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4"/>
  </p:notesMasterIdLst>
  <p:handoutMasterIdLst>
    <p:handoutMasterId r:id="rId25"/>
  </p:handoutMasterIdLst>
  <p:sldIdLst>
    <p:sldId id="291" r:id="rId2"/>
    <p:sldId id="323" r:id="rId3"/>
    <p:sldId id="301" r:id="rId4"/>
    <p:sldId id="337" r:id="rId5"/>
    <p:sldId id="303" r:id="rId6"/>
    <p:sldId id="307" r:id="rId7"/>
    <p:sldId id="320" r:id="rId8"/>
    <p:sldId id="339" r:id="rId9"/>
    <p:sldId id="299" r:id="rId10"/>
    <p:sldId id="325" r:id="rId11"/>
    <p:sldId id="322" r:id="rId12"/>
    <p:sldId id="330" r:id="rId13"/>
    <p:sldId id="329" r:id="rId14"/>
    <p:sldId id="331" r:id="rId15"/>
    <p:sldId id="333" r:id="rId16"/>
    <p:sldId id="314" r:id="rId17"/>
    <p:sldId id="318" r:id="rId18"/>
    <p:sldId id="324" r:id="rId19"/>
    <p:sldId id="334" r:id="rId20"/>
    <p:sldId id="317" r:id="rId21"/>
    <p:sldId id="335" r:id="rId22"/>
    <p:sldId id="327" r:id="rId23"/>
  </p:sldIdLst>
  <p:sldSz cx="9144000" cy="6858000" type="screen4x3"/>
  <p:notesSz cx="7099300" cy="10234613"/>
  <p:defaultText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600" autoAdjust="0"/>
    <p:restoredTop sz="87708" autoAdjust="0"/>
  </p:normalViewPr>
  <p:slideViewPr>
    <p:cSldViewPr>
      <p:cViewPr varScale="1">
        <p:scale>
          <a:sx n="60" d="100"/>
          <a:sy n="60" d="100"/>
        </p:scale>
        <p:origin x="1482" y="60"/>
      </p:cViewPr>
      <p:guideLst>
        <p:guide orient="horz" pos="2160"/>
        <p:guide pos="2880"/>
      </p:guideLst>
    </p:cSldViewPr>
  </p:slideViewPr>
  <p:notesTextViewPr>
    <p:cViewPr>
      <p:scale>
        <a:sx n="3" d="2"/>
        <a:sy n="3" d="2"/>
      </p:scale>
      <p:origin x="0" y="0"/>
    </p:cViewPr>
  </p:notesTextViewPr>
  <p:sorterViewPr>
    <p:cViewPr varScale="1">
      <p:scale>
        <a:sx n="1" d="1"/>
        <a:sy n="1" d="1"/>
      </p:scale>
      <p:origin x="0" y="-2466"/>
    </p:cViewPr>
  </p:sorterViewPr>
  <p:notesViewPr>
    <p:cSldViewPr>
      <p:cViewPr varScale="1">
        <p:scale>
          <a:sx n="79" d="100"/>
          <a:sy n="79" d="100"/>
        </p:scale>
        <p:origin x="3966"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en-US" dirty="0">
                <a:latin typeface="Trebuchet MS" panose="020B0603020202020204" pitchFamily="34" charset="0"/>
              </a:rPr>
              <a:t>Actions, Time &amp; Budgets</a:t>
            </a:r>
            <a:endParaRPr lang="en-AU" dirty="0">
              <a:latin typeface="Trebuchet MS" panose="020B0603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516BED6B-ACA2-4361-931F-D030376B93E4}" type="slidenum">
              <a:rPr lang="en-AU" smtClean="0">
                <a:latin typeface="Trebuchet MS" panose="020B0603020202020204" pitchFamily="34" charset="0"/>
              </a:rPr>
              <a:t>‹#›</a:t>
            </a:fld>
            <a:endParaRPr lang="en-AU" dirty="0">
              <a:latin typeface="Trebuchet MS" panose="020B0603020202020204" pitchFamily="34" charset="0"/>
            </a:endParaRPr>
          </a:p>
        </p:txBody>
      </p:sp>
    </p:spTree>
    <p:extLst>
      <p:ext uri="{BB962C8B-B14F-4D97-AF65-F5344CB8AC3E}">
        <p14:creationId xmlns:p14="http://schemas.microsoft.com/office/powerpoint/2010/main" val="2304440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Trebuchet MS" panose="020B0603020202020204" pitchFamily="34" charset="0"/>
              </a:defRPr>
            </a:lvl1pPr>
          </a:lstStyle>
          <a:p>
            <a:endParaRPr lang="en-AU"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Trebuchet MS" panose="020B0603020202020204" pitchFamily="34" charset="0"/>
              </a:defRPr>
            </a:lvl1pPr>
          </a:lstStyle>
          <a:p>
            <a:fld id="{626A4448-DADC-4064-A903-98F4BF14FC92}" type="datetimeFigureOut">
              <a:rPr lang="en-AU" smtClean="0"/>
              <a:pPr/>
              <a:t>2/02/2017</a:t>
            </a:fld>
            <a:endParaRPr lang="en-AU"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AU"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Trebuchet MS" panose="020B0603020202020204" pitchFamily="34" charset="0"/>
              </a:defRPr>
            </a:lvl1pPr>
          </a:lstStyle>
          <a:p>
            <a:endParaRPr lang="en-AU"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Trebuchet MS" panose="020B0603020202020204" pitchFamily="34" charset="0"/>
              </a:defRPr>
            </a:lvl1pPr>
          </a:lstStyle>
          <a:p>
            <a:fld id="{7611BB97-E9FC-4D5F-8B43-6A970661FB95}" type="slidenum">
              <a:rPr lang="en-AU" smtClean="0"/>
              <a:pPr/>
              <a:t>‹#›</a:t>
            </a:fld>
            <a:endParaRPr lang="en-AU" dirty="0"/>
          </a:p>
        </p:txBody>
      </p:sp>
    </p:spTree>
    <p:extLst>
      <p:ext uri="{BB962C8B-B14F-4D97-AF65-F5344CB8AC3E}">
        <p14:creationId xmlns:p14="http://schemas.microsoft.com/office/powerpoint/2010/main" val="2546013630"/>
      </p:ext>
    </p:extLst>
  </p:cSld>
  <p:clrMap bg1="lt1" tx1="dk1" bg2="lt2" tx2="dk2" accent1="accent1" accent2="accent2" accent3="accent3" accent4="accent4" accent5="accent5" accent6="accent6" hlink="hlink" folHlink="folHlink"/>
  <p:notesStyle>
    <a:lvl1pPr marL="0" algn="l" defTabSz="914259" rtl="0" eaLnBrk="1" latinLnBrk="0" hangingPunct="1">
      <a:defRPr sz="1200" kern="1200">
        <a:solidFill>
          <a:schemeClr val="tx1"/>
        </a:solidFill>
        <a:latin typeface="Trebuchet MS" panose="020B0603020202020204" pitchFamily="34" charset="0"/>
        <a:ea typeface="+mn-ea"/>
        <a:cs typeface="+mn-cs"/>
      </a:defRPr>
    </a:lvl1pPr>
    <a:lvl2pPr marL="457130" algn="l" defTabSz="914259" rtl="0" eaLnBrk="1" latinLnBrk="0" hangingPunct="1">
      <a:defRPr sz="1200" kern="1200">
        <a:solidFill>
          <a:schemeClr val="tx1"/>
        </a:solidFill>
        <a:latin typeface="Trebuchet MS" panose="020B0603020202020204" pitchFamily="34" charset="0"/>
        <a:ea typeface="+mn-ea"/>
        <a:cs typeface="+mn-cs"/>
      </a:defRPr>
    </a:lvl2pPr>
    <a:lvl3pPr marL="914259" algn="l" defTabSz="914259" rtl="0" eaLnBrk="1" latinLnBrk="0" hangingPunct="1">
      <a:defRPr sz="1200" kern="1200">
        <a:solidFill>
          <a:schemeClr val="tx1"/>
        </a:solidFill>
        <a:latin typeface="Trebuchet MS" panose="020B0603020202020204" pitchFamily="34" charset="0"/>
        <a:ea typeface="+mn-ea"/>
        <a:cs typeface="+mn-cs"/>
      </a:defRPr>
    </a:lvl3pPr>
    <a:lvl4pPr marL="1371390" algn="l" defTabSz="914259" rtl="0" eaLnBrk="1" latinLnBrk="0" hangingPunct="1">
      <a:defRPr sz="1200" kern="1200">
        <a:solidFill>
          <a:schemeClr val="tx1"/>
        </a:solidFill>
        <a:latin typeface="Trebuchet MS" panose="020B0603020202020204" pitchFamily="34" charset="0"/>
        <a:ea typeface="+mn-ea"/>
        <a:cs typeface="+mn-cs"/>
      </a:defRPr>
    </a:lvl4pPr>
    <a:lvl5pPr marL="1828519" algn="l" defTabSz="914259" rtl="0" eaLnBrk="1" latinLnBrk="0" hangingPunct="1">
      <a:defRPr sz="1200" kern="1200">
        <a:solidFill>
          <a:schemeClr val="tx1"/>
        </a:solidFill>
        <a:latin typeface="Trebuchet MS" panose="020B0603020202020204" pitchFamily="34"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AU"/>
          </a:p>
        </p:txBody>
      </p:sp>
      <p:sp>
        <p:nvSpPr>
          <p:cNvPr id="24580" name="Header Placeholder 3"/>
          <p:cNvSpPr>
            <a:spLocks noGrp="1"/>
          </p:cNvSpPr>
          <p:nvPr>
            <p:ph type="hdr" sz="quarter"/>
          </p:nvPr>
        </p:nvSpPr>
        <p:spPr>
          <a:xfrm>
            <a:off x="1" y="0"/>
            <a:ext cx="3076575" cy="511175"/>
          </a:xfrm>
          <a:prstGeom prst="rect">
            <a:avLst/>
          </a:prstGeom>
          <a:noFill/>
        </p:spPr>
        <p:txBody>
          <a:bodyPr lIns="91431" tIns="45715" rIns="91431" bIns="45715"/>
          <a:lstStyle/>
          <a:p>
            <a:r>
              <a:rPr lang="en-US">
                <a:solidFill>
                  <a:prstClr val="black"/>
                </a:solidFill>
              </a:rPr>
              <a:t>CAP Overview</a:t>
            </a:r>
          </a:p>
        </p:txBody>
      </p:sp>
      <p:sp>
        <p:nvSpPr>
          <p:cNvPr id="24581" name="Date Placeholder 4"/>
          <p:cNvSpPr>
            <a:spLocks noGrp="1"/>
          </p:cNvSpPr>
          <p:nvPr>
            <p:ph type="dt" sz="quarter" idx="1"/>
          </p:nvPr>
        </p:nvSpPr>
        <p:spPr>
          <a:xfrm>
            <a:off x="4021138" y="0"/>
            <a:ext cx="3076575" cy="511175"/>
          </a:xfrm>
          <a:prstGeom prst="rect">
            <a:avLst/>
          </a:prstGeom>
          <a:noFill/>
        </p:spPr>
        <p:txBody>
          <a:bodyPr lIns="91431" tIns="45715" rIns="91431" bIns="45715"/>
          <a:lstStyle/>
          <a:p>
            <a:r>
              <a:rPr lang="en-AU">
                <a:solidFill>
                  <a:prstClr val="black"/>
                </a:solidFill>
              </a:rPr>
              <a:t>Printed March 2011</a:t>
            </a:r>
            <a:endParaRPr lang="en-US">
              <a:solidFill>
                <a:prstClr val="black"/>
              </a:solidFill>
            </a:endParaRPr>
          </a:p>
        </p:txBody>
      </p:sp>
      <p:sp>
        <p:nvSpPr>
          <p:cNvPr id="24582" name="Footer Placeholder 5"/>
          <p:cNvSpPr>
            <a:spLocks noGrp="1"/>
          </p:cNvSpPr>
          <p:nvPr>
            <p:ph type="ftr" sz="quarter" idx="4"/>
          </p:nvPr>
        </p:nvSpPr>
        <p:spPr>
          <a:xfrm>
            <a:off x="1" y="9721851"/>
            <a:ext cx="3076575" cy="511175"/>
          </a:xfrm>
          <a:prstGeom prst="rect">
            <a:avLst/>
          </a:prstGeom>
          <a:noFill/>
        </p:spPr>
        <p:txBody>
          <a:bodyPr lIns="91431" tIns="45715" rIns="91431" bIns="45715"/>
          <a:lstStyle/>
          <a:p>
            <a:r>
              <a:rPr lang="en-AU">
                <a:solidFill>
                  <a:prstClr val="black"/>
                </a:solidFill>
              </a:rPr>
              <a:t>CAP Resources</a:t>
            </a:r>
            <a:endParaRPr lang="en-US">
              <a:solidFill>
                <a:prstClr val="black"/>
              </a:solidFill>
            </a:endParaRPr>
          </a:p>
        </p:txBody>
      </p:sp>
      <p:sp>
        <p:nvSpPr>
          <p:cNvPr id="24583" name="Slide Number Placeholder 6"/>
          <p:cNvSpPr>
            <a:spLocks noGrp="1"/>
          </p:cNvSpPr>
          <p:nvPr>
            <p:ph type="sldNum" sz="quarter" idx="5"/>
          </p:nvPr>
        </p:nvSpPr>
        <p:spPr>
          <a:xfrm>
            <a:off x="4021138" y="9721851"/>
            <a:ext cx="3076575" cy="511175"/>
          </a:xfrm>
          <a:prstGeom prst="rect">
            <a:avLst/>
          </a:prstGeom>
          <a:noFill/>
        </p:spPr>
        <p:txBody>
          <a:bodyPr lIns="91431" tIns="45715" rIns="91431" bIns="45715"/>
          <a:lstStyle/>
          <a:p>
            <a:fld id="{AAD43DAA-C6AA-48BB-A3C1-7D1356E53953}"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97613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04684" indent="-309494" eaLnBrk="0" hangingPunct="0">
              <a:defRPr>
                <a:solidFill>
                  <a:schemeClr val="tx1"/>
                </a:solidFill>
                <a:latin typeface="Arial" charset="0"/>
              </a:defRPr>
            </a:lvl2pPr>
            <a:lvl3pPr marL="1237976" indent="-247596" eaLnBrk="0" hangingPunct="0">
              <a:defRPr>
                <a:solidFill>
                  <a:schemeClr val="tx1"/>
                </a:solidFill>
                <a:latin typeface="Arial" charset="0"/>
              </a:defRPr>
            </a:lvl3pPr>
            <a:lvl4pPr marL="1733167" indent="-247596" eaLnBrk="0" hangingPunct="0">
              <a:defRPr>
                <a:solidFill>
                  <a:schemeClr val="tx1"/>
                </a:solidFill>
                <a:latin typeface="Arial" charset="0"/>
              </a:defRPr>
            </a:lvl4pPr>
            <a:lvl5pPr marL="2228358" indent="-247596" eaLnBrk="0" hangingPunct="0">
              <a:defRPr>
                <a:solidFill>
                  <a:schemeClr val="tx1"/>
                </a:solidFill>
                <a:latin typeface="Arial" charset="0"/>
              </a:defRPr>
            </a:lvl5pPr>
            <a:lvl6pPr marL="2723548" indent="-247596" eaLnBrk="0" fontAlgn="base" hangingPunct="0">
              <a:spcBef>
                <a:spcPct val="0"/>
              </a:spcBef>
              <a:spcAft>
                <a:spcPct val="0"/>
              </a:spcAft>
              <a:defRPr>
                <a:solidFill>
                  <a:schemeClr val="tx1"/>
                </a:solidFill>
                <a:latin typeface="Arial" charset="0"/>
              </a:defRPr>
            </a:lvl6pPr>
            <a:lvl7pPr marL="3218739" indent="-247596" eaLnBrk="0" fontAlgn="base" hangingPunct="0">
              <a:spcBef>
                <a:spcPct val="0"/>
              </a:spcBef>
              <a:spcAft>
                <a:spcPct val="0"/>
              </a:spcAft>
              <a:defRPr>
                <a:solidFill>
                  <a:schemeClr val="tx1"/>
                </a:solidFill>
                <a:latin typeface="Arial" charset="0"/>
              </a:defRPr>
            </a:lvl7pPr>
            <a:lvl8pPr marL="3713929" indent="-247596" eaLnBrk="0" fontAlgn="base" hangingPunct="0">
              <a:spcBef>
                <a:spcPct val="0"/>
              </a:spcBef>
              <a:spcAft>
                <a:spcPct val="0"/>
              </a:spcAft>
              <a:defRPr>
                <a:solidFill>
                  <a:schemeClr val="tx1"/>
                </a:solidFill>
                <a:latin typeface="Arial" charset="0"/>
              </a:defRPr>
            </a:lvl8pPr>
            <a:lvl9pPr marL="4209119" indent="-247596" eaLnBrk="0" fontAlgn="base" hangingPunct="0">
              <a:spcBef>
                <a:spcPct val="0"/>
              </a:spcBef>
              <a:spcAft>
                <a:spcPct val="0"/>
              </a:spcAft>
              <a:defRPr>
                <a:solidFill>
                  <a:schemeClr val="tx1"/>
                </a:solidFill>
                <a:latin typeface="Arial" charset="0"/>
              </a:defRPr>
            </a:lvl9pPr>
          </a:lstStyle>
          <a:p>
            <a:pPr eaLnBrk="1" hangingPunct="1"/>
            <a:fld id="{B1581F81-B433-4E60-A598-963955D9772D}" type="slidenum">
              <a:rPr lang="en-US">
                <a:solidFill>
                  <a:prstClr val="black"/>
                </a:solidFill>
                <a:latin typeface="Trebuchet MS" panose="020B0603020202020204" pitchFamily="34" charset="0"/>
              </a:rPr>
              <a:pPr eaLnBrk="1" hangingPunct="1"/>
              <a:t>11</a:t>
            </a:fld>
            <a:endParaRPr lang="en-US" dirty="0">
              <a:solidFill>
                <a:prstClr val="black"/>
              </a:solidFill>
              <a:latin typeface="Trebuchet MS" panose="020B0603020202020204"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46575" y="4861441"/>
            <a:ext cx="5206153"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7" name="Header Placeholder 6"/>
          <p:cNvSpPr>
            <a:spLocks noGrp="1"/>
          </p:cNvSpPr>
          <p:nvPr>
            <p:ph type="hdr" sz="quarter" idx="12"/>
          </p:nvPr>
        </p:nvSpPr>
        <p:spPr/>
        <p:txBody>
          <a:bodyPr/>
          <a:lstStyle/>
          <a:p>
            <a:r>
              <a:rPr lang="en-AU">
                <a:solidFill>
                  <a:prstClr val="black"/>
                </a:solidFill>
              </a:rPr>
              <a:t>HCP Overview</a:t>
            </a:r>
          </a:p>
        </p:txBody>
      </p:sp>
      <p:sp>
        <p:nvSpPr>
          <p:cNvPr id="2" name="Footer Placeholder 1"/>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424392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611BB97-E9FC-4D5F-8B43-6A970661FB95}" type="slidenum">
              <a:rPr lang="en-AU" smtClean="0"/>
              <a:t>12</a:t>
            </a:fld>
            <a:endParaRPr lang="en-AU"/>
          </a:p>
        </p:txBody>
      </p:sp>
    </p:spTree>
    <p:extLst>
      <p:ext uri="{BB962C8B-B14F-4D97-AF65-F5344CB8AC3E}">
        <p14:creationId xmlns:p14="http://schemas.microsoft.com/office/powerpoint/2010/main" val="246179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611BB97-E9FC-4D5F-8B43-6A970661FB95}" type="slidenum">
              <a:rPr lang="en-AU" smtClean="0"/>
              <a:t>13</a:t>
            </a:fld>
            <a:endParaRPr lang="en-AU"/>
          </a:p>
        </p:txBody>
      </p:sp>
    </p:spTree>
    <p:extLst>
      <p:ext uri="{BB962C8B-B14F-4D97-AF65-F5344CB8AC3E}">
        <p14:creationId xmlns:p14="http://schemas.microsoft.com/office/powerpoint/2010/main" val="1519647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FEEDBACK--Ask group what they’ve learned from the group work about financial planning and/or the link between strategic and financial planning.</a:t>
            </a:r>
          </a:p>
          <a:p>
            <a:endParaRPr lang="en-US"/>
          </a:p>
          <a:p>
            <a:r>
              <a:rPr lang="en-US"/>
              <a:t>Reveal bulleted list of key lessons/takeaways.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0171" indent="-280835">
              <a:defRPr>
                <a:solidFill>
                  <a:schemeClr val="tx1"/>
                </a:solidFill>
                <a:latin typeface="Arial" charset="0"/>
              </a:defRPr>
            </a:lvl2pPr>
            <a:lvl3pPr marL="1123340" indent="-224668">
              <a:defRPr>
                <a:solidFill>
                  <a:schemeClr val="tx1"/>
                </a:solidFill>
                <a:latin typeface="Arial" charset="0"/>
              </a:defRPr>
            </a:lvl3pPr>
            <a:lvl4pPr marL="1572677" indent="-224668">
              <a:defRPr>
                <a:solidFill>
                  <a:schemeClr val="tx1"/>
                </a:solidFill>
                <a:latin typeface="Arial" charset="0"/>
              </a:defRPr>
            </a:lvl4pPr>
            <a:lvl5pPr marL="2022013" indent="-224668">
              <a:defRPr>
                <a:solidFill>
                  <a:schemeClr val="tx1"/>
                </a:solidFill>
                <a:latin typeface="Arial" charset="0"/>
              </a:defRPr>
            </a:lvl5pPr>
            <a:lvl6pPr marL="2471349" indent="-224668" eaLnBrk="0" fontAlgn="base" hangingPunct="0">
              <a:spcBef>
                <a:spcPct val="0"/>
              </a:spcBef>
              <a:spcAft>
                <a:spcPct val="0"/>
              </a:spcAft>
              <a:buFont typeface="Wingdings" pitchFamily="2" charset="2"/>
              <a:buChar char="ü"/>
              <a:defRPr>
                <a:solidFill>
                  <a:schemeClr val="tx1"/>
                </a:solidFill>
                <a:latin typeface="Arial" charset="0"/>
              </a:defRPr>
            </a:lvl6pPr>
            <a:lvl7pPr marL="2920685" indent="-224668" eaLnBrk="0" fontAlgn="base" hangingPunct="0">
              <a:spcBef>
                <a:spcPct val="0"/>
              </a:spcBef>
              <a:spcAft>
                <a:spcPct val="0"/>
              </a:spcAft>
              <a:buFont typeface="Wingdings" pitchFamily="2" charset="2"/>
              <a:buChar char="ü"/>
              <a:defRPr>
                <a:solidFill>
                  <a:schemeClr val="tx1"/>
                </a:solidFill>
                <a:latin typeface="Arial" charset="0"/>
              </a:defRPr>
            </a:lvl7pPr>
            <a:lvl8pPr marL="3370021" indent="-224668" eaLnBrk="0" fontAlgn="base" hangingPunct="0">
              <a:spcBef>
                <a:spcPct val="0"/>
              </a:spcBef>
              <a:spcAft>
                <a:spcPct val="0"/>
              </a:spcAft>
              <a:buFont typeface="Wingdings" pitchFamily="2" charset="2"/>
              <a:buChar char="ü"/>
              <a:defRPr>
                <a:solidFill>
                  <a:schemeClr val="tx1"/>
                </a:solidFill>
                <a:latin typeface="Arial" charset="0"/>
              </a:defRPr>
            </a:lvl8pPr>
            <a:lvl9pPr marL="3819357" indent="-224668" eaLnBrk="0" fontAlgn="base" hangingPunct="0">
              <a:spcBef>
                <a:spcPct val="0"/>
              </a:spcBef>
              <a:spcAft>
                <a:spcPct val="0"/>
              </a:spcAft>
              <a:buFont typeface="Wingdings" pitchFamily="2" charset="2"/>
              <a:buChar char="ü"/>
              <a:defRPr>
                <a:solidFill>
                  <a:schemeClr val="tx1"/>
                </a:solidFill>
                <a:latin typeface="Arial" charset="0"/>
              </a:defRPr>
            </a:lvl9pPr>
          </a:lstStyle>
          <a:p>
            <a:fld id="{9FD04673-CB2B-4AC3-9C06-C5782DF71CD4}" type="slidenum">
              <a:rPr lang="en-US" smtClean="0">
                <a:latin typeface="Trebuchet MS" panose="020B0603020202020204" pitchFamily="34" charset="0"/>
              </a:rPr>
              <a:pPr/>
              <a:t>14</a:t>
            </a:fld>
            <a:endParaRPr lang="en-US" dirty="0">
              <a:latin typeface="Trebuchet MS" panose="020B0603020202020204" pitchFamily="34" charset="0"/>
            </a:endParaRPr>
          </a:p>
        </p:txBody>
      </p:sp>
    </p:spTree>
    <p:extLst>
      <p:ext uri="{BB962C8B-B14F-4D97-AF65-F5344CB8AC3E}">
        <p14:creationId xmlns:p14="http://schemas.microsoft.com/office/powerpoint/2010/main" val="4186125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1BB97-E9FC-4D5F-8B43-6A970661FB95}" type="slidenum">
              <a:rPr lang="en-AU" smtClean="0"/>
              <a:pPr/>
              <a:t>15</a:t>
            </a:fld>
            <a:endParaRPr lang="en-AU"/>
          </a:p>
        </p:txBody>
      </p:sp>
    </p:spTree>
    <p:extLst>
      <p:ext uri="{BB962C8B-B14F-4D97-AF65-F5344CB8AC3E}">
        <p14:creationId xmlns:p14="http://schemas.microsoft.com/office/powerpoint/2010/main" val="4250875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FEEDBACK--Ask group what they’ve learned from the group work about financial planning and/or the link between strategic and financial planning.</a:t>
            </a:r>
          </a:p>
          <a:p>
            <a:endParaRPr lang="en-US"/>
          </a:p>
          <a:p>
            <a:r>
              <a:rPr lang="en-US"/>
              <a:t>Reveal bulleted list of key lessons/takeaways.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90921" indent="-304200">
              <a:defRPr>
                <a:solidFill>
                  <a:schemeClr val="tx1"/>
                </a:solidFill>
                <a:latin typeface="Arial" charset="0"/>
              </a:defRPr>
            </a:lvl2pPr>
            <a:lvl3pPr marL="1216802" indent="-243360">
              <a:defRPr>
                <a:solidFill>
                  <a:schemeClr val="tx1"/>
                </a:solidFill>
                <a:latin typeface="Arial" charset="0"/>
              </a:defRPr>
            </a:lvl3pPr>
            <a:lvl4pPr marL="1703524" indent="-243360">
              <a:defRPr>
                <a:solidFill>
                  <a:schemeClr val="tx1"/>
                </a:solidFill>
                <a:latin typeface="Arial" charset="0"/>
              </a:defRPr>
            </a:lvl4pPr>
            <a:lvl5pPr marL="2190244" indent="-243360">
              <a:defRPr>
                <a:solidFill>
                  <a:schemeClr val="tx1"/>
                </a:solidFill>
                <a:latin typeface="Arial" charset="0"/>
              </a:defRPr>
            </a:lvl5pPr>
            <a:lvl6pPr marL="2676965" indent="-243360" eaLnBrk="0" fontAlgn="base" hangingPunct="0">
              <a:spcBef>
                <a:spcPct val="0"/>
              </a:spcBef>
              <a:spcAft>
                <a:spcPct val="0"/>
              </a:spcAft>
              <a:buFont typeface="Wingdings" pitchFamily="2" charset="2"/>
              <a:buChar char="ü"/>
              <a:defRPr>
                <a:solidFill>
                  <a:schemeClr val="tx1"/>
                </a:solidFill>
                <a:latin typeface="Arial" charset="0"/>
              </a:defRPr>
            </a:lvl6pPr>
            <a:lvl7pPr marL="3163686" indent="-243360" eaLnBrk="0" fontAlgn="base" hangingPunct="0">
              <a:spcBef>
                <a:spcPct val="0"/>
              </a:spcBef>
              <a:spcAft>
                <a:spcPct val="0"/>
              </a:spcAft>
              <a:buFont typeface="Wingdings" pitchFamily="2" charset="2"/>
              <a:buChar char="ü"/>
              <a:defRPr>
                <a:solidFill>
                  <a:schemeClr val="tx1"/>
                </a:solidFill>
                <a:latin typeface="Arial" charset="0"/>
              </a:defRPr>
            </a:lvl7pPr>
            <a:lvl8pPr marL="3650407" indent="-243360" eaLnBrk="0" fontAlgn="base" hangingPunct="0">
              <a:spcBef>
                <a:spcPct val="0"/>
              </a:spcBef>
              <a:spcAft>
                <a:spcPct val="0"/>
              </a:spcAft>
              <a:buFont typeface="Wingdings" pitchFamily="2" charset="2"/>
              <a:buChar char="ü"/>
              <a:defRPr>
                <a:solidFill>
                  <a:schemeClr val="tx1"/>
                </a:solidFill>
                <a:latin typeface="Arial" charset="0"/>
              </a:defRPr>
            </a:lvl8pPr>
            <a:lvl9pPr marL="4137128" indent="-243360" eaLnBrk="0" fontAlgn="base" hangingPunct="0">
              <a:spcBef>
                <a:spcPct val="0"/>
              </a:spcBef>
              <a:spcAft>
                <a:spcPct val="0"/>
              </a:spcAft>
              <a:buFont typeface="Wingdings" pitchFamily="2" charset="2"/>
              <a:buChar char="ü"/>
              <a:defRPr>
                <a:solidFill>
                  <a:schemeClr val="tx1"/>
                </a:solidFill>
                <a:latin typeface="Arial" charset="0"/>
              </a:defRPr>
            </a:lvl9pPr>
          </a:lstStyle>
          <a:p>
            <a:fld id="{9FD04673-CB2B-4AC3-9C06-C5782DF71CD4}" type="slidenum">
              <a:rPr lang="en-US" smtClean="0">
                <a:latin typeface="Trebuchet MS" panose="020B0603020202020204" pitchFamily="34" charset="0"/>
              </a:rPr>
              <a:pPr/>
              <a:t>16</a:t>
            </a:fld>
            <a:endParaRPr lang="en-US" dirty="0">
              <a:latin typeface="Trebuchet MS" panose="020B0603020202020204" pitchFamily="34" charset="0"/>
            </a:endParaRPr>
          </a:p>
        </p:txBody>
      </p:sp>
    </p:spTree>
    <p:extLst>
      <p:ext uri="{BB962C8B-B14F-4D97-AF65-F5344CB8AC3E}">
        <p14:creationId xmlns:p14="http://schemas.microsoft.com/office/powerpoint/2010/main" val="1421726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1BB97-E9FC-4D5F-8B43-6A970661FB95}" type="slidenum">
              <a:rPr lang="en-AU" smtClean="0"/>
              <a:pPr/>
              <a:t>17</a:t>
            </a:fld>
            <a:endParaRPr lang="en-AU"/>
          </a:p>
        </p:txBody>
      </p:sp>
    </p:spTree>
    <p:extLst>
      <p:ext uri="{BB962C8B-B14F-4D97-AF65-F5344CB8AC3E}">
        <p14:creationId xmlns:p14="http://schemas.microsoft.com/office/powerpoint/2010/main" val="3987163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1BB97-E9FC-4D5F-8B43-6A970661FB95}" type="slidenum">
              <a:rPr lang="en-AU" smtClean="0"/>
              <a:pPr/>
              <a:t>18</a:t>
            </a:fld>
            <a:endParaRPr lang="en-AU"/>
          </a:p>
        </p:txBody>
      </p:sp>
    </p:spTree>
    <p:extLst>
      <p:ext uri="{BB962C8B-B14F-4D97-AF65-F5344CB8AC3E}">
        <p14:creationId xmlns:p14="http://schemas.microsoft.com/office/powerpoint/2010/main" val="3987163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1BB97-E9FC-4D5F-8B43-6A970661FB95}" type="slidenum">
              <a:rPr lang="en-AU" smtClean="0"/>
              <a:pPr/>
              <a:t>19</a:t>
            </a:fld>
            <a:endParaRPr lang="en-AU"/>
          </a:p>
        </p:txBody>
      </p:sp>
    </p:spTree>
    <p:extLst>
      <p:ext uri="{BB962C8B-B14F-4D97-AF65-F5344CB8AC3E}">
        <p14:creationId xmlns:p14="http://schemas.microsoft.com/office/powerpoint/2010/main" val="2256374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0F53287-D515-4AFD-8BF1-0EC64F5097B2}" type="slidenum">
              <a:rPr lang="en-US" smtClean="0"/>
              <a:pPr/>
              <a:t>20</a:t>
            </a:fld>
            <a:endParaRPr lang="en-US"/>
          </a:p>
        </p:txBody>
      </p:sp>
    </p:spTree>
    <p:extLst>
      <p:ext uri="{BB962C8B-B14F-4D97-AF65-F5344CB8AC3E}">
        <p14:creationId xmlns:p14="http://schemas.microsoft.com/office/powerpoint/2010/main" val="5065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021294" y="9721106"/>
            <a:ext cx="3076363" cy="511731"/>
          </a:xfrm>
          <a:prstGeom prst="rect">
            <a:avLst/>
          </a:prstGeom>
        </p:spPr>
        <p:txBody>
          <a:bodyPr/>
          <a:lstStyle/>
          <a:p>
            <a:fld id="{8FD3D592-3422-4362-B71F-F3A41932A589}" type="slidenum">
              <a:rPr lang="en-AU" smtClean="0">
                <a:solidFill>
                  <a:prstClr val="black"/>
                </a:solidFill>
              </a:rPr>
              <a:pPr/>
              <a:t>2</a:t>
            </a:fld>
            <a:endParaRPr lang="en-AU">
              <a:solidFill>
                <a:prstClr val="black"/>
              </a:solidFill>
            </a:endParaRPr>
          </a:p>
        </p:txBody>
      </p:sp>
    </p:spTree>
    <p:extLst>
      <p:ext uri="{BB962C8B-B14F-4D97-AF65-F5344CB8AC3E}">
        <p14:creationId xmlns:p14="http://schemas.microsoft.com/office/powerpoint/2010/main" val="706743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1BB97-E9FC-4D5F-8B43-6A970661FB95}" type="slidenum">
              <a:rPr lang="en-AU" smtClean="0"/>
              <a:pPr/>
              <a:t>21</a:t>
            </a:fld>
            <a:endParaRPr lang="en-AU"/>
          </a:p>
        </p:txBody>
      </p:sp>
    </p:spTree>
    <p:extLst>
      <p:ext uri="{BB962C8B-B14F-4D97-AF65-F5344CB8AC3E}">
        <p14:creationId xmlns:p14="http://schemas.microsoft.com/office/powerpoint/2010/main" val="1851818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latin typeface="Trebuchet MS" panose="020B0603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fld id="{EC99C1D6-7F40-4388-AA2B-CAB86BCA74CA}" type="slidenum">
              <a:rPr lang="en-AU" smtClean="0">
                <a:solidFill>
                  <a:srgbClr val="000000"/>
                </a:solidFill>
                <a:latin typeface="Trebuchet MS" panose="020B0603020202020204" pitchFamily="34" charset="0"/>
              </a:rPr>
              <a:pPr eaLnBrk="1" hangingPunct="1"/>
              <a:t>3</a:t>
            </a:fld>
            <a:endParaRPr lang="en-AU" dirty="0">
              <a:solidFill>
                <a:srgbClr val="000000"/>
              </a:solidFill>
              <a:latin typeface="Trebuchet MS" panose="020B0603020202020204" pitchFamily="34" charset="0"/>
            </a:endParaRPr>
          </a:p>
        </p:txBody>
      </p:sp>
      <p:sp>
        <p:nvSpPr>
          <p:cNvPr id="655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r>
              <a:rPr lang="en-AU" dirty="0">
                <a:solidFill>
                  <a:srgbClr val="000000"/>
                </a:solidFill>
                <a:latin typeface="Trebuchet MS" panose="020B0603020202020204" pitchFamily="34" charset="0"/>
              </a:rPr>
              <a:t>Printed March 2011</a:t>
            </a: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r>
              <a:rPr lang="en-AU" dirty="0">
                <a:solidFill>
                  <a:srgbClr val="000000"/>
                </a:solidFill>
                <a:latin typeface="Trebuchet MS" panose="020B0603020202020204" pitchFamily="34" charset="0"/>
              </a:rPr>
              <a:t>CAP Resources</a:t>
            </a:r>
          </a:p>
        </p:txBody>
      </p:sp>
      <p:sp>
        <p:nvSpPr>
          <p:cNvPr id="6554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r>
              <a:rPr lang="en-AU" dirty="0">
                <a:solidFill>
                  <a:srgbClr val="000000"/>
                </a:solidFill>
                <a:latin typeface="Trebuchet MS" panose="020B0603020202020204" pitchFamily="34" charset="0"/>
              </a:rPr>
              <a:t>Threats</a:t>
            </a:r>
          </a:p>
        </p:txBody>
      </p:sp>
    </p:spTree>
    <p:extLst>
      <p:ext uri="{BB962C8B-B14F-4D97-AF65-F5344CB8AC3E}">
        <p14:creationId xmlns:p14="http://schemas.microsoft.com/office/powerpoint/2010/main" val="3762655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latin typeface="Trebuchet MS" panose="020B0603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fld id="{EC99C1D6-7F40-4388-AA2B-CAB86BCA74CA}" type="slidenum">
              <a:rPr lang="en-AU" smtClean="0">
                <a:solidFill>
                  <a:srgbClr val="000000"/>
                </a:solidFill>
                <a:latin typeface="Trebuchet MS" panose="020B0603020202020204" pitchFamily="34" charset="0"/>
              </a:rPr>
              <a:pPr eaLnBrk="1" hangingPunct="1"/>
              <a:t>4</a:t>
            </a:fld>
            <a:endParaRPr lang="en-AU" dirty="0">
              <a:solidFill>
                <a:srgbClr val="000000"/>
              </a:solidFill>
              <a:latin typeface="Trebuchet MS" panose="020B0603020202020204" pitchFamily="34" charset="0"/>
            </a:endParaRPr>
          </a:p>
        </p:txBody>
      </p:sp>
      <p:sp>
        <p:nvSpPr>
          <p:cNvPr id="655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r>
              <a:rPr lang="en-AU" dirty="0">
                <a:solidFill>
                  <a:srgbClr val="000000"/>
                </a:solidFill>
                <a:latin typeface="Trebuchet MS" panose="020B0603020202020204" pitchFamily="34" charset="0"/>
              </a:rPr>
              <a:t>Printed March 2011</a:t>
            </a:r>
          </a:p>
        </p:txBody>
      </p:sp>
      <p:sp>
        <p:nvSpPr>
          <p:cNvPr id="655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r>
              <a:rPr lang="en-AU" dirty="0">
                <a:solidFill>
                  <a:srgbClr val="000000"/>
                </a:solidFill>
                <a:latin typeface="Trebuchet MS" panose="020B0603020202020204" pitchFamily="34" charset="0"/>
              </a:rPr>
              <a:t>CAP Resources</a:t>
            </a:r>
          </a:p>
        </p:txBody>
      </p:sp>
      <p:sp>
        <p:nvSpPr>
          <p:cNvPr id="6554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77" indent="-285722" eaLnBrk="0" hangingPunct="0">
              <a:defRPr>
                <a:solidFill>
                  <a:schemeClr val="tx1"/>
                </a:solidFill>
                <a:latin typeface="Arial" pitchFamily="34" charset="0"/>
              </a:defRPr>
            </a:lvl2pPr>
            <a:lvl3pPr marL="1142888" indent="-228578" eaLnBrk="0" hangingPunct="0">
              <a:defRPr>
                <a:solidFill>
                  <a:schemeClr val="tx1"/>
                </a:solidFill>
                <a:latin typeface="Arial" pitchFamily="34" charset="0"/>
              </a:defRPr>
            </a:lvl3pPr>
            <a:lvl4pPr marL="1600043" indent="-228578" eaLnBrk="0" hangingPunct="0">
              <a:defRPr>
                <a:solidFill>
                  <a:schemeClr val="tx1"/>
                </a:solidFill>
                <a:latin typeface="Arial" pitchFamily="34" charset="0"/>
              </a:defRPr>
            </a:lvl4pPr>
            <a:lvl5pPr marL="2057198" indent="-228578" eaLnBrk="0" hangingPunct="0">
              <a:defRPr>
                <a:solidFill>
                  <a:schemeClr val="tx1"/>
                </a:solidFill>
                <a:latin typeface="Arial" pitchFamily="34" charset="0"/>
              </a:defRPr>
            </a:lvl5pPr>
            <a:lvl6pPr marL="2514353" indent="-228578" eaLnBrk="0" fontAlgn="base" hangingPunct="0">
              <a:spcBef>
                <a:spcPct val="0"/>
              </a:spcBef>
              <a:spcAft>
                <a:spcPct val="0"/>
              </a:spcAft>
              <a:defRPr>
                <a:solidFill>
                  <a:schemeClr val="tx1"/>
                </a:solidFill>
                <a:latin typeface="Arial" pitchFamily="34" charset="0"/>
              </a:defRPr>
            </a:lvl6pPr>
            <a:lvl7pPr marL="2971509" indent="-228578" eaLnBrk="0" fontAlgn="base" hangingPunct="0">
              <a:spcBef>
                <a:spcPct val="0"/>
              </a:spcBef>
              <a:spcAft>
                <a:spcPct val="0"/>
              </a:spcAft>
              <a:defRPr>
                <a:solidFill>
                  <a:schemeClr val="tx1"/>
                </a:solidFill>
                <a:latin typeface="Arial" pitchFamily="34" charset="0"/>
              </a:defRPr>
            </a:lvl7pPr>
            <a:lvl8pPr marL="3428664" indent="-228578" eaLnBrk="0" fontAlgn="base" hangingPunct="0">
              <a:spcBef>
                <a:spcPct val="0"/>
              </a:spcBef>
              <a:spcAft>
                <a:spcPct val="0"/>
              </a:spcAft>
              <a:defRPr>
                <a:solidFill>
                  <a:schemeClr val="tx1"/>
                </a:solidFill>
                <a:latin typeface="Arial" pitchFamily="34" charset="0"/>
              </a:defRPr>
            </a:lvl8pPr>
            <a:lvl9pPr marL="3885819" indent="-228578" eaLnBrk="0" fontAlgn="base" hangingPunct="0">
              <a:spcBef>
                <a:spcPct val="0"/>
              </a:spcBef>
              <a:spcAft>
                <a:spcPct val="0"/>
              </a:spcAft>
              <a:defRPr>
                <a:solidFill>
                  <a:schemeClr val="tx1"/>
                </a:solidFill>
                <a:latin typeface="Arial" pitchFamily="34" charset="0"/>
              </a:defRPr>
            </a:lvl9pPr>
          </a:lstStyle>
          <a:p>
            <a:pPr eaLnBrk="1" hangingPunct="1"/>
            <a:r>
              <a:rPr lang="en-AU" dirty="0">
                <a:solidFill>
                  <a:srgbClr val="000000"/>
                </a:solidFill>
                <a:latin typeface="Trebuchet MS" panose="020B0603020202020204" pitchFamily="34" charset="0"/>
              </a:rPr>
              <a:t>Threats</a:t>
            </a:r>
          </a:p>
        </p:txBody>
      </p:sp>
    </p:spTree>
    <p:extLst>
      <p:ext uri="{BB962C8B-B14F-4D97-AF65-F5344CB8AC3E}">
        <p14:creationId xmlns:p14="http://schemas.microsoft.com/office/powerpoint/2010/main" val="345272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611BB97-E9FC-4D5F-8B43-6A970661FB95}" type="slidenum">
              <a:rPr lang="en-AU" smtClean="0"/>
              <a:pPr/>
              <a:t>5</a:t>
            </a:fld>
            <a:endParaRPr lang="en-AU"/>
          </a:p>
        </p:txBody>
      </p:sp>
    </p:spTree>
    <p:extLst>
      <p:ext uri="{BB962C8B-B14F-4D97-AF65-F5344CB8AC3E}">
        <p14:creationId xmlns:p14="http://schemas.microsoft.com/office/powerpoint/2010/main" val="340823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611BB97-E9FC-4D5F-8B43-6A970661FB95}" type="slidenum">
              <a:rPr lang="en-AU" smtClean="0"/>
              <a:pPr/>
              <a:t>6</a:t>
            </a:fld>
            <a:endParaRPr lang="en-AU"/>
          </a:p>
        </p:txBody>
      </p:sp>
    </p:spTree>
    <p:extLst>
      <p:ext uri="{BB962C8B-B14F-4D97-AF65-F5344CB8AC3E}">
        <p14:creationId xmlns:p14="http://schemas.microsoft.com/office/powerpoint/2010/main" val="340823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7" indent="-285722">
              <a:defRPr>
                <a:solidFill>
                  <a:schemeClr val="tx1"/>
                </a:solidFill>
                <a:latin typeface="Calibri" pitchFamily="34" charset="0"/>
              </a:defRPr>
            </a:lvl2pPr>
            <a:lvl3pPr marL="1142888" indent="-228578">
              <a:defRPr>
                <a:solidFill>
                  <a:schemeClr val="tx1"/>
                </a:solidFill>
                <a:latin typeface="Calibri" pitchFamily="34" charset="0"/>
              </a:defRPr>
            </a:lvl3pPr>
            <a:lvl4pPr marL="1600043" indent="-228578">
              <a:defRPr>
                <a:solidFill>
                  <a:schemeClr val="tx1"/>
                </a:solidFill>
                <a:latin typeface="Calibri" pitchFamily="34" charset="0"/>
              </a:defRPr>
            </a:lvl4pPr>
            <a:lvl5pPr marL="2057198" indent="-228578">
              <a:defRPr>
                <a:solidFill>
                  <a:schemeClr val="tx1"/>
                </a:solidFill>
                <a:latin typeface="Calibri" pitchFamily="34" charset="0"/>
              </a:defRPr>
            </a:lvl5pPr>
            <a:lvl6pPr marL="2514353" indent="-228578" fontAlgn="base">
              <a:spcBef>
                <a:spcPct val="0"/>
              </a:spcBef>
              <a:spcAft>
                <a:spcPct val="0"/>
              </a:spcAft>
              <a:defRPr>
                <a:solidFill>
                  <a:schemeClr val="tx1"/>
                </a:solidFill>
                <a:latin typeface="Calibri" pitchFamily="34" charset="0"/>
              </a:defRPr>
            </a:lvl6pPr>
            <a:lvl7pPr marL="2971509" indent="-228578" fontAlgn="base">
              <a:spcBef>
                <a:spcPct val="0"/>
              </a:spcBef>
              <a:spcAft>
                <a:spcPct val="0"/>
              </a:spcAft>
              <a:defRPr>
                <a:solidFill>
                  <a:schemeClr val="tx1"/>
                </a:solidFill>
                <a:latin typeface="Calibri" pitchFamily="34" charset="0"/>
              </a:defRPr>
            </a:lvl7pPr>
            <a:lvl8pPr marL="3428664" indent="-228578" fontAlgn="base">
              <a:spcBef>
                <a:spcPct val="0"/>
              </a:spcBef>
              <a:spcAft>
                <a:spcPct val="0"/>
              </a:spcAft>
              <a:defRPr>
                <a:solidFill>
                  <a:schemeClr val="tx1"/>
                </a:solidFill>
                <a:latin typeface="Calibri" pitchFamily="34" charset="0"/>
              </a:defRPr>
            </a:lvl8pPr>
            <a:lvl9pPr marL="3885819" indent="-2285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2E94F4F-E4AC-4EEC-9283-4D592F848B2B}" type="slidenum">
              <a:rPr lang="en-AU" smtClean="0">
                <a:latin typeface="Trebuchet MS" panose="020B0603020202020204" pitchFamily="34" charset="0"/>
              </a:rPr>
              <a:pPr fontAlgn="base">
                <a:spcBef>
                  <a:spcPct val="0"/>
                </a:spcBef>
                <a:spcAft>
                  <a:spcPct val="0"/>
                </a:spcAft>
                <a:defRPr/>
              </a:pPr>
              <a:t>7</a:t>
            </a:fld>
            <a:endParaRPr lang="en-AU" dirty="0">
              <a:latin typeface="Trebuchet MS" panose="020B0603020202020204" pitchFamily="34" charset="0"/>
            </a:endParaRPr>
          </a:p>
        </p:txBody>
      </p:sp>
      <p:sp>
        <p:nvSpPr>
          <p:cNvPr id="7475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877" indent="-285722">
              <a:defRPr>
                <a:solidFill>
                  <a:schemeClr val="tx1"/>
                </a:solidFill>
                <a:latin typeface="Calibri" pitchFamily="34" charset="0"/>
              </a:defRPr>
            </a:lvl2pPr>
            <a:lvl3pPr marL="1142888" indent="-228578">
              <a:defRPr>
                <a:solidFill>
                  <a:schemeClr val="tx1"/>
                </a:solidFill>
                <a:latin typeface="Calibri" pitchFamily="34" charset="0"/>
              </a:defRPr>
            </a:lvl3pPr>
            <a:lvl4pPr marL="1600043" indent="-228578">
              <a:defRPr>
                <a:solidFill>
                  <a:schemeClr val="tx1"/>
                </a:solidFill>
                <a:latin typeface="Calibri" pitchFamily="34" charset="0"/>
              </a:defRPr>
            </a:lvl4pPr>
            <a:lvl5pPr marL="2057198" indent="-228578">
              <a:defRPr>
                <a:solidFill>
                  <a:schemeClr val="tx1"/>
                </a:solidFill>
                <a:latin typeface="Calibri" pitchFamily="34" charset="0"/>
              </a:defRPr>
            </a:lvl5pPr>
            <a:lvl6pPr marL="2514353" indent="-228578" fontAlgn="base">
              <a:spcBef>
                <a:spcPct val="0"/>
              </a:spcBef>
              <a:spcAft>
                <a:spcPct val="0"/>
              </a:spcAft>
              <a:defRPr>
                <a:solidFill>
                  <a:schemeClr val="tx1"/>
                </a:solidFill>
                <a:latin typeface="Calibri" pitchFamily="34" charset="0"/>
              </a:defRPr>
            </a:lvl6pPr>
            <a:lvl7pPr marL="2971509" indent="-228578" fontAlgn="base">
              <a:spcBef>
                <a:spcPct val="0"/>
              </a:spcBef>
              <a:spcAft>
                <a:spcPct val="0"/>
              </a:spcAft>
              <a:defRPr>
                <a:solidFill>
                  <a:schemeClr val="tx1"/>
                </a:solidFill>
                <a:latin typeface="Calibri" pitchFamily="34" charset="0"/>
              </a:defRPr>
            </a:lvl7pPr>
            <a:lvl8pPr marL="3428664" indent="-228578" fontAlgn="base">
              <a:spcBef>
                <a:spcPct val="0"/>
              </a:spcBef>
              <a:spcAft>
                <a:spcPct val="0"/>
              </a:spcAft>
              <a:defRPr>
                <a:solidFill>
                  <a:schemeClr val="tx1"/>
                </a:solidFill>
                <a:latin typeface="Calibri" pitchFamily="34" charset="0"/>
              </a:defRPr>
            </a:lvl8pPr>
            <a:lvl9pPr marL="3885819" indent="-2285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AU" dirty="0">
                <a:latin typeface="Trebuchet MS" panose="020B0603020202020204" pitchFamily="34" charset="0"/>
              </a:rPr>
              <a:t>Printed March 2011</a:t>
            </a:r>
          </a:p>
        </p:txBody>
      </p:sp>
      <p:sp>
        <p:nvSpPr>
          <p:cNvPr id="74758" name="Footer Placeholder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7" indent="-285722">
              <a:defRPr>
                <a:solidFill>
                  <a:schemeClr val="tx1"/>
                </a:solidFill>
                <a:latin typeface="Calibri" pitchFamily="34" charset="0"/>
              </a:defRPr>
            </a:lvl2pPr>
            <a:lvl3pPr marL="1142888" indent="-228578">
              <a:defRPr>
                <a:solidFill>
                  <a:schemeClr val="tx1"/>
                </a:solidFill>
                <a:latin typeface="Calibri" pitchFamily="34" charset="0"/>
              </a:defRPr>
            </a:lvl3pPr>
            <a:lvl4pPr marL="1600043" indent="-228578">
              <a:defRPr>
                <a:solidFill>
                  <a:schemeClr val="tx1"/>
                </a:solidFill>
                <a:latin typeface="Calibri" pitchFamily="34" charset="0"/>
              </a:defRPr>
            </a:lvl4pPr>
            <a:lvl5pPr marL="2057198" indent="-228578">
              <a:defRPr>
                <a:solidFill>
                  <a:schemeClr val="tx1"/>
                </a:solidFill>
                <a:latin typeface="Calibri" pitchFamily="34" charset="0"/>
              </a:defRPr>
            </a:lvl5pPr>
            <a:lvl6pPr marL="2514353" indent="-228578" fontAlgn="base">
              <a:spcBef>
                <a:spcPct val="0"/>
              </a:spcBef>
              <a:spcAft>
                <a:spcPct val="0"/>
              </a:spcAft>
              <a:defRPr>
                <a:solidFill>
                  <a:schemeClr val="tx1"/>
                </a:solidFill>
                <a:latin typeface="Calibri" pitchFamily="34" charset="0"/>
              </a:defRPr>
            </a:lvl6pPr>
            <a:lvl7pPr marL="2971509" indent="-228578" fontAlgn="base">
              <a:spcBef>
                <a:spcPct val="0"/>
              </a:spcBef>
              <a:spcAft>
                <a:spcPct val="0"/>
              </a:spcAft>
              <a:defRPr>
                <a:solidFill>
                  <a:schemeClr val="tx1"/>
                </a:solidFill>
                <a:latin typeface="Calibri" pitchFamily="34" charset="0"/>
              </a:defRPr>
            </a:lvl7pPr>
            <a:lvl8pPr marL="3428664" indent="-228578" fontAlgn="base">
              <a:spcBef>
                <a:spcPct val="0"/>
              </a:spcBef>
              <a:spcAft>
                <a:spcPct val="0"/>
              </a:spcAft>
              <a:defRPr>
                <a:solidFill>
                  <a:schemeClr val="tx1"/>
                </a:solidFill>
                <a:latin typeface="Calibri" pitchFamily="34" charset="0"/>
              </a:defRPr>
            </a:lvl8pPr>
            <a:lvl9pPr marL="3885819" indent="-2285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AU" dirty="0">
                <a:latin typeface="Trebuchet MS" panose="020B0603020202020204" pitchFamily="34" charset="0"/>
              </a:rPr>
              <a:t>CAP Resources</a:t>
            </a:r>
          </a:p>
        </p:txBody>
      </p:sp>
      <p:sp>
        <p:nvSpPr>
          <p:cNvPr id="74759" name="Header Placeholder 6"/>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877" indent="-285722">
              <a:defRPr>
                <a:solidFill>
                  <a:schemeClr val="tx1"/>
                </a:solidFill>
                <a:latin typeface="Calibri" pitchFamily="34" charset="0"/>
              </a:defRPr>
            </a:lvl2pPr>
            <a:lvl3pPr marL="1142888" indent="-228578">
              <a:defRPr>
                <a:solidFill>
                  <a:schemeClr val="tx1"/>
                </a:solidFill>
                <a:latin typeface="Calibri" pitchFamily="34" charset="0"/>
              </a:defRPr>
            </a:lvl3pPr>
            <a:lvl4pPr marL="1600043" indent="-228578">
              <a:defRPr>
                <a:solidFill>
                  <a:schemeClr val="tx1"/>
                </a:solidFill>
                <a:latin typeface="Calibri" pitchFamily="34" charset="0"/>
              </a:defRPr>
            </a:lvl4pPr>
            <a:lvl5pPr marL="2057198" indent="-228578">
              <a:defRPr>
                <a:solidFill>
                  <a:schemeClr val="tx1"/>
                </a:solidFill>
                <a:latin typeface="Calibri" pitchFamily="34" charset="0"/>
              </a:defRPr>
            </a:lvl5pPr>
            <a:lvl6pPr marL="2514353" indent="-228578" fontAlgn="base">
              <a:spcBef>
                <a:spcPct val="0"/>
              </a:spcBef>
              <a:spcAft>
                <a:spcPct val="0"/>
              </a:spcAft>
              <a:defRPr>
                <a:solidFill>
                  <a:schemeClr val="tx1"/>
                </a:solidFill>
                <a:latin typeface="Calibri" pitchFamily="34" charset="0"/>
              </a:defRPr>
            </a:lvl6pPr>
            <a:lvl7pPr marL="2971509" indent="-228578" fontAlgn="base">
              <a:spcBef>
                <a:spcPct val="0"/>
              </a:spcBef>
              <a:spcAft>
                <a:spcPct val="0"/>
              </a:spcAft>
              <a:defRPr>
                <a:solidFill>
                  <a:schemeClr val="tx1"/>
                </a:solidFill>
                <a:latin typeface="Calibri" pitchFamily="34" charset="0"/>
              </a:defRPr>
            </a:lvl7pPr>
            <a:lvl8pPr marL="3428664" indent="-228578" fontAlgn="base">
              <a:spcBef>
                <a:spcPct val="0"/>
              </a:spcBef>
              <a:spcAft>
                <a:spcPct val="0"/>
              </a:spcAft>
              <a:defRPr>
                <a:solidFill>
                  <a:schemeClr val="tx1"/>
                </a:solidFill>
                <a:latin typeface="Calibri" pitchFamily="34" charset="0"/>
              </a:defRPr>
            </a:lvl8pPr>
            <a:lvl9pPr marL="3885819" indent="-22857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AU" dirty="0">
                <a:latin typeface="Trebuchet MS" panose="020B0603020202020204" pitchFamily="34" charset="0"/>
              </a:rPr>
              <a:t>CAP Overview</a:t>
            </a:r>
          </a:p>
        </p:txBody>
      </p:sp>
    </p:spTree>
    <p:extLst>
      <p:ext uri="{BB962C8B-B14F-4D97-AF65-F5344CB8AC3E}">
        <p14:creationId xmlns:p14="http://schemas.microsoft.com/office/powerpoint/2010/main" val="316441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FEEDBACK--Ask group what they’ve learned from the group work about financial planning and/or the link between strategic and financial planning.</a:t>
            </a:r>
          </a:p>
          <a:p>
            <a:endParaRPr lang="en-US"/>
          </a:p>
          <a:p>
            <a:r>
              <a:rPr lang="en-US"/>
              <a:t>Reveal bulleted list of key lessons/takeaways.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90921" indent="-304200">
              <a:defRPr>
                <a:solidFill>
                  <a:schemeClr val="tx1"/>
                </a:solidFill>
                <a:latin typeface="Arial" charset="0"/>
              </a:defRPr>
            </a:lvl2pPr>
            <a:lvl3pPr marL="1216802" indent="-243360">
              <a:defRPr>
                <a:solidFill>
                  <a:schemeClr val="tx1"/>
                </a:solidFill>
                <a:latin typeface="Arial" charset="0"/>
              </a:defRPr>
            </a:lvl3pPr>
            <a:lvl4pPr marL="1703524" indent="-243360">
              <a:defRPr>
                <a:solidFill>
                  <a:schemeClr val="tx1"/>
                </a:solidFill>
                <a:latin typeface="Arial" charset="0"/>
              </a:defRPr>
            </a:lvl4pPr>
            <a:lvl5pPr marL="2190244" indent="-243360">
              <a:defRPr>
                <a:solidFill>
                  <a:schemeClr val="tx1"/>
                </a:solidFill>
                <a:latin typeface="Arial" charset="0"/>
              </a:defRPr>
            </a:lvl5pPr>
            <a:lvl6pPr marL="2676965" indent="-243360" eaLnBrk="0" fontAlgn="base" hangingPunct="0">
              <a:spcBef>
                <a:spcPct val="0"/>
              </a:spcBef>
              <a:spcAft>
                <a:spcPct val="0"/>
              </a:spcAft>
              <a:buFont typeface="Wingdings" pitchFamily="2" charset="2"/>
              <a:buChar char="ü"/>
              <a:defRPr>
                <a:solidFill>
                  <a:schemeClr val="tx1"/>
                </a:solidFill>
                <a:latin typeface="Arial" charset="0"/>
              </a:defRPr>
            </a:lvl6pPr>
            <a:lvl7pPr marL="3163686" indent="-243360" eaLnBrk="0" fontAlgn="base" hangingPunct="0">
              <a:spcBef>
                <a:spcPct val="0"/>
              </a:spcBef>
              <a:spcAft>
                <a:spcPct val="0"/>
              </a:spcAft>
              <a:buFont typeface="Wingdings" pitchFamily="2" charset="2"/>
              <a:buChar char="ü"/>
              <a:defRPr>
                <a:solidFill>
                  <a:schemeClr val="tx1"/>
                </a:solidFill>
                <a:latin typeface="Arial" charset="0"/>
              </a:defRPr>
            </a:lvl7pPr>
            <a:lvl8pPr marL="3650407" indent="-243360" eaLnBrk="0" fontAlgn="base" hangingPunct="0">
              <a:spcBef>
                <a:spcPct val="0"/>
              </a:spcBef>
              <a:spcAft>
                <a:spcPct val="0"/>
              </a:spcAft>
              <a:buFont typeface="Wingdings" pitchFamily="2" charset="2"/>
              <a:buChar char="ü"/>
              <a:defRPr>
                <a:solidFill>
                  <a:schemeClr val="tx1"/>
                </a:solidFill>
                <a:latin typeface="Arial" charset="0"/>
              </a:defRPr>
            </a:lvl8pPr>
            <a:lvl9pPr marL="4137128" indent="-243360" eaLnBrk="0" fontAlgn="base" hangingPunct="0">
              <a:spcBef>
                <a:spcPct val="0"/>
              </a:spcBef>
              <a:spcAft>
                <a:spcPct val="0"/>
              </a:spcAft>
              <a:buFont typeface="Wingdings" pitchFamily="2" charset="2"/>
              <a:buChar char="ü"/>
              <a:defRPr>
                <a:solidFill>
                  <a:schemeClr val="tx1"/>
                </a:solidFill>
                <a:latin typeface="Arial" charset="0"/>
              </a:defRPr>
            </a:lvl9pPr>
          </a:lstStyle>
          <a:p>
            <a:fld id="{9FD04673-CB2B-4AC3-9C06-C5782DF71CD4}" type="slidenum">
              <a:rPr lang="en-US" smtClean="0">
                <a:latin typeface="Trebuchet MS" panose="020B0603020202020204" pitchFamily="34" charset="0"/>
              </a:rPr>
              <a:pPr/>
              <a:t>8</a:t>
            </a:fld>
            <a:endParaRPr lang="en-US" dirty="0">
              <a:latin typeface="Trebuchet MS" panose="020B0603020202020204" pitchFamily="34" charset="0"/>
            </a:endParaRPr>
          </a:p>
        </p:txBody>
      </p:sp>
    </p:spTree>
    <p:extLst>
      <p:ext uri="{BB962C8B-B14F-4D97-AF65-F5344CB8AC3E}">
        <p14:creationId xmlns:p14="http://schemas.microsoft.com/office/powerpoint/2010/main" val="249702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FEEDBACK--Ask group what they’ve learned from the group work about financial planning and/or the link between strategic and financial planning.</a:t>
            </a:r>
          </a:p>
          <a:p>
            <a:endParaRPr lang="en-US"/>
          </a:p>
          <a:p>
            <a:r>
              <a:rPr lang="en-US"/>
              <a:t>Reveal bulleted list of key lessons/takeaways.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90921" indent="-304200">
              <a:defRPr>
                <a:solidFill>
                  <a:schemeClr val="tx1"/>
                </a:solidFill>
                <a:latin typeface="Arial" charset="0"/>
              </a:defRPr>
            </a:lvl2pPr>
            <a:lvl3pPr marL="1216802" indent="-243360">
              <a:defRPr>
                <a:solidFill>
                  <a:schemeClr val="tx1"/>
                </a:solidFill>
                <a:latin typeface="Arial" charset="0"/>
              </a:defRPr>
            </a:lvl3pPr>
            <a:lvl4pPr marL="1703524" indent="-243360">
              <a:defRPr>
                <a:solidFill>
                  <a:schemeClr val="tx1"/>
                </a:solidFill>
                <a:latin typeface="Arial" charset="0"/>
              </a:defRPr>
            </a:lvl4pPr>
            <a:lvl5pPr marL="2190244" indent="-243360">
              <a:defRPr>
                <a:solidFill>
                  <a:schemeClr val="tx1"/>
                </a:solidFill>
                <a:latin typeface="Arial" charset="0"/>
              </a:defRPr>
            </a:lvl5pPr>
            <a:lvl6pPr marL="2676965" indent="-243360" eaLnBrk="0" fontAlgn="base" hangingPunct="0">
              <a:spcBef>
                <a:spcPct val="0"/>
              </a:spcBef>
              <a:spcAft>
                <a:spcPct val="0"/>
              </a:spcAft>
              <a:buFont typeface="Wingdings" pitchFamily="2" charset="2"/>
              <a:buChar char="ü"/>
              <a:defRPr>
                <a:solidFill>
                  <a:schemeClr val="tx1"/>
                </a:solidFill>
                <a:latin typeface="Arial" charset="0"/>
              </a:defRPr>
            </a:lvl6pPr>
            <a:lvl7pPr marL="3163686" indent="-243360" eaLnBrk="0" fontAlgn="base" hangingPunct="0">
              <a:spcBef>
                <a:spcPct val="0"/>
              </a:spcBef>
              <a:spcAft>
                <a:spcPct val="0"/>
              </a:spcAft>
              <a:buFont typeface="Wingdings" pitchFamily="2" charset="2"/>
              <a:buChar char="ü"/>
              <a:defRPr>
                <a:solidFill>
                  <a:schemeClr val="tx1"/>
                </a:solidFill>
                <a:latin typeface="Arial" charset="0"/>
              </a:defRPr>
            </a:lvl7pPr>
            <a:lvl8pPr marL="3650407" indent="-243360" eaLnBrk="0" fontAlgn="base" hangingPunct="0">
              <a:spcBef>
                <a:spcPct val="0"/>
              </a:spcBef>
              <a:spcAft>
                <a:spcPct val="0"/>
              </a:spcAft>
              <a:buFont typeface="Wingdings" pitchFamily="2" charset="2"/>
              <a:buChar char="ü"/>
              <a:defRPr>
                <a:solidFill>
                  <a:schemeClr val="tx1"/>
                </a:solidFill>
                <a:latin typeface="Arial" charset="0"/>
              </a:defRPr>
            </a:lvl8pPr>
            <a:lvl9pPr marL="4137128" indent="-243360" eaLnBrk="0" fontAlgn="base" hangingPunct="0">
              <a:spcBef>
                <a:spcPct val="0"/>
              </a:spcBef>
              <a:spcAft>
                <a:spcPct val="0"/>
              </a:spcAft>
              <a:buFont typeface="Wingdings" pitchFamily="2" charset="2"/>
              <a:buChar char="ü"/>
              <a:defRPr>
                <a:solidFill>
                  <a:schemeClr val="tx1"/>
                </a:solidFill>
                <a:latin typeface="Arial" charset="0"/>
              </a:defRPr>
            </a:lvl9pPr>
          </a:lstStyle>
          <a:p>
            <a:fld id="{9FD04673-CB2B-4AC3-9C06-C5782DF71CD4}" type="slidenum">
              <a:rPr lang="en-US" smtClean="0">
                <a:latin typeface="Trebuchet MS" panose="020B0603020202020204" pitchFamily="34" charset="0"/>
              </a:rPr>
              <a:pPr/>
              <a:t>9</a:t>
            </a:fld>
            <a:endParaRPr lang="en-US" dirty="0">
              <a:latin typeface="Trebuchet MS" panose="020B0603020202020204" pitchFamily="34" charset="0"/>
            </a:endParaRPr>
          </a:p>
        </p:txBody>
      </p:sp>
    </p:spTree>
    <p:extLst>
      <p:ext uri="{BB962C8B-B14F-4D97-AF65-F5344CB8AC3E}">
        <p14:creationId xmlns:p14="http://schemas.microsoft.com/office/powerpoint/2010/main" val="2059448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Users\Stuart\Pictures\CAP Coaches Santa Cruz\Big Sur Coast\100_98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4085"/>
            <a:ext cx="9162000" cy="68720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6"/>
            <a:ext cx="7772400" cy="1470025"/>
          </a:xfrm>
          <a:prstGeom prst="rect">
            <a:avLst/>
          </a:prstGeom>
        </p:spPr>
        <p:txBody>
          <a:bodyPr>
            <a:noAutofit/>
          </a:bodyPr>
          <a:lstStyle>
            <a:lvl1pPr>
              <a:defRPr sz="5400" b="1">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defRPr>
            </a:lvl1pPr>
            <a:lvl2pPr marL="457011" indent="0" algn="ctr">
              <a:buNone/>
              <a:defRPr>
                <a:solidFill>
                  <a:schemeClr val="tx1">
                    <a:tint val="75000"/>
                  </a:schemeClr>
                </a:solidFill>
              </a:defRPr>
            </a:lvl2pPr>
            <a:lvl3pPr marL="914024" indent="0" algn="ctr">
              <a:buNone/>
              <a:defRPr>
                <a:solidFill>
                  <a:schemeClr val="tx1">
                    <a:tint val="75000"/>
                  </a:schemeClr>
                </a:solidFill>
              </a:defRPr>
            </a:lvl3pPr>
            <a:lvl4pPr marL="1371040" indent="0" algn="ctr">
              <a:buNone/>
              <a:defRPr>
                <a:solidFill>
                  <a:schemeClr val="tx1">
                    <a:tint val="75000"/>
                  </a:schemeClr>
                </a:solidFill>
              </a:defRPr>
            </a:lvl4pPr>
            <a:lvl5pPr marL="1828052" indent="0" algn="ctr">
              <a:buNone/>
              <a:defRPr>
                <a:solidFill>
                  <a:schemeClr val="tx1">
                    <a:tint val="75000"/>
                  </a:schemeClr>
                </a:solidFill>
              </a:defRPr>
            </a:lvl5pPr>
            <a:lvl6pPr marL="2285064" indent="0" algn="ctr">
              <a:buNone/>
              <a:defRPr>
                <a:solidFill>
                  <a:schemeClr val="tx1">
                    <a:tint val="75000"/>
                  </a:schemeClr>
                </a:solidFill>
              </a:defRPr>
            </a:lvl6pPr>
            <a:lvl7pPr marL="2742079" indent="0" algn="ctr">
              <a:buNone/>
              <a:defRPr>
                <a:solidFill>
                  <a:schemeClr val="tx1">
                    <a:tint val="75000"/>
                  </a:schemeClr>
                </a:solidFill>
              </a:defRPr>
            </a:lvl7pPr>
            <a:lvl8pPr marL="3199088" indent="0" algn="ctr">
              <a:buNone/>
              <a:defRPr>
                <a:solidFill>
                  <a:schemeClr val="tx1">
                    <a:tint val="75000"/>
                  </a:schemeClr>
                </a:solidFill>
              </a:defRPr>
            </a:lvl8pPr>
            <a:lvl9pPr marL="3656104"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17242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8807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2534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anose="020B0603020202020204" pitchFamily="34" charset="0"/>
              </a:defRPr>
            </a:lvl1pPr>
          </a:lstStyle>
          <a:p>
            <a:pPr>
              <a:defRPr/>
            </a:pPr>
            <a:fld id="{A330D4BC-0795-4F83-9453-D26CAAA31CA2}" type="datetimeFigureOut">
              <a:rPr lang="en-AU" smtClean="0">
                <a:solidFill>
                  <a:prstClr val="black">
                    <a:tint val="75000"/>
                  </a:prstClr>
                </a:solidFill>
              </a:rPr>
              <a:pPr>
                <a:defRPr/>
              </a:pPr>
              <a:t>2/02/2017</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anose="020B0603020202020204" pitchFamily="34" charset="0"/>
              </a:defRPr>
            </a:lvl1pPr>
          </a:lstStyle>
          <a:p>
            <a:pPr>
              <a:defRPr/>
            </a:pPr>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anose="020B0603020202020204" pitchFamily="34" charset="0"/>
              </a:defRPr>
            </a:lvl1pPr>
          </a:lstStyle>
          <a:p>
            <a:pPr>
              <a:defRPr/>
            </a:pPr>
            <a:fld id="{24672744-EC7F-4E7E-BB74-258DCD6FBBAF}" type="slidenum">
              <a:rPr lang="en-AU" smtClean="0">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1180607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2667000"/>
            <a:ext cx="3659188"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9788" y="2667000"/>
            <a:ext cx="3660775" cy="312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09848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16389"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70298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758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2/02/2017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231169182"/>
              </p:ext>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4"/>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4">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0" y="0"/>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7630" y="517083"/>
            <a:ext cx="2819400" cy="646113"/>
          </a:xfrm>
          <a:no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2852738" y="620688"/>
            <a:ext cx="6291262" cy="457200"/>
          </a:xfrm>
          <a:noFill/>
        </p:spPr>
        <p:txBody>
          <a:bodyPr>
            <a:normAutofit/>
          </a:bodyPr>
          <a:lstStyle>
            <a:lvl1pPr marL="0" indent="0" algn="l" defTabSz="642915" rtl="0" eaLnBrk="1" fontAlgn="base" latinLnBrk="0" hangingPunct="1">
              <a:spcBef>
                <a:spcPct val="0"/>
              </a:spcBef>
              <a:spcAft>
                <a:spcPct val="0"/>
              </a:spcAft>
              <a:buNone/>
              <a:defRPr lang="en-US" sz="2400" kern="1200" dirty="0" smtClean="0">
                <a:solidFill>
                  <a:schemeClr val="bg1">
                    <a:lumMod val="65000"/>
                  </a:schemeClr>
                </a:solidFill>
                <a:latin typeface="Trebuchet MS" panose="020B0603020202020204" pitchFamily="34" charset="0"/>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205363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21"/>
            <a:ext cx="7772400" cy="1500187"/>
          </a:xfrm>
        </p:spPr>
        <p:txBody>
          <a:bodyPr anchor="b"/>
          <a:lstStyle>
            <a:lvl1pPr marL="0" indent="0">
              <a:buNone/>
              <a:defRPr sz="2000">
                <a:solidFill>
                  <a:schemeClr val="tx1">
                    <a:tint val="75000"/>
                  </a:schemeClr>
                </a:solidFill>
              </a:defRPr>
            </a:lvl1pPr>
            <a:lvl2pPr marL="457011" indent="0">
              <a:buNone/>
              <a:defRPr sz="1800">
                <a:solidFill>
                  <a:schemeClr val="tx1">
                    <a:tint val="75000"/>
                  </a:schemeClr>
                </a:solidFill>
              </a:defRPr>
            </a:lvl2pPr>
            <a:lvl3pPr marL="914024" indent="0">
              <a:buNone/>
              <a:defRPr sz="1600">
                <a:solidFill>
                  <a:schemeClr val="tx1">
                    <a:tint val="75000"/>
                  </a:schemeClr>
                </a:solidFill>
              </a:defRPr>
            </a:lvl3pPr>
            <a:lvl4pPr marL="1371040" indent="0">
              <a:buNone/>
              <a:defRPr sz="1400">
                <a:solidFill>
                  <a:schemeClr val="tx1">
                    <a:tint val="75000"/>
                  </a:schemeClr>
                </a:solidFill>
              </a:defRPr>
            </a:lvl4pPr>
            <a:lvl5pPr marL="1828052" indent="0">
              <a:buNone/>
              <a:defRPr sz="1400">
                <a:solidFill>
                  <a:schemeClr val="tx1">
                    <a:tint val="75000"/>
                  </a:schemeClr>
                </a:solidFill>
              </a:defRPr>
            </a:lvl5pPr>
            <a:lvl6pPr marL="2285064" indent="0">
              <a:buNone/>
              <a:defRPr sz="1400">
                <a:solidFill>
                  <a:schemeClr val="tx1">
                    <a:tint val="75000"/>
                  </a:schemeClr>
                </a:solidFill>
              </a:defRPr>
            </a:lvl6pPr>
            <a:lvl7pPr marL="2742079" indent="0">
              <a:buNone/>
              <a:defRPr sz="1400">
                <a:solidFill>
                  <a:schemeClr val="tx1">
                    <a:tint val="75000"/>
                  </a:schemeClr>
                </a:solidFill>
              </a:defRPr>
            </a:lvl7pPr>
            <a:lvl8pPr marL="3199088" indent="0">
              <a:buNone/>
              <a:defRPr sz="1400">
                <a:solidFill>
                  <a:schemeClr val="tx1">
                    <a:tint val="75000"/>
                  </a:schemeClr>
                </a:solidFill>
              </a:defRPr>
            </a:lvl8pPr>
            <a:lvl9pPr marL="3656104"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2/02/2017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288738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8"/>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8"/>
            <a:ext cx="4038600" cy="4525963"/>
          </a:xfrm>
        </p:spPr>
        <p:txBody>
          <a:bodyPr/>
          <a:lstStyle>
            <a:lvl1pPr>
              <a:defRPr sz="2800">
                <a:latin typeface="Trebuchet MS" panose="020B0603020202020204" pitchFamily="34" charset="0"/>
              </a:defRPr>
            </a:lvl1pPr>
            <a:lvl2pPr>
              <a:defRPr sz="2400">
                <a:latin typeface="Trebuchet MS" panose="020B0603020202020204" pitchFamily="34" charset="0"/>
              </a:defRPr>
            </a:lvl2pPr>
            <a:lvl3pPr>
              <a:defRPr sz="2000">
                <a:latin typeface="Trebuchet MS" panose="020B0603020202020204" pitchFamily="34" charset="0"/>
              </a:defRPr>
            </a:lvl3pPr>
            <a:lvl4pPr>
              <a:defRPr sz="1800">
                <a:latin typeface="Trebuchet MS" panose="020B0603020202020204" pitchFamily="34" charset="0"/>
              </a:defRPr>
            </a:lvl4pPr>
            <a:lvl5pPr>
              <a:defRPr sz="1800">
                <a:latin typeface="Trebuchet MS" panose="020B0603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2/02/2017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1" name="Table 10"/>
          <p:cNvGraphicFramePr>
            <a:graphicFrameLocks noGrp="1"/>
          </p:cNvGraphicFramePr>
          <p:nvPr userDrawn="1">
            <p:extLst>
              <p:ext uri="{D42A27DB-BD31-4B8C-83A1-F6EECF244321}">
                <p14:modId xmlns:p14="http://schemas.microsoft.com/office/powerpoint/2010/main" val="1153134850"/>
              </p:ext>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4"/>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4">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12" name="Text Placeholder 16"/>
          <p:cNvSpPr>
            <a:spLocks noGrp="1"/>
          </p:cNvSpPr>
          <p:nvPr>
            <p:ph type="body" sz="quarter" idx="13" hasCustomPrompt="1"/>
          </p:nvPr>
        </p:nvSpPr>
        <p:spPr>
          <a:xfrm>
            <a:off x="0" y="0"/>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7" name="Text Placeholder 18"/>
          <p:cNvSpPr>
            <a:spLocks noGrp="1"/>
          </p:cNvSpPr>
          <p:nvPr>
            <p:ph type="body" sz="quarter" idx="14" hasCustomPrompt="1"/>
          </p:nvPr>
        </p:nvSpPr>
        <p:spPr>
          <a:xfrm>
            <a:off x="7630" y="517083"/>
            <a:ext cx="2819400" cy="646113"/>
          </a:xfrm>
          <a:no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8" name="Text Placeholder 20"/>
          <p:cNvSpPr>
            <a:spLocks noGrp="1"/>
          </p:cNvSpPr>
          <p:nvPr>
            <p:ph type="body" sz="quarter" idx="15" hasCustomPrompt="1"/>
          </p:nvPr>
        </p:nvSpPr>
        <p:spPr>
          <a:xfrm>
            <a:off x="2852738" y="620688"/>
            <a:ext cx="6291262" cy="457200"/>
          </a:xfrm>
          <a:noFill/>
        </p:spPr>
        <p:txBody>
          <a:bodyPr>
            <a:normAutofit/>
          </a:bodyPr>
          <a:lstStyle>
            <a:lvl1pPr marL="0" indent="0" algn="l" defTabSz="642915" rtl="0" eaLnBrk="1" fontAlgn="base" latinLnBrk="0" hangingPunct="1">
              <a:spcBef>
                <a:spcPct val="0"/>
              </a:spcBef>
              <a:spcAft>
                <a:spcPct val="0"/>
              </a:spcAft>
              <a:buNone/>
              <a:defRPr lang="en-US" sz="2400" kern="1200" dirty="0" smtClean="0">
                <a:solidFill>
                  <a:schemeClr val="bg1">
                    <a:lumMod val="65000"/>
                  </a:schemeClr>
                </a:solidFill>
                <a:latin typeface="Trebuchet MS" panose="020B0603020202020204" pitchFamily="34" charset="0"/>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181848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rebuchet MS" panose="020B0603020202020204" pitchFamily="34" charset="0"/>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rebuchet MS" panose="020B0603020202020204" pitchFamily="34" charset="0"/>
              </a:defRPr>
            </a:lvl1pPr>
            <a:lvl2pPr>
              <a:defRPr sz="20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Trebuchet MS" panose="020B0603020202020204" pitchFamily="34" charset="0"/>
              </a:defRPr>
            </a:lvl1pPr>
            <a:lvl2pPr marL="457011" indent="0">
              <a:buNone/>
              <a:defRPr sz="2000" b="1"/>
            </a:lvl2pPr>
            <a:lvl3pPr marL="914024" indent="0">
              <a:buNone/>
              <a:defRPr sz="1800" b="1"/>
            </a:lvl3pPr>
            <a:lvl4pPr marL="1371040" indent="0">
              <a:buNone/>
              <a:defRPr sz="1600" b="1"/>
            </a:lvl4pPr>
            <a:lvl5pPr marL="1828052" indent="0">
              <a:buNone/>
              <a:defRPr sz="1600" b="1"/>
            </a:lvl5pPr>
            <a:lvl6pPr marL="2285064" indent="0">
              <a:buNone/>
              <a:defRPr sz="1600" b="1"/>
            </a:lvl6pPr>
            <a:lvl7pPr marL="2742079" indent="0">
              <a:buNone/>
              <a:defRPr sz="1600" b="1"/>
            </a:lvl7pPr>
            <a:lvl8pPr marL="3199088" indent="0">
              <a:buNone/>
              <a:defRPr sz="1600" b="1"/>
            </a:lvl8pPr>
            <a:lvl9pPr marL="3656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Trebuchet MS" panose="020B0603020202020204" pitchFamily="34" charset="0"/>
              </a:defRPr>
            </a:lvl1pPr>
            <a:lvl2pPr>
              <a:defRPr sz="2000">
                <a:latin typeface="Trebuchet MS" panose="020B0603020202020204" pitchFamily="34" charset="0"/>
              </a:defRPr>
            </a:lvl2pPr>
            <a:lvl3pPr>
              <a:defRPr sz="1800">
                <a:latin typeface="Trebuchet MS" panose="020B0603020202020204" pitchFamily="34" charset="0"/>
              </a:defRPr>
            </a:lvl3pPr>
            <a:lvl4pPr>
              <a:defRPr sz="1600">
                <a:latin typeface="Trebuchet MS" panose="020B0603020202020204" pitchFamily="34" charset="0"/>
              </a:defRPr>
            </a:lvl4pPr>
            <a:lvl5pPr>
              <a:defRPr sz="1600">
                <a:latin typeface="Trebuchet MS" panose="020B0603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2/02/2017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3" name="Table 12"/>
          <p:cNvGraphicFramePr>
            <a:graphicFrameLocks noGrp="1"/>
          </p:cNvGraphicFramePr>
          <p:nvPr userDrawn="1">
            <p:extLst>
              <p:ext uri="{D42A27DB-BD31-4B8C-83A1-F6EECF244321}">
                <p14:modId xmlns:p14="http://schemas.microsoft.com/office/powerpoint/2010/main" val="4159425743"/>
              </p:ext>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4"/>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4">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18" name="Text Placeholder 16"/>
          <p:cNvSpPr>
            <a:spLocks noGrp="1"/>
          </p:cNvSpPr>
          <p:nvPr>
            <p:ph type="body" sz="quarter" idx="13" hasCustomPrompt="1"/>
          </p:nvPr>
        </p:nvSpPr>
        <p:spPr>
          <a:xfrm>
            <a:off x="0" y="0"/>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7630" y="517083"/>
            <a:ext cx="2819400" cy="646113"/>
          </a:xfrm>
          <a:no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20" name="Text Placeholder 20"/>
          <p:cNvSpPr>
            <a:spLocks noGrp="1"/>
          </p:cNvSpPr>
          <p:nvPr>
            <p:ph type="body" sz="quarter" idx="15" hasCustomPrompt="1"/>
          </p:nvPr>
        </p:nvSpPr>
        <p:spPr>
          <a:xfrm>
            <a:off x="2852738" y="620688"/>
            <a:ext cx="6291262" cy="457200"/>
          </a:xfrm>
          <a:noFill/>
        </p:spPr>
        <p:txBody>
          <a:bodyPr>
            <a:normAutofit/>
          </a:bodyPr>
          <a:lstStyle>
            <a:lvl1pPr marL="0" indent="0" algn="l" defTabSz="642915" rtl="0" eaLnBrk="1" fontAlgn="base" latinLnBrk="0" hangingPunct="1">
              <a:spcBef>
                <a:spcPct val="0"/>
              </a:spcBef>
              <a:spcAft>
                <a:spcPct val="0"/>
              </a:spcAft>
              <a:buNone/>
              <a:defRPr lang="en-US" sz="2400" kern="1200" dirty="0" smtClean="0">
                <a:solidFill>
                  <a:schemeClr val="bg1">
                    <a:lumMod val="65000"/>
                  </a:schemeClr>
                </a:solidFill>
                <a:latin typeface="Trebuchet MS" panose="020B0603020202020204" pitchFamily="34" charset="0"/>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214832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Trebuchet MS" panose="020B0603020202020204" pitchFamily="34" charset="0"/>
              </a:defRPr>
            </a:lvl1pPr>
          </a:lstStyle>
          <a:p>
            <a:fld id="{D2FFA6C8-53F6-483E-9B52-088DA563EE7C}" type="datetimeFigureOut">
              <a:rPr lang="en-AU" smtClean="0">
                <a:solidFill>
                  <a:prstClr val="black">
                    <a:tint val="75000"/>
                  </a:prstClr>
                </a:solidFill>
              </a:rPr>
              <a:pPr/>
              <a:t>2/02/2017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Trebuchet MS" panose="020B0603020202020204" pitchFamily="34" charset="0"/>
              </a:defRPr>
            </a:lvl1p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Trebuchet MS" panose="020B0603020202020204" pitchFamily="34" charset="0"/>
              </a:defRPr>
            </a:lvl1p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9" name="Table 8"/>
          <p:cNvGraphicFramePr>
            <a:graphicFrameLocks noGrp="1"/>
          </p:cNvGraphicFramePr>
          <p:nvPr userDrawn="1">
            <p:extLst>
              <p:ext uri="{D42A27DB-BD31-4B8C-83A1-F6EECF244321}">
                <p14:modId xmlns:p14="http://schemas.microsoft.com/office/powerpoint/2010/main" val="3371206335"/>
              </p:ext>
            </p:extLst>
          </p:nvPr>
        </p:nvGraphicFramePr>
        <p:xfrm>
          <a:off x="8" y="8"/>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4"/>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4">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14" name="Text Placeholder 16"/>
          <p:cNvSpPr>
            <a:spLocks noGrp="1"/>
          </p:cNvSpPr>
          <p:nvPr>
            <p:ph type="body" sz="quarter" idx="13" hasCustomPrompt="1"/>
          </p:nvPr>
        </p:nvSpPr>
        <p:spPr>
          <a:xfrm>
            <a:off x="0" y="0"/>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5" name="Text Placeholder 18"/>
          <p:cNvSpPr>
            <a:spLocks noGrp="1"/>
          </p:cNvSpPr>
          <p:nvPr>
            <p:ph type="body" sz="quarter" idx="14" hasCustomPrompt="1"/>
          </p:nvPr>
        </p:nvSpPr>
        <p:spPr>
          <a:xfrm>
            <a:off x="7630" y="517083"/>
            <a:ext cx="2819400" cy="646113"/>
          </a:xfrm>
          <a:noFill/>
        </p:spPr>
        <p:txBody>
          <a:bodyPr>
            <a:normAutofit/>
          </a:bodyPr>
          <a:lstStyle>
            <a:lvl1pPr marL="0" indent="0" algn="ctr" defTabSz="914024"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6" name="Text Placeholder 20"/>
          <p:cNvSpPr>
            <a:spLocks noGrp="1"/>
          </p:cNvSpPr>
          <p:nvPr>
            <p:ph type="body" sz="quarter" idx="15" hasCustomPrompt="1"/>
          </p:nvPr>
        </p:nvSpPr>
        <p:spPr>
          <a:xfrm>
            <a:off x="2852738" y="620688"/>
            <a:ext cx="6291262" cy="457200"/>
          </a:xfrm>
          <a:noFill/>
        </p:spPr>
        <p:txBody>
          <a:bodyPr>
            <a:normAutofit/>
          </a:bodyPr>
          <a:lstStyle>
            <a:lvl1pPr marL="0" indent="0" algn="l" defTabSz="642915" rtl="0" eaLnBrk="1" fontAlgn="base" latinLnBrk="0" hangingPunct="1">
              <a:spcBef>
                <a:spcPct val="0"/>
              </a:spcBef>
              <a:spcAft>
                <a:spcPct val="0"/>
              </a:spcAft>
              <a:buNone/>
              <a:defRPr lang="en-US" sz="2400" kern="1200" dirty="0" smtClean="0">
                <a:solidFill>
                  <a:schemeClr val="bg1">
                    <a:lumMod val="65000"/>
                  </a:schemeClr>
                </a:solidFill>
                <a:latin typeface="Trebuchet MS" panose="020B0603020202020204" pitchFamily="34" charset="0"/>
                <a:ea typeface="+mn-ea"/>
                <a:cs typeface="+mn-cs"/>
              </a:defRPr>
            </a:lvl1pPr>
          </a:lstStyle>
          <a:p>
            <a:pPr marL="0" algn="l" defTabSz="914400" rtl="0" eaLnBrk="1" latinLnBrk="0" hangingPunct="1"/>
            <a:r>
              <a:rPr lang="en-US" dirty="0"/>
              <a:t>Click to edit </a:t>
            </a:r>
            <a:r>
              <a:rPr lang="en-AU" sz="2400" kern="1200" dirty="0">
                <a:solidFill>
                  <a:schemeClr val="bg1">
                    <a:lumMod val="65000"/>
                  </a:schemeClr>
                </a:solidFill>
                <a:latin typeface="+mn-lt"/>
                <a:ea typeface="+mn-ea"/>
                <a:cs typeface="+mn-cs"/>
              </a:rPr>
              <a:t>Purpose</a:t>
            </a:r>
          </a:p>
        </p:txBody>
      </p:sp>
    </p:spTree>
    <p:extLst>
      <p:ext uri="{BB962C8B-B14F-4D97-AF65-F5344CB8AC3E}">
        <p14:creationId xmlns:p14="http://schemas.microsoft.com/office/powerpoint/2010/main" val="244139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2/02/2017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7194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2/02/2017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2071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1" indent="0">
              <a:buNone/>
              <a:defRPr sz="2800"/>
            </a:lvl2pPr>
            <a:lvl3pPr marL="914024" indent="0">
              <a:buNone/>
              <a:defRPr sz="2400"/>
            </a:lvl3pPr>
            <a:lvl4pPr marL="1371040" indent="0">
              <a:buNone/>
              <a:defRPr sz="2000"/>
            </a:lvl4pPr>
            <a:lvl5pPr marL="1828052" indent="0">
              <a:buNone/>
              <a:defRPr sz="2000"/>
            </a:lvl5pPr>
            <a:lvl6pPr marL="2285064" indent="0">
              <a:buNone/>
              <a:defRPr sz="2000"/>
            </a:lvl6pPr>
            <a:lvl7pPr marL="2742079" indent="0">
              <a:buNone/>
              <a:defRPr sz="2000"/>
            </a:lvl7pPr>
            <a:lvl8pPr marL="3199088" indent="0">
              <a:buNone/>
              <a:defRPr sz="2000"/>
            </a:lvl8pPr>
            <a:lvl9pPr marL="3656104"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1" indent="0">
              <a:buNone/>
              <a:defRPr sz="1200"/>
            </a:lvl2pPr>
            <a:lvl3pPr marL="914024" indent="0">
              <a:buNone/>
              <a:defRPr sz="1000"/>
            </a:lvl3pPr>
            <a:lvl4pPr marL="1371040" indent="0">
              <a:buNone/>
              <a:defRPr sz="900"/>
            </a:lvl4pPr>
            <a:lvl5pPr marL="1828052" indent="0">
              <a:buNone/>
              <a:defRPr sz="900"/>
            </a:lvl5pPr>
            <a:lvl6pPr marL="2285064" indent="0">
              <a:buNone/>
              <a:defRPr sz="900"/>
            </a:lvl6pPr>
            <a:lvl7pPr marL="2742079" indent="0">
              <a:buNone/>
              <a:defRPr sz="900"/>
            </a:lvl7pPr>
            <a:lvl8pPr marL="3199088" indent="0">
              <a:buNone/>
              <a:defRPr sz="900"/>
            </a:lvl8pPr>
            <a:lvl9pPr marL="3656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2/02/2017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8775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6"/>
            <a:ext cx="8229600" cy="4525963"/>
          </a:xfrm>
          <a:prstGeom prst="rect">
            <a:avLst/>
          </a:prstGeom>
        </p:spPr>
        <p:txBody>
          <a:bodyPr vert="horz" lIns="91411" tIns="45706" rIns="91411" bIns="4570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11" tIns="45706" rIns="91411" bIns="45706" rtlCol="0" anchor="ctr"/>
          <a:lstStyle>
            <a:lvl1pPr algn="l">
              <a:defRPr sz="1200">
                <a:solidFill>
                  <a:schemeClr val="tx1">
                    <a:tint val="75000"/>
                  </a:schemeClr>
                </a:solidFill>
                <a:latin typeface="Trebuchet MS" panose="020B0603020202020204" pitchFamily="34" charset="0"/>
              </a:defRPr>
            </a:lvl1pPr>
          </a:lstStyle>
          <a:p>
            <a:pPr defTabSz="642750" fontAlgn="base">
              <a:spcBef>
                <a:spcPct val="0"/>
              </a:spcBef>
              <a:spcAft>
                <a:spcPct val="0"/>
              </a:spcAft>
            </a:pPr>
            <a:fld id="{D2FFA6C8-53F6-483E-9B52-088DA563EE7C}" type="datetimeFigureOut">
              <a:rPr lang="en-AU" smtClean="0">
                <a:solidFill>
                  <a:prstClr val="black">
                    <a:tint val="75000"/>
                  </a:prstClr>
                </a:solidFill>
                <a:sym typeface="Helvetica Light" charset="0"/>
              </a:rPr>
              <a:pPr defTabSz="642750" fontAlgn="base">
                <a:spcBef>
                  <a:spcPct val="0"/>
                </a:spcBef>
                <a:spcAft>
                  <a:spcPct val="0"/>
                </a:spcAft>
              </a:pPr>
              <a:t>2/02/2017</a:t>
            </a:fld>
            <a:endParaRPr lang="en-AU">
              <a:solidFill>
                <a:prstClr val="black">
                  <a:tint val="75000"/>
                </a:prstClr>
              </a:solidFill>
              <a:sym typeface="Helvetica Light" charset="0"/>
            </a:endParaRPr>
          </a:p>
        </p:txBody>
      </p:sp>
      <p:sp>
        <p:nvSpPr>
          <p:cNvPr id="5" name="Footer Placeholder 4"/>
          <p:cNvSpPr>
            <a:spLocks noGrp="1"/>
          </p:cNvSpPr>
          <p:nvPr>
            <p:ph type="ftr" sz="quarter" idx="3"/>
          </p:nvPr>
        </p:nvSpPr>
        <p:spPr>
          <a:xfrm>
            <a:off x="3124201" y="6356356"/>
            <a:ext cx="2895600" cy="365125"/>
          </a:xfrm>
          <a:prstGeom prst="rect">
            <a:avLst/>
          </a:prstGeom>
        </p:spPr>
        <p:txBody>
          <a:bodyPr vert="horz" lIns="91411" tIns="45706" rIns="91411" bIns="45706" rtlCol="0" anchor="ctr"/>
          <a:lstStyle>
            <a:lvl1pPr algn="ctr">
              <a:defRPr sz="1200">
                <a:solidFill>
                  <a:schemeClr val="tx1">
                    <a:tint val="75000"/>
                  </a:schemeClr>
                </a:solidFill>
                <a:latin typeface="Trebuchet MS" panose="020B0603020202020204" pitchFamily="34" charset="0"/>
              </a:defRPr>
            </a:lvl1pPr>
          </a:lstStyle>
          <a:p>
            <a:pPr defTabSz="642750" fontAlgn="base">
              <a:spcBef>
                <a:spcPct val="0"/>
              </a:spcBef>
              <a:spcAft>
                <a:spcPct val="0"/>
              </a:spcAft>
            </a:pPr>
            <a:endParaRPr lang="en-AU" dirty="0">
              <a:solidFill>
                <a:prstClr val="black">
                  <a:tint val="75000"/>
                </a:prstClr>
              </a:solidFill>
              <a:sym typeface="Helvetica Light" charset="0"/>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11" tIns="45706" rIns="91411" bIns="45706" rtlCol="0" anchor="ctr"/>
          <a:lstStyle>
            <a:lvl1pPr algn="r">
              <a:defRPr sz="1200">
                <a:solidFill>
                  <a:schemeClr val="tx1">
                    <a:tint val="75000"/>
                  </a:schemeClr>
                </a:solidFill>
                <a:latin typeface="Trebuchet MS" panose="020B0603020202020204" pitchFamily="34" charset="0"/>
              </a:defRPr>
            </a:lvl1pPr>
          </a:lstStyle>
          <a:p>
            <a:pPr defTabSz="642750" fontAlgn="base">
              <a:spcBef>
                <a:spcPct val="0"/>
              </a:spcBef>
              <a:spcAft>
                <a:spcPct val="0"/>
              </a:spcAft>
            </a:pPr>
            <a:fld id="{C68751B1-54F1-4125-BB9F-399660C83ACC}" type="slidenum">
              <a:rPr lang="en-AU" smtClean="0">
                <a:solidFill>
                  <a:prstClr val="black">
                    <a:tint val="75000"/>
                  </a:prstClr>
                </a:solidFill>
                <a:sym typeface="Helvetica Light" charset="0"/>
              </a:rPr>
              <a:pPr defTabSz="642750" fontAlgn="base">
                <a:spcBef>
                  <a:spcPct val="0"/>
                </a:spcBef>
                <a:spcAft>
                  <a:spcPct val="0"/>
                </a:spcAft>
              </a:pPr>
              <a:t>‹#›</a:t>
            </a:fld>
            <a:endParaRPr lang="en-AU">
              <a:solidFill>
                <a:prstClr val="black">
                  <a:tint val="75000"/>
                </a:prstClr>
              </a:solidFill>
              <a:sym typeface="Helvetica Light" charset="0"/>
            </a:endParaRPr>
          </a:p>
        </p:txBody>
      </p:sp>
      <p:pic>
        <p:nvPicPr>
          <p:cNvPr id="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848600" y="5713776"/>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11" tIns="45706" rIns="91411" bIns="45706" rtlCol="0" anchor="ctr">
            <a:normAutofit/>
          </a:bodyPr>
          <a:lstStyle/>
          <a:p>
            <a:r>
              <a:rPr lang="en-US" dirty="0"/>
              <a:t>Click to edit Master title style</a:t>
            </a:r>
            <a:endParaRPr lang="en-AU" dirty="0"/>
          </a:p>
        </p:txBody>
      </p:sp>
    </p:spTree>
    <p:extLst>
      <p:ext uri="{BB962C8B-B14F-4D97-AF65-F5344CB8AC3E}">
        <p14:creationId xmlns:p14="http://schemas.microsoft.com/office/powerpoint/2010/main" val="203374910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Lst>
  <p:txStyles>
    <p:titleStyle>
      <a:lvl1pPr algn="ctr" defTabSz="914118"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796" indent="-342796" algn="l" defTabSz="914118"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Actions, time &amp; budgets</a:t>
            </a:r>
          </a:p>
        </p:txBody>
      </p:sp>
      <p:sp>
        <p:nvSpPr>
          <p:cNvPr id="3" name="Subtitle 2"/>
          <p:cNvSpPr>
            <a:spLocks noGrp="1"/>
          </p:cNvSpPr>
          <p:nvPr>
            <p:ph type="subTitle" idx="1"/>
          </p:nvPr>
        </p:nvSpPr>
        <p:spPr/>
        <p:txBody>
          <a:bodyPr/>
          <a:lstStyle/>
          <a:p>
            <a:r>
              <a:rPr lang="en-AU" dirty="0"/>
              <a:t>Implementing the plan</a:t>
            </a:r>
          </a:p>
        </p:txBody>
      </p:sp>
    </p:spTree>
    <p:extLst>
      <p:ext uri="{BB962C8B-B14F-4D97-AF65-F5344CB8AC3E}">
        <p14:creationId xmlns:p14="http://schemas.microsoft.com/office/powerpoint/2010/main" val="14940598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4"/>
          <p:cNvGraphicFramePr>
            <a:graphicFrameLocks noChangeAspect="1"/>
          </p:cNvGraphicFramePr>
          <p:nvPr>
            <p:extLst>
              <p:ext uri="{D42A27DB-BD31-4B8C-83A1-F6EECF244321}">
                <p14:modId xmlns:p14="http://schemas.microsoft.com/office/powerpoint/2010/main" val="1511415529"/>
              </p:ext>
            </p:extLst>
          </p:nvPr>
        </p:nvGraphicFramePr>
        <p:xfrm>
          <a:off x="295272" y="2564904"/>
          <a:ext cx="8496745" cy="827087"/>
        </p:xfrm>
        <a:graphic>
          <a:graphicData uri="http://schemas.openxmlformats.org/presentationml/2006/ole">
            <mc:AlternateContent xmlns:mc="http://schemas.openxmlformats.org/markup-compatibility/2006">
              <mc:Choice xmlns:v="urn:schemas-microsoft-com:vml" Requires="v">
                <p:oleObj spid="_x0000_s1052" name="Visio" r:id="rId3" imgW="8414614" imgH="845820" progId="">
                  <p:embed/>
                </p:oleObj>
              </mc:Choice>
              <mc:Fallback>
                <p:oleObj name="Visio" r:id="rId3" imgW="8414614" imgH="84582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2" y="2564904"/>
                        <a:ext cx="8496745" cy="827087"/>
                      </a:xfrm>
                      <a:prstGeom prst="rect">
                        <a:avLst/>
                      </a:prstGeom>
                      <a:noFill/>
                      <a:ln>
                        <a:noFill/>
                      </a:ln>
                      <a:effectLst/>
                      <a:extLst/>
                    </p:spPr>
                  </p:pic>
                </p:oleObj>
              </mc:Fallback>
            </mc:AlternateContent>
          </a:graphicData>
        </a:graphic>
      </p:graphicFrame>
      <p:grpSp>
        <p:nvGrpSpPr>
          <p:cNvPr id="10" name="Group 9"/>
          <p:cNvGrpSpPr/>
          <p:nvPr/>
        </p:nvGrpSpPr>
        <p:grpSpPr>
          <a:xfrm>
            <a:off x="374795" y="1565652"/>
            <a:ext cx="8359851" cy="770860"/>
            <a:chOff x="326949" y="3110024"/>
            <a:chExt cx="8359851" cy="770860"/>
          </a:xfrm>
        </p:grpSpPr>
        <p:sp>
          <p:nvSpPr>
            <p:cNvPr id="11" name="Flowchart: Preparation 10"/>
            <p:cNvSpPr/>
            <p:nvPr/>
          </p:nvSpPr>
          <p:spPr>
            <a:xfrm>
              <a:off x="326949" y="3118884"/>
              <a:ext cx="1143000" cy="762000"/>
            </a:xfrm>
            <a:prstGeom prst="flowChartPreparation">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400" dirty="0">
                  <a:solidFill>
                    <a:schemeClr val="tx1"/>
                  </a:solidFill>
                  <a:latin typeface="Trebuchet MS" panose="020B0603020202020204" pitchFamily="34" charset="0"/>
                </a:rPr>
                <a:t>Media </a:t>
              </a:r>
            </a:p>
            <a:p>
              <a:pPr algn="ctr"/>
              <a:r>
                <a:rPr lang="en-AU" sz="1400" dirty="0">
                  <a:solidFill>
                    <a:schemeClr val="tx1"/>
                  </a:solidFill>
                  <a:latin typeface="Trebuchet MS" panose="020B0603020202020204" pitchFamily="34" charset="0"/>
                </a:rPr>
                <a:t>Campaign</a:t>
              </a:r>
            </a:p>
          </p:txBody>
        </p:sp>
        <p:sp>
          <p:nvSpPr>
            <p:cNvPr id="12" name="Rounded Rectangle 11"/>
            <p:cNvSpPr/>
            <p:nvPr/>
          </p:nvSpPr>
          <p:spPr>
            <a:xfrm>
              <a:off x="1765889" y="3118884"/>
              <a:ext cx="1143000" cy="762000"/>
            </a:xfrm>
            <a:prstGeom prst="roundRect">
              <a:avLst/>
            </a:prstGeom>
            <a:solidFill>
              <a:srgbClr val="33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200" dirty="0">
                  <a:solidFill>
                    <a:schemeClr val="tx1"/>
                  </a:solidFill>
                  <a:latin typeface="Trebuchet MS" panose="020B0603020202020204" pitchFamily="34" charset="0"/>
                </a:rPr>
                <a:t>Campaign</a:t>
              </a:r>
            </a:p>
            <a:p>
              <a:pPr algn="ctr"/>
              <a:r>
                <a:rPr lang="en-AU" sz="1200" dirty="0">
                  <a:solidFill>
                    <a:schemeClr val="tx1"/>
                  </a:solidFill>
                  <a:latin typeface="Trebuchet MS" panose="020B0603020202020204" pitchFamily="34" charset="0"/>
                </a:rPr>
                <a:t> reaches</a:t>
              </a:r>
            </a:p>
            <a:p>
              <a:pPr algn="ctr"/>
              <a:r>
                <a:rPr lang="en-AU" sz="1200" dirty="0">
                  <a:solidFill>
                    <a:schemeClr val="tx1"/>
                  </a:solidFill>
                  <a:latin typeface="Trebuchet MS" panose="020B0603020202020204" pitchFamily="34" charset="0"/>
                </a:rPr>
                <a:t> target</a:t>
              </a:r>
            </a:p>
            <a:p>
              <a:pPr algn="ctr"/>
              <a:r>
                <a:rPr lang="en-AU" sz="1200" dirty="0">
                  <a:solidFill>
                    <a:schemeClr val="tx1"/>
                  </a:solidFill>
                  <a:latin typeface="Trebuchet MS" panose="020B0603020202020204" pitchFamily="34" charset="0"/>
                </a:rPr>
                <a:t> audience</a:t>
              </a:r>
            </a:p>
          </p:txBody>
        </p:sp>
        <p:sp>
          <p:nvSpPr>
            <p:cNvPr id="13" name="Rounded Rectangle 12"/>
            <p:cNvSpPr/>
            <p:nvPr/>
          </p:nvSpPr>
          <p:spPr>
            <a:xfrm>
              <a:off x="3204829" y="3118884"/>
              <a:ext cx="1143000" cy="762000"/>
            </a:xfrm>
            <a:prstGeom prst="roundRect">
              <a:avLst/>
            </a:prstGeom>
            <a:solidFill>
              <a:srgbClr val="33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200" dirty="0">
                  <a:solidFill>
                    <a:schemeClr val="tx1"/>
                  </a:solidFill>
                  <a:latin typeface="Trebuchet MS" panose="020B0603020202020204" pitchFamily="34" charset="0"/>
                </a:rPr>
                <a:t>Demand</a:t>
              </a:r>
            </a:p>
            <a:p>
              <a:pPr algn="ctr"/>
              <a:r>
                <a:rPr lang="en-AU" sz="1200" dirty="0">
                  <a:solidFill>
                    <a:schemeClr val="tx1"/>
                  </a:solidFill>
                  <a:latin typeface="Trebuchet MS" panose="020B0603020202020204" pitchFamily="34" charset="0"/>
                </a:rPr>
                <a:t>for</a:t>
              </a:r>
            </a:p>
            <a:p>
              <a:pPr algn="ctr"/>
              <a:r>
                <a:rPr lang="en-AU" sz="1200" dirty="0">
                  <a:solidFill>
                    <a:schemeClr val="tx1"/>
                  </a:solidFill>
                  <a:latin typeface="Trebuchet MS" panose="020B0603020202020204" pitchFamily="34" charset="0"/>
                </a:rPr>
                <a:t>caviar</a:t>
              </a:r>
            </a:p>
            <a:p>
              <a:pPr algn="ctr"/>
              <a:r>
                <a:rPr lang="en-AU" sz="1200" dirty="0">
                  <a:solidFill>
                    <a:schemeClr val="tx1"/>
                  </a:solidFill>
                  <a:latin typeface="Trebuchet MS" panose="020B0603020202020204" pitchFamily="34" charset="0"/>
                </a:rPr>
                <a:t>drops</a:t>
              </a:r>
            </a:p>
          </p:txBody>
        </p:sp>
        <p:sp>
          <p:nvSpPr>
            <p:cNvPr id="14" name="Rounded Rectangle 13"/>
            <p:cNvSpPr/>
            <p:nvPr/>
          </p:nvSpPr>
          <p:spPr>
            <a:xfrm>
              <a:off x="4643769" y="3118884"/>
              <a:ext cx="1143000" cy="762000"/>
            </a:xfrm>
            <a:prstGeom prst="roundRect">
              <a:avLst/>
            </a:prstGeom>
            <a:solidFill>
              <a:srgbClr val="33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200" dirty="0">
                  <a:solidFill>
                    <a:schemeClr val="tx1"/>
                  </a:solidFill>
                  <a:latin typeface="Trebuchet MS" panose="020B0603020202020204" pitchFamily="34" charset="0"/>
                </a:rPr>
                <a:t>Price</a:t>
              </a:r>
            </a:p>
            <a:p>
              <a:pPr algn="ctr"/>
              <a:r>
                <a:rPr lang="en-AU" sz="1200" dirty="0">
                  <a:solidFill>
                    <a:schemeClr val="tx1"/>
                  </a:solidFill>
                  <a:latin typeface="Trebuchet MS" panose="020B0603020202020204" pitchFamily="34" charset="0"/>
                </a:rPr>
                <a:t>for</a:t>
              </a:r>
            </a:p>
            <a:p>
              <a:pPr algn="ctr"/>
              <a:r>
                <a:rPr lang="en-AU" sz="1200" dirty="0">
                  <a:solidFill>
                    <a:schemeClr val="tx1"/>
                  </a:solidFill>
                  <a:latin typeface="Trebuchet MS" panose="020B0603020202020204" pitchFamily="34" charset="0"/>
                </a:rPr>
                <a:t>caviar</a:t>
              </a:r>
            </a:p>
            <a:p>
              <a:pPr algn="ctr"/>
              <a:r>
                <a:rPr lang="en-AU" sz="1200" dirty="0">
                  <a:solidFill>
                    <a:schemeClr val="tx1"/>
                  </a:solidFill>
                  <a:latin typeface="Trebuchet MS" panose="020B0603020202020204" pitchFamily="34" charset="0"/>
                </a:rPr>
                <a:t>drops</a:t>
              </a:r>
            </a:p>
          </p:txBody>
        </p:sp>
        <p:sp>
          <p:nvSpPr>
            <p:cNvPr id="15" name="Rounded Rectangle 14"/>
            <p:cNvSpPr/>
            <p:nvPr/>
          </p:nvSpPr>
          <p:spPr>
            <a:xfrm>
              <a:off x="6104860" y="3110024"/>
              <a:ext cx="1143000" cy="762000"/>
            </a:xfrm>
            <a:prstGeom prst="roundRect">
              <a:avLst/>
            </a:prstGeom>
            <a:solidFill>
              <a:srgbClr val="FF33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AU" sz="1200" dirty="0">
                  <a:solidFill>
                    <a:schemeClr val="tx1"/>
                  </a:solidFill>
                  <a:latin typeface="Trebuchet MS" panose="020B0603020202020204" pitchFamily="34" charset="0"/>
                </a:rPr>
                <a:t>Sturgeon</a:t>
              </a:r>
            </a:p>
            <a:p>
              <a:pPr algn="ctr"/>
              <a:r>
                <a:rPr lang="en-AU" sz="1200" dirty="0">
                  <a:solidFill>
                    <a:schemeClr val="tx1"/>
                  </a:solidFill>
                  <a:latin typeface="Trebuchet MS" panose="020B0603020202020204" pitchFamily="34" charset="0"/>
                </a:rPr>
                <a:t>not</a:t>
              </a:r>
            </a:p>
            <a:p>
              <a:pPr algn="ctr"/>
              <a:r>
                <a:rPr lang="en-AU" sz="1200" dirty="0">
                  <a:solidFill>
                    <a:schemeClr val="tx1"/>
                  </a:solidFill>
                  <a:latin typeface="Trebuchet MS" panose="020B0603020202020204" pitchFamily="34" charset="0"/>
                </a:rPr>
                <a:t>over-fished</a:t>
              </a:r>
            </a:p>
          </p:txBody>
        </p:sp>
        <p:sp>
          <p:nvSpPr>
            <p:cNvPr id="16" name="Oval 15"/>
            <p:cNvSpPr/>
            <p:nvPr/>
          </p:nvSpPr>
          <p:spPr>
            <a:xfrm>
              <a:off x="7543800" y="3110024"/>
              <a:ext cx="1143000" cy="711286"/>
            </a:xfrm>
            <a:prstGeom prst="ellipse">
              <a:avLst/>
            </a:prstGeom>
            <a:solidFill>
              <a:srgbClr val="99FF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AU" sz="1400" dirty="0">
                  <a:solidFill>
                    <a:schemeClr val="tx1"/>
                  </a:solidFill>
                  <a:latin typeface="Trebuchet MS" panose="020B0603020202020204" pitchFamily="34" charset="0"/>
                </a:rPr>
                <a:t>Healthy</a:t>
              </a:r>
            </a:p>
            <a:p>
              <a:pPr algn="ctr"/>
              <a:r>
                <a:rPr lang="en-AU" sz="1400" dirty="0">
                  <a:solidFill>
                    <a:schemeClr val="tx1"/>
                  </a:solidFill>
                  <a:latin typeface="Trebuchet MS" panose="020B0603020202020204" pitchFamily="34" charset="0"/>
                </a:rPr>
                <a:t>Sturgeon</a:t>
              </a:r>
            </a:p>
            <a:p>
              <a:pPr algn="ctr"/>
              <a:r>
                <a:rPr lang="en-AU" sz="1400" dirty="0">
                  <a:solidFill>
                    <a:schemeClr val="tx1"/>
                  </a:solidFill>
                  <a:latin typeface="Trebuchet MS" panose="020B0603020202020204" pitchFamily="34" charset="0"/>
                </a:rPr>
                <a:t>population</a:t>
              </a:r>
            </a:p>
          </p:txBody>
        </p:sp>
        <p:cxnSp>
          <p:nvCxnSpPr>
            <p:cNvPr id="17" name="Straight Arrow Connector 16"/>
            <p:cNvCxnSpPr>
              <a:stCxn id="11" idx="3"/>
              <a:endCxn id="12" idx="1"/>
            </p:cNvCxnSpPr>
            <p:nvPr/>
          </p:nvCxnSpPr>
          <p:spPr>
            <a:xfrm>
              <a:off x="1469949" y="3499884"/>
              <a:ext cx="2959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08889" y="3499884"/>
              <a:ext cx="2959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347829" y="3491024"/>
              <a:ext cx="2959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786769" y="3491024"/>
              <a:ext cx="2959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247860" y="3491024"/>
              <a:ext cx="29594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2" name="Table 21"/>
          <p:cNvGraphicFramePr>
            <a:graphicFrameLocks noGrp="1"/>
          </p:cNvGraphicFramePr>
          <p:nvPr>
            <p:extLst>
              <p:ext uri="{D42A27DB-BD31-4B8C-83A1-F6EECF244321}">
                <p14:modId xmlns:p14="http://schemas.microsoft.com/office/powerpoint/2010/main" val="937071985"/>
              </p:ext>
            </p:extLst>
          </p:nvPr>
        </p:nvGraphicFramePr>
        <p:xfrm>
          <a:off x="683568" y="3727175"/>
          <a:ext cx="7216850" cy="2878737"/>
        </p:xfrm>
        <a:graphic>
          <a:graphicData uri="http://schemas.openxmlformats.org/drawingml/2006/table">
            <a:tbl>
              <a:tblPr firstCol="1" bandRow="1">
                <a:tableStyleId>{5C22544A-7EE6-4342-B048-85BDC9FD1C3A}</a:tableStyleId>
              </a:tblPr>
              <a:tblGrid>
                <a:gridCol w="1443370">
                  <a:extLst>
                    <a:ext uri="{9D8B030D-6E8A-4147-A177-3AD203B41FA5}">
                      <a16:colId xmlns:a16="http://schemas.microsoft.com/office/drawing/2014/main" val="20000"/>
                    </a:ext>
                  </a:extLst>
                </a:gridCol>
                <a:gridCol w="1313675">
                  <a:extLst>
                    <a:ext uri="{9D8B030D-6E8A-4147-A177-3AD203B41FA5}">
                      <a16:colId xmlns:a16="http://schemas.microsoft.com/office/drawing/2014/main" val="20001"/>
                    </a:ext>
                  </a:extLst>
                </a:gridCol>
                <a:gridCol w="1722511">
                  <a:extLst>
                    <a:ext uri="{9D8B030D-6E8A-4147-A177-3AD203B41FA5}">
                      <a16:colId xmlns:a16="http://schemas.microsoft.com/office/drawing/2014/main" val="20002"/>
                    </a:ext>
                  </a:extLst>
                </a:gridCol>
                <a:gridCol w="1229817">
                  <a:extLst>
                    <a:ext uri="{9D8B030D-6E8A-4147-A177-3AD203B41FA5}">
                      <a16:colId xmlns:a16="http://schemas.microsoft.com/office/drawing/2014/main" val="20003"/>
                    </a:ext>
                  </a:extLst>
                </a:gridCol>
                <a:gridCol w="1507477">
                  <a:extLst>
                    <a:ext uri="{9D8B030D-6E8A-4147-A177-3AD203B41FA5}">
                      <a16:colId xmlns:a16="http://schemas.microsoft.com/office/drawing/2014/main" val="20004"/>
                    </a:ext>
                  </a:extLst>
                </a:gridCol>
              </a:tblGrid>
              <a:tr h="532859">
                <a:tc>
                  <a:txBody>
                    <a:bodyPr/>
                    <a:lstStyle/>
                    <a:p>
                      <a:r>
                        <a:rPr lang="en-AU" b="1" dirty="0">
                          <a:latin typeface="Trebuchet MS" panose="020B0603020202020204" pitchFamily="34" charset="0"/>
                        </a:rPr>
                        <a:t>WHO</a:t>
                      </a:r>
                    </a:p>
                  </a:txBody>
                  <a:tcPr/>
                </a:tc>
                <a:tc>
                  <a:txBody>
                    <a:bodyPr/>
                    <a:lstStyle/>
                    <a:p>
                      <a:r>
                        <a:rPr lang="en-AU" dirty="0">
                          <a:latin typeface="Trebuchet MS" panose="020B0603020202020204" pitchFamily="34" charset="0"/>
                        </a:rPr>
                        <a:t>Bob</a:t>
                      </a:r>
                    </a:p>
                  </a:txBody>
                  <a:tcPr/>
                </a:tc>
                <a:tc>
                  <a:txBody>
                    <a:bodyPr/>
                    <a:lstStyle/>
                    <a:p>
                      <a:r>
                        <a:rPr lang="en-AU" dirty="0">
                          <a:latin typeface="Trebuchet MS" panose="020B0603020202020204" pitchFamily="34" charset="0"/>
                        </a:rPr>
                        <a:t>Bob</a:t>
                      </a:r>
                    </a:p>
                  </a:txBody>
                  <a:tcPr/>
                </a:tc>
                <a:tc>
                  <a:txBody>
                    <a:bodyPr/>
                    <a:lstStyle/>
                    <a:p>
                      <a:r>
                        <a:rPr lang="en-AU" dirty="0">
                          <a:latin typeface="Trebuchet MS" panose="020B0603020202020204" pitchFamily="34" charset="0"/>
                        </a:rPr>
                        <a:t>Media co.</a:t>
                      </a:r>
                    </a:p>
                  </a:txBody>
                  <a:tcPr/>
                </a:tc>
                <a:tc>
                  <a:txBody>
                    <a:bodyPr/>
                    <a:lstStyle/>
                    <a:p>
                      <a:r>
                        <a:rPr lang="en-AU" dirty="0">
                          <a:latin typeface="Trebuchet MS" panose="020B0603020202020204" pitchFamily="34" charset="0"/>
                        </a:rPr>
                        <a:t>Bob</a:t>
                      </a:r>
                    </a:p>
                  </a:txBody>
                  <a:tcPr/>
                </a:tc>
                <a:extLst>
                  <a:ext uri="{0D108BD9-81ED-4DB2-BD59-A6C34878D82A}">
                    <a16:rowId xmlns:a16="http://schemas.microsoft.com/office/drawing/2014/main" val="10000"/>
                  </a:ext>
                </a:extLst>
              </a:tr>
              <a:tr h="532859">
                <a:tc>
                  <a:txBody>
                    <a:bodyPr/>
                    <a:lstStyle/>
                    <a:p>
                      <a:r>
                        <a:rPr lang="en-AU" b="1" dirty="0">
                          <a:latin typeface="Trebuchet MS" panose="020B0603020202020204" pitchFamily="34" charset="0"/>
                        </a:rPr>
                        <a:t>START</a:t>
                      </a:r>
                    </a:p>
                  </a:txBody>
                  <a:tcPr/>
                </a:tc>
                <a:tc>
                  <a:txBody>
                    <a:bodyPr/>
                    <a:lstStyle/>
                    <a:p>
                      <a:r>
                        <a:rPr lang="en-AU" dirty="0">
                          <a:latin typeface="Trebuchet MS" panose="020B0603020202020204" pitchFamily="34" charset="0"/>
                        </a:rPr>
                        <a:t>now</a:t>
                      </a:r>
                    </a:p>
                  </a:txBody>
                  <a:tcPr/>
                </a:tc>
                <a:tc>
                  <a:txBody>
                    <a:bodyPr/>
                    <a:lstStyle/>
                    <a:p>
                      <a:r>
                        <a:rPr lang="en-AU" dirty="0">
                          <a:latin typeface="Trebuchet MS" panose="020B0603020202020204" pitchFamily="34" charset="0"/>
                        </a:rPr>
                        <a:t>After the first task finished</a:t>
                      </a:r>
                    </a:p>
                  </a:txBody>
                  <a:tcPr/>
                </a:tc>
                <a:tc>
                  <a:txBody>
                    <a:bodyPr/>
                    <a:lstStyle/>
                    <a:p>
                      <a:r>
                        <a:rPr lang="en-AU" dirty="0">
                          <a:latin typeface="Trebuchet MS" panose="020B0603020202020204" pitchFamily="34" charset="0"/>
                        </a:rPr>
                        <a:t>6 </a:t>
                      </a:r>
                      <a:r>
                        <a:rPr lang="en-AU" dirty="0" err="1">
                          <a:latin typeface="Trebuchet MS" panose="020B0603020202020204" pitchFamily="34" charset="0"/>
                        </a:rPr>
                        <a:t>mths</a:t>
                      </a:r>
                      <a:endParaRPr lang="en-AU" dirty="0">
                        <a:latin typeface="Trebuchet MS" panose="020B0603020202020204" pitchFamily="34" charset="0"/>
                      </a:endParaRPr>
                    </a:p>
                  </a:txBody>
                  <a:tcPr/>
                </a:tc>
                <a:tc>
                  <a:txBody>
                    <a:bodyPr/>
                    <a:lstStyle/>
                    <a:p>
                      <a:r>
                        <a:rPr lang="en-AU" dirty="0">
                          <a:latin typeface="Trebuchet MS" panose="020B0603020202020204" pitchFamily="34" charset="0"/>
                        </a:rPr>
                        <a:t>18 </a:t>
                      </a:r>
                      <a:r>
                        <a:rPr lang="en-AU" dirty="0" err="1">
                          <a:latin typeface="Trebuchet MS" panose="020B0603020202020204" pitchFamily="34" charset="0"/>
                        </a:rPr>
                        <a:t>mths</a:t>
                      </a:r>
                      <a:endParaRPr lang="en-AU" dirty="0">
                        <a:latin typeface="Trebuchet MS" panose="020B0603020202020204" pitchFamily="34" charset="0"/>
                      </a:endParaRPr>
                    </a:p>
                  </a:txBody>
                  <a:tcPr/>
                </a:tc>
                <a:extLst>
                  <a:ext uri="{0D108BD9-81ED-4DB2-BD59-A6C34878D82A}">
                    <a16:rowId xmlns:a16="http://schemas.microsoft.com/office/drawing/2014/main" val="10001"/>
                  </a:ext>
                </a:extLst>
              </a:tr>
              <a:tr h="532859">
                <a:tc>
                  <a:txBody>
                    <a:bodyPr/>
                    <a:lstStyle/>
                    <a:p>
                      <a:r>
                        <a:rPr lang="en-AU" b="1" dirty="0">
                          <a:latin typeface="Trebuchet MS" panose="020B0603020202020204" pitchFamily="34" charset="0"/>
                        </a:rPr>
                        <a:t>FINISH</a:t>
                      </a:r>
                    </a:p>
                  </a:txBody>
                  <a:tcPr/>
                </a:tc>
                <a:tc>
                  <a:txBody>
                    <a:bodyPr/>
                    <a:lstStyle/>
                    <a:p>
                      <a:r>
                        <a:rPr lang="en-AU" dirty="0">
                          <a:latin typeface="Trebuchet MS" panose="020B0603020202020204" pitchFamily="34" charset="0"/>
                        </a:rPr>
                        <a:t>soon</a:t>
                      </a:r>
                    </a:p>
                  </a:txBody>
                  <a:tcPr/>
                </a:tc>
                <a:tc>
                  <a:txBody>
                    <a:bodyPr/>
                    <a:lstStyle/>
                    <a:p>
                      <a:r>
                        <a:rPr lang="en-AU" dirty="0">
                          <a:latin typeface="Trebuchet MS" panose="020B0603020202020204" pitchFamily="34" charset="0"/>
                        </a:rPr>
                        <a:t>2 years</a:t>
                      </a:r>
                    </a:p>
                  </a:txBody>
                  <a:tcPr/>
                </a:tc>
                <a:tc>
                  <a:txBody>
                    <a:bodyPr/>
                    <a:lstStyle/>
                    <a:p>
                      <a:r>
                        <a:rPr lang="en-AU" dirty="0">
                          <a:latin typeface="Trebuchet MS" panose="020B0603020202020204" pitchFamily="34" charset="0"/>
                        </a:rPr>
                        <a:t>9</a:t>
                      </a:r>
                      <a:r>
                        <a:rPr lang="en-AU" baseline="0" dirty="0">
                          <a:latin typeface="Trebuchet MS" panose="020B0603020202020204" pitchFamily="34" charset="0"/>
                        </a:rPr>
                        <a:t> </a:t>
                      </a:r>
                      <a:r>
                        <a:rPr lang="en-AU" baseline="0" dirty="0" err="1">
                          <a:latin typeface="Trebuchet MS" panose="020B0603020202020204" pitchFamily="34" charset="0"/>
                        </a:rPr>
                        <a:t>mths</a:t>
                      </a:r>
                      <a:endParaRPr lang="en-AU" dirty="0">
                        <a:latin typeface="Trebuchet MS" panose="020B0603020202020204" pitchFamily="34" charset="0"/>
                      </a:endParaRPr>
                    </a:p>
                  </a:txBody>
                  <a:tcPr/>
                </a:tc>
                <a:tc>
                  <a:txBody>
                    <a:bodyPr/>
                    <a:lstStyle/>
                    <a:p>
                      <a:r>
                        <a:rPr lang="en-AU" dirty="0">
                          <a:latin typeface="Trebuchet MS" panose="020B0603020202020204" pitchFamily="34" charset="0"/>
                        </a:rPr>
                        <a:t>20 </a:t>
                      </a:r>
                      <a:r>
                        <a:rPr lang="en-AU" dirty="0" err="1">
                          <a:latin typeface="Trebuchet MS" panose="020B0603020202020204" pitchFamily="34" charset="0"/>
                        </a:rPr>
                        <a:t>mths</a:t>
                      </a:r>
                      <a:endParaRPr lang="en-AU" dirty="0">
                        <a:latin typeface="Trebuchet MS" panose="020B0603020202020204" pitchFamily="34" charset="0"/>
                      </a:endParaRPr>
                    </a:p>
                  </a:txBody>
                  <a:tcPr/>
                </a:tc>
                <a:extLst>
                  <a:ext uri="{0D108BD9-81ED-4DB2-BD59-A6C34878D82A}">
                    <a16:rowId xmlns:a16="http://schemas.microsoft.com/office/drawing/2014/main" val="10002"/>
                  </a:ext>
                </a:extLst>
              </a:tr>
              <a:tr h="532859">
                <a:tc>
                  <a:txBody>
                    <a:bodyPr/>
                    <a:lstStyle/>
                    <a:p>
                      <a:r>
                        <a:rPr lang="en-AU" b="1" dirty="0">
                          <a:latin typeface="Trebuchet MS" panose="020B0603020202020204" pitchFamily="34" charset="0"/>
                        </a:rPr>
                        <a:t>COST</a:t>
                      </a:r>
                    </a:p>
                  </a:txBody>
                  <a:tcPr/>
                </a:tc>
                <a:tc>
                  <a:txBody>
                    <a:bodyPr/>
                    <a:lstStyle/>
                    <a:p>
                      <a:r>
                        <a:rPr lang="en-AU" dirty="0">
                          <a:latin typeface="Trebuchet MS" panose="020B0603020202020204" pitchFamily="34" charset="0"/>
                        </a:rPr>
                        <a:t>Not much</a:t>
                      </a:r>
                    </a:p>
                  </a:txBody>
                  <a:tcPr/>
                </a:tc>
                <a:tc>
                  <a:txBody>
                    <a:bodyPr/>
                    <a:lstStyle/>
                    <a:p>
                      <a:r>
                        <a:rPr lang="en-AU" dirty="0">
                          <a:latin typeface="Trebuchet MS" panose="020B0603020202020204" pitchFamily="34" charset="0"/>
                        </a:rPr>
                        <a:t>$20,000</a:t>
                      </a:r>
                    </a:p>
                  </a:txBody>
                  <a:tcPr/>
                </a:tc>
                <a:tc>
                  <a:txBody>
                    <a:bodyPr/>
                    <a:lstStyle/>
                    <a:p>
                      <a:r>
                        <a:rPr lang="en-AU" dirty="0" err="1">
                          <a:latin typeface="Trebuchet MS" panose="020B0603020202020204" pitchFamily="34" charset="0"/>
                        </a:rPr>
                        <a:t>etc</a:t>
                      </a:r>
                      <a:endParaRPr lang="en-AU" dirty="0">
                        <a:latin typeface="Trebuchet MS" panose="020B0603020202020204" pitchFamily="34" charset="0"/>
                      </a:endParaRPr>
                    </a:p>
                  </a:txBody>
                  <a:tcPr/>
                </a:tc>
                <a:tc>
                  <a:txBody>
                    <a:bodyPr/>
                    <a:lstStyle/>
                    <a:p>
                      <a:r>
                        <a:rPr lang="en-AU" dirty="0" err="1">
                          <a:latin typeface="Trebuchet MS" panose="020B0603020202020204" pitchFamily="34" charset="0"/>
                        </a:rPr>
                        <a:t>etc</a:t>
                      </a:r>
                      <a:endParaRPr lang="en-AU" dirty="0">
                        <a:latin typeface="Trebuchet MS" panose="020B0603020202020204" pitchFamily="34" charset="0"/>
                      </a:endParaRPr>
                    </a:p>
                  </a:txBody>
                  <a:tcPr/>
                </a:tc>
                <a:extLst>
                  <a:ext uri="{0D108BD9-81ED-4DB2-BD59-A6C34878D82A}">
                    <a16:rowId xmlns:a16="http://schemas.microsoft.com/office/drawing/2014/main" val="10003"/>
                  </a:ext>
                </a:extLst>
              </a:tr>
              <a:tr h="532859">
                <a:tc>
                  <a:txBody>
                    <a:bodyPr/>
                    <a:lstStyle/>
                    <a:p>
                      <a:r>
                        <a:rPr lang="en-AU" b="1" dirty="0">
                          <a:latin typeface="Trebuchet MS" panose="020B0603020202020204" pitchFamily="34" charset="0"/>
                        </a:rPr>
                        <a:t>COMMENT</a:t>
                      </a:r>
                    </a:p>
                  </a:txBody>
                  <a:tcPr/>
                </a:tc>
                <a:tc>
                  <a:txBody>
                    <a:bodyPr/>
                    <a:lstStyle/>
                    <a:p>
                      <a:r>
                        <a:rPr lang="en-AU" dirty="0">
                          <a:latin typeface="Trebuchet MS" panose="020B0603020202020204" pitchFamily="34" charset="0"/>
                        </a:rPr>
                        <a:t>Essential 1</a:t>
                      </a:r>
                      <a:r>
                        <a:rPr lang="en-AU" baseline="30000" dirty="0">
                          <a:latin typeface="Trebuchet MS" panose="020B0603020202020204" pitchFamily="34" charset="0"/>
                        </a:rPr>
                        <a:t>st</a:t>
                      </a:r>
                      <a:r>
                        <a:rPr lang="en-AU" dirty="0">
                          <a:latin typeface="Trebuchet MS" panose="020B0603020202020204" pitchFamily="34" charset="0"/>
                        </a:rPr>
                        <a:t> step</a:t>
                      </a:r>
                    </a:p>
                  </a:txBody>
                  <a:tcPr/>
                </a:tc>
                <a:tc>
                  <a:txBody>
                    <a:bodyPr/>
                    <a:lstStyle/>
                    <a:p>
                      <a:r>
                        <a:rPr lang="en-AU" dirty="0">
                          <a:latin typeface="Trebuchet MS" panose="020B0603020202020204" pitchFamily="34" charset="0"/>
                        </a:rPr>
                        <a:t>Need funds for next step</a:t>
                      </a:r>
                    </a:p>
                  </a:txBody>
                  <a:tcPr/>
                </a:tc>
                <a:tc>
                  <a:txBody>
                    <a:bodyPr/>
                    <a:lstStyle/>
                    <a:p>
                      <a:r>
                        <a:rPr lang="en-AU" dirty="0" err="1">
                          <a:latin typeface="Trebuchet MS" panose="020B0603020202020204" pitchFamily="34" charset="0"/>
                        </a:rPr>
                        <a:t>etc</a:t>
                      </a:r>
                      <a:endParaRPr lang="en-AU" dirty="0">
                        <a:latin typeface="Trebuchet MS" panose="020B0603020202020204" pitchFamily="34" charset="0"/>
                      </a:endParaRPr>
                    </a:p>
                  </a:txBody>
                  <a:tcPr/>
                </a:tc>
                <a:tc>
                  <a:txBody>
                    <a:bodyPr/>
                    <a:lstStyle/>
                    <a:p>
                      <a:endParaRPr lang="en-AU" dirty="0">
                        <a:latin typeface="Trebuchet MS" panose="020B0603020202020204" pitchFamily="34" charset="0"/>
                      </a:endParaRPr>
                    </a:p>
                  </a:txBody>
                  <a:tcPr/>
                </a:tc>
                <a:extLst>
                  <a:ext uri="{0D108BD9-81ED-4DB2-BD59-A6C34878D82A}">
                    <a16:rowId xmlns:a16="http://schemas.microsoft.com/office/drawing/2014/main" val="10004"/>
                  </a:ext>
                </a:extLst>
              </a:tr>
            </a:tbl>
          </a:graphicData>
        </a:graphic>
      </p:graphicFrame>
      <p:sp>
        <p:nvSpPr>
          <p:cNvPr id="23"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24"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25" name="Text Placeholder 5"/>
          <p:cNvSpPr>
            <a:spLocks noGrp="1"/>
          </p:cNvSpPr>
          <p:nvPr>
            <p:ph type="body" sz="quarter" idx="15"/>
          </p:nvPr>
        </p:nvSpPr>
        <p:spPr>
          <a:xfrm>
            <a:off x="2852738" y="620688"/>
            <a:ext cx="6291262" cy="457200"/>
          </a:xfrm>
        </p:spPr>
        <p:txBody>
          <a:bodyPr>
            <a:normAutofit/>
          </a:bodyPr>
          <a:lstStyle/>
          <a:p>
            <a:r>
              <a:rPr lang="en-AU" dirty="0"/>
              <a:t>Making the </a:t>
            </a:r>
            <a:r>
              <a:rPr lang="en-AU" dirty="0" err="1"/>
              <a:t>workplan</a:t>
            </a:r>
            <a:r>
              <a:rPr lang="en-AU" dirty="0"/>
              <a:t> from the result chain</a:t>
            </a:r>
          </a:p>
        </p:txBody>
      </p:sp>
    </p:spTree>
    <p:extLst>
      <p:ext uri="{BB962C8B-B14F-4D97-AF65-F5344CB8AC3E}">
        <p14:creationId xmlns:p14="http://schemas.microsoft.com/office/powerpoint/2010/main" val="5421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6108" b="16987"/>
          <a:stretch/>
        </p:blipFill>
        <p:spPr bwMode="auto">
          <a:xfrm>
            <a:off x="592478" y="1235513"/>
            <a:ext cx="7959043" cy="55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17"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18" name="Text Placeholder 5"/>
          <p:cNvSpPr>
            <a:spLocks noGrp="1"/>
          </p:cNvSpPr>
          <p:nvPr>
            <p:ph type="body" sz="quarter" idx="15"/>
          </p:nvPr>
        </p:nvSpPr>
        <p:spPr>
          <a:xfrm>
            <a:off x="2852738" y="620688"/>
            <a:ext cx="6291262" cy="457200"/>
          </a:xfrm>
        </p:spPr>
        <p:txBody>
          <a:bodyPr>
            <a:normAutofit/>
          </a:bodyPr>
          <a:lstStyle/>
          <a:p>
            <a:r>
              <a:rPr lang="en-US" dirty="0" err="1"/>
              <a:t>Uunguu</a:t>
            </a:r>
            <a:r>
              <a:rPr lang="en-US" dirty="0"/>
              <a:t> example</a:t>
            </a:r>
            <a:endParaRPr lang="en-AU" dirty="0"/>
          </a:p>
        </p:txBody>
      </p:sp>
    </p:spTree>
    <p:extLst>
      <p:ext uri="{BB962C8B-B14F-4D97-AF65-F5344CB8AC3E}">
        <p14:creationId xmlns:p14="http://schemas.microsoft.com/office/powerpoint/2010/main" val="262581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AU" dirty="0"/>
              <a:t>1. Identify specific action steps that need to be done</a:t>
            </a:r>
          </a:p>
          <a:p>
            <a:endParaRPr lang="en-AU" dirty="0"/>
          </a:p>
          <a:p>
            <a:r>
              <a:rPr lang="en-AU" dirty="0">
                <a:solidFill>
                  <a:schemeClr val="accent4"/>
                </a:solidFill>
              </a:rPr>
              <a:t>2. Define “who” will be responsible for each action step</a:t>
            </a:r>
          </a:p>
          <a:p>
            <a:endParaRPr lang="en-AU" dirty="0"/>
          </a:p>
          <a:p>
            <a:r>
              <a:rPr lang="en-AU" dirty="0"/>
              <a:t>3. Determine when each action step will take place</a:t>
            </a:r>
          </a:p>
          <a:p>
            <a:endParaRPr lang="en-AU" dirty="0"/>
          </a:p>
          <a:p>
            <a:r>
              <a:rPr lang="en-AU" dirty="0">
                <a:solidFill>
                  <a:schemeClr val="accent4"/>
                </a:solidFill>
              </a:rPr>
              <a:t>4. Estimate resources required for each action step</a:t>
            </a:r>
          </a:p>
          <a:p>
            <a:endParaRPr lang="en-AU" dirty="0"/>
          </a:p>
          <a:p>
            <a:r>
              <a:rPr lang="en-AU" dirty="0"/>
              <a:t>5. Revisit and revise the </a:t>
            </a:r>
            <a:r>
              <a:rPr lang="en-AU" dirty="0" err="1"/>
              <a:t>workplan</a:t>
            </a:r>
            <a:r>
              <a:rPr lang="en-AU" dirty="0"/>
              <a:t> on a regular basis</a:t>
            </a:r>
          </a:p>
        </p:txBody>
      </p:sp>
      <p:sp>
        <p:nvSpPr>
          <p:cNvPr id="8"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9"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10" name="Text Placeholder 5"/>
          <p:cNvSpPr>
            <a:spLocks noGrp="1"/>
          </p:cNvSpPr>
          <p:nvPr>
            <p:ph type="body" sz="quarter" idx="15"/>
          </p:nvPr>
        </p:nvSpPr>
        <p:spPr>
          <a:xfrm>
            <a:off x="2852738" y="620688"/>
            <a:ext cx="6291262" cy="457200"/>
          </a:xfrm>
        </p:spPr>
        <p:txBody>
          <a:bodyPr>
            <a:normAutofit/>
          </a:bodyPr>
          <a:lstStyle/>
          <a:p>
            <a:r>
              <a:rPr lang="en-AU" dirty="0"/>
              <a:t>Build the work plan</a:t>
            </a:r>
          </a:p>
        </p:txBody>
      </p:sp>
    </p:spTree>
    <p:extLst>
      <p:ext uri="{BB962C8B-B14F-4D97-AF65-F5344CB8AC3E}">
        <p14:creationId xmlns:p14="http://schemas.microsoft.com/office/powerpoint/2010/main" val="25183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nSpc>
                <a:spcPct val="120000"/>
              </a:lnSpc>
            </a:pPr>
            <a:r>
              <a:rPr lang="en-AU" dirty="0"/>
              <a:t>List of action steps needed to accomplish a strategy</a:t>
            </a:r>
          </a:p>
          <a:p>
            <a:pPr>
              <a:lnSpc>
                <a:spcPct val="120000"/>
              </a:lnSpc>
            </a:pPr>
            <a:r>
              <a:rPr lang="en-AU" dirty="0">
                <a:solidFill>
                  <a:schemeClr val="accent4"/>
                </a:solidFill>
              </a:rPr>
              <a:t>List of monitoring tasks needed to implement measures</a:t>
            </a:r>
          </a:p>
          <a:p>
            <a:pPr>
              <a:lnSpc>
                <a:spcPct val="120000"/>
              </a:lnSpc>
            </a:pPr>
            <a:r>
              <a:rPr lang="en-AU" dirty="0"/>
              <a:t>Start and end date for each action step and frequency, timing and location for each monitoring task</a:t>
            </a:r>
          </a:p>
          <a:p>
            <a:pPr>
              <a:lnSpc>
                <a:spcPct val="120000"/>
              </a:lnSpc>
            </a:pPr>
            <a:r>
              <a:rPr lang="en-AU" dirty="0">
                <a:solidFill>
                  <a:schemeClr val="accent4"/>
                </a:solidFill>
              </a:rPr>
              <a:t>Description of the method to be used to accomplish each action step or monitoring task</a:t>
            </a:r>
          </a:p>
          <a:p>
            <a:pPr>
              <a:lnSpc>
                <a:spcPct val="120000"/>
              </a:lnSpc>
            </a:pPr>
            <a:r>
              <a:rPr lang="en-AU" dirty="0"/>
              <a:t>Current status of the step/task</a:t>
            </a:r>
          </a:p>
          <a:p>
            <a:pPr>
              <a:lnSpc>
                <a:spcPct val="120000"/>
              </a:lnSpc>
            </a:pPr>
            <a:r>
              <a:rPr lang="en-AU" dirty="0">
                <a:solidFill>
                  <a:schemeClr val="accent4"/>
                </a:solidFill>
              </a:rPr>
              <a:t>Identification of person(s) responsible</a:t>
            </a:r>
          </a:p>
          <a:p>
            <a:pPr>
              <a:lnSpc>
                <a:spcPct val="120000"/>
              </a:lnSpc>
            </a:pPr>
            <a:r>
              <a:rPr lang="en-AU" dirty="0"/>
              <a:t>Estimate of </a:t>
            </a:r>
            <a:r>
              <a:rPr lang="en-AU" dirty="0" err="1"/>
              <a:t>labor</a:t>
            </a:r>
            <a:r>
              <a:rPr lang="en-AU" dirty="0"/>
              <a:t> and other costs associated with the action step, monitoring task or strategic action</a:t>
            </a:r>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620688"/>
            <a:ext cx="6291262" cy="457200"/>
          </a:xfrm>
        </p:spPr>
        <p:txBody>
          <a:bodyPr>
            <a:normAutofit/>
          </a:bodyPr>
          <a:lstStyle/>
          <a:p>
            <a:r>
              <a:rPr lang="en-AU" dirty="0"/>
              <a:t>What should be in the work plan</a:t>
            </a:r>
          </a:p>
        </p:txBody>
      </p:sp>
    </p:spTree>
    <p:extLst>
      <p:ext uri="{BB962C8B-B14F-4D97-AF65-F5344CB8AC3E}">
        <p14:creationId xmlns:p14="http://schemas.microsoft.com/office/powerpoint/2010/main" val="1461196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fontScale="92500" lnSpcReduction="10000"/>
          </a:bodyPr>
          <a:lstStyle/>
          <a:p>
            <a:pPr>
              <a:lnSpc>
                <a:spcPct val="110000"/>
              </a:lnSpc>
              <a:spcBef>
                <a:spcPts val="1200"/>
              </a:spcBef>
            </a:pPr>
            <a:r>
              <a:rPr lang="en-US" sz="2600" dirty="0"/>
              <a:t>Strategic planning is the foundation for financial planning</a:t>
            </a:r>
          </a:p>
          <a:p>
            <a:pPr>
              <a:lnSpc>
                <a:spcPct val="110000"/>
              </a:lnSpc>
              <a:spcBef>
                <a:spcPts val="1200"/>
              </a:spcBef>
            </a:pPr>
            <a:r>
              <a:rPr lang="en-US" sz="2600" dirty="0"/>
              <a:t>Results chains should be detailed enough to yield good action plans</a:t>
            </a:r>
          </a:p>
          <a:p>
            <a:pPr>
              <a:lnSpc>
                <a:spcPct val="110000"/>
              </a:lnSpc>
              <a:spcBef>
                <a:spcPts val="1200"/>
              </a:spcBef>
            </a:pPr>
            <a:r>
              <a:rPr lang="en-US" sz="2600" dirty="0"/>
              <a:t>Actions plans provide the activities for costing in a financial plan</a:t>
            </a:r>
          </a:p>
          <a:p>
            <a:pPr>
              <a:lnSpc>
                <a:spcPct val="110000"/>
              </a:lnSpc>
              <a:spcBef>
                <a:spcPts val="1200"/>
              </a:spcBef>
            </a:pPr>
            <a:r>
              <a:rPr lang="en-US" sz="2600" dirty="0"/>
              <a:t>Key stakeholders should have input on main parameters for a financial plan (timeframe, geography, etc.)</a:t>
            </a:r>
          </a:p>
          <a:p>
            <a:pPr>
              <a:lnSpc>
                <a:spcPct val="110000"/>
              </a:lnSpc>
              <a:spcBef>
                <a:spcPts val="1200"/>
              </a:spcBef>
            </a:pPr>
            <a:r>
              <a:rPr lang="en-US" sz="2600" dirty="0"/>
              <a:t>Endeavor to keep plans simple while trying to meet the needs of all stakeholders</a:t>
            </a:r>
          </a:p>
          <a:p>
            <a:endParaRPr lang="en-US" dirty="0"/>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620688"/>
            <a:ext cx="6291262" cy="457200"/>
          </a:xfrm>
        </p:spPr>
        <p:txBody>
          <a:bodyPr>
            <a:normAutofit/>
          </a:bodyPr>
          <a:lstStyle/>
          <a:p>
            <a:r>
              <a:rPr lang="en-AU" dirty="0"/>
              <a:t>Key Lessons</a:t>
            </a:r>
          </a:p>
        </p:txBody>
      </p:sp>
    </p:spTree>
    <p:extLst>
      <p:ext uri="{BB962C8B-B14F-4D97-AF65-F5344CB8AC3E}">
        <p14:creationId xmlns:p14="http://schemas.microsoft.com/office/powerpoint/2010/main" val="191362310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67544" y="1628800"/>
            <a:ext cx="8305800" cy="4248472"/>
          </a:xfrm>
          <a:prstGeom prst="rect">
            <a:avLst/>
          </a:prstGeom>
        </p:spPr>
        <p:txBody>
          <a:bodyPr vert="horz" lIns="91411" tIns="45706" rIns="91411" bIns="45706" rtlCol="0">
            <a:noAutofit/>
          </a:bodyPr>
          <a:lst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40000"/>
              </a:spcBef>
              <a:buClr>
                <a:srgbClr val="008000"/>
              </a:buClr>
            </a:pPr>
            <a:r>
              <a:rPr lang="en-AU" sz="2800" dirty="0">
                <a:latin typeface="Trebuchet MS" panose="020B0603020202020204" pitchFamily="34" charset="0"/>
              </a:rPr>
              <a:t>Variety of subsidiary plans depending on scale</a:t>
            </a:r>
          </a:p>
          <a:p>
            <a:pPr lvl="1">
              <a:lnSpc>
                <a:spcPct val="90000"/>
              </a:lnSpc>
              <a:spcBef>
                <a:spcPct val="40000"/>
              </a:spcBef>
              <a:buClr>
                <a:srgbClr val="008000"/>
              </a:buClr>
            </a:pPr>
            <a:r>
              <a:rPr lang="en-AU" sz="2400" dirty="0">
                <a:latin typeface="Trebuchet MS" panose="020B0603020202020204" pitchFamily="34" charset="0"/>
              </a:rPr>
              <a:t>Works plans </a:t>
            </a:r>
          </a:p>
          <a:p>
            <a:pPr lvl="2">
              <a:lnSpc>
                <a:spcPct val="90000"/>
              </a:lnSpc>
              <a:spcBef>
                <a:spcPct val="40000"/>
              </a:spcBef>
              <a:buClr>
                <a:srgbClr val="008000"/>
              </a:buClr>
            </a:pPr>
            <a:r>
              <a:rPr lang="en-AU" sz="2000" dirty="0">
                <a:latin typeface="Trebuchet MS" panose="020B0603020202020204" pitchFamily="34" charset="0"/>
              </a:rPr>
              <a:t>may be one higher level</a:t>
            </a:r>
          </a:p>
          <a:p>
            <a:pPr lvl="2">
              <a:lnSpc>
                <a:spcPct val="90000"/>
              </a:lnSpc>
              <a:spcBef>
                <a:spcPct val="40000"/>
              </a:spcBef>
              <a:buClr>
                <a:srgbClr val="008000"/>
              </a:buClr>
            </a:pPr>
            <a:r>
              <a:rPr lang="en-AU" sz="2000" dirty="0">
                <a:latin typeface="Trebuchet MS" panose="020B0603020202020204" pitchFamily="34" charset="0"/>
              </a:rPr>
              <a:t>several more detailed</a:t>
            </a:r>
          </a:p>
          <a:p>
            <a:pPr lvl="2">
              <a:lnSpc>
                <a:spcPct val="90000"/>
              </a:lnSpc>
              <a:spcBef>
                <a:spcPct val="40000"/>
              </a:spcBef>
              <a:buClr>
                <a:srgbClr val="008000"/>
              </a:buClr>
            </a:pPr>
            <a:r>
              <a:rPr lang="en-AU" sz="2000" dirty="0">
                <a:latin typeface="Trebuchet MS" panose="020B0603020202020204" pitchFamily="34" charset="0"/>
              </a:rPr>
              <a:t>annual </a:t>
            </a:r>
            <a:r>
              <a:rPr lang="en-AU" sz="2000" dirty="0" err="1">
                <a:latin typeface="Trebuchet MS" panose="020B0603020202020204" pitchFamily="34" charset="0"/>
              </a:rPr>
              <a:t>workplan</a:t>
            </a:r>
            <a:endParaRPr lang="en-AU" sz="2000" dirty="0">
              <a:latin typeface="Trebuchet MS" panose="020B0603020202020204" pitchFamily="34" charset="0"/>
            </a:endParaRPr>
          </a:p>
          <a:p>
            <a:pPr lvl="1">
              <a:lnSpc>
                <a:spcPct val="90000"/>
              </a:lnSpc>
              <a:spcBef>
                <a:spcPct val="40000"/>
              </a:spcBef>
              <a:buClr>
                <a:srgbClr val="008000"/>
              </a:buClr>
            </a:pPr>
            <a:r>
              <a:rPr lang="en-AU" sz="2400" dirty="0">
                <a:latin typeface="Trebuchet MS" panose="020B0603020202020204" pitchFamily="34" charset="0"/>
              </a:rPr>
              <a:t>Monitoring plan </a:t>
            </a:r>
          </a:p>
          <a:p>
            <a:pPr lvl="2">
              <a:lnSpc>
                <a:spcPct val="90000"/>
              </a:lnSpc>
              <a:spcBef>
                <a:spcPct val="40000"/>
              </a:spcBef>
              <a:buClr>
                <a:srgbClr val="008000"/>
              </a:buClr>
            </a:pPr>
            <a:r>
              <a:rPr lang="en-AU" sz="2000" dirty="0">
                <a:latin typeface="Trebuchet MS" panose="020B0603020202020204" pitchFamily="34" charset="0"/>
              </a:rPr>
              <a:t>may be part of work plan, but could be separate</a:t>
            </a:r>
          </a:p>
          <a:p>
            <a:pPr lvl="1">
              <a:lnSpc>
                <a:spcPct val="90000"/>
              </a:lnSpc>
              <a:spcBef>
                <a:spcPct val="40000"/>
              </a:spcBef>
              <a:buClr>
                <a:srgbClr val="008000"/>
              </a:buClr>
            </a:pPr>
            <a:r>
              <a:rPr lang="en-AU" sz="2400" dirty="0">
                <a:latin typeface="Trebuchet MS" panose="020B0603020202020204" pitchFamily="34" charset="0"/>
              </a:rPr>
              <a:t>Detailed budgets</a:t>
            </a:r>
          </a:p>
          <a:p>
            <a:pPr lvl="1">
              <a:lnSpc>
                <a:spcPct val="90000"/>
              </a:lnSpc>
              <a:spcBef>
                <a:spcPct val="40000"/>
              </a:spcBef>
              <a:buClr>
                <a:srgbClr val="008000"/>
              </a:buClr>
            </a:pPr>
            <a:r>
              <a:rPr lang="en-AU" sz="2400" dirty="0">
                <a:latin typeface="Trebuchet MS" panose="020B0603020202020204" pitchFamily="34" charset="0"/>
              </a:rPr>
              <a:t>Business plans</a:t>
            </a:r>
            <a:endParaRPr lang="en-US" sz="2800" dirty="0">
              <a:latin typeface="Trebuchet MS" panose="020B0603020202020204" pitchFamily="34" charset="0"/>
            </a:endParaRPr>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620688"/>
            <a:ext cx="6291262" cy="457200"/>
          </a:xfrm>
        </p:spPr>
        <p:txBody>
          <a:bodyPr>
            <a:normAutofit/>
          </a:bodyPr>
          <a:lstStyle/>
          <a:p>
            <a:r>
              <a:rPr lang="en-AU" dirty="0"/>
              <a:t>Documenting and allocating tasks</a:t>
            </a:r>
          </a:p>
        </p:txBody>
      </p:sp>
    </p:spTree>
    <p:extLst>
      <p:ext uri="{BB962C8B-B14F-4D97-AF65-F5344CB8AC3E}">
        <p14:creationId xmlns:p14="http://schemas.microsoft.com/office/powerpoint/2010/main" val="295774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par>
                                <p:cTn id="8" presetID="22" presetClass="entr" presetSubtype="8"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par>
                                <p:cTn id="11" presetID="22" presetClass="entr" presetSubtype="8"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par>
                                <p:cTn id="14" presetID="22" presetClass="entr" presetSubtype="8"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par>
                                <p:cTn id="17" presetID="22" presetClass="entr" presetSubtype="8"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rgbClr val="969696"/>
                                      </p:to>
                                    </p:animClr>
                                  </p:subTnLst>
                                </p:cTn>
                              </p:par>
                              <p:par>
                                <p:cTn id="20" presetID="22" presetClass="entr" presetSubtype="8"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rgbClr val="969696"/>
                                      </p:to>
                                    </p:animClr>
                                  </p:subTnLst>
                                </p:cTn>
                              </p:par>
                              <p:par>
                                <p:cTn id="23" presetID="22" presetClass="entr" presetSubtype="8"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left)">
                                      <p:cBhvr>
                                        <p:cTn id="25"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rgbClr val="969696"/>
                                      </p:to>
                                    </p:animClr>
                                  </p:subTnLst>
                                </p:cTn>
                              </p:par>
                              <p:par>
                                <p:cTn id="26" presetID="22" presetClass="entr" presetSubtype="8" fill="hold" grpId="0"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wipe(left)">
                                      <p:cBhvr>
                                        <p:cTn id="28" dur="500"/>
                                        <p:tgtEl>
                                          <p:spTgt spid="6">
                                            <p:txEl>
                                              <p:pRg st="7" end="7"/>
                                            </p:txEl>
                                          </p:spTgt>
                                        </p:tgtEl>
                                      </p:cBhvr>
                                    </p:animEffect>
                                  </p:childTnLst>
                                  <p:subTnLst>
                                    <p:animClr clrSpc="rgb" dir="cw">
                                      <p:cBhvr override="childStyle">
                                        <p:cTn dur="1" fill="hold" display="0" masterRel="nextClick" afterEffect="1"/>
                                        <p:tgtEl>
                                          <p:spTgt spid="6">
                                            <p:txEl>
                                              <p:pRg st="7" end="7"/>
                                            </p:txEl>
                                          </p:spTgt>
                                        </p:tgtEl>
                                        <p:attrNameLst>
                                          <p:attrName>ppt_c</p:attrName>
                                        </p:attrNameLst>
                                      </p:cBhvr>
                                      <p:to>
                                        <a:srgbClr val="969696"/>
                                      </p:to>
                                    </p:animClr>
                                  </p:subTnLst>
                                </p:cTn>
                              </p:par>
                              <p:par>
                                <p:cTn id="29" presetID="22" presetClass="entr" presetSubtype="8" fill="hold" grpId="0"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wipe(left)">
                                      <p:cBhvr>
                                        <p:cTn id="31" dur="500"/>
                                        <p:tgtEl>
                                          <p:spTgt spid="6">
                                            <p:txEl>
                                              <p:pRg st="8" end="8"/>
                                            </p:txEl>
                                          </p:spTgt>
                                        </p:tgtEl>
                                      </p:cBhvr>
                                    </p:animEffect>
                                  </p:childTnLst>
                                  <p:subTnLst>
                                    <p:animClr clrSpc="rgb" dir="cw">
                                      <p:cBhvr override="childStyle">
                                        <p:cTn dur="1" fill="hold" display="0" masterRel="nextClick" afterEffect="1"/>
                                        <p:tgtEl>
                                          <p:spTgt spid="6">
                                            <p:txEl>
                                              <p:pRg st="8" end="8"/>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fontScale="77500" lnSpcReduction="20000"/>
          </a:bodyPr>
          <a:lstStyle/>
          <a:p>
            <a:pPr>
              <a:lnSpc>
                <a:spcPct val="120000"/>
              </a:lnSpc>
            </a:pPr>
            <a:r>
              <a:rPr lang="en-AU" dirty="0"/>
              <a:t>A </a:t>
            </a:r>
            <a:r>
              <a:rPr lang="en-AU" dirty="0" err="1"/>
              <a:t>workplan</a:t>
            </a:r>
            <a:r>
              <a:rPr lang="en-AU" dirty="0"/>
              <a:t> is only as good as the resources available </a:t>
            </a:r>
          </a:p>
          <a:p>
            <a:pPr>
              <a:lnSpc>
                <a:spcPct val="120000"/>
              </a:lnSpc>
            </a:pPr>
            <a:r>
              <a:rPr lang="en-AU" dirty="0"/>
              <a:t>Assess project resources &amp; develop ways to address unmet needs </a:t>
            </a:r>
          </a:p>
          <a:p>
            <a:pPr>
              <a:lnSpc>
                <a:spcPct val="120000"/>
              </a:lnSpc>
            </a:pPr>
            <a:r>
              <a:rPr lang="en-AU" dirty="0"/>
              <a:t>Capacity needs include:</a:t>
            </a:r>
          </a:p>
          <a:p>
            <a:pPr lvl="1">
              <a:lnSpc>
                <a:spcPct val="120000"/>
              </a:lnSpc>
            </a:pPr>
            <a:r>
              <a:rPr lang="en-AU" dirty="0"/>
              <a:t>project leadership and staff availability, funding, community support, legal framework, partner capacity, buy in from leaders. </a:t>
            </a:r>
          </a:p>
          <a:p>
            <a:pPr>
              <a:lnSpc>
                <a:spcPct val="120000"/>
              </a:lnSpc>
            </a:pPr>
            <a:r>
              <a:rPr lang="en-AU" dirty="0"/>
              <a:t>Consider how current capacity matches the resources required to achieve the plan. </a:t>
            </a:r>
          </a:p>
          <a:p>
            <a:pPr>
              <a:lnSpc>
                <a:spcPct val="120000"/>
              </a:lnSpc>
            </a:pPr>
            <a:r>
              <a:rPr lang="en-AU" dirty="0"/>
              <a:t>If your needs are more than your capacity, reduce your plans or develop new resources.</a:t>
            </a:r>
            <a:endParaRPr lang="en-US" dirty="0">
              <a:solidFill>
                <a:srgbClr val="00B0F0"/>
              </a:solidFill>
            </a:endParaRPr>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548680"/>
            <a:ext cx="6291262" cy="457200"/>
          </a:xfrm>
        </p:spPr>
        <p:txBody>
          <a:bodyPr>
            <a:noAutofit/>
          </a:bodyPr>
          <a:lstStyle/>
          <a:p>
            <a:r>
              <a:rPr lang="en-AU" sz="3200" dirty="0">
                <a:solidFill>
                  <a:schemeClr val="tx1"/>
                </a:solidFill>
              </a:rPr>
              <a:t>Understanding Capacity</a:t>
            </a:r>
          </a:p>
        </p:txBody>
      </p:sp>
    </p:spTree>
    <p:extLst>
      <p:ext uri="{BB962C8B-B14F-4D97-AF65-F5344CB8AC3E}">
        <p14:creationId xmlns:p14="http://schemas.microsoft.com/office/powerpoint/2010/main" val="208569313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67544" y="1268760"/>
            <a:ext cx="8305800" cy="5328592"/>
          </a:xfrm>
          <a:prstGeom prst="rect">
            <a:avLst/>
          </a:prstGeom>
        </p:spPr>
        <p:txBody>
          <a:bodyPr vert="horz" lIns="91411" tIns="45706" rIns="91411" bIns="45706" rtlCol="0">
            <a:noAutofit/>
          </a:bodyPr>
          <a:lst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40000"/>
              </a:spcBef>
              <a:buClr>
                <a:srgbClr val="008000"/>
              </a:buClr>
            </a:pPr>
            <a:r>
              <a:rPr lang="en-AU" sz="2800" b="1" i="1" dirty="0">
                <a:latin typeface="Trebuchet MS" panose="020B0603020202020204" pitchFamily="34" charset="0"/>
              </a:rPr>
              <a:t>People</a:t>
            </a:r>
            <a:endParaRPr lang="en-US" sz="2800" b="1" i="1" dirty="0">
              <a:latin typeface="Trebuchet MS" panose="020B0603020202020204" pitchFamily="34" charset="0"/>
            </a:endParaRPr>
          </a:p>
          <a:p>
            <a:pPr lvl="1">
              <a:lnSpc>
                <a:spcPct val="90000"/>
              </a:lnSpc>
              <a:spcBef>
                <a:spcPct val="40000"/>
              </a:spcBef>
              <a:buClr>
                <a:srgbClr val="008000"/>
              </a:buClr>
            </a:pPr>
            <a:r>
              <a:rPr lang="en-US" sz="2400" b="1" i="1" dirty="0">
                <a:latin typeface="Trebuchet MS" panose="020B0603020202020204" pitchFamily="34" charset="0"/>
              </a:rPr>
              <a:t>Leader</a:t>
            </a:r>
          </a:p>
          <a:p>
            <a:pPr lvl="2">
              <a:lnSpc>
                <a:spcPct val="90000"/>
              </a:lnSpc>
              <a:buClr>
                <a:srgbClr val="008000"/>
              </a:buClr>
              <a:buFont typeface="Monotype Sorts" pitchFamily="2" charset="2"/>
              <a:buNone/>
            </a:pPr>
            <a:r>
              <a:rPr lang="en-US" dirty="0">
                <a:solidFill>
                  <a:schemeClr val="bg1">
                    <a:lumMod val="85000"/>
                  </a:schemeClr>
                </a:solidFill>
                <a:latin typeface="Trebuchet MS" panose="020B0603020202020204" pitchFamily="34" charset="0"/>
              </a:rPr>
              <a:t>   </a:t>
            </a:r>
            <a:r>
              <a:rPr lang="en-US" dirty="0">
                <a:solidFill>
                  <a:schemeClr val="accent4"/>
                </a:solidFill>
                <a:latin typeface="Trebuchet MS" panose="020B0603020202020204" pitchFamily="34" charset="0"/>
              </a:rPr>
              <a:t>Focused staff responsibility — project director who has the “core competencies” needed</a:t>
            </a:r>
          </a:p>
          <a:p>
            <a:pPr lvl="1">
              <a:lnSpc>
                <a:spcPct val="90000"/>
              </a:lnSpc>
              <a:spcBef>
                <a:spcPct val="40000"/>
              </a:spcBef>
              <a:buClr>
                <a:srgbClr val="008000"/>
              </a:buClr>
            </a:pPr>
            <a:r>
              <a:rPr lang="en-US" sz="2400" b="1" i="1" dirty="0">
                <a:latin typeface="Trebuchet MS" panose="020B0603020202020204" pitchFamily="34" charset="0"/>
              </a:rPr>
              <a:t>Team</a:t>
            </a:r>
          </a:p>
          <a:p>
            <a:pPr lvl="2">
              <a:lnSpc>
                <a:spcPct val="90000"/>
              </a:lnSpc>
              <a:buClr>
                <a:srgbClr val="008000"/>
              </a:buClr>
              <a:buFont typeface="Monotype Sorts" pitchFamily="2" charset="2"/>
              <a:buNone/>
            </a:pPr>
            <a:r>
              <a:rPr lang="en-US" dirty="0">
                <a:solidFill>
                  <a:schemeClr val="accent4"/>
                </a:solidFill>
                <a:latin typeface="Trebuchet MS" panose="020B0603020202020204" pitchFamily="34" charset="0"/>
              </a:rPr>
              <a:t>   Access to experienced talent in land management, government relations, operations &amp; experienced conservation manager</a:t>
            </a:r>
          </a:p>
          <a:p>
            <a:pPr>
              <a:lnSpc>
                <a:spcPct val="90000"/>
              </a:lnSpc>
              <a:buClr>
                <a:srgbClr val="666633"/>
              </a:buClr>
              <a:buSzPct val="75000"/>
              <a:buFont typeface="Monotype Sorts" pitchFamily="2" charset="2"/>
              <a:buBlip>
                <a:blip r:embed="rId3"/>
              </a:buBlip>
            </a:pPr>
            <a:endParaRPr lang="en-US" sz="2800" dirty="0">
              <a:latin typeface="Trebuchet MS" panose="020B0603020202020204" pitchFamily="34" charset="0"/>
            </a:endParaRPr>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620688"/>
            <a:ext cx="6291262" cy="457200"/>
          </a:xfrm>
        </p:spPr>
        <p:txBody>
          <a:bodyPr>
            <a:normAutofit/>
          </a:bodyPr>
          <a:lstStyle/>
          <a:p>
            <a:r>
              <a:rPr lang="en-AU" dirty="0">
                <a:solidFill>
                  <a:schemeClr val="tx1"/>
                </a:solidFill>
              </a:rPr>
              <a:t>Understanding Capacity</a:t>
            </a:r>
          </a:p>
        </p:txBody>
      </p:sp>
    </p:spTree>
    <p:extLst>
      <p:ext uri="{BB962C8B-B14F-4D97-AF65-F5344CB8AC3E}">
        <p14:creationId xmlns:p14="http://schemas.microsoft.com/office/powerpoint/2010/main" val="66602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par>
                                <p:cTn id="8" presetID="22" presetClass="entr" presetSubtype="8"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par>
                                <p:cTn id="11" presetID="22" presetClass="entr" presetSubtype="8"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par>
                                <p:cTn id="14" presetID="22" presetClass="entr" presetSubtype="8"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par>
                                <p:cTn id="17" presetID="22" presetClass="entr" presetSubtype="8"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67544" y="1340768"/>
            <a:ext cx="8305800" cy="5328592"/>
          </a:xfrm>
          <a:prstGeom prst="rect">
            <a:avLst/>
          </a:prstGeom>
        </p:spPr>
        <p:txBody>
          <a:bodyPr vert="horz" lIns="91411" tIns="45706" rIns="91411" bIns="45706" rtlCol="0">
            <a:noAutofit/>
          </a:bodyPr>
          <a:lst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50000"/>
              </a:spcBef>
              <a:buClr>
                <a:srgbClr val="008000"/>
              </a:buClr>
            </a:pPr>
            <a:r>
              <a:rPr lang="en-AU" sz="2800" b="1" i="1" dirty="0">
                <a:latin typeface="Trebuchet MS" panose="020B0603020202020204" pitchFamily="34" charset="0"/>
              </a:rPr>
              <a:t>Internal Support</a:t>
            </a:r>
            <a:endParaRPr lang="en-US" sz="2800" b="1" i="1" dirty="0">
              <a:latin typeface="Trebuchet MS" panose="020B0603020202020204" pitchFamily="34" charset="0"/>
            </a:endParaRPr>
          </a:p>
          <a:p>
            <a:pPr lvl="1">
              <a:lnSpc>
                <a:spcPct val="90000"/>
              </a:lnSpc>
              <a:spcBef>
                <a:spcPct val="50000"/>
              </a:spcBef>
              <a:buClr>
                <a:srgbClr val="008000"/>
              </a:buClr>
            </a:pPr>
            <a:r>
              <a:rPr lang="en-US" sz="2400" b="1" i="1" dirty="0" err="1">
                <a:latin typeface="Trebuchet MS" panose="020B0603020202020204" pitchFamily="34" charset="0"/>
              </a:rPr>
              <a:t>Organisational</a:t>
            </a:r>
            <a:r>
              <a:rPr lang="en-US" sz="2400" b="1" i="1" dirty="0">
                <a:latin typeface="Trebuchet MS" panose="020B0603020202020204" pitchFamily="34" charset="0"/>
              </a:rPr>
              <a:t> Leadership</a:t>
            </a:r>
            <a:endParaRPr lang="en-US" sz="2400" dirty="0">
              <a:latin typeface="Trebuchet MS" panose="020B0603020202020204" pitchFamily="34" charset="0"/>
            </a:endParaRPr>
          </a:p>
          <a:p>
            <a:pPr lvl="2">
              <a:lnSpc>
                <a:spcPct val="90000"/>
              </a:lnSpc>
              <a:buClr>
                <a:srgbClr val="008000"/>
              </a:buClr>
              <a:buFont typeface="Monotype Sorts" pitchFamily="2" charset="2"/>
              <a:buNone/>
            </a:pPr>
            <a:r>
              <a:rPr lang="en-US" dirty="0">
                <a:latin typeface="Trebuchet MS" panose="020B0603020202020204" pitchFamily="34" charset="0"/>
              </a:rPr>
              <a:t>   </a:t>
            </a:r>
            <a:r>
              <a:rPr lang="en-US" dirty="0">
                <a:solidFill>
                  <a:schemeClr val="accent4"/>
                </a:solidFill>
                <a:latin typeface="Trebuchet MS" panose="020B0603020202020204" pitchFamily="34" charset="0"/>
              </a:rPr>
              <a:t>A community group, private organization, government agency, or some combination is providing leadership at the area</a:t>
            </a:r>
            <a:endParaRPr lang="en-US" sz="2800" b="1" dirty="0">
              <a:latin typeface="Trebuchet MS" panose="020B0603020202020204" pitchFamily="34" charset="0"/>
            </a:endParaRPr>
          </a:p>
          <a:p>
            <a:pPr lvl="1">
              <a:lnSpc>
                <a:spcPct val="90000"/>
              </a:lnSpc>
              <a:spcBef>
                <a:spcPct val="40000"/>
              </a:spcBef>
              <a:buClr>
                <a:srgbClr val="008000"/>
              </a:buClr>
            </a:pPr>
            <a:r>
              <a:rPr lang="en-US" sz="2400" b="1" dirty="0">
                <a:latin typeface="Trebuchet MS" panose="020B0603020202020204" pitchFamily="34" charset="0"/>
              </a:rPr>
              <a:t> Funding</a:t>
            </a:r>
          </a:p>
          <a:p>
            <a:pPr marL="1142875" lvl="2" indent="-285750">
              <a:lnSpc>
                <a:spcPct val="80000"/>
              </a:lnSpc>
              <a:buClr>
                <a:srgbClr val="666633"/>
              </a:buClr>
              <a:buSzPct val="75000"/>
              <a:buNone/>
            </a:pPr>
            <a:r>
              <a:rPr lang="en-US" dirty="0">
                <a:latin typeface="Trebuchet MS" panose="020B0603020202020204" pitchFamily="34" charset="0"/>
              </a:rPr>
              <a:t> </a:t>
            </a:r>
            <a:r>
              <a:rPr lang="en-US" dirty="0">
                <a:solidFill>
                  <a:schemeClr val="accent4"/>
                </a:solidFill>
                <a:latin typeface="Trebuchet MS" panose="020B0603020202020204" pitchFamily="34" charset="0"/>
              </a:rPr>
              <a:t>	Startup funds &amp; sustainable funding sources</a:t>
            </a:r>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620688"/>
            <a:ext cx="6291262" cy="457200"/>
          </a:xfrm>
        </p:spPr>
        <p:txBody>
          <a:bodyPr>
            <a:normAutofit/>
          </a:bodyPr>
          <a:lstStyle/>
          <a:p>
            <a:r>
              <a:rPr lang="en-AU" dirty="0"/>
              <a:t>Understanding Capacity</a:t>
            </a:r>
          </a:p>
        </p:txBody>
      </p:sp>
    </p:spTree>
    <p:extLst>
      <p:ext uri="{BB962C8B-B14F-4D97-AF65-F5344CB8AC3E}">
        <p14:creationId xmlns:p14="http://schemas.microsoft.com/office/powerpoint/2010/main" val="240349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par>
                                <p:cTn id="8" presetID="22" presetClass="entr" presetSubtype="8"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par>
                                <p:cTn id="11" presetID="22" presetClass="entr" presetSubtype="8"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par>
                                <p:cTn id="14" presetID="22" presetClass="entr" presetSubtype="8"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par>
                                <p:cTn id="17" presetID="22" presetClass="entr" presetSubtype="8"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67544" y="1340768"/>
            <a:ext cx="8305800" cy="5328592"/>
          </a:xfrm>
          <a:prstGeom prst="rect">
            <a:avLst/>
          </a:prstGeom>
        </p:spPr>
        <p:txBody>
          <a:bodyPr vert="horz" lIns="91411" tIns="45706" rIns="91411" bIns="45706" rtlCol="0">
            <a:noAutofit/>
          </a:bodyPr>
          <a:lst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40000"/>
              </a:spcBef>
              <a:buClr>
                <a:srgbClr val="008000"/>
              </a:buClr>
            </a:pPr>
            <a:r>
              <a:rPr lang="en-US" sz="2800" b="1" dirty="0">
                <a:latin typeface="Trebuchet MS" panose="020B0603020202020204" pitchFamily="34" charset="0"/>
              </a:rPr>
              <a:t>External Support </a:t>
            </a:r>
          </a:p>
          <a:p>
            <a:pPr lvl="1">
              <a:lnSpc>
                <a:spcPct val="90000"/>
              </a:lnSpc>
              <a:spcBef>
                <a:spcPct val="40000"/>
              </a:spcBef>
              <a:buClr>
                <a:srgbClr val="008000"/>
              </a:buClr>
            </a:pPr>
            <a:r>
              <a:rPr lang="en-US" sz="2400" b="1" dirty="0">
                <a:latin typeface="Trebuchet MS" panose="020B0603020202020204" pitchFamily="34" charset="0"/>
              </a:rPr>
              <a:t>Legal support</a:t>
            </a:r>
          </a:p>
          <a:p>
            <a:pPr lvl="2">
              <a:lnSpc>
                <a:spcPct val="90000"/>
              </a:lnSpc>
              <a:buClr>
                <a:srgbClr val="666633"/>
              </a:buClr>
              <a:buSzPct val="75000"/>
              <a:buFont typeface="Monotype Sorts" pitchFamily="2" charset="2"/>
              <a:buNone/>
            </a:pPr>
            <a:r>
              <a:rPr lang="en-US" dirty="0">
                <a:solidFill>
                  <a:schemeClr val="bg1">
                    <a:lumMod val="85000"/>
                  </a:schemeClr>
                </a:solidFill>
                <a:latin typeface="Trebuchet MS" panose="020B0603020202020204" pitchFamily="34" charset="0"/>
              </a:rPr>
              <a:t> 	</a:t>
            </a:r>
            <a:r>
              <a:rPr lang="en-US" dirty="0">
                <a:solidFill>
                  <a:schemeClr val="accent4"/>
                </a:solidFill>
                <a:latin typeface="Trebuchet MS" panose="020B0603020202020204" pitchFamily="34" charset="0"/>
              </a:rPr>
              <a:t>An appropriate framework of tools and policy instruments exists, and is either being deployed, or has the potential to be deployed at the project area.</a:t>
            </a:r>
          </a:p>
          <a:p>
            <a:pPr lvl="1">
              <a:lnSpc>
                <a:spcPct val="90000"/>
              </a:lnSpc>
              <a:spcBef>
                <a:spcPct val="50000"/>
              </a:spcBef>
              <a:buClr>
                <a:srgbClr val="008000"/>
              </a:buClr>
            </a:pPr>
            <a:r>
              <a:rPr lang="en-US" sz="2400" b="1" dirty="0">
                <a:latin typeface="Trebuchet MS" panose="020B0603020202020204" pitchFamily="34" charset="0"/>
              </a:rPr>
              <a:t>Community Support</a:t>
            </a:r>
          </a:p>
          <a:p>
            <a:pPr marL="1142875" lvl="2" indent="-285750">
              <a:lnSpc>
                <a:spcPct val="90000"/>
              </a:lnSpc>
              <a:buClr>
                <a:srgbClr val="666633"/>
              </a:buClr>
              <a:buSzPct val="75000"/>
              <a:buNone/>
            </a:pPr>
            <a:r>
              <a:rPr lang="en-US" dirty="0">
                <a:latin typeface="Trebuchet MS" panose="020B0603020202020204" pitchFamily="34" charset="0"/>
              </a:rPr>
              <a:t> 	</a:t>
            </a:r>
            <a:r>
              <a:rPr lang="en-US" dirty="0">
                <a:solidFill>
                  <a:schemeClr val="accent4"/>
                </a:solidFill>
                <a:latin typeface="Trebuchet MS" panose="020B0603020202020204" pitchFamily="34" charset="0"/>
              </a:rPr>
              <a:t>Engagement of community/key constituencies in healthy country management</a:t>
            </a:r>
            <a:br>
              <a:rPr lang="en-US" dirty="0">
                <a:solidFill>
                  <a:schemeClr val="accent4"/>
                </a:solidFill>
                <a:latin typeface="Trebuchet MS" panose="020B0603020202020204" pitchFamily="34" charset="0"/>
              </a:rPr>
            </a:br>
            <a:r>
              <a:rPr lang="en-US" dirty="0">
                <a:solidFill>
                  <a:schemeClr val="accent4"/>
                </a:solidFill>
                <a:latin typeface="Trebuchet MS" panose="020B0603020202020204" pitchFamily="34" charset="0"/>
              </a:rPr>
              <a:t>and compatible uses</a:t>
            </a:r>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620688"/>
            <a:ext cx="6291262" cy="457200"/>
          </a:xfrm>
        </p:spPr>
        <p:txBody>
          <a:bodyPr>
            <a:normAutofit/>
          </a:bodyPr>
          <a:lstStyle/>
          <a:p>
            <a:r>
              <a:rPr lang="en-AU" dirty="0"/>
              <a:t>Understanding Capacity</a:t>
            </a:r>
          </a:p>
        </p:txBody>
      </p:sp>
    </p:spTree>
    <p:extLst>
      <p:ext uri="{BB962C8B-B14F-4D97-AF65-F5344CB8AC3E}">
        <p14:creationId xmlns:p14="http://schemas.microsoft.com/office/powerpoint/2010/main" val="332384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par>
                                <p:cTn id="8" presetID="22" presetClass="entr" presetSubtype="8"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par>
                                <p:cTn id="11" presetID="22" presetClass="entr" presetSubtype="8"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par>
                                <p:cTn id="14" presetID="22" presetClass="entr" presetSubtype="8"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rgbClr val="969696"/>
                                      </p:to>
                                    </p:animClr>
                                  </p:subTnLst>
                                </p:cTn>
                              </p:par>
                              <p:par>
                                <p:cTn id="17" presetID="22" presetClass="entr" presetSubtype="8"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subTnLst>
                                    <p:animClr clrSpc="rgb" dir="cw">
                                      <p:cBhvr override="childStyle">
                                        <p:cTn dur="1" fill="hold" display="0" masterRel="nextClick" afterEffect="1"/>
                                        <p:tgtEl>
                                          <p:spTgt spid="6">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92692" y="441793"/>
            <a:ext cx="6390868" cy="6059594"/>
            <a:chOff x="1448590" y="191893"/>
            <a:chExt cx="6627818" cy="6398012"/>
          </a:xfrm>
        </p:grpSpPr>
        <p:sp>
          <p:nvSpPr>
            <p:cNvPr id="3" name="Freeform 2"/>
            <p:cNvSpPr/>
            <p:nvPr/>
          </p:nvSpPr>
          <p:spPr>
            <a:xfrm>
              <a:off x="3796252" y="191893"/>
              <a:ext cx="1932495" cy="1932495"/>
            </a:xfrm>
            <a:custGeom>
              <a:avLst/>
              <a:gdLst>
                <a:gd name="connsiteX0" fmla="*/ 0 w 1932495"/>
                <a:gd name="connsiteY0" fmla="*/ 966248 h 1932495"/>
                <a:gd name="connsiteX1" fmla="*/ 966248 w 1932495"/>
                <a:gd name="connsiteY1" fmla="*/ 0 h 1932495"/>
                <a:gd name="connsiteX2" fmla="*/ 1932496 w 1932495"/>
                <a:gd name="connsiteY2" fmla="*/ 966248 h 1932495"/>
                <a:gd name="connsiteX3" fmla="*/ 966248 w 1932495"/>
                <a:gd name="connsiteY3" fmla="*/ 1932496 h 1932495"/>
                <a:gd name="connsiteX4" fmla="*/ 0 w 1932495"/>
                <a:gd name="connsiteY4" fmla="*/ 966248 h 19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5" h="1932495">
                  <a:moveTo>
                    <a:pt x="0" y="966248"/>
                  </a:moveTo>
                  <a:cubicBezTo>
                    <a:pt x="0" y="432604"/>
                    <a:pt x="432604" y="0"/>
                    <a:pt x="966248" y="0"/>
                  </a:cubicBezTo>
                  <a:cubicBezTo>
                    <a:pt x="1499892" y="0"/>
                    <a:pt x="1932496" y="432604"/>
                    <a:pt x="1932496" y="966248"/>
                  </a:cubicBezTo>
                  <a:cubicBezTo>
                    <a:pt x="1932496" y="1499892"/>
                    <a:pt x="1499892" y="1932496"/>
                    <a:pt x="966248" y="1932496"/>
                  </a:cubicBezTo>
                  <a:cubicBezTo>
                    <a:pt x="432604" y="1932496"/>
                    <a:pt x="0" y="1499892"/>
                    <a:pt x="0" y="966248"/>
                  </a:cubicBezTo>
                  <a:close/>
                </a:path>
              </a:pathLst>
            </a:cu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0947" tIns="310947" rIns="310947" bIns="310947" numCol="1" spcCol="1270" anchor="ctr" anchorCtr="0">
              <a:noAutofit/>
            </a:bodyPr>
            <a:lstStyle/>
            <a:p>
              <a:pPr algn="ctr" defTabSz="977700">
                <a:lnSpc>
                  <a:spcPct val="90000"/>
                </a:lnSpc>
                <a:spcBef>
                  <a:spcPct val="0"/>
                </a:spcBef>
                <a:spcAft>
                  <a:spcPct val="35000"/>
                </a:spcAft>
              </a:pPr>
              <a:r>
                <a:rPr lang="en-AU" sz="1600" dirty="0">
                  <a:solidFill>
                    <a:sysClr val="window" lastClr="FFFFFF"/>
                  </a:solidFill>
                  <a:latin typeface="Trebuchet MS" panose="020B0603020202020204" pitchFamily="34" charset="0"/>
                  <a:sym typeface="Helvetica Light" charset="0"/>
                </a:rPr>
                <a:t>Deciding what the plan is about</a:t>
              </a:r>
            </a:p>
          </p:txBody>
        </p:sp>
        <p:sp>
          <p:nvSpPr>
            <p:cNvPr id="11" name="Freeform 10"/>
            <p:cNvSpPr/>
            <p:nvPr/>
          </p:nvSpPr>
          <p:spPr>
            <a:xfrm rot="2160000">
              <a:off x="5667683" y="1676323"/>
              <a:ext cx="513767" cy="652217"/>
            </a:xfrm>
            <a:custGeom>
              <a:avLst/>
              <a:gdLst>
                <a:gd name="connsiteX0" fmla="*/ 0 w 513767"/>
                <a:gd name="connsiteY0" fmla="*/ 130443 h 652217"/>
                <a:gd name="connsiteX1" fmla="*/ 256884 w 513767"/>
                <a:gd name="connsiteY1" fmla="*/ 130443 h 652217"/>
                <a:gd name="connsiteX2" fmla="*/ 256884 w 513767"/>
                <a:gd name="connsiteY2" fmla="*/ 0 h 652217"/>
                <a:gd name="connsiteX3" fmla="*/ 513767 w 513767"/>
                <a:gd name="connsiteY3" fmla="*/ 326109 h 652217"/>
                <a:gd name="connsiteX4" fmla="*/ 256884 w 513767"/>
                <a:gd name="connsiteY4" fmla="*/ 652217 h 652217"/>
                <a:gd name="connsiteX5" fmla="*/ 256884 w 513767"/>
                <a:gd name="connsiteY5" fmla="*/ 521774 h 652217"/>
                <a:gd name="connsiteX6" fmla="*/ 0 w 513767"/>
                <a:gd name="connsiteY6" fmla="*/ 521774 h 652217"/>
                <a:gd name="connsiteX7" fmla="*/ 0 w 513767"/>
                <a:gd name="connsiteY7" fmla="*/ 130443 h 65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67" h="652217">
                  <a:moveTo>
                    <a:pt x="0" y="130443"/>
                  </a:moveTo>
                  <a:lnTo>
                    <a:pt x="256884" y="130443"/>
                  </a:lnTo>
                  <a:lnTo>
                    <a:pt x="256884" y="0"/>
                  </a:lnTo>
                  <a:lnTo>
                    <a:pt x="513767" y="326109"/>
                  </a:lnTo>
                  <a:lnTo>
                    <a:pt x="256884" y="652217"/>
                  </a:lnTo>
                  <a:lnTo>
                    <a:pt x="256884" y="521774"/>
                  </a:lnTo>
                  <a:lnTo>
                    <a:pt x="0" y="521774"/>
                  </a:lnTo>
                  <a:lnTo>
                    <a:pt x="0" y="130443"/>
                  </a:lnTo>
                  <a:close/>
                </a:path>
              </a:pathLst>
            </a:custGeom>
            <a:solidFill>
              <a:srgbClr val="C0504D">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spcFirstLastPara="0" vert="horz" wrap="square" lIns="-1" tIns="130442" rIns="154130" bIns="130443" numCol="1" spcCol="1270" anchor="ctr" anchorCtr="0">
              <a:noAutofit/>
            </a:bodyPr>
            <a:lstStyle/>
            <a:p>
              <a:pPr algn="ctr" defTabSz="799936">
                <a:lnSpc>
                  <a:spcPct val="90000"/>
                </a:lnSpc>
                <a:spcBef>
                  <a:spcPct val="0"/>
                </a:spcBef>
                <a:spcAft>
                  <a:spcPct val="35000"/>
                </a:spcAft>
              </a:pPr>
              <a:endParaRPr lang="en-AU" sz="1200" dirty="0">
                <a:solidFill>
                  <a:sysClr val="window" lastClr="FFFFFF"/>
                </a:solidFill>
                <a:latin typeface="Trebuchet MS" panose="020B0603020202020204" pitchFamily="34" charset="0"/>
                <a:sym typeface="Helvetica Light" charset="0"/>
              </a:endParaRPr>
            </a:p>
          </p:txBody>
        </p:sp>
        <p:sp>
          <p:nvSpPr>
            <p:cNvPr id="12" name="Freeform 11"/>
            <p:cNvSpPr/>
            <p:nvPr/>
          </p:nvSpPr>
          <p:spPr>
            <a:xfrm>
              <a:off x="6143913" y="1897569"/>
              <a:ext cx="1932495" cy="1932495"/>
            </a:xfrm>
            <a:custGeom>
              <a:avLst/>
              <a:gdLst>
                <a:gd name="connsiteX0" fmla="*/ 0 w 1932495"/>
                <a:gd name="connsiteY0" fmla="*/ 966248 h 1932495"/>
                <a:gd name="connsiteX1" fmla="*/ 966248 w 1932495"/>
                <a:gd name="connsiteY1" fmla="*/ 0 h 1932495"/>
                <a:gd name="connsiteX2" fmla="*/ 1932496 w 1932495"/>
                <a:gd name="connsiteY2" fmla="*/ 966248 h 1932495"/>
                <a:gd name="connsiteX3" fmla="*/ 966248 w 1932495"/>
                <a:gd name="connsiteY3" fmla="*/ 1932496 h 1932495"/>
                <a:gd name="connsiteX4" fmla="*/ 0 w 1932495"/>
                <a:gd name="connsiteY4" fmla="*/ 966248 h 19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5" h="1932495">
                  <a:moveTo>
                    <a:pt x="0" y="966248"/>
                  </a:moveTo>
                  <a:cubicBezTo>
                    <a:pt x="0" y="432604"/>
                    <a:pt x="432604" y="0"/>
                    <a:pt x="966248" y="0"/>
                  </a:cubicBezTo>
                  <a:cubicBezTo>
                    <a:pt x="1499892" y="0"/>
                    <a:pt x="1932496" y="432604"/>
                    <a:pt x="1932496" y="966248"/>
                  </a:cubicBezTo>
                  <a:cubicBezTo>
                    <a:pt x="1932496" y="1499892"/>
                    <a:pt x="1499892" y="1932496"/>
                    <a:pt x="966248" y="1932496"/>
                  </a:cubicBezTo>
                  <a:cubicBezTo>
                    <a:pt x="432604" y="1932496"/>
                    <a:pt x="0" y="1499892"/>
                    <a:pt x="0" y="966248"/>
                  </a:cubicBezTo>
                  <a:close/>
                </a:path>
              </a:pathLst>
            </a:custGeom>
            <a:solidFill>
              <a:srgbClr val="9BBB59">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0947" tIns="310947" rIns="310947" bIns="310947" numCol="1" spcCol="1270" anchor="ctr" anchorCtr="0">
              <a:noAutofit/>
            </a:bodyPr>
            <a:lstStyle/>
            <a:p>
              <a:pPr algn="ctr" defTabSz="977700">
                <a:lnSpc>
                  <a:spcPct val="90000"/>
                </a:lnSpc>
                <a:spcBef>
                  <a:spcPct val="0"/>
                </a:spcBef>
                <a:spcAft>
                  <a:spcPct val="35000"/>
                </a:spcAft>
              </a:pPr>
              <a:r>
                <a:rPr lang="en-AU" sz="1600" dirty="0">
                  <a:solidFill>
                    <a:sysClr val="window" lastClr="FFFFFF"/>
                  </a:solidFill>
                  <a:latin typeface="Trebuchet MS" panose="020B0603020202020204" pitchFamily="34" charset="0"/>
                  <a:sym typeface="Helvetica Light" charset="0"/>
                </a:rPr>
                <a:t>Making the plan</a:t>
              </a:r>
            </a:p>
          </p:txBody>
        </p:sp>
        <p:sp>
          <p:nvSpPr>
            <p:cNvPr id="13" name="Freeform 12"/>
            <p:cNvSpPr/>
            <p:nvPr/>
          </p:nvSpPr>
          <p:spPr>
            <a:xfrm rot="17280000">
              <a:off x="6409407" y="3903799"/>
              <a:ext cx="513768" cy="652218"/>
            </a:xfrm>
            <a:custGeom>
              <a:avLst/>
              <a:gdLst>
                <a:gd name="connsiteX0" fmla="*/ 0 w 513767"/>
                <a:gd name="connsiteY0" fmla="*/ 130443 h 652217"/>
                <a:gd name="connsiteX1" fmla="*/ 256884 w 513767"/>
                <a:gd name="connsiteY1" fmla="*/ 130443 h 652217"/>
                <a:gd name="connsiteX2" fmla="*/ 256884 w 513767"/>
                <a:gd name="connsiteY2" fmla="*/ 0 h 652217"/>
                <a:gd name="connsiteX3" fmla="*/ 513767 w 513767"/>
                <a:gd name="connsiteY3" fmla="*/ 326109 h 652217"/>
                <a:gd name="connsiteX4" fmla="*/ 256884 w 513767"/>
                <a:gd name="connsiteY4" fmla="*/ 652217 h 652217"/>
                <a:gd name="connsiteX5" fmla="*/ 256884 w 513767"/>
                <a:gd name="connsiteY5" fmla="*/ 521774 h 652217"/>
                <a:gd name="connsiteX6" fmla="*/ 0 w 513767"/>
                <a:gd name="connsiteY6" fmla="*/ 521774 h 652217"/>
                <a:gd name="connsiteX7" fmla="*/ 0 w 513767"/>
                <a:gd name="connsiteY7" fmla="*/ 130443 h 65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67" h="652217">
                  <a:moveTo>
                    <a:pt x="513767" y="521774"/>
                  </a:moveTo>
                  <a:lnTo>
                    <a:pt x="256883" y="521774"/>
                  </a:lnTo>
                  <a:lnTo>
                    <a:pt x="256883" y="652217"/>
                  </a:lnTo>
                  <a:lnTo>
                    <a:pt x="0" y="326108"/>
                  </a:lnTo>
                  <a:lnTo>
                    <a:pt x="256883" y="0"/>
                  </a:lnTo>
                  <a:lnTo>
                    <a:pt x="256883" y="130443"/>
                  </a:lnTo>
                  <a:lnTo>
                    <a:pt x="513767" y="130443"/>
                  </a:lnTo>
                  <a:lnTo>
                    <a:pt x="513767" y="521774"/>
                  </a:lnTo>
                  <a:close/>
                </a:path>
              </a:pathLst>
            </a:custGeom>
            <a:solidFill>
              <a:srgbClr val="9BBB59">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spcFirstLastPara="0" vert="horz" wrap="square" lIns="154129" tIns="130442" rIns="1" bIns="130444" numCol="1" spcCol="1270" anchor="ctr" anchorCtr="0">
              <a:noAutofit/>
            </a:bodyPr>
            <a:lstStyle/>
            <a:p>
              <a:pPr algn="ctr" defTabSz="799936">
                <a:lnSpc>
                  <a:spcPct val="90000"/>
                </a:lnSpc>
                <a:spcBef>
                  <a:spcPct val="0"/>
                </a:spcBef>
                <a:spcAft>
                  <a:spcPct val="35000"/>
                </a:spcAft>
              </a:pPr>
              <a:endParaRPr lang="en-AU" sz="1200" dirty="0">
                <a:solidFill>
                  <a:sysClr val="window" lastClr="FFFFFF"/>
                </a:solidFill>
                <a:latin typeface="Trebuchet MS" panose="020B0603020202020204" pitchFamily="34" charset="0"/>
                <a:sym typeface="Helvetica Light" charset="0"/>
              </a:endParaRPr>
            </a:p>
          </p:txBody>
        </p:sp>
        <p:sp>
          <p:nvSpPr>
            <p:cNvPr id="14" name="Freeform 13"/>
            <p:cNvSpPr/>
            <p:nvPr/>
          </p:nvSpPr>
          <p:spPr>
            <a:xfrm>
              <a:off x="5247186" y="4657410"/>
              <a:ext cx="1932495" cy="1932495"/>
            </a:xfrm>
            <a:custGeom>
              <a:avLst/>
              <a:gdLst>
                <a:gd name="connsiteX0" fmla="*/ 0 w 1932495"/>
                <a:gd name="connsiteY0" fmla="*/ 966248 h 1932495"/>
                <a:gd name="connsiteX1" fmla="*/ 966248 w 1932495"/>
                <a:gd name="connsiteY1" fmla="*/ 0 h 1932495"/>
                <a:gd name="connsiteX2" fmla="*/ 1932496 w 1932495"/>
                <a:gd name="connsiteY2" fmla="*/ 966248 h 1932495"/>
                <a:gd name="connsiteX3" fmla="*/ 966248 w 1932495"/>
                <a:gd name="connsiteY3" fmla="*/ 1932496 h 1932495"/>
                <a:gd name="connsiteX4" fmla="*/ 0 w 1932495"/>
                <a:gd name="connsiteY4" fmla="*/ 966248 h 19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5" h="1932495">
                  <a:moveTo>
                    <a:pt x="0" y="966248"/>
                  </a:moveTo>
                  <a:cubicBezTo>
                    <a:pt x="0" y="432604"/>
                    <a:pt x="432604" y="0"/>
                    <a:pt x="966248" y="0"/>
                  </a:cubicBezTo>
                  <a:cubicBezTo>
                    <a:pt x="1499892" y="0"/>
                    <a:pt x="1932496" y="432604"/>
                    <a:pt x="1932496" y="966248"/>
                  </a:cubicBezTo>
                  <a:cubicBezTo>
                    <a:pt x="1932496" y="1499892"/>
                    <a:pt x="1499892" y="1932496"/>
                    <a:pt x="966248" y="1932496"/>
                  </a:cubicBezTo>
                  <a:cubicBezTo>
                    <a:pt x="432604" y="1932496"/>
                    <a:pt x="0" y="1499892"/>
                    <a:pt x="0" y="966248"/>
                  </a:cubicBezTo>
                  <a:close/>
                </a:path>
              </a:pathLst>
            </a:custGeom>
            <a:solidFill>
              <a:srgbClr val="8064A2">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0947" tIns="310947" rIns="310947" bIns="310947" numCol="1" spcCol="1270" anchor="ctr" anchorCtr="0">
              <a:noAutofit/>
            </a:bodyPr>
            <a:lstStyle/>
            <a:p>
              <a:pPr algn="ctr" defTabSz="977700">
                <a:lnSpc>
                  <a:spcPct val="90000"/>
                </a:lnSpc>
                <a:spcBef>
                  <a:spcPct val="0"/>
                </a:spcBef>
                <a:spcAft>
                  <a:spcPct val="35000"/>
                </a:spcAft>
              </a:pPr>
              <a:r>
                <a:rPr lang="en-AU" sz="1600" dirty="0">
                  <a:solidFill>
                    <a:sysClr val="window" lastClr="FFFFFF"/>
                  </a:solidFill>
                  <a:latin typeface="Trebuchet MS" panose="020B0603020202020204" pitchFamily="34" charset="0"/>
                  <a:sym typeface="Helvetica Light" charset="0"/>
                </a:rPr>
                <a:t>Doing and monitoring  the work</a:t>
              </a:r>
            </a:p>
          </p:txBody>
        </p:sp>
        <p:sp>
          <p:nvSpPr>
            <p:cNvPr id="15" name="Freeform 14"/>
            <p:cNvSpPr/>
            <p:nvPr/>
          </p:nvSpPr>
          <p:spPr>
            <a:xfrm rot="21600000">
              <a:off x="4520156" y="5297550"/>
              <a:ext cx="513768" cy="652217"/>
            </a:xfrm>
            <a:custGeom>
              <a:avLst/>
              <a:gdLst>
                <a:gd name="connsiteX0" fmla="*/ 0 w 513767"/>
                <a:gd name="connsiteY0" fmla="*/ 130443 h 652217"/>
                <a:gd name="connsiteX1" fmla="*/ 256884 w 513767"/>
                <a:gd name="connsiteY1" fmla="*/ 130443 h 652217"/>
                <a:gd name="connsiteX2" fmla="*/ 256884 w 513767"/>
                <a:gd name="connsiteY2" fmla="*/ 0 h 652217"/>
                <a:gd name="connsiteX3" fmla="*/ 513767 w 513767"/>
                <a:gd name="connsiteY3" fmla="*/ 326109 h 652217"/>
                <a:gd name="connsiteX4" fmla="*/ 256884 w 513767"/>
                <a:gd name="connsiteY4" fmla="*/ 652217 h 652217"/>
                <a:gd name="connsiteX5" fmla="*/ 256884 w 513767"/>
                <a:gd name="connsiteY5" fmla="*/ 521774 h 652217"/>
                <a:gd name="connsiteX6" fmla="*/ 0 w 513767"/>
                <a:gd name="connsiteY6" fmla="*/ 521774 h 652217"/>
                <a:gd name="connsiteX7" fmla="*/ 0 w 513767"/>
                <a:gd name="connsiteY7" fmla="*/ 130443 h 65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67" h="652217">
                  <a:moveTo>
                    <a:pt x="513767" y="521774"/>
                  </a:moveTo>
                  <a:lnTo>
                    <a:pt x="256883" y="521774"/>
                  </a:lnTo>
                  <a:lnTo>
                    <a:pt x="256883" y="652217"/>
                  </a:lnTo>
                  <a:lnTo>
                    <a:pt x="0" y="326108"/>
                  </a:lnTo>
                  <a:lnTo>
                    <a:pt x="256883" y="0"/>
                  </a:lnTo>
                  <a:lnTo>
                    <a:pt x="256883" y="130443"/>
                  </a:lnTo>
                  <a:lnTo>
                    <a:pt x="513767" y="130443"/>
                  </a:lnTo>
                  <a:lnTo>
                    <a:pt x="513767" y="521774"/>
                  </a:lnTo>
                  <a:close/>
                </a:path>
              </a:pathLst>
            </a:custGeom>
            <a:solidFill>
              <a:srgbClr val="8064A2">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spcFirstLastPara="0" vert="horz" wrap="square" lIns="154130" tIns="130443" rIns="1" bIns="130443" numCol="1" spcCol="1270" anchor="ctr" anchorCtr="0">
              <a:noAutofit/>
            </a:bodyPr>
            <a:lstStyle/>
            <a:p>
              <a:pPr algn="ctr" defTabSz="799936">
                <a:lnSpc>
                  <a:spcPct val="90000"/>
                </a:lnSpc>
                <a:spcBef>
                  <a:spcPct val="0"/>
                </a:spcBef>
                <a:spcAft>
                  <a:spcPct val="35000"/>
                </a:spcAft>
              </a:pPr>
              <a:endParaRPr lang="en-AU" sz="1200" dirty="0">
                <a:solidFill>
                  <a:sysClr val="window" lastClr="FFFFFF"/>
                </a:solidFill>
                <a:latin typeface="Trebuchet MS" panose="020B0603020202020204" pitchFamily="34" charset="0"/>
                <a:sym typeface="Helvetica Light" charset="0"/>
              </a:endParaRPr>
            </a:p>
          </p:txBody>
        </p:sp>
        <p:sp>
          <p:nvSpPr>
            <p:cNvPr id="16" name="Freeform 15"/>
            <p:cNvSpPr/>
            <p:nvPr/>
          </p:nvSpPr>
          <p:spPr>
            <a:xfrm>
              <a:off x="2345317" y="4657410"/>
              <a:ext cx="1932495" cy="1932495"/>
            </a:xfrm>
            <a:custGeom>
              <a:avLst/>
              <a:gdLst>
                <a:gd name="connsiteX0" fmla="*/ 0 w 1932495"/>
                <a:gd name="connsiteY0" fmla="*/ 966248 h 1932495"/>
                <a:gd name="connsiteX1" fmla="*/ 966248 w 1932495"/>
                <a:gd name="connsiteY1" fmla="*/ 0 h 1932495"/>
                <a:gd name="connsiteX2" fmla="*/ 1932496 w 1932495"/>
                <a:gd name="connsiteY2" fmla="*/ 966248 h 1932495"/>
                <a:gd name="connsiteX3" fmla="*/ 966248 w 1932495"/>
                <a:gd name="connsiteY3" fmla="*/ 1932496 h 1932495"/>
                <a:gd name="connsiteX4" fmla="*/ 0 w 1932495"/>
                <a:gd name="connsiteY4" fmla="*/ 966248 h 19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5" h="1932495">
                  <a:moveTo>
                    <a:pt x="0" y="966248"/>
                  </a:moveTo>
                  <a:cubicBezTo>
                    <a:pt x="0" y="432604"/>
                    <a:pt x="432604" y="0"/>
                    <a:pt x="966248" y="0"/>
                  </a:cubicBezTo>
                  <a:cubicBezTo>
                    <a:pt x="1499892" y="0"/>
                    <a:pt x="1932496" y="432604"/>
                    <a:pt x="1932496" y="966248"/>
                  </a:cubicBezTo>
                  <a:cubicBezTo>
                    <a:pt x="1932496" y="1499892"/>
                    <a:pt x="1499892" y="1932496"/>
                    <a:pt x="966248" y="1932496"/>
                  </a:cubicBezTo>
                  <a:cubicBezTo>
                    <a:pt x="432604" y="1932496"/>
                    <a:pt x="0" y="1499892"/>
                    <a:pt x="0" y="966248"/>
                  </a:cubicBezTo>
                  <a:close/>
                </a:path>
              </a:pathLst>
            </a:custGeom>
            <a:solidFill>
              <a:srgbClr val="4BACC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0947" tIns="310947" rIns="310947" bIns="310947" numCol="1" spcCol="1270" anchor="ctr" anchorCtr="0">
              <a:noAutofit/>
            </a:bodyPr>
            <a:lstStyle/>
            <a:p>
              <a:pPr algn="ctr" defTabSz="977700">
                <a:lnSpc>
                  <a:spcPct val="90000"/>
                </a:lnSpc>
                <a:spcBef>
                  <a:spcPct val="0"/>
                </a:spcBef>
                <a:spcAft>
                  <a:spcPct val="35000"/>
                </a:spcAft>
              </a:pPr>
              <a:r>
                <a:rPr lang="en-AU" sz="1600" dirty="0">
                  <a:solidFill>
                    <a:sysClr val="window" lastClr="FFFFFF"/>
                  </a:solidFill>
                  <a:latin typeface="Trebuchet MS" panose="020B0603020202020204" pitchFamily="34" charset="0"/>
                  <a:sym typeface="Helvetica Light" charset="0"/>
                </a:rPr>
                <a:t>Deciding if the plan is working</a:t>
              </a:r>
            </a:p>
          </p:txBody>
        </p:sp>
        <p:sp>
          <p:nvSpPr>
            <p:cNvPr id="17" name="Freeform 16"/>
            <p:cNvSpPr/>
            <p:nvPr/>
          </p:nvSpPr>
          <p:spPr>
            <a:xfrm rot="25920000">
              <a:off x="2610811" y="3931458"/>
              <a:ext cx="513767" cy="652217"/>
            </a:xfrm>
            <a:custGeom>
              <a:avLst/>
              <a:gdLst>
                <a:gd name="connsiteX0" fmla="*/ 0 w 513767"/>
                <a:gd name="connsiteY0" fmla="*/ 130443 h 652217"/>
                <a:gd name="connsiteX1" fmla="*/ 256884 w 513767"/>
                <a:gd name="connsiteY1" fmla="*/ 130443 h 652217"/>
                <a:gd name="connsiteX2" fmla="*/ 256884 w 513767"/>
                <a:gd name="connsiteY2" fmla="*/ 0 h 652217"/>
                <a:gd name="connsiteX3" fmla="*/ 513767 w 513767"/>
                <a:gd name="connsiteY3" fmla="*/ 326109 h 652217"/>
                <a:gd name="connsiteX4" fmla="*/ 256884 w 513767"/>
                <a:gd name="connsiteY4" fmla="*/ 652217 h 652217"/>
                <a:gd name="connsiteX5" fmla="*/ 256884 w 513767"/>
                <a:gd name="connsiteY5" fmla="*/ 521774 h 652217"/>
                <a:gd name="connsiteX6" fmla="*/ 0 w 513767"/>
                <a:gd name="connsiteY6" fmla="*/ 521774 h 652217"/>
                <a:gd name="connsiteX7" fmla="*/ 0 w 513767"/>
                <a:gd name="connsiteY7" fmla="*/ 130443 h 65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67" h="652217">
                  <a:moveTo>
                    <a:pt x="513767" y="521774"/>
                  </a:moveTo>
                  <a:lnTo>
                    <a:pt x="256883" y="521774"/>
                  </a:lnTo>
                  <a:lnTo>
                    <a:pt x="256883" y="652217"/>
                  </a:lnTo>
                  <a:lnTo>
                    <a:pt x="0" y="326108"/>
                  </a:lnTo>
                  <a:lnTo>
                    <a:pt x="256883" y="0"/>
                  </a:lnTo>
                  <a:lnTo>
                    <a:pt x="256883" y="130443"/>
                  </a:lnTo>
                  <a:lnTo>
                    <a:pt x="513767" y="130443"/>
                  </a:lnTo>
                  <a:lnTo>
                    <a:pt x="513767" y="521774"/>
                  </a:lnTo>
                  <a:close/>
                </a:path>
              </a:pathLst>
            </a:custGeom>
            <a:solidFill>
              <a:srgbClr val="4BACC6">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spcFirstLastPara="0" vert="horz" wrap="square" lIns="154129" tIns="130442" rIns="0" bIns="130443" numCol="1" spcCol="1270" anchor="ctr" anchorCtr="0">
              <a:noAutofit/>
            </a:bodyPr>
            <a:lstStyle/>
            <a:p>
              <a:pPr algn="ctr" defTabSz="799936">
                <a:lnSpc>
                  <a:spcPct val="90000"/>
                </a:lnSpc>
                <a:spcBef>
                  <a:spcPct val="0"/>
                </a:spcBef>
                <a:spcAft>
                  <a:spcPct val="35000"/>
                </a:spcAft>
              </a:pPr>
              <a:endParaRPr lang="en-AU" sz="1200" dirty="0">
                <a:solidFill>
                  <a:sysClr val="window" lastClr="FFFFFF"/>
                </a:solidFill>
                <a:latin typeface="Trebuchet MS" panose="020B0603020202020204" pitchFamily="34" charset="0"/>
                <a:sym typeface="Helvetica Light" charset="0"/>
              </a:endParaRPr>
            </a:p>
          </p:txBody>
        </p:sp>
        <p:sp>
          <p:nvSpPr>
            <p:cNvPr id="18" name="Freeform 17"/>
            <p:cNvSpPr/>
            <p:nvPr/>
          </p:nvSpPr>
          <p:spPr>
            <a:xfrm>
              <a:off x="1448590" y="1897569"/>
              <a:ext cx="1932495" cy="1932495"/>
            </a:xfrm>
            <a:custGeom>
              <a:avLst/>
              <a:gdLst>
                <a:gd name="connsiteX0" fmla="*/ 0 w 1932495"/>
                <a:gd name="connsiteY0" fmla="*/ 966248 h 1932495"/>
                <a:gd name="connsiteX1" fmla="*/ 966248 w 1932495"/>
                <a:gd name="connsiteY1" fmla="*/ 0 h 1932495"/>
                <a:gd name="connsiteX2" fmla="*/ 1932496 w 1932495"/>
                <a:gd name="connsiteY2" fmla="*/ 966248 h 1932495"/>
                <a:gd name="connsiteX3" fmla="*/ 966248 w 1932495"/>
                <a:gd name="connsiteY3" fmla="*/ 1932496 h 1932495"/>
                <a:gd name="connsiteX4" fmla="*/ 0 w 1932495"/>
                <a:gd name="connsiteY4" fmla="*/ 966248 h 193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495" h="1932495">
                  <a:moveTo>
                    <a:pt x="0" y="966248"/>
                  </a:moveTo>
                  <a:cubicBezTo>
                    <a:pt x="0" y="432604"/>
                    <a:pt x="432604" y="0"/>
                    <a:pt x="966248" y="0"/>
                  </a:cubicBezTo>
                  <a:cubicBezTo>
                    <a:pt x="1499892" y="0"/>
                    <a:pt x="1932496" y="432604"/>
                    <a:pt x="1932496" y="966248"/>
                  </a:cubicBezTo>
                  <a:cubicBezTo>
                    <a:pt x="1932496" y="1499892"/>
                    <a:pt x="1499892" y="1932496"/>
                    <a:pt x="966248" y="1932496"/>
                  </a:cubicBezTo>
                  <a:cubicBezTo>
                    <a:pt x="432604" y="1932496"/>
                    <a:pt x="0" y="1499892"/>
                    <a:pt x="0" y="966248"/>
                  </a:cubicBezTo>
                  <a:close/>
                </a:path>
              </a:pathLst>
            </a:custGeom>
            <a:solidFill>
              <a:srgbClr val="F79646">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310947" tIns="310947" rIns="310947" bIns="310947" numCol="1" spcCol="1270" anchor="ctr" anchorCtr="0">
              <a:noAutofit/>
            </a:bodyPr>
            <a:lstStyle/>
            <a:p>
              <a:pPr algn="ctr" defTabSz="977700">
                <a:lnSpc>
                  <a:spcPct val="90000"/>
                </a:lnSpc>
                <a:spcBef>
                  <a:spcPct val="0"/>
                </a:spcBef>
                <a:spcAft>
                  <a:spcPct val="35000"/>
                </a:spcAft>
              </a:pPr>
              <a:r>
                <a:rPr lang="en-AU" sz="1600" dirty="0">
                  <a:solidFill>
                    <a:sysClr val="window" lastClr="FFFFFF"/>
                  </a:solidFill>
                  <a:latin typeface="Trebuchet MS" panose="020B0603020202020204" pitchFamily="34" charset="0"/>
                  <a:sym typeface="Helvetica Light" charset="0"/>
                </a:rPr>
                <a:t>Telling ourselves and others</a:t>
              </a:r>
            </a:p>
          </p:txBody>
        </p:sp>
        <p:sp>
          <p:nvSpPr>
            <p:cNvPr id="19" name="Freeform 18"/>
            <p:cNvSpPr/>
            <p:nvPr/>
          </p:nvSpPr>
          <p:spPr>
            <a:xfrm rot="19440000">
              <a:off x="3320021" y="1693417"/>
              <a:ext cx="513767" cy="652217"/>
            </a:xfrm>
            <a:custGeom>
              <a:avLst/>
              <a:gdLst>
                <a:gd name="connsiteX0" fmla="*/ 0 w 513767"/>
                <a:gd name="connsiteY0" fmla="*/ 130443 h 652217"/>
                <a:gd name="connsiteX1" fmla="*/ 256884 w 513767"/>
                <a:gd name="connsiteY1" fmla="*/ 130443 h 652217"/>
                <a:gd name="connsiteX2" fmla="*/ 256884 w 513767"/>
                <a:gd name="connsiteY2" fmla="*/ 0 h 652217"/>
                <a:gd name="connsiteX3" fmla="*/ 513767 w 513767"/>
                <a:gd name="connsiteY3" fmla="*/ 326109 h 652217"/>
                <a:gd name="connsiteX4" fmla="*/ 256884 w 513767"/>
                <a:gd name="connsiteY4" fmla="*/ 652217 h 652217"/>
                <a:gd name="connsiteX5" fmla="*/ 256884 w 513767"/>
                <a:gd name="connsiteY5" fmla="*/ 521774 h 652217"/>
                <a:gd name="connsiteX6" fmla="*/ 0 w 513767"/>
                <a:gd name="connsiteY6" fmla="*/ 521774 h 652217"/>
                <a:gd name="connsiteX7" fmla="*/ 0 w 513767"/>
                <a:gd name="connsiteY7" fmla="*/ 130443 h 65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767" h="652217">
                  <a:moveTo>
                    <a:pt x="0" y="130443"/>
                  </a:moveTo>
                  <a:lnTo>
                    <a:pt x="256884" y="130443"/>
                  </a:lnTo>
                  <a:lnTo>
                    <a:pt x="256884" y="0"/>
                  </a:lnTo>
                  <a:lnTo>
                    <a:pt x="513767" y="326109"/>
                  </a:lnTo>
                  <a:lnTo>
                    <a:pt x="256884" y="652217"/>
                  </a:lnTo>
                  <a:lnTo>
                    <a:pt x="256884" y="521774"/>
                  </a:lnTo>
                  <a:lnTo>
                    <a:pt x="0" y="521774"/>
                  </a:lnTo>
                  <a:lnTo>
                    <a:pt x="0" y="130443"/>
                  </a:lnTo>
                  <a:close/>
                </a:path>
              </a:pathLst>
            </a:custGeom>
            <a:solidFill>
              <a:srgbClr val="F79646">
                <a:hueOff val="0"/>
                <a:satOff val="0"/>
                <a:lumOff val="0"/>
                <a:alphaOff val="0"/>
              </a:srgbClr>
            </a:solidFill>
            <a:ln>
              <a:noFill/>
            </a:ln>
            <a:effectLst>
              <a:outerShdw blurRad="40000" dist="20000" dir="5400000" rotWithShape="0">
                <a:srgbClr val="000000">
                  <a:alpha val="38000"/>
                </a:srgbClr>
              </a:outerShdw>
            </a:effectLst>
          </p:spPr>
          <p:style>
            <a:lnRef idx="0">
              <a:scrgbClr r="0" g="0" b="0"/>
            </a:lnRef>
            <a:fillRef idx="1">
              <a:scrgbClr r="0" g="0" b="0"/>
            </a:fillRef>
            <a:effectRef idx="1">
              <a:scrgbClr r="0" g="0" b="0"/>
            </a:effectRef>
            <a:fontRef idx="minor">
              <a:schemeClr val="lt1"/>
            </a:fontRef>
          </p:style>
          <p:txBody>
            <a:bodyPr spcFirstLastPara="0" vert="horz" wrap="square" lIns="-1" tIns="130443" rIns="154130" bIns="130442" numCol="1" spcCol="1270" anchor="ctr" anchorCtr="0">
              <a:noAutofit/>
            </a:bodyPr>
            <a:lstStyle/>
            <a:p>
              <a:pPr algn="ctr" defTabSz="799936">
                <a:lnSpc>
                  <a:spcPct val="90000"/>
                </a:lnSpc>
                <a:spcBef>
                  <a:spcPct val="0"/>
                </a:spcBef>
                <a:spcAft>
                  <a:spcPct val="35000"/>
                </a:spcAft>
              </a:pPr>
              <a:endParaRPr lang="en-AU" sz="1200" dirty="0">
                <a:solidFill>
                  <a:sysClr val="window" lastClr="FFFFFF"/>
                </a:solidFill>
                <a:latin typeface="Trebuchet MS" panose="020B0603020202020204" pitchFamily="34" charset="0"/>
                <a:sym typeface="Helvetica Light" charset="0"/>
              </a:endParaRPr>
            </a:p>
          </p:txBody>
        </p:sp>
      </p:gr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896" y="2742301"/>
            <a:ext cx="207327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6574889" y="4365104"/>
            <a:ext cx="1840611" cy="1328023"/>
          </a:xfrm>
          <a:prstGeom prst="round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fontAlgn="base">
              <a:spcBef>
                <a:spcPct val="0"/>
              </a:spcBef>
              <a:spcAft>
                <a:spcPct val="0"/>
              </a:spcAft>
              <a:buFont typeface="Arial" pitchFamily="34" charset="0"/>
              <a:buChar char="•"/>
            </a:pPr>
            <a:r>
              <a:rPr lang="en-AU" dirty="0">
                <a:solidFill>
                  <a:srgbClr val="000000"/>
                </a:solidFill>
                <a:latin typeface="Trebuchet MS" panose="020B0603020202020204" pitchFamily="34" charset="0"/>
              </a:rPr>
              <a:t>Work Plan &amp; Timeline</a:t>
            </a:r>
          </a:p>
          <a:p>
            <a:pPr marL="285750" indent="-285750" fontAlgn="base">
              <a:spcBef>
                <a:spcPct val="0"/>
              </a:spcBef>
              <a:spcAft>
                <a:spcPct val="0"/>
              </a:spcAft>
              <a:buFont typeface="Arial" pitchFamily="34" charset="0"/>
              <a:buChar char="•"/>
            </a:pPr>
            <a:r>
              <a:rPr lang="en-AU" dirty="0">
                <a:solidFill>
                  <a:srgbClr val="000000"/>
                </a:solidFill>
                <a:latin typeface="Trebuchet MS" panose="020B0603020202020204" pitchFamily="34" charset="0"/>
              </a:rPr>
              <a:t>Budget</a:t>
            </a:r>
          </a:p>
          <a:p>
            <a:pPr marL="285750" indent="-285750" fontAlgn="base">
              <a:spcBef>
                <a:spcPct val="0"/>
              </a:spcBef>
              <a:spcAft>
                <a:spcPct val="0"/>
              </a:spcAft>
              <a:buFont typeface="Arial" pitchFamily="34" charset="0"/>
              <a:buChar char="•"/>
            </a:pPr>
            <a:r>
              <a:rPr lang="en-AU" dirty="0">
                <a:solidFill>
                  <a:srgbClr val="000000"/>
                </a:solidFill>
                <a:latin typeface="Trebuchet MS" panose="020B0603020202020204" pitchFamily="34" charset="0"/>
              </a:rPr>
              <a:t>Implement</a:t>
            </a:r>
          </a:p>
        </p:txBody>
      </p:sp>
      <p:sp>
        <p:nvSpPr>
          <p:cNvPr id="4" name="Oval 3"/>
          <p:cNvSpPr/>
          <p:nvPr/>
        </p:nvSpPr>
        <p:spPr>
          <a:xfrm>
            <a:off x="6478539" y="4331548"/>
            <a:ext cx="2029559" cy="11384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80130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CapA1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Institutional Leadership:</a:t>
            </a:r>
            <a:r>
              <a:rPr lang="en-US" sz="1100" dirty="0">
                <a:solidFill>
                  <a:srgbClr val="0000FF"/>
                </a:solidFill>
                <a:latin typeface="Trebuchet MS" panose="020B0603020202020204" pitchFamily="34" charset="0"/>
                <a:cs typeface="Arial" charset="0"/>
              </a:rPr>
              <a:t> An NGO, government agency, private sector institution, or some combination of institutions is providing leadership for developing and implementing conservation strategies at the project site.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 There is clear leadership provided by one or a combination of institutions that (1) have established clear responsibility and (2) developed adequate capacity to implement conservation strategies.  If multiple institutions are involved they must also have a shared vision of success and successful collaboration mechanisms in place.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 Institutional leadership is being provided but assignment of responsibility or adequate capacity is not at a sufficient level.  If multiple institutions are involved, there may be some difficulties in collaboration.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 </a:t>
            </a:r>
            <a:r>
              <a:rPr lang="en-US" sz="1100" dirty="0">
                <a:solidFill>
                  <a:srgbClr val="0000FF"/>
                </a:solidFill>
                <a:latin typeface="Trebuchet MS" panose="020B0603020202020204" pitchFamily="34" charset="0"/>
                <a:cs typeface="Arial" charset="0"/>
              </a:rPr>
              <a:t> Institutional leadership is failing to provide adequate capacity to implement conservation strategies even though responsibility for site is has been accepted by one our more institutions.  If multiple institutions are involved, one is not providing adequate conservation capacity.</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 </a:t>
            </a:r>
            <a:r>
              <a:rPr lang="en-US" sz="1100" dirty="0">
                <a:solidFill>
                  <a:srgbClr val="0000FF"/>
                </a:solidFill>
                <a:latin typeface="Trebuchet MS" panose="020B0603020202020204" pitchFamily="34" charset="0"/>
                <a:cs typeface="Arial" charset="0"/>
              </a:rPr>
              <a:t> No institution has clear responsibility or adequate capacity to implement conservation strategies.</a:t>
            </a:r>
            <a:br>
              <a:rPr lang="en-US" sz="11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35" name="CapA2E" hidden="1"/>
          <p:cNvSpPr txBox="1">
            <a:spLocks noChangeArrowheads="1"/>
          </p:cNvSpPr>
          <p:nvPr/>
        </p:nvSpPr>
        <p:spPr bwMode="auto">
          <a:xfrm>
            <a:off x="3522663" y="-1992313"/>
            <a:ext cx="5657850" cy="435292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TNC Staff Responsibility for Site:</a:t>
            </a:r>
            <a:r>
              <a:rPr lang="en-US" sz="1100" dirty="0">
                <a:solidFill>
                  <a:srgbClr val="0000FF"/>
                </a:solidFill>
                <a:latin typeface="Trebuchet MS" panose="020B0603020202020204" pitchFamily="34" charset="0"/>
                <a:cs typeface="Arial" charset="0"/>
              </a:rPr>
              <a:t> A staff member or staff members from the lead institutions have clearly assigned responsibility, authority, and accountability for conserving the site, with adequate experience and sufficient time to focus on developing and implementing site-based conservation strategies.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Staff member(s) have (1) clearly assigned responsibility, authority, and accountability for conserving the site, (2) adequate experience, and (3) sufficient time to focus on developing and implementing conservation strategies at the site.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 Staff member(s) have any two, but not all three elements of focused staff responsibility (responsibility, experience, time).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 </a:t>
            </a:r>
            <a:r>
              <a:rPr lang="en-US" sz="1100" dirty="0">
                <a:solidFill>
                  <a:srgbClr val="0000FF"/>
                </a:solidFill>
                <a:latin typeface="Trebuchet MS" panose="020B0603020202020204" pitchFamily="34" charset="0"/>
                <a:cs typeface="Arial" charset="0"/>
              </a:rPr>
              <a:t> Staff member(s) have no more than one of the three elements of focused staff responsibility (responsibility, experience, time).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a:t>
            </a:r>
            <a:r>
              <a:rPr lang="en-US" sz="1100" dirty="0">
                <a:solidFill>
                  <a:srgbClr val="0000FF"/>
                </a:solidFill>
                <a:latin typeface="Trebuchet MS" panose="020B0603020202020204" pitchFamily="34" charset="0"/>
                <a:cs typeface="Arial" charset="0"/>
              </a:rPr>
              <a:t>  No staff member(s) with designated job responsibility for site conservation.</a:t>
            </a:r>
            <a:br>
              <a:rPr lang="en-US" sz="1100" b="1"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36" name="CapA3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Multidisciplinary Team</a:t>
            </a:r>
            <a:r>
              <a:rPr lang="en-US" sz="1100" dirty="0">
                <a:solidFill>
                  <a:srgbClr val="0000FF"/>
                </a:solidFill>
                <a:latin typeface="Trebuchet MS" panose="020B0603020202020204" pitchFamily="34" charset="0"/>
                <a:cs typeface="Arial" charset="0"/>
              </a:rPr>
              <a:t> – The project receives regular, high-level assistance from a full-service, experienced, multidisciplinary support team, with appropriate expertise in fields required for implementing site conservation strategies.  E.g., conservation science, protection, land &amp; water management, applied research, government relations/public funding, community conservation, development, finance and operations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 The project receives regular assistance from a full-service, experienced support team (e.g. on-site staff, state, country, international program or partner organization staff).</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 The project receives assistance from a support team – but regular assistance is not available in a few important programmatic area needed for successful strategy implementation.</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a:t>
            </a:r>
            <a:r>
              <a:rPr lang="en-US" sz="1100" dirty="0">
                <a:solidFill>
                  <a:srgbClr val="0000FF"/>
                </a:solidFill>
                <a:latin typeface="Trebuchet MS" panose="020B0603020202020204" pitchFamily="34" charset="0"/>
                <a:cs typeface="Arial" charset="0"/>
              </a:rPr>
              <a:t>  The project receives assistance from a support team – but regular assistance is not available in many important programmatic areas needed for successful strategy implementation.</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a:t>
            </a:r>
            <a:r>
              <a:rPr lang="en-US" sz="1100" dirty="0">
                <a:solidFill>
                  <a:srgbClr val="0000FF"/>
                </a:solidFill>
                <a:latin typeface="Trebuchet MS" panose="020B0603020202020204" pitchFamily="34" charset="0"/>
                <a:cs typeface="Arial" charset="0"/>
              </a:rPr>
              <a:t>  The project receives insufficient assistance in several programmatic areas.</a:t>
            </a:r>
            <a:br>
              <a:rPr lang="en-US" sz="1100" b="1"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38" name="CapB1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000" b="1" dirty="0">
                <a:solidFill>
                  <a:srgbClr val="0000FF"/>
                </a:solidFill>
                <a:latin typeface="Trebuchet MS" panose="020B0603020202020204" pitchFamily="34" charset="0"/>
                <a:cs typeface="Arial" charset="0"/>
              </a:rPr>
              <a:t>Conservation Targets, Threats, and Strategies: </a:t>
            </a:r>
            <a:r>
              <a:rPr lang="en-US" sz="1000" dirty="0">
                <a:solidFill>
                  <a:srgbClr val="0000FF"/>
                </a:solidFill>
                <a:latin typeface="Trebuchet MS" panose="020B0603020202020204" pitchFamily="34" charset="0"/>
                <a:cs typeface="Arial" charset="0"/>
              </a:rPr>
              <a:t>Project director and multidisciplinary team have completed a thorough assessment of the conservation targets and their threats and have developed strategies that are directly linked to these identified priorities to improve biodiversity health and abate threats. Where appropriate, the site team should complete an assessment of the key stakeholders and the motivational forces operating on the stakeholders and apply this information to the development of key conservation strategies.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Site director and multidisciplinary team have completed a thorough assessment of the conservation targets, their integrity, and threats, and have developed strategies that are directly linked to this analysis and take into account key stakeholder interests.  These results are documented in a site conservation plan and appropriate site maps.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a:t>
            </a:r>
            <a:r>
              <a:rPr lang="en-US" sz="1000" dirty="0">
                <a:solidFill>
                  <a:srgbClr val="0000FF"/>
                </a:solidFill>
                <a:latin typeface="Trebuchet MS" panose="020B0603020202020204" pitchFamily="34" charset="0"/>
                <a:cs typeface="Arial" charset="0"/>
              </a:rPr>
              <a:t>  Site director and multidisciplinary team have applied only a “rapid” assessment of the conservation targets and their viability and threats and needed strategies, with preliminary or incomplete documentation of plan and/or with insufficient site maps.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a:solidFill>
                  <a:srgbClr val="0000FF"/>
                </a:solidFill>
                <a:latin typeface="Trebuchet MS" panose="020B0603020202020204" pitchFamily="34" charset="0"/>
                <a:cs typeface="Arial" charset="0"/>
              </a:rPr>
              <a:t>Site staff have participated in a site conservation planning meeting or other effort – but have not worked with a multidisciplinary team to complete a target and threat assessment or site conservation plan.</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  </a:t>
            </a:r>
            <a:r>
              <a:rPr lang="en-US" sz="1000" dirty="0">
                <a:solidFill>
                  <a:srgbClr val="0000FF"/>
                </a:solidFill>
                <a:latin typeface="Trebuchet MS" panose="020B0603020202020204" pitchFamily="34" charset="0"/>
                <a:cs typeface="Arial" charset="0"/>
              </a:rPr>
              <a:t>Site staff has not yet participated in strategic site planning focused on the targets, threats, and related strategy development.</a:t>
            </a:r>
            <a:br>
              <a:rPr lang="en-US" sz="1000" b="1"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39" name="CapB2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Monitoring and Adaptive Management:</a:t>
            </a:r>
            <a:r>
              <a:rPr lang="en-US" sz="1100" dirty="0">
                <a:solidFill>
                  <a:srgbClr val="0000FF"/>
                </a:solidFill>
                <a:latin typeface="Trebuchet MS" panose="020B0603020202020204" pitchFamily="34" charset="0"/>
                <a:cs typeface="Arial" charset="0"/>
              </a:rPr>
              <a:t> Baseline measures of conservation impact such as the biodiversity health of conservation targets, threat status, and conservation capacity have been established and are being monitored, progress assessed, and strategic adjustment made in conservation activities at the site.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a:t>
            </a:r>
            <a:r>
              <a:rPr lang="en-US" sz="1100" dirty="0">
                <a:solidFill>
                  <a:srgbClr val="0000FF"/>
                </a:solidFill>
                <a:latin typeface="Trebuchet MS" panose="020B0603020202020204" pitchFamily="34" charset="0"/>
                <a:cs typeface="Arial" charset="0"/>
              </a:rPr>
              <a:t>  Baseline measures of biodiversity impact and capacity have been established and are being monitored, and multidisciplinary project team meets regularly (e.g. quarterly, biannually, or annually) to assess progress, evaluate results, review &amp; test strategic hypotheses, and make necessary strategic adjustments.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a:t>
            </a:r>
            <a:r>
              <a:rPr lang="en-US" sz="1100" dirty="0">
                <a:solidFill>
                  <a:srgbClr val="0000FF"/>
                </a:solidFill>
                <a:latin typeface="Trebuchet MS" panose="020B0603020202020204" pitchFamily="34" charset="0"/>
                <a:cs typeface="Arial" charset="0"/>
              </a:rPr>
              <a:t>  Baseline measures have been established but only some components of biodiversity impact or conservation capacity are being monitored.  A multidisciplinary project team has met within past two years to assess progress, evaluate results, review strategic hypotheses and make necessary strategic adjustments.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a:t>
            </a:r>
            <a:r>
              <a:rPr lang="en-US" sz="1100" dirty="0">
                <a:solidFill>
                  <a:srgbClr val="0000FF"/>
                </a:solidFill>
                <a:latin typeface="Trebuchet MS" panose="020B0603020202020204" pitchFamily="34" charset="0"/>
                <a:cs typeface="Arial" charset="0"/>
              </a:rPr>
              <a:t>  Baseline measures are incomplete and monitoring of biodiversity impact and capacity is unfocused; or project director has met only informally with others to assess progress and to re-assess the strategic plan (systems, stresses, sources and strategies).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a:t>
            </a:r>
            <a:r>
              <a:rPr lang="en-US" sz="1100" dirty="0">
                <a:solidFill>
                  <a:srgbClr val="0000FF"/>
                </a:solidFill>
                <a:latin typeface="Trebuchet MS" panose="020B0603020202020204" pitchFamily="34" charset="0"/>
                <a:cs typeface="Arial" charset="0"/>
              </a:rPr>
              <a:t>  No baseline measures established and key components of the conservation impact and capacity are not being monitored, or no review or update of strategic plan is taking place.</a:t>
            </a:r>
            <a:br>
              <a:rPr lang="en-US" sz="11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40" name="CapC1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Legal Framework for Conservation: </a:t>
            </a:r>
            <a:r>
              <a:rPr lang="en-US" sz="1100" dirty="0">
                <a:solidFill>
                  <a:srgbClr val="0000FF"/>
                </a:solidFill>
                <a:latin typeface="Trebuchet MS" panose="020B0603020202020204" pitchFamily="34" charset="0"/>
                <a:cs typeface="Arial" charset="0"/>
              </a:rPr>
              <a:t>The appropriate combination of legally declared conservation areas and regulatory or policy instruments have been authorized at the appropriate level necessary to protect key conservation targets.  The legal declaration of conservation areas can take many including national, state or local parks or conservation area; ownership by a conservation organization; or a private reserve.  Conservation ownership can be in fee or through a partial interest such as a conservation easements. Regulations and other policy instruments will vary but may include zoning, permits and no-take fisheries zones, for example.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An effective combination of official declaration of conservation area and regulatory and policy instruments necessary to implement conservation strategies are obtained at appropriate level.   Ownership or effective control of the areas assigned to an established conservation organization or agency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 Proposal for official declaration of conservation area and appropriate regulatory and policy instruments submitted to proper authorities, no declaration or ownership transfer yet obtained or implementation of needed policies or regulations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 </a:t>
            </a:r>
            <a:r>
              <a:rPr lang="en-US" sz="1100" dirty="0">
                <a:solidFill>
                  <a:srgbClr val="0000FF"/>
                </a:solidFill>
                <a:latin typeface="Trebuchet MS" panose="020B0603020202020204" pitchFamily="34" charset="0"/>
                <a:cs typeface="Arial" charset="0"/>
              </a:rPr>
              <a:t> Formal plans for declaration of protected status of a core conservation area decree are underway and identification of regulatory and policy instruments completed.</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a:t>
            </a:r>
            <a:r>
              <a:rPr lang="en-US" sz="1100" dirty="0">
                <a:solidFill>
                  <a:srgbClr val="0000FF"/>
                </a:solidFill>
                <a:latin typeface="Trebuchet MS" panose="020B0603020202020204" pitchFamily="34" charset="0"/>
                <a:cs typeface="Arial" charset="0"/>
              </a:rPr>
              <a:t>  No core conservation area designation or regulatory and policy instruments exists</a:t>
            </a:r>
            <a:br>
              <a:rPr lang="en-US" sz="1100" b="1"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48" name="CapE1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Community Support:</a:t>
            </a:r>
            <a:r>
              <a:rPr lang="en-US" sz="1100" dirty="0">
                <a:solidFill>
                  <a:srgbClr val="0000FF"/>
                </a:solidFill>
                <a:latin typeface="Trebuchet MS" panose="020B0603020202020204" pitchFamily="34" charset="0"/>
                <a:cs typeface="Arial" charset="0"/>
              </a:rPr>
              <a:t> Site project management teams have developed strategies to gain the support of site constituencies and have their programs favorably received and supported so there are no major obstacles to strategy implementation due to stakeholder resistance.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The project management team and its program is favorably received and supported by key stakeholders, and there are no major obstacles to strategy implementation due to community resistance.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The project management team and its program is largely favorably received and supported by key stakeholders, but there is some important opposition to strategy implementation due to community resistance.</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a:t>
            </a:r>
            <a:r>
              <a:rPr lang="en-US" sz="1100" dirty="0">
                <a:solidFill>
                  <a:srgbClr val="0000FF"/>
                </a:solidFill>
                <a:latin typeface="Trebuchet MS" panose="020B0603020202020204" pitchFamily="34" charset="0"/>
                <a:cs typeface="Arial" charset="0"/>
              </a:rPr>
              <a:t>  The project management team and their program have mixed support in the community and there is some significant community opposition to strategy implementation.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 </a:t>
            </a:r>
            <a:r>
              <a:rPr lang="en-US" sz="1100" dirty="0">
                <a:solidFill>
                  <a:srgbClr val="0000FF"/>
                </a:solidFill>
                <a:latin typeface="Trebuchet MS" panose="020B0603020202020204" pitchFamily="34" charset="0"/>
                <a:cs typeface="Arial" charset="0"/>
              </a:rPr>
              <a:t> The project management team and their program have very little support in the community and there is some significant community opposition preventing most key strategy implementation.</a:t>
            </a:r>
            <a:br>
              <a:rPr lang="en-US" sz="1100" b="1"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0" name="CapA1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Liderança</a:t>
            </a:r>
            <a:r>
              <a:rPr lang="en-US" sz="1100" b="1" dirty="0">
                <a:solidFill>
                  <a:srgbClr val="0000FF"/>
                </a:solidFill>
                <a:latin typeface="Trebuchet MS" panose="020B0603020202020204" pitchFamily="34" charset="0"/>
                <a:cs typeface="Arial" charset="0"/>
              </a:rPr>
              <a:t> e </a:t>
            </a:r>
            <a:r>
              <a:rPr lang="en-US" sz="1100" b="1" dirty="0" err="1">
                <a:solidFill>
                  <a:srgbClr val="0000FF"/>
                </a:solidFill>
                <a:latin typeface="Trebuchet MS" panose="020B0603020202020204" pitchFamily="34" charset="0"/>
                <a:cs typeface="Arial" charset="0"/>
              </a:rPr>
              <a:t>Apoio</a:t>
            </a:r>
            <a:r>
              <a:rPr lang="en-US" sz="1100" b="1" dirty="0">
                <a:solidFill>
                  <a:srgbClr val="0000FF"/>
                </a:solidFill>
                <a:latin typeface="Trebuchet MS" panose="020B0603020202020204" pitchFamily="34" charset="0"/>
                <a:cs typeface="Arial" charset="0"/>
              </a:rPr>
              <a:t> do </a:t>
            </a:r>
            <a:r>
              <a:rPr lang="en-US" sz="1100" b="1" dirty="0" err="1">
                <a:solidFill>
                  <a:srgbClr val="0000FF"/>
                </a:solidFill>
                <a:latin typeface="Trebuchet MS" panose="020B0603020202020204" pitchFamily="34" charset="0"/>
                <a:cs typeface="Arial" charset="0"/>
              </a:rPr>
              <a:t>Projeto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Responsabilidade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Focalizada</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Funcionários</a:t>
            </a:r>
            <a:r>
              <a:rPr lang="en-US" sz="1000" b="1" i="1" dirty="0">
                <a:solidFill>
                  <a:srgbClr val="0000FF"/>
                </a:solidFill>
                <a:latin typeface="Trebuchet MS" panose="020B0603020202020204" pitchFamily="34" charset="0"/>
                <a:cs typeface="Arial" charset="0"/>
              </a:rPr>
              <a:t> para o </a:t>
            </a:r>
            <a:r>
              <a:rPr lang="en-US" sz="1000" b="1" i="1" dirty="0" err="1">
                <a:solidFill>
                  <a:srgbClr val="0000FF"/>
                </a:solidFill>
                <a:latin typeface="Trebuchet MS" panose="020B0603020202020204" pitchFamily="34" charset="0"/>
                <a:cs typeface="Arial" charset="0"/>
              </a:rPr>
              <a:t>Sítio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Ação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funcionário</a:t>
            </a:r>
            <a:r>
              <a:rPr lang="en-US" sz="1000" dirty="0">
                <a:solidFill>
                  <a:srgbClr val="0000FF"/>
                </a:solidFill>
                <a:latin typeface="Trebuchet MS" panose="020B0603020202020204" pitchFamily="34" charset="0"/>
                <a:cs typeface="Arial" charset="0"/>
              </a:rPr>
              <a:t> tem (1) </a:t>
            </a:r>
            <a:r>
              <a:rPr lang="en-US" sz="1000" dirty="0" err="1">
                <a:solidFill>
                  <a:srgbClr val="0000FF"/>
                </a:solidFill>
                <a:latin typeface="Trebuchet MS" panose="020B0603020202020204" pitchFamily="34" charset="0"/>
                <a:cs typeface="Arial" charset="0"/>
              </a:rPr>
              <a:t>responsabilidade</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autoridade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claramente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designadas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 (2)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adequada</a:t>
            </a:r>
            <a:r>
              <a:rPr lang="en-US" sz="1000" dirty="0">
                <a:solidFill>
                  <a:srgbClr val="0000FF"/>
                </a:solidFill>
                <a:latin typeface="Trebuchet MS" panose="020B0603020202020204" pitchFamily="34" charset="0"/>
                <a:cs typeface="Arial" charset="0"/>
              </a:rPr>
              <a:t> e (3) tempo </a:t>
            </a:r>
            <a:r>
              <a:rPr lang="en-US" sz="1000" dirty="0" err="1">
                <a:solidFill>
                  <a:srgbClr val="0000FF"/>
                </a:solidFill>
                <a:latin typeface="Trebuchet MS" panose="020B0603020202020204" pitchFamily="34" charset="0"/>
                <a:cs typeface="Arial" charset="0"/>
              </a:rPr>
              <a:t>suficiente</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concentrar</a:t>
            </a:r>
            <a:r>
              <a:rPr lang="en-US" sz="1000" dirty="0">
                <a:solidFill>
                  <a:srgbClr val="0000FF"/>
                </a:solidFill>
                <a:latin typeface="Trebuchet MS" panose="020B0603020202020204" pitchFamily="34" charset="0"/>
                <a:cs typeface="Arial" charset="0"/>
              </a:rPr>
              <a:t>-se no </a:t>
            </a:r>
            <a:r>
              <a:rPr lang="en-US" sz="1000" dirty="0" err="1">
                <a:solidFill>
                  <a:srgbClr val="0000FF"/>
                </a:solidFill>
                <a:latin typeface="Trebuchet MS" panose="020B0603020202020204" pitchFamily="34" charset="0"/>
                <a:cs typeface="Arial" charset="0"/>
              </a:rPr>
              <a:t>desenvolvimento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implementação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estratégias</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funcionário</a:t>
            </a:r>
            <a:r>
              <a:rPr lang="en-US" sz="1000" dirty="0">
                <a:solidFill>
                  <a:srgbClr val="0000FF"/>
                </a:solidFill>
                <a:latin typeface="Trebuchet MS" panose="020B0603020202020204" pitchFamily="34" charset="0"/>
                <a:cs typeface="Arial" charset="0"/>
              </a:rPr>
              <a:t> tem </a:t>
            </a:r>
            <a:r>
              <a:rPr lang="en-US" sz="1000" dirty="0" err="1">
                <a:solidFill>
                  <a:srgbClr val="0000FF"/>
                </a:solidFill>
                <a:latin typeface="Trebuchet MS" panose="020B0603020202020204" pitchFamily="34" charset="0"/>
                <a:cs typeface="Arial" charset="0"/>
              </a:rPr>
              <a:t>dois</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três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elementos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responsabilidade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focalizada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funcionários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responsabilidade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tempo).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funcionário</a:t>
            </a:r>
            <a:r>
              <a:rPr lang="en-US" sz="1000" dirty="0">
                <a:solidFill>
                  <a:srgbClr val="0000FF"/>
                </a:solidFill>
                <a:latin typeface="Trebuchet MS" panose="020B0603020202020204" pitchFamily="34" charset="0"/>
                <a:cs typeface="Arial" charset="0"/>
              </a:rPr>
              <a:t> tem </a:t>
            </a:r>
            <a:r>
              <a:rPr lang="en-US" sz="1000" dirty="0" err="1">
                <a:solidFill>
                  <a:srgbClr val="0000FF"/>
                </a:solidFill>
                <a:latin typeface="Trebuchet MS" panose="020B0603020202020204" pitchFamily="34" charset="0"/>
                <a:cs typeface="Arial" charset="0"/>
              </a:rPr>
              <a:t>apenas</a:t>
            </a:r>
            <a:r>
              <a:rPr lang="en-US" sz="1000" dirty="0">
                <a:solidFill>
                  <a:srgbClr val="0000FF"/>
                </a:solidFill>
                <a:latin typeface="Trebuchet MS" panose="020B0603020202020204" pitchFamily="34" charset="0"/>
                <a:cs typeface="Arial" charset="0"/>
              </a:rPr>
              <a:t> um dos </a:t>
            </a:r>
            <a:r>
              <a:rPr lang="en-US" sz="1000" dirty="0" err="1">
                <a:solidFill>
                  <a:srgbClr val="0000FF"/>
                </a:solidFill>
                <a:latin typeface="Trebuchet MS" panose="020B0603020202020204" pitchFamily="34" charset="0"/>
                <a:cs typeface="Arial" charset="0"/>
              </a:rPr>
              <a:t>três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elementos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responsabilidade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focalizada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funcionários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responsabilidade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tempo).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há</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funcionário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encarregado</a:t>
            </a:r>
            <a:r>
              <a:rPr lang="en-US" sz="1000" dirty="0">
                <a:solidFill>
                  <a:srgbClr val="0000FF"/>
                </a:solidFill>
                <a:latin typeface="Trebuchet MS" panose="020B0603020202020204" pitchFamily="34" charset="0"/>
                <a:cs typeface="Arial" charset="0"/>
              </a:rPr>
              <a:t> da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1" name="CapA2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Liderança</a:t>
            </a:r>
            <a:r>
              <a:rPr lang="en-US" sz="1100" b="1" dirty="0">
                <a:solidFill>
                  <a:srgbClr val="0000FF"/>
                </a:solidFill>
                <a:latin typeface="Trebuchet MS" panose="020B0603020202020204" pitchFamily="34" charset="0"/>
                <a:cs typeface="Arial" charset="0"/>
              </a:rPr>
              <a:t> e </a:t>
            </a:r>
            <a:r>
              <a:rPr lang="en-US" sz="1100" b="1" dirty="0" err="1">
                <a:solidFill>
                  <a:srgbClr val="0000FF"/>
                </a:solidFill>
                <a:latin typeface="Trebuchet MS" panose="020B0603020202020204" pitchFamily="34" charset="0"/>
                <a:cs typeface="Arial" charset="0"/>
              </a:rPr>
              <a:t>Apoio</a:t>
            </a:r>
            <a:r>
              <a:rPr lang="en-US" sz="1100" b="1" dirty="0">
                <a:solidFill>
                  <a:srgbClr val="0000FF"/>
                </a:solidFill>
                <a:latin typeface="Trebuchet MS" panose="020B0603020202020204" pitchFamily="34" charset="0"/>
                <a:cs typeface="Arial" charset="0"/>
              </a:rPr>
              <a:t> do </a:t>
            </a:r>
            <a:r>
              <a:rPr lang="en-US" sz="1100" b="1" dirty="0" err="1">
                <a:solidFill>
                  <a:srgbClr val="0000FF"/>
                </a:solidFill>
                <a:latin typeface="Trebuchet MS" panose="020B0603020202020204" pitchFamily="34" charset="0"/>
                <a:cs typeface="Arial" charset="0"/>
              </a:rPr>
              <a:t>Projeto</a:t>
            </a:r>
            <a:br>
              <a:rPr lang="en-US" sz="1100" b="1"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Gerente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ou</a:t>
            </a:r>
            <a:r>
              <a:rPr lang="en-US" sz="1000" b="1" i="1" dirty="0">
                <a:solidFill>
                  <a:srgbClr val="0000FF"/>
                </a:solidFill>
                <a:latin typeface="Trebuchet MS" panose="020B0603020202020204" pitchFamily="34" charset="0"/>
                <a:cs typeface="Arial" charset="0"/>
              </a:rPr>
              <a:t> Mentor de </a:t>
            </a:r>
            <a:r>
              <a:rPr lang="en-US" sz="1000" b="1" i="1" dirty="0" err="1">
                <a:solidFill>
                  <a:srgbClr val="0000FF"/>
                </a:solidFill>
                <a:latin typeface="Trebuchet MS" panose="020B0603020202020204" pitchFamily="34" charset="0"/>
                <a:cs typeface="Arial" charset="0"/>
              </a:rPr>
              <a:t>Conservação</a:t>
            </a:r>
            <a:r>
              <a:rPr lang="en-US" sz="1000" b="1" i="1" dirty="0">
                <a:solidFill>
                  <a:srgbClr val="0000FF"/>
                </a:solidFill>
                <a:latin typeface="Trebuchet MS" panose="020B0603020202020204" pitchFamily="34" charset="0"/>
                <a:cs typeface="Arial" charset="0"/>
              </a:rPr>
              <a:t> -- </a:t>
            </a:r>
            <a:r>
              <a:rPr lang="en-US" sz="1000" b="1" i="1" dirty="0" err="1">
                <a:solidFill>
                  <a:srgbClr val="0000FF"/>
                </a:solidFill>
                <a:latin typeface="Trebuchet MS" panose="020B0603020202020204" pitchFamily="34" charset="0"/>
                <a:cs typeface="Arial" charset="0"/>
              </a:rPr>
              <a:t>Envolvimento</a:t>
            </a:r>
            <a:r>
              <a:rPr lang="en-US" sz="1000" b="1" i="1" dirty="0">
                <a:solidFill>
                  <a:srgbClr val="0000FF"/>
                </a:solidFill>
                <a:latin typeface="Trebuchet MS" panose="020B0603020202020204" pitchFamily="34" charset="0"/>
                <a:cs typeface="Arial" charset="0"/>
              </a:rPr>
              <a:t> de mentor </a:t>
            </a:r>
            <a:r>
              <a:rPr lang="en-US" sz="1000" b="1" i="1" dirty="0" err="1">
                <a:solidFill>
                  <a:srgbClr val="0000FF"/>
                </a:solidFill>
                <a:latin typeface="Trebuchet MS" panose="020B0603020202020204" pitchFamily="34" charset="0"/>
                <a:cs typeface="Arial" charset="0"/>
              </a:rPr>
              <a:t>ou</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gerente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experiente</a:t>
            </a:r>
            <a:r>
              <a:rPr lang="en-US" sz="1000" b="1" i="1" dirty="0">
                <a:solidFill>
                  <a:srgbClr val="0000FF"/>
                </a:solidFill>
                <a:latin typeface="Trebuchet MS" panose="020B0603020202020204" pitchFamily="34" charset="0"/>
                <a:cs typeface="Arial" charset="0"/>
              </a:rPr>
              <a:t> com </a:t>
            </a:r>
            <a:r>
              <a:rPr lang="en-US" sz="1000" b="1" i="1" dirty="0" err="1">
                <a:solidFill>
                  <a:srgbClr val="0000FF"/>
                </a:solidFill>
                <a:latin typeface="Trebuchet MS" panose="020B0603020202020204" pitchFamily="34" charset="0"/>
                <a:cs typeface="Arial" charset="0"/>
              </a:rPr>
              <a:t>resultados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comprovados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na</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conservação</a:t>
            </a:r>
            <a:r>
              <a:rPr lang="en-US" sz="1000" b="1" i="1" dirty="0">
                <a:solidFill>
                  <a:srgbClr val="0000FF"/>
                </a:solidFill>
                <a:latin typeface="Trebuchet MS" panose="020B0603020202020204" pitchFamily="34" charset="0"/>
                <a:cs typeface="Arial" charset="0"/>
              </a:rPr>
              <a:t> de outros </a:t>
            </a:r>
            <a:r>
              <a:rPr lang="en-US" sz="1000" b="1" i="1" dirty="0" err="1">
                <a:solidFill>
                  <a:srgbClr val="0000FF"/>
                </a:solidFill>
                <a:latin typeface="Trebuchet MS" panose="020B0603020202020204" pitchFamily="34" charset="0"/>
                <a:cs typeface="Arial" charset="0"/>
              </a:rPr>
              <a:t>sítios</a:t>
            </a:r>
            <a:r>
              <a:rPr lang="en-US" sz="1000" b="1" i="1" dirty="0">
                <a:solidFill>
                  <a:srgbClr val="0000FF"/>
                </a:solidFill>
                <a:latin typeface="Trebuchet MS" panose="020B0603020202020204" pitchFamily="34" charset="0"/>
                <a:cs typeface="Arial" charset="0"/>
              </a:rPr>
              <a:t> com o </a:t>
            </a:r>
            <a:r>
              <a:rPr lang="en-US" sz="1000" b="1" i="1" dirty="0" err="1">
                <a:solidFill>
                  <a:srgbClr val="0000FF"/>
                </a:solidFill>
                <a:latin typeface="Trebuchet MS" panose="020B0603020202020204" pitchFamily="34" charset="0"/>
                <a:cs typeface="Arial" charset="0"/>
              </a:rPr>
              <a:t>mesmo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nível</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complexidade</a:t>
            </a:r>
            <a:r>
              <a:rPr lang="en-US" sz="1000" b="1" i="1" dirty="0">
                <a:solidFill>
                  <a:srgbClr val="0000FF"/>
                </a:solidFill>
                <a:latin typeface="Trebuchet MS" panose="020B0603020202020204" pitchFamily="34" charset="0"/>
                <a:cs typeface="Arial" charset="0"/>
              </a:rPr>
              <a:t> – </a:t>
            </a:r>
            <a:r>
              <a:rPr lang="en-US" sz="1000" b="1" i="1" dirty="0" err="1">
                <a:solidFill>
                  <a:srgbClr val="0000FF"/>
                </a:solidFill>
                <a:latin typeface="Trebuchet MS" panose="020B0603020202020204" pitchFamily="34" charset="0"/>
                <a:cs typeface="Arial" charset="0"/>
              </a:rPr>
              <a:t>ou</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seja</a:t>
            </a:r>
            <a:r>
              <a:rPr lang="en-US" sz="1000" b="1" i="1" dirty="0">
                <a:solidFill>
                  <a:srgbClr val="0000FF"/>
                </a:solidFill>
                <a:latin typeface="Trebuchet MS" panose="020B0603020202020204" pitchFamily="34" charset="0"/>
                <a:cs typeface="Arial" charset="0"/>
              </a:rPr>
              <a:t>, no </a:t>
            </a:r>
            <a:r>
              <a:rPr lang="en-US" sz="1000" b="1" i="1" dirty="0" err="1">
                <a:solidFill>
                  <a:srgbClr val="0000FF"/>
                </a:solidFill>
                <a:latin typeface="Trebuchet MS" panose="020B0603020202020204" pitchFamily="34" charset="0"/>
                <a:cs typeface="Arial" charset="0"/>
              </a:rPr>
              <a:t>desenvolvimento</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implementação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estratégias</a:t>
            </a:r>
            <a:r>
              <a:rPr lang="en-US" sz="1000" b="1" i="1" dirty="0">
                <a:solidFill>
                  <a:srgbClr val="0000FF"/>
                </a:solidFill>
                <a:latin typeface="Trebuchet MS" panose="020B0603020202020204" pitchFamily="34" charset="0"/>
                <a:cs typeface="Arial" charset="0"/>
              </a:rPr>
              <a:t> para </a:t>
            </a:r>
            <a:r>
              <a:rPr lang="en-US" sz="1000" b="1" i="1" dirty="0" err="1">
                <a:solidFill>
                  <a:srgbClr val="0000FF"/>
                </a:solidFill>
                <a:latin typeface="Trebuchet MS" panose="020B0603020202020204" pitchFamily="34" charset="0"/>
                <a:cs typeface="Arial" charset="0"/>
              </a:rPr>
              <a:t>reduzir</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ou</a:t>
            </a:r>
            <a:r>
              <a:rPr lang="en-US" sz="1000" b="1" i="1" dirty="0">
                <a:solidFill>
                  <a:srgbClr val="0000FF"/>
                </a:solidFill>
                <a:latin typeface="Trebuchet MS" panose="020B0603020202020204" pitchFamily="34" charset="0"/>
                <a:cs typeface="Arial" charset="0"/>
              </a:rPr>
              <a:t> combater) </a:t>
            </a:r>
            <a:r>
              <a:rPr lang="en-US" sz="1000" b="1" i="1" dirty="0" err="1">
                <a:solidFill>
                  <a:srgbClr val="0000FF"/>
                </a:solidFill>
                <a:latin typeface="Trebuchet MS" panose="020B0603020202020204" pitchFamily="34" charset="0"/>
                <a:cs typeface="Arial" charset="0"/>
              </a:rPr>
              <a:t>ameaças</a:t>
            </a:r>
            <a:r>
              <a:rPr lang="en-US" sz="1000" b="1" i="1"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conta</a:t>
            </a:r>
            <a:r>
              <a:rPr lang="en-US" sz="1000" dirty="0">
                <a:solidFill>
                  <a:srgbClr val="0000FF"/>
                </a:solidFill>
                <a:latin typeface="Trebuchet MS" panose="020B0603020202020204" pitchFamily="34" charset="0"/>
                <a:cs typeface="Arial" charset="0"/>
              </a:rPr>
              <a:t> com o </a:t>
            </a:r>
            <a:r>
              <a:rPr lang="en-US" sz="1000" dirty="0" err="1">
                <a:solidFill>
                  <a:srgbClr val="0000FF"/>
                </a:solidFill>
                <a:latin typeface="Trebuchet MS" panose="020B0603020202020204" pitchFamily="34" charset="0"/>
                <a:cs typeface="Arial" charset="0"/>
              </a:rPr>
              <a:t>envolvimento</a:t>
            </a:r>
            <a:r>
              <a:rPr lang="en-US" sz="1000" dirty="0">
                <a:solidFill>
                  <a:srgbClr val="0000FF"/>
                </a:solidFill>
                <a:latin typeface="Trebuchet MS" panose="020B0603020202020204" pitchFamily="34" charset="0"/>
                <a:cs typeface="Arial" charset="0"/>
              </a:rPr>
              <a:t> regular, </a:t>
            </a:r>
            <a:r>
              <a:rPr lang="en-US" sz="1000" dirty="0" err="1">
                <a:solidFill>
                  <a:srgbClr val="0000FF"/>
                </a:solidFill>
                <a:latin typeface="Trebuchet MS" panose="020B0603020202020204" pitchFamily="34" charset="0"/>
                <a:cs typeface="Arial" charset="0"/>
              </a:rPr>
              <a:t>suficiente</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contínuo</a:t>
            </a:r>
            <a:r>
              <a:rPr lang="en-US" sz="1000" dirty="0">
                <a:solidFill>
                  <a:srgbClr val="0000FF"/>
                </a:solidFill>
                <a:latin typeface="Trebuchet MS" panose="020B0603020202020204" pitchFamily="34" charset="0"/>
                <a:cs typeface="Arial" charset="0"/>
              </a:rPr>
              <a:t> de um </a:t>
            </a:r>
            <a:r>
              <a:rPr lang="en-US" sz="1000" dirty="0" err="1">
                <a:solidFill>
                  <a:srgbClr val="0000FF"/>
                </a:solidFill>
                <a:latin typeface="Trebuchet MS" panose="020B0603020202020204" pitchFamily="34" charset="0"/>
                <a:cs typeface="Arial" charset="0"/>
              </a:rPr>
              <a:t>gerente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mentor de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seja</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pelo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5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comprovados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sítios</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similar de </a:t>
            </a:r>
            <a:r>
              <a:rPr lang="en-US" sz="1000" dirty="0" err="1">
                <a:solidFill>
                  <a:srgbClr val="0000FF"/>
                </a:solidFill>
                <a:latin typeface="Trebuchet MS" panose="020B0603020202020204" pitchFamily="34" charset="0"/>
                <a:cs typeface="Arial" charset="0"/>
              </a:rPr>
              <a:t>complexidade</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conta</a:t>
            </a:r>
            <a:r>
              <a:rPr lang="en-US" sz="1000" dirty="0">
                <a:solidFill>
                  <a:srgbClr val="0000FF"/>
                </a:solidFill>
                <a:latin typeface="Trebuchet MS" panose="020B0603020202020204" pitchFamily="34" charset="0"/>
                <a:cs typeface="Arial" charset="0"/>
              </a:rPr>
              <a:t> com o </a:t>
            </a:r>
            <a:r>
              <a:rPr lang="en-US" sz="1000" dirty="0" err="1">
                <a:solidFill>
                  <a:srgbClr val="0000FF"/>
                </a:solidFill>
                <a:latin typeface="Trebuchet MS" panose="020B0603020202020204" pitchFamily="34" charset="0"/>
                <a:cs typeface="Arial" charset="0"/>
              </a:rPr>
              <a:t>acesso</a:t>
            </a:r>
            <a:r>
              <a:rPr lang="en-US" sz="1000" dirty="0">
                <a:solidFill>
                  <a:srgbClr val="0000FF"/>
                </a:solidFill>
                <a:latin typeface="Trebuchet MS" panose="020B0603020202020204" pitchFamily="34" charset="0"/>
                <a:cs typeface="Arial" charset="0"/>
              </a:rPr>
              <a:t> regular à </a:t>
            </a:r>
            <a:r>
              <a:rPr lang="en-US" sz="1000" dirty="0" err="1">
                <a:solidFill>
                  <a:srgbClr val="0000FF"/>
                </a:solidFill>
                <a:latin typeface="Trebuchet MS" panose="020B0603020202020204" pitchFamily="34" charset="0"/>
                <a:cs typeface="Arial" charset="0"/>
              </a:rPr>
              <a:t>orientação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conselho</a:t>
            </a:r>
            <a:r>
              <a:rPr lang="en-US" sz="1000" dirty="0">
                <a:solidFill>
                  <a:srgbClr val="0000FF"/>
                </a:solidFill>
                <a:latin typeface="Trebuchet MS" panose="020B0603020202020204" pitchFamily="34" charset="0"/>
                <a:cs typeface="Arial" charset="0"/>
              </a:rPr>
              <a:t> de um </a:t>
            </a:r>
            <a:r>
              <a:rPr lang="en-US" sz="1000" dirty="0" err="1">
                <a:solidFill>
                  <a:srgbClr val="0000FF"/>
                </a:solidFill>
                <a:latin typeface="Trebuchet MS" panose="020B0603020202020204" pitchFamily="34" charset="0"/>
                <a:cs typeface="Arial" charset="0"/>
              </a:rPr>
              <a:t>gerente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mentor </a:t>
            </a:r>
            <a:r>
              <a:rPr lang="en-US" sz="1000" dirty="0" err="1">
                <a:solidFill>
                  <a:srgbClr val="0000FF"/>
                </a:solidFill>
                <a:latin typeface="Trebuchet MS" panose="020B0603020202020204" pitchFamily="34" charset="0"/>
                <a:cs typeface="Arial" charset="0"/>
              </a:rPr>
              <a:t>experiente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seja</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pelo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5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comprovados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sítios</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similar de </a:t>
            </a:r>
            <a:r>
              <a:rPr lang="en-US" sz="1000" dirty="0" err="1">
                <a:solidFill>
                  <a:srgbClr val="0000FF"/>
                </a:solidFill>
                <a:latin typeface="Trebuchet MS" panose="020B0603020202020204" pitchFamily="34" charset="0"/>
                <a:cs typeface="Arial" charset="0"/>
              </a:rPr>
              <a:t>complexidade</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conta</a:t>
            </a:r>
            <a:r>
              <a:rPr lang="en-US" sz="1000" dirty="0">
                <a:solidFill>
                  <a:srgbClr val="0000FF"/>
                </a:solidFill>
                <a:latin typeface="Trebuchet MS" panose="020B0603020202020204" pitchFamily="34" charset="0"/>
                <a:cs typeface="Arial" charset="0"/>
              </a:rPr>
              <a:t> com o </a:t>
            </a:r>
            <a:r>
              <a:rPr lang="en-US" sz="1000" dirty="0" err="1">
                <a:solidFill>
                  <a:srgbClr val="0000FF"/>
                </a:solidFill>
                <a:latin typeface="Trebuchet MS" panose="020B0603020202020204" pitchFamily="34" charset="0"/>
                <a:cs typeface="Arial" charset="0"/>
              </a:rPr>
              <a:t>acesso</a:t>
            </a:r>
            <a:r>
              <a:rPr lang="en-US" sz="1000" dirty="0">
                <a:solidFill>
                  <a:srgbClr val="0000FF"/>
                </a:solidFill>
                <a:latin typeface="Trebuchet MS" panose="020B0603020202020204" pitchFamily="34" charset="0"/>
                <a:cs typeface="Arial" charset="0"/>
              </a:rPr>
              <a:t> regular à </a:t>
            </a:r>
            <a:r>
              <a:rPr lang="en-US" sz="1000" dirty="0" err="1">
                <a:solidFill>
                  <a:srgbClr val="0000FF"/>
                </a:solidFill>
                <a:latin typeface="Trebuchet MS" panose="020B0603020202020204" pitchFamily="34" charset="0"/>
                <a:cs typeface="Arial" charset="0"/>
              </a:rPr>
              <a:t>orientação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conselho</a:t>
            </a:r>
            <a:r>
              <a:rPr lang="en-US" sz="1000" dirty="0">
                <a:solidFill>
                  <a:srgbClr val="0000FF"/>
                </a:solidFill>
                <a:latin typeface="Trebuchet MS" panose="020B0603020202020204" pitchFamily="34" charset="0"/>
                <a:cs typeface="Arial" charset="0"/>
              </a:rPr>
              <a:t> de um </a:t>
            </a:r>
            <a:r>
              <a:rPr lang="en-US" sz="1000" dirty="0" err="1">
                <a:solidFill>
                  <a:srgbClr val="0000FF"/>
                </a:solidFill>
                <a:latin typeface="Trebuchet MS" panose="020B0603020202020204" pitchFamily="34" charset="0"/>
                <a:cs typeface="Arial" charset="0"/>
              </a:rPr>
              <a:t>gerente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mentor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seja</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de 5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experiência</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alguns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promissores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sítios</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similar de </a:t>
            </a:r>
            <a:r>
              <a:rPr lang="en-US" sz="1000" dirty="0" err="1">
                <a:solidFill>
                  <a:srgbClr val="0000FF"/>
                </a:solidFill>
                <a:latin typeface="Trebuchet MS" panose="020B0603020202020204" pitchFamily="34" charset="0"/>
                <a:cs typeface="Arial" charset="0"/>
              </a:rPr>
              <a:t>complexidade</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conta</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conta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apenas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esporadicamente</a:t>
            </a:r>
            <a:r>
              <a:rPr lang="en-US" sz="1000" dirty="0">
                <a:solidFill>
                  <a:srgbClr val="0000FF"/>
                </a:solidFill>
                <a:latin typeface="Trebuchet MS" panose="020B0603020202020204" pitchFamily="34" charset="0"/>
                <a:cs typeface="Arial" charset="0"/>
              </a:rPr>
              <a:t> com, um </a:t>
            </a:r>
            <a:r>
              <a:rPr lang="en-US" sz="1000" dirty="0" err="1">
                <a:solidFill>
                  <a:srgbClr val="0000FF"/>
                </a:solidFill>
                <a:latin typeface="Trebuchet MS" panose="020B0603020202020204" pitchFamily="34" charset="0"/>
                <a:cs typeface="Arial" charset="0"/>
              </a:rPr>
              <a:t>gerente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mentor de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2" name="CapA3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Liderança</a:t>
            </a:r>
            <a:r>
              <a:rPr lang="en-US" sz="1100" b="1" dirty="0">
                <a:solidFill>
                  <a:srgbClr val="0000FF"/>
                </a:solidFill>
                <a:latin typeface="Trebuchet MS" panose="020B0603020202020204" pitchFamily="34" charset="0"/>
                <a:cs typeface="Arial" charset="0"/>
              </a:rPr>
              <a:t> e </a:t>
            </a:r>
            <a:r>
              <a:rPr lang="en-US" sz="1100" b="1" dirty="0" err="1">
                <a:solidFill>
                  <a:srgbClr val="0000FF"/>
                </a:solidFill>
                <a:latin typeface="Trebuchet MS" panose="020B0603020202020204" pitchFamily="34" charset="0"/>
                <a:cs typeface="Arial" charset="0"/>
              </a:rPr>
              <a:t>Apoio</a:t>
            </a:r>
            <a:r>
              <a:rPr lang="en-US" sz="1100" b="1" dirty="0">
                <a:solidFill>
                  <a:srgbClr val="0000FF"/>
                </a:solidFill>
                <a:latin typeface="Trebuchet MS" panose="020B0603020202020204" pitchFamily="34" charset="0"/>
                <a:cs typeface="Arial" charset="0"/>
              </a:rPr>
              <a:t> do </a:t>
            </a:r>
            <a:r>
              <a:rPr lang="en-US" sz="1100" b="1" dirty="0" err="1">
                <a:solidFill>
                  <a:srgbClr val="0000FF"/>
                </a:solidFill>
                <a:latin typeface="Trebuchet MS" panose="020B0603020202020204" pitchFamily="34" charset="0"/>
                <a:cs typeface="Arial" charset="0"/>
              </a:rPr>
              <a:t>Projeto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Equipe</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Apoio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Projeto</a:t>
            </a:r>
            <a:r>
              <a:rPr lang="en-US" sz="1000" b="1" i="1" dirty="0">
                <a:solidFill>
                  <a:srgbClr val="0000FF"/>
                </a:solidFill>
                <a:latin typeface="Trebuchet MS" panose="020B0603020202020204" pitchFamily="34" charset="0"/>
                <a:cs typeface="Arial" charset="0"/>
              </a:rPr>
              <a:t> – </a:t>
            </a:r>
            <a:r>
              <a:rPr lang="en-US" sz="1000" b="1" i="1" dirty="0" err="1">
                <a:solidFill>
                  <a:srgbClr val="0000FF"/>
                </a:solidFill>
                <a:latin typeface="Trebuchet MS" panose="020B0603020202020204" pitchFamily="34" charset="0"/>
                <a:cs typeface="Arial" charset="0"/>
              </a:rPr>
              <a:t>por</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exemplo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ciência</a:t>
            </a:r>
            <a:r>
              <a:rPr lang="en-US" sz="1000" b="1" i="1" dirty="0">
                <a:solidFill>
                  <a:srgbClr val="0000FF"/>
                </a:solidFill>
                <a:latin typeface="Trebuchet MS" panose="020B0603020202020204" pitchFamily="34" charset="0"/>
                <a:cs typeface="Arial" charset="0"/>
              </a:rPr>
              <a:t> da </a:t>
            </a:r>
            <a:r>
              <a:rPr lang="en-US" sz="1000" b="1" i="1" dirty="0" err="1">
                <a:solidFill>
                  <a:srgbClr val="0000FF"/>
                </a:solidFill>
                <a:latin typeface="Trebuchet MS" panose="020B0603020202020204" pitchFamily="34" charset="0"/>
                <a:cs typeface="Arial" charset="0"/>
              </a:rPr>
              <a:t>conservação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manejo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terras</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águas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pesquisa</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aplicada</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relações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governamentais</a:t>
            </a:r>
            <a:r>
              <a:rPr lang="en-US" sz="1000" b="1" i="1" dirty="0">
                <a:solidFill>
                  <a:srgbClr val="0000FF"/>
                </a:solidFill>
                <a:latin typeface="Trebuchet MS" panose="020B0603020202020204" pitchFamily="34" charset="0"/>
                <a:cs typeface="Arial" charset="0"/>
              </a:rPr>
              <a:t>/</a:t>
            </a:r>
            <a:r>
              <a:rPr lang="en-US" sz="1000" b="1" i="1" dirty="0" err="1">
                <a:solidFill>
                  <a:srgbClr val="0000FF"/>
                </a:solidFill>
                <a:latin typeface="Trebuchet MS" panose="020B0603020202020204" pitchFamily="34" charset="0"/>
                <a:cs typeface="Arial" charset="0"/>
              </a:rPr>
              <a:t>recursos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públicos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captação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recursos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operações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recebe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regular e de alto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experiente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exemplo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pessoal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próprio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outras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instituições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consultores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recebe</a:t>
            </a:r>
            <a:r>
              <a:rPr lang="en-US" sz="1000" dirty="0">
                <a:solidFill>
                  <a:srgbClr val="0000FF"/>
                </a:solidFill>
                <a:latin typeface="Trebuchet MS" panose="020B0603020202020204" pitchFamily="34" charset="0"/>
                <a:cs typeface="Arial" charset="0"/>
              </a:rPr>
              <a:t> a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 mas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regular e de alto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está</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disponível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importante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necessária</a:t>
            </a:r>
            <a:r>
              <a:rPr lang="en-US" sz="1000" dirty="0">
                <a:solidFill>
                  <a:srgbClr val="0000FF"/>
                </a:solidFill>
                <a:latin typeface="Trebuchet MS" panose="020B0603020202020204" pitchFamily="34" charset="0"/>
                <a:cs typeface="Arial" charset="0"/>
              </a:rPr>
              <a:t> para a </a:t>
            </a:r>
            <a:r>
              <a:rPr lang="en-US" sz="1000" dirty="0" err="1">
                <a:solidFill>
                  <a:srgbClr val="0000FF"/>
                </a:solidFill>
                <a:latin typeface="Trebuchet MS" panose="020B0603020202020204" pitchFamily="34" charset="0"/>
                <a:cs typeface="Arial" charset="0"/>
              </a:rPr>
              <a:t>implementação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bem-sucedida</a:t>
            </a:r>
            <a:r>
              <a:rPr lang="en-US" sz="1000" dirty="0">
                <a:solidFill>
                  <a:srgbClr val="0000FF"/>
                </a:solidFill>
                <a:latin typeface="Trebuchet MS" panose="020B0603020202020204" pitchFamily="34" charset="0"/>
                <a:cs typeface="Arial" charset="0"/>
              </a:rPr>
              <a:t> da </a:t>
            </a:r>
            <a:r>
              <a:rPr lang="en-US" sz="1000" dirty="0" err="1">
                <a:solidFill>
                  <a:srgbClr val="0000FF"/>
                </a:solidFill>
                <a:latin typeface="Trebuchet MS" panose="020B0603020202020204" pitchFamily="34" charset="0"/>
                <a:cs typeface="Arial" charset="0"/>
              </a:rPr>
              <a:t>estratégia</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recebe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 mas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regular e de alto </a:t>
            </a:r>
            <a:r>
              <a:rPr lang="en-US" sz="1000" dirty="0" err="1">
                <a:solidFill>
                  <a:srgbClr val="0000FF"/>
                </a:solidFill>
                <a:latin typeface="Trebuchet MS" panose="020B0603020202020204" pitchFamily="34" charset="0"/>
                <a:cs typeface="Arial" charset="0"/>
              </a:rPr>
              <a:t>nível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está</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disponível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duas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importantes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necessárias</a:t>
            </a:r>
            <a:r>
              <a:rPr lang="en-US" sz="1000" dirty="0">
                <a:solidFill>
                  <a:srgbClr val="0000FF"/>
                </a:solidFill>
                <a:latin typeface="Trebuchet MS" panose="020B0603020202020204" pitchFamily="34" charset="0"/>
                <a:cs typeface="Arial" charset="0"/>
              </a:rPr>
              <a:t> para a </a:t>
            </a:r>
            <a:r>
              <a:rPr lang="en-US" sz="1000" dirty="0" err="1">
                <a:solidFill>
                  <a:srgbClr val="0000FF"/>
                </a:solidFill>
                <a:latin typeface="Trebuchet MS" panose="020B0603020202020204" pitchFamily="34" charset="0"/>
                <a:cs typeface="Arial" charset="0"/>
              </a:rPr>
              <a:t>implementação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bem-sucedida</a:t>
            </a:r>
            <a:r>
              <a:rPr lang="en-US" sz="1000" dirty="0">
                <a:solidFill>
                  <a:srgbClr val="0000FF"/>
                </a:solidFill>
                <a:latin typeface="Trebuchet MS" panose="020B0603020202020204" pitchFamily="34" charset="0"/>
                <a:cs typeface="Arial" charset="0"/>
              </a:rPr>
              <a:t> da </a:t>
            </a:r>
            <a:r>
              <a:rPr lang="en-US" sz="1000" dirty="0" err="1">
                <a:solidFill>
                  <a:srgbClr val="0000FF"/>
                </a:solidFill>
                <a:latin typeface="Trebuchet MS" panose="020B0603020202020204" pitchFamily="34" charset="0"/>
                <a:cs typeface="Arial" charset="0"/>
              </a:rPr>
              <a:t>estratégia</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recebe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assistência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insuficiente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várias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funcionais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3" name="CapB1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Abordagem</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Estratégica</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ao</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Projeto</a:t>
            </a: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Compreensão</a:t>
            </a:r>
            <a:r>
              <a:rPr lang="en-US" sz="1000" b="1" i="1" dirty="0">
                <a:solidFill>
                  <a:srgbClr val="0000FF"/>
                </a:solidFill>
                <a:latin typeface="Trebuchet MS" panose="020B0603020202020204" pitchFamily="34" charset="0"/>
                <a:cs typeface="Arial" charset="0"/>
              </a:rPr>
              <a:t>/</a:t>
            </a:r>
            <a:r>
              <a:rPr lang="en-US" sz="1000" b="1" i="1" dirty="0" err="1">
                <a:solidFill>
                  <a:srgbClr val="0000FF"/>
                </a:solidFill>
                <a:latin typeface="Trebuchet MS" panose="020B0603020202020204" pitchFamily="34" charset="0"/>
                <a:cs typeface="Arial" charset="0"/>
              </a:rPr>
              <a:t>Aplicação</a:t>
            </a:r>
            <a:r>
              <a:rPr lang="en-US" sz="1000" b="1" i="1" dirty="0">
                <a:solidFill>
                  <a:srgbClr val="0000FF"/>
                </a:solidFill>
                <a:latin typeface="Trebuchet MS" panose="020B0603020202020204" pitchFamily="34" charset="0"/>
                <a:cs typeface="Arial" charset="0"/>
              </a:rPr>
              <a:t> da </a:t>
            </a:r>
            <a:r>
              <a:rPr lang="en-US" sz="1000" b="1" i="1" dirty="0" err="1">
                <a:solidFill>
                  <a:srgbClr val="0000FF"/>
                </a:solidFill>
                <a:latin typeface="Trebuchet MS" panose="020B0603020202020204" pitchFamily="34" charset="0"/>
                <a:cs typeface="Arial" charset="0"/>
              </a:rPr>
              <a:t>metodologia</a:t>
            </a:r>
            <a:r>
              <a:rPr lang="en-US" sz="1000" b="1" i="1" dirty="0">
                <a:solidFill>
                  <a:srgbClr val="0000FF"/>
                </a:solidFill>
                <a:latin typeface="Trebuchet MS" panose="020B0603020202020204" pitchFamily="34" charset="0"/>
                <a:cs typeface="Arial" charset="0"/>
              </a:rPr>
              <a:t> dos Cinco “S” (</a:t>
            </a:r>
            <a:r>
              <a:rPr lang="en-US" sz="1000" b="1" i="1" dirty="0" err="1">
                <a:solidFill>
                  <a:srgbClr val="0000FF"/>
                </a:solidFill>
                <a:latin typeface="Trebuchet MS" panose="020B0603020202020204" pitchFamily="34" charset="0"/>
                <a:cs typeface="Arial" charset="0"/>
              </a:rPr>
              <a:t>sistemas</a:t>
            </a:r>
            <a:r>
              <a:rPr lang="en-US" sz="1000" b="1" i="1" dirty="0">
                <a:solidFill>
                  <a:srgbClr val="0000FF"/>
                </a:solidFill>
                <a:latin typeface="Trebuchet MS" panose="020B0603020202020204" pitchFamily="34" charset="0"/>
                <a:cs typeface="Arial" charset="0"/>
              </a:rPr>
              <a:t>/systems, </a:t>
            </a:r>
            <a:r>
              <a:rPr lang="en-US" sz="1000" b="1" i="1" dirty="0" err="1">
                <a:solidFill>
                  <a:srgbClr val="0000FF"/>
                </a:solidFill>
                <a:latin typeface="Trebuchet MS" panose="020B0603020202020204" pitchFamily="34" charset="0"/>
                <a:cs typeface="Arial" charset="0"/>
              </a:rPr>
              <a:t>estresses</a:t>
            </a:r>
            <a:r>
              <a:rPr lang="en-US" sz="1000" b="1" i="1" dirty="0">
                <a:solidFill>
                  <a:srgbClr val="0000FF"/>
                </a:solidFill>
                <a:latin typeface="Trebuchet MS" panose="020B0603020202020204" pitchFamily="34" charset="0"/>
                <a:cs typeface="Arial" charset="0"/>
              </a:rPr>
              <a:t>/stresses, </a:t>
            </a:r>
            <a:r>
              <a:rPr lang="en-US" sz="1000" b="1" i="1" dirty="0" err="1">
                <a:solidFill>
                  <a:srgbClr val="0000FF"/>
                </a:solidFill>
                <a:latin typeface="Trebuchet MS" panose="020B0603020202020204" pitchFamily="34" charset="0"/>
                <a:cs typeface="Arial" charset="0"/>
              </a:rPr>
              <a:t>fontes</a:t>
            </a:r>
            <a:r>
              <a:rPr lang="en-US" sz="1000" b="1" i="1" dirty="0">
                <a:solidFill>
                  <a:srgbClr val="0000FF"/>
                </a:solidFill>
                <a:latin typeface="Trebuchet MS" panose="020B0603020202020204" pitchFamily="34" charset="0"/>
                <a:cs typeface="Arial" charset="0"/>
              </a:rPr>
              <a:t>/sources, </a:t>
            </a:r>
            <a:r>
              <a:rPr lang="en-US" sz="1000" b="1" i="1" dirty="0" err="1">
                <a:solidFill>
                  <a:srgbClr val="0000FF"/>
                </a:solidFill>
                <a:latin typeface="Trebuchet MS" panose="020B0603020202020204" pitchFamily="34" charset="0"/>
                <a:cs typeface="Arial" charset="0"/>
              </a:rPr>
              <a:t>estratégias</a:t>
            </a:r>
            <a:r>
              <a:rPr lang="en-US" sz="1000" b="1" i="1" dirty="0">
                <a:solidFill>
                  <a:srgbClr val="0000FF"/>
                </a:solidFill>
                <a:latin typeface="Trebuchet MS" panose="020B0603020202020204" pitchFamily="34" charset="0"/>
                <a:cs typeface="Arial" charset="0"/>
              </a:rPr>
              <a:t>/strategies, </a:t>
            </a:r>
            <a:r>
              <a:rPr lang="en-US" sz="1000" b="1" i="1" dirty="0" err="1">
                <a:solidFill>
                  <a:srgbClr val="0000FF"/>
                </a:solidFill>
                <a:latin typeface="Trebuchet MS" panose="020B0603020202020204" pitchFamily="34" charset="0"/>
                <a:cs typeface="Arial" charset="0"/>
              </a:rPr>
              <a:t>sucesso</a:t>
            </a:r>
            <a:r>
              <a:rPr lang="en-US" sz="1000" b="1" i="1" dirty="0">
                <a:solidFill>
                  <a:srgbClr val="0000FF"/>
                </a:solidFill>
                <a:latin typeface="Trebuchet MS" panose="020B0603020202020204" pitchFamily="34" charset="0"/>
                <a:cs typeface="Arial" charset="0"/>
              </a:rPr>
              <a:t>/success)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diretor</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completaram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avaliação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detalhada</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cinco</a:t>
            </a:r>
            <a:r>
              <a:rPr lang="en-US" sz="1000" dirty="0">
                <a:solidFill>
                  <a:srgbClr val="0000FF"/>
                </a:solidFill>
                <a:latin typeface="Trebuchet MS" panose="020B0603020202020204" pitchFamily="34" charset="0"/>
                <a:cs typeface="Arial" charset="0"/>
              </a:rPr>
              <a:t> “S” e </a:t>
            </a:r>
            <a:r>
              <a:rPr lang="en-US" sz="1000" dirty="0" err="1">
                <a:solidFill>
                  <a:srgbClr val="0000FF"/>
                </a:solidFill>
                <a:latin typeface="Trebuchet MS" panose="020B0603020202020204" pitchFamily="34" charset="0"/>
                <a:cs typeface="Arial" charset="0"/>
              </a:rPr>
              <a:t>desenvolveram</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plano</a:t>
            </a:r>
            <a:r>
              <a:rPr lang="en-US" sz="1000" dirty="0">
                <a:solidFill>
                  <a:srgbClr val="0000FF"/>
                </a:solidFill>
                <a:latin typeface="Trebuchet MS" panose="020B0603020202020204" pitchFamily="34" charset="0"/>
                <a:cs typeface="Arial" charset="0"/>
              </a:rPr>
              <a:t> para a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documentado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assim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mapas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apropriados</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diretor</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fizeram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avaliação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rápida</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cinco</a:t>
            </a:r>
            <a:r>
              <a:rPr lang="en-US" sz="1000" dirty="0">
                <a:solidFill>
                  <a:srgbClr val="0000FF"/>
                </a:solidFill>
                <a:latin typeface="Trebuchet MS" panose="020B0603020202020204" pitchFamily="34" charset="0"/>
                <a:cs typeface="Arial" charset="0"/>
              </a:rPr>
              <a:t> “S”, com </a:t>
            </a:r>
            <a:r>
              <a:rPr lang="en-US" sz="1000" dirty="0" err="1">
                <a:solidFill>
                  <a:srgbClr val="0000FF"/>
                </a:solidFill>
                <a:latin typeface="Trebuchet MS" panose="020B0603020202020204" pitchFamily="34" charset="0"/>
                <a:cs typeface="Arial" charset="0"/>
              </a:rPr>
              <a:t>documentação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preliminar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incompleta</a:t>
            </a:r>
            <a:r>
              <a:rPr lang="en-US" sz="1000" dirty="0">
                <a:solidFill>
                  <a:srgbClr val="0000FF"/>
                </a:solidFill>
                <a:latin typeface="Trebuchet MS" panose="020B0603020202020204" pitchFamily="34" charset="0"/>
                <a:cs typeface="Arial" charset="0"/>
              </a:rPr>
              <a:t> e/</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mapas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insuficientes</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encarregado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participou</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reunião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planejamento</a:t>
            </a:r>
            <a:r>
              <a:rPr lang="en-US" sz="1000" dirty="0">
                <a:solidFill>
                  <a:srgbClr val="0000FF"/>
                </a:solidFill>
                <a:latin typeface="Trebuchet MS" panose="020B0603020202020204" pitchFamily="34" charset="0"/>
                <a:cs typeface="Arial" charset="0"/>
              </a:rPr>
              <a:t> para a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outro </a:t>
            </a:r>
            <a:r>
              <a:rPr lang="en-US" sz="1000" dirty="0" err="1">
                <a:solidFill>
                  <a:srgbClr val="0000FF"/>
                </a:solidFill>
                <a:latin typeface="Trebuchet MS" panose="020B0603020202020204" pitchFamily="34" charset="0"/>
                <a:cs typeface="Arial" charset="0"/>
              </a:rPr>
              <a:t>esforço</a:t>
            </a:r>
            <a:r>
              <a:rPr lang="en-US" sz="1000" dirty="0">
                <a:solidFill>
                  <a:srgbClr val="0000FF"/>
                </a:solidFill>
                <a:latin typeface="Trebuchet MS" panose="020B0603020202020204" pitchFamily="34" charset="0"/>
                <a:cs typeface="Arial" charset="0"/>
              </a:rPr>
              <a:t> similar – mas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trabalhou</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completar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avaliação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rápida</a:t>
            </a:r>
            <a:r>
              <a:rPr lang="en-US" sz="1000" dirty="0">
                <a:solidFill>
                  <a:srgbClr val="0000FF"/>
                </a:solidFill>
                <a:latin typeface="Trebuchet MS" panose="020B0603020202020204" pitchFamily="34" charset="0"/>
                <a:cs typeface="Arial" charset="0"/>
              </a:rPr>
              <a:t> dos Cinco “S”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plano</a:t>
            </a:r>
            <a:r>
              <a:rPr lang="en-US" sz="1000" dirty="0">
                <a:solidFill>
                  <a:srgbClr val="0000FF"/>
                </a:solidFill>
                <a:latin typeface="Trebuchet MS" panose="020B0603020202020204" pitchFamily="34" charset="0"/>
                <a:cs typeface="Arial" charset="0"/>
              </a:rPr>
              <a:t> para a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encarregado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ainda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participou</a:t>
            </a:r>
            <a:r>
              <a:rPr lang="en-US" sz="1000" dirty="0">
                <a:solidFill>
                  <a:srgbClr val="0000FF"/>
                </a:solidFill>
                <a:latin typeface="Trebuchet MS" panose="020B0603020202020204" pitchFamily="34" charset="0"/>
                <a:cs typeface="Arial" charset="0"/>
              </a:rPr>
              <a:t> de um </a:t>
            </a:r>
            <a:r>
              <a:rPr lang="en-US" sz="1000" dirty="0" err="1">
                <a:solidFill>
                  <a:srgbClr val="0000FF"/>
                </a:solidFill>
                <a:latin typeface="Trebuchet MS" panose="020B0603020202020204" pitchFamily="34" charset="0"/>
                <a:cs typeface="Arial" charset="0"/>
              </a:rPr>
              <a:t>planejamento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4" name="CapB2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Abordagem</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Estratégica</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ao</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Projeto</a:t>
            </a:r>
            <a:br>
              <a:rPr lang="en-US" sz="9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Abordagem</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Reiterada</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Adaptável</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Desenvolvimento</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Implementação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Estratégias-Chave</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Conservação</a:t>
            </a:r>
            <a:r>
              <a:rPr lang="en-US" sz="1000" b="1" i="1" dirty="0">
                <a:solidFill>
                  <a:srgbClr val="0000FF"/>
                </a:solidFill>
                <a:latin typeface="Trebuchet MS" panose="020B0603020202020204" pitchFamily="34" charset="0"/>
                <a:cs typeface="Arial" charset="0"/>
              </a:rPr>
              <a:t> (Nota: </a:t>
            </a:r>
            <a:r>
              <a:rPr lang="en-US" sz="1000" b="1" i="1" dirty="0" err="1">
                <a:solidFill>
                  <a:srgbClr val="0000FF"/>
                </a:solidFill>
                <a:latin typeface="Trebuchet MS" panose="020B0603020202020204" pitchFamily="34" charset="0"/>
                <a:cs typeface="Arial" charset="0"/>
              </a:rPr>
              <a:t>este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fator</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não</a:t>
            </a:r>
            <a:r>
              <a:rPr lang="en-US" sz="1000" b="1" i="1" dirty="0">
                <a:solidFill>
                  <a:srgbClr val="0000FF"/>
                </a:solidFill>
                <a:latin typeface="Trebuchet MS" panose="020B0603020202020204" pitchFamily="34" charset="0"/>
                <a:cs typeface="Arial" charset="0"/>
              </a:rPr>
              <a:t> se </a:t>
            </a:r>
            <a:r>
              <a:rPr lang="en-US" sz="1000" b="1" i="1" dirty="0" err="1">
                <a:solidFill>
                  <a:srgbClr val="0000FF"/>
                </a:solidFill>
                <a:latin typeface="Trebuchet MS" panose="020B0603020202020204" pitchFamily="34" charset="0"/>
                <a:cs typeface="Arial" charset="0"/>
              </a:rPr>
              <a:t>aplica</a:t>
            </a:r>
            <a:r>
              <a:rPr lang="en-US" sz="1000" b="1" i="1" dirty="0">
                <a:solidFill>
                  <a:srgbClr val="0000FF"/>
                </a:solidFill>
                <a:latin typeface="Trebuchet MS" panose="020B0603020202020204" pitchFamily="34" charset="0"/>
                <a:cs typeface="Arial" charset="0"/>
              </a:rPr>
              <a:t> a um </a:t>
            </a:r>
            <a:r>
              <a:rPr lang="en-US" sz="1000" b="1" i="1" dirty="0" err="1">
                <a:solidFill>
                  <a:srgbClr val="0000FF"/>
                </a:solidFill>
                <a:latin typeface="Trebuchet MS" panose="020B0603020202020204" pitchFamily="34" charset="0"/>
                <a:cs typeface="Arial" charset="0"/>
              </a:rPr>
              <a:t>sítio</a:t>
            </a:r>
            <a:r>
              <a:rPr lang="en-US" sz="1000" b="1" i="1" dirty="0">
                <a:solidFill>
                  <a:srgbClr val="0000FF"/>
                </a:solidFill>
                <a:latin typeface="Trebuchet MS" panose="020B0603020202020204" pitchFamily="34" charset="0"/>
                <a:cs typeface="Arial" charset="0"/>
              </a:rPr>
              <a:t> novo de </a:t>
            </a:r>
            <a:r>
              <a:rPr lang="en-US" sz="1000" b="1" i="1" dirty="0" err="1">
                <a:solidFill>
                  <a:srgbClr val="0000FF"/>
                </a:solidFill>
                <a:latin typeface="Trebuchet MS" panose="020B0603020202020204" pitchFamily="34" charset="0"/>
                <a:cs typeface="Arial" charset="0"/>
              </a:rPr>
              <a:t>ação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durante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seu</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primeiro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ano</a:t>
            </a:r>
            <a:r>
              <a:rPr lang="en-US" sz="1000" b="1" i="1" dirty="0">
                <a:solidFill>
                  <a:srgbClr val="0000FF"/>
                </a:solidFill>
                <a:latin typeface="Trebuchet MS" panose="020B0603020202020204" pitchFamily="34" charset="0"/>
                <a:cs typeface="Arial" charset="0"/>
              </a:rPr>
              <a:t>)</a:t>
            </a:r>
            <a:br>
              <a:rPr lang="en-US" sz="1000" b="1" i="1"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chave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e a </a:t>
            </a:r>
            <a:r>
              <a:rPr lang="en-US" sz="1000" dirty="0" err="1">
                <a:solidFill>
                  <a:srgbClr val="0000FF"/>
                </a:solidFill>
                <a:latin typeface="Trebuchet MS" panose="020B0603020202020204" pitchFamily="34" charset="0"/>
                <a:cs typeface="Arial" charset="0"/>
              </a:rPr>
              <a:t>situação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ameaça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monitorados</a:t>
            </a:r>
            <a:r>
              <a:rPr lang="en-US" sz="1000" dirty="0">
                <a:solidFill>
                  <a:srgbClr val="0000FF"/>
                </a:solidFill>
                <a:latin typeface="Trebuchet MS" panose="020B0603020202020204" pitchFamily="34" charset="0"/>
                <a:cs typeface="Arial" charset="0"/>
              </a:rPr>
              <a:t> e a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se </a:t>
            </a:r>
            <a:r>
              <a:rPr lang="en-US" sz="1000" dirty="0" err="1">
                <a:solidFill>
                  <a:srgbClr val="0000FF"/>
                </a:solidFill>
                <a:latin typeface="Trebuchet MS" panose="020B0603020202020204" pitchFamily="34" charset="0"/>
                <a:cs typeface="Arial" charset="0"/>
              </a:rPr>
              <a:t>reúne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regularmente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exemplo</a:t>
            </a:r>
            <a:r>
              <a:rPr lang="en-US" sz="1000" dirty="0">
                <a:solidFill>
                  <a:srgbClr val="0000FF"/>
                </a:solidFill>
                <a:latin typeface="Trebuchet MS" panose="020B0603020202020204" pitchFamily="34" charset="0"/>
                <a:cs typeface="Arial" charset="0"/>
              </a:rPr>
              <a:t>: a </a:t>
            </a:r>
            <a:r>
              <a:rPr lang="en-US" sz="1000" dirty="0" err="1">
                <a:solidFill>
                  <a:srgbClr val="0000FF"/>
                </a:solidFill>
                <a:latin typeface="Trebuchet MS" panose="020B0603020202020204" pitchFamily="34" charset="0"/>
                <a:cs typeface="Arial" charset="0"/>
              </a:rPr>
              <a:t>cada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quatro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meses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semestralmente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anualmente</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avaliar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progresso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rever</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testar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hipóteses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estratégicas</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fazer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ajustes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necessários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err="1">
                <a:solidFill>
                  <a:srgbClr val="0000FF"/>
                </a:solidFill>
                <a:latin typeface="Trebuchet MS" panose="020B0603020202020204" pitchFamily="34" charset="0"/>
                <a:cs typeface="Arial" charset="0"/>
              </a:rPr>
              <a:t>Componentes-chave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e a </a:t>
            </a:r>
            <a:r>
              <a:rPr lang="en-US" sz="1000" dirty="0" err="1">
                <a:solidFill>
                  <a:srgbClr val="0000FF"/>
                </a:solidFill>
                <a:latin typeface="Trebuchet MS" panose="020B0603020202020204" pitchFamily="34" charset="0"/>
                <a:cs typeface="Arial" charset="0"/>
              </a:rPr>
              <a:t>situação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ameaça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monitorados</a:t>
            </a:r>
            <a:r>
              <a:rPr lang="en-US" sz="1000" dirty="0">
                <a:solidFill>
                  <a:srgbClr val="0000FF"/>
                </a:solidFill>
                <a:latin typeface="Trebuchet MS" panose="020B0603020202020204" pitchFamily="34" charset="0"/>
                <a:cs typeface="Arial" charset="0"/>
              </a:rPr>
              <a:t> e a </a:t>
            </a:r>
            <a:r>
              <a:rPr lang="en-US" sz="1000" dirty="0" err="1">
                <a:solidFill>
                  <a:srgbClr val="0000FF"/>
                </a:solidFill>
                <a:latin typeface="Trebuchet MS" panose="020B0603020202020204" pitchFamily="34" charset="0"/>
                <a:cs typeface="Arial" charset="0"/>
              </a:rPr>
              <a:t>equipe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se </a:t>
            </a:r>
            <a:r>
              <a:rPr lang="en-US" sz="1000" dirty="0" err="1">
                <a:solidFill>
                  <a:srgbClr val="0000FF"/>
                </a:solidFill>
                <a:latin typeface="Trebuchet MS" panose="020B0603020202020204" pitchFamily="34" charset="0"/>
                <a:cs typeface="Arial" charset="0"/>
              </a:rPr>
              <a:t>reuniu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dentro</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últimos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avaliar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progresso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rever</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testar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hipóteses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estratégicas</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fazer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ajustes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necessários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err="1">
                <a:solidFill>
                  <a:srgbClr val="0000FF"/>
                </a:solidFill>
                <a:latin typeface="Trebuchet MS" panose="020B0603020202020204" pitchFamily="34" charset="0"/>
                <a:cs typeface="Arial" charset="0"/>
              </a:rPr>
              <a:t>Monitoramento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ocasional</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e da </a:t>
            </a:r>
            <a:r>
              <a:rPr lang="en-US" sz="1000" dirty="0" err="1">
                <a:solidFill>
                  <a:srgbClr val="0000FF"/>
                </a:solidFill>
                <a:latin typeface="Trebuchet MS" panose="020B0603020202020204" pitchFamily="34" charset="0"/>
                <a:cs typeface="Arial" charset="0"/>
              </a:rPr>
              <a:t>situação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ameaça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diretor</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reuniu</a:t>
            </a:r>
            <a:r>
              <a:rPr lang="en-US" sz="1000" dirty="0">
                <a:solidFill>
                  <a:srgbClr val="0000FF"/>
                </a:solidFill>
                <a:latin typeface="Trebuchet MS" panose="020B0603020202020204" pitchFamily="34" charset="0"/>
                <a:cs typeface="Arial" charset="0"/>
              </a:rPr>
              <a:t>-se </a:t>
            </a:r>
            <a:r>
              <a:rPr lang="en-US" sz="1000" dirty="0" err="1">
                <a:solidFill>
                  <a:srgbClr val="0000FF"/>
                </a:solidFill>
                <a:latin typeface="Trebuchet MS" panose="020B0603020202020204" pitchFamily="34" charset="0"/>
                <a:cs typeface="Arial" charset="0"/>
              </a:rPr>
              <a:t>informalmente</a:t>
            </a:r>
            <a:r>
              <a:rPr lang="en-US" sz="1000" dirty="0">
                <a:solidFill>
                  <a:srgbClr val="0000FF"/>
                </a:solidFill>
                <a:latin typeface="Trebuchet MS" panose="020B0603020202020204" pitchFamily="34" charset="0"/>
                <a:cs typeface="Arial" charset="0"/>
              </a:rPr>
              <a:t> com </a:t>
            </a:r>
            <a:r>
              <a:rPr lang="en-US" sz="1000" dirty="0" err="1">
                <a:solidFill>
                  <a:srgbClr val="0000FF"/>
                </a:solidFill>
                <a:latin typeface="Trebuchet MS" panose="020B0603020202020204" pitchFamily="34" charset="0"/>
                <a:cs typeface="Arial" charset="0"/>
              </a:rPr>
              <a:t>outras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pessoas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avaliar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progresso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reavaliar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plano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estresses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fontes</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estratégias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 </a:t>
            </a:r>
            <a:r>
              <a:rPr lang="en-US" sz="1000" dirty="0" err="1">
                <a:solidFill>
                  <a:srgbClr val="0000FF"/>
                </a:solidFill>
                <a:latin typeface="Trebuchet MS" panose="020B0603020202020204" pitchFamily="34" charset="0"/>
                <a:cs typeface="Arial" charset="0"/>
              </a:rPr>
              <a:t>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componentes-chave</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e a </a:t>
            </a:r>
            <a:r>
              <a:rPr lang="en-US" sz="1000" dirty="0" err="1">
                <a:solidFill>
                  <a:srgbClr val="0000FF"/>
                </a:solidFill>
                <a:latin typeface="Trebuchet MS" panose="020B0603020202020204" pitchFamily="34" charset="0"/>
                <a:cs typeface="Arial" charset="0"/>
              </a:rPr>
              <a:t>situação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ameaça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foi</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feita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revisão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atualização</a:t>
            </a:r>
            <a:r>
              <a:rPr lang="en-US" sz="1000" dirty="0">
                <a:solidFill>
                  <a:srgbClr val="0000FF"/>
                </a:solidFill>
                <a:latin typeface="Trebuchet MS" panose="020B0603020202020204" pitchFamily="34" charset="0"/>
                <a:cs typeface="Arial" charset="0"/>
              </a:rPr>
              <a:t> do </a:t>
            </a:r>
            <a:r>
              <a:rPr lang="en-US" sz="1000" dirty="0" err="1">
                <a:solidFill>
                  <a:srgbClr val="0000FF"/>
                </a:solidFill>
                <a:latin typeface="Trebuchet MS" panose="020B0603020202020204" pitchFamily="34" charset="0"/>
                <a:cs typeface="Arial" charset="0"/>
              </a:rPr>
              <a:t>plano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N/A:</a:t>
            </a:r>
            <a:r>
              <a:rPr lang="en-US" sz="1000" dirty="0">
                <a:solidFill>
                  <a:srgbClr val="0000FF"/>
                </a:solidFill>
                <a:latin typeface="Trebuchet MS" panose="020B0603020202020204" pitchFamily="34" charset="0"/>
                <a:cs typeface="Arial" charset="0"/>
              </a:rPr>
              <a:t> Este </a:t>
            </a:r>
            <a:r>
              <a:rPr lang="en-US" sz="1000" dirty="0" err="1">
                <a:solidFill>
                  <a:srgbClr val="0000FF"/>
                </a:solidFill>
                <a:latin typeface="Trebuchet MS" panose="020B0603020202020204" pitchFamily="34" charset="0"/>
                <a:cs typeface="Arial" charset="0"/>
              </a:rPr>
              <a:t>fator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se </a:t>
            </a:r>
            <a:r>
              <a:rPr lang="en-US" sz="1000" dirty="0" err="1">
                <a:solidFill>
                  <a:srgbClr val="0000FF"/>
                </a:solidFill>
                <a:latin typeface="Trebuchet MS" panose="020B0603020202020204" pitchFamily="34" charset="0"/>
                <a:cs typeface="Arial" charset="0"/>
              </a:rPr>
              <a:t>aplica</a:t>
            </a:r>
            <a:r>
              <a:rPr lang="en-US" sz="1000" dirty="0">
                <a:solidFill>
                  <a:srgbClr val="0000FF"/>
                </a:solidFill>
                <a:latin typeface="Trebuchet MS" panose="020B0603020202020204" pitchFamily="34" charset="0"/>
                <a:cs typeface="Arial" charset="0"/>
              </a:rPr>
              <a:t> a um </a:t>
            </a:r>
            <a:r>
              <a:rPr lang="en-US" sz="1000" dirty="0" err="1">
                <a:solidFill>
                  <a:srgbClr val="0000FF"/>
                </a:solidFill>
                <a:latin typeface="Trebuchet MS" panose="020B0603020202020204" pitchFamily="34" charset="0"/>
                <a:cs typeface="Arial" charset="0"/>
              </a:rPr>
              <a:t>sítio</a:t>
            </a:r>
            <a:r>
              <a:rPr lang="en-US" sz="1000" dirty="0">
                <a:solidFill>
                  <a:srgbClr val="0000FF"/>
                </a:solidFill>
                <a:latin typeface="Trebuchet MS" panose="020B0603020202020204" pitchFamily="34" charset="0"/>
                <a:cs typeface="Arial" charset="0"/>
              </a:rPr>
              <a:t> novo de </a:t>
            </a:r>
            <a:r>
              <a:rPr lang="en-US" sz="1000" dirty="0" err="1">
                <a:solidFill>
                  <a:srgbClr val="0000FF"/>
                </a:solidFill>
                <a:latin typeface="Trebuchet MS" panose="020B0603020202020204" pitchFamily="34" charset="0"/>
                <a:cs typeface="Arial" charset="0"/>
              </a:rPr>
              <a:t>ação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durante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seu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primeiro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ano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br>
              <a:rPr lang="en-US" sz="1000" dirty="0">
                <a:latin typeface="Trebuchet MS" panose="020B0603020202020204" pitchFamily="34" charset="0"/>
                <a:cs typeface="Arial" charset="0"/>
              </a:rPr>
            </a:br>
            <a:endParaRPr lang="en-US" sz="2400" dirty="0">
              <a:latin typeface="Times New Roman" pitchFamily="18" charset="0"/>
            </a:endParaRPr>
          </a:p>
        </p:txBody>
      </p:sp>
      <p:sp>
        <p:nvSpPr>
          <p:cNvPr id="223255" name="CapC1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Financiamento</a:t>
            </a:r>
            <a:r>
              <a:rPr lang="en-US" sz="1100" b="1" dirty="0">
                <a:solidFill>
                  <a:srgbClr val="0000FF"/>
                </a:solidFill>
                <a:latin typeface="Trebuchet MS" panose="020B0603020202020204" pitchFamily="34" charset="0"/>
                <a:cs typeface="Arial" charset="0"/>
              </a:rPr>
              <a:t> do </a:t>
            </a:r>
            <a:r>
              <a:rPr lang="en-US" sz="1100" b="1" dirty="0" err="1">
                <a:solidFill>
                  <a:srgbClr val="0000FF"/>
                </a:solidFill>
                <a:latin typeface="Trebuchet MS" panose="020B0603020202020204" pitchFamily="34" charset="0"/>
                <a:cs typeface="Arial" charset="0"/>
              </a:rPr>
              <a:t>Projeto</a:t>
            </a:r>
            <a:br>
              <a:rPr lang="en-US" sz="9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Recursos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Iniciais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ou</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Curto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Prazo</a:t>
            </a:r>
            <a:r>
              <a:rPr lang="en-US" sz="1000" b="1" i="1" dirty="0">
                <a:solidFill>
                  <a:srgbClr val="0000FF"/>
                </a:solidFill>
                <a:latin typeface="Trebuchet MS" panose="020B0603020202020204" pitchFamily="34" charset="0"/>
                <a:cs typeface="Arial" charset="0"/>
              </a:rPr>
              <a:t> – </a:t>
            </a:r>
            <a:r>
              <a:rPr lang="en-US" sz="1000" b="1" i="1" dirty="0" err="1">
                <a:solidFill>
                  <a:srgbClr val="0000FF"/>
                </a:solidFill>
                <a:latin typeface="Trebuchet MS" panose="020B0603020202020204" pitchFamily="34" charset="0"/>
                <a:cs typeface="Arial" charset="0"/>
              </a:rPr>
              <a:t>Adequação</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previsão</a:t>
            </a:r>
            <a:r>
              <a:rPr lang="en-US" sz="1000" b="1" i="1" dirty="0">
                <a:solidFill>
                  <a:srgbClr val="0000FF"/>
                </a:solidFill>
                <a:latin typeface="Trebuchet MS" panose="020B0603020202020204" pitchFamily="34" charset="0"/>
                <a:cs typeface="Arial" charset="0"/>
              </a:rPr>
              <a:t> para </a:t>
            </a:r>
            <a:r>
              <a:rPr lang="en-US" sz="1000" b="1" i="1" dirty="0" err="1">
                <a:solidFill>
                  <a:srgbClr val="0000FF"/>
                </a:solidFill>
                <a:latin typeface="Trebuchet MS" panose="020B0603020202020204" pitchFamily="34" charset="0"/>
                <a:cs typeface="Arial" charset="0"/>
              </a:rPr>
              <a:t>operações</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programas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assegurados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têm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alta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probabilidade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serem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custear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operações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pelo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idem para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significativos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fontes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privadas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públicas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implementar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assegurados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têm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alta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probabilidade</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serem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custear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operações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pelo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anos</a:t>
            </a:r>
            <a:r>
              <a:rPr lang="en-US" sz="1000" dirty="0">
                <a:solidFill>
                  <a:srgbClr val="0000FF"/>
                </a:solidFill>
                <a:latin typeface="Trebuchet MS" panose="020B0603020202020204" pitchFamily="34" charset="0"/>
                <a:cs typeface="Arial" charset="0"/>
              </a:rPr>
              <a:t>, idem para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significativos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fontes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privadas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públicas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desenvolver</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iniciar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conservação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assegurados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custear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operações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pelo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ano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foram</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obtidos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assegurados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custear</a:t>
            </a:r>
            <a:r>
              <a:rPr lang="en-US" sz="1000" dirty="0">
                <a:solidFill>
                  <a:srgbClr val="0000FF"/>
                </a:solidFill>
                <a:latin typeface="Trebuchet MS" panose="020B0603020202020204" pitchFamily="34" charset="0"/>
                <a:cs typeface="Arial" charset="0"/>
              </a:rPr>
              <a:t> as </a:t>
            </a:r>
            <a:r>
              <a:rPr lang="en-US" sz="1000" dirty="0" err="1">
                <a:solidFill>
                  <a:srgbClr val="0000FF"/>
                </a:solidFill>
                <a:latin typeface="Trebuchet MS" panose="020B0603020202020204" pitchFamily="34" charset="0"/>
                <a:cs typeface="Arial" charset="0"/>
              </a:rPr>
              <a:t>principais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operações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ano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6" name="CapE1P"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Financiamento</a:t>
            </a:r>
            <a:r>
              <a:rPr lang="en-US" sz="1100" b="1" dirty="0">
                <a:solidFill>
                  <a:srgbClr val="0000FF"/>
                </a:solidFill>
                <a:latin typeface="Trebuchet MS" panose="020B0603020202020204" pitchFamily="34" charset="0"/>
                <a:cs typeface="Arial" charset="0"/>
              </a:rPr>
              <a:t> do </a:t>
            </a:r>
            <a:r>
              <a:rPr lang="en-US" sz="1100" b="1" dirty="0" err="1">
                <a:solidFill>
                  <a:srgbClr val="0000FF"/>
                </a:solidFill>
                <a:latin typeface="Trebuchet MS" panose="020B0603020202020204" pitchFamily="34" charset="0"/>
                <a:cs typeface="Arial" charset="0"/>
              </a:rPr>
              <a:t>Projeto</a:t>
            </a:r>
            <a:br>
              <a:rPr lang="en-US" sz="9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Apoio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Sustentável</a:t>
            </a:r>
            <a:r>
              <a:rPr lang="en-US" sz="1000" b="1" i="1" dirty="0">
                <a:solidFill>
                  <a:srgbClr val="0000FF"/>
                </a:solidFill>
                <a:latin typeface="Trebuchet MS" panose="020B0603020202020204" pitchFamily="34" charset="0"/>
                <a:cs typeface="Arial" charset="0"/>
              </a:rPr>
              <a:t> – </a:t>
            </a:r>
            <a:r>
              <a:rPr lang="en-US" sz="1000" b="1" i="1" dirty="0" err="1">
                <a:solidFill>
                  <a:srgbClr val="0000FF"/>
                </a:solidFill>
                <a:latin typeface="Trebuchet MS" panose="020B0603020202020204" pitchFamily="34" charset="0"/>
                <a:cs typeface="Arial" charset="0"/>
              </a:rPr>
              <a:t>Desenvolvimento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uma</a:t>
            </a:r>
            <a:r>
              <a:rPr lang="en-US" sz="1000" b="1" i="1" dirty="0">
                <a:solidFill>
                  <a:srgbClr val="0000FF"/>
                </a:solidFill>
                <a:latin typeface="Trebuchet MS" panose="020B0603020202020204" pitchFamily="34" charset="0"/>
                <a:cs typeface="Arial" charset="0"/>
              </a:rPr>
              <a:t> base de </a:t>
            </a:r>
            <a:r>
              <a:rPr lang="en-US" sz="1000" b="1" i="1" dirty="0" err="1">
                <a:solidFill>
                  <a:srgbClr val="0000FF"/>
                </a:solidFill>
                <a:latin typeface="Trebuchet MS" panose="020B0603020202020204" pitchFamily="34" charset="0"/>
                <a:cs typeface="Arial" charset="0"/>
              </a:rPr>
              <a:t>suporte</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financeiro</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longo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prazo</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apoio</a:t>
            </a:r>
            <a:r>
              <a:rPr lang="en-US" sz="1000" b="1" i="1" dirty="0">
                <a:solidFill>
                  <a:srgbClr val="0000FF"/>
                </a:solidFill>
                <a:latin typeface="Trebuchet MS" panose="020B0603020202020204" pitchFamily="34" charset="0"/>
                <a:cs typeface="Arial" charset="0"/>
              </a:rPr>
              <a:t> da </a:t>
            </a:r>
            <a:r>
              <a:rPr lang="en-US" sz="1000" b="1" i="1" dirty="0" err="1">
                <a:solidFill>
                  <a:srgbClr val="0000FF"/>
                </a:solidFill>
                <a:latin typeface="Trebuchet MS" panose="020B0603020202020204" pitchFamily="34" charset="0"/>
                <a:cs typeface="Arial" charset="0"/>
              </a:rPr>
              <a:t>comunidade</a:t>
            </a:r>
            <a:r>
              <a:rPr lang="en-US" sz="1000" b="1" i="1" dirty="0">
                <a:solidFill>
                  <a:srgbClr val="0000FF"/>
                </a:solidFill>
                <a:latin typeface="Trebuchet MS" panose="020B0603020202020204" pitchFamily="34" charset="0"/>
                <a:cs typeface="Arial" charset="0"/>
              </a:rPr>
              <a:t> e </a:t>
            </a:r>
            <a:r>
              <a:rPr lang="en-US" sz="1000" b="1" i="1" dirty="0" err="1">
                <a:solidFill>
                  <a:srgbClr val="0000FF"/>
                </a:solidFill>
                <a:latin typeface="Trebuchet MS" panose="020B0603020202020204" pitchFamily="34" charset="0"/>
                <a:cs typeface="Arial" charset="0"/>
              </a:rPr>
              <a:t>parceiros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institucionais</a:t>
            </a:r>
            <a:r>
              <a:rPr lang="en-US" sz="1000" b="1" i="1" dirty="0">
                <a:solidFill>
                  <a:srgbClr val="0000FF"/>
                </a:solidFill>
                <a:latin typeface="Trebuchet MS" panose="020B0603020202020204" pitchFamily="34" charset="0"/>
                <a:cs typeface="Arial" charset="0"/>
              </a:rPr>
              <a:t> que </a:t>
            </a:r>
            <a:r>
              <a:rPr lang="en-US" sz="1000" b="1" i="1" dirty="0" err="1">
                <a:solidFill>
                  <a:srgbClr val="0000FF"/>
                </a:solidFill>
                <a:latin typeface="Trebuchet MS" panose="020B0603020202020204" pitchFamily="34" charset="0"/>
                <a:cs typeface="Arial" charset="0"/>
              </a:rPr>
              <a:t>garantirão</a:t>
            </a:r>
            <a:r>
              <a:rPr lang="en-US" sz="1000" b="1" i="1" dirty="0">
                <a:solidFill>
                  <a:srgbClr val="0000FF"/>
                </a:solidFill>
                <a:latin typeface="Trebuchet MS" panose="020B0603020202020204" pitchFamily="34" charset="0"/>
                <a:cs typeface="Arial" charset="0"/>
              </a:rPr>
              <a:t> a </a:t>
            </a:r>
            <a:r>
              <a:rPr lang="en-US" sz="1000" b="1" i="1" dirty="0" err="1">
                <a:solidFill>
                  <a:srgbClr val="0000FF"/>
                </a:solidFill>
                <a:latin typeface="Trebuchet MS" panose="020B0603020202020204" pitchFamily="34" charset="0"/>
                <a:cs typeface="Arial" charset="0"/>
              </a:rPr>
              <a:t>continuidade</a:t>
            </a:r>
            <a:r>
              <a:rPr lang="en-US" sz="1000" b="1" i="1" dirty="0">
                <a:solidFill>
                  <a:srgbClr val="0000FF"/>
                </a:solidFill>
                <a:latin typeface="Trebuchet MS" panose="020B0603020202020204" pitchFamily="34" charset="0"/>
                <a:cs typeface="Arial" charset="0"/>
              </a:rPr>
              <a:t> da </a:t>
            </a:r>
            <a:r>
              <a:rPr lang="en-US" sz="1000" b="1" i="1" dirty="0" err="1">
                <a:solidFill>
                  <a:srgbClr val="0000FF"/>
                </a:solidFill>
                <a:latin typeface="Trebuchet MS" panose="020B0603020202020204" pitchFamily="34" charset="0"/>
                <a:cs typeface="Arial" charset="0"/>
              </a:rPr>
              <a:t>implementação</a:t>
            </a:r>
            <a:r>
              <a:rPr lang="en-US" sz="1000" b="1" i="1" dirty="0">
                <a:solidFill>
                  <a:srgbClr val="0000FF"/>
                </a:solidFill>
                <a:latin typeface="Trebuchet MS" panose="020B0603020202020204" pitchFamily="34" charset="0"/>
                <a:cs typeface="Arial" charset="0"/>
              </a:rPr>
              <a:t> das </a:t>
            </a:r>
            <a:r>
              <a:rPr lang="en-US" sz="1000" b="1" i="1" dirty="0" err="1">
                <a:solidFill>
                  <a:srgbClr val="0000FF"/>
                </a:solidFill>
                <a:latin typeface="Trebuchet MS" panose="020B0603020202020204" pitchFamily="34" charset="0"/>
                <a:cs typeface="Arial" charset="0"/>
              </a:rPr>
              <a:t>estratégias</a:t>
            </a:r>
            <a:r>
              <a:rPr lang="en-US" sz="1000" b="1" i="1" dirty="0">
                <a:solidFill>
                  <a:srgbClr val="0000FF"/>
                </a:solidFill>
                <a:latin typeface="Trebuchet MS" panose="020B0603020202020204" pitchFamily="34" charset="0"/>
                <a:cs typeface="Arial" charset="0"/>
              </a:rPr>
              <a:t> no </a:t>
            </a:r>
            <a:r>
              <a:rPr lang="en-US" sz="1000" b="1" i="1" dirty="0" err="1">
                <a:solidFill>
                  <a:srgbClr val="0000FF"/>
                </a:solidFill>
                <a:latin typeface="Trebuchet MS" panose="020B0603020202020204" pitchFamily="34" charset="0"/>
                <a:cs typeface="Arial" charset="0"/>
              </a:rPr>
              <a:t>sítio</a:t>
            </a:r>
            <a:r>
              <a:rPr lang="en-US" sz="1000" b="1" i="1"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desenvolveu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combinação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suporte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financeiro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longo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prazo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ampla</a:t>
            </a:r>
            <a:r>
              <a:rPr lang="en-US" sz="1000" dirty="0">
                <a:solidFill>
                  <a:srgbClr val="0000FF"/>
                </a:solidFill>
                <a:latin typeface="Trebuchet MS" panose="020B0603020202020204" pitchFamily="34" charset="0"/>
                <a:cs typeface="Arial" charset="0"/>
              </a:rPr>
              <a:t> base de </a:t>
            </a:r>
            <a:r>
              <a:rPr lang="en-US" sz="1000" dirty="0" err="1">
                <a:solidFill>
                  <a:srgbClr val="0000FF"/>
                </a:solidFill>
                <a:latin typeface="Trebuchet MS" panose="020B0603020202020204" pitchFamily="34" charset="0"/>
                <a:cs typeface="Arial" charset="0"/>
              </a:rPr>
              <a:t>doadores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poupança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recursos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previsíveis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comunitário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parceiros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institucionais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desenvolveu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elementos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sustentável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financiamento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comunitário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parceiros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a:solidFill>
                  <a:srgbClr val="0000FF"/>
                </a:solidFill>
                <a:latin typeface="Trebuchet MS" panose="020B0603020202020204" pitchFamily="34" charset="0"/>
                <a:cs typeface="Arial" charset="0"/>
              </a:rPr>
              <a:t>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desenvolveu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um </a:t>
            </a:r>
            <a:r>
              <a:rPr lang="en-US" sz="1000" dirty="0" err="1">
                <a:solidFill>
                  <a:srgbClr val="0000FF"/>
                </a:solidFill>
                <a:latin typeface="Trebuchet MS" panose="020B0603020202020204" pitchFamily="34" charset="0"/>
                <a:cs typeface="Arial" charset="0"/>
              </a:rPr>
              <a:t>elemento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sustentável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financiamento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comunitário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ou</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parceiros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projeto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não</a:t>
            </a:r>
            <a:r>
              <a:rPr lang="en-US" sz="1000" dirty="0">
                <a:solidFill>
                  <a:srgbClr val="0000FF"/>
                </a:solidFill>
                <a:latin typeface="Trebuchet MS" panose="020B0603020202020204" pitchFamily="34" charset="0"/>
                <a:cs typeface="Arial" charset="0"/>
              </a:rPr>
              <a:t> tem </a:t>
            </a:r>
            <a:r>
              <a:rPr lang="en-US" sz="1000" dirty="0" err="1">
                <a:solidFill>
                  <a:srgbClr val="0000FF"/>
                </a:solidFill>
                <a:latin typeface="Trebuchet MS" panose="020B0603020202020204" pitchFamily="34" charset="0"/>
                <a:cs typeface="Arial" charset="0"/>
              </a:rPr>
              <a:t>nenhum</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elementos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sustentável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desenvolvido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9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57" name="CapC1S"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Financiamento</a:t>
            </a:r>
            <a:r>
              <a:rPr lang="en-US" sz="1100" b="1" dirty="0">
                <a:solidFill>
                  <a:srgbClr val="0000FF"/>
                </a:solidFill>
                <a:latin typeface="Trebuchet MS" panose="020B0603020202020204" pitchFamily="34" charset="0"/>
                <a:cs typeface="Arial" charset="0"/>
              </a:rPr>
              <a:t> de </a:t>
            </a:r>
            <a:r>
              <a:rPr lang="en-US" sz="1100" b="1" dirty="0" err="1">
                <a:solidFill>
                  <a:srgbClr val="0000FF"/>
                </a:solidFill>
                <a:latin typeface="Trebuchet MS" panose="020B0603020202020204" pitchFamily="34" charset="0"/>
                <a:cs typeface="Arial" charset="0"/>
              </a:rPr>
              <a:t>proyecto</a:t>
            </a:r>
            <a:br>
              <a:rPr lang="en-US" sz="9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br>
              <a:rPr lang="en-US" sz="1000" dirty="0">
                <a:solidFill>
                  <a:srgbClr val="0000FF"/>
                </a:solidFill>
                <a:latin typeface="Trebuchet MS" panose="020B0603020202020204" pitchFamily="34" charset="0"/>
                <a:cs typeface="Arial" charset="0"/>
              </a:rPr>
            </a:br>
            <a:r>
              <a:rPr lang="en-US" sz="1000" b="1" dirty="0" err="1">
                <a:solidFill>
                  <a:srgbClr val="0000FF"/>
                </a:solidFill>
                <a:latin typeface="Trebuchet MS" panose="020B0603020202020204" pitchFamily="34" charset="0"/>
                <a:cs typeface="Arial" charset="0"/>
              </a:rPr>
              <a:t>Financiamiento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arranque</a:t>
            </a:r>
            <a:r>
              <a:rPr lang="en-US" sz="1000" b="1" dirty="0">
                <a:solidFill>
                  <a:srgbClr val="0000FF"/>
                </a:solidFill>
                <a:latin typeface="Trebuchet MS" panose="020B0603020202020204" pitchFamily="34" charset="0"/>
                <a:cs typeface="Arial" charset="0"/>
              </a:rPr>
              <a:t> o de </a:t>
            </a:r>
            <a:r>
              <a:rPr lang="en-US" sz="1000" b="1" dirty="0" err="1">
                <a:solidFill>
                  <a:srgbClr val="0000FF"/>
                </a:solidFill>
                <a:latin typeface="Trebuchet MS" panose="020B0603020202020204" pitchFamily="34" charset="0"/>
                <a:cs typeface="Arial" charset="0"/>
              </a:rPr>
              <a:t>corto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plazo</a:t>
            </a:r>
            <a:r>
              <a:rPr lang="en-US" sz="1000" b="1" dirty="0">
                <a:solidFill>
                  <a:srgbClr val="0000FF"/>
                </a:solidFill>
                <a:latin typeface="Trebuchet MS" panose="020B0603020202020204" pitchFamily="34" charset="0"/>
                <a:cs typeface="Arial" charset="0"/>
              </a:rPr>
              <a:t> – </a:t>
            </a:r>
            <a:r>
              <a:rPr lang="en-US" sz="1000" b="1" dirty="0" err="1">
                <a:solidFill>
                  <a:srgbClr val="0000FF"/>
                </a:solidFill>
                <a:latin typeface="Trebuchet MS" panose="020B0603020202020204" pitchFamily="34" charset="0"/>
                <a:cs typeface="Arial" charset="0"/>
              </a:rPr>
              <a:t>adecuación</a:t>
            </a:r>
            <a:r>
              <a:rPr lang="en-US" sz="1000" b="1" dirty="0">
                <a:solidFill>
                  <a:srgbClr val="0000FF"/>
                </a:solidFill>
                <a:latin typeface="Trebuchet MS" panose="020B0603020202020204" pitchFamily="34" charset="0"/>
                <a:cs typeface="Arial" charset="0"/>
              </a:rPr>
              <a:t> y </a:t>
            </a:r>
            <a:r>
              <a:rPr lang="en-US" sz="1000" b="1" dirty="0" err="1">
                <a:solidFill>
                  <a:srgbClr val="0000FF"/>
                </a:solidFill>
                <a:latin typeface="Trebuchet MS" panose="020B0603020202020204" pitchFamily="34" charset="0"/>
                <a:cs typeface="Arial" charset="0"/>
              </a:rPr>
              <a:t>predictibilidad</a:t>
            </a:r>
            <a:r>
              <a:rPr lang="en-US" sz="1000" b="1" dirty="0">
                <a:solidFill>
                  <a:srgbClr val="0000FF"/>
                </a:solidFill>
                <a:latin typeface="Trebuchet MS" panose="020B0603020202020204" pitchFamily="34" charset="0"/>
                <a:cs typeface="Arial" charset="0"/>
              </a:rPr>
              <a:t> de las </a:t>
            </a:r>
            <a:r>
              <a:rPr lang="en-US" sz="1000" b="1" dirty="0" err="1">
                <a:solidFill>
                  <a:srgbClr val="0000FF"/>
                </a:solidFill>
                <a:latin typeface="Trebuchet MS" panose="020B0603020202020204" pitchFamily="34" charset="0"/>
                <a:cs typeface="Arial" charset="0"/>
              </a:rPr>
              <a:t>operaciones</a:t>
            </a:r>
            <a:r>
              <a:rPr lang="en-US" sz="1000" b="1" dirty="0">
                <a:solidFill>
                  <a:srgbClr val="0000FF"/>
                </a:solidFill>
                <a:latin typeface="Trebuchet MS" panose="020B0603020202020204" pitchFamily="34" charset="0"/>
                <a:cs typeface="Arial" charset="0"/>
              </a:rPr>
              <a:t> y </a:t>
            </a:r>
            <a:r>
              <a:rPr lang="en-US" sz="1000" b="1" dirty="0" err="1">
                <a:solidFill>
                  <a:srgbClr val="0000FF"/>
                </a:solidFill>
                <a:latin typeface="Trebuchet MS" panose="020B0603020202020204" pitchFamily="34" charset="0"/>
                <a:cs typeface="Arial" charset="0"/>
              </a:rPr>
              <a:t>programas</a:t>
            </a:r>
            <a:br>
              <a:rPr lang="en-US" sz="900" dirty="0">
                <a:solidFill>
                  <a:srgbClr val="0000FF"/>
                </a:solidFill>
                <a:latin typeface="Trebuchet MS" panose="020B0603020202020204" pitchFamily="34" charset="0"/>
                <a:cs typeface="Arial" charset="0"/>
              </a:rPr>
            </a:br>
            <a:br>
              <a:rPr lang="en-US" sz="9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ha </a:t>
            </a:r>
            <a:r>
              <a:rPr lang="en-US" sz="1000" dirty="0" err="1">
                <a:solidFill>
                  <a:srgbClr val="0000FF"/>
                </a:solidFill>
                <a:latin typeface="Trebuchet MS" panose="020B0603020202020204" pitchFamily="34" charset="0"/>
                <a:cs typeface="Arial" charset="0"/>
              </a:rPr>
              <a:t>sido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asegurado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comprometido</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muy</a:t>
            </a:r>
            <a:r>
              <a:rPr lang="en-US" sz="1000" dirty="0">
                <a:solidFill>
                  <a:srgbClr val="0000FF"/>
                </a:solidFill>
                <a:latin typeface="Trebuchet MS" panose="020B0603020202020204" pitchFamily="34" charset="0"/>
                <a:cs typeface="Arial" charset="0"/>
              </a:rPr>
              <a:t> probable para las </a:t>
            </a:r>
            <a:r>
              <a:rPr lang="en-US" sz="1000" dirty="0" err="1">
                <a:solidFill>
                  <a:srgbClr val="0000FF"/>
                </a:solidFill>
                <a:latin typeface="Trebuchet MS" panose="020B0603020202020204" pitchFamily="34" charset="0"/>
                <a:cs typeface="Arial" charset="0"/>
              </a:rPr>
              <a:t>operaciones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medulares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lo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así</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como</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principales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fondos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privados</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públicos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implementar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claves.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3: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ha </a:t>
            </a:r>
            <a:r>
              <a:rPr lang="en-US" sz="1000" dirty="0" err="1">
                <a:solidFill>
                  <a:srgbClr val="0000FF"/>
                </a:solidFill>
                <a:latin typeface="Trebuchet MS" panose="020B0603020202020204" pitchFamily="34" charset="0"/>
                <a:cs typeface="Arial" charset="0"/>
              </a:rPr>
              <a:t>sido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asegurado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comprometido</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muy</a:t>
            </a:r>
            <a:r>
              <a:rPr lang="en-US" sz="1000" dirty="0">
                <a:solidFill>
                  <a:srgbClr val="0000FF"/>
                </a:solidFill>
                <a:latin typeface="Trebuchet MS" panose="020B0603020202020204" pitchFamily="34" charset="0"/>
                <a:cs typeface="Arial" charset="0"/>
              </a:rPr>
              <a:t> probable para las </a:t>
            </a:r>
            <a:r>
              <a:rPr lang="en-US" sz="1000" dirty="0" err="1">
                <a:solidFill>
                  <a:srgbClr val="0000FF"/>
                </a:solidFill>
                <a:latin typeface="Trebuchet MS" panose="020B0603020202020204" pitchFamily="34" charset="0"/>
                <a:cs typeface="Arial" charset="0"/>
              </a:rPr>
              <a:t>operaciones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medulares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lo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así</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como</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principales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fondos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privados</a:t>
            </a:r>
            <a:r>
              <a:rPr lang="en-US" sz="1000" dirty="0">
                <a:solidFill>
                  <a:srgbClr val="0000FF"/>
                </a:solidFill>
                <a:latin typeface="Trebuchet MS" panose="020B0603020202020204" pitchFamily="34" charset="0"/>
                <a:cs typeface="Arial" charset="0"/>
              </a:rPr>
              <a:t>/</a:t>
            </a:r>
            <a:r>
              <a:rPr lang="en-US" sz="1000" dirty="0" err="1">
                <a:solidFill>
                  <a:srgbClr val="0000FF"/>
                </a:solidFill>
                <a:latin typeface="Trebuchet MS" panose="020B0603020202020204" pitchFamily="34" charset="0"/>
                <a:cs typeface="Arial" charset="0"/>
              </a:rPr>
              <a:t>públicos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desarrollar</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lanzar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claves.</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2: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ha </a:t>
            </a:r>
            <a:r>
              <a:rPr lang="en-US" sz="1000" dirty="0" err="1">
                <a:solidFill>
                  <a:srgbClr val="0000FF"/>
                </a:solidFill>
                <a:latin typeface="Trebuchet MS" panose="020B0603020202020204" pitchFamily="34" charset="0"/>
                <a:cs typeface="Arial" charset="0"/>
              </a:rPr>
              <a:t>sido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asegurado</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comprometido</a:t>
            </a:r>
            <a:r>
              <a:rPr lang="en-US" sz="1000" dirty="0">
                <a:solidFill>
                  <a:srgbClr val="0000FF"/>
                </a:solidFill>
                <a:latin typeface="Trebuchet MS" panose="020B0603020202020204" pitchFamily="34" charset="0"/>
                <a:cs typeface="Arial" charset="0"/>
              </a:rPr>
              <a:t> para las </a:t>
            </a:r>
            <a:r>
              <a:rPr lang="en-US" sz="1000" dirty="0" err="1">
                <a:solidFill>
                  <a:srgbClr val="0000FF"/>
                </a:solidFill>
                <a:latin typeface="Trebuchet MS" panose="020B0603020202020204" pitchFamily="34" charset="0"/>
                <a:cs typeface="Arial" charset="0"/>
              </a:rPr>
              <a:t>operaciones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medulares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lo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un </a:t>
            </a:r>
            <a:r>
              <a:rPr lang="en-US" sz="1000" dirty="0" err="1">
                <a:solidFill>
                  <a:srgbClr val="0000FF"/>
                </a:solidFill>
                <a:latin typeface="Trebuchet MS" panose="020B0603020202020204" pitchFamily="34" charset="0"/>
                <a:cs typeface="Arial" charset="0"/>
              </a:rPr>
              <a:t>año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1: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financiamiento</a:t>
            </a:r>
            <a:r>
              <a:rPr lang="en-US" sz="1000" dirty="0">
                <a:solidFill>
                  <a:srgbClr val="0000FF"/>
                </a:solidFill>
                <a:latin typeface="Trebuchet MS" panose="020B0603020202020204" pitchFamily="34" charset="0"/>
                <a:cs typeface="Arial" charset="0"/>
              </a:rPr>
              <a:t> no ha </a:t>
            </a:r>
            <a:r>
              <a:rPr lang="en-US" sz="1000" dirty="0" err="1">
                <a:solidFill>
                  <a:srgbClr val="0000FF"/>
                </a:solidFill>
                <a:latin typeface="Trebuchet MS" panose="020B0603020202020204" pitchFamily="34" charset="0"/>
                <a:cs typeface="Arial" charset="0"/>
              </a:rPr>
              <a:t>sido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asegurado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ni</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comprometido</a:t>
            </a:r>
            <a:r>
              <a:rPr lang="en-US" sz="1000" dirty="0">
                <a:solidFill>
                  <a:srgbClr val="0000FF"/>
                </a:solidFill>
                <a:latin typeface="Trebuchet MS" panose="020B0603020202020204" pitchFamily="34" charset="0"/>
                <a:cs typeface="Arial" charset="0"/>
              </a:rPr>
              <a:t> para las </a:t>
            </a:r>
            <a:r>
              <a:rPr lang="en-US" sz="1000" dirty="0" err="1">
                <a:solidFill>
                  <a:srgbClr val="0000FF"/>
                </a:solidFill>
                <a:latin typeface="Trebuchet MS" panose="020B0603020202020204" pitchFamily="34" charset="0"/>
                <a:cs typeface="Arial" charset="0"/>
              </a:rPr>
              <a:t>operaciones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medulares</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año</a:t>
            </a:r>
            <a:r>
              <a:rPr lang="en-US" sz="1000" dirty="0">
                <a:solidFill>
                  <a:srgbClr val="0000FF"/>
                </a:solidFill>
                <a:latin typeface="Trebuchet MS" panose="020B0603020202020204" pitchFamily="34" charset="0"/>
                <a:cs typeface="Arial" charset="0"/>
              </a:rPr>
              <a:t>.</a:t>
            </a:r>
            <a:endParaRPr lang="en-US" sz="2400" dirty="0">
              <a:latin typeface="Times New Roman" pitchFamily="18" charset="0"/>
            </a:endParaRPr>
          </a:p>
        </p:txBody>
      </p:sp>
      <p:sp>
        <p:nvSpPr>
          <p:cNvPr id="223258" name="CapB2S"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Enfoque</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estratégico</a:t>
            </a:r>
            <a:r>
              <a:rPr lang="en-US" sz="1100" b="1" dirty="0">
                <a:solidFill>
                  <a:srgbClr val="0000FF"/>
                </a:solidFill>
                <a:latin typeface="Trebuchet MS" panose="020B0603020202020204" pitchFamily="34" charset="0"/>
                <a:cs typeface="Arial" charset="0"/>
              </a:rPr>
              <a:t> al </a:t>
            </a:r>
            <a:r>
              <a:rPr lang="en-US" sz="1100" b="1" dirty="0" err="1">
                <a:solidFill>
                  <a:srgbClr val="0000FF"/>
                </a:solidFill>
                <a:latin typeface="Trebuchet MS" panose="020B0603020202020204" pitchFamily="34" charset="0"/>
                <a:cs typeface="Arial" charset="0"/>
              </a:rPr>
              <a:t>proyecto</a:t>
            </a:r>
            <a:br>
              <a:rPr lang="en-US" sz="900" b="1" dirty="0">
                <a:solidFill>
                  <a:srgbClr val="0000FF"/>
                </a:solidFill>
                <a:latin typeface="Trebuchet MS" panose="020B0603020202020204" pitchFamily="34" charset="0"/>
                <a:cs typeface="Arial" charset="0"/>
              </a:rPr>
            </a:br>
            <a:r>
              <a:rPr lang="en-US" sz="900" b="1" dirty="0" err="1">
                <a:solidFill>
                  <a:srgbClr val="0000FF"/>
                </a:solidFill>
                <a:latin typeface="Trebuchet MS" panose="020B0603020202020204" pitchFamily="34" charset="0"/>
                <a:cs typeface="Arial" charset="0"/>
              </a:rPr>
              <a:t>E</a:t>
            </a:r>
            <a:r>
              <a:rPr lang="en-US" sz="1000" b="1" dirty="0" err="1">
                <a:solidFill>
                  <a:srgbClr val="0000FF"/>
                </a:solidFill>
                <a:latin typeface="Trebuchet MS" panose="020B0603020202020204" pitchFamily="34" charset="0"/>
                <a:cs typeface="Arial" charset="0"/>
              </a:rPr>
              <a:t>nfoque</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iterativo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adaptativo</a:t>
            </a:r>
            <a:r>
              <a:rPr lang="en-US" sz="1000" b="1" dirty="0">
                <a:solidFill>
                  <a:srgbClr val="0000FF"/>
                </a:solidFill>
                <a:latin typeface="Trebuchet MS" panose="020B0603020202020204" pitchFamily="34" charset="0"/>
                <a:cs typeface="Arial" charset="0"/>
              </a:rPr>
              <a:t> al </a:t>
            </a:r>
            <a:r>
              <a:rPr lang="en-US" sz="1000" b="1" dirty="0" err="1">
                <a:solidFill>
                  <a:srgbClr val="0000FF"/>
                </a:solidFill>
                <a:latin typeface="Trebuchet MS" panose="020B0603020202020204" pitchFamily="34" charset="0"/>
                <a:cs typeface="Arial" charset="0"/>
              </a:rPr>
              <a:t>desarrollo</a:t>
            </a:r>
            <a:r>
              <a:rPr lang="en-US" sz="1000" b="1" dirty="0">
                <a:solidFill>
                  <a:srgbClr val="0000FF"/>
                </a:solidFill>
                <a:latin typeface="Trebuchet MS" panose="020B0603020202020204" pitchFamily="34" charset="0"/>
                <a:cs typeface="Arial" charset="0"/>
              </a:rPr>
              <a:t> e </a:t>
            </a:r>
            <a:r>
              <a:rPr lang="en-US" sz="1000" b="1" dirty="0" err="1">
                <a:solidFill>
                  <a:srgbClr val="0000FF"/>
                </a:solidFill>
                <a:latin typeface="Trebuchet MS" panose="020B0603020202020204" pitchFamily="34" charset="0"/>
                <a:cs typeface="Arial" charset="0"/>
              </a:rPr>
              <a:t>implementación</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estrategias</a:t>
            </a:r>
            <a:r>
              <a:rPr lang="en-US" sz="1000" b="1" dirty="0">
                <a:solidFill>
                  <a:srgbClr val="0000FF"/>
                </a:solidFill>
                <a:latin typeface="Trebuchet MS" panose="020B0603020202020204" pitchFamily="34" charset="0"/>
                <a:cs typeface="Arial" charset="0"/>
              </a:rPr>
              <a:t> claves de </a:t>
            </a:r>
            <a:r>
              <a:rPr lang="en-US" sz="1000" b="1" dirty="0" err="1">
                <a:solidFill>
                  <a:srgbClr val="0000FF"/>
                </a:solidFill>
                <a:latin typeface="Trebuchet MS" panose="020B0603020202020204" pitchFamily="34" charset="0"/>
                <a:cs typeface="Arial" charset="0"/>
              </a:rPr>
              <a:t>conservación</a:t>
            </a:r>
            <a:r>
              <a:rPr lang="en-US" sz="1000" b="1" dirty="0">
                <a:solidFill>
                  <a:srgbClr val="0000FF"/>
                </a:solidFill>
                <a:latin typeface="Trebuchet MS" panose="020B0603020202020204" pitchFamily="34" charset="0"/>
                <a:cs typeface="Arial" charset="0"/>
              </a:rPr>
              <a:t> (Nota: </a:t>
            </a:r>
            <a:r>
              <a:rPr lang="en-US" sz="1000" b="1" dirty="0" err="1">
                <a:solidFill>
                  <a:srgbClr val="0000FF"/>
                </a:solidFill>
                <a:latin typeface="Trebuchet MS" panose="020B0603020202020204" pitchFamily="34" charset="0"/>
                <a:cs typeface="Arial" charset="0"/>
              </a:rPr>
              <a:t>este</a:t>
            </a:r>
            <a:r>
              <a:rPr lang="en-US" sz="1000" b="1" dirty="0">
                <a:solidFill>
                  <a:srgbClr val="0000FF"/>
                </a:solidFill>
                <a:latin typeface="Trebuchet MS" panose="020B0603020202020204" pitchFamily="34" charset="0"/>
                <a:cs typeface="Arial" charset="0"/>
              </a:rPr>
              <a:t> factor no </a:t>
            </a:r>
            <a:r>
              <a:rPr lang="en-US" sz="1000" b="1" dirty="0" err="1">
                <a:solidFill>
                  <a:srgbClr val="0000FF"/>
                </a:solidFill>
                <a:latin typeface="Trebuchet MS" panose="020B0603020202020204" pitchFamily="34" charset="0"/>
                <a:cs typeface="Arial" charset="0"/>
              </a:rPr>
              <a:t>es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aplicable</a:t>
            </a:r>
            <a:r>
              <a:rPr lang="en-US" sz="1000" b="1" dirty="0">
                <a:solidFill>
                  <a:srgbClr val="0000FF"/>
                </a:solidFill>
                <a:latin typeface="Trebuchet MS" panose="020B0603020202020204" pitchFamily="34" charset="0"/>
                <a:cs typeface="Arial" charset="0"/>
              </a:rPr>
              <a:t> a un </a:t>
            </a:r>
            <a:r>
              <a:rPr lang="en-US" sz="1000" b="1" dirty="0" err="1">
                <a:solidFill>
                  <a:srgbClr val="0000FF"/>
                </a:solidFill>
                <a:latin typeface="Trebuchet MS" panose="020B0603020202020204" pitchFamily="34" charset="0"/>
                <a:cs typeface="Arial" charset="0"/>
              </a:rPr>
              <a:t>nuevo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sitio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acción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durante</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su</a:t>
            </a:r>
            <a:r>
              <a:rPr lang="en-US" sz="1000" b="1" dirty="0">
                <a:solidFill>
                  <a:srgbClr val="0000FF"/>
                </a:solidFill>
                <a:latin typeface="Trebuchet MS" panose="020B0603020202020204" pitchFamily="34" charset="0"/>
                <a:cs typeface="Arial" charset="0"/>
              </a:rPr>
              <a:t> primer </a:t>
            </a:r>
            <a:r>
              <a:rPr lang="en-US" sz="1000" b="1" dirty="0" err="1">
                <a:solidFill>
                  <a:srgbClr val="0000FF"/>
                </a:solidFill>
                <a:latin typeface="Trebuchet MS" panose="020B0603020202020204" pitchFamily="34" charset="0"/>
                <a:cs typeface="Arial" charset="0"/>
              </a:rPr>
              <a:t>año</a:t>
            </a:r>
            <a:r>
              <a:rPr lang="en-US" sz="1000" b="1" dirty="0">
                <a:solidFill>
                  <a:srgbClr val="0000FF"/>
                </a:solidFill>
                <a:latin typeface="Trebuchet MS" panose="020B0603020202020204" pitchFamily="34" charset="0"/>
                <a:cs typeface="Arial" charset="0"/>
              </a:rPr>
              <a:t>)</a:t>
            </a:r>
            <a:br>
              <a:rPr lang="en-US" sz="1000" b="1" dirty="0">
                <a:solidFill>
                  <a:srgbClr val="0000FF"/>
                </a:solidFill>
                <a:latin typeface="Trebuchet MS" panose="020B0603020202020204" pitchFamily="34" charset="0"/>
                <a:cs typeface="Arial" charset="0"/>
              </a:rPr>
            </a:br>
            <a:br>
              <a:rPr lang="en-US" sz="1000" b="1"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Los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claves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y el </a:t>
            </a:r>
            <a:r>
              <a:rPr lang="en-US" sz="1000" dirty="0" err="1">
                <a:solidFill>
                  <a:srgbClr val="0000FF"/>
                </a:solidFill>
                <a:latin typeface="Trebuchet MS" panose="020B0603020202020204" pitchFamily="34" charset="0"/>
                <a:cs typeface="Arial" charset="0"/>
              </a:rPr>
              <a:t>estado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amenaza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están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monitoreados</a:t>
            </a:r>
            <a:r>
              <a:rPr lang="en-US" sz="1000" dirty="0">
                <a:solidFill>
                  <a:srgbClr val="0000FF"/>
                </a:solidFill>
                <a:latin typeface="Trebuchet MS" panose="020B0603020202020204" pitchFamily="34" charset="0"/>
                <a:cs typeface="Arial" charset="0"/>
              </a:rPr>
              <a:t>, y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multidisciplinario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se </a:t>
            </a:r>
            <a:r>
              <a:rPr lang="en-US" sz="1000" dirty="0" err="1">
                <a:solidFill>
                  <a:srgbClr val="0000FF"/>
                </a:solidFill>
                <a:latin typeface="Trebuchet MS" panose="020B0603020202020204" pitchFamily="34" charset="0"/>
                <a:cs typeface="Arial" charset="0"/>
              </a:rPr>
              <a:t>reúne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regularmente</a:t>
            </a:r>
            <a:r>
              <a:rPr lang="en-US" sz="1000" dirty="0">
                <a:solidFill>
                  <a:srgbClr val="0000FF"/>
                </a:solidFill>
                <a:latin typeface="Trebuchet MS" panose="020B0603020202020204" pitchFamily="34" charset="0"/>
                <a:cs typeface="Arial" charset="0"/>
              </a:rPr>
              <a:t> (trimestral, </a:t>
            </a:r>
            <a:r>
              <a:rPr lang="en-US" sz="1000" dirty="0" err="1">
                <a:solidFill>
                  <a:srgbClr val="0000FF"/>
                </a:solidFill>
                <a:latin typeface="Trebuchet MS" panose="020B0603020202020204" pitchFamily="34" charset="0"/>
                <a:cs typeface="Arial" charset="0"/>
              </a:rPr>
              <a:t>bianual</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anualmente</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progreso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revisar</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probar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hipótesis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estratégicas</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realizar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ajustes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necesarios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3: </a:t>
            </a:r>
            <a:r>
              <a:rPr lang="en-US" sz="1000" dirty="0">
                <a:solidFill>
                  <a:srgbClr val="0000FF"/>
                </a:solidFill>
                <a:latin typeface="Trebuchet MS" panose="020B0603020202020204" pitchFamily="34" charset="0"/>
                <a:cs typeface="Arial" charset="0"/>
              </a:rPr>
              <a:t>Los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claves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y el </a:t>
            </a:r>
            <a:r>
              <a:rPr lang="en-US" sz="1000" dirty="0" err="1">
                <a:solidFill>
                  <a:srgbClr val="0000FF"/>
                </a:solidFill>
                <a:latin typeface="Trebuchet MS" panose="020B0603020202020204" pitchFamily="34" charset="0"/>
                <a:cs typeface="Arial" charset="0"/>
              </a:rPr>
              <a:t>estado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amenaza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están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monitoreados</a:t>
            </a:r>
            <a:r>
              <a:rPr lang="en-US" sz="1000" dirty="0">
                <a:solidFill>
                  <a:srgbClr val="0000FF"/>
                </a:solidFill>
                <a:latin typeface="Trebuchet MS" panose="020B0603020202020204" pitchFamily="34" charset="0"/>
                <a:cs typeface="Arial" charset="0"/>
              </a:rPr>
              <a:t>, y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multidisciplinario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se ha </a:t>
            </a:r>
            <a:r>
              <a:rPr lang="en-US" sz="1000" dirty="0" err="1">
                <a:solidFill>
                  <a:srgbClr val="0000FF"/>
                </a:solidFill>
                <a:latin typeface="Trebuchet MS" panose="020B0603020202020204" pitchFamily="34" charset="0"/>
                <a:cs typeface="Arial" charset="0"/>
              </a:rPr>
              <a:t>reunido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últimos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progreso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revisar</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probar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hipótesis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estratégicas</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realizar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ajustes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necesarios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2: </a:t>
            </a:r>
            <a:r>
              <a:rPr lang="en-US" sz="1000" dirty="0">
                <a:solidFill>
                  <a:srgbClr val="0000FF"/>
                </a:solidFill>
                <a:latin typeface="Trebuchet MS" panose="020B0603020202020204" pitchFamily="34" charset="0"/>
                <a:cs typeface="Arial" charset="0"/>
              </a:rPr>
              <a:t>Los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claves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y el </a:t>
            </a:r>
            <a:r>
              <a:rPr lang="en-US" sz="1000" dirty="0" err="1">
                <a:solidFill>
                  <a:srgbClr val="0000FF"/>
                </a:solidFill>
                <a:latin typeface="Trebuchet MS" panose="020B0603020202020204" pitchFamily="34" charset="0"/>
                <a:cs typeface="Arial" charset="0"/>
              </a:rPr>
              <a:t>estado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amenaza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han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monitoreados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casualmente</a:t>
            </a:r>
            <a:r>
              <a:rPr lang="en-US" sz="1000" dirty="0">
                <a:solidFill>
                  <a:srgbClr val="0000FF"/>
                </a:solidFill>
                <a:latin typeface="Trebuchet MS" panose="020B0603020202020204" pitchFamily="34" charset="0"/>
                <a:cs typeface="Arial" charset="0"/>
              </a:rPr>
              <a:t>, o 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personal – director de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se ha </a:t>
            </a:r>
            <a:r>
              <a:rPr lang="en-US" sz="1000" dirty="0" err="1">
                <a:solidFill>
                  <a:srgbClr val="0000FF"/>
                </a:solidFill>
                <a:latin typeface="Trebuchet MS" panose="020B0603020202020204" pitchFamily="34" charset="0"/>
                <a:cs typeface="Arial" charset="0"/>
              </a:rPr>
              <a:t>reunido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informalmente</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otros</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progreso</a:t>
            </a:r>
            <a:r>
              <a:rPr lang="en-US" sz="1000" dirty="0">
                <a:solidFill>
                  <a:srgbClr val="0000FF"/>
                </a:solidFill>
                <a:latin typeface="Trebuchet MS" panose="020B0603020202020204" pitchFamily="34" charset="0"/>
                <a:cs typeface="Arial" charset="0"/>
              </a:rPr>
              <a:t> y re-</a:t>
            </a:r>
            <a:r>
              <a:rPr lang="en-US" sz="1000" dirty="0" err="1">
                <a:solidFill>
                  <a:srgbClr val="0000FF"/>
                </a:solidFill>
                <a:latin typeface="Trebuchet MS" panose="020B0603020202020204" pitchFamily="34" charset="0"/>
                <a:cs typeface="Arial" charset="0"/>
              </a:rPr>
              <a:t>evaluar</a:t>
            </a:r>
            <a:r>
              <a:rPr lang="en-US" sz="1000" dirty="0">
                <a:solidFill>
                  <a:srgbClr val="0000FF"/>
                </a:solidFill>
                <a:latin typeface="Trebuchet MS" panose="020B0603020202020204" pitchFamily="34" charset="0"/>
                <a:cs typeface="Arial" charset="0"/>
              </a:rPr>
              <a:t> el plan </a:t>
            </a:r>
            <a:r>
              <a:rPr lang="en-US" sz="1000" dirty="0" err="1">
                <a:solidFill>
                  <a:srgbClr val="0000FF"/>
                </a:solidFill>
                <a:latin typeface="Trebuchet MS" panose="020B0603020202020204" pitchFamily="34" charset="0"/>
                <a:cs typeface="Arial" charset="0"/>
              </a:rPr>
              <a:t>estratégico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presiones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fuentes</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1: </a:t>
            </a:r>
            <a:r>
              <a:rPr lang="en-US" sz="1000" dirty="0">
                <a:solidFill>
                  <a:srgbClr val="0000FF"/>
                </a:solidFill>
                <a:latin typeface="Trebuchet MS" panose="020B0603020202020204" pitchFamily="34" charset="0"/>
                <a:cs typeface="Arial" charset="0"/>
              </a:rPr>
              <a:t>Los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claves de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ecológicos</a:t>
            </a:r>
            <a:r>
              <a:rPr lang="en-US" sz="1000" dirty="0">
                <a:solidFill>
                  <a:srgbClr val="0000FF"/>
                </a:solidFill>
                <a:latin typeface="Trebuchet MS" panose="020B0603020202020204" pitchFamily="34" charset="0"/>
                <a:cs typeface="Arial" charset="0"/>
              </a:rPr>
              <a:t> y el </a:t>
            </a:r>
            <a:r>
              <a:rPr lang="en-US" sz="1000" dirty="0" err="1">
                <a:solidFill>
                  <a:srgbClr val="0000FF"/>
                </a:solidFill>
                <a:latin typeface="Trebuchet MS" panose="020B0603020202020204" pitchFamily="34" charset="0"/>
                <a:cs typeface="Arial" charset="0"/>
              </a:rPr>
              <a:t>estado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amenaza</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están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siendo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monitoreados</a:t>
            </a:r>
            <a:r>
              <a:rPr lang="en-US" sz="1000" dirty="0">
                <a:solidFill>
                  <a:srgbClr val="0000FF"/>
                </a:solidFill>
                <a:latin typeface="Trebuchet MS" panose="020B0603020202020204" pitchFamily="34" charset="0"/>
                <a:cs typeface="Arial" charset="0"/>
              </a:rPr>
              <a:t>, o no se ha </a:t>
            </a:r>
            <a:r>
              <a:rPr lang="en-US" sz="1000" dirty="0" err="1">
                <a:solidFill>
                  <a:srgbClr val="0000FF"/>
                </a:solidFill>
                <a:latin typeface="Trebuchet MS" panose="020B0603020202020204" pitchFamily="34" charset="0"/>
                <a:cs typeface="Arial" charset="0"/>
              </a:rPr>
              <a:t>revisado</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actualizado</a:t>
            </a:r>
            <a:r>
              <a:rPr lang="en-US" sz="1000" dirty="0">
                <a:solidFill>
                  <a:srgbClr val="0000FF"/>
                </a:solidFill>
                <a:latin typeface="Trebuchet MS" panose="020B0603020202020204" pitchFamily="34" charset="0"/>
                <a:cs typeface="Arial" charset="0"/>
              </a:rPr>
              <a:t> el plan </a:t>
            </a:r>
            <a:r>
              <a:rPr lang="en-US" sz="1000" dirty="0" err="1">
                <a:solidFill>
                  <a:srgbClr val="0000FF"/>
                </a:solidFill>
                <a:latin typeface="Trebuchet MS" panose="020B0603020202020204" pitchFamily="34" charset="0"/>
                <a:cs typeface="Arial" charset="0"/>
              </a:rPr>
              <a:t>estratégico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N/A:</a:t>
            </a:r>
            <a:r>
              <a:rPr lang="en-US" sz="1000" dirty="0">
                <a:solidFill>
                  <a:srgbClr val="0000FF"/>
                </a:solidFill>
                <a:latin typeface="Trebuchet MS" panose="020B0603020202020204" pitchFamily="34" charset="0"/>
                <a:cs typeface="Arial" charset="0"/>
              </a:rPr>
              <a:t> Este factor no </a:t>
            </a:r>
            <a:r>
              <a:rPr lang="en-US" sz="1000" dirty="0" err="1">
                <a:solidFill>
                  <a:srgbClr val="0000FF"/>
                </a:solidFill>
                <a:latin typeface="Trebuchet MS" panose="020B0603020202020204" pitchFamily="34" charset="0"/>
                <a:cs typeface="Arial" charset="0"/>
              </a:rPr>
              <a: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aplicable</a:t>
            </a:r>
            <a:r>
              <a:rPr lang="en-US" sz="1000" dirty="0">
                <a:solidFill>
                  <a:srgbClr val="0000FF"/>
                </a:solidFill>
                <a:latin typeface="Trebuchet MS" panose="020B0603020202020204" pitchFamily="34" charset="0"/>
                <a:cs typeface="Arial" charset="0"/>
              </a:rPr>
              <a:t> a un </a:t>
            </a:r>
            <a:r>
              <a:rPr lang="en-US" sz="1000" dirty="0" err="1">
                <a:solidFill>
                  <a:srgbClr val="0000FF"/>
                </a:solidFill>
                <a:latin typeface="Trebuchet MS" panose="020B0603020202020204" pitchFamily="34" charset="0"/>
                <a:cs typeface="Arial" charset="0"/>
              </a:rPr>
              <a:t>nuevo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acción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durante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a:t>
            </a:r>
            <a:r>
              <a:rPr lang="en-US" sz="1000" dirty="0">
                <a:solidFill>
                  <a:srgbClr val="0000FF"/>
                </a:solidFill>
                <a:latin typeface="Trebuchet MS" panose="020B0603020202020204" pitchFamily="34" charset="0"/>
                <a:cs typeface="Arial" charset="0"/>
              </a:rPr>
              <a:t> primer </a:t>
            </a:r>
            <a:r>
              <a:rPr lang="en-US" sz="1000" dirty="0" err="1">
                <a:solidFill>
                  <a:srgbClr val="0000FF"/>
                </a:solidFill>
                <a:latin typeface="Trebuchet MS" panose="020B0603020202020204" pitchFamily="34" charset="0"/>
                <a:cs typeface="Arial" charset="0"/>
              </a:rPr>
              <a:t>año</a:t>
            </a:r>
            <a:r>
              <a:rPr lang="en-US" sz="1000" dirty="0">
                <a:solidFill>
                  <a:srgbClr val="0000FF"/>
                </a:solidFill>
                <a:latin typeface="Trebuchet MS" panose="020B0603020202020204" pitchFamily="34" charset="0"/>
                <a:cs typeface="Arial" charset="0"/>
              </a:rPr>
              <a:t>.</a:t>
            </a:r>
            <a:br>
              <a:rPr lang="en-US" sz="1000" dirty="0">
                <a:latin typeface="Trebuchet MS" panose="020B0603020202020204" pitchFamily="34" charset="0"/>
                <a:cs typeface="Arial" charset="0"/>
              </a:rPr>
            </a:br>
            <a:endParaRPr lang="en-US" sz="2400" dirty="0">
              <a:latin typeface="Times New Roman" pitchFamily="18" charset="0"/>
            </a:endParaRPr>
          </a:p>
        </p:txBody>
      </p:sp>
      <p:sp>
        <p:nvSpPr>
          <p:cNvPr id="223259" name="CapB1S"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Enfoque</a:t>
            </a:r>
            <a:r>
              <a:rPr lang="en-US" sz="1100" b="1" dirty="0">
                <a:solidFill>
                  <a:srgbClr val="0000FF"/>
                </a:solidFill>
                <a:latin typeface="Trebuchet MS" panose="020B0603020202020204" pitchFamily="34" charset="0"/>
                <a:cs typeface="Arial" charset="0"/>
              </a:rPr>
              <a:t> </a:t>
            </a:r>
            <a:r>
              <a:rPr lang="en-US" sz="1100" b="1" dirty="0" err="1">
                <a:solidFill>
                  <a:srgbClr val="0000FF"/>
                </a:solidFill>
                <a:latin typeface="Trebuchet MS" panose="020B0603020202020204" pitchFamily="34" charset="0"/>
                <a:cs typeface="Arial" charset="0"/>
              </a:rPr>
              <a:t>estratégico</a:t>
            </a:r>
            <a:r>
              <a:rPr lang="en-US" sz="1100" b="1" dirty="0">
                <a:solidFill>
                  <a:srgbClr val="0000FF"/>
                </a:solidFill>
                <a:latin typeface="Trebuchet MS" panose="020B0603020202020204" pitchFamily="34" charset="0"/>
                <a:cs typeface="Arial" charset="0"/>
              </a:rPr>
              <a:t> al </a:t>
            </a:r>
            <a:r>
              <a:rPr lang="en-US" sz="1100" b="1" dirty="0" err="1">
                <a:solidFill>
                  <a:srgbClr val="0000FF"/>
                </a:solidFill>
                <a:latin typeface="Trebuchet MS" panose="020B0603020202020204" pitchFamily="34" charset="0"/>
                <a:cs typeface="Arial" charset="0"/>
              </a:rPr>
              <a:t>proyecto</a:t>
            </a: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br>
              <a:rPr lang="en-US" sz="1000" dirty="0">
                <a:solidFill>
                  <a:srgbClr val="0000FF"/>
                </a:solidFill>
                <a:latin typeface="Trebuchet MS" panose="020B0603020202020204" pitchFamily="34" charset="0"/>
                <a:cs typeface="Arial" charset="0"/>
              </a:rPr>
            </a:br>
            <a:r>
              <a:rPr lang="en-US" sz="1000" b="1" dirty="0" err="1">
                <a:solidFill>
                  <a:srgbClr val="0000FF"/>
                </a:solidFill>
                <a:latin typeface="Trebuchet MS" panose="020B0603020202020204" pitchFamily="34" charset="0"/>
                <a:cs typeface="Arial" charset="0"/>
              </a:rPr>
              <a:t>Comprensión</a:t>
            </a:r>
            <a:r>
              <a:rPr lang="en-US" sz="1000" b="1" dirty="0">
                <a:solidFill>
                  <a:srgbClr val="0000FF"/>
                </a:solidFill>
                <a:latin typeface="Trebuchet MS" panose="020B0603020202020204" pitchFamily="34" charset="0"/>
                <a:cs typeface="Arial" charset="0"/>
              </a:rPr>
              <a:t>/</a:t>
            </a:r>
            <a:r>
              <a:rPr lang="en-US" sz="1000" b="1" dirty="0" err="1">
                <a:solidFill>
                  <a:srgbClr val="0000FF"/>
                </a:solidFill>
                <a:latin typeface="Trebuchet MS" panose="020B0603020202020204" pitchFamily="34" charset="0"/>
                <a:cs typeface="Arial" charset="0"/>
              </a:rPr>
              <a:t>aplicación</a:t>
            </a:r>
            <a:r>
              <a:rPr lang="en-US" sz="1000" b="1" dirty="0">
                <a:solidFill>
                  <a:srgbClr val="0000FF"/>
                </a:solidFill>
                <a:latin typeface="Trebuchet MS" panose="020B0603020202020204" pitchFamily="34" charset="0"/>
                <a:cs typeface="Arial" charset="0"/>
              </a:rPr>
              <a:t> del </a:t>
            </a:r>
            <a:r>
              <a:rPr lang="en-US" sz="1000" b="1" dirty="0" err="1">
                <a:solidFill>
                  <a:srgbClr val="0000FF"/>
                </a:solidFill>
                <a:latin typeface="Trebuchet MS" panose="020B0603020202020204" pitchFamily="34" charset="0"/>
                <a:cs typeface="Arial" charset="0"/>
              </a:rPr>
              <a:t>marco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trabajo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cinco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componentes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sistemas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presiones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fuentes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estrategias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éxito</a:t>
            </a:r>
            <a:r>
              <a:rPr lang="en-US" sz="1000" b="1" dirty="0">
                <a:solidFill>
                  <a:srgbClr val="0000FF"/>
                </a:solidFill>
                <a:latin typeface="Trebuchet MS" panose="020B0603020202020204" pitchFamily="34" charset="0"/>
                <a:cs typeface="Arial" charset="0"/>
              </a:rPr>
              <a:t> (Five-S framework)</a:t>
            </a:r>
            <a:br>
              <a:rPr lang="en-US" sz="1000" b="1"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4: </a:t>
            </a:r>
            <a:r>
              <a:rPr lang="en-US" sz="1000" dirty="0">
                <a:solidFill>
                  <a:srgbClr val="0000FF"/>
                </a:solidFill>
                <a:latin typeface="Trebuchet MS" panose="020B0603020202020204" pitchFamily="34" charset="0"/>
                <a:cs typeface="Arial" charset="0"/>
              </a:rPr>
              <a:t>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personal - director de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y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han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completado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evaluación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cuidadosa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cinco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presiones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éxito</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han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desarrollado</a:t>
            </a:r>
            <a:r>
              <a:rPr lang="en-US" sz="1000" dirty="0">
                <a:solidFill>
                  <a:srgbClr val="0000FF"/>
                </a:solidFill>
                <a:latin typeface="Trebuchet MS" panose="020B0603020202020204" pitchFamily="34" charset="0"/>
                <a:cs typeface="Arial" charset="0"/>
              </a:rPr>
              <a:t> un plan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suficientemente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documentado</a:t>
            </a:r>
            <a:r>
              <a:rPr lang="en-US" sz="1000" dirty="0">
                <a:solidFill>
                  <a:srgbClr val="0000FF"/>
                </a:solidFill>
                <a:latin typeface="Trebuchet MS" panose="020B0603020202020204" pitchFamily="34" charset="0"/>
                <a:cs typeface="Arial" charset="0"/>
              </a:rPr>
              <a:t> y con </a:t>
            </a:r>
            <a:r>
              <a:rPr lang="en-US" sz="1000" dirty="0" err="1">
                <a:solidFill>
                  <a:srgbClr val="0000FF"/>
                </a:solidFill>
                <a:latin typeface="Trebuchet MS" panose="020B0603020202020204" pitchFamily="34" charset="0"/>
                <a:cs typeface="Arial" charset="0"/>
              </a:rPr>
              <a:t>mapas</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apropiados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a:t>
            </a: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3: </a:t>
            </a:r>
            <a:r>
              <a:rPr lang="en-US" sz="1000" dirty="0">
                <a:solidFill>
                  <a:srgbClr val="0000FF"/>
                </a:solidFill>
                <a:latin typeface="Trebuchet MS" panose="020B0603020202020204" pitchFamily="34" charset="0"/>
                <a:cs typeface="Arial" charset="0"/>
              </a:rPr>
              <a:t>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personal - director de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y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han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aplicado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evaluación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rápida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cinco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presiones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éxito</a:t>
            </a:r>
            <a:r>
              <a:rPr lang="en-US" sz="1000" dirty="0">
                <a:solidFill>
                  <a:srgbClr val="0000FF"/>
                </a:solidFill>
                <a:latin typeface="Trebuchet MS" panose="020B0603020202020204" pitchFamily="34" charset="0"/>
                <a:cs typeface="Arial" charset="0"/>
              </a:rPr>
              <a:t>) a </a:t>
            </a:r>
            <a:r>
              <a:rPr lang="en-US" sz="1000" dirty="0" err="1">
                <a:solidFill>
                  <a:srgbClr val="0000FF"/>
                </a:solidFill>
                <a:latin typeface="Trebuchet MS" panose="020B0603020202020204" pitchFamily="34" charset="0"/>
                <a:cs typeface="Arial" charset="0"/>
              </a:rPr>
              <a:t>través</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programa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Efroymson</a:t>
            </a:r>
            <a:r>
              <a:rPr lang="en-US" sz="1000" dirty="0">
                <a:solidFill>
                  <a:srgbClr val="0000FF"/>
                </a:solidFill>
                <a:latin typeface="Trebuchet MS" panose="020B0603020202020204" pitchFamily="34" charset="0"/>
                <a:cs typeface="Arial" charset="0"/>
              </a:rPr>
              <a:t> Fellowship Program o de </a:t>
            </a:r>
            <a:r>
              <a:rPr lang="en-US" sz="1000" dirty="0" err="1">
                <a:solidFill>
                  <a:srgbClr val="0000FF"/>
                </a:solidFill>
                <a:latin typeface="Trebuchet MS" panose="020B0603020202020204" pitchFamily="34" charset="0"/>
                <a:cs typeface="Arial" charset="0"/>
              </a:rPr>
              <a:t>otra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manera</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documentación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preliminar</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incompleta</a:t>
            </a:r>
            <a:r>
              <a:rPr lang="en-US" sz="1000" dirty="0">
                <a:solidFill>
                  <a:srgbClr val="0000FF"/>
                </a:solidFill>
                <a:latin typeface="Trebuchet MS" panose="020B0603020202020204" pitchFamily="34" charset="0"/>
                <a:cs typeface="Arial" charset="0"/>
              </a:rPr>
              <a:t> y/o con </a:t>
            </a:r>
            <a:r>
              <a:rPr lang="en-US" sz="1000" dirty="0" err="1">
                <a:solidFill>
                  <a:srgbClr val="0000FF"/>
                </a:solidFill>
                <a:latin typeface="Trebuchet MS" panose="020B0603020202020204" pitchFamily="34" charset="0"/>
                <a:cs typeface="Arial" charset="0"/>
              </a:rPr>
              <a:t>mapas</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insuficientes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a:t>
            </a: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2: </a:t>
            </a:r>
            <a:r>
              <a:rPr lang="en-US" sz="1000" dirty="0">
                <a:solidFill>
                  <a:srgbClr val="0000FF"/>
                </a:solidFill>
                <a:latin typeface="Trebuchet MS" panose="020B0603020202020204" pitchFamily="34" charset="0"/>
                <a:cs typeface="Arial" charset="0"/>
              </a:rPr>
              <a:t>Personal del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ha </a:t>
            </a:r>
            <a:r>
              <a:rPr lang="en-US" sz="1000" dirty="0" err="1">
                <a:solidFill>
                  <a:srgbClr val="0000FF"/>
                </a:solidFill>
                <a:latin typeface="Trebuchet MS" panose="020B0603020202020204" pitchFamily="34" charset="0"/>
                <a:cs typeface="Arial" charset="0"/>
              </a:rPr>
              <a:t>participado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reunión</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planificación</a:t>
            </a:r>
            <a:r>
              <a:rPr lang="en-US" sz="1000" dirty="0">
                <a:solidFill>
                  <a:srgbClr val="0000FF"/>
                </a:solidFill>
                <a:latin typeface="Trebuchet MS" panose="020B0603020202020204" pitchFamily="34" charset="0"/>
                <a:cs typeface="Arial" charset="0"/>
              </a:rPr>
              <a:t> para la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sitios</a:t>
            </a:r>
            <a:r>
              <a:rPr lang="en-US" sz="1000" dirty="0">
                <a:solidFill>
                  <a:srgbClr val="0000FF"/>
                </a:solidFill>
                <a:latin typeface="Trebuchet MS" panose="020B0603020202020204" pitchFamily="34" charset="0"/>
                <a:cs typeface="Arial" charset="0"/>
              </a:rPr>
              <a:t> u </a:t>
            </a:r>
            <a:r>
              <a:rPr lang="en-US" sz="1000" dirty="0" err="1">
                <a:solidFill>
                  <a:srgbClr val="0000FF"/>
                </a:solidFill>
                <a:latin typeface="Trebuchet MS" panose="020B0603020202020204" pitchFamily="34" charset="0"/>
                <a:cs typeface="Arial" charset="0"/>
              </a:rPr>
              <a:t>otro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esfuerzo</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pero</a:t>
            </a:r>
            <a:r>
              <a:rPr lang="en-US" sz="1000" dirty="0">
                <a:solidFill>
                  <a:srgbClr val="0000FF"/>
                </a:solidFill>
                <a:latin typeface="Trebuchet MS" panose="020B0603020202020204" pitchFamily="34" charset="0"/>
                <a:cs typeface="Arial" charset="0"/>
              </a:rPr>
              <a:t> no ha </a:t>
            </a:r>
            <a:r>
              <a:rPr lang="en-US" sz="1000" dirty="0" err="1">
                <a:solidFill>
                  <a:srgbClr val="0000FF"/>
                </a:solidFill>
                <a:latin typeface="Trebuchet MS" panose="020B0603020202020204" pitchFamily="34" charset="0"/>
                <a:cs typeface="Arial" charset="0"/>
              </a:rPr>
              <a:t>trabajado</a:t>
            </a:r>
            <a:r>
              <a:rPr lang="en-US" sz="1000" dirty="0">
                <a:solidFill>
                  <a:srgbClr val="0000FF"/>
                </a:solidFill>
                <a:latin typeface="Trebuchet MS" panose="020B0603020202020204" pitchFamily="34" charset="0"/>
                <a:cs typeface="Arial" charset="0"/>
              </a:rPr>
              <a:t> con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multidisciplinario</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completar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evaluación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rápida</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cinco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sistemas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presiones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fuentes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éxito</a:t>
            </a:r>
            <a:r>
              <a:rPr lang="en-US" sz="1000" dirty="0">
                <a:solidFill>
                  <a:srgbClr val="0000FF"/>
                </a:solidFill>
                <a:latin typeface="Trebuchet MS" panose="020B0603020202020204" pitchFamily="34" charset="0"/>
                <a:cs typeface="Arial" charset="0"/>
              </a:rPr>
              <a:t>) o un plan para la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1: </a:t>
            </a:r>
            <a:r>
              <a:rPr lang="en-US" sz="1000" dirty="0">
                <a:solidFill>
                  <a:srgbClr val="0000FF"/>
                </a:solidFill>
                <a:latin typeface="Trebuchet MS" panose="020B0603020202020204" pitchFamily="34" charset="0"/>
                <a:cs typeface="Arial" charset="0"/>
              </a:rPr>
              <a:t>Personal del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no ha </a:t>
            </a:r>
            <a:r>
              <a:rPr lang="en-US" sz="1000" dirty="0" err="1">
                <a:solidFill>
                  <a:srgbClr val="0000FF"/>
                </a:solidFill>
                <a:latin typeface="Trebuchet MS" panose="020B0603020202020204" pitchFamily="34" charset="0"/>
                <a:cs typeface="Arial" charset="0"/>
              </a:rPr>
              <a:t>participado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aún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planificación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estratégica</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sp>
        <p:nvSpPr>
          <p:cNvPr id="223260" name="CapA3S"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Liderazgo</a:t>
            </a:r>
            <a:r>
              <a:rPr lang="en-US" sz="1100" b="1" dirty="0">
                <a:solidFill>
                  <a:srgbClr val="0000FF"/>
                </a:solidFill>
                <a:latin typeface="Trebuchet MS" panose="020B0603020202020204" pitchFamily="34" charset="0"/>
                <a:cs typeface="Arial" charset="0"/>
              </a:rPr>
              <a:t> y </a:t>
            </a:r>
            <a:r>
              <a:rPr lang="en-US" sz="1100" b="1" dirty="0" err="1">
                <a:solidFill>
                  <a:srgbClr val="0000FF"/>
                </a:solidFill>
                <a:latin typeface="Trebuchet MS" panose="020B0603020202020204" pitchFamily="34" charset="0"/>
                <a:cs typeface="Arial" charset="0"/>
              </a:rPr>
              <a:t>apoyo</a:t>
            </a:r>
            <a:r>
              <a:rPr lang="en-US" sz="1100" b="1" dirty="0">
                <a:solidFill>
                  <a:srgbClr val="0000FF"/>
                </a:solidFill>
                <a:latin typeface="Trebuchet MS" panose="020B0603020202020204" pitchFamily="34" charset="0"/>
                <a:cs typeface="Arial" charset="0"/>
              </a:rPr>
              <a:t> al </a:t>
            </a:r>
            <a:r>
              <a:rPr lang="en-US" sz="1100" b="1" dirty="0" err="1">
                <a:solidFill>
                  <a:srgbClr val="0000FF"/>
                </a:solidFill>
                <a:latin typeface="Trebuchet MS" panose="020B0603020202020204" pitchFamily="34" charset="0"/>
                <a:cs typeface="Arial" charset="0"/>
              </a:rPr>
              <a:t>projecto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err="1">
                <a:solidFill>
                  <a:srgbClr val="0000FF"/>
                </a:solidFill>
                <a:latin typeface="Trebuchet MS" panose="020B0603020202020204" pitchFamily="34" charset="0"/>
                <a:cs typeface="Arial" charset="0"/>
              </a:rPr>
              <a:t>Equipo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apoyo</a:t>
            </a:r>
            <a:r>
              <a:rPr lang="en-US" sz="1000" b="1" dirty="0">
                <a:solidFill>
                  <a:srgbClr val="0000FF"/>
                </a:solidFill>
                <a:latin typeface="Trebuchet MS" panose="020B0603020202020204" pitchFamily="34" charset="0"/>
                <a:cs typeface="Arial" charset="0"/>
              </a:rPr>
              <a:t> al </a:t>
            </a:r>
            <a:r>
              <a:rPr lang="en-US" sz="1000" b="1" dirty="0" err="1">
                <a:solidFill>
                  <a:srgbClr val="0000FF"/>
                </a:solidFill>
                <a:latin typeface="Trebuchet MS" panose="020B0603020202020204" pitchFamily="34" charset="0"/>
                <a:cs typeface="Arial" charset="0"/>
              </a:rPr>
              <a:t>proyecto</a:t>
            </a:r>
            <a:r>
              <a:rPr lang="en-US" sz="1000" b="1" dirty="0">
                <a:solidFill>
                  <a:srgbClr val="0000FF"/>
                </a:solidFill>
                <a:latin typeface="Trebuchet MS" panose="020B0603020202020204" pitchFamily="34" charset="0"/>
                <a:cs typeface="Arial" charset="0"/>
              </a:rPr>
              <a:t> – </a:t>
            </a:r>
            <a:r>
              <a:rPr lang="en-US" sz="1000" b="1" dirty="0" err="1">
                <a:solidFill>
                  <a:srgbClr val="0000FF"/>
                </a:solidFill>
                <a:latin typeface="Trebuchet MS" panose="020B0603020202020204" pitchFamily="34" charset="0"/>
                <a:cs typeface="Arial" charset="0"/>
              </a:rPr>
              <a:t>ejemplo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ciencia</a:t>
            </a:r>
            <a:r>
              <a:rPr lang="en-US" sz="1000" b="1" dirty="0">
                <a:solidFill>
                  <a:srgbClr val="0000FF"/>
                </a:solidFill>
                <a:latin typeface="Trebuchet MS" panose="020B0603020202020204" pitchFamily="34" charset="0"/>
                <a:cs typeface="Arial" charset="0"/>
              </a:rPr>
              <a:t> de la </a:t>
            </a:r>
            <a:r>
              <a:rPr lang="en-US" sz="1000" b="1" dirty="0" err="1">
                <a:solidFill>
                  <a:srgbClr val="0000FF"/>
                </a:solidFill>
                <a:latin typeface="Trebuchet MS" panose="020B0603020202020204" pitchFamily="34" charset="0"/>
                <a:cs typeface="Arial" charset="0"/>
              </a:rPr>
              <a:t>conservación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protección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manejo</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suelo</a:t>
            </a:r>
            <a:r>
              <a:rPr lang="en-US" sz="1000" b="1" dirty="0">
                <a:solidFill>
                  <a:srgbClr val="0000FF"/>
                </a:solidFill>
                <a:latin typeface="Trebuchet MS" panose="020B0603020202020204" pitchFamily="34" charset="0"/>
                <a:cs typeface="Arial" charset="0"/>
              </a:rPr>
              <a:t> y </a:t>
            </a:r>
            <a:r>
              <a:rPr lang="en-US" sz="1000" b="1" dirty="0" err="1">
                <a:solidFill>
                  <a:srgbClr val="0000FF"/>
                </a:solidFill>
                <a:latin typeface="Trebuchet MS" panose="020B0603020202020204" pitchFamily="34" charset="0"/>
                <a:cs typeface="Arial" charset="0"/>
              </a:rPr>
              <a:t>agua</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investigación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aplicada</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relaciones</a:t>
            </a:r>
            <a:r>
              <a:rPr lang="en-US" sz="1000" b="1" dirty="0">
                <a:solidFill>
                  <a:srgbClr val="0000FF"/>
                </a:solidFill>
                <a:latin typeface="Trebuchet MS" panose="020B0603020202020204" pitchFamily="34" charset="0"/>
                <a:cs typeface="Arial" charset="0"/>
              </a:rPr>
              <a:t> con el </a:t>
            </a:r>
            <a:r>
              <a:rPr lang="en-US" sz="1000" b="1" dirty="0" err="1">
                <a:solidFill>
                  <a:srgbClr val="0000FF"/>
                </a:solidFill>
                <a:latin typeface="Trebuchet MS" panose="020B0603020202020204" pitchFamily="34" charset="0"/>
                <a:cs typeface="Arial" charset="0"/>
              </a:rPr>
              <a:t>gobierno</a:t>
            </a:r>
            <a:r>
              <a:rPr lang="en-US" sz="1000" b="1" dirty="0">
                <a:solidFill>
                  <a:srgbClr val="0000FF"/>
                </a:solidFill>
                <a:latin typeface="Trebuchet MS" panose="020B0603020202020204" pitchFamily="34" charset="0"/>
                <a:cs typeface="Arial" charset="0"/>
              </a:rPr>
              <a:t>/</a:t>
            </a:r>
            <a:r>
              <a:rPr lang="en-US" sz="1000" b="1" dirty="0" err="1">
                <a:solidFill>
                  <a:srgbClr val="0000FF"/>
                </a:solidFill>
                <a:latin typeface="Trebuchet MS" panose="020B0603020202020204" pitchFamily="34" charset="0"/>
                <a:cs typeface="Arial" charset="0"/>
              </a:rPr>
              <a:t>financiamiento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público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desarrollo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operaciones</a:t>
            </a:r>
            <a:br>
              <a:rPr lang="en-US" sz="1000" b="1" dirty="0">
                <a:solidFill>
                  <a:srgbClr val="0000FF"/>
                </a:solidFill>
                <a:latin typeface="Trebuchet MS" panose="020B0603020202020204" pitchFamily="34" charset="0"/>
                <a:cs typeface="Arial" charset="0"/>
              </a:rPr>
            </a:b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4: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recibe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regular y de alto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apoyo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experimentado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servicio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completo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ejemplo</a:t>
            </a:r>
            <a:r>
              <a:rPr lang="en-US" sz="1000" dirty="0">
                <a:solidFill>
                  <a:srgbClr val="0000FF"/>
                </a:solidFill>
                <a:latin typeface="Trebuchet MS" panose="020B0603020202020204" pitchFamily="34" charset="0"/>
                <a:cs typeface="Arial" charset="0"/>
              </a:rPr>
              <a:t>: personal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personal </a:t>
            </a:r>
            <a:r>
              <a:rPr lang="en-US" sz="1000" dirty="0" err="1">
                <a:solidFill>
                  <a:srgbClr val="0000FF"/>
                </a:solidFill>
                <a:latin typeface="Trebuchet MS" panose="020B0603020202020204" pitchFamily="34" charset="0"/>
                <a:cs typeface="Arial" charset="0"/>
              </a:rPr>
              <a:t>estatal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nacional</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programa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internacional</a:t>
            </a:r>
            <a:r>
              <a:rPr lang="en-US" sz="1000" dirty="0">
                <a:solidFill>
                  <a:srgbClr val="0000FF"/>
                </a:solidFill>
                <a:latin typeface="Trebuchet MS" panose="020B0603020202020204" pitchFamily="34" charset="0"/>
                <a:cs typeface="Arial" charset="0"/>
              </a:rPr>
              <a:t> o de </a:t>
            </a:r>
            <a:r>
              <a:rPr lang="en-US" sz="1000" dirty="0" err="1">
                <a:solidFill>
                  <a:srgbClr val="0000FF"/>
                </a:solidFill>
                <a:latin typeface="Trebuchet MS" panose="020B0603020202020204" pitchFamily="34" charset="0"/>
                <a:cs typeface="Arial" charset="0"/>
              </a:rPr>
              <a:t>organizaciones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socias</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3: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recibe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apoyo</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pero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regular de alto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está</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disponible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importante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funcional</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necesaria</a:t>
            </a:r>
            <a:r>
              <a:rPr lang="en-US" sz="1000" dirty="0">
                <a:solidFill>
                  <a:srgbClr val="0000FF"/>
                </a:solidFill>
                <a:latin typeface="Trebuchet MS" panose="020B0603020202020204" pitchFamily="34" charset="0"/>
                <a:cs typeface="Arial" charset="0"/>
              </a:rPr>
              <a:t> para la </a:t>
            </a:r>
            <a:r>
              <a:rPr lang="en-US" sz="1000" dirty="0" err="1">
                <a:solidFill>
                  <a:srgbClr val="0000FF"/>
                </a:solidFill>
                <a:latin typeface="Trebuchet MS" panose="020B0603020202020204" pitchFamily="34" charset="0"/>
                <a:cs typeface="Arial" charset="0"/>
              </a:rPr>
              <a:t>implementación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exitosa</a:t>
            </a:r>
            <a:r>
              <a:rPr lang="en-US" sz="1000" dirty="0">
                <a:solidFill>
                  <a:srgbClr val="0000FF"/>
                </a:solidFill>
                <a:latin typeface="Trebuchet MS" panose="020B0603020202020204" pitchFamily="34" charset="0"/>
                <a:cs typeface="Arial" charset="0"/>
              </a:rPr>
              <a:t> de la </a:t>
            </a:r>
            <a:r>
              <a:rPr lang="en-US" sz="1000" dirty="0" err="1">
                <a:solidFill>
                  <a:srgbClr val="0000FF"/>
                </a:solidFill>
                <a:latin typeface="Trebuchet MS" panose="020B0603020202020204" pitchFamily="34" charset="0"/>
                <a:cs typeface="Arial" charset="0"/>
              </a:rPr>
              <a:t>estrategia</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2: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recibe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apoyo</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pero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una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regular de alto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está</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disponible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dos </a:t>
            </a:r>
            <a:r>
              <a:rPr lang="en-US" sz="1000" dirty="0" err="1">
                <a:solidFill>
                  <a:srgbClr val="0000FF"/>
                </a:solidFill>
                <a:latin typeface="Trebuchet MS" panose="020B0603020202020204" pitchFamily="34" charset="0"/>
                <a:cs typeface="Arial" charset="0"/>
              </a:rPr>
              <a:t>importantes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funcionales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necesarias</a:t>
            </a:r>
            <a:r>
              <a:rPr lang="en-US" sz="1000" dirty="0">
                <a:solidFill>
                  <a:srgbClr val="0000FF"/>
                </a:solidFill>
                <a:latin typeface="Trebuchet MS" panose="020B0603020202020204" pitchFamily="34" charset="0"/>
                <a:cs typeface="Arial" charset="0"/>
              </a:rPr>
              <a:t> para la </a:t>
            </a:r>
            <a:r>
              <a:rPr lang="en-US" sz="1000" dirty="0" err="1">
                <a:solidFill>
                  <a:srgbClr val="0000FF"/>
                </a:solidFill>
                <a:latin typeface="Trebuchet MS" panose="020B0603020202020204" pitchFamily="34" charset="0"/>
                <a:cs typeface="Arial" charset="0"/>
              </a:rPr>
              <a:t>implementación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exitosa</a:t>
            </a:r>
            <a:r>
              <a:rPr lang="en-US" sz="1000" dirty="0">
                <a:solidFill>
                  <a:srgbClr val="0000FF"/>
                </a:solidFill>
                <a:latin typeface="Trebuchet MS" panose="020B0603020202020204" pitchFamily="34" charset="0"/>
                <a:cs typeface="Arial" charset="0"/>
              </a:rPr>
              <a:t> de la </a:t>
            </a:r>
            <a:r>
              <a:rPr lang="en-US" sz="1000" dirty="0" err="1">
                <a:solidFill>
                  <a:srgbClr val="0000FF"/>
                </a:solidFill>
                <a:latin typeface="Trebuchet MS" panose="020B0603020202020204" pitchFamily="34" charset="0"/>
                <a:cs typeface="Arial" charset="0"/>
              </a:rPr>
              <a:t>estrategia</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1: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recibe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asistencia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insuficiente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varias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áreas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funcionales</a:t>
            </a:r>
            <a:r>
              <a:rPr lang="en-US" sz="1000" dirty="0">
                <a:solidFill>
                  <a:srgbClr val="0000FF"/>
                </a:solidFill>
                <a:latin typeface="Trebuchet MS" panose="020B0603020202020204" pitchFamily="34" charset="0"/>
                <a:cs typeface="Arial" charset="0"/>
              </a:rPr>
              <a:t>.</a:t>
            </a:r>
            <a:endParaRPr lang="en-US" sz="2400" dirty="0">
              <a:latin typeface="Times New Roman" pitchFamily="18" charset="0"/>
            </a:endParaRPr>
          </a:p>
        </p:txBody>
      </p:sp>
      <p:sp>
        <p:nvSpPr>
          <p:cNvPr id="223261" name="CapA2S" hidden="1"/>
          <p:cNvSpPr txBox="1">
            <a:spLocks noChangeArrowheads="1"/>
          </p:cNvSpPr>
          <p:nvPr/>
        </p:nvSpPr>
        <p:spPr bwMode="auto">
          <a:xfrm>
            <a:off x="4465638" y="-1973263"/>
            <a:ext cx="1885950" cy="43338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Liderazgo</a:t>
            </a:r>
            <a:r>
              <a:rPr lang="en-US" sz="1100" b="1" dirty="0">
                <a:solidFill>
                  <a:srgbClr val="0000FF"/>
                </a:solidFill>
                <a:latin typeface="Trebuchet MS" panose="020B0603020202020204" pitchFamily="34" charset="0"/>
                <a:cs typeface="Arial" charset="0"/>
              </a:rPr>
              <a:t> y </a:t>
            </a:r>
            <a:r>
              <a:rPr lang="en-US" sz="1100" b="1" dirty="0" err="1">
                <a:solidFill>
                  <a:srgbClr val="0000FF"/>
                </a:solidFill>
                <a:latin typeface="Trebuchet MS" panose="020B0603020202020204" pitchFamily="34" charset="0"/>
                <a:cs typeface="Arial" charset="0"/>
              </a:rPr>
              <a:t>apoyo</a:t>
            </a:r>
            <a:r>
              <a:rPr lang="en-US" sz="1100" b="1" dirty="0">
                <a:solidFill>
                  <a:srgbClr val="0000FF"/>
                </a:solidFill>
                <a:latin typeface="Trebuchet MS" panose="020B0603020202020204" pitchFamily="34" charset="0"/>
                <a:cs typeface="Arial" charset="0"/>
              </a:rPr>
              <a:t> al </a:t>
            </a:r>
            <a:r>
              <a:rPr lang="en-US" sz="1100" b="1" dirty="0" err="1">
                <a:solidFill>
                  <a:srgbClr val="0000FF"/>
                </a:solidFill>
                <a:latin typeface="Trebuchet MS" panose="020B0603020202020204" pitchFamily="34" charset="0"/>
                <a:cs typeface="Arial" charset="0"/>
              </a:rPr>
              <a:t>projecto</a:t>
            </a:r>
            <a:br>
              <a:rPr lang="en-US" sz="1100" b="1" dirty="0">
                <a:solidFill>
                  <a:srgbClr val="0000FF"/>
                </a:solidFill>
                <a:latin typeface="Trebuchet MS" panose="020B0603020202020204" pitchFamily="34" charset="0"/>
                <a:cs typeface="Arial" charset="0"/>
              </a:rPr>
            </a:br>
            <a:r>
              <a:rPr lang="en-US" sz="1000" b="1" dirty="0" err="1">
                <a:solidFill>
                  <a:srgbClr val="0000FF"/>
                </a:solidFill>
                <a:latin typeface="Trebuchet MS" panose="020B0603020202020204" pitchFamily="34" charset="0"/>
                <a:cs typeface="Arial" charset="0"/>
              </a:rPr>
              <a:t>Administrador</a:t>
            </a:r>
            <a:r>
              <a:rPr lang="en-US" sz="1000" b="1" dirty="0">
                <a:solidFill>
                  <a:srgbClr val="0000FF"/>
                </a:solidFill>
                <a:latin typeface="Trebuchet MS" panose="020B0603020202020204" pitchFamily="34" charset="0"/>
                <a:cs typeface="Arial" charset="0"/>
              </a:rPr>
              <a:t> o mentor de </a:t>
            </a:r>
            <a:r>
              <a:rPr lang="en-US" sz="1000" b="1" dirty="0" err="1">
                <a:solidFill>
                  <a:srgbClr val="0000FF"/>
                </a:solidFill>
                <a:latin typeface="Trebuchet MS" panose="020B0603020202020204" pitchFamily="34" charset="0"/>
                <a:cs typeface="Arial" charset="0"/>
              </a:rPr>
              <a:t>conservación</a:t>
            </a:r>
            <a:r>
              <a:rPr lang="en-US" sz="1000" b="1" dirty="0">
                <a:solidFill>
                  <a:srgbClr val="0000FF"/>
                </a:solidFill>
                <a:latin typeface="Trebuchet MS" panose="020B0603020202020204" pitchFamily="34" charset="0"/>
                <a:cs typeface="Arial" charset="0"/>
              </a:rPr>
              <a:t> – </a:t>
            </a:r>
            <a:r>
              <a:rPr lang="en-US" sz="1000" b="1" dirty="0" err="1">
                <a:solidFill>
                  <a:srgbClr val="0000FF"/>
                </a:solidFill>
                <a:latin typeface="Trebuchet MS" panose="020B0603020202020204" pitchFamily="34" charset="0"/>
                <a:cs typeface="Arial" charset="0"/>
              </a:rPr>
              <a:t>Involucramiento</a:t>
            </a:r>
            <a:r>
              <a:rPr lang="en-US" sz="1000" b="1" dirty="0">
                <a:solidFill>
                  <a:srgbClr val="0000FF"/>
                </a:solidFill>
                <a:latin typeface="Trebuchet MS" panose="020B0603020202020204" pitchFamily="34" charset="0"/>
                <a:cs typeface="Arial" charset="0"/>
              </a:rPr>
              <a:t> de un </a:t>
            </a:r>
            <a:r>
              <a:rPr lang="en-US" sz="1000" b="1" dirty="0" err="1">
                <a:solidFill>
                  <a:srgbClr val="0000FF"/>
                </a:solidFill>
                <a:latin typeface="Trebuchet MS" panose="020B0603020202020204" pitchFamily="34" charset="0"/>
                <a:cs typeface="Arial" charset="0"/>
              </a:rPr>
              <a:t>administrador</a:t>
            </a:r>
            <a:r>
              <a:rPr lang="en-US" sz="1000" b="1" dirty="0">
                <a:solidFill>
                  <a:srgbClr val="0000FF"/>
                </a:solidFill>
                <a:latin typeface="Trebuchet MS" panose="020B0603020202020204" pitchFamily="34" charset="0"/>
                <a:cs typeface="Arial" charset="0"/>
              </a:rPr>
              <a:t> o mentor </a:t>
            </a:r>
            <a:r>
              <a:rPr lang="en-US" sz="1000" b="1" dirty="0" err="1">
                <a:solidFill>
                  <a:srgbClr val="0000FF"/>
                </a:solidFill>
                <a:latin typeface="Trebuchet MS" panose="020B0603020202020204" pitchFamily="34" charset="0"/>
                <a:cs typeface="Arial" charset="0"/>
              </a:rPr>
              <a:t>experimentado</a:t>
            </a:r>
            <a:r>
              <a:rPr lang="en-US" sz="1000" b="1" dirty="0">
                <a:solidFill>
                  <a:srgbClr val="0000FF"/>
                </a:solidFill>
                <a:latin typeface="Trebuchet MS" panose="020B0603020202020204" pitchFamily="34" charset="0"/>
                <a:cs typeface="Arial" charset="0"/>
              </a:rPr>
              <a:t> con </a:t>
            </a:r>
            <a:r>
              <a:rPr lang="en-US" sz="1000" b="1" dirty="0" err="1">
                <a:solidFill>
                  <a:srgbClr val="0000FF"/>
                </a:solidFill>
                <a:latin typeface="Trebuchet MS" panose="020B0603020202020204" pitchFamily="34" charset="0"/>
                <a:cs typeface="Arial" charset="0"/>
              </a:rPr>
              <a:t>resultados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comprobados</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conservación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en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otros</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sitios</a:t>
            </a:r>
            <a:r>
              <a:rPr lang="en-US" sz="1000" b="1" dirty="0">
                <a:solidFill>
                  <a:srgbClr val="0000FF"/>
                </a:solidFill>
                <a:latin typeface="Trebuchet MS" panose="020B0603020202020204" pitchFamily="34" charset="0"/>
                <a:cs typeface="Arial" charset="0"/>
              </a:rPr>
              <a:t> con similar </a:t>
            </a:r>
            <a:r>
              <a:rPr lang="en-US" sz="1000" b="1" dirty="0" err="1">
                <a:solidFill>
                  <a:srgbClr val="0000FF"/>
                </a:solidFill>
                <a:latin typeface="Trebuchet MS" panose="020B0603020202020204" pitchFamily="34" charset="0"/>
                <a:cs typeface="Arial" charset="0"/>
              </a:rPr>
              <a:t>nivel</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complejidad</a:t>
            </a:r>
            <a:r>
              <a:rPr lang="en-US" sz="1000" b="1" dirty="0">
                <a:solidFill>
                  <a:srgbClr val="0000FF"/>
                </a:solidFill>
                <a:latin typeface="Trebuchet MS" panose="020B0603020202020204" pitchFamily="34" charset="0"/>
                <a:cs typeface="Arial" charset="0"/>
              </a:rPr>
              <a:t> – </a:t>
            </a:r>
            <a:r>
              <a:rPr lang="en-US" sz="1000" b="1" dirty="0" err="1">
                <a:solidFill>
                  <a:srgbClr val="0000FF"/>
                </a:solidFill>
                <a:latin typeface="Trebuchet MS" panose="020B0603020202020204" pitchFamily="34" charset="0"/>
                <a:cs typeface="Arial" charset="0"/>
              </a:rPr>
              <a:t>por</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ejemplo</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desarrollo</a:t>
            </a:r>
            <a:r>
              <a:rPr lang="en-US" sz="1000" b="1" dirty="0">
                <a:solidFill>
                  <a:srgbClr val="0000FF"/>
                </a:solidFill>
                <a:latin typeface="Trebuchet MS" panose="020B0603020202020204" pitchFamily="34" charset="0"/>
                <a:cs typeface="Arial" charset="0"/>
              </a:rPr>
              <a:t> e </a:t>
            </a:r>
            <a:r>
              <a:rPr lang="en-US" sz="1000" b="1" dirty="0" err="1">
                <a:solidFill>
                  <a:srgbClr val="0000FF"/>
                </a:solidFill>
                <a:latin typeface="Trebuchet MS" panose="020B0603020202020204" pitchFamily="34" charset="0"/>
                <a:cs typeface="Arial" charset="0"/>
              </a:rPr>
              <a:t>implementación</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exitosa</a:t>
            </a:r>
            <a:r>
              <a:rPr lang="en-US" sz="1000" b="1" dirty="0">
                <a:solidFill>
                  <a:srgbClr val="0000FF"/>
                </a:solidFill>
                <a:latin typeface="Trebuchet MS" panose="020B0603020202020204" pitchFamily="34" charset="0"/>
                <a:cs typeface="Arial" charset="0"/>
              </a:rPr>
              <a:t> de </a:t>
            </a:r>
            <a:r>
              <a:rPr lang="en-US" sz="1000" b="1" dirty="0" err="1">
                <a:solidFill>
                  <a:srgbClr val="0000FF"/>
                </a:solidFill>
                <a:latin typeface="Trebuchet MS" panose="020B0603020202020204" pitchFamily="34" charset="0"/>
                <a:cs typeface="Arial" charset="0"/>
              </a:rPr>
              <a:t>estrategias</a:t>
            </a:r>
            <a:r>
              <a:rPr lang="en-US" sz="1000" b="1" dirty="0">
                <a:solidFill>
                  <a:srgbClr val="0000FF"/>
                </a:solidFill>
                <a:latin typeface="Trebuchet MS" panose="020B0603020202020204" pitchFamily="34" charset="0"/>
                <a:cs typeface="Arial" charset="0"/>
              </a:rPr>
              <a:t> para </a:t>
            </a:r>
            <a:r>
              <a:rPr lang="en-US" sz="1000" b="1" dirty="0" err="1">
                <a:solidFill>
                  <a:srgbClr val="0000FF"/>
                </a:solidFill>
                <a:latin typeface="Trebuchet MS" panose="020B0603020202020204" pitchFamily="34" charset="0"/>
                <a:cs typeface="Arial" charset="0"/>
              </a:rPr>
              <a:t>abatir</a:t>
            </a:r>
            <a:r>
              <a:rPr lang="en-US" sz="1000" b="1" dirty="0">
                <a:solidFill>
                  <a:srgbClr val="0000FF"/>
                </a:solidFill>
                <a:latin typeface="Trebuchet MS" panose="020B0603020202020204" pitchFamily="34" charset="0"/>
                <a:cs typeface="Arial" charset="0"/>
              </a:rPr>
              <a:t> </a:t>
            </a:r>
            <a:r>
              <a:rPr lang="en-US" sz="1000" b="1" dirty="0" err="1">
                <a:solidFill>
                  <a:srgbClr val="0000FF"/>
                </a:solidFill>
                <a:latin typeface="Trebuchet MS" panose="020B0603020202020204" pitchFamily="34" charset="0"/>
                <a:cs typeface="Arial" charset="0"/>
              </a:rPr>
              <a:t>amenazas</a:t>
            </a:r>
            <a:r>
              <a:rPr lang="en-US" sz="1000" b="1" dirty="0">
                <a:solidFill>
                  <a:srgbClr val="0000FF"/>
                </a:solidFill>
                <a:latin typeface="Trebuchet MS" panose="020B0603020202020204" pitchFamily="34" charset="0"/>
                <a:cs typeface="Arial" charset="0"/>
              </a:rPr>
              <a:t>.</a:t>
            </a:r>
            <a:br>
              <a:rPr lang="en-US" sz="1000" b="1" dirty="0">
                <a:solidFill>
                  <a:srgbClr val="0000FF"/>
                </a:solidFill>
                <a:latin typeface="Trebuchet MS" panose="020B0603020202020204" pitchFamily="34" charset="0"/>
                <a:cs typeface="Arial" charset="0"/>
              </a:rPr>
            </a:br>
            <a:br>
              <a:rPr lang="en-US" sz="1000" b="1"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4: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cuenta</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involucramiento</a:t>
            </a:r>
            <a:r>
              <a:rPr lang="en-US" sz="1000" dirty="0">
                <a:solidFill>
                  <a:srgbClr val="0000FF"/>
                </a:solidFill>
                <a:latin typeface="Trebuchet MS" panose="020B0603020202020204" pitchFamily="34" charset="0"/>
                <a:cs typeface="Arial" charset="0"/>
              </a:rPr>
              <a:t> regular, </a:t>
            </a:r>
            <a:r>
              <a:rPr lang="en-US" sz="1000" dirty="0" err="1">
                <a:solidFill>
                  <a:srgbClr val="0000FF"/>
                </a:solidFill>
                <a:latin typeface="Trebuchet MS" panose="020B0603020202020204" pitchFamily="34" charset="0"/>
                <a:cs typeface="Arial" charset="0"/>
              </a:rPr>
              <a:t>suficiente</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marcha</a:t>
            </a:r>
            <a:r>
              <a:rPr lang="en-US" sz="1000" dirty="0">
                <a:solidFill>
                  <a:srgbClr val="0000FF"/>
                </a:solidFill>
                <a:latin typeface="Trebuchet MS" panose="020B0603020202020204" pitchFamily="34" charset="0"/>
                <a:cs typeface="Arial" charset="0"/>
              </a:rPr>
              <a:t> y de </a:t>
            </a:r>
            <a:r>
              <a:rPr lang="en-US" sz="1000" dirty="0" err="1">
                <a:solidFill>
                  <a:srgbClr val="0000FF"/>
                </a:solidFill>
                <a:latin typeface="Trebuchet MS" panose="020B0603020202020204" pitchFamily="34" charset="0"/>
                <a:cs typeface="Arial" charset="0"/>
              </a:rPr>
              <a:t>intervención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directa</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administrador</a:t>
            </a:r>
            <a:r>
              <a:rPr lang="en-US" sz="1000" dirty="0">
                <a:solidFill>
                  <a:srgbClr val="0000FF"/>
                </a:solidFill>
                <a:latin typeface="Trebuchet MS" panose="020B0603020202020204" pitchFamily="34" charset="0"/>
                <a:cs typeface="Arial" charset="0"/>
              </a:rPr>
              <a:t> o mentor </a:t>
            </a:r>
            <a:r>
              <a:rPr lang="en-US" sz="1000" dirty="0" err="1">
                <a:solidFill>
                  <a:srgbClr val="0000FF"/>
                </a:solidFill>
                <a:latin typeface="Trebuchet MS" panose="020B0603020202020204" pitchFamily="34" charset="0"/>
                <a:cs typeface="Arial" charset="0"/>
              </a:rPr>
              <a:t>experimentado</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ejemplo</a:t>
            </a:r>
            <a:r>
              <a:rPr lang="en-US" sz="1000" dirty="0">
                <a:solidFill>
                  <a:srgbClr val="0000FF"/>
                </a:solidFill>
                <a:latin typeface="Trebuchet MS" panose="020B0603020202020204" pitchFamily="34" charset="0"/>
                <a:cs typeface="Arial" charset="0"/>
              </a:rPr>
              <a:t>, con al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5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comprobados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sitios</a:t>
            </a:r>
            <a:r>
              <a:rPr lang="en-US" sz="1000" dirty="0">
                <a:solidFill>
                  <a:srgbClr val="0000FF"/>
                </a:solidFill>
                <a:latin typeface="Trebuchet MS" panose="020B0603020202020204" pitchFamily="34" charset="0"/>
                <a:cs typeface="Arial" charset="0"/>
              </a:rPr>
              <a:t> con similar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complejidad</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3: </a:t>
            </a:r>
            <a:r>
              <a:rPr lang="en-US" sz="1000" dirty="0">
                <a:solidFill>
                  <a:srgbClr val="0000FF"/>
                </a:solidFill>
                <a:latin typeface="Trebuchet MS" panose="020B0603020202020204" pitchFamily="34" charset="0"/>
                <a:cs typeface="Arial" charset="0"/>
              </a:rPr>
              <a:t>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cuenta</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acceso</a:t>
            </a:r>
            <a:r>
              <a:rPr lang="en-US" sz="1000" dirty="0">
                <a:solidFill>
                  <a:srgbClr val="0000FF"/>
                </a:solidFill>
                <a:latin typeface="Trebuchet MS" panose="020B0603020202020204" pitchFamily="34" charset="0"/>
                <a:cs typeface="Arial" charset="0"/>
              </a:rPr>
              <a:t> regular, </a:t>
            </a:r>
            <a:r>
              <a:rPr lang="en-US" sz="1000" dirty="0" err="1">
                <a:solidFill>
                  <a:srgbClr val="0000FF"/>
                </a:solidFill>
                <a:latin typeface="Trebuchet MS" panose="020B0603020202020204" pitchFamily="34" charset="0"/>
                <a:cs typeface="Arial" charset="0"/>
              </a:rPr>
              <a:t>asesoría</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consejería</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administrador</a:t>
            </a:r>
            <a:r>
              <a:rPr lang="en-US" sz="1000" dirty="0">
                <a:solidFill>
                  <a:srgbClr val="0000FF"/>
                </a:solidFill>
                <a:latin typeface="Trebuchet MS" panose="020B0603020202020204" pitchFamily="34" charset="0"/>
                <a:cs typeface="Arial" charset="0"/>
              </a:rPr>
              <a:t> o mentor </a:t>
            </a:r>
            <a:r>
              <a:rPr lang="en-US" sz="1000" dirty="0" err="1">
                <a:solidFill>
                  <a:srgbClr val="0000FF"/>
                </a:solidFill>
                <a:latin typeface="Trebuchet MS" panose="020B0603020202020204" pitchFamily="34" charset="0"/>
                <a:cs typeface="Arial" charset="0"/>
              </a:rPr>
              <a:t>experimentado</a:t>
            </a:r>
            <a:r>
              <a:rPr lang="en-US" sz="1000" dirty="0">
                <a:solidFill>
                  <a:srgbClr val="0000FF"/>
                </a:solidFill>
                <a:latin typeface="Trebuchet MS" panose="020B0603020202020204" pitchFamily="34" charset="0"/>
                <a:cs typeface="Arial" charset="0"/>
              </a:rPr>
              <a:t>  –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ejemplo</a:t>
            </a:r>
            <a:r>
              <a:rPr lang="en-US" sz="1000" dirty="0">
                <a:solidFill>
                  <a:srgbClr val="0000FF"/>
                </a:solidFill>
                <a:latin typeface="Trebuchet MS" panose="020B0603020202020204" pitchFamily="34" charset="0"/>
                <a:cs typeface="Arial" charset="0"/>
              </a:rPr>
              <a:t>, con al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5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comprobados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sitios</a:t>
            </a:r>
            <a:r>
              <a:rPr lang="en-US" sz="1000" dirty="0">
                <a:solidFill>
                  <a:srgbClr val="0000FF"/>
                </a:solidFill>
                <a:latin typeface="Trebuchet MS" panose="020B0603020202020204" pitchFamily="34" charset="0"/>
                <a:cs typeface="Arial" charset="0"/>
              </a:rPr>
              <a:t> con similar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complejidad</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2:</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cuenta</a:t>
            </a:r>
            <a:r>
              <a:rPr lang="en-US" sz="1000" dirty="0">
                <a:solidFill>
                  <a:srgbClr val="0000FF"/>
                </a:solidFill>
                <a:latin typeface="Trebuchet MS" panose="020B0603020202020204" pitchFamily="34" charset="0"/>
                <a:cs typeface="Arial" charset="0"/>
              </a:rPr>
              <a:t> con regular </a:t>
            </a:r>
            <a:r>
              <a:rPr lang="en-US" sz="1000" dirty="0" err="1">
                <a:solidFill>
                  <a:srgbClr val="0000FF"/>
                </a:solidFill>
                <a:latin typeface="Trebuchet MS" panose="020B0603020202020204" pitchFamily="34" charset="0"/>
                <a:cs typeface="Arial" charset="0"/>
              </a:rPr>
              <a:t>acceso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asesoría</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consejería</a:t>
            </a:r>
            <a:r>
              <a:rPr lang="en-US" sz="1000" dirty="0">
                <a:solidFill>
                  <a:srgbClr val="0000FF"/>
                </a:solidFill>
                <a:latin typeface="Trebuchet MS" panose="020B0603020202020204" pitchFamily="34" charset="0"/>
                <a:cs typeface="Arial" charset="0"/>
              </a:rPr>
              <a:t> de un </a:t>
            </a:r>
            <a:r>
              <a:rPr lang="en-US" sz="1000" dirty="0" err="1">
                <a:solidFill>
                  <a:srgbClr val="0000FF"/>
                </a:solidFill>
                <a:latin typeface="Trebuchet MS" panose="020B0603020202020204" pitchFamily="34" charset="0"/>
                <a:cs typeface="Arial" charset="0"/>
              </a:rPr>
              <a:t>administrador</a:t>
            </a:r>
            <a:r>
              <a:rPr lang="en-US" sz="1000" dirty="0">
                <a:solidFill>
                  <a:srgbClr val="0000FF"/>
                </a:solidFill>
                <a:latin typeface="Trebuchet MS" panose="020B0603020202020204" pitchFamily="34" charset="0"/>
                <a:cs typeface="Arial" charset="0"/>
              </a:rPr>
              <a:t> o mentor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experimentado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por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ejemplo</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menos</a:t>
            </a:r>
            <a:r>
              <a:rPr lang="en-US" sz="1000" dirty="0">
                <a:solidFill>
                  <a:srgbClr val="0000FF"/>
                </a:solidFill>
                <a:latin typeface="Trebuchet MS" panose="020B0603020202020204" pitchFamily="34" charset="0"/>
                <a:cs typeface="Arial" charset="0"/>
              </a:rPr>
              <a:t> de 5 </a:t>
            </a:r>
            <a:r>
              <a:rPr lang="en-US" sz="1000" dirty="0" err="1">
                <a:solidFill>
                  <a:srgbClr val="0000FF"/>
                </a:solidFill>
                <a:latin typeface="Trebuchet MS" panose="020B0603020202020204" pitchFamily="34" charset="0"/>
                <a:cs typeface="Arial" charset="0"/>
              </a:rPr>
              <a:t>años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algunos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resultados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prometedores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sitios</a:t>
            </a:r>
            <a:r>
              <a:rPr lang="en-US" sz="1000" dirty="0">
                <a:solidFill>
                  <a:srgbClr val="0000FF"/>
                </a:solidFill>
                <a:latin typeface="Trebuchet MS" panose="020B0603020202020204" pitchFamily="34" charset="0"/>
                <a:cs typeface="Arial" charset="0"/>
              </a:rPr>
              <a:t> con similar </a:t>
            </a:r>
            <a:r>
              <a:rPr lang="en-US" sz="1000" dirty="0" err="1">
                <a:solidFill>
                  <a:srgbClr val="0000FF"/>
                </a:solidFill>
                <a:latin typeface="Trebuchet MS" panose="020B0603020202020204" pitchFamily="34" charset="0"/>
                <a:cs typeface="Arial" charset="0"/>
              </a:rPr>
              <a:t>nivel</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complejidad</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1:</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proyecto</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tiene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acceso</a:t>
            </a:r>
            <a:r>
              <a:rPr lang="en-US" sz="1000" dirty="0">
                <a:solidFill>
                  <a:srgbClr val="0000FF"/>
                </a:solidFill>
                <a:latin typeface="Trebuchet MS" panose="020B0603020202020204" pitchFamily="34" charset="0"/>
                <a:cs typeface="Arial" charset="0"/>
              </a:rPr>
              <a:t>, o </a:t>
            </a:r>
            <a:r>
              <a:rPr lang="en-US" sz="1000" dirty="0" err="1">
                <a:solidFill>
                  <a:srgbClr val="0000FF"/>
                </a:solidFill>
                <a:latin typeface="Trebuchet MS" panose="020B0603020202020204" pitchFamily="34" charset="0"/>
                <a:cs typeface="Arial" charset="0"/>
              </a:rPr>
              <a:t>tiene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sólo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acceso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esporádico</a:t>
            </a:r>
            <a:r>
              <a:rPr lang="en-US" sz="1000" dirty="0">
                <a:solidFill>
                  <a:srgbClr val="0000FF"/>
                </a:solidFill>
                <a:latin typeface="Trebuchet MS" panose="020B0603020202020204" pitchFamily="34" charset="0"/>
                <a:cs typeface="Arial" charset="0"/>
              </a:rPr>
              <a:t>, a un </a:t>
            </a:r>
            <a:r>
              <a:rPr lang="en-US" sz="1000" dirty="0" err="1">
                <a:solidFill>
                  <a:srgbClr val="0000FF"/>
                </a:solidFill>
                <a:latin typeface="Trebuchet MS" panose="020B0603020202020204" pitchFamily="34" charset="0"/>
                <a:cs typeface="Arial" charset="0"/>
              </a:rPr>
              <a:t>administrador</a:t>
            </a:r>
            <a:r>
              <a:rPr lang="en-US" sz="1000" dirty="0">
                <a:solidFill>
                  <a:srgbClr val="0000FF"/>
                </a:solidFill>
                <a:latin typeface="Trebuchet MS" panose="020B0603020202020204" pitchFamily="34" charset="0"/>
                <a:cs typeface="Arial" charset="0"/>
              </a:rPr>
              <a:t> o  mentor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a:t>
            </a:r>
            <a:endParaRPr lang="en-US" sz="2400" dirty="0">
              <a:latin typeface="Times New Roman" pitchFamily="18" charset="0"/>
            </a:endParaRPr>
          </a:p>
        </p:txBody>
      </p:sp>
      <p:sp>
        <p:nvSpPr>
          <p:cNvPr id="223262" name="CapA1S" hidden="1"/>
          <p:cNvSpPr txBox="1">
            <a:spLocks noChangeArrowheads="1"/>
          </p:cNvSpPr>
          <p:nvPr/>
        </p:nvSpPr>
        <p:spPr bwMode="auto">
          <a:xfrm>
            <a:off x="4770438" y="-2268538"/>
            <a:ext cx="4543425" cy="3838576"/>
          </a:xfrm>
          <a:prstGeom prst="rect">
            <a:avLst/>
          </a:prstGeom>
          <a:solidFill>
            <a:srgbClr val="FFFFFF"/>
          </a:solidFill>
          <a:ln w="9525">
            <a:solidFill>
              <a:srgbClr val="000000"/>
            </a:solidFill>
            <a:miter lim="800000"/>
            <a:headEnd/>
            <a:tailEnd/>
          </a:ln>
        </p:spPr>
        <p:txBody>
          <a:bodyPr/>
          <a:lstStyle/>
          <a:p>
            <a:r>
              <a:rPr lang="en-US" sz="1100" b="1" dirty="0" err="1">
                <a:solidFill>
                  <a:srgbClr val="0000FF"/>
                </a:solidFill>
                <a:latin typeface="Trebuchet MS" panose="020B0603020202020204" pitchFamily="34" charset="0"/>
                <a:cs typeface="Arial" charset="0"/>
              </a:rPr>
              <a:t>Liderazgo</a:t>
            </a:r>
            <a:r>
              <a:rPr lang="en-US" sz="1100" b="1" dirty="0">
                <a:solidFill>
                  <a:srgbClr val="0000FF"/>
                </a:solidFill>
                <a:latin typeface="Trebuchet MS" panose="020B0603020202020204" pitchFamily="34" charset="0"/>
                <a:cs typeface="Arial" charset="0"/>
              </a:rPr>
              <a:t> y </a:t>
            </a:r>
            <a:r>
              <a:rPr lang="en-US" sz="1100" b="1" dirty="0" err="1">
                <a:solidFill>
                  <a:srgbClr val="0000FF"/>
                </a:solidFill>
                <a:latin typeface="Trebuchet MS" panose="020B0603020202020204" pitchFamily="34" charset="0"/>
                <a:cs typeface="Arial" charset="0"/>
              </a:rPr>
              <a:t>apoyo</a:t>
            </a:r>
            <a:r>
              <a:rPr lang="en-US" sz="1100" b="1" dirty="0">
                <a:solidFill>
                  <a:srgbClr val="0000FF"/>
                </a:solidFill>
                <a:latin typeface="Trebuchet MS" panose="020B0603020202020204" pitchFamily="34" charset="0"/>
                <a:cs typeface="Arial" charset="0"/>
              </a:rPr>
              <a:t> al </a:t>
            </a:r>
            <a:r>
              <a:rPr lang="en-US" sz="1100" b="1" dirty="0" err="1">
                <a:solidFill>
                  <a:srgbClr val="0000FF"/>
                </a:solidFill>
                <a:latin typeface="Trebuchet MS" panose="020B0603020202020204" pitchFamily="34" charset="0"/>
                <a:cs typeface="Arial" charset="0"/>
              </a:rPr>
              <a:t>projecto</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i="1" dirty="0" err="1">
                <a:solidFill>
                  <a:srgbClr val="0000FF"/>
                </a:solidFill>
                <a:latin typeface="Trebuchet MS" panose="020B0603020202020204" pitchFamily="34" charset="0"/>
                <a:cs typeface="Arial" charset="0"/>
              </a:rPr>
              <a:t>Responsabilidad</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enfocada</a:t>
            </a:r>
            <a:r>
              <a:rPr lang="en-US" sz="1000" b="1" i="1" dirty="0">
                <a:solidFill>
                  <a:srgbClr val="0000FF"/>
                </a:solidFill>
                <a:latin typeface="Trebuchet MS" panose="020B0603020202020204" pitchFamily="34" charset="0"/>
                <a:cs typeface="Arial" charset="0"/>
              </a:rPr>
              <a:t> del personal a </a:t>
            </a:r>
            <a:r>
              <a:rPr lang="en-US" sz="1000" b="1" i="1" dirty="0" err="1">
                <a:solidFill>
                  <a:srgbClr val="0000FF"/>
                </a:solidFill>
                <a:latin typeface="Trebuchet MS" panose="020B0603020202020204" pitchFamily="34" charset="0"/>
                <a:cs typeface="Arial" charset="0"/>
              </a:rPr>
              <a:t>los</a:t>
            </a:r>
            <a:r>
              <a:rPr lang="en-US" sz="1000" b="1" i="1" dirty="0">
                <a:solidFill>
                  <a:srgbClr val="0000FF"/>
                </a:solidFill>
                <a:latin typeface="Trebuchet MS" panose="020B0603020202020204" pitchFamily="34" charset="0"/>
                <a:cs typeface="Arial" charset="0"/>
              </a:rPr>
              <a:t> </a:t>
            </a:r>
            <a:r>
              <a:rPr lang="en-US" sz="1000" b="1" i="1" dirty="0" err="1">
                <a:solidFill>
                  <a:srgbClr val="0000FF"/>
                </a:solidFill>
                <a:latin typeface="Trebuchet MS" panose="020B0603020202020204" pitchFamily="34" charset="0"/>
                <a:cs typeface="Arial" charset="0"/>
              </a:rPr>
              <a:t>sitios</a:t>
            </a:r>
            <a:r>
              <a:rPr lang="en-US" sz="1000" b="1" i="1" dirty="0">
                <a:solidFill>
                  <a:srgbClr val="0000FF"/>
                </a:solidFill>
                <a:latin typeface="Trebuchet MS" panose="020B0603020202020204" pitchFamily="34" charset="0"/>
                <a:cs typeface="Arial" charset="0"/>
              </a:rPr>
              <a:t> de </a:t>
            </a:r>
            <a:r>
              <a:rPr lang="en-US" sz="1000" b="1" i="1" dirty="0" err="1">
                <a:solidFill>
                  <a:srgbClr val="0000FF"/>
                </a:solidFill>
                <a:latin typeface="Trebuchet MS" panose="020B0603020202020204" pitchFamily="34" charset="0"/>
                <a:cs typeface="Arial" charset="0"/>
              </a:rPr>
              <a:t>acción</a:t>
            </a:r>
            <a:br>
              <a:rPr lang="en-US" sz="1000" b="1" i="1"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4:</a:t>
            </a:r>
            <a:r>
              <a:rPr lang="en-US" sz="1000" dirty="0">
                <a:solidFill>
                  <a:srgbClr val="0000FF"/>
                </a:solidFill>
                <a:latin typeface="Trebuchet MS" panose="020B0603020202020204" pitchFamily="34" charset="0"/>
                <a:cs typeface="Arial" charset="0"/>
              </a:rPr>
              <a:t> 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personal </a:t>
            </a:r>
            <a:r>
              <a:rPr lang="en-US" sz="1000" dirty="0" err="1">
                <a:solidFill>
                  <a:srgbClr val="0000FF"/>
                </a:solidFill>
                <a:latin typeface="Trebuchet MS" panose="020B0603020202020204" pitchFamily="34" charset="0"/>
                <a:cs typeface="Arial" charset="0"/>
              </a:rPr>
              <a:t>tiene</a:t>
            </a:r>
            <a:r>
              <a:rPr lang="en-US" sz="1000" dirty="0">
                <a:solidFill>
                  <a:srgbClr val="0000FF"/>
                </a:solidFill>
                <a:latin typeface="Trebuchet MS" panose="020B0603020202020204" pitchFamily="34" charset="0"/>
                <a:cs typeface="Arial" charset="0"/>
              </a:rPr>
              <a:t> (1)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y </a:t>
            </a:r>
            <a:r>
              <a:rPr lang="en-US" sz="1000" dirty="0" err="1">
                <a:solidFill>
                  <a:srgbClr val="0000FF"/>
                </a:solidFill>
                <a:latin typeface="Trebuchet MS" panose="020B0603020202020204" pitchFamily="34" charset="0"/>
                <a:cs typeface="Arial" charset="0"/>
              </a:rPr>
              <a:t>autoridad</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claramente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definida</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conservar</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 (2)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adecuada</a:t>
            </a:r>
            <a:r>
              <a:rPr lang="en-US" sz="1000" dirty="0">
                <a:solidFill>
                  <a:srgbClr val="0000FF"/>
                </a:solidFill>
                <a:latin typeface="Trebuchet MS" panose="020B0603020202020204" pitchFamily="34" charset="0"/>
                <a:cs typeface="Arial" charset="0"/>
              </a:rPr>
              <a:t>, y (3) </a:t>
            </a:r>
            <a:r>
              <a:rPr lang="en-US" sz="1000" dirty="0" err="1">
                <a:solidFill>
                  <a:srgbClr val="0000FF"/>
                </a:solidFill>
                <a:latin typeface="Trebuchet MS" panose="020B0603020202020204" pitchFamily="34" charset="0"/>
                <a:cs typeface="Arial" charset="0"/>
              </a:rPr>
              <a:t>suficiente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tiempo</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enfocar</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desarrollo</a:t>
            </a:r>
            <a:r>
              <a:rPr lang="en-US" sz="1000" dirty="0">
                <a:solidFill>
                  <a:srgbClr val="0000FF"/>
                </a:solidFill>
                <a:latin typeface="Trebuchet MS" panose="020B0603020202020204" pitchFamily="34" charset="0"/>
                <a:cs typeface="Arial" charset="0"/>
              </a:rPr>
              <a:t> e </a:t>
            </a:r>
            <a:r>
              <a:rPr lang="en-US" sz="1000" dirty="0" err="1">
                <a:solidFill>
                  <a:srgbClr val="0000FF"/>
                </a:solidFill>
                <a:latin typeface="Trebuchet MS" panose="020B0603020202020204" pitchFamily="34" charset="0"/>
                <a:cs typeface="Arial" charset="0"/>
              </a:rPr>
              <a:t>implementación</a:t>
            </a:r>
            <a:r>
              <a:rPr lang="en-US" sz="1000" dirty="0">
                <a:solidFill>
                  <a:srgbClr val="0000FF"/>
                </a:solidFill>
                <a:latin typeface="Trebuchet MS" panose="020B0603020202020204" pitchFamily="34" charset="0"/>
                <a:cs typeface="Arial" charset="0"/>
              </a:rPr>
              <a:t> de las </a:t>
            </a:r>
            <a:r>
              <a:rPr lang="en-US" sz="1000" dirty="0" err="1">
                <a:solidFill>
                  <a:srgbClr val="0000FF"/>
                </a:solidFill>
                <a:latin typeface="Trebuchet MS" panose="020B0603020202020204" pitchFamily="34" charset="0"/>
                <a:cs typeface="Arial" charset="0"/>
              </a:rPr>
              <a:t>estrategias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a:t>
            </a:r>
            <a:r>
              <a:rPr lang="en-US" sz="1000" dirty="0">
                <a:solidFill>
                  <a:srgbClr val="0000FF"/>
                </a:solidFill>
                <a:latin typeface="Trebuchet MS" panose="020B0603020202020204" pitchFamily="34" charset="0"/>
                <a:cs typeface="Arial" charset="0"/>
              </a:rPr>
              <a:t> 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3:</a:t>
            </a:r>
            <a:r>
              <a:rPr lang="en-US" sz="1000" dirty="0">
                <a:solidFill>
                  <a:srgbClr val="0000FF"/>
                </a:solidFill>
                <a:latin typeface="Trebuchet MS" panose="020B0603020202020204" pitchFamily="34" charset="0"/>
                <a:cs typeface="Arial" charset="0"/>
              </a:rPr>
              <a:t> 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cuenta</a:t>
            </a:r>
            <a:r>
              <a:rPr lang="en-US" sz="1000" dirty="0">
                <a:solidFill>
                  <a:srgbClr val="0000FF"/>
                </a:solidFill>
                <a:latin typeface="Trebuchet MS" panose="020B0603020202020204" pitchFamily="34" charset="0"/>
                <a:cs typeface="Arial" charset="0"/>
              </a:rPr>
              <a:t> con </a:t>
            </a:r>
            <a:r>
              <a:rPr lang="en-US" sz="1000" dirty="0" err="1">
                <a:solidFill>
                  <a:srgbClr val="0000FF"/>
                </a:solidFill>
                <a:latin typeface="Trebuchet MS" panose="020B0603020202020204" pitchFamily="34" charset="0"/>
                <a:cs typeface="Arial" charset="0"/>
              </a:rPr>
              <a:t>cualquiera</a:t>
            </a:r>
            <a:r>
              <a:rPr lang="en-US" sz="1000" dirty="0">
                <a:solidFill>
                  <a:srgbClr val="0000FF"/>
                </a:solidFill>
                <a:latin typeface="Trebuchet MS" panose="020B0603020202020204" pitchFamily="34" charset="0"/>
                <a:cs typeface="Arial" charset="0"/>
              </a:rPr>
              <a:t> de dos, </a:t>
            </a:r>
            <a:r>
              <a:rPr lang="en-US" sz="1000" dirty="0" err="1">
                <a:solidFill>
                  <a:srgbClr val="0000FF"/>
                </a:solidFill>
                <a:latin typeface="Trebuchet MS" panose="020B0603020202020204" pitchFamily="34" charset="0"/>
                <a:cs typeface="Arial" charset="0"/>
              </a:rPr>
              <a:t>pero</a:t>
            </a:r>
            <a:r>
              <a:rPr lang="en-US" sz="1000" dirty="0">
                <a:solidFill>
                  <a:srgbClr val="0000FF"/>
                </a:solidFill>
                <a:latin typeface="Trebuchet MS" panose="020B0603020202020204" pitchFamily="34" charset="0"/>
                <a:cs typeface="Arial" charset="0"/>
              </a:rPr>
              <a:t> no </a:t>
            </a:r>
            <a:r>
              <a:rPr lang="en-US" sz="1000" dirty="0" err="1">
                <a:solidFill>
                  <a:srgbClr val="0000FF"/>
                </a:solidFill>
                <a:latin typeface="Trebuchet MS" panose="020B0603020202020204" pitchFamily="34" charset="0"/>
                <a:cs typeface="Arial" charset="0"/>
              </a:rPr>
              <a:t>todos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tres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enfocada</a:t>
            </a:r>
            <a:r>
              <a:rPr lang="en-US" sz="1000" dirty="0">
                <a:solidFill>
                  <a:srgbClr val="0000FF"/>
                </a:solidFill>
                <a:latin typeface="Trebuchet MS" panose="020B0603020202020204" pitchFamily="34" charset="0"/>
                <a:cs typeface="Arial" charset="0"/>
              </a:rPr>
              <a:t> del personal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tiempo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b="1" dirty="0">
                <a:solidFill>
                  <a:srgbClr val="0000FF"/>
                </a:solidFill>
                <a:latin typeface="Trebuchet MS" panose="020B0603020202020204" pitchFamily="34" charset="0"/>
                <a:cs typeface="Arial" charset="0"/>
              </a:rPr>
              <a:t> 2:</a:t>
            </a:r>
            <a:r>
              <a:rPr lang="en-US" sz="1000" dirty="0">
                <a:solidFill>
                  <a:srgbClr val="0000FF"/>
                </a:solidFill>
                <a:latin typeface="Trebuchet MS" panose="020B0603020202020204" pitchFamily="34" charset="0"/>
                <a:cs typeface="Arial" charset="0"/>
              </a:rPr>
              <a:t> Un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equipo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cuenta</a:t>
            </a:r>
            <a:r>
              <a:rPr lang="en-US" sz="1000" dirty="0">
                <a:solidFill>
                  <a:srgbClr val="0000FF"/>
                </a:solidFill>
                <a:latin typeface="Trebuchet MS" panose="020B0603020202020204" pitchFamily="34" charset="0"/>
                <a:cs typeface="Arial" charset="0"/>
              </a:rPr>
              <a:t> con no </a:t>
            </a:r>
            <a:r>
              <a:rPr lang="en-US" sz="1000" dirty="0" err="1">
                <a:solidFill>
                  <a:srgbClr val="0000FF"/>
                </a:solidFill>
                <a:latin typeface="Trebuchet MS" panose="020B0603020202020204" pitchFamily="34" charset="0"/>
                <a:cs typeface="Arial" charset="0"/>
              </a:rPr>
              <a:t>más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uno</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los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tres</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componentes</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enfocada</a:t>
            </a:r>
            <a:r>
              <a:rPr lang="en-US" sz="1000" dirty="0">
                <a:solidFill>
                  <a:srgbClr val="0000FF"/>
                </a:solidFill>
                <a:latin typeface="Trebuchet MS" panose="020B0603020202020204" pitchFamily="34" charset="0"/>
                <a:cs typeface="Arial" charset="0"/>
              </a:rPr>
              <a:t> del personal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experiencia</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tiempo</a:t>
            </a:r>
            <a:r>
              <a:rPr lang="en-US" sz="1000" dirty="0">
                <a:solidFill>
                  <a:srgbClr val="0000FF"/>
                </a:solidFill>
                <a:latin typeface="Trebuchet MS" panose="020B0603020202020204" pitchFamily="34" charset="0"/>
                <a:cs typeface="Arial" charset="0"/>
              </a:rPr>
              <a:t>).</a:t>
            </a:r>
            <a:br>
              <a:rPr lang="en-US" sz="1000" dirty="0">
                <a:solidFill>
                  <a:srgbClr val="0000FF"/>
                </a:solidFill>
                <a:latin typeface="Trebuchet MS" panose="020B0603020202020204" pitchFamily="34" charset="0"/>
                <a:cs typeface="Arial" charset="0"/>
              </a:rPr>
            </a:br>
            <a:br>
              <a:rPr lang="en-US" sz="1000" dirty="0">
                <a:solidFill>
                  <a:srgbClr val="0000FF"/>
                </a:solidFill>
                <a:latin typeface="Trebuchet MS" panose="020B0603020202020204" pitchFamily="34" charset="0"/>
                <a:cs typeface="Arial" charset="0"/>
              </a:rPr>
            </a:br>
            <a:r>
              <a:rPr lang="en-US" sz="1000" dirty="0">
                <a:solidFill>
                  <a:srgbClr val="0000FF"/>
                </a:solidFill>
                <a:latin typeface="Trebuchet MS" panose="020B0603020202020204" pitchFamily="34" charset="0"/>
                <a:cs typeface="Arial" charset="0"/>
              </a:rPr>
              <a:t> </a:t>
            </a:r>
            <a:r>
              <a:rPr lang="en-US" sz="1000" b="1" dirty="0">
                <a:solidFill>
                  <a:srgbClr val="0000FF"/>
                </a:solidFill>
                <a:latin typeface="Trebuchet MS" panose="020B0603020202020204" pitchFamily="34" charset="0"/>
                <a:cs typeface="Arial" charset="0"/>
              </a:rPr>
              <a:t>1: </a:t>
            </a:r>
            <a:r>
              <a:rPr lang="en-US" sz="1000" dirty="0" err="1">
                <a:solidFill>
                  <a:srgbClr val="0000FF"/>
                </a:solidFill>
                <a:latin typeface="Trebuchet MS" panose="020B0603020202020204" pitchFamily="34" charset="0"/>
                <a:cs typeface="Arial" charset="0"/>
              </a:rPr>
              <a:t>Ningún</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miembro</a:t>
            </a:r>
            <a:r>
              <a:rPr lang="en-US" sz="1000" dirty="0">
                <a:solidFill>
                  <a:srgbClr val="0000FF"/>
                </a:solidFill>
                <a:latin typeface="Trebuchet MS" panose="020B0603020202020204" pitchFamily="34" charset="0"/>
                <a:cs typeface="Arial" charset="0"/>
              </a:rPr>
              <a:t> del personal </a:t>
            </a:r>
            <a:r>
              <a:rPr lang="en-US" sz="1000" dirty="0" err="1">
                <a:solidFill>
                  <a:srgbClr val="0000FF"/>
                </a:solidFill>
                <a:latin typeface="Trebuchet MS" panose="020B0603020202020204" pitchFamily="34" charset="0"/>
                <a:cs typeface="Arial" charset="0"/>
              </a:rPr>
              <a:t>tiene</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responsabilidad</a:t>
            </a:r>
            <a:r>
              <a:rPr lang="en-US" sz="1000" dirty="0">
                <a:solidFill>
                  <a:srgbClr val="0000FF"/>
                </a:solidFill>
                <a:latin typeface="Trebuchet MS" panose="020B0603020202020204" pitchFamily="34" charset="0"/>
                <a:cs typeface="Arial" charset="0"/>
              </a:rPr>
              <a:t> de </a:t>
            </a:r>
            <a:r>
              <a:rPr lang="en-US" sz="1000" dirty="0" err="1">
                <a:solidFill>
                  <a:srgbClr val="0000FF"/>
                </a:solidFill>
                <a:latin typeface="Trebuchet MS" panose="020B0603020202020204" pitchFamily="34" charset="0"/>
                <a:cs typeface="Arial" charset="0"/>
              </a:rPr>
              <a:t>trabajo</a:t>
            </a:r>
            <a:r>
              <a:rPr lang="en-US" sz="1000" dirty="0">
                <a:solidFill>
                  <a:srgbClr val="0000FF"/>
                </a:solidFill>
                <a:latin typeface="Trebuchet MS" panose="020B0603020202020204" pitchFamily="34" charset="0"/>
                <a:cs typeface="Arial" charset="0"/>
              </a:rPr>
              <a:t> </a:t>
            </a:r>
            <a:r>
              <a:rPr lang="en-US" sz="1000" dirty="0" err="1">
                <a:solidFill>
                  <a:srgbClr val="0000FF"/>
                </a:solidFill>
                <a:latin typeface="Trebuchet MS" panose="020B0603020202020204" pitchFamily="34" charset="0"/>
                <a:cs typeface="Arial" charset="0"/>
              </a:rPr>
              <a:t>designada</a:t>
            </a:r>
            <a:r>
              <a:rPr lang="en-US" sz="1000" dirty="0">
                <a:solidFill>
                  <a:srgbClr val="0000FF"/>
                </a:solidFill>
                <a:latin typeface="Trebuchet MS" panose="020B0603020202020204" pitchFamily="34" charset="0"/>
                <a:cs typeface="Arial" charset="0"/>
              </a:rPr>
              <a:t> para </a:t>
            </a:r>
            <a:r>
              <a:rPr lang="en-US" sz="1000" dirty="0" err="1">
                <a:solidFill>
                  <a:srgbClr val="0000FF"/>
                </a:solidFill>
                <a:latin typeface="Trebuchet MS" panose="020B0603020202020204" pitchFamily="34" charset="0"/>
                <a:cs typeface="Arial" charset="0"/>
              </a:rPr>
              <a:t>conservación</a:t>
            </a:r>
            <a:r>
              <a:rPr lang="en-US" sz="1000" dirty="0">
                <a:solidFill>
                  <a:srgbClr val="0000FF"/>
                </a:solidFill>
                <a:latin typeface="Trebuchet MS" panose="020B0603020202020204" pitchFamily="34" charset="0"/>
                <a:cs typeface="Arial" charset="0"/>
              </a:rPr>
              <a:t> del </a:t>
            </a:r>
            <a:r>
              <a:rPr lang="en-US" sz="1000" dirty="0" err="1">
                <a:solidFill>
                  <a:srgbClr val="0000FF"/>
                </a:solidFill>
                <a:latin typeface="Trebuchet MS" panose="020B0603020202020204" pitchFamily="34" charset="0"/>
                <a:cs typeface="Arial" charset="0"/>
              </a:rPr>
              <a:t>sitio</a:t>
            </a:r>
            <a:r>
              <a:rPr lang="en-US" sz="1000" dirty="0">
                <a:solidFill>
                  <a:srgbClr val="0000FF"/>
                </a:solidFill>
                <a:latin typeface="Trebuchet MS" panose="020B0603020202020204" pitchFamily="34" charset="0"/>
                <a:cs typeface="Arial" charset="0"/>
              </a:rPr>
              <a:t>.</a:t>
            </a:r>
            <a:endParaRPr lang="en-US" sz="2400" dirty="0">
              <a:latin typeface="Times New Roman" pitchFamily="18" charset="0"/>
            </a:endParaRPr>
          </a:p>
        </p:txBody>
      </p:sp>
      <p:sp>
        <p:nvSpPr>
          <p:cNvPr id="223264" name="CapD1E" hidden="1"/>
          <p:cNvSpPr txBox="1">
            <a:spLocks noChangeArrowheads="1"/>
          </p:cNvSpPr>
          <p:nvPr/>
        </p:nvSpPr>
        <p:spPr bwMode="auto">
          <a:xfrm>
            <a:off x="3522663" y="-1973263"/>
            <a:ext cx="5657850" cy="4333876"/>
          </a:xfrm>
          <a:prstGeom prst="rect">
            <a:avLst/>
          </a:prstGeom>
          <a:solidFill>
            <a:srgbClr val="FFFFFF"/>
          </a:solidFill>
          <a:ln w="9525">
            <a:solidFill>
              <a:srgbClr val="000000"/>
            </a:solidFill>
            <a:miter lim="800000"/>
            <a:headEnd/>
            <a:tailEnd/>
          </a:ln>
        </p:spPr>
        <p:txBody>
          <a:bodyPr/>
          <a:lstStyle/>
          <a:p>
            <a:r>
              <a:rPr lang="en-US" sz="1100" b="1" dirty="0">
                <a:solidFill>
                  <a:srgbClr val="0000FF"/>
                </a:solidFill>
                <a:latin typeface="Trebuchet MS" panose="020B0603020202020204" pitchFamily="34" charset="0"/>
                <a:cs typeface="Arial" charset="0"/>
              </a:rPr>
              <a:t>Funding </a:t>
            </a:r>
            <a:r>
              <a:rPr lang="en-US" sz="1100" dirty="0">
                <a:solidFill>
                  <a:srgbClr val="0000FF"/>
                </a:solidFill>
                <a:latin typeface="Trebuchet MS" panose="020B0603020202020204" pitchFamily="34" charset="0"/>
                <a:cs typeface="Arial" charset="0"/>
              </a:rPr>
              <a:t>– A conservation area must have operational funding that is adequate to support the staff and operating costs, as well as program funding that is adequate to implement and sustain key strategies.  For the long-term, project managers need to build a base of diversified funding sources.  Funding may come from both private and public sectors and be available through a variety of mechanisms and sources, such as membership, endowment, multi-year grants, and environmentally and socially compatible enterprises.  </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4 </a:t>
            </a:r>
            <a:r>
              <a:rPr lang="en-US" sz="1100" dirty="0">
                <a:solidFill>
                  <a:srgbClr val="0000FF"/>
                </a:solidFill>
                <a:latin typeface="Trebuchet MS" panose="020B0603020202020204" pitchFamily="34" charset="0"/>
                <a:cs typeface="Arial" charset="0"/>
              </a:rPr>
              <a:t> Funding to implement key conservation strategies and for core operations has been secured, pledged, or is highly probable for at least two years, and the project has developed sources of long-term funding to sustain core costs and key conservation strategies for the next 5 years.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3 </a:t>
            </a:r>
            <a:r>
              <a:rPr lang="en-US" sz="1100" dirty="0">
                <a:solidFill>
                  <a:srgbClr val="0000FF"/>
                </a:solidFill>
                <a:latin typeface="Trebuchet MS" panose="020B0603020202020204" pitchFamily="34" charset="0"/>
                <a:cs typeface="Arial" charset="0"/>
              </a:rPr>
              <a:t> Funding to develop and launch key conservation strategies and for core operations has been secured, pledged, or is highly probable for at least two years, and the project has undertaken the necessary financial planning and achieved partial success in developing sources of long-term funding to sustain core costs and key conservation strategies for the next 5 years.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2 </a:t>
            </a:r>
            <a:r>
              <a:rPr lang="en-US" sz="1100" dirty="0">
                <a:solidFill>
                  <a:srgbClr val="0000FF"/>
                </a:solidFill>
                <a:latin typeface="Trebuchet MS" panose="020B0603020202020204" pitchFamily="34" charset="0"/>
                <a:cs typeface="Arial" charset="0"/>
              </a:rPr>
              <a:t> Funding has been secured or pledged for core operations for at least one year and some planning underway to develop diversified sources of long-term support for operations and conservation strategies.</a:t>
            </a:r>
            <a:br>
              <a:rPr lang="en-US" sz="1100" dirty="0">
                <a:solidFill>
                  <a:srgbClr val="0000FF"/>
                </a:solidFill>
                <a:latin typeface="Trebuchet MS" panose="020B0603020202020204" pitchFamily="34" charset="0"/>
                <a:cs typeface="Arial" charset="0"/>
              </a:rPr>
            </a:br>
            <a:br>
              <a:rPr lang="en-US" sz="1100" dirty="0">
                <a:solidFill>
                  <a:srgbClr val="0000FF"/>
                </a:solidFill>
                <a:latin typeface="Trebuchet MS" panose="020B0603020202020204" pitchFamily="34" charset="0"/>
                <a:cs typeface="Arial" charset="0"/>
              </a:rPr>
            </a:br>
            <a:r>
              <a:rPr lang="en-US" sz="1100" b="1" dirty="0">
                <a:solidFill>
                  <a:srgbClr val="0000FF"/>
                </a:solidFill>
                <a:latin typeface="Trebuchet MS" panose="020B0603020202020204" pitchFamily="34" charset="0"/>
                <a:cs typeface="Arial" charset="0"/>
              </a:rPr>
              <a:t>1 </a:t>
            </a:r>
            <a:r>
              <a:rPr lang="en-US" sz="1100" dirty="0">
                <a:solidFill>
                  <a:srgbClr val="0000FF"/>
                </a:solidFill>
                <a:latin typeface="Trebuchet MS" panose="020B0603020202020204" pitchFamily="34" charset="0"/>
                <a:cs typeface="Arial" charset="0"/>
              </a:rPr>
              <a:t> Funding has not been secured or pledged for core operations for one-year and no planning or implementation of long-term funding sources.</a:t>
            </a:r>
            <a:br>
              <a:rPr lang="en-US" sz="1100" dirty="0">
                <a:solidFill>
                  <a:srgbClr val="0000FF"/>
                </a:solidFill>
                <a:latin typeface="Trebuchet MS" panose="020B0603020202020204" pitchFamily="34" charset="0"/>
                <a:cs typeface="Arial" charset="0"/>
              </a:rPr>
            </a:br>
            <a:endParaRPr lang="en-US" sz="2400" dirty="0">
              <a:latin typeface="Times New Roman" pitchFamily="18" charset="0"/>
            </a:endParaRPr>
          </a:p>
        </p:txBody>
      </p:sp>
      <p:pic>
        <p:nvPicPr>
          <p:cNvPr id="223292" name="Picture 60"/>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683568" y="1268760"/>
            <a:ext cx="8305800" cy="4343400"/>
          </a:xfrm>
          <a:noFill/>
          <a:ln/>
        </p:spPr>
      </p:pic>
      <p:sp>
        <p:nvSpPr>
          <p:cNvPr id="59"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60"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61" name="Text Placeholder 5"/>
          <p:cNvSpPr>
            <a:spLocks noGrp="1"/>
          </p:cNvSpPr>
          <p:nvPr>
            <p:ph type="body" sz="quarter" idx="15"/>
          </p:nvPr>
        </p:nvSpPr>
        <p:spPr>
          <a:xfrm>
            <a:off x="2852738" y="620688"/>
            <a:ext cx="6291262" cy="457200"/>
          </a:xfrm>
        </p:spPr>
        <p:txBody>
          <a:bodyPr>
            <a:normAutofit/>
          </a:bodyPr>
          <a:lstStyle/>
          <a:p>
            <a:r>
              <a:rPr lang="en-AU" dirty="0"/>
              <a:t>Understanding Capacity</a:t>
            </a:r>
          </a:p>
        </p:txBody>
      </p:sp>
    </p:spTree>
    <p:extLst>
      <p:ext uri="{BB962C8B-B14F-4D97-AF65-F5344CB8AC3E}">
        <p14:creationId xmlns:p14="http://schemas.microsoft.com/office/powerpoint/2010/main" val="11801342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67544" y="1772816"/>
            <a:ext cx="8305800" cy="2952328"/>
          </a:xfrm>
          <a:prstGeom prst="rect">
            <a:avLst/>
          </a:prstGeom>
        </p:spPr>
        <p:txBody>
          <a:bodyPr vert="horz" lIns="91411" tIns="45706" rIns="91411" bIns="45706" rtlCol="0">
            <a:noAutofit/>
          </a:bodyPr>
          <a:lstStyle>
            <a:lvl1pPr marL="342796" indent="-342796" algn="l" defTabSz="9141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40000"/>
              </a:spcBef>
              <a:buClr>
                <a:srgbClr val="008000"/>
              </a:buClr>
            </a:pPr>
            <a:r>
              <a:rPr lang="en-US" sz="2800" b="1" dirty="0">
                <a:latin typeface="Trebuchet MS" panose="020B0603020202020204" pitchFamily="34" charset="0"/>
              </a:rPr>
              <a:t>Two broad options </a:t>
            </a:r>
          </a:p>
          <a:p>
            <a:pPr lvl="1">
              <a:lnSpc>
                <a:spcPct val="90000"/>
              </a:lnSpc>
              <a:spcBef>
                <a:spcPct val="40000"/>
              </a:spcBef>
              <a:buClr>
                <a:srgbClr val="008000"/>
              </a:buClr>
            </a:pPr>
            <a:r>
              <a:rPr lang="en-US" dirty="0">
                <a:solidFill>
                  <a:schemeClr val="bg1">
                    <a:lumMod val="85000"/>
                  </a:schemeClr>
                </a:solidFill>
                <a:latin typeface="Trebuchet MS" panose="020B0603020202020204" pitchFamily="34" charset="0"/>
              </a:rPr>
              <a:t> </a:t>
            </a:r>
            <a:r>
              <a:rPr lang="en-US" dirty="0">
                <a:solidFill>
                  <a:schemeClr val="accent4"/>
                </a:solidFill>
                <a:latin typeface="Trebuchet MS" panose="020B0603020202020204" pitchFamily="34" charset="0"/>
              </a:rPr>
              <a:t>review action plan/plan to adapt to existing capacity</a:t>
            </a:r>
          </a:p>
          <a:p>
            <a:pPr lvl="1">
              <a:lnSpc>
                <a:spcPct val="90000"/>
              </a:lnSpc>
              <a:spcBef>
                <a:spcPct val="40000"/>
              </a:spcBef>
              <a:buClr>
                <a:srgbClr val="008000"/>
              </a:buClr>
            </a:pPr>
            <a:r>
              <a:rPr lang="en-US" dirty="0">
                <a:latin typeface="Trebuchet MS" panose="020B0603020202020204" pitchFamily="34" charset="0"/>
              </a:rPr>
              <a:t>develop goal and strategy to enhance critical deficiencies</a:t>
            </a:r>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548680"/>
            <a:ext cx="6291262" cy="457200"/>
          </a:xfrm>
        </p:spPr>
        <p:txBody>
          <a:bodyPr>
            <a:noAutofit/>
          </a:bodyPr>
          <a:lstStyle/>
          <a:p>
            <a:r>
              <a:rPr lang="en-AU" sz="3200" dirty="0">
                <a:solidFill>
                  <a:schemeClr val="tx1"/>
                </a:solidFill>
              </a:rPr>
              <a:t>Enhancing Capacity</a:t>
            </a:r>
          </a:p>
        </p:txBody>
      </p:sp>
    </p:spTree>
    <p:extLst>
      <p:ext uri="{BB962C8B-B14F-4D97-AF65-F5344CB8AC3E}">
        <p14:creationId xmlns:p14="http://schemas.microsoft.com/office/powerpoint/2010/main" val="277262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969696"/>
                                      </p:to>
                                    </p:animClr>
                                  </p:subTnLst>
                                </p:cTn>
                              </p:par>
                              <p:par>
                                <p:cTn id="8" presetID="22" presetClass="entr" presetSubtype="8"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969696"/>
                                      </p:to>
                                    </p:animClr>
                                  </p:subTnLst>
                                </p:cTn>
                              </p:par>
                              <p:par>
                                <p:cTn id="11" presetID="22" presetClass="entr" presetSubtype="8"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Doing and Monitoring the Work</a:t>
            </a:r>
          </a:p>
        </p:txBody>
      </p:sp>
      <p:sp>
        <p:nvSpPr>
          <p:cNvPr id="3" name="Text Placeholder 2"/>
          <p:cNvSpPr>
            <a:spLocks noGrp="1"/>
          </p:cNvSpPr>
          <p:nvPr>
            <p:ph type="body" sz="quarter" idx="14"/>
          </p:nvPr>
        </p:nvSpPr>
        <p:spPr/>
        <p:txBody>
          <a:bodyPr anchor="ctr">
            <a:normAutofit fontScale="55000" lnSpcReduction="20000"/>
          </a:bodyPr>
          <a:lstStyle/>
          <a:p>
            <a:r>
              <a:rPr lang="en-AU" dirty="0"/>
              <a:t>Actions, Time &amp; Budgets</a:t>
            </a:r>
          </a:p>
        </p:txBody>
      </p:sp>
      <p:sp>
        <p:nvSpPr>
          <p:cNvPr id="4" name="Text Placeholder 3"/>
          <p:cNvSpPr>
            <a:spLocks noGrp="1"/>
          </p:cNvSpPr>
          <p:nvPr>
            <p:ph type="body" sz="quarter" idx="15"/>
          </p:nvPr>
        </p:nvSpPr>
        <p:spPr>
          <a:xfrm>
            <a:off x="2852738" y="517083"/>
            <a:ext cx="6291262" cy="646113"/>
          </a:xfrm>
        </p:spPr>
        <p:txBody>
          <a:bodyPr anchor="ctr"/>
          <a:lstStyle/>
          <a:p>
            <a:r>
              <a:rPr lang="en-AU" dirty="0">
                <a:solidFill>
                  <a:schemeClr val="tx1"/>
                </a:solidFill>
              </a:rPr>
              <a:t>Additional Resources</a:t>
            </a:r>
          </a:p>
        </p:txBody>
      </p:sp>
      <p:pic>
        <p:nvPicPr>
          <p:cNvPr id="5" name="Picture 4"/>
          <p:cNvPicPr>
            <a:picLocks noChangeAspect="1"/>
          </p:cNvPicPr>
          <p:nvPr/>
        </p:nvPicPr>
        <p:blipFill>
          <a:blip r:embed="rId2"/>
          <a:stretch>
            <a:fillRect/>
          </a:stretch>
        </p:blipFill>
        <p:spPr>
          <a:xfrm>
            <a:off x="298538" y="1628800"/>
            <a:ext cx="2545270" cy="36004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1628801"/>
            <a:ext cx="2971203" cy="3600399"/>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6318039" y="1628800"/>
            <a:ext cx="2635304" cy="3600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1549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AU" sz="4000" dirty="0"/>
              <a:t>Why we do this step?</a:t>
            </a:r>
          </a:p>
          <a:p>
            <a:pPr lvl="1" eaLnBrk="1" fontAlgn="auto" hangingPunct="1">
              <a:lnSpc>
                <a:spcPct val="110000"/>
              </a:lnSpc>
              <a:spcAft>
                <a:spcPts val="0"/>
              </a:spcAft>
              <a:defRPr/>
            </a:pPr>
            <a:r>
              <a:rPr lang="en-AU" dirty="0">
                <a:solidFill>
                  <a:schemeClr val="accent4"/>
                </a:solidFill>
              </a:rPr>
              <a:t>build a clear work program with credible budget, timeline and capacity understanding</a:t>
            </a:r>
          </a:p>
          <a:p>
            <a:pPr lvl="1">
              <a:lnSpc>
                <a:spcPct val="110000"/>
              </a:lnSpc>
              <a:defRPr/>
            </a:pPr>
            <a:endParaRPr lang="en-AU" dirty="0"/>
          </a:p>
          <a:p>
            <a:pPr lvl="1">
              <a:lnSpc>
                <a:spcPct val="110000"/>
              </a:lnSpc>
              <a:defRPr/>
            </a:pPr>
            <a:r>
              <a:rPr lang="en-AU" dirty="0"/>
              <a:t>develop a detailed annual budget and </a:t>
            </a:r>
            <a:r>
              <a:rPr lang="en-AU" dirty="0" err="1"/>
              <a:t>workplan</a:t>
            </a:r>
            <a:r>
              <a:rPr lang="en-AU" dirty="0"/>
              <a:t> for (with) the people who will implement your plan</a:t>
            </a:r>
          </a:p>
          <a:p>
            <a:pPr lvl="1">
              <a:lnSpc>
                <a:spcPct val="110000"/>
              </a:lnSpc>
              <a:defRPr/>
            </a:pPr>
            <a:endParaRPr lang="en-AU" dirty="0"/>
          </a:p>
          <a:p>
            <a:pPr lvl="1">
              <a:lnSpc>
                <a:spcPct val="110000"/>
              </a:lnSpc>
              <a:defRPr/>
            </a:pPr>
            <a:r>
              <a:rPr lang="en-AU" dirty="0">
                <a:solidFill>
                  <a:schemeClr val="accent4"/>
                </a:solidFill>
              </a:rPr>
              <a:t>Check capacity and review as needed</a:t>
            </a:r>
          </a:p>
        </p:txBody>
      </p:sp>
      <p:sp>
        <p:nvSpPr>
          <p:cNvPr id="2" name="Text Placeholder 1"/>
          <p:cNvSpPr>
            <a:spLocks noGrp="1"/>
          </p:cNvSpPr>
          <p:nvPr>
            <p:ph type="body" sz="quarter" idx="13"/>
          </p:nvPr>
        </p:nvSpPr>
        <p:spPr/>
        <p:txBody>
          <a:bodyPr/>
          <a:lstStyle/>
          <a:p>
            <a:r>
              <a:rPr lang="en-AU" dirty="0"/>
              <a:t>Doing and Monitoring the Work</a:t>
            </a:r>
          </a:p>
        </p:txBody>
      </p:sp>
      <p:sp>
        <p:nvSpPr>
          <p:cNvPr id="5" name="Text Placeholder 4"/>
          <p:cNvSpPr>
            <a:spLocks noGrp="1"/>
          </p:cNvSpPr>
          <p:nvPr>
            <p:ph type="body" sz="quarter" idx="14"/>
          </p:nvPr>
        </p:nvSpPr>
        <p:spPr/>
        <p:txBody>
          <a:bodyPr anchor="ctr">
            <a:normAutofit fontScale="55000" lnSpcReduction="20000"/>
          </a:bodyPr>
          <a:lstStyle/>
          <a:p>
            <a:r>
              <a:rPr lang="en-AU" dirty="0"/>
              <a:t>Actions, time &amp; budgets</a:t>
            </a:r>
          </a:p>
        </p:txBody>
      </p:sp>
      <p:sp>
        <p:nvSpPr>
          <p:cNvPr id="6" name="Text Placeholder 5"/>
          <p:cNvSpPr>
            <a:spLocks noGrp="1"/>
          </p:cNvSpPr>
          <p:nvPr>
            <p:ph type="body" sz="quarter" idx="15"/>
          </p:nvPr>
        </p:nvSpPr>
        <p:spPr>
          <a:xfrm>
            <a:off x="2852738" y="548680"/>
            <a:ext cx="6291262" cy="457200"/>
          </a:xfrm>
        </p:spPr>
        <p:txBody>
          <a:bodyPr>
            <a:noAutofit/>
          </a:bodyPr>
          <a:lstStyle/>
          <a:p>
            <a:r>
              <a:rPr lang="en-AU" sz="3200" dirty="0"/>
              <a:t>Operations Plan</a:t>
            </a:r>
          </a:p>
        </p:txBody>
      </p:sp>
    </p:spTree>
    <p:extLst>
      <p:ext uri="{BB962C8B-B14F-4D97-AF65-F5344CB8AC3E}">
        <p14:creationId xmlns:p14="http://schemas.microsoft.com/office/powerpoint/2010/main" val="24389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dirty="0"/>
              <a:t>Doing and Monitoring the Work</a:t>
            </a:r>
          </a:p>
        </p:txBody>
      </p:sp>
      <p:sp>
        <p:nvSpPr>
          <p:cNvPr id="5" name="Text Placeholder 4"/>
          <p:cNvSpPr>
            <a:spLocks noGrp="1"/>
          </p:cNvSpPr>
          <p:nvPr>
            <p:ph type="body" sz="quarter" idx="14"/>
          </p:nvPr>
        </p:nvSpPr>
        <p:spPr/>
        <p:txBody>
          <a:bodyPr anchor="ctr">
            <a:normAutofit fontScale="55000" lnSpcReduction="20000"/>
          </a:bodyPr>
          <a:lstStyle/>
          <a:p>
            <a:r>
              <a:rPr lang="en-AU" dirty="0"/>
              <a:t>Actions, time &amp; budgets</a:t>
            </a:r>
          </a:p>
        </p:txBody>
      </p:sp>
      <p:sp>
        <p:nvSpPr>
          <p:cNvPr id="6" name="Text Placeholder 5"/>
          <p:cNvSpPr>
            <a:spLocks noGrp="1"/>
          </p:cNvSpPr>
          <p:nvPr>
            <p:ph type="body" sz="quarter" idx="15"/>
          </p:nvPr>
        </p:nvSpPr>
        <p:spPr>
          <a:xfrm>
            <a:off x="2852738" y="548680"/>
            <a:ext cx="6291262" cy="457200"/>
          </a:xfrm>
        </p:spPr>
        <p:txBody>
          <a:bodyPr>
            <a:noAutofit/>
          </a:bodyPr>
          <a:lstStyle/>
          <a:p>
            <a:r>
              <a:rPr lang="en-AU" sz="3200" dirty="0"/>
              <a:t>Who should be involved</a:t>
            </a:r>
          </a:p>
        </p:txBody>
      </p:sp>
      <p:sp>
        <p:nvSpPr>
          <p:cNvPr id="7" name="Content Placeholder 2"/>
          <p:cNvSpPr txBox="1">
            <a:spLocks/>
          </p:cNvSpPr>
          <p:nvPr/>
        </p:nvSpPr>
        <p:spPr>
          <a:xfrm>
            <a:off x="609600" y="1752606"/>
            <a:ext cx="8229600" cy="4525963"/>
          </a:xfrm>
          <a:prstGeom prst="rect">
            <a:avLst/>
          </a:prstGeom>
        </p:spPr>
        <p:txBody>
          <a:bodyPr vert="horz" lIns="91411" tIns="45706" rIns="91411" bIns="45706" rtlCol="0">
            <a:normAutofit fontScale="77500" lnSpcReduction="20000"/>
          </a:bodyPr>
          <a:lstStyle>
            <a:lvl1pPr marL="342796" indent="-342796" algn="l" defTabSz="914118"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AU" dirty="0"/>
              <a:t>Person with overall responsibility for the plan succeeding (Manager) </a:t>
            </a:r>
          </a:p>
          <a:p>
            <a:pPr>
              <a:lnSpc>
                <a:spcPct val="120000"/>
              </a:lnSpc>
            </a:pPr>
            <a:r>
              <a:rPr lang="en-AU" dirty="0">
                <a:solidFill>
                  <a:schemeClr val="accent4"/>
                </a:solidFill>
              </a:rPr>
              <a:t>Person / people responsible for doing the work (rangers </a:t>
            </a:r>
            <a:r>
              <a:rPr lang="en-AU" dirty="0" err="1">
                <a:solidFill>
                  <a:schemeClr val="accent4"/>
                </a:solidFill>
              </a:rPr>
              <a:t>etc</a:t>
            </a:r>
            <a:r>
              <a:rPr lang="en-AU" dirty="0">
                <a:solidFill>
                  <a:schemeClr val="accent4"/>
                </a:solidFill>
              </a:rPr>
              <a:t>) </a:t>
            </a:r>
          </a:p>
          <a:p>
            <a:pPr>
              <a:lnSpc>
                <a:spcPct val="120000"/>
              </a:lnSpc>
            </a:pPr>
            <a:r>
              <a:rPr lang="en-AU" dirty="0"/>
              <a:t>Someone with an understanding of budgets / finances </a:t>
            </a:r>
          </a:p>
          <a:p>
            <a:pPr>
              <a:lnSpc>
                <a:spcPct val="120000"/>
              </a:lnSpc>
            </a:pPr>
            <a:r>
              <a:rPr lang="en-AU" dirty="0">
                <a:solidFill>
                  <a:schemeClr val="accent4"/>
                </a:solidFill>
              </a:rPr>
              <a:t>Can be done by one person, but checked with the above</a:t>
            </a:r>
          </a:p>
          <a:p>
            <a:pPr>
              <a:lnSpc>
                <a:spcPct val="120000"/>
              </a:lnSpc>
            </a:pPr>
            <a:r>
              <a:rPr lang="en-AU" dirty="0"/>
              <a:t>Is a straightforward step: </a:t>
            </a:r>
            <a:br>
              <a:rPr lang="en-AU" dirty="0"/>
            </a:br>
            <a:r>
              <a:rPr lang="en-AU" dirty="0"/>
              <a:t>who, when, how much, resources/preconditions	</a:t>
            </a:r>
          </a:p>
          <a:p>
            <a:endParaRPr lang="en-AU" dirty="0"/>
          </a:p>
        </p:txBody>
      </p:sp>
    </p:spTree>
    <p:extLst>
      <p:ext uri="{BB962C8B-B14F-4D97-AF65-F5344CB8AC3E}">
        <p14:creationId xmlns:p14="http://schemas.microsoft.com/office/powerpoint/2010/main" val="329450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6"/>
            <a:ext cx="5554960" cy="4525963"/>
          </a:xfrm>
        </p:spPr>
        <p:txBody>
          <a:bodyPr>
            <a:normAutofit fontScale="92500"/>
          </a:bodyPr>
          <a:lstStyle/>
          <a:p>
            <a:r>
              <a:rPr lang="en-AU" sz="4000" dirty="0"/>
              <a:t>After all this planning…</a:t>
            </a:r>
          </a:p>
          <a:p>
            <a:pPr lvl="1"/>
            <a:r>
              <a:rPr lang="en-AU" sz="3600" dirty="0"/>
              <a:t>What do we specifically need to do?</a:t>
            </a:r>
          </a:p>
          <a:p>
            <a:pPr lvl="1"/>
            <a:r>
              <a:rPr lang="en-AU" sz="3600" dirty="0"/>
              <a:t>Who will be responsible for each task?</a:t>
            </a:r>
          </a:p>
          <a:p>
            <a:pPr lvl="1"/>
            <a:r>
              <a:rPr lang="en-AU" sz="3600" dirty="0"/>
              <a:t>What resources do we need?</a:t>
            </a:r>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620688"/>
            <a:ext cx="6291262" cy="457200"/>
          </a:xfrm>
        </p:spPr>
        <p:txBody>
          <a:bodyPr>
            <a:normAutofit/>
          </a:bodyPr>
          <a:lstStyle/>
          <a:p>
            <a:r>
              <a:rPr lang="en-AU" dirty="0"/>
              <a:t>Implementing the plan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1" y="2060848"/>
            <a:ext cx="2555205"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5216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556792"/>
            <a:ext cx="5256584" cy="4525963"/>
          </a:xfrm>
        </p:spPr>
        <p:txBody>
          <a:bodyPr>
            <a:normAutofit fontScale="85000" lnSpcReduction="10000"/>
          </a:bodyPr>
          <a:lstStyle/>
          <a:p>
            <a:r>
              <a:rPr lang="en-AU" sz="2800" dirty="0"/>
              <a:t>A list of the key actions and monitoring tasks, especially those needing to take place in the near future</a:t>
            </a:r>
          </a:p>
          <a:p>
            <a:r>
              <a:rPr lang="en-AU" sz="2800" dirty="0">
                <a:solidFill>
                  <a:schemeClr val="accent4"/>
                </a:solidFill>
              </a:rPr>
              <a:t>Tasks allocated to specific individual(s) and a rough timeline.</a:t>
            </a:r>
          </a:p>
          <a:p>
            <a:r>
              <a:rPr lang="en-AU" sz="2800" dirty="0"/>
              <a:t>A rough project budget</a:t>
            </a:r>
          </a:p>
          <a:p>
            <a:r>
              <a:rPr lang="en-AU" sz="2800" dirty="0">
                <a:solidFill>
                  <a:schemeClr val="accent4"/>
                </a:solidFill>
              </a:rPr>
              <a:t>A brief summary of project capacity</a:t>
            </a:r>
          </a:p>
          <a:p>
            <a:r>
              <a:rPr lang="en-AU" sz="2800" dirty="0"/>
              <a:t>If needed, new objectives and strategies for enhancing project resources</a:t>
            </a:r>
          </a:p>
        </p:txBody>
      </p:sp>
      <p:sp>
        <p:nvSpPr>
          <p:cNvPr id="8"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9"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10" name="Text Placeholder 5"/>
          <p:cNvSpPr>
            <a:spLocks noGrp="1"/>
          </p:cNvSpPr>
          <p:nvPr>
            <p:ph type="body" sz="quarter" idx="15"/>
          </p:nvPr>
        </p:nvSpPr>
        <p:spPr>
          <a:xfrm>
            <a:off x="2852738" y="620688"/>
            <a:ext cx="6291262" cy="457200"/>
          </a:xfrm>
        </p:spPr>
        <p:txBody>
          <a:bodyPr>
            <a:normAutofit/>
          </a:bodyPr>
          <a:lstStyle/>
          <a:p>
            <a:r>
              <a:rPr lang="en-AU" dirty="0"/>
              <a:t>What we need is…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248152"/>
            <a:ext cx="3633463" cy="546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8976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4788"/>
            <a:ext cx="9153525" cy="644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82618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620688"/>
            <a:ext cx="6291262" cy="457200"/>
          </a:xfrm>
        </p:spPr>
        <p:txBody>
          <a:bodyPr>
            <a:noAutofit/>
          </a:bodyPr>
          <a:lstStyle/>
          <a:p>
            <a:r>
              <a:rPr lang="en-AU" sz="3200" dirty="0">
                <a:solidFill>
                  <a:schemeClr val="tx1"/>
                </a:solidFill>
              </a:rPr>
              <a:t>Key steps: high level operations</a:t>
            </a:r>
          </a:p>
        </p:txBody>
      </p:sp>
      <p:sp>
        <p:nvSpPr>
          <p:cNvPr id="6" name="Rectangle 8"/>
          <p:cNvSpPr txBox="1">
            <a:spLocks noChangeArrowheads="1"/>
          </p:cNvSpPr>
          <p:nvPr/>
        </p:nvSpPr>
        <p:spPr>
          <a:xfrm>
            <a:off x="323528" y="1484784"/>
            <a:ext cx="8229600" cy="4525963"/>
          </a:xfrm>
          <a:prstGeom prst="rect">
            <a:avLst/>
          </a:prstGeom>
        </p:spPr>
        <p:txBody>
          <a:bodyPr vert="horz" lIns="91411" tIns="45706" rIns="91411" bIns="45706" rtlCol="0">
            <a:normAutofit fontScale="92500" lnSpcReduction="20000"/>
          </a:bodyPr>
          <a:lstStyle>
            <a:lvl1pPr marL="342796" indent="-342796" algn="l" defTabSz="914118"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722" indent="-285662" algn="l" defTabSz="914118"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2647" indent="-228529" algn="l" defTabSz="914118"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599708" indent="-228529" algn="l" defTabSz="914118"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6770" indent="-228529" algn="l" defTabSz="914118"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3830"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88"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49"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06" indent="-228529" algn="l" defTabSz="91411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nSpc>
                <a:spcPct val="110000"/>
              </a:lnSpc>
              <a:buSzPct val="100000"/>
              <a:buFont typeface="+mj-lt"/>
              <a:buAutoNum type="arabicPeriod"/>
              <a:defRPr/>
            </a:pPr>
            <a:r>
              <a:rPr lang="en-US" sz="2600" dirty="0">
                <a:solidFill>
                  <a:schemeClr val="accent4"/>
                </a:solidFill>
                <a:cs typeface="ＭＳ Ｐゴシック" charset="0"/>
              </a:rPr>
              <a:t>Specify the timeframe for your project and chart out which strategies will happen when</a:t>
            </a:r>
          </a:p>
          <a:p>
            <a:pPr marL="514350" indent="-514350">
              <a:lnSpc>
                <a:spcPct val="110000"/>
              </a:lnSpc>
              <a:buSzPct val="100000"/>
              <a:buFont typeface="+mj-lt"/>
              <a:buAutoNum type="arabicPeriod"/>
              <a:defRPr/>
            </a:pPr>
            <a:r>
              <a:rPr lang="en-US" sz="2600" dirty="0">
                <a:cs typeface="ＭＳ Ｐゴシック" charset="0"/>
              </a:rPr>
              <a:t>For each strategy, identify who should be involved</a:t>
            </a:r>
          </a:p>
          <a:p>
            <a:pPr marL="514350" indent="-514350">
              <a:lnSpc>
                <a:spcPct val="110000"/>
              </a:lnSpc>
              <a:buSzPct val="100000"/>
              <a:buFont typeface="+mj-lt"/>
              <a:buAutoNum type="arabicPeriod"/>
              <a:defRPr/>
            </a:pPr>
            <a:r>
              <a:rPr lang="en-US" sz="2600" dirty="0">
                <a:solidFill>
                  <a:schemeClr val="accent4"/>
                </a:solidFill>
                <a:cs typeface="ＭＳ Ｐゴシック" charset="0"/>
              </a:rPr>
              <a:t>Broadly estimate the human, financial, and material resources needed to implement each strategy</a:t>
            </a:r>
          </a:p>
          <a:p>
            <a:pPr marL="514350" indent="-514350">
              <a:lnSpc>
                <a:spcPct val="110000"/>
              </a:lnSpc>
              <a:buSzPct val="100000"/>
              <a:buFont typeface="+mj-lt"/>
              <a:buAutoNum type="arabicPeriod"/>
              <a:defRPr/>
            </a:pPr>
            <a:r>
              <a:rPr lang="en-US" sz="2600" dirty="0">
                <a:cs typeface="ＭＳ Ｐゴシック" charset="0"/>
              </a:rPr>
              <a:t>Add any other major expenses you think are likely</a:t>
            </a:r>
          </a:p>
          <a:p>
            <a:pPr marL="514350" indent="-514350">
              <a:lnSpc>
                <a:spcPct val="110000"/>
              </a:lnSpc>
              <a:buSzPct val="100000"/>
              <a:buFont typeface="+mj-lt"/>
              <a:buAutoNum type="arabicPeriod"/>
              <a:defRPr/>
            </a:pPr>
            <a:r>
              <a:rPr lang="en-US" sz="2600" dirty="0">
                <a:solidFill>
                  <a:schemeClr val="accent4"/>
                </a:solidFill>
                <a:cs typeface="ＭＳ Ｐゴシック" charset="0"/>
              </a:rPr>
              <a:t>Add general operational costs and total your costs across all strategies </a:t>
            </a:r>
          </a:p>
          <a:p>
            <a:pPr marL="514350" indent="-514350">
              <a:lnSpc>
                <a:spcPct val="110000"/>
              </a:lnSpc>
              <a:buSzPct val="100000"/>
              <a:buFont typeface="+mj-lt"/>
              <a:buAutoNum type="arabicPeriod"/>
              <a:defRPr/>
            </a:pPr>
            <a:r>
              <a:rPr lang="en-US" sz="2600" dirty="0">
                <a:cs typeface="ＭＳ Ｐゴシック" charset="0"/>
              </a:rPr>
              <a:t>Review that your work plan includes all the strategies you need to implement</a:t>
            </a:r>
          </a:p>
          <a:p>
            <a:pPr marL="514350" indent="-514350">
              <a:lnSpc>
                <a:spcPct val="110000"/>
              </a:lnSpc>
              <a:buSzPct val="100000"/>
              <a:buFont typeface="+mj-lt"/>
              <a:buAutoNum type="arabicPeriod"/>
              <a:defRPr/>
            </a:pPr>
            <a:r>
              <a:rPr lang="en-US" sz="2600" dirty="0">
                <a:solidFill>
                  <a:schemeClr val="accent4"/>
                </a:solidFill>
                <a:cs typeface="ＭＳ Ｐゴシック" charset="0"/>
              </a:rPr>
              <a:t>Check needs against available and review</a:t>
            </a:r>
          </a:p>
        </p:txBody>
      </p:sp>
    </p:spTree>
    <p:extLst>
      <p:ext uri="{BB962C8B-B14F-4D97-AF65-F5344CB8AC3E}">
        <p14:creationId xmlns:p14="http://schemas.microsoft.com/office/powerpoint/2010/main" val="9919098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fontScale="92500"/>
          </a:bodyPr>
          <a:lstStyle/>
          <a:p>
            <a:r>
              <a:rPr lang="en-US" sz="4000" dirty="0">
                <a:solidFill>
                  <a:schemeClr val="accent4"/>
                </a:solidFill>
              </a:rPr>
              <a:t>Results chains should be detailed enough to make a good action plan</a:t>
            </a:r>
          </a:p>
          <a:p>
            <a:r>
              <a:rPr lang="en-US" sz="4000" dirty="0"/>
              <a:t>Action plans provide the activities for making a budget</a:t>
            </a:r>
          </a:p>
          <a:p>
            <a:r>
              <a:rPr lang="en-US" sz="4000" dirty="0">
                <a:solidFill>
                  <a:schemeClr val="accent4"/>
                </a:solidFill>
              </a:rPr>
              <a:t>Key stakeholders should have input </a:t>
            </a:r>
            <a:r>
              <a:rPr lang="en-US" sz="4000" dirty="0" err="1">
                <a:solidFill>
                  <a:schemeClr val="accent4"/>
                </a:solidFill>
              </a:rPr>
              <a:t>eg</a:t>
            </a:r>
            <a:r>
              <a:rPr lang="en-US" sz="4000" dirty="0">
                <a:solidFill>
                  <a:schemeClr val="accent4"/>
                </a:solidFill>
              </a:rPr>
              <a:t> rangers, managers, finance   </a:t>
            </a:r>
          </a:p>
        </p:txBody>
      </p:sp>
      <p:sp>
        <p:nvSpPr>
          <p:cNvPr id="7" name="Text Placeholder 1"/>
          <p:cNvSpPr>
            <a:spLocks noGrp="1"/>
          </p:cNvSpPr>
          <p:nvPr>
            <p:ph type="body" sz="quarter" idx="13"/>
          </p:nvPr>
        </p:nvSpPr>
        <p:spPr>
          <a:xfrm>
            <a:off x="0" y="0"/>
            <a:ext cx="9128125" cy="461963"/>
          </a:xfrm>
        </p:spPr>
        <p:txBody>
          <a:bodyPr/>
          <a:lstStyle/>
          <a:p>
            <a:r>
              <a:rPr lang="en-AU" dirty="0"/>
              <a:t>Doing and Monitoring the Work</a:t>
            </a:r>
          </a:p>
        </p:txBody>
      </p:sp>
      <p:sp>
        <p:nvSpPr>
          <p:cNvPr id="8" name="Text Placeholder 4"/>
          <p:cNvSpPr>
            <a:spLocks noGrp="1"/>
          </p:cNvSpPr>
          <p:nvPr>
            <p:ph type="body" sz="quarter" idx="14"/>
          </p:nvPr>
        </p:nvSpPr>
        <p:spPr>
          <a:xfrm>
            <a:off x="7630" y="517083"/>
            <a:ext cx="2819400" cy="646113"/>
          </a:xfrm>
        </p:spPr>
        <p:txBody>
          <a:bodyPr anchor="ctr">
            <a:normAutofit fontScale="55000" lnSpcReduction="20000"/>
          </a:bodyPr>
          <a:lstStyle/>
          <a:p>
            <a:r>
              <a:rPr lang="en-AU" dirty="0"/>
              <a:t>Actions, time &amp; budgets</a:t>
            </a:r>
          </a:p>
        </p:txBody>
      </p:sp>
      <p:sp>
        <p:nvSpPr>
          <p:cNvPr id="9" name="Text Placeholder 5"/>
          <p:cNvSpPr>
            <a:spLocks noGrp="1"/>
          </p:cNvSpPr>
          <p:nvPr>
            <p:ph type="body" sz="quarter" idx="15"/>
          </p:nvPr>
        </p:nvSpPr>
        <p:spPr>
          <a:xfrm>
            <a:off x="2852738" y="620688"/>
            <a:ext cx="6291262" cy="457200"/>
          </a:xfrm>
        </p:spPr>
        <p:txBody>
          <a:bodyPr>
            <a:noAutofit/>
          </a:bodyPr>
          <a:lstStyle/>
          <a:p>
            <a:r>
              <a:rPr lang="en-AU" sz="3200" dirty="0">
                <a:solidFill>
                  <a:schemeClr val="tx1"/>
                </a:solidFill>
              </a:rPr>
              <a:t>Key Lessons</a:t>
            </a:r>
          </a:p>
        </p:txBody>
      </p:sp>
    </p:spTree>
    <p:extLst>
      <p:ext uri="{BB962C8B-B14F-4D97-AF65-F5344CB8AC3E}">
        <p14:creationId xmlns:p14="http://schemas.microsoft.com/office/powerpoint/2010/main" val="123459240"/>
      </p:ext>
    </p:extLst>
  </p:cSld>
  <p:clrMapOvr>
    <a:masterClrMapping/>
  </p:clrMapOvr>
  <p:transition spd="med"/>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1217</TotalTime>
  <Words>1741</Words>
  <Application>Microsoft Office PowerPoint</Application>
  <PresentationFormat>On-screen Show (4:3)</PresentationFormat>
  <Paragraphs>261</Paragraphs>
  <Slides>22</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ＭＳ Ｐゴシック</vt:lpstr>
      <vt:lpstr>Arial</vt:lpstr>
      <vt:lpstr>Calibri</vt:lpstr>
      <vt:lpstr>Helvetica Light</vt:lpstr>
      <vt:lpstr>Monotype Sorts</vt:lpstr>
      <vt:lpstr>Times New Roman</vt:lpstr>
      <vt:lpstr>Trebuchet MS</vt:lpstr>
      <vt:lpstr>1_Custom Design</vt:lpstr>
      <vt:lpstr>Visio</vt:lpstr>
      <vt:lpstr>Actions, time &amp; budgets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Anon</dc:creator>
  <cp:lastModifiedBy>Stuart</cp:lastModifiedBy>
  <cp:revision>53</cp:revision>
  <cp:lastPrinted>2013-10-28T22:49:51Z</cp:lastPrinted>
  <dcterms:created xsi:type="dcterms:W3CDTF">2011-10-30T12:03:22Z</dcterms:created>
  <dcterms:modified xsi:type="dcterms:W3CDTF">2017-02-02T03:04:54Z</dcterms:modified>
</cp:coreProperties>
</file>