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7" r:id="rId1"/>
    <p:sldMasterId id="2147484191" r:id="rId2"/>
  </p:sldMasterIdLst>
  <p:notesMasterIdLst>
    <p:notesMasterId r:id="rId29"/>
  </p:notesMasterIdLst>
  <p:handoutMasterIdLst>
    <p:handoutMasterId r:id="rId30"/>
  </p:handoutMasterIdLst>
  <p:sldIdLst>
    <p:sldId id="268" r:id="rId3"/>
    <p:sldId id="322" r:id="rId4"/>
    <p:sldId id="323" r:id="rId5"/>
    <p:sldId id="279" r:id="rId6"/>
    <p:sldId id="277" r:id="rId7"/>
    <p:sldId id="259" r:id="rId8"/>
    <p:sldId id="260" r:id="rId9"/>
    <p:sldId id="262" r:id="rId10"/>
    <p:sldId id="319" r:id="rId11"/>
    <p:sldId id="315" r:id="rId12"/>
    <p:sldId id="307" r:id="rId13"/>
    <p:sldId id="328" r:id="rId14"/>
    <p:sldId id="324" r:id="rId15"/>
    <p:sldId id="310" r:id="rId16"/>
    <p:sldId id="327" r:id="rId17"/>
    <p:sldId id="575" r:id="rId18"/>
    <p:sldId id="274" r:id="rId19"/>
    <p:sldId id="325" r:id="rId20"/>
    <p:sldId id="313" r:id="rId21"/>
    <p:sldId id="314" r:id="rId22"/>
    <p:sldId id="318" r:id="rId23"/>
    <p:sldId id="326" r:id="rId24"/>
    <p:sldId id="306" r:id="rId25"/>
    <p:sldId id="320" r:id="rId26"/>
    <p:sldId id="321" r:id="rId27"/>
    <p:sldId id="574" r:id="rId2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0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9595"/>
    <a:srgbClr val="C3BE84"/>
    <a:srgbClr val="BAE4BC"/>
    <a:srgbClr val="008000"/>
    <a:srgbClr val="FF0000"/>
    <a:srgbClr val="CC0000"/>
    <a:srgbClr val="0033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72" autoAdjust="0"/>
  </p:normalViewPr>
  <p:slideViewPr>
    <p:cSldViewPr>
      <p:cViewPr varScale="1">
        <p:scale>
          <a:sx n="68" d="100"/>
          <a:sy n="68" d="100"/>
        </p:scale>
        <p:origin x="1838" y="53"/>
      </p:cViewPr>
      <p:guideLst>
        <p:guide orient="horz" pos="2160"/>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84"/>
    </p:cViewPr>
  </p:sorterViewPr>
  <p:notesViewPr>
    <p:cSldViewPr>
      <p:cViewPr varScale="1">
        <p:scale>
          <a:sx n="79" d="100"/>
          <a:sy n="79" d="100"/>
        </p:scale>
        <p:origin x="396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r>
              <a:rPr lang="en-AU"/>
              <a:t>Threats - Problems + Causes</a:t>
            </a: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pPr>
              <a:defRPr/>
            </a:pPr>
            <a:fld id="{32D5687F-CF1D-4AF7-A38E-B2D5605FF9B7}" type="slidenum">
              <a:rPr lang="en-AU"/>
              <a:pPr>
                <a:defRPr/>
              </a:pPr>
              <a:t>‹#›</a:t>
            </a:fld>
            <a:endParaRPr lang="en-AU"/>
          </a:p>
        </p:txBody>
      </p:sp>
    </p:spTree>
    <p:extLst>
      <p:ext uri="{BB962C8B-B14F-4D97-AF65-F5344CB8AC3E}">
        <p14:creationId xmlns:p14="http://schemas.microsoft.com/office/powerpoint/2010/main" val="319235596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r>
              <a:rPr lang="en-US"/>
              <a:t>Threats - Problems + Causes</a:t>
            </a:r>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r>
              <a:rPr lang="en-US"/>
              <a:t>October 2016</a:t>
            </a:r>
          </a:p>
        </p:txBody>
      </p:sp>
      <p:sp>
        <p:nvSpPr>
          <p:cNvPr id="5530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r>
              <a:rPr lang="en-AU"/>
              <a:t>HCP Resources</a:t>
            </a:r>
            <a:endParaRPr lang="en-US"/>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EAF42D17-BC1D-4980-AAD6-C482F153A5BF}" type="slidenum">
              <a:rPr lang="en-US"/>
              <a:pPr>
                <a:defRPr/>
              </a:pPr>
              <a:t>‹#›</a:t>
            </a:fld>
            <a:endParaRPr lang="en-US"/>
          </a:p>
        </p:txBody>
      </p:sp>
    </p:spTree>
    <p:extLst>
      <p:ext uri="{BB962C8B-B14F-4D97-AF65-F5344CB8AC3E}">
        <p14:creationId xmlns:p14="http://schemas.microsoft.com/office/powerpoint/2010/main" val="970893657"/>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*Note: This presentation can be shortened by focussing on the following pages: 5, 6, 7, 8, 11, 12, 14</a:t>
            </a:r>
            <a:endParaRPr lang="en-AU" dirty="0">
              <a:latin typeface="Arial" pitchFamily="34" charset="0"/>
            </a:endParaRPr>
          </a:p>
        </p:txBody>
      </p:sp>
      <p:sp>
        <p:nvSpPr>
          <p:cNvPr id="563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
        <p:nvSpPr>
          <p:cNvPr id="563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563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Tree>
    <p:extLst>
      <p:ext uri="{BB962C8B-B14F-4D97-AF65-F5344CB8AC3E}">
        <p14:creationId xmlns:p14="http://schemas.microsoft.com/office/powerpoint/2010/main" val="73525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Different causes require different management: We may suffer from shoulder-pain; this pain could come from being repeatedly hit / or from swimming. The way to manage the shoulder pain differs largely and could involve either avoiding someone aggressive around me or  by me stopping to swim.</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88918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Here are now all elements together in one slide: target, attribute, problem and cause.</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335942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Here are now all elements together in one slide: target, attribute, problem and cause.</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327783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problems and causes are identified we move on to the second step of this planning phase: prioritising threats by ranking problems and causes.</a:t>
            </a:r>
          </a:p>
          <a:p>
            <a:endParaRPr lang="en-AU" dirty="0"/>
          </a:p>
          <a:p>
            <a:r>
              <a:rPr lang="en-AU" dirty="0"/>
              <a:t>This will help the project to foremost work on priority threats before spending time and resources on low-ranked threats.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241412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There are different ways to rate and rank threats. We will show others later on, but the general approach in workshops is ranking the amount of damage (the scope), the severity and the irreversibility of a Threat / Problem:</a:t>
            </a:r>
          </a:p>
          <a:p>
            <a:r>
              <a:rPr lang="en-AU" dirty="0">
                <a:latin typeface="Arial" pitchFamily="34" charset="0"/>
              </a:rPr>
              <a:t>When assessing and ranking threats we look generally from present day time about 10 years into the future. Under current circumstances what damage can be expected within 10 years.</a:t>
            </a:r>
          </a:p>
          <a:p>
            <a:r>
              <a:rPr lang="en-AU" dirty="0">
                <a:latin typeface="Arial" pitchFamily="34" charset="0"/>
              </a:rPr>
              <a:t>It is important to note, that we are not considering the past impact. Past impact of threats is already reflected in a lower health rating of a target and is NOT considered again in the threat rating.</a:t>
            </a:r>
          </a:p>
          <a:p>
            <a:endParaRPr lang="en-AU" dirty="0">
              <a:latin typeface="Arial" pitchFamily="34" charset="0"/>
            </a:endParaRPr>
          </a:p>
          <a:p>
            <a:r>
              <a:rPr lang="en-AU" dirty="0">
                <a:latin typeface="Arial" pitchFamily="34" charset="0"/>
              </a:rPr>
              <a:t>When we look at severity of a threat we look at how bad the threat affects the target: will it destroy the target or – on the other side of sequence only slightly impair a target. E.g. in our example – land-clearing alongside the river has the ability to destroy riparian vegetation. Invasive Animals may seriously degrade the riparian vegetation, while invasive plants only slightly impair the target.</a:t>
            </a:r>
          </a:p>
          <a:p>
            <a:endParaRPr lang="en-AU" dirty="0">
              <a:latin typeface="Arial" pitchFamily="34" charset="0"/>
            </a:endParaRPr>
          </a:p>
          <a:p>
            <a:r>
              <a:rPr lang="en-AU" dirty="0">
                <a:latin typeface="Arial" pitchFamily="34" charset="0"/>
              </a:rPr>
              <a:t>The scope of a problem / threat is how much of the target the threat is affecting. Is the damage across all occurrences of a target or only very localised? E.g. Feral Animals may only affect one pastoral lease along the lengths of the river, while some of the invasive plants have spread with the current of the river along the entire lengths of the river.</a:t>
            </a:r>
          </a:p>
          <a:p>
            <a:endParaRPr lang="en-AU" dirty="0">
              <a:latin typeface="Arial" pitchFamily="34" charset="0"/>
            </a:endParaRPr>
          </a:p>
          <a:p>
            <a:r>
              <a:rPr lang="en-AU" dirty="0">
                <a:latin typeface="Arial" pitchFamily="34" charset="0"/>
              </a:rPr>
              <a:t>The third rating criteria is addressing the question whether a problem is fixable – or irreversible. In our example the damage from cattle may be relatively easily fixable by installing fences, maybe it requires more commitment and the installation of alternative watering points. A threat is generally not fixable when it leads to total destruction of a target – e.g. the conversion of a wetland into a residential zone – or the destruction of a cultural site by e.g. a mine.</a:t>
            </a:r>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Arial" pitchFamily="34" charset="0"/>
              </a:rPr>
              <a:t>October 2016</a:t>
            </a: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chemeClr val="tx1"/>
                </a:solidFill>
                <a:effectLst/>
                <a:uLnTx/>
                <a:uFillTx/>
                <a:latin typeface="Arial" pitchFamily="34" charset="0"/>
              </a:rPr>
              <a:t>HCP Resources</a:t>
            </a:r>
            <a:endParaRPr kumimoji="0" lang="en-US" sz="1800" b="0" i="0" u="none" strike="noStrike" kern="0" cap="none" spc="0" normalizeH="0" baseline="0" noProof="0">
              <a:ln>
                <a:noFill/>
              </a:ln>
              <a:solidFill>
                <a:schemeClr val="tx1"/>
              </a:solidFill>
              <a:effectLst/>
              <a:uLnTx/>
              <a:uFillTx/>
              <a:latin typeface="Arial" pitchFamily="34" charset="0"/>
            </a:endParaRPr>
          </a:p>
        </p:txBody>
      </p:sp>
      <p:sp>
        <p:nvSpPr>
          <p:cNvPr id="614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tx1"/>
                </a:solidFill>
                <a:effectLst/>
                <a:uLnTx/>
                <a:uFillTx/>
                <a:latin typeface="Arial" pitchFamily="34" charset="0"/>
              </a:rPr>
              <a:t>Threats - Problems + Causes</a:t>
            </a:r>
          </a:p>
        </p:txBody>
      </p:sp>
    </p:spTree>
    <p:extLst>
      <p:ext uri="{BB962C8B-B14F-4D97-AF65-F5344CB8AC3E}">
        <p14:creationId xmlns:p14="http://schemas.microsoft.com/office/powerpoint/2010/main" val="308407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93775"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a workshop environment projects would draw similar tables as this one where a figures from 1 (the lowest) to 4 (the highest) represent the rating from the previous slide. To calculate the threat-rank, each cell is multiplied.</a:t>
            </a:r>
          </a:p>
          <a:p>
            <a:pPr eaLnBrk="1" hangingPunct="1"/>
            <a:endParaRPr lang="en-US" dirty="0"/>
          </a:p>
          <a:p>
            <a:pPr eaLnBrk="1" hangingPunct="1"/>
            <a:r>
              <a:rPr lang="en-US" dirty="0"/>
              <a:t>Comparing for this example the 3 threats, land clearing is the highest threat – invasive animals having a lesser impact and invasive plants the least impact.</a:t>
            </a:r>
          </a:p>
          <a:p>
            <a:pPr eaLnBrk="1" hangingPunct="1"/>
            <a:endParaRPr lang="en-US" dirty="0"/>
          </a:p>
          <a:p>
            <a:pPr eaLnBrk="1" hangingPunct="1"/>
            <a:r>
              <a:rPr lang="en-US" dirty="0"/>
              <a:t>In reality for a project this would mean to firstly mitigate land clearing – by avoiding it all together, and managing cattle in the river prior to committing many resources to invasive plant management.</a:t>
            </a:r>
          </a:p>
          <a:p>
            <a:pPr eaLnBrk="1" hangingPunct="1"/>
            <a:endParaRPr lang="en-US" dirty="0"/>
          </a:p>
          <a:p>
            <a:pPr eaLnBrk="1" hangingPunct="1"/>
            <a:r>
              <a:rPr lang="en-US" dirty="0"/>
              <a:t>What has been done in this table for 3 threats for one target has to be done for all targets and all threats that are linked to targets through their stresses.</a:t>
            </a:r>
          </a:p>
        </p:txBody>
      </p:sp>
      <p:sp>
        <p:nvSpPr>
          <p:cNvPr id="7782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October 2016</a:t>
            </a:r>
          </a:p>
        </p:txBody>
      </p:sp>
      <p:sp>
        <p:nvSpPr>
          <p:cNvPr id="77830"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rgbClr val="000000"/>
                </a:solidFill>
                <a:effectLst/>
                <a:uLnTx/>
                <a:uFillTx/>
                <a:latin typeface="Arial" charset="0"/>
              </a:rPr>
              <a:t>HCP Resources</a:t>
            </a:r>
            <a:endParaRPr kumimoji="0" lang="en-US" sz="1800" b="0" i="0" u="none" strike="noStrike" kern="0" cap="none" spc="0" normalizeH="0" baseline="0" noProof="0">
              <a:ln>
                <a:noFill/>
              </a:ln>
              <a:solidFill>
                <a:srgbClr val="000000"/>
              </a:solidFill>
              <a:effectLst/>
              <a:uLnTx/>
              <a:uFillTx/>
              <a:latin typeface="Arial" charset="0"/>
            </a:endParaRPr>
          </a:p>
        </p:txBody>
      </p:sp>
      <p:sp>
        <p:nvSpPr>
          <p:cNvPr id="77831"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defRPr>
            </a:lvl1pPr>
            <a:lvl2pPr marL="804763" indent="-309524" eaLnBrk="0" hangingPunct="0">
              <a:defRPr i="1">
                <a:solidFill>
                  <a:schemeClr val="tx1"/>
                </a:solidFill>
                <a:latin typeface="Arial" charset="0"/>
              </a:defRPr>
            </a:lvl2pPr>
            <a:lvl3pPr marL="1238098" indent="-247620" eaLnBrk="0" hangingPunct="0">
              <a:defRPr i="1">
                <a:solidFill>
                  <a:schemeClr val="tx1"/>
                </a:solidFill>
                <a:latin typeface="Arial" charset="0"/>
              </a:defRPr>
            </a:lvl3pPr>
            <a:lvl4pPr marL="1733337" indent="-247620" eaLnBrk="0" hangingPunct="0">
              <a:defRPr i="1">
                <a:solidFill>
                  <a:schemeClr val="tx1"/>
                </a:solidFill>
                <a:latin typeface="Arial" charset="0"/>
              </a:defRPr>
            </a:lvl4pPr>
            <a:lvl5pPr marL="2228576" indent="-247620" eaLnBrk="0" hangingPunct="0">
              <a:defRPr i="1">
                <a:solidFill>
                  <a:schemeClr val="tx1"/>
                </a:solidFill>
                <a:latin typeface="Arial" charset="0"/>
              </a:defRPr>
            </a:lvl5pPr>
            <a:lvl6pPr marL="2723815" indent="-247620" eaLnBrk="0" fontAlgn="base" hangingPunct="0">
              <a:spcBef>
                <a:spcPct val="0"/>
              </a:spcBef>
              <a:spcAft>
                <a:spcPct val="0"/>
              </a:spcAft>
              <a:defRPr i="1">
                <a:solidFill>
                  <a:schemeClr val="tx1"/>
                </a:solidFill>
                <a:latin typeface="Arial" charset="0"/>
              </a:defRPr>
            </a:lvl6pPr>
            <a:lvl7pPr marL="3219054" indent="-247620" eaLnBrk="0" fontAlgn="base" hangingPunct="0">
              <a:spcBef>
                <a:spcPct val="0"/>
              </a:spcBef>
              <a:spcAft>
                <a:spcPct val="0"/>
              </a:spcAft>
              <a:defRPr i="1">
                <a:solidFill>
                  <a:schemeClr val="tx1"/>
                </a:solidFill>
                <a:latin typeface="Arial" charset="0"/>
              </a:defRPr>
            </a:lvl7pPr>
            <a:lvl8pPr marL="3714293" indent="-247620" eaLnBrk="0" fontAlgn="base" hangingPunct="0">
              <a:spcBef>
                <a:spcPct val="0"/>
              </a:spcBef>
              <a:spcAft>
                <a:spcPct val="0"/>
              </a:spcAft>
              <a:defRPr i="1">
                <a:solidFill>
                  <a:schemeClr val="tx1"/>
                </a:solidFill>
                <a:latin typeface="Arial" charset="0"/>
              </a:defRPr>
            </a:lvl8pPr>
            <a:lvl9pPr marL="4209532" indent="-247620" eaLnBrk="0" fontAlgn="base" hangingPunct="0">
              <a:spcBef>
                <a:spcPct val="0"/>
              </a:spcBef>
              <a:spcAft>
                <a:spcPct val="0"/>
              </a:spcAft>
              <a:defRPr i="1">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rPr>
              <a:t>Threats - Problems + Causes</a:t>
            </a:r>
          </a:p>
        </p:txBody>
      </p:sp>
    </p:spTree>
    <p:extLst>
      <p:ext uri="{BB962C8B-B14F-4D97-AF65-F5344CB8AC3E}">
        <p14:creationId xmlns:p14="http://schemas.microsoft.com/office/powerpoint/2010/main" val="106924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diagram view of Miradi we link direct threats to targets – in our example a selection of threats affecting the target river and a selection of threats affecting cultural knowledge. This is only an example and not meant to be an exhaustive list of threats.</a:t>
            </a:r>
          </a:p>
          <a:p>
            <a:endParaRPr lang="en-AU" dirty="0"/>
          </a:p>
          <a:p>
            <a:r>
              <a:rPr lang="en-AU" dirty="0"/>
              <a:t>Either using the Stress-Based or the Simple-Threat Rating, Miradi then aggregates a ranked summary threat table that shows how threats affect targets.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1028565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total of a threat-rank in Miradi is not displayed with a number how it is calculated in a workshop, but Miradi refers instead to a low, medium, high or very high threat rank.</a:t>
            </a:r>
          </a:p>
          <a:p>
            <a:endParaRPr lang="en-AU" dirty="0"/>
          </a:p>
          <a:p>
            <a:r>
              <a:rPr lang="en-AU" dirty="0"/>
              <a:t>This table shows the targets of a project as columns and all threats as rows. Each cell with a threat rank identifies firstly that a threat affects a target – and the rank shows the strength of the impact. Cells that are “clear” are not linked – not all threats will apply to all targets. Some threats are very specified and may only apply to one target.</a:t>
            </a:r>
          </a:p>
          <a:p>
            <a:endParaRPr lang="en-AU" dirty="0"/>
          </a:p>
          <a:p>
            <a:r>
              <a:rPr lang="en-AU" dirty="0"/>
              <a:t>Miradi then calculates the threat rank of each individual cell up to an overall threat rank (the last column) of this table. Threats are then sorted by their threat rank.</a:t>
            </a:r>
          </a:p>
          <a:p>
            <a:endParaRPr lang="en-AU" dirty="0"/>
          </a:p>
          <a:p>
            <a:r>
              <a:rPr lang="en-AU" dirty="0"/>
              <a:t>AS well interesting on this table is the bottom row of the table – how much a target is overall impacted by a range of threats. Later on in the planning process we need to ensure that goals, strategies and actions address those targets that have a “high” or “very high” threat rank.</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106372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previously mentioned, ranking threats by scope, severity and irreversibility is only one way to rank threats – in this part of the presentation we look at other ways to rank threats.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395816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This version splits the ranking into two stages:</a:t>
            </a:r>
          </a:p>
          <a:p>
            <a:endParaRPr lang="en-AU" dirty="0">
              <a:latin typeface="Arial" pitchFamily="34" charset="0"/>
            </a:endParaRPr>
          </a:p>
          <a:p>
            <a:r>
              <a:rPr lang="en-AU" dirty="0">
                <a:latin typeface="Arial" pitchFamily="34" charset="0"/>
              </a:rPr>
              <a:t>First Problem is ranked – the scope of the problem – how much of the target it affects;</a:t>
            </a:r>
          </a:p>
          <a:p>
            <a:endParaRPr lang="en-AU" dirty="0">
              <a:latin typeface="Arial" pitchFamily="34" charset="0"/>
            </a:endParaRPr>
          </a:p>
          <a:p>
            <a:r>
              <a:rPr lang="en-AU" dirty="0">
                <a:latin typeface="Arial" pitchFamily="34" charset="0"/>
              </a:rPr>
              <a:t>Secondly how badly the problem damages the target.</a:t>
            </a:r>
          </a:p>
          <a:p>
            <a:endParaRPr lang="en-AU" dirty="0">
              <a:latin typeface="Arial" pitchFamily="34" charset="0"/>
            </a:endParaRPr>
          </a:p>
        </p:txBody>
      </p:sp>
      <p:sp>
        <p:nvSpPr>
          <p:cNvPr id="614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14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14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44940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Problems and causes are referred to as Stresses and Threats in the Open Standards. This step builds on the health assessment of targets and helps prepare the scene for the situation analysis.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3615850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In a second step the cause is ranked:</a:t>
            </a:r>
          </a:p>
          <a:p>
            <a:endParaRPr lang="en-AU" dirty="0">
              <a:latin typeface="Arial" pitchFamily="34" charset="0"/>
            </a:endParaRPr>
          </a:p>
          <a:p>
            <a:r>
              <a:rPr lang="en-AU" dirty="0">
                <a:latin typeface="Arial" pitchFamily="34" charset="0"/>
              </a:rPr>
              <a:t>First the contribution of the cause to the problem is assessed</a:t>
            </a:r>
          </a:p>
          <a:p>
            <a:endParaRPr lang="en-AU" dirty="0">
              <a:latin typeface="Arial" pitchFamily="34" charset="0"/>
            </a:endParaRPr>
          </a:p>
          <a:p>
            <a:r>
              <a:rPr lang="en-AU" dirty="0">
                <a:latin typeface="Arial" pitchFamily="34" charset="0"/>
              </a:rPr>
              <a:t>Secondly the irreversibility of the threat is considered.</a:t>
            </a:r>
          </a:p>
          <a:p>
            <a:endParaRPr lang="en-AU" dirty="0">
              <a:latin typeface="Arial" pitchFamily="34" charset="0"/>
            </a:endParaRPr>
          </a:p>
          <a:p>
            <a:r>
              <a:rPr lang="en-AU" dirty="0">
                <a:latin typeface="Arial" pitchFamily="34" charset="0"/>
              </a:rPr>
              <a:t>This ranking approach differs from the approach previously shown, by explicitly assessing the contribution of a cause to a problem. It may be a more suitable approach when a project encounters a long list of causes to a limited number of problems and needs to determine the most </a:t>
            </a:r>
            <a:r>
              <a:rPr lang="en-AU" dirty="0" err="1">
                <a:latin typeface="Arial" pitchFamily="34" charset="0"/>
              </a:rPr>
              <a:t>significiant</a:t>
            </a:r>
            <a:r>
              <a:rPr lang="en-AU" dirty="0">
                <a:latin typeface="Arial" pitchFamily="34" charset="0"/>
              </a:rPr>
              <a:t> threats that contribute to an issue.</a:t>
            </a:r>
          </a:p>
        </p:txBody>
      </p:sp>
      <p:sp>
        <p:nvSpPr>
          <p:cNvPr id="634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34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349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96843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The first time around workshop participants still have to translate in their heads what a low, or high rating means, but the more often terms are utilised the more consistent the application of the terms is and the easier the communication about the project.</a:t>
            </a:r>
          </a:p>
          <a:p>
            <a:endParaRPr lang="en-AU" dirty="0">
              <a:latin typeface="Arial" pitchFamily="34" charset="0"/>
            </a:endParaRPr>
          </a:p>
          <a:p>
            <a:r>
              <a:rPr lang="en-AU" dirty="0">
                <a:latin typeface="Arial" pitchFamily="34" charset="0"/>
              </a:rPr>
              <a:t>In a workshop setting, write out the rating guide or use instead icons that represent the rating categories.</a:t>
            </a:r>
          </a:p>
          <a:p>
            <a:endParaRPr lang="en-AU" dirty="0">
              <a:latin typeface="Arial" pitchFamily="34" charset="0"/>
            </a:endParaRPr>
          </a:p>
          <a:p>
            <a:endParaRPr lang="en-AU" dirty="0">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220674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a:t>Threats - Problems + Causes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610058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anticipate for this exercise a </a:t>
            </a:r>
            <a:r>
              <a:rPr lang="en-AU" sz="1200" b="1" dirty="0"/>
              <a:t>time of 45 minutes</a:t>
            </a:r>
            <a:endParaRPr lang="en-AU" dirty="0"/>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524536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34" charset="-128"/>
              </a:rPr>
              <a:t>Version 3.0 was</a:t>
            </a:r>
            <a:r>
              <a:rPr lang="en-US" baseline="0" dirty="0">
                <a:ea typeface="ＭＳ Ｐゴシック" pitchFamily="34" charset="-128"/>
              </a:rPr>
              <a:t> published in April 2013 and was a joint effort between many individuals and organizations.</a:t>
            </a:r>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part of this presentation explores the concept of a problem and a cause – stresses and threats. It then shows two ways of ranking threats – simple threat ranking and ranking of stresses and sources.</a:t>
            </a:r>
          </a:p>
        </p:txBody>
      </p:sp>
      <p:sp>
        <p:nvSpPr>
          <p:cNvPr id="4" name="Header Placeholder 3"/>
          <p:cNvSpPr>
            <a:spLocks noGrp="1"/>
          </p:cNvSpPr>
          <p:nvPr>
            <p:ph type="hdr" sz="quarter"/>
          </p:nvPr>
        </p:nvSpPr>
        <p:spPr/>
        <p:txBody>
          <a:bodyPr/>
          <a:lstStyle/>
          <a:p>
            <a:pPr>
              <a:defRPr/>
            </a:pPr>
            <a:r>
              <a:rPr lang="en-US"/>
              <a:t>Threats - Problems + Causes</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Tree>
    <p:extLst>
      <p:ext uri="{BB962C8B-B14F-4D97-AF65-F5344CB8AC3E}">
        <p14:creationId xmlns:p14="http://schemas.microsoft.com/office/powerpoint/2010/main" val="81643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This step in the process is building on the viability – together these steps help projects to ensure that they are strategic. </a:t>
            </a:r>
          </a:p>
          <a:p>
            <a:endParaRPr lang="en-AU" dirty="0">
              <a:latin typeface="Arial" pitchFamily="34" charset="0"/>
            </a:endParaRPr>
          </a:p>
          <a:p>
            <a:r>
              <a:rPr lang="en-AU" dirty="0">
                <a:latin typeface="Arial" pitchFamily="34" charset="0"/>
              </a:rPr>
              <a:t>By focussing on the causes of a problem we ensure that we work on the source of a problem not the problem itself.</a:t>
            </a:r>
          </a:p>
          <a:p>
            <a:endParaRPr lang="en-AU" dirty="0">
              <a:latin typeface="Arial" pitchFamily="34" charset="0"/>
            </a:endParaRPr>
          </a:p>
          <a:p>
            <a:r>
              <a:rPr lang="en-AU" dirty="0">
                <a:latin typeface="Arial" pitchFamily="34" charset="0"/>
              </a:rPr>
              <a:t>This step build on the health-session: a problem is the inverse of an health attribute. We will look at this later. </a:t>
            </a: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October 2016</a:t>
            </a:r>
            <a:endParaRPr lang="en-AU">
              <a:solidFill>
                <a:srgbClr val="000000"/>
              </a:solidFill>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solidFill>
                  <a:srgbClr val="000000"/>
                </a:solidFill>
              </a:rPr>
              <a:t>HCP Resources</a:t>
            </a: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solidFill>
                  <a:srgbClr val="000000"/>
                </a:solidFill>
              </a:rPr>
              <a:t>Threats - Problems + Causes</a:t>
            </a:r>
          </a:p>
        </p:txBody>
      </p:sp>
    </p:spTree>
    <p:extLst>
      <p:ext uri="{BB962C8B-B14F-4D97-AF65-F5344CB8AC3E}">
        <p14:creationId xmlns:p14="http://schemas.microsoft.com/office/powerpoint/2010/main" val="314311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583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October 2016</a:t>
            </a:r>
          </a:p>
        </p:txBody>
      </p:sp>
      <p:sp>
        <p:nvSpPr>
          <p:cNvPr id="583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HCP Resources</a:t>
            </a:r>
          </a:p>
        </p:txBody>
      </p:sp>
      <p:sp>
        <p:nvSpPr>
          <p:cNvPr id="5837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00"/>
                </a:solidFill>
              </a:rPr>
              <a:t>Threats - Problems + Causes</a:t>
            </a:r>
          </a:p>
        </p:txBody>
      </p:sp>
    </p:spTree>
    <p:extLst>
      <p:ext uri="{BB962C8B-B14F-4D97-AF65-F5344CB8AC3E}">
        <p14:creationId xmlns:p14="http://schemas.microsoft.com/office/powerpoint/2010/main" val="143924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When we looked in the previous step at the health of a target, we described what the most important components of a target are that make them healthy. For the example target “River” we’ve chosen as an attribute for connectivity “Riparian Vegetation”.</a:t>
            </a:r>
          </a:p>
          <a:p>
            <a:pPr eaLnBrk="1" hangingPunct="1"/>
            <a:r>
              <a:rPr lang="en-US" dirty="0">
                <a:latin typeface="Arial" pitchFamily="34" charset="0"/>
              </a:rPr>
              <a:t>A stress for the attribute “Riparian Vegetation” for our target “River” is a change to the riparian vegetation, e.g. damage to the vegetation from trampling and subsequent erosion.</a:t>
            </a:r>
          </a:p>
          <a:p>
            <a:pPr eaLnBrk="1" hangingPunct="1">
              <a:buFontTx/>
              <a:buNone/>
            </a:pPr>
            <a:endParaRPr lang="en-US" dirty="0">
              <a:latin typeface="Arial" pitchFamily="34" charset="0"/>
            </a:endParaRPr>
          </a:p>
          <a:p>
            <a:pPr eaLnBrk="1" hangingPunct="1"/>
            <a:r>
              <a:rPr lang="en-US" dirty="0">
                <a:latin typeface="Arial" pitchFamily="34" charset="0"/>
              </a:rPr>
              <a:t>We then need to identify the sources of stress. In this example case, the trampling and erosion of riverbanks and riparian vegetation comes from cows that access the stream for water and cause the damage with their hooves.</a:t>
            </a:r>
          </a:p>
          <a:p>
            <a:pPr eaLnBrk="1" hangingPunct="1"/>
            <a:endParaRPr lang="en-US" dirty="0">
              <a:latin typeface="Arial" pitchFamily="34" charset="0"/>
            </a:endParaRPr>
          </a:p>
          <a:p>
            <a:pPr eaLnBrk="1" hangingPunct="1"/>
            <a:r>
              <a:rPr lang="en-US" dirty="0">
                <a:latin typeface="Arial" pitchFamily="34" charset="0"/>
              </a:rPr>
              <a:t>First of all this links the cause to a problem to the health of a target. Secondly this link will be ranked in the following steps so that we know which of those links is the most critical, the least critical and so on, to help </a:t>
            </a:r>
            <a:r>
              <a:rPr lang="en-AU" noProof="0" dirty="0">
                <a:latin typeface="Arial" pitchFamily="34" charset="0"/>
              </a:rPr>
              <a:t>prioritise</a:t>
            </a:r>
            <a:r>
              <a:rPr lang="en-US" dirty="0">
                <a:latin typeface="Arial" pitchFamily="34" charset="0"/>
              </a:rPr>
              <a:t> threats.</a:t>
            </a:r>
          </a:p>
          <a:p>
            <a:pPr eaLnBrk="1" hangingPunct="1"/>
            <a:r>
              <a:rPr lang="en-US" dirty="0">
                <a:latin typeface="Arial" pitchFamily="34" charset="0"/>
              </a:rPr>
              <a:t> </a:t>
            </a:r>
          </a:p>
        </p:txBody>
      </p:sp>
      <p:sp>
        <p:nvSpPr>
          <p:cNvPr id="59397"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59398"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5939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69059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The attributes of a target are the traits of a target to be healthy. The Problem is what degrades or impairs the attribute – when we identify problems we “invert” the attribute and turn it into a negative (opposite). Here are a few examples.</a:t>
            </a:r>
          </a:p>
          <a:p>
            <a:endParaRPr lang="en-AU" dirty="0">
              <a:latin typeface="Arial" pitchFamily="34" charset="0"/>
            </a:endParaRPr>
          </a:p>
          <a:p>
            <a:r>
              <a:rPr lang="en-AU" dirty="0">
                <a:latin typeface="Arial" pitchFamily="34" charset="0"/>
              </a:rPr>
              <a:t>A “natural” example: one attribute of our target River are the animal species that live in the riparian zone. Changes to the vegetation in the riparian zone will affect those characteristic species.</a:t>
            </a:r>
          </a:p>
          <a:p>
            <a:endParaRPr lang="en-AU" dirty="0">
              <a:latin typeface="Arial" pitchFamily="34" charset="0"/>
            </a:endParaRPr>
          </a:p>
          <a:p>
            <a:r>
              <a:rPr lang="en-AU" dirty="0">
                <a:latin typeface="Arial" pitchFamily="34" charset="0"/>
              </a:rPr>
              <a:t>A “cultural” example: a cultural attribute of the River can be the Traditional Ecological Knowledge of the Indigenous People living along the River. As long as this Knowledge is used and practices it is maintained. When this Knowledge is not practised, there is a risk that some of the TEK can be lost.</a:t>
            </a:r>
          </a:p>
        </p:txBody>
      </p:sp>
      <p:sp>
        <p:nvSpPr>
          <p:cNvPr id="604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04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04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296842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Causes are the sources of our problems. Aside from geological events like earthquakes and volcanic eruptions most if not all causes relate to processes from humans or things that humans introduced to the landscape or a project.</a:t>
            </a:r>
          </a:p>
          <a:p>
            <a:endParaRPr lang="en-AU" dirty="0">
              <a:latin typeface="Arial" pitchFamily="34" charset="0"/>
            </a:endParaRPr>
          </a:p>
          <a:p>
            <a:r>
              <a:rPr lang="en-AU" dirty="0">
                <a:latin typeface="Arial" pitchFamily="34" charset="0"/>
              </a:rPr>
              <a:t>For our example, the “River”, with riparian vegetation as an attribute and changes (or worst loss of) to the vegetation from erosion and trampling as a problem, the cause of the issue are feral animals – that either have been introduced and abandoned or badly managed to cause the damage.</a:t>
            </a:r>
          </a:p>
          <a:p>
            <a:endParaRPr lang="en-AU" dirty="0">
              <a:latin typeface="Arial" pitchFamily="34" charset="0"/>
            </a:endParaRPr>
          </a:p>
          <a:p>
            <a:r>
              <a:rPr lang="en-AU" dirty="0">
                <a:latin typeface="Arial" pitchFamily="34" charset="0"/>
              </a:rPr>
              <a:t>For a cultural example, the lack of access to certain parts of country by Indigenous People or the lack of opportunities to pass on TEK to the younger generation while on country, can be the reason for the problem “Loss of knowledge”</a:t>
            </a:r>
          </a:p>
          <a:p>
            <a:endParaRPr lang="en-AU" dirty="0">
              <a:latin typeface="Arial" pitchFamily="34" charset="0"/>
            </a:endParaRPr>
          </a:p>
          <a:p>
            <a:r>
              <a:rPr lang="en-AU" dirty="0">
                <a:latin typeface="Arial" pitchFamily="34" charset="0"/>
              </a:rPr>
              <a:t>We always focus on the causes to be effective – erosion control in this example would be ineffective without managing the cause of erosion - the cattle. In a cultural sense, while recording of information may prevent the loss, practicing knowledge requires that the information is often passed on in a certain way by certain people – purely recording knowledge would not ensure that knowledge is practiced and applied.</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353157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atin typeface="Arial" pitchFamily="34" charset="0"/>
            </a:endParaRP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October 2016</a:t>
            </a: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t>HCP Resources</a:t>
            </a:r>
            <a:endParaRPr lang="en-US"/>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Threats - Problems + Causes</a:t>
            </a:r>
          </a:p>
        </p:txBody>
      </p:sp>
    </p:spTree>
    <p:extLst>
      <p:ext uri="{BB962C8B-B14F-4D97-AF65-F5344CB8AC3E}">
        <p14:creationId xmlns:p14="http://schemas.microsoft.com/office/powerpoint/2010/main" val="1648340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704" r="7407"/>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80559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138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52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descr="Fish River Aerial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NCLogoPrimary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4098"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790" t="3510" r="9706" b="13203"/>
          <a:stretch/>
        </p:blipFill>
        <p:spPr bwMode="auto">
          <a:xfrm>
            <a:off x="7239000" y="0"/>
            <a:ext cx="1905000" cy="171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9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graphicFrame>
        <p:nvGraphicFramePr>
          <p:cNvPr id="7" name="Table 6"/>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80783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41062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402889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35229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83196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93684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7621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303044589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p:nvPr>
        </p:nvSpPr>
        <p:spPr>
          <a:xfrm>
            <a:off x="0" y="609600"/>
            <a:ext cx="2819400" cy="537614"/>
          </a:xfrm>
        </p:spPr>
        <p:txBody>
          <a:bodyPr>
            <a:noAutofit/>
          </a:bodyPr>
          <a:lstStyle>
            <a:lvl1pPr marL="0" indent="0" algn="ctr" defTabSz="914400" rtl="0" eaLnBrk="1" fontAlgn="base" latinLnBrk="0" hangingPunct="1">
              <a:spcBef>
                <a:spcPct val="0"/>
              </a:spcBef>
              <a:spcAft>
                <a:spcPct val="0"/>
              </a:spcAft>
              <a:buNone/>
              <a:defRPr lang="en-AU" sz="2000" b="1" kern="1200" dirty="0">
                <a:solidFill>
                  <a:schemeClr val="tx1"/>
                </a:solidFill>
                <a:latin typeface="+mn-lt"/>
                <a:ea typeface="+mn-ea"/>
                <a:cs typeface="+mn-cs"/>
              </a:defRPr>
            </a:lvl1pPr>
          </a:lstStyle>
          <a:p>
            <a:pPr lvl="0"/>
            <a:r>
              <a:rPr lang="en-US" dirty="0"/>
              <a:t>Click to edit</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Autofit/>
          </a:bodyPr>
          <a:lstStyle>
            <a:lvl1pPr marL="0" indent="0" algn="l" defTabSz="914400" rtl="0" eaLnBrk="1" fontAlgn="base" latinLnBrk="0" hangingPunct="1">
              <a:spcBef>
                <a:spcPct val="0"/>
              </a:spcBef>
              <a:spcAft>
                <a:spcPct val="0"/>
              </a:spcAft>
              <a:buNone/>
              <a:defRPr lang="en-US" sz="28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688459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25963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4686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8832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61194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4115589451"/>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66830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2178908442"/>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42893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569663919"/>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53068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8994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3469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7232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1450991121"/>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FA6C8-53F6-483E-9B52-088DA563EE7C}" type="datetimeFigureOut">
              <a:rPr lang="en-AU" smtClean="0">
                <a:solidFill>
                  <a:prstClr val="black">
                    <a:tint val="75000"/>
                  </a:prstClr>
                </a:solidFill>
                <a:latin typeface="Arial" charset="0"/>
              </a:rPr>
              <a:pPr/>
              <a:t>25/10/2019</a:t>
            </a:fld>
            <a:endParaRPr lang="en-AU">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751B1-54F1-4125-BB9F-399660C83ACC}" type="slidenum">
              <a:rPr lang="en-AU" smtClean="0">
                <a:solidFill>
                  <a:prstClr val="black">
                    <a:tint val="75000"/>
                  </a:prstClr>
                </a:solidFill>
                <a:latin typeface="Arial" charset="0"/>
              </a:rPr>
              <a:pPr/>
              <a:t>‹#›</a:t>
            </a:fld>
            <a:endParaRPr lang="en-AU">
              <a:solidFill>
                <a:prstClr val="black">
                  <a:tint val="75000"/>
                </a:prstClr>
              </a:solidFill>
              <a:latin typeface="Arial" charset="0"/>
            </a:endParaRP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538023889"/>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19600"/>
            <a:ext cx="7772400" cy="1470025"/>
          </a:xfrm>
        </p:spPr>
        <p:txBody>
          <a:bodyPr/>
          <a:lstStyle/>
          <a:p>
            <a:r>
              <a:rPr lang="en-AU" sz="4400" b="0" kern="0" dirty="0"/>
              <a:t>Threats to our Targets</a:t>
            </a:r>
            <a:endParaRPr lang="en-AU" sz="4400" b="0" dirty="0"/>
          </a:p>
        </p:txBody>
      </p:sp>
      <p:sp>
        <p:nvSpPr>
          <p:cNvPr id="3" name="Subtitle 2"/>
          <p:cNvSpPr>
            <a:spLocks noGrp="1"/>
          </p:cNvSpPr>
          <p:nvPr>
            <p:ph type="subTitle" idx="1"/>
          </p:nvPr>
        </p:nvSpPr>
        <p:spPr>
          <a:xfrm>
            <a:off x="457200" y="838200"/>
            <a:ext cx="8229600" cy="2286000"/>
          </a:xfrm>
        </p:spPr>
        <p:txBody>
          <a:bodyPr>
            <a:normAutofit/>
          </a:bodyPr>
          <a:lstStyle/>
          <a:p>
            <a:pPr>
              <a:spcBef>
                <a:spcPct val="0"/>
              </a:spcBef>
            </a:pPr>
            <a:r>
              <a:rPr lang="en-AU" sz="5400" b="1" kern="0" dirty="0">
                <a:ea typeface="+mj-ea"/>
                <a:cs typeface="+mj-cs"/>
              </a:rPr>
              <a:t>Session 05: </a:t>
            </a:r>
            <a:br>
              <a:rPr lang="en-AU" sz="5400" b="1" kern="0" dirty="0">
                <a:ea typeface="+mj-ea"/>
                <a:cs typeface="+mj-cs"/>
              </a:rPr>
            </a:br>
            <a:r>
              <a:rPr lang="en-AU" sz="5400" b="1" kern="0" dirty="0">
                <a:ea typeface="+mj-ea"/>
                <a:cs typeface="+mj-cs"/>
              </a:rPr>
              <a:t>Problems and their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Text Placeholder 5"/>
          <p:cNvSpPr>
            <a:spLocks noGrp="1"/>
          </p:cNvSpPr>
          <p:nvPr>
            <p:ph type="body" sz="quarter" idx="15"/>
          </p:nvPr>
        </p:nvSpPr>
        <p:spPr>
          <a:xfrm>
            <a:off x="2852738" y="501101"/>
            <a:ext cx="6291262" cy="646113"/>
          </a:xfrm>
        </p:spPr>
        <p:txBody>
          <a:bodyPr/>
          <a:lstStyle/>
          <a:p>
            <a:r>
              <a:rPr lang="en-AU" sz="2800" dirty="0"/>
              <a:t>Why identify causes?</a:t>
            </a:r>
          </a:p>
        </p:txBody>
      </p:sp>
      <p:pic>
        <p:nvPicPr>
          <p:cNvPr id="8" name="Picture 7"/>
          <p:cNvPicPr>
            <a:picLocks noChangeAspect="1" noChangeArrowheads="1"/>
          </p:cNvPicPr>
          <p:nvPr/>
        </p:nvPicPr>
        <p:blipFill>
          <a:blip r:embed="rId3" cstate="screen"/>
          <a:srcRect/>
          <a:stretch>
            <a:fillRect/>
          </a:stretch>
        </p:blipFill>
        <p:spPr bwMode="auto">
          <a:xfrm>
            <a:off x="283374" y="1188980"/>
            <a:ext cx="2420198" cy="2582159"/>
          </a:xfrm>
          <a:prstGeom prst="rect">
            <a:avLst/>
          </a:prstGeom>
          <a:noFill/>
          <a:ln w="9525">
            <a:noFill/>
            <a:miter lim="800000"/>
            <a:headEnd/>
            <a:tailEnd/>
          </a:ln>
        </p:spPr>
      </p:pic>
      <p:sp>
        <p:nvSpPr>
          <p:cNvPr id="9" name="TextBox 8"/>
          <p:cNvSpPr txBox="1"/>
          <p:nvPr/>
        </p:nvSpPr>
        <p:spPr>
          <a:xfrm>
            <a:off x="3643774" y="1580506"/>
            <a:ext cx="1338828" cy="369332"/>
          </a:xfrm>
          <a:prstGeom prst="rect">
            <a:avLst/>
          </a:prstGeom>
          <a:noFill/>
        </p:spPr>
        <p:txBody>
          <a:bodyPr wrap="none" rtlCol="0">
            <a:spAutoFit/>
          </a:bodyPr>
          <a:lstStyle/>
          <a:p>
            <a:pPr algn="ctr"/>
            <a:r>
              <a:rPr lang="en-US" b="1" dirty="0">
                <a:solidFill>
                  <a:srgbClr val="FF0000"/>
                </a:solidFill>
                <a:latin typeface="Arial" charset="0"/>
              </a:rPr>
              <a:t>PROBLEM</a:t>
            </a:r>
          </a:p>
        </p:txBody>
      </p:sp>
      <p:pic>
        <p:nvPicPr>
          <p:cNvPr id="13" name="Picture 5"/>
          <p:cNvPicPr>
            <a:picLocks noChangeAspect="1" noChangeArrowheads="1"/>
          </p:cNvPicPr>
          <p:nvPr/>
        </p:nvPicPr>
        <p:blipFill>
          <a:blip r:embed="rId4" cstate="screen"/>
          <a:srcRect/>
          <a:stretch>
            <a:fillRect/>
          </a:stretch>
        </p:blipFill>
        <p:spPr bwMode="auto">
          <a:xfrm>
            <a:off x="2971800" y="3115917"/>
            <a:ext cx="2475742" cy="2475742"/>
          </a:xfrm>
          <a:prstGeom prst="rect">
            <a:avLst/>
          </a:prstGeom>
          <a:noFill/>
          <a:ln w="9525">
            <a:noFill/>
            <a:miter lim="800000"/>
            <a:headEnd/>
            <a:tailEnd/>
          </a:ln>
        </p:spPr>
      </p:pic>
      <p:pic>
        <p:nvPicPr>
          <p:cNvPr id="14" name="Picture 6"/>
          <p:cNvPicPr>
            <a:picLocks noChangeAspect="1" noChangeArrowheads="1"/>
          </p:cNvPicPr>
          <p:nvPr/>
        </p:nvPicPr>
        <p:blipFill>
          <a:blip r:embed="rId5" cstate="screen"/>
          <a:srcRect/>
          <a:stretch>
            <a:fillRect/>
          </a:stretch>
        </p:blipFill>
        <p:spPr bwMode="auto">
          <a:xfrm>
            <a:off x="5942060" y="3124201"/>
            <a:ext cx="3143250" cy="2514600"/>
          </a:xfrm>
          <a:prstGeom prst="rect">
            <a:avLst/>
          </a:prstGeom>
          <a:noFill/>
          <a:ln w="9525">
            <a:noFill/>
            <a:miter lim="800000"/>
            <a:headEnd/>
            <a:tailEnd/>
          </a:ln>
        </p:spPr>
      </p:pic>
      <p:sp>
        <p:nvSpPr>
          <p:cNvPr id="15" name="TextBox 14"/>
          <p:cNvSpPr txBox="1"/>
          <p:nvPr/>
        </p:nvSpPr>
        <p:spPr>
          <a:xfrm>
            <a:off x="1485995" y="4381501"/>
            <a:ext cx="1069524" cy="369332"/>
          </a:xfrm>
          <a:prstGeom prst="rect">
            <a:avLst/>
          </a:prstGeom>
          <a:noFill/>
        </p:spPr>
        <p:txBody>
          <a:bodyPr wrap="none" rtlCol="0">
            <a:spAutoFit/>
          </a:bodyPr>
          <a:lstStyle/>
          <a:p>
            <a:pPr algn="ctr"/>
            <a:r>
              <a:rPr lang="en-US" b="1" dirty="0">
                <a:solidFill>
                  <a:srgbClr val="FF0000"/>
                </a:solidFill>
                <a:latin typeface="Arial" charset="0"/>
              </a:rPr>
              <a:t>CAUSE:</a:t>
            </a:r>
          </a:p>
        </p:txBody>
      </p:sp>
      <p:sp>
        <p:nvSpPr>
          <p:cNvPr id="16" name="TextBox 15"/>
          <p:cNvSpPr txBox="1"/>
          <p:nvPr/>
        </p:nvSpPr>
        <p:spPr>
          <a:xfrm>
            <a:off x="1201445" y="6339477"/>
            <a:ext cx="1709442" cy="369332"/>
          </a:xfrm>
          <a:prstGeom prst="rect">
            <a:avLst/>
          </a:prstGeom>
          <a:noFill/>
        </p:spPr>
        <p:txBody>
          <a:bodyPr wrap="none" rtlCol="0">
            <a:spAutoFit/>
          </a:bodyPr>
          <a:lstStyle/>
          <a:p>
            <a:r>
              <a:rPr lang="en-US" b="1" dirty="0">
                <a:solidFill>
                  <a:srgbClr val="FF0000"/>
                </a:solidFill>
                <a:latin typeface="Arial" charset="0"/>
              </a:rPr>
              <a:t>MANAGEMENT:</a:t>
            </a:r>
          </a:p>
        </p:txBody>
      </p:sp>
      <p:sp>
        <p:nvSpPr>
          <p:cNvPr id="17" name="TextBox 16"/>
          <p:cNvSpPr txBox="1"/>
          <p:nvPr/>
        </p:nvSpPr>
        <p:spPr>
          <a:xfrm>
            <a:off x="3576806" y="6339477"/>
            <a:ext cx="1778885" cy="369332"/>
          </a:xfrm>
          <a:prstGeom prst="rect">
            <a:avLst/>
          </a:prstGeom>
          <a:noFill/>
        </p:spPr>
        <p:txBody>
          <a:bodyPr wrap="none" rtlCol="0">
            <a:spAutoFit/>
          </a:bodyPr>
          <a:lstStyle/>
          <a:p>
            <a:r>
              <a:rPr lang="en-US" dirty="0">
                <a:solidFill>
                  <a:srgbClr val="000000"/>
                </a:solidFill>
                <a:latin typeface="Arial" charset="0"/>
              </a:rPr>
              <a:t>Avoid the person</a:t>
            </a:r>
          </a:p>
        </p:txBody>
      </p:sp>
      <p:sp>
        <p:nvSpPr>
          <p:cNvPr id="18" name="TextBox 17"/>
          <p:cNvSpPr txBox="1"/>
          <p:nvPr/>
        </p:nvSpPr>
        <p:spPr>
          <a:xfrm>
            <a:off x="6472406" y="6339477"/>
            <a:ext cx="1620765" cy="369332"/>
          </a:xfrm>
          <a:prstGeom prst="rect">
            <a:avLst/>
          </a:prstGeom>
          <a:noFill/>
        </p:spPr>
        <p:txBody>
          <a:bodyPr wrap="none" rtlCol="0">
            <a:spAutoFit/>
          </a:bodyPr>
          <a:lstStyle/>
          <a:p>
            <a:r>
              <a:rPr lang="en-US" dirty="0">
                <a:solidFill>
                  <a:srgbClr val="000000"/>
                </a:solidFill>
                <a:latin typeface="Arial" charset="0"/>
              </a:rPr>
              <a:t>Stop swimming</a:t>
            </a:r>
          </a:p>
        </p:txBody>
      </p:sp>
      <p:sp>
        <p:nvSpPr>
          <p:cNvPr id="19" name="Down Arrow 18"/>
          <p:cNvSpPr/>
          <p:nvPr/>
        </p:nvSpPr>
        <p:spPr>
          <a:xfrm>
            <a:off x="4322834" y="5791201"/>
            <a:ext cx="228600" cy="533400"/>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Down Arrow 19"/>
          <p:cNvSpPr/>
          <p:nvPr/>
        </p:nvSpPr>
        <p:spPr>
          <a:xfrm>
            <a:off x="7218434" y="5791201"/>
            <a:ext cx="228600" cy="533400"/>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TextBox 20"/>
          <p:cNvSpPr txBox="1"/>
          <p:nvPr/>
        </p:nvSpPr>
        <p:spPr>
          <a:xfrm>
            <a:off x="5702947" y="1578099"/>
            <a:ext cx="1486304" cy="369332"/>
          </a:xfrm>
          <a:prstGeom prst="rect">
            <a:avLst/>
          </a:prstGeom>
          <a:noFill/>
        </p:spPr>
        <p:txBody>
          <a:bodyPr wrap="none" rtlCol="0">
            <a:spAutoFit/>
          </a:bodyPr>
          <a:lstStyle/>
          <a:p>
            <a:r>
              <a:rPr lang="en-US" dirty="0">
                <a:solidFill>
                  <a:srgbClr val="000000"/>
                </a:solidFill>
                <a:latin typeface="Arial" charset="0"/>
              </a:rPr>
              <a:t>Shoulder pain</a:t>
            </a:r>
          </a:p>
        </p:txBody>
      </p:sp>
      <p:sp>
        <p:nvSpPr>
          <p:cNvPr id="22" name="TextBox 21"/>
          <p:cNvSpPr txBox="1"/>
          <p:nvPr/>
        </p:nvSpPr>
        <p:spPr>
          <a:xfrm>
            <a:off x="3727034" y="2695052"/>
            <a:ext cx="1013419" cy="369332"/>
          </a:xfrm>
          <a:prstGeom prst="rect">
            <a:avLst/>
          </a:prstGeom>
          <a:noFill/>
        </p:spPr>
        <p:txBody>
          <a:bodyPr wrap="none" rtlCol="0">
            <a:spAutoFit/>
          </a:bodyPr>
          <a:lstStyle/>
          <a:p>
            <a:r>
              <a:rPr lang="en-US" dirty="0">
                <a:solidFill>
                  <a:srgbClr val="000000"/>
                </a:solidFill>
                <a:latin typeface="Arial" charset="0"/>
              </a:rPr>
              <a:t>Being hit</a:t>
            </a:r>
          </a:p>
        </p:txBody>
      </p:sp>
      <p:sp>
        <p:nvSpPr>
          <p:cNvPr id="23" name="TextBox 22"/>
          <p:cNvSpPr txBox="1"/>
          <p:nvPr/>
        </p:nvSpPr>
        <p:spPr>
          <a:xfrm>
            <a:off x="6934199" y="2602469"/>
            <a:ext cx="1158972" cy="369332"/>
          </a:xfrm>
          <a:prstGeom prst="rect">
            <a:avLst/>
          </a:prstGeom>
          <a:noFill/>
        </p:spPr>
        <p:txBody>
          <a:bodyPr wrap="none" rtlCol="0">
            <a:spAutoFit/>
          </a:bodyPr>
          <a:lstStyle/>
          <a:p>
            <a:r>
              <a:rPr lang="en-US" dirty="0">
                <a:solidFill>
                  <a:srgbClr val="000000"/>
                </a:solidFill>
                <a:latin typeface="Arial" charset="0"/>
              </a:rPr>
              <a:t>Swimming</a:t>
            </a:r>
          </a:p>
        </p:txBody>
      </p:sp>
    </p:spTree>
    <p:extLst>
      <p:ext uri="{BB962C8B-B14F-4D97-AF65-F5344CB8AC3E}">
        <p14:creationId xmlns:p14="http://schemas.microsoft.com/office/powerpoint/2010/main" val="1665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6329" y="1181180"/>
            <a:ext cx="9053512" cy="644689"/>
          </a:xfrm>
          <a:noFill/>
        </p:spPr>
        <p:txBody>
          <a:bodyPr/>
          <a:lstStyle/>
          <a:p>
            <a:r>
              <a:rPr lang="en-US" sz="3600" b="1" dirty="0"/>
              <a:t>Target</a:t>
            </a:r>
            <a:r>
              <a:rPr lang="en-US" sz="3600" dirty="0"/>
              <a:t>: River</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lstStyle/>
          <a:p>
            <a:r>
              <a:rPr lang="en-AU" dirty="0"/>
              <a:t>Threats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91037" y="4229226"/>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Attribute</a:t>
            </a:r>
            <a:r>
              <a:rPr kumimoji="0" lang="en-US" sz="3200" b="0" i="0" u="none" strike="noStrike" kern="1200" cap="none" spc="0" normalizeH="0" baseline="0" noProof="0" dirty="0">
                <a:ln>
                  <a:noFill/>
                </a:ln>
                <a:solidFill>
                  <a:schemeClr val="tx1"/>
                </a:solidFill>
                <a:effectLst/>
                <a:uLnTx/>
                <a:uFillTx/>
                <a:latin typeface="+mj-lt"/>
                <a:ea typeface="+mj-ea"/>
                <a:cs typeface="+mj-cs"/>
              </a:rPr>
              <a:t>: Riparian Vegetation</a:t>
            </a:r>
          </a:p>
        </p:txBody>
      </p:sp>
      <p:pic>
        <p:nvPicPr>
          <p:cNvPr id="11" name="Picture 10" descr="A path with trees on the side of a dirt field&#10;&#10;Description automatically generated">
            <a:extLst>
              <a:ext uri="{FF2B5EF4-FFF2-40B4-BE49-F238E27FC236}">
                <a16:creationId xmlns:a16="http://schemas.microsoft.com/office/drawing/2014/main" id="{28ADD0BA-F044-4278-995A-246509900C56}"/>
              </a:ext>
            </a:extLst>
          </p:cNvPr>
          <p:cNvPicPr>
            <a:picLocks noChangeAspect="1"/>
          </p:cNvPicPr>
          <p:nvPr/>
        </p:nvPicPr>
        <p:blipFill rotWithShape="1">
          <a:blip r:embed="rId3">
            <a:extLst>
              <a:ext uri="{28A0092B-C50C-407E-A947-70E740481C1C}">
                <a14:useLocalDpi xmlns:a14="http://schemas.microsoft.com/office/drawing/2010/main" val="0"/>
              </a:ext>
            </a:extLst>
          </a:blip>
          <a:srcRect l="-164" t="21691" r="164" b="38909"/>
          <a:stretch/>
        </p:blipFill>
        <p:spPr>
          <a:xfrm>
            <a:off x="1409700" y="1851703"/>
            <a:ext cx="6052038" cy="2416780"/>
          </a:xfrm>
          <a:prstGeom prst="rect">
            <a:avLst/>
          </a:prstGeom>
        </p:spPr>
      </p:pic>
      <p:sp>
        <p:nvSpPr>
          <p:cNvPr id="12" name="Rectangle 48">
            <a:extLst>
              <a:ext uri="{FF2B5EF4-FFF2-40B4-BE49-F238E27FC236}">
                <a16:creationId xmlns:a16="http://schemas.microsoft.com/office/drawing/2014/main" id="{A5E784C6-2E2B-46EE-8F5A-2B67B031FADE}"/>
              </a:ext>
            </a:extLst>
          </p:cNvPr>
          <p:cNvSpPr txBox="1">
            <a:spLocks noChangeArrowheads="1"/>
          </p:cNvSpPr>
          <p:nvPr/>
        </p:nvSpPr>
        <p:spPr bwMode="auto">
          <a:xfrm>
            <a:off x="-21021" y="4873915"/>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Problem: </a:t>
            </a:r>
            <a:r>
              <a:rPr kumimoji="0" lang="en-US" sz="3200" i="0" u="none" strike="noStrike" kern="1200" cap="none" spc="0" normalizeH="0" baseline="0" noProof="0" dirty="0">
                <a:ln>
                  <a:noFill/>
                </a:ln>
                <a:solidFill>
                  <a:schemeClr val="tx1"/>
                </a:solidFill>
                <a:effectLst/>
                <a:uLnTx/>
                <a:uFillTx/>
                <a:latin typeface="+mj-lt"/>
                <a:ea typeface="+mj-ea"/>
                <a:cs typeface="+mj-cs"/>
              </a:rPr>
              <a:t>Change to Riparian Vegetation </a:t>
            </a:r>
            <a:br>
              <a:rPr kumimoji="0" lang="en-US" sz="3200" i="0" u="none" strike="noStrike" kern="1200" cap="none" spc="0" normalizeH="0" baseline="0" noProof="0" dirty="0">
                <a:ln>
                  <a:noFill/>
                </a:ln>
                <a:solidFill>
                  <a:schemeClr val="tx1"/>
                </a:solidFill>
                <a:effectLst/>
                <a:uLnTx/>
                <a:uFillTx/>
                <a:latin typeface="+mj-lt"/>
                <a:ea typeface="+mj-ea"/>
                <a:cs typeface="+mj-cs"/>
              </a:rPr>
            </a:br>
            <a:r>
              <a:rPr kumimoji="0" lang="en-US" sz="3200" i="0" u="none" strike="noStrike" kern="1200" cap="none" spc="0" normalizeH="0" baseline="0" noProof="0" dirty="0">
                <a:ln>
                  <a:noFill/>
                </a:ln>
                <a:solidFill>
                  <a:schemeClr val="tx1"/>
                </a:solidFill>
                <a:effectLst/>
                <a:uLnTx/>
                <a:uFillTx/>
                <a:latin typeface="+mj-lt"/>
                <a:ea typeface="+mj-ea"/>
                <a:cs typeface="+mj-cs"/>
              </a:rPr>
              <a:t>(Trampling / Erosion)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Rectangle 48">
            <a:extLst>
              <a:ext uri="{FF2B5EF4-FFF2-40B4-BE49-F238E27FC236}">
                <a16:creationId xmlns:a16="http://schemas.microsoft.com/office/drawing/2014/main" id="{1B253872-2A9C-49CF-9095-E311A2B90132}"/>
              </a:ext>
            </a:extLst>
          </p:cNvPr>
          <p:cNvSpPr txBox="1">
            <a:spLocks noChangeArrowheads="1"/>
          </p:cNvSpPr>
          <p:nvPr/>
        </p:nvSpPr>
        <p:spPr bwMode="auto">
          <a:xfrm>
            <a:off x="119796" y="5840948"/>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Cause: </a:t>
            </a:r>
            <a:r>
              <a:rPr kumimoji="0" lang="en-US" sz="3200" i="0" u="none" strike="noStrike" kern="1200" cap="none" spc="0" normalizeH="0" baseline="0" noProof="0" dirty="0">
                <a:ln>
                  <a:noFill/>
                </a:ln>
                <a:solidFill>
                  <a:schemeClr val="tx1"/>
                </a:solidFill>
                <a:effectLst/>
                <a:uLnTx/>
                <a:uFillTx/>
                <a:latin typeface="+mj-lt"/>
                <a:ea typeface="+mj-ea"/>
                <a:cs typeface="+mj-cs"/>
              </a:rPr>
              <a:t>Cows in the River (Feral Animals)</a:t>
            </a:r>
          </a:p>
        </p:txBody>
      </p:sp>
    </p:spTree>
    <p:extLst>
      <p:ext uri="{BB962C8B-B14F-4D97-AF65-F5344CB8AC3E}">
        <p14:creationId xmlns:p14="http://schemas.microsoft.com/office/powerpoint/2010/main" val="54803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56329" y="1181180"/>
            <a:ext cx="9053512" cy="644689"/>
          </a:xfrm>
          <a:noFill/>
        </p:spPr>
        <p:txBody>
          <a:bodyPr/>
          <a:lstStyle/>
          <a:p>
            <a:r>
              <a:rPr lang="en-US" sz="3600" b="1" dirty="0"/>
              <a:t>Target</a:t>
            </a:r>
            <a:r>
              <a:rPr lang="en-US" sz="3600" dirty="0"/>
              <a:t>: Cultural Knowledge</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01101"/>
            <a:ext cx="2819400" cy="646113"/>
          </a:xfrm>
        </p:spPr>
        <p:txBody>
          <a:bodyPr/>
          <a:lstStyle/>
          <a:p>
            <a:r>
              <a:rPr lang="en-AU" dirty="0"/>
              <a:t>Threats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91037" y="4229226"/>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Attribute</a:t>
            </a:r>
            <a:r>
              <a:rPr kumimoji="0" lang="en-US" sz="3200" b="0" i="0" u="none" strike="noStrike" kern="1200" cap="none" spc="0" normalizeH="0" baseline="0" noProof="0" dirty="0">
                <a:ln>
                  <a:noFill/>
                </a:ln>
                <a:solidFill>
                  <a:schemeClr val="tx1"/>
                </a:solidFill>
                <a:effectLst/>
                <a:uLnTx/>
                <a:uFillTx/>
                <a:latin typeface="+mj-lt"/>
                <a:ea typeface="+mj-ea"/>
                <a:cs typeface="+mj-cs"/>
              </a:rPr>
              <a:t>: Transmission of Cultural Knowledge</a:t>
            </a:r>
          </a:p>
        </p:txBody>
      </p:sp>
      <p:sp>
        <p:nvSpPr>
          <p:cNvPr id="12" name="Rectangle 48">
            <a:extLst>
              <a:ext uri="{FF2B5EF4-FFF2-40B4-BE49-F238E27FC236}">
                <a16:creationId xmlns:a16="http://schemas.microsoft.com/office/drawing/2014/main" id="{A5E784C6-2E2B-46EE-8F5A-2B67B031FADE}"/>
              </a:ext>
            </a:extLst>
          </p:cNvPr>
          <p:cNvSpPr txBox="1">
            <a:spLocks noChangeArrowheads="1"/>
          </p:cNvSpPr>
          <p:nvPr/>
        </p:nvSpPr>
        <p:spPr bwMode="auto">
          <a:xfrm>
            <a:off x="-21021" y="5162293"/>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Problem: </a:t>
            </a:r>
            <a:r>
              <a:rPr kumimoji="0" lang="en-US" sz="3200" i="0" u="none" strike="noStrike" kern="1200" cap="none" spc="0" normalizeH="0" baseline="0" noProof="0" dirty="0">
                <a:ln>
                  <a:noFill/>
                </a:ln>
                <a:solidFill>
                  <a:schemeClr val="tx1"/>
                </a:solidFill>
                <a:effectLst/>
                <a:uLnTx/>
                <a:uFillTx/>
                <a:latin typeface="+mj-lt"/>
                <a:ea typeface="+mj-ea"/>
                <a:cs typeface="+mj-cs"/>
              </a:rPr>
              <a:t>Lack of transmission of Cultural Knowledge</a:t>
            </a:r>
            <a:br>
              <a:rPr kumimoji="0" lang="en-US" sz="320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Rectangle 48">
            <a:extLst>
              <a:ext uri="{FF2B5EF4-FFF2-40B4-BE49-F238E27FC236}">
                <a16:creationId xmlns:a16="http://schemas.microsoft.com/office/drawing/2014/main" id="{1B253872-2A9C-49CF-9095-E311A2B90132}"/>
              </a:ext>
            </a:extLst>
          </p:cNvPr>
          <p:cNvSpPr txBox="1">
            <a:spLocks noChangeArrowheads="1"/>
          </p:cNvSpPr>
          <p:nvPr/>
        </p:nvSpPr>
        <p:spPr bwMode="auto">
          <a:xfrm>
            <a:off x="119796" y="5562581"/>
            <a:ext cx="905351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Cause:</a:t>
            </a:r>
            <a:r>
              <a:rPr kumimoji="0" lang="en-US" sz="3200" b="1" i="0" u="none" strike="noStrike" kern="1200" cap="none" spc="0" normalizeH="0" noProof="0" dirty="0">
                <a:ln>
                  <a:noFill/>
                </a:ln>
                <a:solidFill>
                  <a:schemeClr val="tx1"/>
                </a:solidFill>
                <a:effectLst/>
                <a:uLnTx/>
                <a:uFillTx/>
                <a:latin typeface="+mj-lt"/>
                <a:ea typeface="+mj-ea"/>
                <a:cs typeface="+mj-cs"/>
              </a:rPr>
              <a:t> </a:t>
            </a:r>
            <a:r>
              <a:rPr kumimoji="0" lang="en-US" sz="3200" i="0" u="none" strike="noStrike" kern="1200" cap="none" spc="0" normalizeH="0" noProof="0" dirty="0">
                <a:ln>
                  <a:noFill/>
                </a:ln>
                <a:solidFill>
                  <a:schemeClr val="tx1"/>
                </a:solidFill>
                <a:effectLst/>
                <a:uLnTx/>
                <a:uFillTx/>
                <a:latin typeface="+mj-lt"/>
                <a:ea typeface="+mj-ea"/>
                <a:cs typeface="+mj-cs"/>
              </a:rPr>
              <a:t>Lack of access to country</a:t>
            </a: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Picture 2">
            <a:extLst>
              <a:ext uri="{FF2B5EF4-FFF2-40B4-BE49-F238E27FC236}">
                <a16:creationId xmlns:a16="http://schemas.microsoft.com/office/drawing/2014/main" id="{797AC009-4157-46F7-96DE-06C602830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629" y="1767408"/>
            <a:ext cx="2660824"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54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Problems and Causes?</a:t>
            </a:r>
          </a:p>
          <a:p>
            <a:r>
              <a:rPr lang="en-AU" b="1" dirty="0">
                <a:solidFill>
                  <a:srgbClr val="0070C0"/>
                </a:solidFill>
              </a:rPr>
              <a:t>Prioritising Threats by ranking Problems and Causes</a:t>
            </a:r>
          </a:p>
          <a:p>
            <a:r>
              <a:rPr lang="en-AU" dirty="0"/>
              <a:t>Alternative Approaches</a:t>
            </a:r>
          </a:p>
          <a:p>
            <a:r>
              <a:rPr lang="en-AU"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normAutofit/>
          </a:bodyPr>
          <a:lstStyle/>
          <a:p>
            <a:r>
              <a:rPr lang="en-AU" dirty="0">
                <a:solidFill>
                  <a:schemeClr val="tx1"/>
                </a:solidFill>
              </a:rPr>
              <a:t>Overview presentation</a:t>
            </a:r>
          </a:p>
        </p:txBody>
      </p:sp>
    </p:spTree>
    <p:extLst>
      <p:ext uri="{BB962C8B-B14F-4D97-AF65-F5344CB8AC3E}">
        <p14:creationId xmlns:p14="http://schemas.microsoft.com/office/powerpoint/2010/main" val="27064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quarter" idx="13"/>
          </p:nvPr>
        </p:nvSpPr>
        <p:spPr>
          <a:xfrm>
            <a:off x="15875" y="1219200"/>
            <a:ext cx="9128125" cy="990600"/>
          </a:xfrm>
          <a:effectLst>
            <a:outerShdw dist="12700" algn="ctr" rotWithShape="0">
              <a:schemeClr val="bg2"/>
            </a:outerShdw>
          </a:effectLst>
        </p:spPr>
        <p:txBody>
          <a:bodyPr>
            <a:noAutofit/>
          </a:bodyPr>
          <a:lstStyle/>
          <a:p>
            <a:pPr algn="ctr" eaLnBrk="1" hangingPunct="1">
              <a:spcBef>
                <a:spcPct val="50000"/>
              </a:spcBef>
              <a:buSzPct val="110000"/>
              <a:buFontTx/>
              <a:buNone/>
              <a:tabLst>
                <a:tab pos="1028700" algn="l"/>
              </a:tabLst>
            </a:pPr>
            <a:r>
              <a:rPr lang="en-US" b="1" dirty="0">
                <a:solidFill>
                  <a:schemeClr val="tx1"/>
                </a:solidFill>
              </a:rPr>
              <a:t>    </a:t>
            </a:r>
            <a:r>
              <a:rPr lang="en-US" dirty="0">
                <a:solidFill>
                  <a:schemeClr val="tx1"/>
                </a:solidFill>
              </a:rPr>
              <a:t>How bad and area of damage reasonably expected within 10 years under current circumstances</a:t>
            </a:r>
            <a:endParaRPr lang="en-US" u="sng" dirty="0">
              <a:solidFill>
                <a:schemeClr val="tx1"/>
              </a:solidFill>
            </a:endParaRPr>
          </a:p>
          <a:p>
            <a:pPr lvl="2" eaLnBrk="1" hangingPunct="1">
              <a:buFontTx/>
              <a:buNone/>
              <a:tabLst>
                <a:tab pos="1028700" algn="l"/>
              </a:tabLst>
            </a:pPr>
            <a:endParaRPr lang="en-US" dirty="0"/>
          </a:p>
        </p:txBody>
      </p:sp>
      <p:sp>
        <p:nvSpPr>
          <p:cNvPr id="236549" name="Rectangle 5"/>
          <p:cNvSpPr>
            <a:spLocks noChangeArrowheads="1"/>
          </p:cNvSpPr>
          <p:nvPr/>
        </p:nvSpPr>
        <p:spPr bwMode="auto">
          <a:xfrm>
            <a:off x="5235047" y="2133600"/>
            <a:ext cx="3788979" cy="21336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50000"/>
              </a:spcBef>
              <a:spcAft>
                <a:spcPts val="0"/>
              </a:spcAft>
              <a:buClrTx/>
              <a:buSzTx/>
              <a:buFontTx/>
              <a:buChar char="•"/>
              <a:tabLst>
                <a:tab pos="1028700" algn="l"/>
              </a:tabLst>
              <a:defRPr/>
            </a:pPr>
            <a:endParaRPr kumimoji="0" lang="en-US" sz="300" b="0" i="0" u="none" strike="noStrike" kern="0" cap="none" spc="0" normalizeH="0" baseline="0" noProof="0" dirty="0">
              <a:ln>
                <a:noFill/>
              </a:ln>
              <a:solidFill>
                <a:sysClr val="windowText" lastClr="000000"/>
              </a:solidFill>
              <a:effectLst/>
              <a:uLnTx/>
              <a:uFillTx/>
              <a:latin typeface="+mn-lt"/>
            </a:endParaRPr>
          </a:p>
          <a:p>
            <a:pPr marL="342900" marR="0" lvl="0" indent="-342900" defTabSz="914400" eaLnBrk="1" fontAlgn="auto" latinLnBrk="0" hangingPunct="1">
              <a:lnSpc>
                <a:spcPct val="90000"/>
              </a:lnSpc>
              <a:spcBef>
                <a:spcPct val="20000"/>
              </a:spcBef>
              <a:spcAft>
                <a:spcPts val="0"/>
              </a:spcAft>
              <a:buClr>
                <a:srgbClr val="CC0000"/>
              </a:buClr>
              <a:buSzTx/>
              <a:buFontTx/>
              <a:buNone/>
              <a:tabLst>
                <a:tab pos="1028700" algn="l"/>
              </a:tabLst>
              <a:defRPr/>
            </a:pPr>
            <a:r>
              <a:rPr kumimoji="0" lang="en-US" sz="2400" b="1" i="0" u="sng" strike="noStrike" kern="0" cap="none" spc="0" normalizeH="0" baseline="0" noProof="0" dirty="0">
                <a:ln>
                  <a:noFill/>
                </a:ln>
                <a:solidFill>
                  <a:srgbClr val="0070C0"/>
                </a:solidFill>
                <a:effectLst/>
                <a:uLnTx/>
                <a:uFillTx/>
                <a:latin typeface="+mn-lt"/>
              </a:rPr>
              <a:t>How bad (Severity)</a:t>
            </a:r>
          </a:p>
          <a:p>
            <a:pPr marL="1143000" marR="0" lvl="2" indent="-228600" defTabSz="914400" eaLnBrk="1" fontAlgn="auto" latinLnBrk="0" hangingPunct="1">
              <a:lnSpc>
                <a:spcPct val="10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Destroy or eliminate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Seriously degrade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Moderately degrade</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Slightly impair</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236550" name="Rectangle 6"/>
          <p:cNvSpPr>
            <a:spLocks noChangeArrowheads="1"/>
          </p:cNvSpPr>
          <p:nvPr/>
        </p:nvSpPr>
        <p:spPr bwMode="auto">
          <a:xfrm>
            <a:off x="498935" y="2209800"/>
            <a:ext cx="6019800" cy="1981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40000"/>
              </a:spcBef>
              <a:spcAft>
                <a:spcPts val="0"/>
              </a:spcAft>
              <a:buClr>
                <a:srgbClr val="CC0000"/>
              </a:buClr>
              <a:buSzTx/>
              <a:buFontTx/>
              <a:buNone/>
              <a:tabLst>
                <a:tab pos="1028700" algn="l"/>
              </a:tabLst>
              <a:defRPr/>
            </a:pPr>
            <a:r>
              <a:rPr kumimoji="0" lang="en-US" sz="2400" b="1" i="0" u="sng" strike="noStrike" kern="0" cap="none" spc="0" normalizeH="0" baseline="0" noProof="0" dirty="0">
                <a:ln>
                  <a:noFill/>
                </a:ln>
                <a:solidFill>
                  <a:srgbClr val="0070C0"/>
                </a:solidFill>
                <a:effectLst/>
                <a:uLnTx/>
                <a:uFillTx/>
                <a:latin typeface="+mn-lt"/>
              </a:rPr>
              <a:t>Amount of Damage (Scope)</a:t>
            </a:r>
          </a:p>
          <a:p>
            <a:pPr marL="228600" indent="-228600" fontAlgn="auto">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Very widespread —everywhere the target is</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Widespread</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More local</a:t>
            </a:r>
          </a:p>
          <a:p>
            <a:pPr marL="228600" indent="-228600" fontAlgn="auto">
              <a:lnSpc>
                <a:spcPct val="90000"/>
              </a:lnSpc>
              <a:spcBef>
                <a:spcPct val="20000"/>
              </a:spcBef>
              <a:spcAft>
                <a:spcPts val="0"/>
              </a:spcAft>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Very local</a:t>
            </a:r>
          </a:p>
          <a:p>
            <a:pPr marL="1143000" marR="0" lvl="2" indent="-228600" defTabSz="914400" eaLnBrk="1" fontAlgn="auto" latinLnBrk="0" hangingPunct="1">
              <a:lnSpc>
                <a:spcPct val="90000"/>
              </a:lnSpc>
              <a:spcBef>
                <a:spcPct val="20000"/>
              </a:spcBef>
              <a:spcAft>
                <a:spcPts val="0"/>
              </a:spcAft>
              <a:buClrTx/>
              <a:buSzTx/>
              <a:buFontTx/>
              <a:buChar char="•"/>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609600"/>
            <a:ext cx="2819400" cy="537614"/>
          </a:xfrm>
        </p:spPr>
        <p:txBody>
          <a:bodyPr>
            <a:normAutofit fontScale="70000" lnSpcReduction="20000"/>
          </a:bodyPr>
          <a:lstStyle/>
          <a:p>
            <a:r>
              <a:rPr lang="en-AU" dirty="0"/>
              <a:t>Problems &amp; Causes</a:t>
            </a:r>
          </a:p>
        </p:txBody>
      </p:sp>
      <p:sp>
        <p:nvSpPr>
          <p:cNvPr id="11" name="Text Placeholder 5"/>
          <p:cNvSpPr>
            <a:spLocks noGrp="1"/>
          </p:cNvSpPr>
          <p:nvPr>
            <p:ph type="body" sz="quarter" idx="15"/>
          </p:nvPr>
        </p:nvSpPr>
        <p:spPr>
          <a:xfrm>
            <a:off x="2852738" y="609600"/>
            <a:ext cx="6291262" cy="457200"/>
          </a:xfrm>
        </p:spPr>
        <p:txBody>
          <a:bodyPr/>
          <a:lstStyle/>
          <a:p>
            <a:r>
              <a:rPr lang="en-AU" dirty="0">
                <a:solidFill>
                  <a:schemeClr val="tx1"/>
                </a:solidFill>
              </a:rPr>
              <a:t>Ranking</a:t>
            </a:r>
          </a:p>
        </p:txBody>
      </p:sp>
      <p:sp>
        <p:nvSpPr>
          <p:cNvPr id="8" name="Rectangle 5"/>
          <p:cNvSpPr>
            <a:spLocks noChangeArrowheads="1"/>
          </p:cNvSpPr>
          <p:nvPr/>
        </p:nvSpPr>
        <p:spPr bwMode="auto">
          <a:xfrm>
            <a:off x="2341333" y="4114800"/>
            <a:ext cx="5105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90000"/>
              </a:lnSpc>
              <a:spcBef>
                <a:spcPct val="50000"/>
              </a:spcBef>
              <a:spcAft>
                <a:spcPts val="0"/>
              </a:spcAft>
              <a:buClrTx/>
              <a:buSzPct val="110000"/>
              <a:buFontTx/>
              <a:buNone/>
              <a:tabLst>
                <a:tab pos="1028700" algn="l"/>
              </a:tabLst>
              <a:defRPr/>
            </a:pPr>
            <a:endParaRPr kumimoji="0" lang="en-US" sz="300" b="0" i="0" u="none" strike="noStrike" kern="0" cap="none" spc="0" normalizeH="0" baseline="0" noProof="0" dirty="0">
              <a:ln>
                <a:noFill/>
              </a:ln>
              <a:solidFill>
                <a:sysClr val="windowText" lastClr="000000"/>
              </a:solidFill>
              <a:effectLst/>
              <a:uLnTx/>
              <a:uFillTx/>
              <a:latin typeface="+mn-lt"/>
            </a:endParaRPr>
          </a:p>
          <a:p>
            <a:pPr marL="342900" marR="0" lvl="0" indent="-342900" defTabSz="914400" eaLnBrk="1" fontAlgn="auto" latinLnBrk="0" hangingPunct="1">
              <a:lnSpc>
                <a:spcPct val="90000"/>
              </a:lnSpc>
              <a:spcBef>
                <a:spcPct val="20000"/>
              </a:spcBef>
              <a:spcAft>
                <a:spcPts val="0"/>
              </a:spcAft>
              <a:buClr>
                <a:schemeClr val="tx1"/>
              </a:buClr>
              <a:buSzTx/>
              <a:buFontTx/>
              <a:buNone/>
              <a:tabLst>
                <a:tab pos="1028700" algn="l"/>
              </a:tabLst>
              <a:defRPr/>
            </a:pPr>
            <a:r>
              <a:rPr kumimoji="0" lang="en-US" sz="2400" b="1" i="0" u="sng" strike="noStrike" kern="0" cap="none" spc="0" normalizeH="0" baseline="0" noProof="0" dirty="0">
                <a:ln>
                  <a:noFill/>
                </a:ln>
                <a:solidFill>
                  <a:srgbClr val="0070C0"/>
                </a:solidFill>
                <a:effectLst/>
                <a:uLnTx/>
                <a:uFillTx/>
                <a:latin typeface="+mn-lt"/>
              </a:rPr>
              <a:t>Is it Fixable (Irreversibility) </a:t>
            </a:r>
            <a:endParaRPr kumimoji="0" lang="en-AU" sz="2000" b="0" i="1" u="none" strike="noStrike" kern="0" cap="none" spc="0" normalizeH="0" baseline="0" noProof="0" dirty="0">
              <a:ln>
                <a:noFill/>
              </a:ln>
              <a:solidFill>
                <a:srgbClr val="0070C0"/>
              </a:solidFill>
              <a:effectLst/>
              <a:uLnTx/>
              <a:uFillTx/>
              <a:latin typeface="+mn-lt"/>
            </a:endParaRPr>
          </a:p>
          <a:p>
            <a:pPr marL="685800" marR="0" lvl="1" indent="-228600" defTabSz="914400" eaLnBrk="1" fontAlgn="auto" latinLnBrk="0" hangingPunct="1">
              <a:lnSpc>
                <a:spcPct val="90000"/>
              </a:lnSpc>
              <a:spcBef>
                <a:spcPct val="20000"/>
              </a:spcBef>
              <a:spcAft>
                <a:spcPts val="0"/>
              </a:spcAft>
              <a:buClr>
                <a:schemeClr val="tx1"/>
              </a:buClr>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Not fixable, for all intents and purposes</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Fixable but really expensive</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Fixable with reasonable commitment of 	resources</a:t>
            </a:r>
          </a:p>
          <a:p>
            <a:pPr marL="685800" marR="0" lvl="1" indent="-228600" defTabSz="914400" eaLnBrk="1" fontAlgn="auto" latinLnBrk="0" hangingPunct="1">
              <a:lnSpc>
                <a:spcPct val="90000"/>
              </a:lnSpc>
              <a:spcBef>
                <a:spcPct val="20000"/>
              </a:spcBef>
              <a:spcAft>
                <a:spcPts val="0"/>
              </a:spcAft>
              <a:buClrTx/>
              <a:buSzTx/>
              <a:buFontTx/>
              <a:buChar char="•"/>
              <a:tabLst>
                <a:tab pos="1028700" algn="l"/>
              </a:tabLst>
              <a:defRPr/>
            </a:pPr>
            <a:r>
              <a:rPr kumimoji="0" lang="en-US" sz="2000" b="0" i="0" u="none" strike="noStrike" kern="0" cap="none" spc="0" normalizeH="0" baseline="0" noProof="0" dirty="0">
                <a:ln>
                  <a:noFill/>
                </a:ln>
                <a:solidFill>
                  <a:sysClr val="windowText" lastClr="000000"/>
                </a:solidFill>
                <a:effectLst/>
                <a:uLnTx/>
                <a:uFillTx/>
                <a:latin typeface="+mn-lt"/>
              </a:rPr>
              <a:t>  Easily fixable at relatively low cost</a:t>
            </a:r>
          </a:p>
          <a:p>
            <a:pPr marL="1143000" marR="0" lvl="2" indent="-228600" defTabSz="914400" eaLnBrk="1" fontAlgn="auto" latinLnBrk="0" hangingPunct="1">
              <a:lnSpc>
                <a:spcPct val="90000"/>
              </a:lnSpc>
              <a:spcBef>
                <a:spcPct val="20000"/>
              </a:spcBef>
              <a:spcAft>
                <a:spcPts val="0"/>
              </a:spcAft>
              <a:buClrTx/>
              <a:buSzTx/>
              <a:buFontTx/>
              <a:buNone/>
              <a:tabLst>
                <a:tab pos="1028700" algn="l"/>
              </a:tabLst>
              <a:defRPr/>
            </a:pPr>
            <a:endParaRPr kumimoji="0" lang="en-US" sz="1800" b="0" i="0" u="none" strike="noStrike" kern="0" cap="none" spc="0" normalizeH="0" baseline="0" noProof="0" dirty="0">
              <a:ln>
                <a:noFill/>
              </a:ln>
              <a:solidFill>
                <a:sysClr val="windowText" lastClr="000000"/>
              </a:solidFill>
              <a:effectLst/>
              <a:uLnTx/>
              <a:uFillTx/>
              <a:latin typeface="+mn-lt"/>
            </a:endParaRPr>
          </a:p>
        </p:txBody>
      </p:sp>
      <p:graphicFrame>
        <p:nvGraphicFramePr>
          <p:cNvPr id="12" name="Table 11">
            <a:extLst>
              <a:ext uri="{FF2B5EF4-FFF2-40B4-BE49-F238E27FC236}">
                <a16:creationId xmlns:a16="http://schemas.microsoft.com/office/drawing/2014/main" id="{4F322797-67D8-4A92-8124-99DE2B712E0F}"/>
              </a:ext>
            </a:extLst>
          </p:cNvPr>
          <p:cNvGraphicFramePr>
            <a:graphicFrameLocks noGrp="1"/>
          </p:cNvGraphicFramePr>
          <p:nvPr>
            <p:extLst>
              <p:ext uri="{D42A27DB-BD31-4B8C-83A1-F6EECF244321}">
                <p14:modId xmlns:p14="http://schemas.microsoft.com/office/powerpoint/2010/main" val="3589607231"/>
              </p:ext>
            </p:extLst>
          </p:nvPr>
        </p:nvGraphicFramePr>
        <p:xfrm>
          <a:off x="164558" y="2657473"/>
          <a:ext cx="668754" cy="1377095"/>
        </p:xfrm>
        <a:graphic>
          <a:graphicData uri="http://schemas.openxmlformats.org/drawingml/2006/table">
            <a:tbl>
              <a:tblPr/>
              <a:tblGrid>
                <a:gridCol w="668754">
                  <a:extLst>
                    <a:ext uri="{9D8B030D-6E8A-4147-A177-3AD203B41FA5}">
                      <a16:colId xmlns:a16="http://schemas.microsoft.com/office/drawing/2014/main" val="2300422109"/>
                    </a:ext>
                  </a:extLst>
                </a:gridCol>
              </a:tblGrid>
              <a:tr h="330678">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56992">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6225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27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3" name="Table 12">
            <a:extLst>
              <a:ext uri="{FF2B5EF4-FFF2-40B4-BE49-F238E27FC236}">
                <a16:creationId xmlns:a16="http://schemas.microsoft.com/office/drawing/2014/main" id="{38FDE5C5-8277-4DBE-8C1A-A28375B7A8C7}"/>
              </a:ext>
            </a:extLst>
          </p:cNvPr>
          <p:cNvGraphicFramePr>
            <a:graphicFrameLocks noGrp="1"/>
          </p:cNvGraphicFramePr>
          <p:nvPr>
            <p:extLst>
              <p:ext uri="{D42A27DB-BD31-4B8C-83A1-F6EECF244321}">
                <p14:modId xmlns:p14="http://schemas.microsoft.com/office/powerpoint/2010/main" val="1224718194"/>
              </p:ext>
            </p:extLst>
          </p:nvPr>
        </p:nvGraphicFramePr>
        <p:xfrm>
          <a:off x="5800603" y="2657473"/>
          <a:ext cx="668754" cy="1377095"/>
        </p:xfrm>
        <a:graphic>
          <a:graphicData uri="http://schemas.openxmlformats.org/drawingml/2006/table">
            <a:tbl>
              <a:tblPr/>
              <a:tblGrid>
                <a:gridCol w="668754">
                  <a:extLst>
                    <a:ext uri="{9D8B030D-6E8A-4147-A177-3AD203B41FA5}">
                      <a16:colId xmlns:a16="http://schemas.microsoft.com/office/drawing/2014/main" val="2300422109"/>
                    </a:ext>
                  </a:extLst>
                </a:gridCol>
              </a:tblGrid>
              <a:tr h="330678">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56992">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6225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27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4" name="Table 13">
            <a:extLst>
              <a:ext uri="{FF2B5EF4-FFF2-40B4-BE49-F238E27FC236}">
                <a16:creationId xmlns:a16="http://schemas.microsoft.com/office/drawing/2014/main" id="{49C905C9-01B1-4128-B072-17F0340E2E44}"/>
              </a:ext>
            </a:extLst>
          </p:cNvPr>
          <p:cNvGraphicFramePr>
            <a:graphicFrameLocks noGrp="1"/>
          </p:cNvGraphicFramePr>
          <p:nvPr>
            <p:extLst>
              <p:ext uri="{D42A27DB-BD31-4B8C-83A1-F6EECF244321}">
                <p14:modId xmlns:p14="http://schemas.microsoft.com/office/powerpoint/2010/main" val="4245044808"/>
              </p:ext>
            </p:extLst>
          </p:nvPr>
        </p:nvGraphicFramePr>
        <p:xfrm>
          <a:off x="2485023" y="4759752"/>
          <a:ext cx="668754" cy="1377095"/>
        </p:xfrm>
        <a:graphic>
          <a:graphicData uri="http://schemas.openxmlformats.org/drawingml/2006/table">
            <a:tbl>
              <a:tblPr/>
              <a:tblGrid>
                <a:gridCol w="668754">
                  <a:extLst>
                    <a:ext uri="{9D8B030D-6E8A-4147-A177-3AD203B41FA5}">
                      <a16:colId xmlns:a16="http://schemas.microsoft.com/office/drawing/2014/main" val="2300422109"/>
                    </a:ext>
                  </a:extLst>
                </a:gridCol>
              </a:tblGrid>
              <a:tr h="330678">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56992">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6225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27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spTree>
    <p:extLst>
      <p:ext uri="{BB962C8B-B14F-4D97-AF65-F5344CB8AC3E}">
        <p14:creationId xmlns:p14="http://schemas.microsoft.com/office/powerpoint/2010/main" val="122700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wipe(left)">
                                      <p:cBhvr>
                                        <p:cTn id="7" dur="500"/>
                                        <p:tgtEl>
                                          <p:spTgt spid="236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6550"/>
                                        </p:tgtEl>
                                        <p:attrNameLst>
                                          <p:attrName>style.visibility</p:attrName>
                                        </p:attrNameLst>
                                      </p:cBhvr>
                                      <p:to>
                                        <p:strVal val="visible"/>
                                      </p:to>
                                    </p:set>
                                    <p:animEffect transition="in" filter="wipe(left)">
                                      <p:cBhvr>
                                        <p:cTn id="12" dur="500"/>
                                        <p:tgtEl>
                                          <p:spTgt spid="2365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utoUpdateAnimBg="0"/>
      <p:bldP spid="236550" grpId="0" autoUpdateAnimBg="0"/>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48"/>
          <p:cNvSpPr>
            <a:spLocks noGrp="1" noChangeArrowheads="1"/>
          </p:cNvSpPr>
          <p:nvPr>
            <p:ph type="title" idx="4294967295"/>
          </p:nvPr>
        </p:nvSpPr>
        <p:spPr>
          <a:xfrm>
            <a:off x="106135" y="1143000"/>
            <a:ext cx="3104647" cy="644689"/>
          </a:xfrm>
          <a:noFill/>
        </p:spPr>
        <p:txBody>
          <a:bodyPr>
            <a:normAutofit/>
          </a:bodyPr>
          <a:lstStyle/>
          <a:p>
            <a:r>
              <a:rPr lang="en-US" sz="3200" b="1" dirty="0"/>
              <a:t>Target</a:t>
            </a:r>
            <a:r>
              <a:rPr lang="en-US" sz="3200" dirty="0"/>
              <a:t>: River</a:t>
            </a:r>
          </a:p>
        </p:txBody>
      </p:sp>
      <p:sp>
        <p:nvSpPr>
          <p:cNvPr id="8" name="Text Placeholder 1"/>
          <p:cNvSpPr>
            <a:spLocks noGrp="1"/>
          </p:cNvSpPr>
          <p:nvPr>
            <p:ph type="body" sz="quarter" idx="13"/>
          </p:nvPr>
        </p:nvSpPr>
        <p:spPr>
          <a:xfrm>
            <a:off x="-21021" y="-2628"/>
            <a:ext cx="9128125" cy="461963"/>
          </a:xfrm>
        </p:spPr>
        <p:txBody>
          <a:bodyPr/>
          <a:lstStyle/>
          <a:p>
            <a:r>
              <a:rPr lang="en-AU" dirty="0">
                <a:solidFill>
                  <a:schemeClr val="accent3">
                    <a:lumMod val="20000"/>
                    <a:lumOff val="80000"/>
                  </a:schemeClr>
                </a:solidFill>
              </a:rPr>
              <a:t>Deciding what the Plan is all about</a:t>
            </a:r>
          </a:p>
        </p:txBody>
      </p:sp>
      <p:sp>
        <p:nvSpPr>
          <p:cNvPr id="9" name="Text Placeholder 2"/>
          <p:cNvSpPr>
            <a:spLocks noGrp="1"/>
          </p:cNvSpPr>
          <p:nvPr>
            <p:ph type="body" sz="quarter" idx="14"/>
          </p:nvPr>
        </p:nvSpPr>
        <p:spPr>
          <a:xfrm>
            <a:off x="0" y="560713"/>
            <a:ext cx="2819400" cy="586501"/>
          </a:xfrm>
        </p:spPr>
        <p:txBody>
          <a:bodyPr>
            <a:normAutofit fontScale="70000" lnSpcReduction="20000"/>
          </a:bodyPr>
          <a:lstStyle/>
          <a:p>
            <a:r>
              <a:rPr lang="en-AU" dirty="0"/>
              <a:t>Problems &amp; Causes</a:t>
            </a:r>
          </a:p>
        </p:txBody>
      </p:sp>
      <p:sp>
        <p:nvSpPr>
          <p:cNvPr id="10" name="Text Placeholder 4"/>
          <p:cNvSpPr>
            <a:spLocks noGrp="1"/>
          </p:cNvSpPr>
          <p:nvPr>
            <p:ph type="body" sz="quarter" idx="15"/>
          </p:nvPr>
        </p:nvSpPr>
        <p:spPr>
          <a:xfrm>
            <a:off x="2852738" y="609600"/>
            <a:ext cx="6291262" cy="457200"/>
          </a:xfrm>
        </p:spPr>
        <p:txBody>
          <a:bodyPr>
            <a:normAutofit/>
          </a:bodyPr>
          <a:lstStyle/>
          <a:p>
            <a:r>
              <a:rPr lang="en-AU" dirty="0">
                <a:solidFill>
                  <a:schemeClr val="tx1"/>
                </a:solidFill>
              </a:rPr>
              <a:t>Example Problem</a:t>
            </a:r>
          </a:p>
        </p:txBody>
      </p:sp>
      <p:sp>
        <p:nvSpPr>
          <p:cNvPr id="13" name="Rectangle 48"/>
          <p:cNvSpPr txBox="1">
            <a:spLocks noChangeArrowheads="1"/>
          </p:cNvSpPr>
          <p:nvPr/>
        </p:nvSpPr>
        <p:spPr bwMode="auto">
          <a:xfrm>
            <a:off x="33102" y="1635359"/>
            <a:ext cx="6179762"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Attribute</a:t>
            </a:r>
            <a:r>
              <a:rPr kumimoji="0" lang="en-US" sz="3200" b="0" i="0" u="none" strike="noStrike" kern="1200" cap="none" spc="0" normalizeH="0" baseline="0" noProof="0" dirty="0">
                <a:ln>
                  <a:noFill/>
                </a:ln>
                <a:solidFill>
                  <a:schemeClr val="tx1"/>
                </a:solidFill>
                <a:effectLst/>
                <a:uLnTx/>
                <a:uFillTx/>
                <a:latin typeface="+mj-lt"/>
                <a:ea typeface="+mj-ea"/>
                <a:cs typeface="+mj-cs"/>
              </a:rPr>
              <a:t>: Riparian Vegetation</a:t>
            </a:r>
          </a:p>
        </p:txBody>
      </p:sp>
      <p:pic>
        <p:nvPicPr>
          <p:cNvPr id="11" name="Picture 10" descr="A path with trees on the side of a dirt field&#10;&#10;Description automatically generated">
            <a:extLst>
              <a:ext uri="{FF2B5EF4-FFF2-40B4-BE49-F238E27FC236}">
                <a16:creationId xmlns:a16="http://schemas.microsoft.com/office/drawing/2014/main" id="{28ADD0BA-F044-4278-995A-246509900C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 t="21691" r="164" b="38909"/>
          <a:stretch/>
        </p:blipFill>
        <p:spPr>
          <a:xfrm>
            <a:off x="6770076" y="1298368"/>
            <a:ext cx="1943100" cy="775944"/>
          </a:xfrm>
          <a:prstGeom prst="rect">
            <a:avLst/>
          </a:prstGeom>
        </p:spPr>
      </p:pic>
      <p:sp>
        <p:nvSpPr>
          <p:cNvPr id="12" name="Rectangle 48">
            <a:extLst>
              <a:ext uri="{FF2B5EF4-FFF2-40B4-BE49-F238E27FC236}">
                <a16:creationId xmlns:a16="http://schemas.microsoft.com/office/drawing/2014/main" id="{A5E784C6-2E2B-46EE-8F5A-2B67B031FADE}"/>
              </a:ext>
            </a:extLst>
          </p:cNvPr>
          <p:cNvSpPr txBox="1">
            <a:spLocks noChangeArrowheads="1"/>
          </p:cNvSpPr>
          <p:nvPr/>
        </p:nvSpPr>
        <p:spPr bwMode="auto">
          <a:xfrm>
            <a:off x="106135" y="2217793"/>
            <a:ext cx="7635491" cy="6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Problem: </a:t>
            </a:r>
            <a:r>
              <a:rPr kumimoji="0" lang="en-US" sz="3200" i="0" u="none" strike="noStrike" kern="1200" cap="none" spc="0" normalizeH="0" baseline="0" noProof="0" dirty="0">
                <a:ln>
                  <a:noFill/>
                </a:ln>
                <a:solidFill>
                  <a:schemeClr val="tx1"/>
                </a:solidFill>
                <a:effectLst/>
                <a:uLnTx/>
                <a:uFillTx/>
                <a:latin typeface="+mj-lt"/>
                <a:ea typeface="+mj-ea"/>
                <a:cs typeface="+mj-cs"/>
              </a:rPr>
              <a:t>Change to Riparian Vegetation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5" name="Content Placeholder 5">
            <a:extLst>
              <a:ext uri="{FF2B5EF4-FFF2-40B4-BE49-F238E27FC236}">
                <a16:creationId xmlns:a16="http://schemas.microsoft.com/office/drawing/2014/main" id="{F2050E79-1EFA-4C94-A03E-3F801210ADBC}"/>
              </a:ext>
            </a:extLst>
          </p:cNvPr>
          <p:cNvGraphicFramePr>
            <a:graphicFrameLocks/>
          </p:cNvGraphicFramePr>
          <p:nvPr>
            <p:extLst>
              <p:ext uri="{D42A27DB-BD31-4B8C-83A1-F6EECF244321}">
                <p14:modId xmlns:p14="http://schemas.microsoft.com/office/powerpoint/2010/main" val="1077384113"/>
              </p:ext>
            </p:extLst>
          </p:nvPr>
        </p:nvGraphicFramePr>
        <p:xfrm>
          <a:off x="33102" y="2981135"/>
          <a:ext cx="9077796" cy="2316480"/>
        </p:xfrm>
        <a:graphic>
          <a:graphicData uri="http://schemas.openxmlformats.org/drawingml/2006/table">
            <a:tbl>
              <a:tblPr firstRow="1" bandRow="1">
                <a:tableStyleId>{21E4AEA4-8DFA-4A89-87EB-49C32662AFE0}</a:tableStyleId>
              </a:tblPr>
              <a:tblGrid>
                <a:gridCol w="2934904">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189892">
                  <a:extLst>
                    <a:ext uri="{9D8B030D-6E8A-4147-A177-3AD203B41FA5}">
                      <a16:colId xmlns:a16="http://schemas.microsoft.com/office/drawing/2014/main" val="20004"/>
                    </a:ext>
                  </a:extLst>
                </a:gridCol>
              </a:tblGrid>
              <a:tr h="370840">
                <a:tc>
                  <a:txBody>
                    <a:bodyPr/>
                    <a:lstStyle/>
                    <a:p>
                      <a:r>
                        <a:rPr lang="en-AU" sz="3200" dirty="0"/>
                        <a:t>Causes</a:t>
                      </a:r>
                    </a:p>
                  </a:txBody>
                  <a:tcPr/>
                </a:tc>
                <a:tc>
                  <a:txBody>
                    <a:bodyPr/>
                    <a:lstStyle/>
                    <a:p>
                      <a:pPr algn="ctr"/>
                      <a:r>
                        <a:rPr lang="en-AU" sz="3200" dirty="0"/>
                        <a:t>Amount</a:t>
                      </a:r>
                    </a:p>
                  </a:txBody>
                  <a:tcPr/>
                </a:tc>
                <a:tc>
                  <a:txBody>
                    <a:bodyPr/>
                    <a:lstStyle/>
                    <a:p>
                      <a:pPr algn="ctr"/>
                      <a:r>
                        <a:rPr lang="en-AU" sz="3200" dirty="0"/>
                        <a:t>How bad</a:t>
                      </a:r>
                    </a:p>
                  </a:txBody>
                  <a:tcPr/>
                </a:tc>
                <a:tc>
                  <a:txBody>
                    <a:bodyPr/>
                    <a:lstStyle/>
                    <a:p>
                      <a:pPr algn="ctr"/>
                      <a:r>
                        <a:rPr lang="en-AU" sz="3200" dirty="0"/>
                        <a:t>Fixable</a:t>
                      </a:r>
                    </a:p>
                  </a:txBody>
                  <a:tcPr/>
                </a:tc>
                <a:tc>
                  <a:txBody>
                    <a:bodyPr/>
                    <a:lstStyle/>
                    <a:p>
                      <a:pPr algn="ctr"/>
                      <a:r>
                        <a:rPr lang="en-AU" sz="3200" dirty="0"/>
                        <a:t>Total</a:t>
                      </a:r>
                    </a:p>
                  </a:txBody>
                  <a:tcPr/>
                </a:tc>
                <a:extLst>
                  <a:ext uri="{0D108BD9-81ED-4DB2-BD59-A6C34878D82A}">
                    <a16:rowId xmlns:a16="http://schemas.microsoft.com/office/drawing/2014/main" val="10000"/>
                  </a:ext>
                </a:extLst>
              </a:tr>
              <a:tr h="370840">
                <a:tc>
                  <a:txBody>
                    <a:bodyPr/>
                    <a:lstStyle/>
                    <a:p>
                      <a:r>
                        <a:rPr lang="en-AU" sz="3200" dirty="0"/>
                        <a:t>Invasive Animals</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2</a:t>
                      </a:r>
                    </a:p>
                  </a:txBody>
                  <a:tcPr/>
                </a:tc>
                <a:tc>
                  <a:txBody>
                    <a:bodyPr/>
                    <a:lstStyle/>
                    <a:p>
                      <a:pPr algn="ctr"/>
                      <a:r>
                        <a:rPr lang="en-AU" sz="3200" dirty="0"/>
                        <a:t>8</a:t>
                      </a:r>
                    </a:p>
                  </a:txBody>
                  <a:tcPr/>
                </a:tc>
                <a:extLst>
                  <a:ext uri="{0D108BD9-81ED-4DB2-BD59-A6C34878D82A}">
                    <a16:rowId xmlns:a16="http://schemas.microsoft.com/office/drawing/2014/main" val="10001"/>
                  </a:ext>
                </a:extLst>
              </a:tr>
              <a:tr h="370840">
                <a:tc>
                  <a:txBody>
                    <a:bodyPr/>
                    <a:lstStyle/>
                    <a:p>
                      <a:r>
                        <a:rPr lang="en-AU" sz="3200" dirty="0"/>
                        <a:t>Invasive Plants</a:t>
                      </a:r>
                    </a:p>
                  </a:txBody>
                  <a:tcPr/>
                </a:tc>
                <a:tc>
                  <a:txBody>
                    <a:bodyPr/>
                    <a:lstStyle/>
                    <a:p>
                      <a:pPr algn="ctr"/>
                      <a:r>
                        <a:rPr lang="en-AU" sz="3200" dirty="0"/>
                        <a:t>1</a:t>
                      </a:r>
                    </a:p>
                  </a:txBody>
                  <a:tcPr/>
                </a:tc>
                <a:tc>
                  <a:txBody>
                    <a:bodyPr/>
                    <a:lstStyle/>
                    <a:p>
                      <a:pPr algn="ctr"/>
                      <a:r>
                        <a:rPr lang="en-AU" sz="3200" dirty="0"/>
                        <a:t>2</a:t>
                      </a:r>
                    </a:p>
                  </a:txBody>
                  <a:tcPr/>
                </a:tc>
                <a:tc>
                  <a:txBody>
                    <a:bodyPr/>
                    <a:lstStyle/>
                    <a:p>
                      <a:pPr algn="ctr"/>
                      <a:r>
                        <a:rPr lang="en-AU" sz="3200" dirty="0"/>
                        <a:t>3</a:t>
                      </a:r>
                    </a:p>
                  </a:txBody>
                  <a:tcPr/>
                </a:tc>
                <a:tc>
                  <a:txBody>
                    <a:bodyPr/>
                    <a:lstStyle/>
                    <a:p>
                      <a:pPr algn="ctr"/>
                      <a:r>
                        <a:rPr lang="en-AU" sz="3200" dirty="0"/>
                        <a:t>6</a:t>
                      </a:r>
                    </a:p>
                  </a:txBody>
                  <a:tcPr/>
                </a:tc>
                <a:extLst>
                  <a:ext uri="{0D108BD9-81ED-4DB2-BD59-A6C34878D82A}">
                    <a16:rowId xmlns:a16="http://schemas.microsoft.com/office/drawing/2014/main" val="10002"/>
                  </a:ext>
                </a:extLst>
              </a:tr>
              <a:tr h="370840">
                <a:tc>
                  <a:txBody>
                    <a:bodyPr/>
                    <a:lstStyle/>
                    <a:p>
                      <a:r>
                        <a:rPr lang="en-AU" sz="3200" dirty="0"/>
                        <a:t>Land Clearing</a:t>
                      </a:r>
                    </a:p>
                  </a:txBody>
                  <a:tcPr/>
                </a:tc>
                <a:tc>
                  <a:txBody>
                    <a:bodyPr/>
                    <a:lstStyle/>
                    <a:p>
                      <a:pPr algn="ctr"/>
                      <a:r>
                        <a:rPr lang="en-AU" sz="3200" dirty="0"/>
                        <a:t>1</a:t>
                      </a:r>
                    </a:p>
                  </a:txBody>
                  <a:tcPr/>
                </a:tc>
                <a:tc>
                  <a:txBody>
                    <a:bodyPr/>
                    <a:lstStyle/>
                    <a:p>
                      <a:pPr algn="ctr"/>
                      <a:r>
                        <a:rPr lang="en-AU" sz="3200" dirty="0"/>
                        <a:t>4</a:t>
                      </a:r>
                    </a:p>
                  </a:txBody>
                  <a:tcPr/>
                </a:tc>
                <a:tc>
                  <a:txBody>
                    <a:bodyPr/>
                    <a:lstStyle/>
                    <a:p>
                      <a:pPr algn="ctr"/>
                      <a:r>
                        <a:rPr lang="en-AU" sz="3200" dirty="0"/>
                        <a:t>4</a:t>
                      </a:r>
                    </a:p>
                  </a:txBody>
                  <a:tcPr/>
                </a:tc>
                <a:tc>
                  <a:txBody>
                    <a:bodyPr/>
                    <a:lstStyle/>
                    <a:p>
                      <a:pPr algn="ctr"/>
                      <a:r>
                        <a:rPr lang="en-AU" sz="3200" dirty="0"/>
                        <a:t>16</a:t>
                      </a:r>
                    </a:p>
                  </a:txBody>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92777F31-4561-4C37-8E67-B0FF0155C3AB}"/>
              </a:ext>
            </a:extLst>
          </p:cNvPr>
          <p:cNvGraphicFramePr>
            <a:graphicFrameLocks noGrp="1"/>
          </p:cNvGraphicFramePr>
          <p:nvPr>
            <p:extLst>
              <p:ext uri="{D42A27DB-BD31-4B8C-83A1-F6EECF244321}">
                <p14:modId xmlns:p14="http://schemas.microsoft.com/office/powerpoint/2010/main" val="257688279"/>
              </p:ext>
            </p:extLst>
          </p:nvPr>
        </p:nvGraphicFramePr>
        <p:xfrm>
          <a:off x="2911353" y="5363514"/>
          <a:ext cx="3977957" cy="1484630"/>
        </p:xfrm>
        <a:graphic>
          <a:graphicData uri="http://schemas.openxmlformats.org/drawingml/2006/table">
            <a:tbl>
              <a:tblPr firstRow="1" firstCol="1" bandRow="1"/>
              <a:tblGrid>
                <a:gridCol w="1871785">
                  <a:extLst>
                    <a:ext uri="{9D8B030D-6E8A-4147-A177-3AD203B41FA5}">
                      <a16:colId xmlns:a16="http://schemas.microsoft.com/office/drawing/2014/main" val="1255525175"/>
                    </a:ext>
                  </a:extLst>
                </a:gridCol>
                <a:gridCol w="2106172">
                  <a:extLst>
                    <a:ext uri="{9D8B030D-6E8A-4147-A177-3AD203B41FA5}">
                      <a16:colId xmlns:a16="http://schemas.microsoft.com/office/drawing/2014/main" val="4025138430"/>
                    </a:ext>
                  </a:extLst>
                </a:gridCol>
              </a:tblGrid>
              <a:tr h="271454">
                <a:tc>
                  <a:txBody>
                    <a:bodyPr/>
                    <a:lstStyle/>
                    <a:p>
                      <a:pPr algn="ctr">
                        <a:lnSpc>
                          <a:spcPct val="115000"/>
                        </a:lnSpc>
                        <a:spcAft>
                          <a:spcPts val="0"/>
                        </a:spcAft>
                      </a:pPr>
                      <a:r>
                        <a:rPr lang="en-AU" sz="1800" b="1">
                          <a:effectLst/>
                          <a:latin typeface="Calibri" panose="020F0502020204030204" pitchFamily="34" charset="0"/>
                          <a:ea typeface="Times New Roman" panose="02020603050405020304" pitchFamily="18" charset="0"/>
                          <a:cs typeface="Times New Roman" panose="02020603050405020304" pitchFamily="18" charset="0"/>
                        </a:rPr>
                        <a:t>Rank</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Score</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473861"/>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Low</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1 - 12</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160976382"/>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Medium</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AU"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13 - 24</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146969"/>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25 - 36</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72717957"/>
                  </a:ext>
                </a:extLst>
              </a:tr>
              <a:tr h="271454">
                <a:tc>
                  <a:txBody>
                    <a:bodyPr/>
                    <a:lstStyle/>
                    <a:p>
                      <a:pPr algn="ctr">
                        <a:lnSpc>
                          <a:spcPct val="115000"/>
                        </a:lnSpc>
                        <a:spcAft>
                          <a:spcPts val="0"/>
                        </a:spcAft>
                      </a:pPr>
                      <a:r>
                        <a:rPr lang="en-AU"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Very High</a:t>
                      </a:r>
                      <a:endParaRPr lang="en-AU" sz="18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AU"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36 - 64</a:t>
                      </a:r>
                      <a:endParaRPr lang="en-AU" sz="18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05339214"/>
                  </a:ext>
                </a:extLst>
              </a:tr>
            </a:tbl>
          </a:graphicData>
        </a:graphic>
      </p:graphicFrame>
    </p:spTree>
    <p:extLst>
      <p:ext uri="{BB962C8B-B14F-4D97-AF65-F5344CB8AC3E}">
        <p14:creationId xmlns:p14="http://schemas.microsoft.com/office/powerpoint/2010/main" val="227736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197669-6A23-4F0F-80BB-8C25EDA19DCE}"/>
              </a:ext>
            </a:extLst>
          </p:cNvPr>
          <p:cNvPicPr>
            <a:picLocks noChangeAspect="1"/>
          </p:cNvPicPr>
          <p:nvPr/>
        </p:nvPicPr>
        <p:blipFill rotWithShape="1">
          <a:blip r:embed="rId3"/>
          <a:srcRect l="50000" t="15907" r="22500" b="14272"/>
          <a:stretch/>
        </p:blipFill>
        <p:spPr>
          <a:xfrm>
            <a:off x="5733662" y="1998174"/>
            <a:ext cx="2920071" cy="3977239"/>
          </a:xfrm>
          <a:prstGeom prst="rect">
            <a:avLst/>
          </a:prstGeom>
        </p:spPr>
      </p:pic>
      <p:sp>
        <p:nvSpPr>
          <p:cNvPr id="2" name="Text Placeholder 1">
            <a:extLst>
              <a:ext uri="{FF2B5EF4-FFF2-40B4-BE49-F238E27FC236}">
                <a16:creationId xmlns:a16="http://schemas.microsoft.com/office/drawing/2014/main" id="{DCF648BE-B402-4BA2-B67E-A31618384EA8}"/>
              </a:ext>
            </a:extLst>
          </p:cNvPr>
          <p:cNvSpPr>
            <a:spLocks noGrp="1"/>
          </p:cNvSpPr>
          <p:nvPr>
            <p:ph type="body" sz="quarter" idx="13"/>
          </p:nvPr>
        </p:nvSpPr>
        <p:spPr/>
        <p:txBody>
          <a:bodyPr/>
          <a:lstStyle/>
          <a:p>
            <a:r>
              <a:rPr lang="en-AU" dirty="0"/>
              <a:t>Deciding what the plan is about</a:t>
            </a:r>
          </a:p>
        </p:txBody>
      </p:sp>
      <p:sp>
        <p:nvSpPr>
          <p:cNvPr id="3" name="Text Placeholder 2">
            <a:extLst>
              <a:ext uri="{FF2B5EF4-FFF2-40B4-BE49-F238E27FC236}">
                <a16:creationId xmlns:a16="http://schemas.microsoft.com/office/drawing/2014/main" id="{18573A9C-86A4-4B66-A03D-7FC9886F28A4}"/>
              </a:ext>
            </a:extLst>
          </p:cNvPr>
          <p:cNvSpPr>
            <a:spLocks noGrp="1"/>
          </p:cNvSpPr>
          <p:nvPr>
            <p:ph type="body" sz="quarter" idx="14"/>
          </p:nvPr>
        </p:nvSpPr>
        <p:spPr>
          <a:xfrm>
            <a:off x="0" y="609600"/>
            <a:ext cx="2819400" cy="537614"/>
          </a:xfrm>
        </p:spPr>
        <p:txBody>
          <a:bodyPr>
            <a:normAutofit fontScale="70000" lnSpcReduction="20000"/>
          </a:bodyPr>
          <a:lstStyle/>
          <a:p>
            <a:r>
              <a:rPr lang="en-AU" dirty="0"/>
              <a:t>Problems &amp; Causes</a:t>
            </a:r>
          </a:p>
        </p:txBody>
      </p:sp>
      <p:sp>
        <p:nvSpPr>
          <p:cNvPr id="4" name="Text Placeholder 3">
            <a:extLst>
              <a:ext uri="{FF2B5EF4-FFF2-40B4-BE49-F238E27FC236}">
                <a16:creationId xmlns:a16="http://schemas.microsoft.com/office/drawing/2014/main" id="{D4FF670E-EF94-4C7C-8852-142CB69C7C35}"/>
              </a:ext>
            </a:extLst>
          </p:cNvPr>
          <p:cNvSpPr>
            <a:spLocks noGrp="1"/>
          </p:cNvSpPr>
          <p:nvPr>
            <p:ph type="body" sz="quarter" idx="15"/>
          </p:nvPr>
        </p:nvSpPr>
        <p:spPr/>
        <p:txBody>
          <a:bodyPr/>
          <a:lstStyle/>
          <a:p>
            <a:r>
              <a:rPr lang="en-AU" dirty="0">
                <a:solidFill>
                  <a:schemeClr val="tx1"/>
                </a:solidFill>
              </a:rPr>
              <a:t>Example in Miradi</a:t>
            </a:r>
          </a:p>
        </p:txBody>
      </p:sp>
      <p:sp>
        <p:nvSpPr>
          <p:cNvPr id="7" name="TextBox 6">
            <a:extLst>
              <a:ext uri="{FF2B5EF4-FFF2-40B4-BE49-F238E27FC236}">
                <a16:creationId xmlns:a16="http://schemas.microsoft.com/office/drawing/2014/main" id="{868DA661-A875-40DC-80E3-8AFBFB816007}"/>
              </a:ext>
            </a:extLst>
          </p:cNvPr>
          <p:cNvSpPr txBox="1"/>
          <p:nvPr/>
        </p:nvSpPr>
        <p:spPr>
          <a:xfrm>
            <a:off x="5486400" y="3505200"/>
            <a:ext cx="3771289" cy="646331"/>
          </a:xfrm>
          <a:prstGeom prst="rect">
            <a:avLst/>
          </a:prstGeom>
          <a:noFill/>
        </p:spPr>
        <p:txBody>
          <a:bodyPr wrap="none" rtlCol="0">
            <a:spAutoFit/>
          </a:bodyPr>
          <a:lstStyle/>
          <a:p>
            <a:r>
              <a:rPr lang="en-AU" b="1" dirty="0"/>
              <a:t>Miradi Diagram View:</a:t>
            </a:r>
            <a:br>
              <a:rPr lang="en-AU" b="1" dirty="0"/>
            </a:br>
            <a:r>
              <a:rPr lang="en-AU" dirty="0"/>
              <a:t>Causes (Threats) linked to Targets </a:t>
            </a:r>
          </a:p>
        </p:txBody>
      </p:sp>
      <p:sp>
        <p:nvSpPr>
          <p:cNvPr id="8" name="TextBox 7">
            <a:extLst>
              <a:ext uri="{FF2B5EF4-FFF2-40B4-BE49-F238E27FC236}">
                <a16:creationId xmlns:a16="http://schemas.microsoft.com/office/drawing/2014/main" id="{40330147-0CD4-454E-A511-7CDE2A59B77C}"/>
              </a:ext>
            </a:extLst>
          </p:cNvPr>
          <p:cNvSpPr txBox="1"/>
          <p:nvPr/>
        </p:nvSpPr>
        <p:spPr>
          <a:xfrm>
            <a:off x="533400" y="5072745"/>
            <a:ext cx="3505200" cy="923330"/>
          </a:xfrm>
          <a:prstGeom prst="rect">
            <a:avLst/>
          </a:prstGeom>
          <a:noFill/>
        </p:spPr>
        <p:txBody>
          <a:bodyPr wrap="square" rtlCol="0">
            <a:spAutoFit/>
          </a:bodyPr>
          <a:lstStyle/>
          <a:p>
            <a:r>
              <a:rPr lang="en-AU" b="1" dirty="0"/>
              <a:t>Miradi Threat Rating View:</a:t>
            </a:r>
          </a:p>
          <a:p>
            <a:r>
              <a:rPr lang="en-AU" dirty="0"/>
              <a:t>Summary table that shows impact of threats on targets</a:t>
            </a:r>
          </a:p>
        </p:txBody>
      </p:sp>
      <p:pic>
        <p:nvPicPr>
          <p:cNvPr id="10" name="Picture 9">
            <a:extLst>
              <a:ext uri="{FF2B5EF4-FFF2-40B4-BE49-F238E27FC236}">
                <a16:creationId xmlns:a16="http://schemas.microsoft.com/office/drawing/2014/main" id="{2511185F-B3D7-401B-9C56-3BF52BADD1AE}"/>
              </a:ext>
            </a:extLst>
          </p:cNvPr>
          <p:cNvPicPr>
            <a:picLocks noChangeAspect="1"/>
          </p:cNvPicPr>
          <p:nvPr/>
        </p:nvPicPr>
        <p:blipFill rotWithShape="1">
          <a:blip r:embed="rId4"/>
          <a:srcRect t="12719" r="62500" b="51151"/>
          <a:stretch/>
        </p:blipFill>
        <p:spPr>
          <a:xfrm>
            <a:off x="83916" y="1981200"/>
            <a:ext cx="5105400" cy="2638810"/>
          </a:xfrm>
          <a:prstGeom prst="rect">
            <a:avLst/>
          </a:prstGeom>
        </p:spPr>
      </p:pic>
    </p:spTree>
    <p:extLst>
      <p:ext uri="{BB962C8B-B14F-4D97-AF65-F5344CB8AC3E}">
        <p14:creationId xmlns:p14="http://schemas.microsoft.com/office/powerpoint/2010/main" val="80436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607521"/>
            <a:ext cx="2819400" cy="539693"/>
          </a:xfrm>
        </p:spPr>
        <p:txBody>
          <a:bodyPr>
            <a:normAutofit fontScale="70000" lnSpcReduction="20000"/>
          </a:bodyPr>
          <a:lstStyle/>
          <a:p>
            <a:r>
              <a:rPr lang="en-AU" dirty="0"/>
              <a:t>Problems &amp; Causes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sz="2800" dirty="0">
                <a:solidFill>
                  <a:schemeClr val="tx1"/>
                </a:solidFill>
              </a:rPr>
              <a:t>Final Product:  Summary Threat Table</a:t>
            </a:r>
          </a:p>
        </p:txBody>
      </p:sp>
      <p:pic>
        <p:nvPicPr>
          <p:cNvPr id="2" name="Picture 1">
            <a:extLst>
              <a:ext uri="{FF2B5EF4-FFF2-40B4-BE49-F238E27FC236}">
                <a16:creationId xmlns:a16="http://schemas.microsoft.com/office/drawing/2014/main" id="{C9E77251-0555-4419-A184-2E29B8C20649}"/>
              </a:ext>
            </a:extLst>
          </p:cNvPr>
          <p:cNvPicPr>
            <a:picLocks noChangeAspect="1"/>
          </p:cNvPicPr>
          <p:nvPr/>
        </p:nvPicPr>
        <p:blipFill>
          <a:blip r:embed="rId3"/>
          <a:stretch>
            <a:fillRect/>
          </a:stretch>
        </p:blipFill>
        <p:spPr>
          <a:xfrm>
            <a:off x="609600" y="1147214"/>
            <a:ext cx="8299938" cy="5674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Problems and Causes?</a:t>
            </a:r>
          </a:p>
          <a:p>
            <a:r>
              <a:rPr lang="en-AU" dirty="0">
                <a:solidFill>
                  <a:srgbClr val="0070C0"/>
                </a:solidFill>
              </a:rPr>
              <a:t>Prioritising Threats by ranking Problems and Causes</a:t>
            </a:r>
          </a:p>
          <a:p>
            <a:r>
              <a:rPr lang="en-AU" b="1" dirty="0"/>
              <a:t>Alternative Approaches</a:t>
            </a:r>
          </a:p>
          <a:p>
            <a:r>
              <a:rPr lang="en-AU"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21589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quarter" idx="13"/>
          </p:nvPr>
        </p:nvSpPr>
        <p:spPr>
          <a:xfrm>
            <a:off x="15875" y="1219200"/>
            <a:ext cx="9128125" cy="990600"/>
          </a:xfrm>
          <a:effectLst>
            <a:outerShdw dist="12700" algn="ctr" rotWithShape="0">
              <a:schemeClr val="bg2"/>
            </a:outerShdw>
          </a:effectLst>
        </p:spPr>
        <p:txBody>
          <a:bodyPr>
            <a:noAutofit/>
          </a:bodyPr>
          <a:lstStyle/>
          <a:p>
            <a:pPr algn="ctr" eaLnBrk="1" hangingPunct="1">
              <a:spcBef>
                <a:spcPct val="50000"/>
              </a:spcBef>
              <a:buSzPct val="110000"/>
              <a:buFontTx/>
              <a:buNone/>
              <a:tabLst>
                <a:tab pos="1028700" algn="l"/>
              </a:tabLst>
            </a:pPr>
            <a:r>
              <a:rPr lang="en-US" sz="2800" b="1" dirty="0">
                <a:solidFill>
                  <a:schemeClr val="tx1"/>
                </a:solidFill>
              </a:rPr>
              <a:t>    </a:t>
            </a:r>
            <a:r>
              <a:rPr lang="en-US" sz="2800" dirty="0">
                <a:solidFill>
                  <a:schemeClr val="tx1"/>
                </a:solidFill>
              </a:rPr>
              <a:t>How bad and area of damage reasonably expected within 10 years under current circumstances</a:t>
            </a:r>
            <a:endParaRPr lang="en-US" sz="2800" u="sng" dirty="0">
              <a:solidFill>
                <a:schemeClr val="tx1"/>
              </a:solidFill>
            </a:endParaRPr>
          </a:p>
          <a:p>
            <a:pPr lvl="2" eaLnBrk="1" hangingPunct="1">
              <a:buFontTx/>
              <a:buNone/>
              <a:tabLst>
                <a:tab pos="1028700" algn="l"/>
              </a:tabLst>
            </a:pPr>
            <a:endParaRPr lang="en-US" sz="2800" dirty="0"/>
          </a:p>
        </p:txBody>
      </p:sp>
      <p:sp>
        <p:nvSpPr>
          <p:cNvPr id="236549" name="Rectangle 5"/>
          <p:cNvSpPr>
            <a:spLocks noChangeArrowheads="1"/>
          </p:cNvSpPr>
          <p:nvPr/>
        </p:nvSpPr>
        <p:spPr bwMode="auto">
          <a:xfrm>
            <a:off x="914400" y="4267200"/>
            <a:ext cx="8458200" cy="21336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FontTx/>
              <a:buChar char="•"/>
              <a:tabLst>
                <a:tab pos="1028700" algn="l"/>
              </a:tabLst>
            </a:pPr>
            <a:endParaRPr lang="en-US" sz="400" dirty="0">
              <a:latin typeface="+mn-lt"/>
            </a:endParaRPr>
          </a:p>
          <a:p>
            <a:pPr marL="342900" indent="-342900">
              <a:lnSpc>
                <a:spcPct val="90000"/>
              </a:lnSpc>
              <a:spcBef>
                <a:spcPct val="20000"/>
              </a:spcBef>
              <a:buClr>
                <a:srgbClr val="CC0000"/>
              </a:buClr>
              <a:tabLst>
                <a:tab pos="1028700" algn="l"/>
              </a:tabLst>
            </a:pPr>
            <a:r>
              <a:rPr lang="en-US" sz="2800" b="1" u="sng" dirty="0">
                <a:solidFill>
                  <a:srgbClr val="0070C0"/>
                </a:solidFill>
                <a:latin typeface="+mn-lt"/>
              </a:rPr>
              <a:t>How badly Damaged (Severity)</a:t>
            </a:r>
          </a:p>
          <a:p>
            <a:pPr marL="1143000" lvl="2" indent="-228600">
              <a:spcBef>
                <a:spcPct val="20000"/>
              </a:spcBef>
              <a:buFontTx/>
              <a:buChar char="•"/>
              <a:tabLst>
                <a:tab pos="1028700" algn="l"/>
              </a:tabLst>
            </a:pPr>
            <a:r>
              <a:rPr lang="en-US" sz="2200" dirty="0">
                <a:latin typeface="+mn-lt"/>
              </a:rPr>
              <a:t>  Destroy or eliminate – where it operates</a:t>
            </a:r>
          </a:p>
          <a:p>
            <a:pPr marL="1143000" lvl="2" indent="-228600">
              <a:lnSpc>
                <a:spcPct val="90000"/>
              </a:lnSpc>
              <a:spcBef>
                <a:spcPct val="20000"/>
              </a:spcBef>
              <a:buFontTx/>
              <a:buChar char="•"/>
              <a:tabLst>
                <a:tab pos="1028700" algn="l"/>
              </a:tabLst>
            </a:pPr>
            <a:r>
              <a:rPr lang="en-US" sz="2200" dirty="0">
                <a:latin typeface="+mn-lt"/>
              </a:rPr>
              <a:t>  Seriously degrade</a:t>
            </a:r>
          </a:p>
          <a:p>
            <a:pPr marL="1143000" lvl="2" indent="-228600">
              <a:lnSpc>
                <a:spcPct val="90000"/>
              </a:lnSpc>
              <a:spcBef>
                <a:spcPct val="20000"/>
              </a:spcBef>
              <a:buFontTx/>
              <a:buChar char="•"/>
              <a:tabLst>
                <a:tab pos="1028700" algn="l"/>
              </a:tabLst>
            </a:pPr>
            <a:r>
              <a:rPr lang="en-US" sz="2200" dirty="0">
                <a:latin typeface="+mn-lt"/>
              </a:rPr>
              <a:t>  Moderately degrade</a:t>
            </a:r>
          </a:p>
          <a:p>
            <a:pPr marL="1143000" lvl="2" indent="-228600">
              <a:lnSpc>
                <a:spcPct val="90000"/>
              </a:lnSpc>
              <a:spcBef>
                <a:spcPct val="20000"/>
              </a:spcBef>
              <a:buFontTx/>
              <a:buChar char="•"/>
              <a:tabLst>
                <a:tab pos="1028700" algn="l"/>
              </a:tabLst>
            </a:pPr>
            <a:r>
              <a:rPr lang="en-US" sz="2200" dirty="0">
                <a:latin typeface="+mn-lt"/>
              </a:rPr>
              <a:t>  Slightly impair</a:t>
            </a:r>
            <a:endParaRPr lang="en-US" sz="2400" dirty="0">
              <a:latin typeface="+mn-lt"/>
            </a:endParaRPr>
          </a:p>
          <a:p>
            <a:pPr marL="1143000" lvl="2" indent="-228600">
              <a:lnSpc>
                <a:spcPct val="90000"/>
              </a:lnSpc>
              <a:spcBef>
                <a:spcPct val="20000"/>
              </a:spcBef>
              <a:buFontTx/>
              <a:buChar char="•"/>
              <a:tabLst>
                <a:tab pos="1028700" algn="l"/>
              </a:tabLst>
            </a:pPr>
            <a:endParaRPr lang="en-US" sz="2000" dirty="0">
              <a:latin typeface="+mn-lt"/>
            </a:endParaRPr>
          </a:p>
        </p:txBody>
      </p:sp>
      <p:sp>
        <p:nvSpPr>
          <p:cNvPr id="236550" name="Rectangle 6"/>
          <p:cNvSpPr>
            <a:spLocks noChangeArrowheads="1"/>
          </p:cNvSpPr>
          <p:nvPr/>
        </p:nvSpPr>
        <p:spPr bwMode="auto">
          <a:xfrm>
            <a:off x="914400" y="2247900"/>
            <a:ext cx="7239000" cy="19812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40000"/>
              </a:spcBef>
              <a:buClr>
                <a:srgbClr val="CC0000"/>
              </a:buClr>
              <a:tabLst>
                <a:tab pos="1028700" algn="l"/>
              </a:tabLst>
            </a:pPr>
            <a:r>
              <a:rPr lang="en-US" sz="2800" b="1" u="sng" dirty="0">
                <a:solidFill>
                  <a:srgbClr val="0070C0"/>
                </a:solidFill>
                <a:latin typeface="+mn-lt"/>
              </a:rPr>
              <a:t>Amount of Damage (Scope)</a:t>
            </a:r>
          </a:p>
          <a:p>
            <a:pPr marL="1143000" lvl="2" indent="-228600">
              <a:spcBef>
                <a:spcPct val="20000"/>
              </a:spcBef>
              <a:buFontTx/>
              <a:buChar char="•"/>
              <a:tabLst>
                <a:tab pos="1028700" algn="l"/>
              </a:tabLst>
            </a:pPr>
            <a:r>
              <a:rPr lang="en-US" sz="2200" dirty="0">
                <a:latin typeface="+mn-lt"/>
              </a:rPr>
              <a:t>  Very widespread —everywhere the target is</a:t>
            </a:r>
          </a:p>
          <a:p>
            <a:pPr marL="1143000" lvl="2" indent="-228600">
              <a:lnSpc>
                <a:spcPct val="90000"/>
              </a:lnSpc>
              <a:spcBef>
                <a:spcPct val="20000"/>
              </a:spcBef>
              <a:buFontTx/>
              <a:buChar char="•"/>
              <a:tabLst>
                <a:tab pos="1028700" algn="l"/>
              </a:tabLst>
            </a:pPr>
            <a:r>
              <a:rPr lang="en-US" sz="2200" dirty="0">
                <a:latin typeface="+mn-lt"/>
              </a:rPr>
              <a:t>  Widespread</a:t>
            </a:r>
          </a:p>
          <a:p>
            <a:pPr marL="1143000" lvl="2" indent="-228600">
              <a:lnSpc>
                <a:spcPct val="90000"/>
              </a:lnSpc>
              <a:spcBef>
                <a:spcPct val="20000"/>
              </a:spcBef>
              <a:buFontTx/>
              <a:buChar char="•"/>
              <a:tabLst>
                <a:tab pos="1028700" algn="l"/>
              </a:tabLst>
            </a:pPr>
            <a:r>
              <a:rPr lang="en-US" sz="2200" dirty="0">
                <a:latin typeface="+mn-lt"/>
              </a:rPr>
              <a:t>  More local</a:t>
            </a:r>
          </a:p>
          <a:p>
            <a:pPr marL="1143000" lvl="2" indent="-228600">
              <a:lnSpc>
                <a:spcPct val="90000"/>
              </a:lnSpc>
              <a:spcBef>
                <a:spcPct val="20000"/>
              </a:spcBef>
              <a:buFontTx/>
              <a:buChar char="•"/>
              <a:tabLst>
                <a:tab pos="1028700" algn="l"/>
              </a:tabLst>
            </a:pPr>
            <a:r>
              <a:rPr lang="en-US" sz="2200" dirty="0">
                <a:latin typeface="+mn-lt"/>
              </a:rPr>
              <a:t>  Very local</a:t>
            </a:r>
          </a:p>
          <a:p>
            <a:pPr marL="1143000" lvl="2" indent="-228600">
              <a:lnSpc>
                <a:spcPct val="90000"/>
              </a:lnSpc>
              <a:spcBef>
                <a:spcPct val="20000"/>
              </a:spcBef>
              <a:buFontTx/>
              <a:buChar char="•"/>
              <a:tabLst>
                <a:tab pos="1028700" algn="l"/>
              </a:tabLst>
            </a:pPr>
            <a:endParaRPr lang="en-US" sz="2000" dirty="0">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685251"/>
            <a:ext cx="2819400" cy="461963"/>
          </a:xfrm>
        </p:spPr>
        <p:txBody>
          <a:bodyPr>
            <a:normAutofit fontScale="70000" lnSpcReduction="20000"/>
          </a:bodyPr>
          <a:lstStyle/>
          <a:p>
            <a:r>
              <a:rPr lang="en-AU" dirty="0"/>
              <a:t>Problems &amp; Causes</a:t>
            </a:r>
          </a:p>
        </p:txBody>
      </p:sp>
      <p:sp>
        <p:nvSpPr>
          <p:cNvPr id="11" name="Text Placeholder 5"/>
          <p:cNvSpPr>
            <a:spLocks noGrp="1"/>
          </p:cNvSpPr>
          <p:nvPr>
            <p:ph type="body" sz="quarter" idx="15"/>
          </p:nvPr>
        </p:nvSpPr>
        <p:spPr>
          <a:xfrm>
            <a:off x="2852738" y="501101"/>
            <a:ext cx="6291262" cy="641899"/>
          </a:xfrm>
        </p:spPr>
        <p:txBody>
          <a:bodyPr>
            <a:normAutofit fontScale="92500" lnSpcReduction="20000"/>
          </a:bodyPr>
          <a:lstStyle/>
          <a:p>
            <a:r>
              <a:rPr lang="en-AU" dirty="0">
                <a:solidFill>
                  <a:schemeClr val="tx1"/>
                </a:solidFill>
              </a:rPr>
              <a:t>Approach # 1</a:t>
            </a:r>
          </a:p>
          <a:p>
            <a:r>
              <a:rPr lang="en-AU" dirty="0">
                <a:solidFill>
                  <a:schemeClr val="tx1"/>
                </a:solidFill>
              </a:rPr>
              <a:t>Ranking Problem and Cause</a:t>
            </a:r>
          </a:p>
        </p:txBody>
      </p:sp>
      <p:graphicFrame>
        <p:nvGraphicFramePr>
          <p:cNvPr id="3" name="Table 2">
            <a:extLst>
              <a:ext uri="{FF2B5EF4-FFF2-40B4-BE49-F238E27FC236}">
                <a16:creationId xmlns:a16="http://schemas.microsoft.com/office/drawing/2014/main" id="{4B6DF4E7-725F-4D78-8472-E9F306466950}"/>
              </a:ext>
            </a:extLst>
          </p:cNvPr>
          <p:cNvGraphicFramePr>
            <a:graphicFrameLocks noGrp="1"/>
          </p:cNvGraphicFramePr>
          <p:nvPr>
            <p:extLst>
              <p:ext uri="{D42A27DB-BD31-4B8C-83A1-F6EECF244321}">
                <p14:modId xmlns:p14="http://schemas.microsoft.com/office/powerpoint/2010/main" val="4207425207"/>
              </p:ext>
            </p:extLst>
          </p:nvPr>
        </p:nvGraphicFramePr>
        <p:xfrm>
          <a:off x="1295400" y="2770311"/>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2" name="Table 11">
            <a:extLst>
              <a:ext uri="{FF2B5EF4-FFF2-40B4-BE49-F238E27FC236}">
                <a16:creationId xmlns:a16="http://schemas.microsoft.com/office/drawing/2014/main" id="{AA91EF0A-4ADB-4E84-9CE0-A86B8F0B9112}"/>
              </a:ext>
            </a:extLst>
          </p:cNvPr>
          <p:cNvGraphicFramePr>
            <a:graphicFrameLocks noGrp="1"/>
          </p:cNvGraphicFramePr>
          <p:nvPr>
            <p:extLst>
              <p:ext uri="{D42A27DB-BD31-4B8C-83A1-F6EECF244321}">
                <p14:modId xmlns:p14="http://schemas.microsoft.com/office/powerpoint/2010/main" val="1450500520"/>
              </p:ext>
            </p:extLst>
          </p:nvPr>
        </p:nvGraphicFramePr>
        <p:xfrm>
          <a:off x="1263162" y="4909405"/>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spTree>
    <p:extLst>
      <p:ext uri="{BB962C8B-B14F-4D97-AF65-F5344CB8AC3E}">
        <p14:creationId xmlns:p14="http://schemas.microsoft.com/office/powerpoint/2010/main" val="234730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p:bldP spid="2365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33A8D3-F804-43F1-9F57-3432146BDD44}"/>
              </a:ext>
            </a:extLst>
          </p:cNvPr>
          <p:cNvSpPr>
            <a:spLocks noGrp="1"/>
          </p:cNvSpPr>
          <p:nvPr>
            <p:ph type="body" sz="quarter" idx="13"/>
          </p:nvPr>
        </p:nvSpPr>
        <p:spPr/>
        <p:txBody>
          <a:bodyPr/>
          <a:lstStyle/>
          <a:p>
            <a:r>
              <a:rPr lang="en-AU" dirty="0"/>
              <a:t>Deciding what the Plan is about</a:t>
            </a:r>
          </a:p>
        </p:txBody>
      </p:sp>
      <p:sp>
        <p:nvSpPr>
          <p:cNvPr id="4" name="Text Placeholder 3">
            <a:extLst>
              <a:ext uri="{FF2B5EF4-FFF2-40B4-BE49-F238E27FC236}">
                <a16:creationId xmlns:a16="http://schemas.microsoft.com/office/drawing/2014/main" id="{44E5AFF5-ADE1-4A86-B729-220B4BEC6D89}"/>
              </a:ext>
            </a:extLst>
          </p:cNvPr>
          <p:cNvSpPr>
            <a:spLocks noGrp="1"/>
          </p:cNvSpPr>
          <p:nvPr>
            <p:ph type="body" sz="quarter" idx="14"/>
          </p:nvPr>
        </p:nvSpPr>
        <p:spPr/>
        <p:txBody>
          <a:bodyPr/>
          <a:lstStyle/>
          <a:p>
            <a:r>
              <a:rPr lang="en-AU" sz="2400" dirty="0"/>
              <a:t>Problems &amp; Causes</a:t>
            </a:r>
          </a:p>
        </p:txBody>
      </p:sp>
      <p:sp>
        <p:nvSpPr>
          <p:cNvPr id="5" name="Text Placeholder 4">
            <a:extLst>
              <a:ext uri="{FF2B5EF4-FFF2-40B4-BE49-F238E27FC236}">
                <a16:creationId xmlns:a16="http://schemas.microsoft.com/office/drawing/2014/main" id="{D360E0F2-D429-4FC4-A9FC-A7DBE116AA4D}"/>
              </a:ext>
            </a:extLst>
          </p:cNvPr>
          <p:cNvSpPr>
            <a:spLocks noGrp="1"/>
          </p:cNvSpPr>
          <p:nvPr>
            <p:ph type="body" sz="quarter" idx="15"/>
          </p:nvPr>
        </p:nvSpPr>
        <p:spPr/>
        <p:txBody>
          <a:bodyPr/>
          <a:lstStyle/>
          <a:p>
            <a:r>
              <a:rPr lang="en-AU" dirty="0"/>
              <a:t>Overview</a:t>
            </a:r>
          </a:p>
        </p:txBody>
      </p:sp>
      <p:pic>
        <p:nvPicPr>
          <p:cNvPr id="6" name="Picture 4">
            <a:extLst>
              <a:ext uri="{FF2B5EF4-FFF2-40B4-BE49-F238E27FC236}">
                <a16:creationId xmlns:a16="http://schemas.microsoft.com/office/drawing/2014/main" id="{79773D78-F5C5-431E-95E4-50D13A7C98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775" y="1166411"/>
            <a:ext cx="5396050" cy="521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016CD50-5EF0-43C0-B826-61AF3ABFEBE2}"/>
              </a:ext>
            </a:extLst>
          </p:cNvPr>
          <p:cNvSpPr txBox="1"/>
          <p:nvPr/>
        </p:nvSpPr>
        <p:spPr>
          <a:xfrm>
            <a:off x="5943600" y="838200"/>
            <a:ext cx="2667000" cy="1634490"/>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Dream &amp; Area</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Problems &amp; Causes</a:t>
            </a:r>
          </a:p>
          <a:p>
            <a:pPr marL="285750" indent="-285750" fontAlgn="base">
              <a:spcBef>
                <a:spcPct val="0"/>
              </a:spcBef>
              <a:spcAft>
                <a:spcPct val="0"/>
              </a:spcAft>
              <a:buFont typeface="Arial" pitchFamily="34" charset="0"/>
              <a:buChar char="•"/>
            </a:pPr>
            <a:r>
              <a:rPr lang="en-AU" dirty="0">
                <a:solidFill>
                  <a:srgbClr val="000000"/>
                </a:solidFill>
              </a:rPr>
              <a:t>Situation Analysis</a:t>
            </a:r>
          </a:p>
        </p:txBody>
      </p:sp>
      <p:sp>
        <p:nvSpPr>
          <p:cNvPr id="8" name="Rectangle: Rounded Corners 7">
            <a:extLst>
              <a:ext uri="{FF2B5EF4-FFF2-40B4-BE49-F238E27FC236}">
                <a16:creationId xmlns:a16="http://schemas.microsoft.com/office/drawing/2014/main" id="{C62F0947-7790-4271-9E38-60F8FE266E68}"/>
              </a:ext>
            </a:extLst>
          </p:cNvPr>
          <p:cNvSpPr/>
          <p:nvPr/>
        </p:nvSpPr>
        <p:spPr>
          <a:xfrm>
            <a:off x="6019800" y="1786890"/>
            <a:ext cx="2514600" cy="270510"/>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1F10103-14DC-4C4A-8901-C766C9BA1219}"/>
              </a:ext>
            </a:extLst>
          </p:cNvPr>
          <p:cNvSpPr txBox="1"/>
          <p:nvPr/>
        </p:nvSpPr>
        <p:spPr>
          <a:xfrm>
            <a:off x="152400" y="6346305"/>
            <a:ext cx="7239000" cy="408623"/>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AU" dirty="0">
                <a:solidFill>
                  <a:srgbClr val="000000"/>
                </a:solidFill>
              </a:rPr>
              <a:t>In the Open Standards “</a:t>
            </a:r>
            <a:r>
              <a:rPr lang="en-AU" b="1" dirty="0">
                <a:solidFill>
                  <a:srgbClr val="0070C0"/>
                </a:solidFill>
              </a:rPr>
              <a:t>Problems</a:t>
            </a:r>
            <a:r>
              <a:rPr lang="en-AU" dirty="0">
                <a:solidFill>
                  <a:srgbClr val="000000"/>
                </a:solidFill>
              </a:rPr>
              <a:t> &amp; </a:t>
            </a:r>
            <a:r>
              <a:rPr lang="en-AU" b="1" dirty="0">
                <a:solidFill>
                  <a:srgbClr val="0070C0"/>
                </a:solidFill>
              </a:rPr>
              <a:t>Cause</a:t>
            </a:r>
            <a:r>
              <a:rPr lang="en-AU" dirty="0">
                <a:solidFill>
                  <a:srgbClr val="000000"/>
                </a:solidFill>
              </a:rPr>
              <a:t>” refers to “</a:t>
            </a:r>
            <a:r>
              <a:rPr lang="en-AU" b="1" dirty="0">
                <a:solidFill>
                  <a:srgbClr val="0070C0"/>
                </a:solidFill>
              </a:rPr>
              <a:t>Stresses </a:t>
            </a:r>
            <a:r>
              <a:rPr lang="en-AU" dirty="0">
                <a:solidFill>
                  <a:schemeClr val="tx1"/>
                </a:solidFill>
              </a:rPr>
              <a:t>&amp;</a:t>
            </a:r>
            <a:r>
              <a:rPr lang="en-AU" b="1" dirty="0">
                <a:solidFill>
                  <a:srgbClr val="0070C0"/>
                </a:solidFill>
              </a:rPr>
              <a:t> Threats</a:t>
            </a:r>
            <a:endParaRPr lang="en-AU" dirty="0">
              <a:solidFill>
                <a:srgbClr val="000000"/>
              </a:solidFill>
            </a:endParaRPr>
          </a:p>
        </p:txBody>
      </p:sp>
    </p:spTree>
    <p:extLst>
      <p:ext uri="{BB962C8B-B14F-4D97-AF65-F5344CB8AC3E}">
        <p14:creationId xmlns:p14="http://schemas.microsoft.com/office/powerpoint/2010/main" val="25252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Rectangle 5"/>
          <p:cNvSpPr>
            <a:spLocks noChangeArrowheads="1"/>
          </p:cNvSpPr>
          <p:nvPr/>
        </p:nvSpPr>
        <p:spPr bwMode="auto">
          <a:xfrm>
            <a:off x="433551" y="3505200"/>
            <a:ext cx="8153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SzPct val="110000"/>
              <a:tabLst>
                <a:tab pos="1028700" algn="l"/>
              </a:tabLst>
            </a:pPr>
            <a:endParaRPr lang="en-US" sz="400" dirty="0">
              <a:latin typeface="+mn-lt"/>
            </a:endParaRPr>
          </a:p>
          <a:p>
            <a:pPr marL="342900" indent="-342900">
              <a:lnSpc>
                <a:spcPct val="90000"/>
              </a:lnSpc>
              <a:spcBef>
                <a:spcPct val="20000"/>
              </a:spcBef>
              <a:buClr>
                <a:schemeClr val="tx1"/>
              </a:buClr>
              <a:tabLst>
                <a:tab pos="1028700" algn="l"/>
              </a:tabLst>
            </a:pPr>
            <a:r>
              <a:rPr lang="en-US" sz="2800" b="1" u="sng" dirty="0">
                <a:solidFill>
                  <a:srgbClr val="0070C0"/>
                </a:solidFill>
                <a:latin typeface="+mn-lt"/>
              </a:rPr>
              <a:t>Fixable </a:t>
            </a:r>
            <a:r>
              <a:rPr lang="en-US" sz="2800" u="sng" dirty="0">
                <a:solidFill>
                  <a:srgbClr val="0070C0"/>
                </a:solidFill>
                <a:latin typeface="+mn-lt"/>
              </a:rPr>
              <a:t>-- </a:t>
            </a:r>
            <a:r>
              <a:rPr lang="en-AU" sz="2400" u="sng" dirty="0">
                <a:solidFill>
                  <a:srgbClr val="0070C0"/>
                </a:solidFill>
                <a:latin typeface="+mn-lt"/>
              </a:rPr>
              <a:t>Can the problem this cause creates be fixed?</a:t>
            </a:r>
          </a:p>
          <a:p>
            <a:pPr marL="1143000" lvl="2" indent="-228600">
              <a:lnSpc>
                <a:spcPct val="90000"/>
              </a:lnSpc>
              <a:spcBef>
                <a:spcPct val="20000"/>
              </a:spcBef>
              <a:buClr>
                <a:schemeClr val="tx1"/>
              </a:buClr>
              <a:buFont typeface="Arial" pitchFamily="34" charset="0"/>
              <a:buChar char="–"/>
              <a:tabLst>
                <a:tab pos="1028700" algn="l"/>
              </a:tabLst>
            </a:pPr>
            <a:r>
              <a:rPr lang="en-US" sz="2200" dirty="0">
                <a:latin typeface="+mn-lt"/>
              </a:rPr>
              <a:t>  Not fixable, for all intents and purposes</a:t>
            </a:r>
          </a:p>
          <a:p>
            <a:pPr marL="1143000" lvl="2" indent="-228600">
              <a:lnSpc>
                <a:spcPct val="90000"/>
              </a:lnSpc>
              <a:spcBef>
                <a:spcPct val="20000"/>
              </a:spcBef>
              <a:buFont typeface="Arial" pitchFamily="34" charset="0"/>
              <a:buChar char="–"/>
              <a:tabLst>
                <a:tab pos="1028700" algn="l"/>
              </a:tabLst>
            </a:pPr>
            <a:r>
              <a:rPr lang="en-US" sz="2200" dirty="0">
                <a:latin typeface="+mn-lt"/>
              </a:rPr>
              <a:t>  Fixable but really expensive</a:t>
            </a:r>
          </a:p>
          <a:p>
            <a:pPr marL="1143000" lvl="2" indent="-228600">
              <a:lnSpc>
                <a:spcPct val="90000"/>
              </a:lnSpc>
              <a:spcBef>
                <a:spcPct val="20000"/>
              </a:spcBef>
              <a:buFont typeface="Arial" pitchFamily="34" charset="0"/>
              <a:buChar char="–"/>
              <a:tabLst>
                <a:tab pos="1028700" algn="l"/>
              </a:tabLst>
            </a:pPr>
            <a:r>
              <a:rPr lang="en-US" sz="2200" dirty="0">
                <a:latin typeface="+mn-lt"/>
              </a:rPr>
              <a:t>  Fixable with reasonable commitment of resources</a:t>
            </a:r>
          </a:p>
          <a:p>
            <a:pPr marL="1143000" lvl="2" indent="-228600">
              <a:lnSpc>
                <a:spcPct val="90000"/>
              </a:lnSpc>
              <a:spcBef>
                <a:spcPct val="20000"/>
              </a:spcBef>
              <a:buFont typeface="Arial" pitchFamily="34" charset="0"/>
              <a:buChar char="–"/>
              <a:tabLst>
                <a:tab pos="1028700" algn="l"/>
              </a:tabLst>
            </a:pPr>
            <a:r>
              <a:rPr lang="en-US" sz="2200" dirty="0">
                <a:latin typeface="+mn-lt"/>
              </a:rPr>
              <a:t>  Easily fixable at relatively low cost</a:t>
            </a:r>
            <a:endParaRPr lang="en-US" sz="2000" dirty="0">
              <a:latin typeface="+mn-lt"/>
            </a:endParaRPr>
          </a:p>
          <a:p>
            <a:pPr marL="1143000" lvl="2" indent="-228600">
              <a:lnSpc>
                <a:spcPct val="90000"/>
              </a:lnSpc>
              <a:spcBef>
                <a:spcPct val="20000"/>
              </a:spcBef>
              <a:tabLst>
                <a:tab pos="1028700" algn="l"/>
              </a:tabLst>
            </a:pPr>
            <a:endParaRPr lang="en-US" sz="2000" dirty="0">
              <a:latin typeface="+mn-lt"/>
            </a:endParaRPr>
          </a:p>
        </p:txBody>
      </p:sp>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t>Threats</a:t>
            </a:r>
          </a:p>
        </p:txBody>
      </p:sp>
      <p:sp>
        <p:nvSpPr>
          <p:cNvPr id="12" name="Rectangle 5"/>
          <p:cNvSpPr>
            <a:spLocks noChangeArrowheads="1"/>
          </p:cNvSpPr>
          <p:nvPr/>
        </p:nvSpPr>
        <p:spPr bwMode="auto">
          <a:xfrm>
            <a:off x="433551" y="1447800"/>
            <a:ext cx="8153400" cy="26670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buSzPct val="110000"/>
              <a:tabLst>
                <a:tab pos="1028700" algn="l"/>
              </a:tabLst>
            </a:pPr>
            <a:r>
              <a:rPr lang="en-AU" sz="2800" b="1" u="sng" dirty="0">
                <a:solidFill>
                  <a:srgbClr val="0070C0"/>
                </a:solidFill>
                <a:latin typeface="+mn-lt"/>
              </a:rPr>
              <a:t>Contribution</a:t>
            </a:r>
            <a:r>
              <a:rPr lang="en-AU" sz="2800" u="sng" dirty="0">
                <a:solidFill>
                  <a:srgbClr val="0070C0"/>
                </a:solidFill>
                <a:latin typeface="+mn-lt"/>
              </a:rPr>
              <a:t> </a:t>
            </a:r>
            <a:r>
              <a:rPr lang="en-AU" sz="2000" u="sng" dirty="0">
                <a:solidFill>
                  <a:srgbClr val="0070C0"/>
                </a:solidFill>
                <a:latin typeface="+mn-lt"/>
              </a:rPr>
              <a:t>– </a:t>
            </a:r>
            <a:r>
              <a:rPr lang="en-AU" sz="2400" u="sng" dirty="0">
                <a:solidFill>
                  <a:srgbClr val="0070C0"/>
                </a:solidFill>
                <a:latin typeface="+mn-lt"/>
              </a:rPr>
              <a:t>how much of the problem does it cause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Very large contributor</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Large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Moderate</a:t>
            </a:r>
          </a:p>
          <a:p>
            <a:pPr marL="1143000" lvl="2" indent="-228600">
              <a:lnSpc>
                <a:spcPct val="90000"/>
              </a:lnSpc>
              <a:spcBef>
                <a:spcPct val="20000"/>
              </a:spcBef>
              <a:buSzPct val="110000"/>
              <a:buFont typeface="Arial" pitchFamily="34" charset="0"/>
              <a:buChar char="–"/>
              <a:tabLst>
                <a:tab pos="1028700" algn="l"/>
              </a:tabLst>
            </a:pPr>
            <a:r>
              <a:rPr lang="en-AU" sz="2200" dirty="0">
                <a:latin typeface="+mn-lt"/>
              </a:rPr>
              <a:t>  Low</a:t>
            </a:r>
          </a:p>
        </p:txBody>
      </p:sp>
      <p:sp>
        <p:nvSpPr>
          <p:cNvPr id="8" name="Text Placeholder 5"/>
          <p:cNvSpPr txBox="1">
            <a:spLocks/>
          </p:cNvSpPr>
          <p:nvPr/>
        </p:nvSpPr>
        <p:spPr>
          <a:xfrm>
            <a:off x="2852738" y="501101"/>
            <a:ext cx="6291262" cy="646113"/>
          </a:xfrm>
          <a:prstGeom prst="rect">
            <a:avLst/>
          </a:prstGeom>
        </p:spPr>
        <p:txBody>
          <a:bodyPr vert="horz" lIns="91440" tIns="45720" rIns="91440" bIns="45720" rtlCol="0">
            <a:noAutofit/>
          </a:bodyPr>
          <a:lstStyle>
            <a:lvl1pPr marL="0" indent="0" algn="l" defTabSz="914400" rtl="0" eaLnBrk="1" fontAlgn="base" latinLnBrk="0" hangingPunct="1">
              <a:spcBef>
                <a:spcPct val="0"/>
              </a:spcBef>
              <a:spcAft>
                <a:spcPct val="0"/>
              </a:spcAft>
              <a:buFont typeface="Arial" pitchFamily="34" charset="0"/>
              <a:buNone/>
              <a:defRPr lang="en-US" sz="3600" kern="1200" dirty="0" smtClean="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a:t>Approach # 1</a:t>
            </a:r>
          </a:p>
          <a:p>
            <a:r>
              <a:rPr lang="en-AU" sz="2000" dirty="0"/>
              <a:t>Ranking Problem and Cause</a:t>
            </a:r>
          </a:p>
        </p:txBody>
      </p:sp>
      <p:graphicFrame>
        <p:nvGraphicFramePr>
          <p:cNvPr id="7" name="Table 6">
            <a:extLst>
              <a:ext uri="{FF2B5EF4-FFF2-40B4-BE49-F238E27FC236}">
                <a16:creationId xmlns:a16="http://schemas.microsoft.com/office/drawing/2014/main" id="{E6004D79-B7CF-4DF5-8DD5-743E013D1BEB}"/>
              </a:ext>
            </a:extLst>
          </p:cNvPr>
          <p:cNvGraphicFramePr>
            <a:graphicFrameLocks noGrp="1"/>
          </p:cNvGraphicFramePr>
          <p:nvPr>
            <p:extLst>
              <p:ext uri="{D42A27DB-BD31-4B8C-83A1-F6EECF244321}">
                <p14:modId xmlns:p14="http://schemas.microsoft.com/office/powerpoint/2010/main" val="482682704"/>
              </p:ext>
            </p:extLst>
          </p:nvPr>
        </p:nvGraphicFramePr>
        <p:xfrm>
          <a:off x="762000" y="1952626"/>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graphicFrame>
        <p:nvGraphicFramePr>
          <p:cNvPr id="11" name="Table 10">
            <a:extLst>
              <a:ext uri="{FF2B5EF4-FFF2-40B4-BE49-F238E27FC236}">
                <a16:creationId xmlns:a16="http://schemas.microsoft.com/office/drawing/2014/main" id="{9BF6A628-2A4A-49E4-9A55-3DA0ED9CAC32}"/>
              </a:ext>
            </a:extLst>
          </p:cNvPr>
          <p:cNvGraphicFramePr>
            <a:graphicFrameLocks noGrp="1"/>
          </p:cNvGraphicFramePr>
          <p:nvPr>
            <p:extLst>
              <p:ext uri="{D42A27DB-BD31-4B8C-83A1-F6EECF244321}">
                <p14:modId xmlns:p14="http://schemas.microsoft.com/office/powerpoint/2010/main" val="1437722292"/>
              </p:ext>
            </p:extLst>
          </p:nvPr>
        </p:nvGraphicFramePr>
        <p:xfrm>
          <a:off x="762000" y="4179277"/>
          <a:ext cx="941070" cy="1458789"/>
        </p:xfrm>
        <a:graphic>
          <a:graphicData uri="http://schemas.openxmlformats.org/drawingml/2006/table">
            <a:tbl>
              <a:tblPr/>
              <a:tblGrid>
                <a:gridCol w="941070">
                  <a:extLst>
                    <a:ext uri="{9D8B030D-6E8A-4147-A177-3AD203B41FA5}">
                      <a16:colId xmlns:a16="http://schemas.microsoft.com/office/drawing/2014/main" val="2300422109"/>
                    </a:ext>
                  </a:extLst>
                </a:gridCol>
              </a:tblGrid>
              <a:tr h="350295">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Very 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4747657"/>
                  </a:ext>
                </a:extLst>
              </a:tr>
              <a:tr h="378170">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High</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822984"/>
                  </a:ext>
                </a:extLst>
              </a:tr>
              <a:tr h="383745">
                <a:tc>
                  <a:txBody>
                    <a:bodyPr/>
                    <a:lstStyle/>
                    <a:p>
                      <a:pPr algn="ctr">
                        <a:lnSpc>
                          <a:spcPct val="115000"/>
                        </a:lnSpc>
                        <a:spcAft>
                          <a:spcPts val="0"/>
                        </a:spcAft>
                      </a:pPr>
                      <a:r>
                        <a:rPr lang="en-US" sz="100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Medium</a:t>
                      </a:r>
                      <a:endParaRPr lang="en-AU" sz="100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9562"/>
                  </a:ext>
                </a:extLst>
              </a:tr>
              <a:tr h="346579">
                <a:tc>
                  <a:txBody>
                    <a:bodyPr/>
                    <a:lstStyle/>
                    <a:p>
                      <a:pPr algn="ctr">
                        <a:lnSpc>
                          <a:spcPct val="115000"/>
                        </a:lnSpc>
                        <a:spcAft>
                          <a:spcPts val="0"/>
                        </a:spcAft>
                      </a:pPr>
                      <a:r>
                        <a:rPr lang="en-US" sz="10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Low</a:t>
                      </a:r>
                      <a:endParaRPr lang="en-AU"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19050" marR="1905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16140407"/>
                  </a:ext>
                </a:extLst>
              </a:tr>
            </a:tbl>
          </a:graphicData>
        </a:graphic>
      </p:graphicFrame>
    </p:spTree>
    <p:extLst>
      <p:ext uri="{BB962C8B-B14F-4D97-AF65-F5344CB8AC3E}">
        <p14:creationId xmlns:p14="http://schemas.microsoft.com/office/powerpoint/2010/main" val="284210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597"/>
                                        </p:tgtEl>
                                        <p:attrNameLst>
                                          <p:attrName>style.visibility</p:attrName>
                                        </p:attrNameLst>
                                      </p:cBhvr>
                                      <p:to>
                                        <p:strVal val="visible"/>
                                      </p:to>
                                    </p:set>
                                    <p:animEffect transition="in" filter="wipe(left)">
                                      <p:cBhvr>
                                        <p:cTn id="12" dur="500"/>
                                        <p:tgtEl>
                                          <p:spTgt spid="23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autoUpdateAnimBg="0"/>
      <p:bldP spid="1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33400"/>
            <a:ext cx="2819400" cy="613814"/>
          </a:xfrm>
        </p:spPr>
        <p:txBody>
          <a:bodyPr/>
          <a:lstStyle/>
          <a:p>
            <a:r>
              <a:rPr lang="en-AU" sz="2400" dirty="0"/>
              <a:t>Problems &amp; Causes</a:t>
            </a:r>
          </a:p>
        </p:txBody>
      </p:sp>
      <p:sp>
        <p:nvSpPr>
          <p:cNvPr id="12" name="Text Placeholder 5"/>
          <p:cNvSpPr>
            <a:spLocks noGrp="1"/>
          </p:cNvSpPr>
          <p:nvPr>
            <p:ph type="body" sz="quarter" idx="15"/>
          </p:nvPr>
        </p:nvSpPr>
        <p:spPr>
          <a:xfrm>
            <a:off x="2852738" y="501101"/>
            <a:ext cx="6291262" cy="646113"/>
          </a:xfrm>
        </p:spPr>
        <p:txBody>
          <a:bodyPr/>
          <a:lstStyle/>
          <a:p>
            <a:r>
              <a:rPr lang="en-AU" dirty="0"/>
              <a:t>Hints</a:t>
            </a:r>
          </a:p>
        </p:txBody>
      </p:sp>
      <p:sp>
        <p:nvSpPr>
          <p:cNvPr id="7" name="Rectangle 3"/>
          <p:cNvSpPr txBox="1">
            <a:spLocks noChangeArrowheads="1"/>
          </p:cNvSpPr>
          <p:nvPr/>
        </p:nvSpPr>
        <p:spPr>
          <a:xfrm>
            <a:off x="237741" y="1219200"/>
            <a:ext cx="8610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tx1"/>
              </a:buClr>
            </a:pPr>
            <a:r>
              <a:rPr lang="en-US" sz="2800" dirty="0">
                <a:latin typeface="+mn-lt"/>
              </a:rPr>
              <a:t>Encourage teams to refer </a:t>
            </a:r>
            <a:r>
              <a:rPr lang="en-US" sz="2800" b="1" i="1" dirty="0">
                <a:latin typeface="+mn-lt"/>
              </a:rPr>
              <a:t>often</a:t>
            </a:r>
            <a:r>
              <a:rPr lang="en-US" sz="2800" dirty="0">
                <a:latin typeface="+mn-lt"/>
              </a:rPr>
              <a:t> to the definitions of Very High, High, Medium, and Low to ensure consistency</a:t>
            </a:r>
          </a:p>
          <a:p>
            <a:pPr fontAlgn="auto">
              <a:spcAft>
                <a:spcPts val="0"/>
              </a:spcAft>
              <a:buClr>
                <a:schemeClr val="tx1"/>
              </a:buClr>
            </a:pPr>
            <a:r>
              <a:rPr lang="en-US" sz="2800" dirty="0">
                <a:solidFill>
                  <a:srgbClr val="0070C0"/>
                </a:solidFill>
                <a:latin typeface="+mn-lt"/>
              </a:rPr>
              <a:t>Teams often over-rank </a:t>
            </a:r>
            <a:r>
              <a:rPr lang="en-US" sz="2800" u="sng" dirty="0">
                <a:solidFill>
                  <a:srgbClr val="0070C0"/>
                </a:solidFill>
                <a:latin typeface="+mn-lt"/>
              </a:rPr>
              <a:t>future</a:t>
            </a:r>
            <a:r>
              <a:rPr lang="en-US" sz="2800" dirty="0">
                <a:solidFill>
                  <a:srgbClr val="0070C0"/>
                </a:solidFill>
                <a:latin typeface="+mn-lt"/>
              </a:rPr>
              <a:t> threat by letting current condition creep into their consciousness; this is already accounted for in a “Poor” or “Fair” Viability rank</a:t>
            </a:r>
          </a:p>
          <a:p>
            <a:pPr fontAlgn="auto">
              <a:lnSpc>
                <a:spcPct val="110000"/>
              </a:lnSpc>
              <a:spcAft>
                <a:spcPts val="0"/>
              </a:spcAft>
              <a:buClr>
                <a:schemeClr val="tx1"/>
              </a:buClr>
            </a:pPr>
            <a:r>
              <a:rPr lang="en-US" sz="2800" dirty="0">
                <a:latin typeface="+mn-lt"/>
              </a:rPr>
              <a:t>Probe for </a:t>
            </a:r>
            <a:r>
              <a:rPr lang="en-US" sz="2800" b="1" u="sng" dirty="0">
                <a:latin typeface="+mn-lt"/>
              </a:rPr>
              <a:t>specificity</a:t>
            </a:r>
            <a:r>
              <a:rPr lang="en-US" sz="2800" dirty="0">
                <a:latin typeface="+mn-lt"/>
              </a:rPr>
              <a:t> of High-ranked direct threats</a:t>
            </a:r>
          </a:p>
          <a:p>
            <a:pPr lvl="1" fontAlgn="auto">
              <a:lnSpc>
                <a:spcPct val="110000"/>
              </a:lnSpc>
              <a:spcAft>
                <a:spcPts val="0"/>
              </a:spcAft>
              <a:buClr>
                <a:schemeClr val="tx1"/>
              </a:buClr>
            </a:pPr>
            <a:r>
              <a:rPr lang="en-US" sz="2400" dirty="0">
                <a:latin typeface="+mn-lt"/>
              </a:rPr>
              <a:t>sooner or later the devil will be in the details</a:t>
            </a:r>
          </a:p>
          <a:p>
            <a:pPr>
              <a:buClr>
                <a:schemeClr val="tx1"/>
              </a:buClr>
            </a:pPr>
            <a:r>
              <a:rPr lang="en-US" sz="2800" dirty="0">
                <a:solidFill>
                  <a:srgbClr val="0070C0"/>
                </a:solidFill>
                <a:latin typeface="+mn-lt"/>
              </a:rPr>
              <a:t>Another test to consider for stress-based rankings...</a:t>
            </a:r>
          </a:p>
          <a:p>
            <a:pPr lvl="1">
              <a:spcBef>
                <a:spcPct val="15000"/>
              </a:spcBef>
              <a:buClr>
                <a:schemeClr val="tx1"/>
              </a:buClr>
            </a:pPr>
            <a:r>
              <a:rPr lang="en-US" sz="2400" dirty="0">
                <a:solidFill>
                  <a:srgbClr val="0070C0"/>
                </a:solidFill>
                <a:latin typeface="+mn-lt"/>
              </a:rPr>
              <a:t>A “Very High” stress should reduce a key attribute to “Poor”</a:t>
            </a:r>
          </a:p>
          <a:p>
            <a:pPr lvl="1">
              <a:spcBef>
                <a:spcPct val="15000"/>
              </a:spcBef>
              <a:buClr>
                <a:schemeClr val="tx1"/>
              </a:buClr>
            </a:pPr>
            <a:r>
              <a:rPr lang="en-US" sz="2400" dirty="0">
                <a:solidFill>
                  <a:srgbClr val="0070C0"/>
                </a:solidFill>
                <a:latin typeface="+mn-lt"/>
              </a:rPr>
              <a:t>A “High” stress should reduce a key attribute to “Fair</a:t>
            </a:r>
            <a:r>
              <a:rPr lang="en-US" sz="2400" dirty="0">
                <a:solidFill>
                  <a:schemeClr val="tx2"/>
                </a:solidFill>
                <a:latin typeface="+mn-lt"/>
              </a:rPr>
              <a:t>”</a:t>
            </a:r>
          </a:p>
          <a:p>
            <a:pPr fontAlgn="auto">
              <a:spcBef>
                <a:spcPct val="15000"/>
              </a:spcBef>
              <a:spcAft>
                <a:spcPts val="0"/>
              </a:spcAft>
              <a:buClr>
                <a:schemeClr val="tx1"/>
              </a:buClr>
            </a:pPr>
            <a:endParaRPr lang="en-US" dirty="0">
              <a:solidFill>
                <a:srgbClr val="008000"/>
              </a:solidFill>
              <a:latin typeface="+mn-lt"/>
            </a:endParaRPr>
          </a:p>
          <a:p>
            <a:pPr lvl="1" fontAlgn="auto">
              <a:spcBef>
                <a:spcPct val="15000"/>
              </a:spcBef>
              <a:spcAft>
                <a:spcPts val="0"/>
              </a:spcAft>
              <a:buClr>
                <a:schemeClr val="tx1"/>
              </a:buClr>
              <a:buFontTx/>
              <a:buNone/>
            </a:pPr>
            <a:endParaRPr lang="en-US" dirty="0">
              <a:solidFill>
                <a:srgbClr val="008000"/>
              </a:solidFill>
              <a:latin typeface="+mn-lt"/>
            </a:endParaRPr>
          </a:p>
        </p:txBody>
      </p:sp>
    </p:spTree>
    <p:extLst>
      <p:ext uri="{BB962C8B-B14F-4D97-AF65-F5344CB8AC3E}">
        <p14:creationId xmlns:p14="http://schemas.microsoft.com/office/powerpoint/2010/main" val="9932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are Problems and Causes?</a:t>
            </a:r>
          </a:p>
          <a:p>
            <a:r>
              <a:rPr lang="en-AU" dirty="0">
                <a:solidFill>
                  <a:srgbClr val="0070C0"/>
                </a:solidFill>
              </a:rPr>
              <a:t>Prioritising Threats by ranking Problems and Causes</a:t>
            </a:r>
          </a:p>
          <a:p>
            <a:r>
              <a:rPr lang="en-AU" dirty="0"/>
              <a:t>Alternative Approaches</a:t>
            </a:r>
          </a:p>
          <a:p>
            <a:r>
              <a:rPr lang="en-AU" b="1"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383023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lstStyle/>
          <a:p>
            <a:r>
              <a:rPr lang="en-AU" dirty="0"/>
              <a:t>Problems &amp; Causes</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Sources</a:t>
            </a:r>
          </a:p>
        </p:txBody>
      </p:sp>
      <p:pic>
        <p:nvPicPr>
          <p:cNvPr id="3" name="Picture 2"/>
          <p:cNvPicPr>
            <a:picLocks noChangeAspect="1"/>
          </p:cNvPicPr>
          <p:nvPr/>
        </p:nvPicPr>
        <p:blipFill>
          <a:blip r:embed="rId3" cstate="print"/>
          <a:stretch>
            <a:fillRect/>
          </a:stretch>
        </p:blipFill>
        <p:spPr>
          <a:xfrm>
            <a:off x="25996" y="1499946"/>
            <a:ext cx="2700338" cy="3821584"/>
          </a:xfrm>
          <a:prstGeom prst="rect">
            <a:avLst/>
          </a:prstGeom>
          <a:ln>
            <a:solidFill>
              <a:schemeClr val="accent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cstate="print"/>
          <a:stretch>
            <a:fillRect/>
          </a:stretch>
        </p:blipFill>
        <p:spPr>
          <a:xfrm>
            <a:off x="2971800" y="1499946"/>
            <a:ext cx="2700337" cy="382158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cstate="print"/>
          <a:stretch>
            <a:fillRect/>
          </a:stretch>
        </p:blipFill>
        <p:spPr>
          <a:xfrm>
            <a:off x="5917603" y="1516159"/>
            <a:ext cx="2955784" cy="3825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17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431" y="1229114"/>
            <a:ext cx="8229600" cy="2743199"/>
          </a:xfrm>
        </p:spPr>
        <p:txBody>
          <a:bodyPr>
            <a:normAutofit fontScale="55000" lnSpcReduction="20000"/>
          </a:bodyPr>
          <a:lstStyle/>
          <a:p>
            <a:pPr>
              <a:buNone/>
            </a:pPr>
            <a:r>
              <a:rPr lang="en-AU" dirty="0"/>
              <a:t>SUMMARY: This exercise is about keeping it simple and minimising the steps to get to the completion of a rough first cut of a targets and threats table – bit like speed dating for targets and threats.</a:t>
            </a:r>
          </a:p>
          <a:p>
            <a:pPr>
              <a:buNone/>
            </a:pPr>
            <a:r>
              <a:rPr lang="en-AU" dirty="0"/>
              <a:t>OBJECTIVE: To identify and prioritise the threats affecting our two targets.</a:t>
            </a:r>
          </a:p>
          <a:p>
            <a:pPr>
              <a:buNone/>
            </a:pPr>
            <a:r>
              <a:rPr lang="en-AU" dirty="0"/>
              <a:t>INSTRUCTIONS: Work in your groups to develop and rank threats to your targets to complete the threat table:</a:t>
            </a:r>
          </a:p>
          <a:p>
            <a:r>
              <a:rPr lang="en-AU" dirty="0"/>
              <a:t>For each target brainstorm the problems that may impact the health (use cards or flip-chart)</a:t>
            </a:r>
          </a:p>
          <a:p>
            <a:r>
              <a:rPr lang="en-AU" dirty="0"/>
              <a:t>For each target brainstorm the causes of the problem. The causes are your threats.</a:t>
            </a:r>
          </a:p>
          <a:p>
            <a:r>
              <a:rPr lang="en-AU" dirty="0"/>
              <a:t>Put threats and targets into a table:			</a:t>
            </a:r>
            <a:endParaRPr lang="en-AU" b="1" dirty="0"/>
          </a:p>
          <a:p>
            <a:pPr>
              <a:buNone/>
            </a:pPr>
            <a:endParaRPr lang="en-AU" dirty="0"/>
          </a:p>
        </p:txBody>
      </p:sp>
      <p:sp>
        <p:nvSpPr>
          <p:cNvPr id="3" name="Text Placeholder 2"/>
          <p:cNvSpPr>
            <a:spLocks noGrp="1"/>
          </p:cNvSpPr>
          <p:nvPr>
            <p:ph type="body" sz="quarter" idx="13"/>
          </p:nvPr>
        </p:nvSpPr>
        <p:spPr/>
        <p:txBody>
          <a:bodyPr/>
          <a:lstStyle/>
          <a:p>
            <a:r>
              <a:rPr lang="en-AU" dirty="0"/>
              <a:t>Deciding what the Plan is all about</a:t>
            </a:r>
          </a:p>
        </p:txBody>
      </p:sp>
      <p:sp>
        <p:nvSpPr>
          <p:cNvPr id="4" name="Text Placeholder 3"/>
          <p:cNvSpPr>
            <a:spLocks noGrp="1"/>
          </p:cNvSpPr>
          <p:nvPr>
            <p:ph type="body" sz="quarter" idx="14"/>
          </p:nvPr>
        </p:nvSpPr>
        <p:spPr/>
        <p:txBody>
          <a:bodyPr/>
          <a:lstStyle/>
          <a:p>
            <a:r>
              <a:rPr lang="en-AU" dirty="0"/>
              <a:t>Problems &amp; Causes</a:t>
            </a:r>
          </a:p>
        </p:txBody>
      </p:sp>
      <p:sp>
        <p:nvSpPr>
          <p:cNvPr id="5" name="Text Placeholder 4"/>
          <p:cNvSpPr>
            <a:spLocks noGrp="1"/>
          </p:cNvSpPr>
          <p:nvPr>
            <p:ph type="body" sz="quarter" idx="15"/>
          </p:nvPr>
        </p:nvSpPr>
        <p:spPr/>
        <p:txBody>
          <a:bodyPr/>
          <a:lstStyle/>
          <a:p>
            <a:r>
              <a:rPr lang="en-AU" dirty="0"/>
              <a:t>Work Shop Exercise</a:t>
            </a:r>
          </a:p>
        </p:txBody>
      </p:sp>
      <p:pic>
        <p:nvPicPr>
          <p:cNvPr id="86019" name="Picture 3"/>
          <p:cNvPicPr>
            <a:picLocks noChangeAspect="1" noChangeArrowheads="1"/>
          </p:cNvPicPr>
          <p:nvPr/>
        </p:nvPicPr>
        <p:blipFill>
          <a:blip r:embed="rId3" cstate="print"/>
          <a:srcRect/>
          <a:stretch>
            <a:fillRect/>
          </a:stretch>
        </p:blipFill>
        <p:spPr bwMode="auto">
          <a:xfrm>
            <a:off x="457200" y="3955408"/>
            <a:ext cx="7696200" cy="1601492"/>
          </a:xfrm>
          <a:prstGeom prst="rect">
            <a:avLst/>
          </a:prstGeom>
          <a:noFill/>
          <a:ln w="9525">
            <a:noFill/>
            <a:miter lim="800000"/>
            <a:headEnd/>
            <a:tailEnd/>
          </a:ln>
        </p:spPr>
      </p:pic>
      <p:sp>
        <p:nvSpPr>
          <p:cNvPr id="8" name="TextBox 7"/>
          <p:cNvSpPr txBox="1"/>
          <p:nvPr/>
        </p:nvSpPr>
        <p:spPr>
          <a:xfrm>
            <a:off x="152400" y="5638800"/>
            <a:ext cx="8305800" cy="877163"/>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AU" sz="1500" dirty="0">
                <a:latin typeface="Trebuchet MS" panose="020B0603020202020204" pitchFamily="34" charset="0"/>
              </a:rPr>
              <a:t>Rank threats using table in workbook to decide: Amount of damage / How badly damaged / Fixable scores;</a:t>
            </a:r>
          </a:p>
          <a:p>
            <a:pPr marL="342900" indent="-342900">
              <a:lnSpc>
                <a:spcPct val="80000"/>
              </a:lnSpc>
              <a:spcBef>
                <a:spcPct val="20000"/>
              </a:spcBef>
              <a:buFont typeface="Arial" pitchFamily="34" charset="0"/>
              <a:buChar char="•"/>
            </a:pPr>
            <a:r>
              <a:rPr lang="en-AU" sz="1500" dirty="0">
                <a:latin typeface="Trebuchet MS" panose="020B0603020202020204" pitchFamily="34" charset="0"/>
              </a:rPr>
              <a:t>Use Ranking guideline to assign category (very high, high, medium, low) to each of the individual threat/target-links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8424F1-0404-4848-8C6C-25D7E740E44D}"/>
              </a:ext>
            </a:extLst>
          </p:cNvPr>
          <p:cNvSpPr>
            <a:spLocks noGrp="1"/>
          </p:cNvSpPr>
          <p:nvPr>
            <p:ph type="body" sz="quarter" idx="13"/>
          </p:nvPr>
        </p:nvSpPr>
        <p:spPr/>
        <p:txBody>
          <a:bodyPr/>
          <a:lstStyle/>
          <a:p>
            <a:r>
              <a:rPr lang="en-AU" dirty="0"/>
              <a:t>Deciding what the Plan is all about</a:t>
            </a:r>
          </a:p>
        </p:txBody>
      </p:sp>
      <p:sp>
        <p:nvSpPr>
          <p:cNvPr id="4" name="Text Placeholder 3">
            <a:extLst>
              <a:ext uri="{FF2B5EF4-FFF2-40B4-BE49-F238E27FC236}">
                <a16:creationId xmlns:a16="http://schemas.microsoft.com/office/drawing/2014/main" id="{8346A4B4-CB64-4F8F-8576-7006AD7F00A3}"/>
              </a:ext>
            </a:extLst>
          </p:cNvPr>
          <p:cNvSpPr>
            <a:spLocks noGrp="1"/>
          </p:cNvSpPr>
          <p:nvPr>
            <p:ph type="body" sz="quarter" idx="14"/>
          </p:nvPr>
        </p:nvSpPr>
        <p:spPr/>
        <p:txBody>
          <a:bodyPr/>
          <a:lstStyle/>
          <a:p>
            <a:r>
              <a:rPr lang="en-AU" dirty="0"/>
              <a:t>Problems &amp; Causes</a:t>
            </a:r>
          </a:p>
        </p:txBody>
      </p:sp>
      <p:sp>
        <p:nvSpPr>
          <p:cNvPr id="5" name="Text Placeholder 4">
            <a:extLst>
              <a:ext uri="{FF2B5EF4-FFF2-40B4-BE49-F238E27FC236}">
                <a16:creationId xmlns:a16="http://schemas.microsoft.com/office/drawing/2014/main" id="{C2B3B17D-1252-445E-8B1E-93B84B0D1F5A}"/>
              </a:ext>
            </a:extLst>
          </p:cNvPr>
          <p:cNvSpPr>
            <a:spLocks noGrp="1"/>
          </p:cNvSpPr>
          <p:nvPr>
            <p:ph type="body" sz="quarter" idx="15"/>
          </p:nvPr>
        </p:nvSpPr>
        <p:spPr/>
        <p:txBody>
          <a:bodyPr/>
          <a:lstStyle/>
          <a:p>
            <a:r>
              <a:rPr lang="en-AU" sz="3200" dirty="0"/>
              <a:t>Ranking Guidelines in Workbook</a:t>
            </a:r>
          </a:p>
        </p:txBody>
      </p:sp>
      <p:pic>
        <p:nvPicPr>
          <p:cNvPr id="6" name="Picture 5">
            <a:extLst>
              <a:ext uri="{FF2B5EF4-FFF2-40B4-BE49-F238E27FC236}">
                <a16:creationId xmlns:a16="http://schemas.microsoft.com/office/drawing/2014/main" id="{F134DE42-1AE4-4142-A163-659A06A79E58}"/>
              </a:ext>
            </a:extLst>
          </p:cNvPr>
          <p:cNvPicPr>
            <a:picLocks noChangeAspect="1"/>
          </p:cNvPicPr>
          <p:nvPr/>
        </p:nvPicPr>
        <p:blipFill>
          <a:blip r:embed="rId2"/>
          <a:stretch>
            <a:fillRect/>
          </a:stretch>
        </p:blipFill>
        <p:spPr>
          <a:xfrm>
            <a:off x="2216943" y="1297479"/>
            <a:ext cx="4710113" cy="5445911"/>
          </a:xfrm>
          <a:prstGeom prst="rect">
            <a:avLst/>
          </a:prstGeom>
        </p:spPr>
      </p:pic>
    </p:spTree>
    <p:extLst>
      <p:ext uri="{BB962C8B-B14F-4D97-AF65-F5344CB8AC3E}">
        <p14:creationId xmlns:p14="http://schemas.microsoft.com/office/powerpoint/2010/main" val="42214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91939" y="914400"/>
            <a:ext cx="7704137"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39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OS projects and OS 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b="1" dirty="0"/>
              <a:t>What are Problems and Causes?</a:t>
            </a:r>
          </a:p>
          <a:p>
            <a:r>
              <a:rPr lang="en-AU" dirty="0">
                <a:solidFill>
                  <a:srgbClr val="0070C0"/>
                </a:solidFill>
              </a:rPr>
              <a:t>Prioritising Threats by ranking Problems and Causes</a:t>
            </a:r>
          </a:p>
          <a:p>
            <a:r>
              <a:rPr lang="en-AU" dirty="0"/>
              <a:t>Alternative Approaches</a:t>
            </a:r>
          </a:p>
          <a:p>
            <a:r>
              <a:rPr lang="en-AU" dirty="0">
                <a:solidFill>
                  <a:srgbClr val="0070C0"/>
                </a:solidFill>
              </a:rPr>
              <a:t>Additional 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sz="2400" dirty="0"/>
              <a:t>Problems &amp; Causes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2963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defRPr/>
            </a:pPr>
            <a:r>
              <a:rPr lang="en-AU" dirty="0"/>
              <a:t>Why we do this step?</a:t>
            </a:r>
          </a:p>
          <a:p>
            <a:pPr lvl="1" eaLnBrk="1" fontAlgn="auto" hangingPunct="1">
              <a:spcAft>
                <a:spcPts val="0"/>
              </a:spcAft>
              <a:defRPr/>
            </a:pPr>
            <a:r>
              <a:rPr lang="en-AU" dirty="0">
                <a:solidFill>
                  <a:srgbClr val="0070C0"/>
                </a:solidFill>
              </a:rPr>
              <a:t>To identify the </a:t>
            </a:r>
            <a:r>
              <a:rPr lang="en-AU" b="1" dirty="0">
                <a:solidFill>
                  <a:srgbClr val="0070C0"/>
                </a:solidFill>
              </a:rPr>
              <a:t>most critical </a:t>
            </a:r>
            <a:r>
              <a:rPr lang="en-AU" dirty="0">
                <a:solidFill>
                  <a:srgbClr val="0070C0"/>
                </a:solidFill>
              </a:rPr>
              <a:t>threats to our targets that are stopping us from having healthy country</a:t>
            </a:r>
          </a:p>
          <a:p>
            <a:pPr lvl="1" eaLnBrk="1" fontAlgn="auto" hangingPunct="1">
              <a:spcAft>
                <a:spcPts val="0"/>
              </a:spcAft>
              <a:defRPr/>
            </a:pPr>
            <a:r>
              <a:rPr lang="en-AU" dirty="0"/>
              <a:t>To focus on the </a:t>
            </a:r>
            <a:r>
              <a:rPr lang="en-AU" b="1" dirty="0"/>
              <a:t>causes</a:t>
            </a:r>
            <a:r>
              <a:rPr lang="en-AU" dirty="0"/>
              <a:t> of problems as a path for action, not just the problem itself</a:t>
            </a:r>
          </a:p>
          <a:p>
            <a:pPr eaLnBrk="1" fontAlgn="auto" hangingPunct="1">
              <a:spcAft>
                <a:spcPts val="0"/>
              </a:spcAft>
              <a:defRPr/>
            </a:pPr>
            <a:r>
              <a:rPr lang="en-AU" dirty="0">
                <a:solidFill>
                  <a:srgbClr val="0070C0"/>
                </a:solidFill>
              </a:rPr>
              <a:t>Note</a:t>
            </a:r>
          </a:p>
          <a:p>
            <a:pPr lvl="1" eaLnBrk="1" fontAlgn="auto" hangingPunct="1">
              <a:spcAft>
                <a:spcPts val="0"/>
              </a:spcAft>
              <a:defRPr/>
            </a:pPr>
            <a:r>
              <a:rPr lang="en-AU" dirty="0"/>
              <a:t>This step builds on our work with Health</a:t>
            </a:r>
          </a:p>
        </p:txBody>
      </p:sp>
      <p:sp>
        <p:nvSpPr>
          <p:cNvPr id="2" name="Text Placeholder 1"/>
          <p:cNvSpPr>
            <a:spLocks noGrp="1"/>
          </p:cNvSpPr>
          <p:nvPr>
            <p:ph type="body" sz="quarter" idx="13"/>
          </p:nvPr>
        </p:nvSpPr>
        <p:spPr/>
        <p:txBody>
          <a:bodyPr/>
          <a:lstStyle/>
          <a:p>
            <a:r>
              <a:rPr lang="en-AU" dirty="0"/>
              <a:t>Deciding what the Plan is all about</a:t>
            </a:r>
          </a:p>
        </p:txBody>
      </p:sp>
      <p:sp>
        <p:nvSpPr>
          <p:cNvPr id="5" name="Text Placeholder 4"/>
          <p:cNvSpPr>
            <a:spLocks noGrp="1"/>
          </p:cNvSpPr>
          <p:nvPr>
            <p:ph type="body" sz="quarter" idx="14"/>
          </p:nvPr>
        </p:nvSpPr>
        <p:spPr/>
        <p:txBody>
          <a:bodyPr/>
          <a:lstStyle/>
          <a:p>
            <a:r>
              <a:rPr lang="en-AU" sz="2400" dirty="0"/>
              <a:t>Problems &amp; Causes</a:t>
            </a:r>
          </a:p>
        </p:txBody>
      </p:sp>
      <p:sp>
        <p:nvSpPr>
          <p:cNvPr id="6" name="Text Placeholder 5"/>
          <p:cNvSpPr>
            <a:spLocks noGrp="1"/>
          </p:cNvSpPr>
          <p:nvPr>
            <p:ph type="body" sz="quarter" idx="15"/>
          </p:nvPr>
        </p:nvSpPr>
        <p:spPr>
          <a:xfrm>
            <a:off x="2852738" y="609600"/>
            <a:ext cx="6291262" cy="537614"/>
          </a:xfrm>
        </p:spPr>
        <p:txBody>
          <a:bodyPr/>
          <a:lstStyle/>
          <a:p>
            <a:r>
              <a:rPr lang="en-AU" dirty="0"/>
              <a:t>Problems and their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a:t>A Threat is the thing that is stopping our target from being healthy</a:t>
            </a:r>
          </a:p>
          <a:p>
            <a:r>
              <a:rPr lang="en-AU" dirty="0">
                <a:solidFill>
                  <a:srgbClr val="0070C0"/>
                </a:solidFill>
              </a:rPr>
              <a:t>A threat is made up of two parts:</a:t>
            </a:r>
          </a:p>
          <a:p>
            <a:pPr lvl="1"/>
            <a:r>
              <a:rPr lang="en-AU" dirty="0"/>
              <a:t>when one of the attributes / indicators is getting worse that is a </a:t>
            </a:r>
            <a:r>
              <a:rPr lang="en-AU" b="1" dirty="0"/>
              <a:t>problem</a:t>
            </a:r>
          </a:p>
          <a:p>
            <a:pPr lvl="1"/>
            <a:r>
              <a:rPr lang="en-AU" dirty="0">
                <a:solidFill>
                  <a:srgbClr val="0070C0"/>
                </a:solidFill>
              </a:rPr>
              <a:t>whatever is making the problem happen is called a </a:t>
            </a:r>
            <a:r>
              <a:rPr lang="en-AU" b="1" dirty="0">
                <a:solidFill>
                  <a:srgbClr val="0070C0"/>
                </a:solidFill>
              </a:rPr>
              <a:t>cause</a:t>
            </a:r>
          </a:p>
          <a:p>
            <a:r>
              <a:rPr lang="en-AU" dirty="0"/>
              <a:t>Simplified: Threat = Problem + Cause</a:t>
            </a:r>
          </a:p>
          <a:p>
            <a:r>
              <a:rPr lang="en-AU" dirty="0">
                <a:solidFill>
                  <a:srgbClr val="0070C0"/>
                </a:solidFill>
              </a:rPr>
              <a:t>We usually work on causes</a:t>
            </a:r>
          </a:p>
          <a:p>
            <a:endParaRPr lang="en-AU" dirty="0">
              <a:solidFill>
                <a:srgbClr val="0070C0"/>
              </a:solidFill>
            </a:endParaRPr>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sz="2400" dirty="0"/>
              <a:t>Problems &amp; Causes</a:t>
            </a:r>
          </a:p>
        </p:txBody>
      </p:sp>
      <p:sp>
        <p:nvSpPr>
          <p:cNvPr id="9" name="Text Placeholder 5"/>
          <p:cNvSpPr>
            <a:spLocks noGrp="1"/>
          </p:cNvSpPr>
          <p:nvPr>
            <p:ph type="body" sz="quarter" idx="15"/>
          </p:nvPr>
        </p:nvSpPr>
        <p:spPr>
          <a:xfrm>
            <a:off x="2852738" y="501101"/>
            <a:ext cx="6291262" cy="646113"/>
          </a:xfrm>
        </p:spPr>
        <p:txBody>
          <a:bodyPr/>
          <a:lstStyle/>
          <a:p>
            <a:r>
              <a:rPr lang="en-AU" dirty="0"/>
              <a:t>What are Problems and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3"/>
          <p:cNvSpPr txBox="1">
            <a:spLocks noChangeArrowheads="1"/>
          </p:cNvSpPr>
          <p:nvPr/>
        </p:nvSpPr>
        <p:spPr bwMode="auto">
          <a:xfrm>
            <a:off x="762000" y="1219200"/>
            <a:ext cx="200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BAE4BC"/>
                </a:solidFill>
                <a:effectLst>
                  <a:outerShdw blurRad="38100" dist="38100" dir="2700000" algn="tl">
                    <a:srgbClr val="000000">
                      <a:alpha val="43137"/>
                    </a:srgbClr>
                  </a:outerShdw>
                </a:effectLst>
              </a:rPr>
              <a:t>Targets</a:t>
            </a:r>
          </a:p>
        </p:txBody>
      </p:sp>
      <p:sp>
        <p:nvSpPr>
          <p:cNvPr id="33801" name="Text Box 4"/>
          <p:cNvSpPr txBox="1">
            <a:spLocks noChangeArrowheads="1"/>
          </p:cNvSpPr>
          <p:nvPr/>
        </p:nvSpPr>
        <p:spPr bwMode="auto">
          <a:xfrm>
            <a:off x="3741738" y="1238250"/>
            <a:ext cx="2522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C3BE84"/>
                </a:solidFill>
                <a:effectLst>
                  <a:outerShdw blurRad="38100" dist="38100" dir="2700000" algn="tl">
                    <a:srgbClr val="000000">
                      <a:alpha val="43137"/>
                    </a:srgbClr>
                  </a:outerShdw>
                </a:effectLst>
              </a:rPr>
              <a:t>Problems</a:t>
            </a:r>
          </a:p>
        </p:txBody>
      </p:sp>
      <p:sp>
        <p:nvSpPr>
          <p:cNvPr id="33802" name="Text Box 5"/>
          <p:cNvSpPr txBox="1">
            <a:spLocks noChangeArrowheads="1"/>
          </p:cNvSpPr>
          <p:nvPr/>
        </p:nvSpPr>
        <p:spPr bwMode="auto">
          <a:xfrm>
            <a:off x="6816726" y="1260475"/>
            <a:ext cx="2008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dirty="0">
                <a:solidFill>
                  <a:srgbClr val="DB9595"/>
                </a:solidFill>
                <a:effectLst>
                  <a:outerShdw blurRad="38100" dist="38100" dir="2700000" algn="tl">
                    <a:srgbClr val="000000">
                      <a:alpha val="43137"/>
                    </a:srgbClr>
                  </a:outerShdw>
                </a:effectLst>
              </a:rPr>
              <a:t>Causes</a:t>
            </a:r>
          </a:p>
        </p:txBody>
      </p:sp>
      <p:sp>
        <p:nvSpPr>
          <p:cNvPr id="33803" name="Line 6"/>
          <p:cNvSpPr>
            <a:spLocks noChangeShapeType="1"/>
          </p:cNvSpPr>
          <p:nvPr/>
        </p:nvSpPr>
        <p:spPr bwMode="auto">
          <a:xfrm flipH="1">
            <a:off x="3006725" y="1576388"/>
            <a:ext cx="627063" cy="1588"/>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33804" name="Line 7"/>
          <p:cNvSpPr>
            <a:spLocks noChangeShapeType="1"/>
          </p:cNvSpPr>
          <p:nvPr/>
        </p:nvSpPr>
        <p:spPr bwMode="auto">
          <a:xfrm flipH="1">
            <a:off x="6130926" y="1576388"/>
            <a:ext cx="627063" cy="15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pic>
        <p:nvPicPr>
          <p:cNvPr id="33798" name="Picture 9" descr="snpedro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81" y="2110105"/>
            <a:ext cx="23828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snpedr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7147" y="2110105"/>
            <a:ext cx="44958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1"/>
          <p:cNvSpPr txBox="1">
            <a:spLocks noChangeArrowheads="1"/>
          </p:cNvSpPr>
          <p:nvPr/>
        </p:nvSpPr>
        <p:spPr bwMode="auto">
          <a:xfrm>
            <a:off x="299985" y="5424488"/>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a:t>Problems: </a:t>
            </a:r>
            <a:br>
              <a:rPr lang="en-US" sz="2000" b="1" i="1" dirty="0"/>
            </a:br>
            <a:r>
              <a:rPr lang="en-US" sz="2000" b="1" i="1" dirty="0"/>
              <a:t>Hurt the health of targets —e.g. erosion, trampling</a:t>
            </a:r>
          </a:p>
        </p:txBody>
      </p:sp>
      <p:sp>
        <p:nvSpPr>
          <p:cNvPr id="33797" name="Text Box 12"/>
          <p:cNvSpPr txBox="1">
            <a:spLocks noChangeArrowheads="1"/>
          </p:cNvSpPr>
          <p:nvPr/>
        </p:nvSpPr>
        <p:spPr bwMode="auto">
          <a:xfrm>
            <a:off x="4295404" y="5424488"/>
            <a:ext cx="36293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a:t>Causes: The thing that makes the problem happen — e.g. cows in the stream </a:t>
            </a:r>
          </a:p>
        </p:txBody>
      </p:sp>
      <p:sp>
        <p:nvSpPr>
          <p:cNvPr id="16"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7" name="Text Placeholder 4"/>
          <p:cNvSpPr>
            <a:spLocks noGrp="1"/>
          </p:cNvSpPr>
          <p:nvPr>
            <p:ph type="body" sz="quarter" idx="14"/>
          </p:nvPr>
        </p:nvSpPr>
        <p:spPr>
          <a:xfrm>
            <a:off x="0" y="646660"/>
            <a:ext cx="2819400" cy="500554"/>
          </a:xfrm>
        </p:spPr>
        <p:txBody>
          <a:bodyPr>
            <a:normAutofit fontScale="70000" lnSpcReduction="20000"/>
          </a:bodyPr>
          <a:lstStyle/>
          <a:p>
            <a:r>
              <a:rPr lang="en-AU" dirty="0"/>
              <a:t>Problems &amp; Causes</a:t>
            </a:r>
          </a:p>
        </p:txBody>
      </p:sp>
      <p:sp>
        <p:nvSpPr>
          <p:cNvPr id="18" name="Text Placeholder 5"/>
          <p:cNvSpPr>
            <a:spLocks noGrp="1"/>
          </p:cNvSpPr>
          <p:nvPr>
            <p:ph type="body" sz="quarter" idx="15"/>
          </p:nvPr>
        </p:nvSpPr>
        <p:spPr>
          <a:xfrm>
            <a:off x="2852738" y="501101"/>
            <a:ext cx="6291262" cy="646113"/>
          </a:xfrm>
        </p:spPr>
        <p:txBody>
          <a:bodyPr>
            <a:noAutofit/>
          </a:bodyPr>
          <a:lstStyle/>
          <a:p>
            <a:r>
              <a:rPr lang="en-AU" sz="2800" dirty="0">
                <a:solidFill>
                  <a:schemeClr val="tx1"/>
                </a:solidFill>
              </a:rPr>
              <a:t>Problems and their causes</a:t>
            </a:r>
          </a:p>
        </p:txBody>
      </p:sp>
      <p:pic>
        <p:nvPicPr>
          <p:cNvPr id="5" name="Picture 4">
            <a:extLst>
              <a:ext uri="{FF2B5EF4-FFF2-40B4-BE49-F238E27FC236}">
                <a16:creationId xmlns:a16="http://schemas.microsoft.com/office/drawing/2014/main" id="{BC7FA192-69E5-4276-931B-3A21CF0400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900" y="3321764"/>
            <a:ext cx="2522539" cy="1891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8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2" grpId="0"/>
      <p:bldP spid="33803" grpId="0" animBg="1"/>
      <p:bldP spid="33804" grpId="0" animBg="1"/>
      <p:bldP spid="33796" grpId="0"/>
      <p:bldP spid="337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78363"/>
          </a:xfrm>
        </p:spPr>
        <p:txBody>
          <a:bodyPr/>
          <a:lstStyle/>
          <a:p>
            <a:pPr marL="0" indent="0">
              <a:buNone/>
            </a:pPr>
            <a:r>
              <a:rPr lang="en-AU" b="1" dirty="0"/>
              <a:t>Problems</a:t>
            </a:r>
            <a:r>
              <a:rPr lang="en-AU" dirty="0"/>
              <a:t> are what degrade or impair attributes and / or indicators</a:t>
            </a:r>
          </a:p>
        </p:txBody>
      </p:sp>
      <p:sp>
        <p:nvSpPr>
          <p:cNvPr id="235524" name="Rectangle 4"/>
          <p:cNvSpPr>
            <a:spLocks noChangeArrowheads="1"/>
          </p:cNvSpPr>
          <p:nvPr/>
        </p:nvSpPr>
        <p:spPr bwMode="auto">
          <a:xfrm>
            <a:off x="228600" y="2773363"/>
            <a:ext cx="823748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chemeClr val="tx1"/>
              </a:buClr>
            </a:pPr>
            <a:r>
              <a:rPr lang="en-US" sz="2400" b="1" u="sng" dirty="0">
                <a:solidFill>
                  <a:srgbClr val="0070C0"/>
                </a:solidFill>
                <a:latin typeface="+mn-lt"/>
                <a:ea typeface="Segoe UI Emoji" panose="020B0502040204020203" pitchFamily="34" charset="0"/>
              </a:rPr>
              <a:t>Examples -- Problems:</a:t>
            </a:r>
          </a:p>
          <a:p>
            <a:pPr marL="742950" lvl="1" indent="-285750">
              <a:spcBef>
                <a:spcPct val="20000"/>
              </a:spcBef>
              <a:buClr>
                <a:srgbClr val="CC0000"/>
              </a:buClr>
              <a:buFontTx/>
              <a:buChar char="–"/>
            </a:pPr>
            <a:r>
              <a:rPr lang="en-US" sz="2400" b="1" i="1" dirty="0">
                <a:latin typeface="+mn-lt"/>
                <a:ea typeface="Segoe UI Emoji" panose="020B0502040204020203" pitchFamily="34" charset="0"/>
              </a:rPr>
              <a:t> Habitat destruction -- affects area of habitat or occurrence area  (Size)</a:t>
            </a:r>
          </a:p>
          <a:p>
            <a:pPr marL="742950" lvl="1" indent="-285750">
              <a:spcBef>
                <a:spcPct val="20000"/>
              </a:spcBef>
              <a:buClr>
                <a:srgbClr val="CC0000"/>
              </a:buClr>
              <a:buFontTx/>
              <a:buChar char="–"/>
            </a:pPr>
            <a:r>
              <a:rPr lang="en-US" sz="2400" b="1" i="1" dirty="0">
                <a:solidFill>
                  <a:srgbClr val="0070C0"/>
                </a:solidFill>
                <a:latin typeface="+mn-lt"/>
                <a:ea typeface="Segoe UI Emoji" panose="020B0502040204020203" pitchFamily="34" charset="0"/>
              </a:rPr>
              <a:t> Changed riparian vegetation -- affects characteristic native species  (Condition)</a:t>
            </a:r>
          </a:p>
          <a:p>
            <a:pPr marL="742950" lvl="1" indent="-285750">
              <a:spcBef>
                <a:spcPct val="20000"/>
              </a:spcBef>
              <a:buClr>
                <a:srgbClr val="CC0000"/>
              </a:buClr>
              <a:buFontTx/>
              <a:buChar char="–"/>
            </a:pPr>
            <a:r>
              <a:rPr lang="en-US" sz="2400" b="1" i="1" dirty="0">
                <a:latin typeface="+mn-lt"/>
                <a:ea typeface="Segoe UI Emoji" panose="020B0502040204020203" pitchFamily="34" charset="0"/>
              </a:rPr>
              <a:t> Altered fire regime –  affects fire intensity (Context)</a:t>
            </a:r>
          </a:p>
          <a:p>
            <a:pPr marL="742950" lvl="1" indent="-285750">
              <a:spcBef>
                <a:spcPct val="20000"/>
              </a:spcBef>
              <a:buClr>
                <a:srgbClr val="CC0000"/>
              </a:buClr>
              <a:buFontTx/>
              <a:buChar char="–"/>
            </a:pPr>
            <a:r>
              <a:rPr lang="en-US" sz="2400" b="1" i="1" dirty="0">
                <a:solidFill>
                  <a:srgbClr val="0070C0"/>
                </a:solidFill>
                <a:latin typeface="+mn-lt"/>
                <a:ea typeface="Segoe UI Emoji" panose="020B0502040204020203" pitchFamily="34" charset="0"/>
              </a:rPr>
              <a:t>Loss of knowledge –  affects cultural practices (Culture)</a:t>
            </a:r>
            <a:endParaRPr lang="en-US" sz="2400" b="1" dirty="0">
              <a:solidFill>
                <a:srgbClr val="0070C0"/>
              </a:solidFill>
              <a:latin typeface="+mn-lt"/>
              <a:ea typeface="Segoe UI Emoji" panose="020B0502040204020203" pitchFamily="34" charset="0"/>
            </a:endParaRPr>
          </a:p>
        </p:txBody>
      </p:sp>
      <p:graphicFrame>
        <p:nvGraphicFramePr>
          <p:cNvPr id="34821" name="Object 5"/>
          <p:cNvGraphicFramePr>
            <a:graphicFrameLocks noChangeAspect="1"/>
          </p:cNvGraphicFramePr>
          <p:nvPr>
            <p:extLst>
              <p:ext uri="{D42A27DB-BD31-4B8C-83A1-F6EECF244321}">
                <p14:modId xmlns:p14="http://schemas.microsoft.com/office/powerpoint/2010/main" val="2947083702"/>
              </p:ext>
            </p:extLst>
          </p:nvPr>
        </p:nvGraphicFramePr>
        <p:xfrm>
          <a:off x="7480738" y="1808955"/>
          <a:ext cx="1219200" cy="1198563"/>
        </p:xfrm>
        <a:graphic>
          <a:graphicData uri="http://schemas.openxmlformats.org/presentationml/2006/ole">
            <mc:AlternateContent xmlns:mc="http://schemas.openxmlformats.org/markup-compatibility/2006">
              <mc:Choice xmlns:v="urn:schemas-microsoft-com:vml" Requires="v">
                <p:oleObj spid="_x0000_s34905" name="Clip" r:id="rId4" imgW="4016999" imgH="3945437" progId="">
                  <p:embed/>
                </p:oleObj>
              </mc:Choice>
              <mc:Fallback>
                <p:oleObj name="Clip" r:id="rId4" imgW="4016999" imgH="3945437"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738" y="1808955"/>
                        <a:ext cx="1219200" cy="119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0" name="Text Placeholder 4"/>
          <p:cNvSpPr>
            <a:spLocks noGrp="1"/>
          </p:cNvSpPr>
          <p:nvPr>
            <p:ph type="body" sz="quarter" idx="14"/>
          </p:nvPr>
        </p:nvSpPr>
        <p:spPr>
          <a:xfrm>
            <a:off x="0" y="571500"/>
            <a:ext cx="2819400" cy="575714"/>
          </a:xfrm>
        </p:spPr>
        <p:txBody>
          <a:bodyPr/>
          <a:lstStyle/>
          <a:p>
            <a:r>
              <a:rPr lang="en-AU" sz="2400" dirty="0"/>
              <a:t>Problems &amp; Causes</a:t>
            </a:r>
          </a:p>
        </p:txBody>
      </p:sp>
      <p:sp>
        <p:nvSpPr>
          <p:cNvPr id="11" name="Text Placeholder 5"/>
          <p:cNvSpPr>
            <a:spLocks noGrp="1"/>
          </p:cNvSpPr>
          <p:nvPr>
            <p:ph type="body" sz="quarter" idx="15"/>
          </p:nvPr>
        </p:nvSpPr>
        <p:spPr>
          <a:xfrm>
            <a:off x="2852738" y="501101"/>
            <a:ext cx="6291262" cy="646113"/>
          </a:xfrm>
        </p:spPr>
        <p:txBody>
          <a:bodyPr/>
          <a:lstStyle/>
          <a:p>
            <a:r>
              <a:rPr lang="en-AU" dirty="0"/>
              <a:t>What are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wipe(up)">
                                      <p:cBhvr>
                                        <p:cTn id="7" dur="500"/>
                                        <p:tgtEl>
                                          <p:spTgt spid="23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Object 4"/>
          <p:cNvGraphicFramePr>
            <a:graphicFrameLocks noChangeAspect="1"/>
          </p:cNvGraphicFramePr>
          <p:nvPr>
            <p:extLst>
              <p:ext uri="{D42A27DB-BD31-4B8C-83A1-F6EECF244321}">
                <p14:modId xmlns:p14="http://schemas.microsoft.com/office/powerpoint/2010/main" val="3070597865"/>
              </p:ext>
            </p:extLst>
          </p:nvPr>
        </p:nvGraphicFramePr>
        <p:xfrm>
          <a:off x="7620000" y="2209800"/>
          <a:ext cx="788988" cy="1371600"/>
        </p:xfrm>
        <a:graphic>
          <a:graphicData uri="http://schemas.openxmlformats.org/presentationml/2006/ole">
            <mc:AlternateContent xmlns:mc="http://schemas.openxmlformats.org/markup-compatibility/2006">
              <mc:Choice xmlns:v="urn:schemas-microsoft-com:vml" Requires="v">
                <p:oleObj spid="_x0000_s36953" name="Clip" r:id="rId4" imgW="2439988" imgH="4413250" progId="">
                  <p:embed/>
                </p:oleObj>
              </mc:Choice>
              <mc:Fallback>
                <p:oleObj name="Clip" r:id="rId4" imgW="2439988" imgH="4413250"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209800"/>
                        <a:ext cx="78898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573" name="Rectangle 5"/>
          <p:cNvSpPr>
            <a:spLocks noChangeArrowheads="1"/>
          </p:cNvSpPr>
          <p:nvPr/>
        </p:nvSpPr>
        <p:spPr bwMode="auto">
          <a:xfrm>
            <a:off x="331076" y="1447800"/>
            <a:ext cx="881292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0000"/>
              </a:lnSpc>
              <a:spcBef>
                <a:spcPct val="20000"/>
              </a:spcBef>
              <a:buClr>
                <a:srgbClr val="CC0000"/>
              </a:buClr>
            </a:pPr>
            <a:r>
              <a:rPr lang="en-AU" sz="3200" dirty="0">
                <a:latin typeface="+mn-lt"/>
              </a:rPr>
              <a:t>Causes are the direct thing making a problem happen</a:t>
            </a:r>
          </a:p>
          <a:p>
            <a:pPr marL="800100" lvl="1" indent="-342900">
              <a:lnSpc>
                <a:spcPct val="110000"/>
              </a:lnSpc>
              <a:spcBef>
                <a:spcPct val="20000"/>
              </a:spcBef>
              <a:buClr>
                <a:srgbClr val="CC0000"/>
              </a:buClr>
            </a:pPr>
            <a:r>
              <a:rPr lang="en-US" sz="2800" b="1" dirty="0">
                <a:solidFill>
                  <a:srgbClr val="0070C0"/>
                </a:solidFill>
                <a:latin typeface="+mn-lt"/>
              </a:rPr>
              <a:t>Examples:</a:t>
            </a:r>
          </a:p>
          <a:p>
            <a:pPr marL="1200150" lvl="2" indent="-285750">
              <a:lnSpc>
                <a:spcPct val="110000"/>
              </a:lnSpc>
              <a:spcBef>
                <a:spcPct val="20000"/>
              </a:spcBef>
              <a:buClr>
                <a:schemeClr val="tx1"/>
              </a:buClr>
              <a:buFont typeface="Arial" pitchFamily="34" charset="0"/>
              <a:buChar char="–"/>
            </a:pPr>
            <a:r>
              <a:rPr lang="en-US" sz="2400" i="1" dirty="0">
                <a:latin typeface="+mn-lt"/>
              </a:rPr>
              <a:t> Invasive Weeds</a:t>
            </a:r>
          </a:p>
          <a:p>
            <a:pPr marL="1200150" lvl="2" indent="-285750">
              <a:lnSpc>
                <a:spcPct val="110000"/>
              </a:lnSpc>
              <a:spcBef>
                <a:spcPct val="20000"/>
              </a:spcBef>
              <a:buClr>
                <a:schemeClr val="tx1"/>
              </a:buClr>
              <a:buFont typeface="Arial" pitchFamily="34" charset="0"/>
              <a:buChar char="–"/>
            </a:pPr>
            <a:r>
              <a:rPr lang="en-US" sz="2400" i="1" dirty="0">
                <a:solidFill>
                  <a:srgbClr val="0070C0"/>
                </a:solidFill>
                <a:latin typeface="+mn-lt"/>
              </a:rPr>
              <a:t> Incompatible tourism</a:t>
            </a:r>
          </a:p>
          <a:p>
            <a:pPr marL="1200150" lvl="2" indent="-285750">
              <a:lnSpc>
                <a:spcPct val="110000"/>
              </a:lnSpc>
              <a:spcBef>
                <a:spcPct val="20000"/>
              </a:spcBef>
              <a:buClr>
                <a:schemeClr val="tx1"/>
              </a:buClr>
              <a:buFont typeface="Arial" pitchFamily="34" charset="0"/>
              <a:buChar char="–"/>
            </a:pPr>
            <a:r>
              <a:rPr lang="en-US" sz="2400" i="1" dirty="0">
                <a:latin typeface="+mn-lt"/>
              </a:rPr>
              <a:t> Incompatible operation of dams/reservoirs</a:t>
            </a:r>
          </a:p>
          <a:p>
            <a:pPr marL="1200150" lvl="2" indent="-285750">
              <a:lnSpc>
                <a:spcPct val="110000"/>
              </a:lnSpc>
              <a:spcBef>
                <a:spcPct val="20000"/>
              </a:spcBef>
              <a:buClr>
                <a:schemeClr val="tx1"/>
              </a:buClr>
              <a:buFont typeface="Arial" pitchFamily="34" charset="0"/>
              <a:buChar char="–"/>
            </a:pPr>
            <a:r>
              <a:rPr lang="en-US" sz="2400" i="1" dirty="0">
                <a:solidFill>
                  <a:srgbClr val="0070C0"/>
                </a:solidFill>
                <a:latin typeface="+mn-lt"/>
              </a:rPr>
              <a:t> Fire suppression</a:t>
            </a:r>
          </a:p>
          <a:p>
            <a:pPr marL="1200150" lvl="2" indent="-285750">
              <a:lnSpc>
                <a:spcPct val="110000"/>
              </a:lnSpc>
              <a:spcBef>
                <a:spcPct val="20000"/>
              </a:spcBef>
              <a:buClr>
                <a:schemeClr val="tx1"/>
              </a:buClr>
              <a:buFont typeface="Arial" pitchFamily="34" charset="0"/>
              <a:buChar char="–"/>
            </a:pPr>
            <a:r>
              <a:rPr lang="en-US" sz="2400" i="1" dirty="0">
                <a:latin typeface="+mn-lt"/>
              </a:rPr>
              <a:t>Lack of access / opportunities to pass on TEK</a:t>
            </a:r>
          </a:p>
          <a:p>
            <a:pPr marL="1200150" lvl="2" indent="-285750">
              <a:lnSpc>
                <a:spcPct val="110000"/>
              </a:lnSpc>
              <a:spcBef>
                <a:spcPct val="20000"/>
              </a:spcBef>
              <a:buClr>
                <a:schemeClr val="tx1"/>
              </a:buClr>
              <a:buFont typeface="Arial" pitchFamily="34" charset="0"/>
              <a:buChar char="–"/>
            </a:pPr>
            <a:r>
              <a:rPr lang="en-US" sz="2400" i="1" dirty="0">
                <a:solidFill>
                  <a:srgbClr val="0070C0"/>
                </a:solidFill>
                <a:latin typeface="+mn-lt"/>
              </a:rPr>
              <a:t> Feral Animals</a:t>
            </a:r>
            <a:endParaRPr lang="en-US" sz="2800" i="1" dirty="0">
              <a:solidFill>
                <a:srgbClr val="0070C0"/>
              </a:solidFill>
              <a:latin typeface="+mn-lt"/>
            </a:endParaRPr>
          </a:p>
          <a:p>
            <a:pPr marL="342900" indent="-342900">
              <a:lnSpc>
                <a:spcPct val="90000"/>
              </a:lnSpc>
              <a:spcBef>
                <a:spcPct val="20000"/>
              </a:spcBef>
              <a:buClr>
                <a:srgbClr val="666633"/>
              </a:buClr>
              <a:buFontTx/>
              <a:buChar char="•"/>
            </a:pPr>
            <a:endParaRPr lang="en-US" sz="3200" dirty="0">
              <a:latin typeface="+mn-lt"/>
            </a:endParaRPr>
          </a:p>
        </p:txBody>
      </p:sp>
      <p:sp>
        <p:nvSpPr>
          <p:cNvPr id="237574" name="Rectangle 6"/>
          <p:cNvSpPr>
            <a:spLocks noChangeArrowheads="1"/>
          </p:cNvSpPr>
          <p:nvPr/>
        </p:nvSpPr>
        <p:spPr bwMode="auto">
          <a:xfrm>
            <a:off x="990600" y="6073747"/>
            <a:ext cx="5536324" cy="64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0000"/>
              </a:lnSpc>
              <a:spcBef>
                <a:spcPct val="20000"/>
              </a:spcBef>
              <a:buClr>
                <a:srgbClr val="CC0000"/>
              </a:buClr>
            </a:pPr>
            <a:r>
              <a:rPr lang="en-US" sz="2800" b="1" u="sng" dirty="0">
                <a:solidFill>
                  <a:srgbClr val="CC0000"/>
                </a:solidFill>
                <a:latin typeface="+mn-lt"/>
              </a:rPr>
              <a:t>We always have to address Causes</a:t>
            </a:r>
            <a:r>
              <a:rPr lang="en-US" sz="2800" b="1" dirty="0">
                <a:solidFill>
                  <a:srgbClr val="CC0000"/>
                </a:solidFill>
                <a:latin typeface="+mn-lt"/>
              </a:rPr>
              <a:t>!</a:t>
            </a:r>
            <a:endParaRPr lang="en-US" sz="2800" dirty="0">
              <a:solidFill>
                <a:srgbClr val="CC0000"/>
              </a:solidFill>
              <a:latin typeface="+mn-lt"/>
            </a:endParaRPr>
          </a:p>
        </p:txBody>
      </p:sp>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22452" y="604563"/>
            <a:ext cx="2819400" cy="461963"/>
          </a:xfrm>
        </p:spPr>
        <p:txBody>
          <a:bodyPr/>
          <a:lstStyle/>
          <a:p>
            <a:r>
              <a:rPr lang="en-AU" sz="2400" dirty="0"/>
              <a:t>Problems &amp; Causes</a:t>
            </a:r>
          </a:p>
        </p:txBody>
      </p:sp>
      <p:sp>
        <p:nvSpPr>
          <p:cNvPr id="12" name="Text Placeholder 5"/>
          <p:cNvSpPr>
            <a:spLocks noGrp="1"/>
          </p:cNvSpPr>
          <p:nvPr>
            <p:ph type="body" sz="quarter" idx="15"/>
          </p:nvPr>
        </p:nvSpPr>
        <p:spPr>
          <a:xfrm>
            <a:off x="2852738" y="604563"/>
            <a:ext cx="6291262" cy="542651"/>
          </a:xfrm>
        </p:spPr>
        <p:txBody>
          <a:bodyPr/>
          <a:lstStyle/>
          <a:p>
            <a:r>
              <a:rPr lang="en-AU" dirty="0"/>
              <a:t>What are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wipe(up)">
                                      <p:cBhvr>
                                        <p:cTn id="7" dur="500"/>
                                        <p:tgtEl>
                                          <p:spTgt spid="2375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7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utoUpdateAnimBg="0"/>
      <p:bldP spid="2375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4"/>
          <p:cNvSpPr>
            <a:spLocks noGrp="1"/>
          </p:cNvSpPr>
          <p:nvPr>
            <p:ph type="body" sz="quarter" idx="14"/>
          </p:nvPr>
        </p:nvSpPr>
        <p:spPr>
          <a:xfrm>
            <a:off x="0" y="533400"/>
            <a:ext cx="2819400" cy="613814"/>
          </a:xfrm>
        </p:spPr>
        <p:txBody>
          <a:bodyPr/>
          <a:lstStyle/>
          <a:p>
            <a:r>
              <a:rPr lang="en-AU" sz="2400" dirty="0"/>
              <a:t>Problems &amp; Causes</a:t>
            </a:r>
          </a:p>
        </p:txBody>
      </p:sp>
      <p:sp>
        <p:nvSpPr>
          <p:cNvPr id="12" name="Text Placeholder 5"/>
          <p:cNvSpPr>
            <a:spLocks noGrp="1"/>
          </p:cNvSpPr>
          <p:nvPr>
            <p:ph type="body" sz="quarter" idx="15"/>
          </p:nvPr>
        </p:nvSpPr>
        <p:spPr>
          <a:xfrm>
            <a:off x="2852738" y="501101"/>
            <a:ext cx="6291262" cy="646113"/>
          </a:xfrm>
        </p:spPr>
        <p:txBody>
          <a:bodyPr/>
          <a:lstStyle/>
          <a:p>
            <a:r>
              <a:rPr lang="en-AU" dirty="0"/>
              <a:t>Hints </a:t>
            </a:r>
          </a:p>
        </p:txBody>
      </p:sp>
      <p:sp>
        <p:nvSpPr>
          <p:cNvPr id="8" name="Content Placeholder 2"/>
          <p:cNvSpPr>
            <a:spLocks noGrp="1"/>
          </p:cNvSpPr>
          <p:nvPr>
            <p:ph idx="1"/>
          </p:nvPr>
        </p:nvSpPr>
        <p:spPr>
          <a:xfrm>
            <a:off x="609600" y="1600200"/>
            <a:ext cx="8229600" cy="4724400"/>
          </a:xfrm>
        </p:spPr>
        <p:txBody>
          <a:bodyPr/>
          <a:lstStyle/>
          <a:p>
            <a:r>
              <a:rPr lang="en-AU" sz="2400" dirty="0"/>
              <a:t>The best way to do this step is with a small well-informed and knowledgeable team</a:t>
            </a:r>
          </a:p>
          <a:p>
            <a:r>
              <a:rPr lang="en-AU" sz="2400" dirty="0">
                <a:solidFill>
                  <a:srgbClr val="0070C0"/>
                </a:solidFill>
              </a:rPr>
              <a:t>Use information from any previous steps to identify stresses / sources (problems / causes)</a:t>
            </a:r>
          </a:p>
          <a:p>
            <a:r>
              <a:rPr lang="en-AU" sz="2400" dirty="0"/>
              <a:t>Either use the software tools (e.g. Miradi) to help rank the threats, or rank threats using criteria from the guide</a:t>
            </a:r>
          </a:p>
          <a:p>
            <a:r>
              <a:rPr lang="en-AU" sz="2400" dirty="0">
                <a:solidFill>
                  <a:srgbClr val="0070C0"/>
                </a:solidFill>
              </a:rPr>
              <a:t>For Rapid approach: Skip the stresses step and identify possible causes and rank them using severity and scope. This will save a lot of time.</a:t>
            </a:r>
          </a:p>
          <a:p>
            <a:r>
              <a:rPr lang="en-AU" sz="2400" dirty="0"/>
              <a:t>You will need a good sense of humour for this step</a:t>
            </a:r>
          </a:p>
        </p:txBody>
      </p:sp>
    </p:spTree>
    <p:extLst>
      <p:ext uri="{BB962C8B-B14F-4D97-AF65-F5344CB8AC3E}">
        <p14:creationId xmlns:p14="http://schemas.microsoft.com/office/powerpoint/2010/main" val="1835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20955</TotalTime>
  <Words>3586</Words>
  <Application>Microsoft Office PowerPoint</Application>
  <PresentationFormat>On-screen Show (4:3)</PresentationFormat>
  <Paragraphs>426</Paragraphs>
  <Slides>26</Slides>
  <Notes>24</Notes>
  <HiddenSlides>1</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Trebuchet MS</vt:lpstr>
      <vt:lpstr>1_Custom Design</vt:lpstr>
      <vt:lpstr>2_Custom Design</vt:lpstr>
      <vt:lpstr>Clip</vt:lpstr>
      <vt:lpstr>Threats to our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River</vt:lpstr>
      <vt:lpstr>Target: Cultural Knowledge</vt:lpstr>
      <vt:lpstr>PowerPoint Presentation</vt:lpstr>
      <vt:lpstr>PowerPoint Presentation</vt:lpstr>
      <vt:lpstr>Target: 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Frank Weisenberger</cp:lastModifiedBy>
  <cp:revision>183</cp:revision>
  <cp:lastPrinted>2016-10-25T12:19:32Z</cp:lastPrinted>
  <dcterms:created xsi:type="dcterms:W3CDTF">2002-12-14T17:41:30Z</dcterms:created>
  <dcterms:modified xsi:type="dcterms:W3CDTF">2019-10-25T00:07:54Z</dcterms:modified>
</cp:coreProperties>
</file>