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Lst>
  <p:notesMasterIdLst>
    <p:notesMasterId r:id="rId25"/>
  </p:notesMasterIdLst>
  <p:handoutMasterIdLst>
    <p:handoutMasterId r:id="rId26"/>
  </p:handoutMasterIdLst>
  <p:sldIdLst>
    <p:sldId id="268" r:id="rId2"/>
    <p:sldId id="307" r:id="rId3"/>
    <p:sldId id="308" r:id="rId4"/>
    <p:sldId id="289" r:id="rId5"/>
    <p:sldId id="311" r:id="rId6"/>
    <p:sldId id="316" r:id="rId7"/>
    <p:sldId id="290" r:id="rId8"/>
    <p:sldId id="266" r:id="rId9"/>
    <p:sldId id="310" r:id="rId10"/>
    <p:sldId id="278" r:id="rId11"/>
    <p:sldId id="283" r:id="rId12"/>
    <p:sldId id="293" r:id="rId13"/>
    <p:sldId id="296" r:id="rId14"/>
    <p:sldId id="301" r:id="rId15"/>
    <p:sldId id="304" r:id="rId16"/>
    <p:sldId id="312" r:id="rId17"/>
    <p:sldId id="285" r:id="rId18"/>
    <p:sldId id="315" r:id="rId19"/>
    <p:sldId id="295" r:id="rId20"/>
    <p:sldId id="313" r:id="rId21"/>
    <p:sldId id="291" r:id="rId22"/>
    <p:sldId id="305" r:id="rId23"/>
    <p:sldId id="574" r:id="rId24"/>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20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Weisenberger" initials="FW" lastIdx="2" clrIdx="0">
    <p:extLst>
      <p:ext uri="{19B8F6BF-5375-455C-9EA6-DF929625EA0E}">
        <p15:presenceInfo xmlns:p15="http://schemas.microsoft.com/office/powerpoint/2012/main" userId="5bc4ec19b3ab5a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97FE"/>
    <a:srgbClr val="FBEF69"/>
    <a:srgbClr val="F3BD37"/>
    <a:srgbClr val="DB9595"/>
    <a:srgbClr val="BAE4BC"/>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65753" autoAdjust="0"/>
  </p:normalViewPr>
  <p:slideViewPr>
    <p:cSldViewPr>
      <p:cViewPr varScale="1">
        <p:scale>
          <a:sx n="53" d="100"/>
          <a:sy n="53" d="100"/>
        </p:scale>
        <p:origin x="2021" y="53"/>
      </p:cViewPr>
      <p:guideLst>
        <p:guide orient="horz" pos="2160"/>
        <p:guide pos="120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79" d="100"/>
          <a:sy n="79" d="100"/>
        </p:scale>
        <p:origin x="3966" y="10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r>
              <a:rPr lang="en-AU" dirty="0">
                <a:latin typeface="Trebuchet MS" panose="020B0603020202020204" pitchFamily="34" charset="0"/>
              </a:rPr>
              <a:t>Situation Analysis</a:t>
            </a: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smtClean="0">
                <a:latin typeface="Arial" charset="0"/>
              </a:defRPr>
            </a:lvl1pPr>
          </a:lstStyle>
          <a:p>
            <a:pPr>
              <a:defRPr/>
            </a:pPr>
            <a:fld id="{55832009-C489-4A6E-BE6A-5D8F77A6B7C1}" type="slidenum">
              <a:rPr lang="en-AU">
                <a:latin typeface="Trebuchet MS" panose="020B0603020202020204" pitchFamily="34" charset="0"/>
              </a:rPr>
              <a:pPr>
                <a:defRPr/>
              </a:pPr>
              <a:t>‹#›</a:t>
            </a:fld>
            <a:endParaRPr lang="en-AU" dirty="0">
              <a:latin typeface="Trebuchet MS" panose="020B0603020202020204" pitchFamily="34" charset="0"/>
            </a:endParaRPr>
          </a:p>
        </p:txBody>
      </p:sp>
    </p:spTree>
    <p:extLst>
      <p:ext uri="{BB962C8B-B14F-4D97-AF65-F5344CB8AC3E}">
        <p14:creationId xmlns:p14="http://schemas.microsoft.com/office/powerpoint/2010/main" val="730774132"/>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Trebuchet MS" panose="020B0603020202020204" pitchFamily="34" charset="0"/>
              </a:defRPr>
            </a:lvl1pPr>
          </a:lstStyle>
          <a:p>
            <a:pPr>
              <a:defRPr/>
            </a:pPr>
            <a:r>
              <a:rPr lang="en-US" dirty="0"/>
              <a:t>Situation Analysis</a:t>
            </a:r>
          </a:p>
        </p:txBody>
      </p:sp>
      <p:sp>
        <p:nvSpPr>
          <p:cNvPr id="61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Trebuchet MS" panose="020B0603020202020204" pitchFamily="34" charset="0"/>
              </a:defRPr>
            </a:lvl1pPr>
          </a:lstStyle>
          <a:p>
            <a:pPr>
              <a:defRPr/>
            </a:pPr>
            <a:r>
              <a:rPr lang="en-US"/>
              <a:t>October 2016</a:t>
            </a:r>
            <a:endParaRPr lang="en-US" dirty="0"/>
          </a:p>
        </p:txBody>
      </p:sp>
      <p:sp>
        <p:nvSpPr>
          <p:cNvPr id="593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smtClean="0">
                <a:latin typeface="Trebuchet MS" panose="020B0603020202020204" pitchFamily="34" charset="0"/>
              </a:defRPr>
            </a:lvl1pPr>
          </a:lstStyle>
          <a:p>
            <a:pPr>
              <a:defRPr/>
            </a:pPr>
            <a:r>
              <a:rPr lang="en-AU"/>
              <a:t>HCP Resources</a:t>
            </a:r>
            <a:endParaRPr lang="en-US" dirty="0"/>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smtClean="0">
                <a:latin typeface="Trebuchet MS" panose="020B0603020202020204" pitchFamily="34" charset="0"/>
              </a:defRPr>
            </a:lvl1pPr>
          </a:lstStyle>
          <a:p>
            <a:pPr>
              <a:defRPr/>
            </a:pPr>
            <a:fld id="{FD85F033-46AC-4B57-97A7-745EE1032F2A}" type="slidenum">
              <a:rPr lang="en-US" smtClean="0"/>
              <a:pPr>
                <a:defRPr/>
              </a:pPr>
              <a:t>‹#›</a:t>
            </a:fld>
            <a:endParaRPr lang="en-US" dirty="0"/>
          </a:p>
        </p:txBody>
      </p:sp>
    </p:spTree>
    <p:extLst>
      <p:ext uri="{BB962C8B-B14F-4D97-AF65-F5344CB8AC3E}">
        <p14:creationId xmlns:p14="http://schemas.microsoft.com/office/powerpoint/2010/main" val="3072877462"/>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This presentation can be shortened by focussing on the following pages: 6, 7, 12, 13, 16;</a:t>
            </a:r>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283235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You have seen from previous photos, a conceptual model for an entire project can become easily overwhelming. </a:t>
            </a:r>
          </a:p>
          <a:p>
            <a:endParaRPr lang="en-AU" dirty="0"/>
          </a:p>
          <a:p>
            <a:r>
              <a:rPr lang="en-AU" dirty="0"/>
              <a:t>Focus on key threats in the workshop. </a:t>
            </a:r>
          </a:p>
          <a:p>
            <a:endParaRPr lang="en-AU" dirty="0"/>
          </a:p>
          <a:p>
            <a:r>
              <a:rPr lang="en-AU" dirty="0"/>
              <a:t>After you have taken a photo from the workshop output from this exercise, transcribe into Miradi using the Diagram view. </a:t>
            </a:r>
          </a:p>
          <a:p>
            <a:endParaRPr lang="en-AU" dirty="0"/>
          </a:p>
          <a:p>
            <a:r>
              <a:rPr lang="en-AU" dirty="0"/>
              <a:t>Here you can start including other “lower” ranking threats that have not been yet actively workshopped.</a:t>
            </a: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144538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For a facilitator it is important to plan across workshop days and sessions – it </a:t>
            </a:r>
            <a:r>
              <a:rPr lang="en-AU" dirty="0" err="1"/>
              <a:t>it</a:t>
            </a:r>
            <a:r>
              <a:rPr lang="en-AU" dirty="0"/>
              <a:t> helpful to have the conceptual model always handy to record assumptions and findings throughout the process. People will come back to the conceptual model many times over the time of a planning process.</a:t>
            </a:r>
          </a:p>
          <a:p>
            <a:endParaRPr lang="en-AU" dirty="0"/>
          </a:p>
          <a:p>
            <a:r>
              <a:rPr lang="en-AU" dirty="0"/>
              <a:t>Once a target/threat has been worked on, look first for targets that are similar (ecology / culture) or affected by similar threats. </a:t>
            </a:r>
          </a:p>
          <a:p>
            <a:endParaRPr lang="en-AU" dirty="0"/>
          </a:p>
          <a:p>
            <a:r>
              <a:rPr lang="en-AU" dirty="0"/>
              <a:t>Once a cluster has been discussed ensure all information has been recorded (photo / Miradi), it may be necessary to clean the wall for the next set of targets and threats;</a:t>
            </a: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249076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The Situation Analysis is used to develop the right set of robust strategies. </a:t>
            </a:r>
          </a:p>
          <a:p>
            <a:endParaRPr lang="en-AU" dirty="0"/>
          </a:p>
          <a:p>
            <a:r>
              <a:rPr lang="en-AU" dirty="0"/>
              <a:t>When developing a situation analysis ensure that the right mix of people is involved who know about implementation as much as the wider context as well.</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1624344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264709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27803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Trebuchet MS" panose="020B0603020202020204" pitchFamily="34" charset="0"/>
              </a:rPr>
              <a:t>Once you have completed the situation analysis you can look at your stakeholder list and think about how you might work with them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Power</a:t>
            </a:r>
            <a:r>
              <a:rPr lang="en-AU" dirty="0"/>
              <a:t> – How much influence does a stakeholder have; </a:t>
            </a:r>
            <a:r>
              <a:rPr lang="en-US" dirty="0"/>
              <a:t>The power a stakeholder has to facilitate or impede the achievement of an activity’s objective. The extent to which the stakeholder is able to persuade or coerce others into making decisions, and following a certain course on action.</a:t>
            </a:r>
          </a:p>
          <a:p>
            <a:endParaRPr lang="en-AU" dirty="0"/>
          </a:p>
          <a:p>
            <a:r>
              <a:rPr lang="en-AU" b="1" dirty="0"/>
              <a:t>Interest</a:t>
            </a:r>
            <a:r>
              <a:rPr lang="en-AU" dirty="0"/>
              <a:t> – How much are the impacted  by the project – how much do they have an interest for the project - </a:t>
            </a:r>
            <a:r>
              <a:rPr lang="en-US" dirty="0"/>
              <a:t>The priority given to this topic / issue / problem;</a:t>
            </a:r>
            <a:endParaRPr lang="en-AU" dirty="0"/>
          </a:p>
          <a:p>
            <a:endParaRPr lang="en-AU" dirty="0"/>
          </a:p>
          <a:p>
            <a:r>
              <a:rPr lang="en-AU" dirty="0"/>
              <a:t>If a 4 scale approach to rank stakeholders is preferred, the following categories for each axis apply:</a:t>
            </a:r>
          </a:p>
          <a:p>
            <a:r>
              <a:rPr lang="en-AU" dirty="0"/>
              <a:t>No Power / Little Power / Some Power / Significant Power; No interest / Little Interest / Some Interest / Significant Interest</a:t>
            </a:r>
          </a:p>
          <a:p>
            <a:endParaRPr lang="en-AU" dirty="0"/>
          </a:p>
          <a:p>
            <a:r>
              <a:rPr lang="en-AU" b="1" dirty="0"/>
              <a:t>Manage closely </a:t>
            </a:r>
            <a:r>
              <a:rPr lang="en-AU" dirty="0"/>
              <a:t>– key player, focus effort on this group, involve in governance / decision making, engage and consult regularly;</a:t>
            </a:r>
          </a:p>
          <a:p>
            <a:r>
              <a:rPr lang="en-AU" b="1" dirty="0"/>
              <a:t>Keep Satisfied </a:t>
            </a:r>
            <a:r>
              <a:rPr lang="en-AU" dirty="0"/>
              <a:t>– engage and consult on interest area, try to increase level of interest;</a:t>
            </a:r>
          </a:p>
          <a:p>
            <a:r>
              <a:rPr lang="en-AU" b="1" dirty="0"/>
              <a:t>Keep informed </a:t>
            </a:r>
            <a:r>
              <a:rPr lang="en-AU" dirty="0"/>
              <a:t>– make use of interests in low-risk areas; keep informed and consult on interest area, potential supporter / goodwill ambassador;</a:t>
            </a:r>
          </a:p>
          <a:p>
            <a:r>
              <a:rPr lang="en-AU" b="1" dirty="0"/>
              <a:t>Monitor</a:t>
            </a:r>
            <a:r>
              <a:rPr lang="en-AU" dirty="0"/>
              <a:t> – inform via general communication;</a:t>
            </a:r>
          </a:p>
          <a:p>
            <a:endParaRPr lang="en-AU" dirty="0"/>
          </a:p>
          <a:p>
            <a:r>
              <a:rPr lang="en-AU" dirty="0"/>
              <a:t>General Aim to move Keep Satisfied and Monitor across to right hand side;</a:t>
            </a:r>
          </a:p>
          <a:p>
            <a:endParaRPr lang="en-AU" dirty="0"/>
          </a:p>
          <a:p>
            <a:endParaRPr lang="en-AU" dirty="0"/>
          </a:p>
          <a:p>
            <a:endParaRPr lang="en-AU" dirty="0"/>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274443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Depending on the group size, a stakeholder analysis can be undertaken on a white board, across a wall with masking tape to show the axis or by using a data-projector and sticky-notes on the projection.</a:t>
            </a:r>
          </a:p>
        </p:txBody>
      </p:sp>
      <p:sp>
        <p:nvSpPr>
          <p:cNvPr id="706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706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706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340105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FOS How to guide break the process of developing a conceptual model down into 7 steps and give handy tips along the way on how to develop a situation analysis.</a:t>
            </a:r>
          </a:p>
        </p:txBody>
      </p:sp>
      <p:sp>
        <p:nvSpPr>
          <p:cNvPr id="4" name="Header Placeholder 3"/>
          <p:cNvSpPr>
            <a:spLocks noGrp="1"/>
          </p:cNvSpPr>
          <p:nvPr>
            <p:ph type="hdr" sz="quarter" idx="10"/>
          </p:nvPr>
        </p:nvSpPr>
        <p:spPr/>
        <p:txBody>
          <a:bodyPr/>
          <a:lstStyle/>
          <a:p>
            <a:pPr>
              <a:defRPr/>
            </a:pPr>
            <a:r>
              <a:rPr lang="en-US"/>
              <a:t>Threats - Stresses + Sources</a:t>
            </a:r>
          </a:p>
        </p:txBody>
      </p:sp>
      <p:sp>
        <p:nvSpPr>
          <p:cNvPr id="5" name="Date Placeholder 4"/>
          <p:cNvSpPr>
            <a:spLocks noGrp="1"/>
          </p:cNvSpPr>
          <p:nvPr>
            <p:ph type="dt" idx="11"/>
          </p:nvPr>
        </p:nvSpPr>
        <p:spPr/>
        <p:txBody>
          <a:bodyPr/>
          <a:lstStyle/>
          <a:p>
            <a:pPr>
              <a:defRPr/>
            </a:pPr>
            <a:r>
              <a:rPr lang="en-US"/>
              <a:t>October 2016</a:t>
            </a:r>
          </a:p>
        </p:txBody>
      </p:sp>
      <p:sp>
        <p:nvSpPr>
          <p:cNvPr id="6" name="Footer Placeholder 5"/>
          <p:cNvSpPr>
            <a:spLocks noGrp="1"/>
          </p:cNvSpPr>
          <p:nvPr>
            <p:ph type="ftr" sz="quarter" idx="12"/>
          </p:nvPr>
        </p:nvSpPr>
        <p:spPr/>
        <p:txBody>
          <a:bodyPr/>
          <a:lstStyle/>
          <a:p>
            <a:pPr>
              <a:defRPr/>
            </a:pPr>
            <a:r>
              <a:rPr lang="en-AU"/>
              <a:t>HCP Resources</a:t>
            </a:r>
            <a:endParaRPr lang="en-US"/>
          </a:p>
        </p:txBody>
      </p:sp>
    </p:spTree>
    <p:extLst>
      <p:ext uri="{BB962C8B-B14F-4D97-AF65-F5344CB8AC3E}">
        <p14:creationId xmlns:p14="http://schemas.microsoft.com/office/powerpoint/2010/main" val="4091061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34" charset="-128"/>
              </a:rPr>
              <a:t>Version 3.0 was</a:t>
            </a:r>
            <a:r>
              <a:rPr lang="en-US" baseline="0" dirty="0">
                <a:ea typeface="ＭＳ Ｐゴシック" pitchFamily="34" charset="-128"/>
              </a:rPr>
              <a:t> published in April 2013 and was a joint effort between many individuals and organizations.</a:t>
            </a:r>
            <a:endParaRPr lang="en-US" dirty="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a:extLst>
              <a:ext uri="{FF2B5EF4-FFF2-40B4-BE49-F238E27FC236}">
                <a16:creationId xmlns:a16="http://schemas.microsoft.com/office/drawing/2014/main" id="{148E88CC-AD98-4B4F-A702-FFEA961FD037}"/>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Open Standards / Healthy Country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43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last step of “Deciding what the plan is about” In the Situation Analysis we combine the thinking from the previous steps to draw a picture / conceptual model of the situation of the conservation project.</a:t>
            </a:r>
          </a:p>
          <a:p>
            <a:endParaRPr lang="en-AU" dirty="0"/>
          </a:p>
          <a:p>
            <a:r>
              <a:rPr lang="en-AU" dirty="0"/>
              <a:t>In the Open Standard this step is referred to sometimes as well as Conceptual Models</a:t>
            </a:r>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3371510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 first looks at why a situation analysis is helpful, then we explain how to undertake a situation analysis, followed by examples and tips. Building on the Situation Analysis it is helpful to undertake a stakeholder analysis – this step explains how.</a:t>
            </a:r>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425521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AU" dirty="0"/>
              <a:t>A situation analysis is often a diagram that links all the elements of the Healthy Country Plan – target, problems, causes and contributing factors. Collating this information in this step is required for the project team to identify and formulate relevant strategies in step 8 based on the situation analysis.</a:t>
            </a:r>
          </a:p>
          <a:p>
            <a:endParaRPr lang="en-AU" dirty="0"/>
          </a:p>
          <a:p>
            <a:r>
              <a:rPr lang="en-AU" dirty="0"/>
              <a:t>The situation analysis constitutes as well the basis for road maps that are developed later on.</a:t>
            </a:r>
          </a:p>
          <a:p>
            <a:endParaRPr lang="en-AU" dirty="0"/>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AU" dirty="0">
                <a:solidFill>
                  <a:srgbClr val="0070C0"/>
                </a:solidFill>
              </a:rPr>
              <a:t>It is really easy to over-complicate this step – keep it simple</a:t>
            </a:r>
          </a:p>
          <a:p>
            <a:pPr eaLnBrk="1" hangingPunct="1"/>
            <a:endParaRPr lang="en-US" dirty="0"/>
          </a:p>
        </p:txBody>
      </p:sp>
    </p:spTree>
    <p:extLst>
      <p:ext uri="{BB962C8B-B14F-4D97-AF65-F5344CB8AC3E}">
        <p14:creationId xmlns:p14="http://schemas.microsoft.com/office/powerpoint/2010/main" val="30507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Most of the information from previous steps is required to undertake a situation analysis. </a:t>
            </a:r>
          </a:p>
          <a:p>
            <a:pPr marL="228600" indent="-228600">
              <a:buFont typeface="+mj-lt"/>
              <a:buAutoNum type="arabicPeriod"/>
            </a:pPr>
            <a:r>
              <a:rPr lang="en-AU" dirty="0"/>
              <a:t>Generally you begin by picking a target (identified in step 3) </a:t>
            </a:r>
          </a:p>
          <a:p>
            <a:pPr marL="228600" indent="-228600">
              <a:buFont typeface="+mj-lt"/>
              <a:buAutoNum type="arabicPeriod"/>
            </a:pPr>
            <a:r>
              <a:rPr lang="en-AU" dirty="0"/>
              <a:t>The stress of a target relates back to KEA of a target (step 4). </a:t>
            </a:r>
          </a:p>
          <a:p>
            <a:pPr marL="228600" indent="-228600">
              <a:buFont typeface="+mj-lt"/>
              <a:buAutoNum type="arabicPeriod"/>
            </a:pPr>
            <a:r>
              <a:rPr lang="en-AU" dirty="0"/>
              <a:t>The previous HCP step, (step 5) identified the causes; </a:t>
            </a:r>
          </a:p>
          <a:p>
            <a:pPr marL="0" indent="0">
              <a:buFont typeface="+mj-lt"/>
              <a:buNone/>
            </a:pPr>
            <a:endParaRPr lang="en-AU" dirty="0"/>
          </a:p>
          <a:p>
            <a:pPr marL="0" indent="0">
              <a:buFont typeface="+mj-lt"/>
              <a:buNone/>
            </a:pPr>
            <a:r>
              <a:rPr lang="en-AU" dirty="0"/>
              <a:t>Firstly in this step we collate the information from step 3-5, but here try and identify the contributing factors – the indirect threats that contribute to the cause of a threat or opportunities that will support mitigating a threat – and who the drivers (stakeholders) behind those contributing factors are. </a:t>
            </a:r>
          </a:p>
          <a:p>
            <a:pPr marL="0" indent="0">
              <a:buFont typeface="+mj-lt"/>
              <a:buNone/>
            </a:pPr>
            <a:endParaRPr lang="en-AU" dirty="0"/>
          </a:p>
          <a:p>
            <a:pPr marL="0" indent="0">
              <a:buFont typeface="+mj-lt"/>
              <a:buNone/>
            </a:pPr>
            <a:r>
              <a:rPr lang="en-AU" dirty="0"/>
              <a:t>Often these contributing factors become the pressure points to which we apply the strategies we develop in Step 8. When we ask the Question: “What is causing the direct threat occur to our target?” we try to arrive at the root-problem. </a:t>
            </a:r>
          </a:p>
          <a:p>
            <a:pPr marL="0" indent="0">
              <a:buFont typeface="+mj-lt"/>
              <a:buNone/>
            </a:pPr>
            <a:endParaRPr lang="en-AU" dirty="0"/>
          </a:p>
          <a:p>
            <a:pPr marL="0" indent="0">
              <a:buFont typeface="+mj-lt"/>
              <a:buNone/>
            </a:pPr>
            <a:r>
              <a:rPr lang="en-AU" dirty="0"/>
              <a:t>Step 6 (this step) provides the first opportunity to brainstorm strategies while in Step 8 Strategies are properly developed and then ranked.</a:t>
            </a:r>
          </a:p>
        </p:txBody>
      </p:sp>
      <p:sp>
        <p:nvSpPr>
          <p:cNvPr id="4" name="Header Placeholder 3"/>
          <p:cNvSpPr>
            <a:spLocks noGrp="1"/>
          </p:cNvSpPr>
          <p:nvPr>
            <p:ph type="hdr" sz="quarter"/>
          </p:nvPr>
        </p:nvSpPr>
        <p:spPr/>
        <p:txBody>
          <a:bodyPr/>
          <a:lstStyle/>
          <a:p>
            <a:pPr>
              <a:defRPr/>
            </a:pPr>
            <a:r>
              <a:rPr lang="en-US"/>
              <a:t>Situation Analysis</a:t>
            </a:r>
            <a:endParaRPr lang="en-US" dirty="0"/>
          </a:p>
        </p:txBody>
      </p:sp>
      <p:sp>
        <p:nvSpPr>
          <p:cNvPr id="5" name="Date Placeholder 4"/>
          <p:cNvSpPr>
            <a:spLocks noGrp="1"/>
          </p:cNvSpPr>
          <p:nvPr>
            <p:ph type="dt" idx="1"/>
          </p:nvPr>
        </p:nvSpPr>
        <p:spPr/>
        <p:txBody>
          <a:bodyPr/>
          <a:lstStyle/>
          <a:p>
            <a:pPr>
              <a:defRPr/>
            </a:pPr>
            <a:r>
              <a:rPr lang="en-US"/>
              <a:t>October 2016</a:t>
            </a:r>
            <a:endParaRPr lang="en-US" dirty="0"/>
          </a:p>
        </p:txBody>
      </p:sp>
      <p:sp>
        <p:nvSpPr>
          <p:cNvPr id="6" name="Footer Placeholder 5"/>
          <p:cNvSpPr>
            <a:spLocks noGrp="1"/>
          </p:cNvSpPr>
          <p:nvPr>
            <p:ph type="ftr" sz="quarter" idx="4"/>
          </p:nvPr>
        </p:nvSpPr>
        <p:spPr/>
        <p:txBody>
          <a:bodyPr/>
          <a:lstStyle/>
          <a:p>
            <a:pPr>
              <a:defRPr/>
            </a:pPr>
            <a:r>
              <a:rPr lang="en-AU"/>
              <a:t>HCP Resources</a:t>
            </a:r>
            <a:endParaRPr lang="en-US" dirty="0"/>
          </a:p>
        </p:txBody>
      </p:sp>
    </p:spTree>
    <p:extLst>
      <p:ext uri="{BB962C8B-B14F-4D97-AF65-F5344CB8AC3E}">
        <p14:creationId xmlns:p14="http://schemas.microsoft.com/office/powerpoint/2010/main" val="330024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46574" y="4861441"/>
            <a:ext cx="5206153" cy="4605576"/>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u="sng" dirty="0">
                <a:solidFill>
                  <a:schemeClr val="accent2"/>
                </a:solidFill>
              </a:rPr>
              <a:t>Content</a:t>
            </a:r>
            <a:r>
              <a:rPr lang="en-US" altLang="en-US" sz="1200" dirty="0">
                <a:solidFill>
                  <a:schemeClr val="accent2"/>
                </a:solidFill>
              </a:rPr>
              <a:t> is more important than </a:t>
            </a:r>
            <a:r>
              <a:rPr lang="en-US" altLang="en-US" sz="1200" u="sng" dirty="0">
                <a:solidFill>
                  <a:schemeClr val="accent2"/>
                </a:solidFill>
              </a:rPr>
              <a:t>format</a:t>
            </a:r>
            <a:r>
              <a:rPr lang="en-US" altLang="en-US" sz="1200" dirty="0">
                <a:solidFill>
                  <a:schemeClr val="accent2"/>
                </a:solidFill>
              </a:rPr>
              <a:t>.  The quality of a conceptual model is only as good as the quality of a project team’s understanding of the situation.  A good conceptual model will </a:t>
            </a:r>
            <a:r>
              <a:rPr lang="en-US" altLang="en-US" sz="1200" i="1" dirty="0">
                <a:solidFill>
                  <a:schemeClr val="accent2"/>
                </a:solidFill>
              </a:rPr>
              <a:t>greatly facilitate strategy selection</a:t>
            </a:r>
            <a:r>
              <a:rPr lang="en-US" altLang="en-US" sz="1200" dirty="0">
                <a:solidFill>
                  <a:schemeClr val="accent2"/>
                </a:solidFill>
              </a:rPr>
              <a:t>.</a:t>
            </a:r>
            <a:endParaRPr lang="en-US" altLang="en-US" sz="1100" dirty="0">
              <a:solidFill>
                <a:schemeClr val="accent2"/>
              </a:solidFill>
            </a:endParaRPr>
          </a:p>
          <a:p>
            <a:pPr eaLnBrk="1" hangingPunct="1"/>
            <a:endParaRPr lang="en-US" dirty="0"/>
          </a:p>
          <a:p>
            <a:pPr eaLnBrk="1" hangingPunct="1"/>
            <a:r>
              <a:rPr lang="en-US" dirty="0"/>
              <a:t> </a:t>
            </a:r>
          </a:p>
          <a:p>
            <a:pPr eaLnBrk="1" hangingPunct="1"/>
            <a:r>
              <a:rPr lang="en-US" dirty="0"/>
              <a:t>A good conceptual model contains the target condition on one side, and a number of factors (problems and causes) and strategies linked to this target condition.</a:t>
            </a:r>
          </a:p>
          <a:p>
            <a:pPr eaLnBrk="1" hangingPunct="1"/>
            <a:endParaRPr lang="en-US" dirty="0"/>
          </a:p>
          <a:p>
            <a:pPr eaLnBrk="1" hangingPunct="1"/>
            <a:r>
              <a:rPr lang="en-US" dirty="0"/>
              <a:t>First we create a </a:t>
            </a:r>
            <a:r>
              <a:rPr lang="en-US" i="1" dirty="0"/>
              <a:t>Initial Conceptual Model</a:t>
            </a:r>
            <a:r>
              <a:rPr lang="en-US" dirty="0"/>
              <a:t>, which describes the site’s target condition, factors (stresses and sources) and relationships prior to the start of you project. Later we will add project strategies (including goals and objectives) to come up with your </a:t>
            </a:r>
            <a:r>
              <a:rPr lang="en-US" i="1" dirty="0"/>
              <a:t>Project Conceptual Model.</a:t>
            </a:r>
            <a:endParaRPr lang="en-US" dirty="0"/>
          </a:p>
          <a:p>
            <a:pPr eaLnBrk="1" hangingPunct="1"/>
            <a:endParaRPr lang="en-US" dirty="0"/>
          </a:p>
        </p:txBody>
      </p:sp>
    </p:spTree>
    <p:extLst>
      <p:ext uri="{BB962C8B-B14F-4D97-AF65-F5344CB8AC3E}">
        <p14:creationId xmlns:p14="http://schemas.microsoft.com/office/powerpoint/2010/main" val="323486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A box and arrow diagram can be powerful to visualise complex situations. The wider the field of targets / threats the more likely a box and arrow diagram will help to keep a record of connections and linkages.</a:t>
            </a:r>
          </a:p>
        </p:txBody>
      </p:sp>
      <p:sp>
        <p:nvSpPr>
          <p:cNvPr id="624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latin typeface="Trebuchet MS" panose="020B0603020202020204" pitchFamily="34" charset="0"/>
              </a:rPr>
              <a:t>October 2016</a:t>
            </a:r>
            <a:endParaRPr lang="en-US" sz="1300" dirty="0">
              <a:latin typeface="Trebuchet MS" panose="020B0603020202020204" pitchFamily="34" charset="0"/>
            </a:endParaRPr>
          </a:p>
        </p:txBody>
      </p:sp>
      <p:sp>
        <p:nvSpPr>
          <p:cNvPr id="624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latin typeface="Trebuchet MS" panose="020B0603020202020204" pitchFamily="34" charset="0"/>
              </a:rPr>
              <a:t>HCP Resources</a:t>
            </a:r>
            <a:endParaRPr lang="en-US" sz="1300" dirty="0">
              <a:latin typeface="Trebuchet MS" panose="020B0603020202020204" pitchFamily="34" charset="0"/>
            </a:endParaRPr>
          </a:p>
        </p:txBody>
      </p:sp>
      <p:sp>
        <p:nvSpPr>
          <p:cNvPr id="6247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dirty="0">
                <a:latin typeface="Trebuchet MS" panose="020B0603020202020204" pitchFamily="34" charset="0"/>
              </a:rPr>
              <a:t>Situation Analysis</a:t>
            </a:r>
          </a:p>
        </p:txBody>
      </p:sp>
    </p:spTree>
    <p:extLst>
      <p:ext uri="{BB962C8B-B14F-4D97-AF65-F5344CB8AC3E}">
        <p14:creationId xmlns:p14="http://schemas.microsoft.com/office/powerpoint/2010/main" val="324102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675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75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7591"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59088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Some people use walls, others room dividers or sticky tarp – there are different solutions depending on the circumstance.</a:t>
            </a:r>
          </a:p>
          <a:p>
            <a:endParaRPr lang="en-AU" dirty="0"/>
          </a:p>
          <a:p>
            <a:r>
              <a:rPr lang="en-AU" dirty="0"/>
              <a:t>For some audiences, it is appropriate to write out the elements of a situation analysis, in other situations you may have to use icons to ensure the workshop is accessible for everyone. </a:t>
            </a:r>
          </a:p>
        </p:txBody>
      </p:sp>
      <p:sp>
        <p:nvSpPr>
          <p:cNvPr id="686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300">
                <a:solidFill>
                  <a:srgbClr val="000000"/>
                </a:solidFill>
                <a:latin typeface="Trebuchet MS" panose="020B0603020202020204" pitchFamily="34" charset="0"/>
              </a:rPr>
              <a:t>October 2016</a:t>
            </a:r>
            <a:endParaRPr lang="en-AU" sz="1300" dirty="0">
              <a:solidFill>
                <a:srgbClr val="000000"/>
              </a:solidFill>
              <a:latin typeface="Trebuchet MS" panose="020B0603020202020204" pitchFamily="34" charset="0"/>
            </a:endParaRPr>
          </a:p>
        </p:txBody>
      </p:sp>
      <p:sp>
        <p:nvSpPr>
          <p:cNvPr id="686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a:solidFill>
                  <a:srgbClr val="000000"/>
                </a:solidFill>
                <a:latin typeface="Trebuchet MS" panose="020B0603020202020204" pitchFamily="34" charset="0"/>
              </a:rPr>
              <a:t>HCP Resources</a:t>
            </a:r>
            <a:endParaRPr lang="en-AU" sz="1300" dirty="0">
              <a:solidFill>
                <a:srgbClr val="000000"/>
              </a:solidFill>
              <a:latin typeface="Trebuchet MS" panose="020B0603020202020204" pitchFamily="34" charset="0"/>
            </a:endParaRPr>
          </a:p>
        </p:txBody>
      </p:sp>
      <p:sp>
        <p:nvSpPr>
          <p:cNvPr id="6861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AU" sz="1300" dirty="0">
                <a:solidFill>
                  <a:srgbClr val="000000"/>
                </a:solidFill>
                <a:latin typeface="Trebuchet MS" panose="020B0603020202020204" pitchFamily="34" charset="0"/>
              </a:rPr>
              <a:t>Situation Analysis</a:t>
            </a:r>
          </a:p>
        </p:txBody>
      </p:sp>
    </p:spTree>
    <p:extLst>
      <p:ext uri="{BB962C8B-B14F-4D97-AF65-F5344CB8AC3E}">
        <p14:creationId xmlns:p14="http://schemas.microsoft.com/office/powerpoint/2010/main" val="3806395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latin typeface="+mn-lt"/>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15185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108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0898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25/10/2019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255692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3659188"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15141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63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214319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043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946966188"/>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72043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331592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mn-lt"/>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n-lt"/>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mn-lt"/>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3633073248"/>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11"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21002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2244686565"/>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3"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85915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extLst>
              <p:ext uri="{D42A27DB-BD31-4B8C-83A1-F6EECF244321}">
                <p14:modId xmlns:p14="http://schemas.microsoft.com/office/powerpoint/2010/main" val="1739006377"/>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9"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8823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3679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4993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975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D2FFA6C8-53F6-483E-9B52-088DA563EE7C}" type="datetimeFigureOut">
              <a:rPr lang="en-AU" smtClean="0">
                <a:solidFill>
                  <a:prstClr val="black">
                    <a:tint val="75000"/>
                  </a:prstClr>
                </a:solidFill>
              </a:rPr>
              <a:pPr/>
              <a:t>25/10/2019</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321388455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Lst>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www.ccnetglobal.com/franchises/cop-indigenous-os-projec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kern="0" dirty="0"/>
              <a:t>Situation Analysis</a:t>
            </a:r>
            <a:endParaRPr lang="en-AU" dirty="0"/>
          </a:p>
        </p:txBody>
      </p:sp>
      <p:sp>
        <p:nvSpPr>
          <p:cNvPr id="3" name="Subtitle 2"/>
          <p:cNvSpPr>
            <a:spLocks noGrp="1"/>
          </p:cNvSpPr>
          <p:nvPr>
            <p:ph type="subTitle" idx="1"/>
          </p:nvPr>
        </p:nvSpPr>
        <p:spPr>
          <a:xfrm>
            <a:off x="1371600" y="3433618"/>
            <a:ext cx="6400800" cy="1752600"/>
          </a:xfrm>
        </p:spPr>
        <p:txBody>
          <a:bodyPr/>
          <a:lstStyle/>
          <a:p>
            <a:r>
              <a:rPr lang="en-AU" dirty="0"/>
              <a:t>Understanding the Context for Strategy Development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9525" y="1237457"/>
            <a:ext cx="8748713" cy="28892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AU" sz="1200" dirty="0">
                <a:solidFill>
                  <a:prstClr val="black"/>
                </a:solidFill>
                <a:latin typeface="Trebuchet MS" panose="020B0603020202020204" pitchFamily="34" charset="0"/>
              </a:rPr>
              <a:t>Stick the threats up on the wall / tarp, one at a time, and link them to the targets </a:t>
            </a:r>
            <a:r>
              <a:rPr lang="en-AU" sz="1200" b="1" dirty="0">
                <a:solidFill>
                  <a:prstClr val="black"/>
                </a:solidFill>
                <a:latin typeface="Trebuchet MS" panose="020B0603020202020204" pitchFamily="34" charset="0"/>
              </a:rPr>
              <a:t>they most impact</a:t>
            </a:r>
            <a:r>
              <a:rPr lang="en-AU" sz="1200" dirty="0">
                <a:solidFill>
                  <a:prstClr val="black"/>
                </a:solidFill>
                <a:latin typeface="Trebuchet MS" panose="020B0603020202020204" pitchFamily="34" charset="0"/>
              </a:rPr>
              <a:t>. </a:t>
            </a:r>
            <a:br>
              <a:rPr lang="en-AU" sz="1200" dirty="0">
                <a:solidFill>
                  <a:prstClr val="black"/>
                </a:solidFill>
                <a:latin typeface="Trebuchet MS" panose="020B0603020202020204" pitchFamily="34" charset="0"/>
              </a:rPr>
            </a:br>
            <a:r>
              <a:rPr lang="en-AU" sz="1200" dirty="0">
                <a:solidFill>
                  <a:prstClr val="black"/>
                </a:solidFill>
                <a:latin typeface="Trebuchet MS" panose="020B0603020202020204" pitchFamily="34" charset="0"/>
              </a:rPr>
              <a:t>Use threats that have a direct impact.</a:t>
            </a:r>
          </a:p>
        </p:txBody>
      </p:sp>
      <p:sp>
        <p:nvSpPr>
          <p:cNvPr id="42" name="Content Placeholder 2"/>
          <p:cNvSpPr txBox="1">
            <a:spLocks/>
          </p:cNvSpPr>
          <p:nvPr/>
        </p:nvSpPr>
        <p:spPr bwMode="auto">
          <a:xfrm>
            <a:off x="0" y="1631950"/>
            <a:ext cx="87487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Char char="•"/>
            </a:pPr>
            <a:r>
              <a:rPr lang="en-AU" sz="1200" dirty="0">
                <a:solidFill>
                  <a:srgbClr val="000000"/>
                </a:solidFill>
                <a:latin typeface="Trebuchet MS" panose="020B0603020202020204" pitchFamily="34" charset="0"/>
              </a:rPr>
              <a:t>Now add new cards describing who or what is causing the threats</a:t>
            </a:r>
          </a:p>
        </p:txBody>
      </p:sp>
      <p:sp>
        <p:nvSpPr>
          <p:cNvPr id="110" name="Content Placeholder 2"/>
          <p:cNvSpPr txBox="1">
            <a:spLocks/>
          </p:cNvSpPr>
          <p:nvPr/>
        </p:nvSpPr>
        <p:spPr bwMode="auto">
          <a:xfrm>
            <a:off x="0" y="1820863"/>
            <a:ext cx="87487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spcBef>
                <a:spcPct val="20000"/>
              </a:spcBef>
              <a:buFont typeface="Arial" pitchFamily="34" charset="0"/>
              <a:buChar char="•"/>
            </a:pPr>
            <a:r>
              <a:rPr lang="en-AU" sz="1200" dirty="0">
                <a:solidFill>
                  <a:srgbClr val="000000"/>
                </a:solidFill>
                <a:latin typeface="Trebuchet MS" panose="020B0603020202020204" pitchFamily="34" charset="0"/>
              </a:rPr>
              <a:t>Look for key influence, links </a:t>
            </a:r>
            <a:r>
              <a:rPr lang="en-AU" sz="1200" dirty="0" err="1">
                <a:solidFill>
                  <a:srgbClr val="000000"/>
                </a:solidFill>
                <a:latin typeface="Trebuchet MS" panose="020B0603020202020204" pitchFamily="34" charset="0"/>
              </a:rPr>
              <a:t>etc</a:t>
            </a:r>
            <a:r>
              <a:rPr lang="en-AU" sz="1200" dirty="0">
                <a:solidFill>
                  <a:srgbClr val="000000"/>
                </a:solidFill>
                <a:latin typeface="Trebuchet MS" panose="020B0603020202020204" pitchFamily="34" charset="0"/>
              </a:rPr>
              <a:t>, as well as review previous work for low viability or high threat</a:t>
            </a:r>
          </a:p>
        </p:txBody>
      </p:sp>
      <p:sp>
        <p:nvSpPr>
          <p:cNvPr id="6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61" name="Text Placeholder 4"/>
          <p:cNvSpPr>
            <a:spLocks noGrp="1"/>
          </p:cNvSpPr>
          <p:nvPr>
            <p:ph type="body" sz="quarter" idx="14"/>
          </p:nvPr>
        </p:nvSpPr>
        <p:spPr>
          <a:xfrm>
            <a:off x="0" y="501101"/>
            <a:ext cx="2819400" cy="646113"/>
          </a:xfrm>
        </p:spPr>
        <p:txBody>
          <a:bodyPr/>
          <a:lstStyle/>
          <a:p>
            <a:r>
              <a:rPr lang="en-AU" dirty="0"/>
              <a:t>Situation</a:t>
            </a:r>
          </a:p>
        </p:txBody>
      </p:sp>
      <p:sp>
        <p:nvSpPr>
          <p:cNvPr id="64"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Example</a:t>
            </a:r>
          </a:p>
        </p:txBody>
      </p:sp>
      <p:pic>
        <p:nvPicPr>
          <p:cNvPr id="4" name="Picture 3">
            <a:extLst>
              <a:ext uri="{FF2B5EF4-FFF2-40B4-BE49-F238E27FC236}">
                <a16:creationId xmlns:a16="http://schemas.microsoft.com/office/drawing/2014/main" id="{7BDA8B7E-1237-479D-AA46-EA86475B60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77"/>
          <a:stretch/>
        </p:blipFill>
        <p:spPr>
          <a:xfrm>
            <a:off x="0" y="2287815"/>
            <a:ext cx="9144000" cy="4604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descr="C:\Users\Stuart\Pictures\2011-04-07\CAP Workshop April 2011 NT 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07180"/>
            <a:ext cx="3762375" cy="5643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a:spLocks noGrp="1"/>
          </p:cNvSpPr>
          <p:nvPr>
            <p:ph type="body" sz="quarter" idx="13"/>
          </p:nvPr>
        </p:nvSpPr>
        <p:spPr>
          <a:xfrm>
            <a:off x="0" y="0"/>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685251"/>
            <a:ext cx="2819400" cy="461963"/>
          </a:xfrm>
        </p:spPr>
        <p:txBody>
          <a:bodyPr>
            <a:normAutofit fontScale="70000" lnSpcReduction="20000"/>
          </a:bodyPr>
          <a:lstStyle/>
          <a:p>
            <a:r>
              <a:rPr lang="en-AU" dirty="0"/>
              <a:t>Situation Analysis</a:t>
            </a:r>
          </a:p>
        </p:txBody>
      </p:sp>
      <p:sp>
        <p:nvSpPr>
          <p:cNvPr id="10"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Workshop examples</a:t>
            </a:r>
          </a:p>
        </p:txBody>
      </p:sp>
      <p:pic>
        <p:nvPicPr>
          <p:cNvPr id="6" name="Picture 2" descr="C:\Users\Stuart\Pictures\2011-04-07\CAP Workshop April 2011 NT 183.jpg">
            <a:extLst>
              <a:ext uri="{FF2B5EF4-FFF2-40B4-BE49-F238E27FC236}">
                <a16:creationId xmlns:a16="http://schemas.microsoft.com/office/drawing/2014/main" id="{F01AFC17-1A06-45BD-B849-5DFDF5251F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214436"/>
            <a:ext cx="3762376" cy="564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04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normAutofit fontScale="92500"/>
          </a:bodyPr>
          <a:lstStyle/>
          <a:p>
            <a:r>
              <a:rPr lang="en-AU" dirty="0"/>
              <a:t>Making a situation diagram is a very hands-on activity</a:t>
            </a:r>
          </a:p>
          <a:p>
            <a:r>
              <a:rPr lang="en-AU" dirty="0">
                <a:solidFill>
                  <a:srgbClr val="0070C0"/>
                </a:solidFill>
              </a:rPr>
              <a:t>It involves creating a picture of the links between the Targets, their immediate threats, and the causes of those threats</a:t>
            </a:r>
          </a:p>
          <a:p>
            <a:r>
              <a:rPr lang="en-AU" dirty="0"/>
              <a:t>You can do this with the whole group if there are not many targets, but if there are a lot break it up</a:t>
            </a:r>
          </a:p>
          <a:p>
            <a:r>
              <a:rPr lang="en-AU" dirty="0">
                <a:solidFill>
                  <a:srgbClr val="0070C0"/>
                </a:solidFill>
              </a:rPr>
              <a:t>Too much detail can make a conceptual model into a spaghetti-mess (&lt;10 threats / &lt;25 factors). </a:t>
            </a:r>
          </a:p>
          <a:p>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dirty="0"/>
              <a:t>A couple of tips</a:t>
            </a:r>
          </a:p>
        </p:txBody>
      </p:sp>
    </p:spTree>
    <p:extLst>
      <p:ext uri="{BB962C8B-B14F-4D97-AF65-F5344CB8AC3E}">
        <p14:creationId xmlns:p14="http://schemas.microsoft.com/office/powerpoint/2010/main" val="292145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normAutofit fontScale="77500" lnSpcReduction="20000"/>
          </a:bodyPr>
          <a:lstStyle/>
          <a:p>
            <a:r>
              <a:rPr lang="en-AU" dirty="0">
                <a:solidFill>
                  <a:srgbClr val="0070C0"/>
                </a:solidFill>
              </a:rPr>
              <a:t>This is an iterative process, so the team can (and SHOULD!) change their model as new or different information becomes available.</a:t>
            </a:r>
          </a:p>
          <a:p>
            <a:r>
              <a:rPr lang="en-AU" dirty="0"/>
              <a:t>Best to analyse one target and high-ranked threat at a time to identify the contributing factors of a threat are.</a:t>
            </a:r>
          </a:p>
          <a:p>
            <a:r>
              <a:rPr lang="en-AU" dirty="0">
                <a:solidFill>
                  <a:srgbClr val="0070C0"/>
                </a:solidFill>
              </a:rPr>
              <a:t>Use Probing Questions (Why?)</a:t>
            </a:r>
          </a:p>
          <a:p>
            <a:r>
              <a:rPr lang="en-AU" dirty="0"/>
              <a:t>Ensure to capture factors that contribute to more than one threat or target</a:t>
            </a:r>
          </a:p>
          <a:p>
            <a:r>
              <a:rPr lang="en-AU" dirty="0">
                <a:solidFill>
                  <a:srgbClr val="0070C0"/>
                </a:solidFill>
              </a:rPr>
              <a:t>Probe for opportunities not only threats – these will inform the development of suitable strategies.</a:t>
            </a:r>
          </a:p>
          <a:p>
            <a:pPr lvl="1"/>
            <a:r>
              <a:rPr lang="en-AU" dirty="0">
                <a:solidFill>
                  <a:srgbClr val="0070C0"/>
                </a:solidFill>
              </a:rPr>
              <a:t>Opportunity: factors independent of you that could contribute to reducing a threat;</a:t>
            </a:r>
          </a:p>
          <a:p>
            <a:pPr lvl="1"/>
            <a:r>
              <a:rPr lang="en-AU" dirty="0">
                <a:solidFill>
                  <a:srgbClr val="0070C0"/>
                </a:solidFill>
              </a:rPr>
              <a:t>Strategy: actions you will take to e.g. reduce a threat</a:t>
            </a:r>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9" name="Text Placeholder 5"/>
          <p:cNvSpPr>
            <a:spLocks noGrp="1"/>
          </p:cNvSpPr>
          <p:nvPr>
            <p:ph type="body" sz="quarter" idx="15"/>
          </p:nvPr>
        </p:nvSpPr>
        <p:spPr>
          <a:xfrm>
            <a:off x="2852738" y="501101"/>
            <a:ext cx="6291262" cy="646113"/>
          </a:xfrm>
        </p:spPr>
        <p:txBody>
          <a:bodyPr>
            <a:noAutofit/>
          </a:bodyPr>
          <a:lstStyle/>
          <a:p>
            <a:r>
              <a:rPr lang="en-AU" dirty="0"/>
              <a:t>A couple of tips</a:t>
            </a:r>
          </a:p>
        </p:txBody>
      </p:sp>
    </p:spTree>
    <p:extLst>
      <p:ext uri="{BB962C8B-B14F-4D97-AF65-F5344CB8AC3E}">
        <p14:creationId xmlns:p14="http://schemas.microsoft.com/office/powerpoint/2010/main" val="16409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latin typeface="+mn-lt"/>
              </a:rPr>
              <a:t>Deciding what the Plan is all about</a:t>
            </a:r>
          </a:p>
        </p:txBody>
      </p:sp>
      <p:sp>
        <p:nvSpPr>
          <p:cNvPr id="2" name="Text Placeholder 1"/>
          <p:cNvSpPr>
            <a:spLocks noGrp="1"/>
          </p:cNvSpPr>
          <p:nvPr>
            <p:ph type="body" sz="quarter" idx="14"/>
          </p:nvPr>
        </p:nvSpPr>
        <p:spPr>
          <a:xfrm>
            <a:off x="0" y="683721"/>
            <a:ext cx="2819400" cy="463493"/>
          </a:xfrm>
        </p:spPr>
        <p:txBody>
          <a:bodyPr>
            <a:normAutofit fontScale="77500" lnSpcReduction="20000"/>
          </a:bodyPr>
          <a:lstStyle/>
          <a:p>
            <a:r>
              <a:rPr lang="en-AU" dirty="0">
                <a:latin typeface="+mn-lt"/>
              </a:rPr>
              <a:t>Situation Analysis</a:t>
            </a:r>
          </a:p>
        </p:txBody>
      </p:sp>
      <p:sp>
        <p:nvSpPr>
          <p:cNvPr id="3" name="Text Placeholder 2"/>
          <p:cNvSpPr>
            <a:spLocks noGrp="1"/>
          </p:cNvSpPr>
          <p:nvPr>
            <p:ph type="body" sz="quarter" idx="15"/>
          </p:nvPr>
        </p:nvSpPr>
        <p:spPr/>
        <p:txBody>
          <a:bodyPr/>
          <a:lstStyle/>
          <a:p>
            <a:r>
              <a:rPr lang="en-AU" dirty="0">
                <a:latin typeface="+mn-lt"/>
              </a:rPr>
              <a:t>Hints</a:t>
            </a:r>
          </a:p>
        </p:txBody>
      </p:sp>
      <p:sp>
        <p:nvSpPr>
          <p:cNvPr id="6" name="Rectangle 3"/>
          <p:cNvSpPr txBox="1">
            <a:spLocks noChangeArrowheads="1"/>
          </p:cNvSpPr>
          <p:nvPr/>
        </p:nvSpPr>
        <p:spPr bwMode="auto">
          <a:xfrm>
            <a:off x="1524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panose="020B0604020202020204" pitchFamily="34" charset="0"/>
                <a:ea typeface="ＭＳ Ｐゴシック" pitchFamily="34" charset="-128"/>
              </a:defRPr>
            </a:lvl1pPr>
            <a:lvl2pPr marL="742950" indent="-285750" eaLnBrk="0" hangingPunct="0">
              <a:spcBef>
                <a:spcPct val="20000"/>
              </a:spcBef>
              <a:buChar char="–"/>
              <a:defRPr sz="2400">
                <a:solidFill>
                  <a:schemeClr val="tx1"/>
                </a:solidFill>
                <a:latin typeface="Arial" panose="020B0604020202020204"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3pPr>
            <a:lvl4pPr marL="16002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4pPr>
            <a:lvl5pPr marL="2057400" indent="-228600" eaLnBrk="0" hangingPunct="0">
              <a:spcBef>
                <a:spcPct val="20000"/>
              </a:spcBef>
              <a:buChar char="»"/>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ＭＳ Ｐゴシック" pitchFamily="34" charset="-128"/>
              </a:defRPr>
            </a:lvl9pPr>
          </a:lstStyle>
          <a:p>
            <a:pPr eaLnBrk="1" hangingPunct="1">
              <a:spcBef>
                <a:spcPts val="200"/>
              </a:spcBef>
              <a:buFontTx/>
              <a:buNone/>
            </a:pPr>
            <a:r>
              <a:rPr lang="en-US" altLang="en-US" sz="2800" dirty="0">
                <a:latin typeface="+mn-lt"/>
              </a:rPr>
              <a:t>Preparing (</a:t>
            </a:r>
            <a:r>
              <a:rPr lang="en-US" altLang="en-US" sz="2800" u="sng" dirty="0">
                <a:latin typeface="+mn-lt"/>
              </a:rPr>
              <a:t>before</a:t>
            </a:r>
            <a:r>
              <a:rPr lang="en-US" altLang="en-US" sz="2800" dirty="0">
                <a:latin typeface="+mn-lt"/>
              </a:rPr>
              <a:t> you get together):</a:t>
            </a:r>
          </a:p>
          <a:p>
            <a:pPr eaLnBrk="1" hangingPunct="1">
              <a:spcBef>
                <a:spcPts val="200"/>
              </a:spcBef>
              <a:buFontTx/>
              <a:buNone/>
            </a:pPr>
            <a:endParaRPr lang="en-US" altLang="en-US" sz="1200" dirty="0">
              <a:solidFill>
                <a:srgbClr val="0070C0"/>
              </a:solidFill>
              <a:latin typeface="+mn-lt"/>
            </a:endParaRPr>
          </a:p>
          <a:p>
            <a:pPr marL="457200" indent="-457200" eaLnBrk="1" hangingPunct="1">
              <a:spcBef>
                <a:spcPts val="200"/>
              </a:spcBef>
            </a:pPr>
            <a:r>
              <a:rPr lang="en-US" altLang="en-US" sz="2800" dirty="0">
                <a:solidFill>
                  <a:srgbClr val="0070C0"/>
                </a:solidFill>
                <a:latin typeface="+mn-lt"/>
              </a:rPr>
              <a:t>Involving the right people is KEY. To develop robust strategies in Step 8, you </a:t>
            </a:r>
            <a:r>
              <a:rPr lang="en-US" altLang="en-US" sz="2800" u="sng" dirty="0">
                <a:solidFill>
                  <a:srgbClr val="0070C0"/>
                </a:solidFill>
                <a:latin typeface="+mn-lt"/>
              </a:rPr>
              <a:t>must</a:t>
            </a:r>
            <a:r>
              <a:rPr lang="en-US" altLang="en-US" sz="2800" dirty="0">
                <a:solidFill>
                  <a:srgbClr val="0070C0"/>
                </a:solidFill>
                <a:latin typeface="+mn-lt"/>
              </a:rPr>
              <a:t> have knowledgeable people involved who can help you to </a:t>
            </a:r>
            <a:r>
              <a:rPr lang="en-US" altLang="ja-JP" sz="2800" dirty="0">
                <a:solidFill>
                  <a:srgbClr val="0070C0"/>
                </a:solidFill>
                <a:latin typeface="+mn-lt"/>
              </a:rPr>
              <a:t>understand what factors are driving the current situation</a:t>
            </a:r>
          </a:p>
          <a:p>
            <a:pPr marL="457200" indent="-457200" eaLnBrk="1" hangingPunct="1">
              <a:spcBef>
                <a:spcPts val="200"/>
              </a:spcBef>
            </a:pPr>
            <a:r>
              <a:rPr lang="en-US" altLang="ja-JP" sz="2800" dirty="0">
                <a:latin typeface="+mn-lt"/>
              </a:rPr>
              <a:t>This step should be given enough time so that your team can adequately understand key issues for strategy development. This may involve more than one round of discussion, so plan accordingly. </a:t>
            </a:r>
          </a:p>
          <a:p>
            <a:pPr eaLnBrk="1" hangingPunct="1">
              <a:lnSpc>
                <a:spcPct val="80000"/>
              </a:lnSpc>
              <a:buFontTx/>
              <a:buNone/>
            </a:pPr>
            <a:endParaRPr lang="en-US" altLang="en-US" sz="2800" dirty="0">
              <a:solidFill>
                <a:srgbClr val="0070C0"/>
              </a:solidFill>
              <a:latin typeface="+mn-lt"/>
            </a:endParaRPr>
          </a:p>
          <a:p>
            <a:pPr eaLnBrk="1" hangingPunct="1">
              <a:lnSpc>
                <a:spcPct val="80000"/>
              </a:lnSpc>
              <a:buFontTx/>
              <a:buNone/>
            </a:pPr>
            <a:endParaRPr lang="en-US" altLang="en-US" sz="2800" dirty="0">
              <a:solidFill>
                <a:srgbClr val="0070C0"/>
              </a:solidFill>
              <a:latin typeface="+mn-lt"/>
            </a:endParaRPr>
          </a:p>
          <a:p>
            <a:pPr eaLnBrk="1" hangingPunct="1">
              <a:lnSpc>
                <a:spcPct val="80000"/>
              </a:lnSpc>
              <a:buFontTx/>
              <a:buNone/>
            </a:pPr>
            <a:endParaRPr lang="en-US" altLang="en-US" sz="3200" dirty="0">
              <a:solidFill>
                <a:srgbClr val="0070C0"/>
              </a:solidFill>
              <a:latin typeface="+mn-lt"/>
            </a:endParaRPr>
          </a:p>
        </p:txBody>
      </p:sp>
    </p:spTree>
    <p:extLst>
      <p:ext uri="{BB962C8B-B14F-4D97-AF65-F5344CB8AC3E}">
        <p14:creationId xmlns:p14="http://schemas.microsoft.com/office/powerpoint/2010/main" val="372645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latin typeface="+mn-lt"/>
              </a:rPr>
              <a:t>Deciding what the Plan is all about</a:t>
            </a:r>
          </a:p>
        </p:txBody>
      </p:sp>
      <p:sp>
        <p:nvSpPr>
          <p:cNvPr id="2" name="Text Placeholder 1"/>
          <p:cNvSpPr>
            <a:spLocks noGrp="1"/>
          </p:cNvSpPr>
          <p:nvPr>
            <p:ph type="body" sz="quarter" idx="14"/>
          </p:nvPr>
        </p:nvSpPr>
        <p:spPr>
          <a:xfrm>
            <a:off x="0" y="685251"/>
            <a:ext cx="2819400" cy="461963"/>
          </a:xfrm>
        </p:spPr>
        <p:txBody>
          <a:bodyPr>
            <a:normAutofit fontScale="77500" lnSpcReduction="20000"/>
          </a:bodyPr>
          <a:lstStyle/>
          <a:p>
            <a:r>
              <a:rPr lang="en-AU" dirty="0">
                <a:latin typeface="+mn-lt"/>
              </a:rPr>
              <a:t>Situation Analysis</a:t>
            </a:r>
          </a:p>
        </p:txBody>
      </p:sp>
      <p:sp>
        <p:nvSpPr>
          <p:cNvPr id="3" name="Text Placeholder 2"/>
          <p:cNvSpPr>
            <a:spLocks noGrp="1"/>
          </p:cNvSpPr>
          <p:nvPr>
            <p:ph type="body" sz="quarter" idx="15"/>
          </p:nvPr>
        </p:nvSpPr>
        <p:spPr/>
        <p:txBody>
          <a:bodyPr/>
          <a:lstStyle/>
          <a:p>
            <a:r>
              <a:rPr lang="en-AU" dirty="0">
                <a:latin typeface="+mn-lt"/>
              </a:rPr>
              <a:t>Reflect on the discussion</a:t>
            </a:r>
          </a:p>
        </p:txBody>
      </p:sp>
      <p:sp>
        <p:nvSpPr>
          <p:cNvPr id="10" name="Rectangle 3"/>
          <p:cNvSpPr txBox="1">
            <a:spLocks noChangeArrowheads="1"/>
          </p:cNvSpPr>
          <p:nvPr/>
        </p:nvSpPr>
        <p:spPr>
          <a:xfrm>
            <a:off x="685800" y="1676400"/>
            <a:ext cx="7543800" cy="38862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tx1"/>
              </a:buClr>
              <a:buFontTx/>
              <a:buNone/>
              <a:defRPr/>
            </a:pPr>
            <a:endParaRPr lang="en-US" sz="900" dirty="0">
              <a:latin typeface="+mn-lt"/>
            </a:endParaRPr>
          </a:p>
          <a:p>
            <a:pPr fontAlgn="auto">
              <a:spcAft>
                <a:spcPts val="0"/>
              </a:spcAft>
              <a:buClr>
                <a:schemeClr val="tx1"/>
              </a:buClr>
              <a:defRPr/>
            </a:pPr>
            <a:r>
              <a:rPr lang="en-US" sz="2800" dirty="0">
                <a:latin typeface="+mn-lt"/>
              </a:rPr>
              <a:t>Does the situation analysis focus on the factors contributing to </a:t>
            </a:r>
            <a:r>
              <a:rPr lang="en-US" sz="2800" u="sng" dirty="0">
                <a:latin typeface="+mn-lt"/>
              </a:rPr>
              <a:t>critical</a:t>
            </a:r>
            <a:r>
              <a:rPr lang="en-US" sz="2800" dirty="0">
                <a:latin typeface="+mn-lt"/>
              </a:rPr>
              <a:t> threats and/or targets with </a:t>
            </a:r>
            <a:r>
              <a:rPr lang="en-US" sz="2800" u="sng" dirty="0">
                <a:latin typeface="+mn-lt"/>
              </a:rPr>
              <a:t>impaired viability</a:t>
            </a:r>
            <a:r>
              <a:rPr lang="en-US" sz="2800" dirty="0">
                <a:latin typeface="+mn-lt"/>
              </a:rPr>
              <a:t>?</a:t>
            </a:r>
          </a:p>
          <a:p>
            <a:pPr fontAlgn="auto">
              <a:spcBef>
                <a:spcPct val="40000"/>
              </a:spcBef>
              <a:spcAft>
                <a:spcPts val="0"/>
              </a:spcAft>
              <a:buClr>
                <a:schemeClr val="tx1"/>
              </a:buClr>
              <a:defRPr/>
            </a:pPr>
            <a:r>
              <a:rPr lang="en-US" sz="2800" dirty="0">
                <a:solidFill>
                  <a:srgbClr val="0070C0"/>
                </a:solidFill>
                <a:latin typeface="+mn-lt"/>
              </a:rPr>
              <a:t>Have all relevant types of factors been considered? (e.g., economic, political, cultural, institutional)</a:t>
            </a:r>
          </a:p>
          <a:p>
            <a:pPr fontAlgn="auto">
              <a:spcBef>
                <a:spcPct val="40000"/>
              </a:spcBef>
              <a:spcAft>
                <a:spcPts val="0"/>
              </a:spcAft>
              <a:buClr>
                <a:schemeClr val="tx1"/>
              </a:buClr>
              <a:defRPr/>
            </a:pPr>
            <a:r>
              <a:rPr lang="en-US" sz="2800" dirty="0">
                <a:latin typeface="+mn-lt"/>
              </a:rPr>
              <a:t>Have inconsequential, irrelevant or redundant factors been excluded?</a:t>
            </a:r>
          </a:p>
        </p:txBody>
      </p:sp>
      <p:pic>
        <p:nvPicPr>
          <p:cNvPr id="11" name="Picture 4" descr="bd0002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8369" y="5409734"/>
            <a:ext cx="12954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3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Why doing a Situation Analysis</a:t>
            </a:r>
          </a:p>
          <a:p>
            <a:r>
              <a:rPr lang="en-AU" dirty="0">
                <a:solidFill>
                  <a:srgbClr val="0070C0"/>
                </a:solidFill>
              </a:rPr>
              <a:t>How to do a Situation Analysis</a:t>
            </a:r>
          </a:p>
          <a:p>
            <a:r>
              <a:rPr lang="en-AU" dirty="0"/>
              <a:t>Example and Tips</a:t>
            </a:r>
          </a:p>
          <a:p>
            <a:r>
              <a:rPr lang="en-AU" b="1" dirty="0">
                <a:solidFill>
                  <a:srgbClr val="0070C0"/>
                </a:solidFill>
              </a:rPr>
              <a:t>Stakeholder Analysis</a:t>
            </a:r>
          </a:p>
          <a:p>
            <a:r>
              <a:rPr lang="en-AU"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284390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495235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2400" dirty="0">
              <a:solidFill>
                <a:srgbClr val="000000"/>
              </a:solidFill>
              <a:latin typeface="+mn-lt"/>
            </a:endParaRPr>
          </a:p>
        </p:txBody>
      </p:sp>
      <p:sp>
        <p:nvSpPr>
          <p:cNvPr id="54278" name="Text Box 7"/>
          <p:cNvSpPr txBox="1">
            <a:spLocks noChangeArrowheads="1"/>
          </p:cNvSpPr>
          <p:nvPr/>
        </p:nvSpPr>
        <p:spPr bwMode="auto">
          <a:xfrm>
            <a:off x="16333" y="1443979"/>
            <a:ext cx="9053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en-US" sz="2400" dirty="0">
                <a:latin typeface="+mn-lt"/>
              </a:rPr>
              <a:t>Who are the key stakeholders with vested interest in the project, what factors are driving critical threats, and what opportunities exist?</a:t>
            </a:r>
          </a:p>
        </p:txBody>
      </p:sp>
      <p:sp>
        <p:nvSpPr>
          <p:cNvPr id="9" name="Text Placeholder 1"/>
          <p:cNvSpPr>
            <a:spLocks noGrp="1"/>
          </p:cNvSpPr>
          <p:nvPr>
            <p:ph type="body" sz="quarter" idx="13"/>
          </p:nvPr>
        </p:nvSpPr>
        <p:spPr>
          <a:xfrm>
            <a:off x="-21021" y="-2628"/>
            <a:ext cx="9128125" cy="461963"/>
          </a:xfrm>
        </p:spPr>
        <p:txBody>
          <a:bodyPr/>
          <a:lstStyle/>
          <a:p>
            <a:r>
              <a:rPr lang="en-AU" dirty="0">
                <a:latin typeface="+mn-lt"/>
              </a:rPr>
              <a:t>Deciding what the Plan is all about</a:t>
            </a:r>
          </a:p>
        </p:txBody>
      </p:sp>
      <p:sp>
        <p:nvSpPr>
          <p:cNvPr id="10" name="Text Placeholder 4"/>
          <p:cNvSpPr>
            <a:spLocks noGrp="1"/>
          </p:cNvSpPr>
          <p:nvPr>
            <p:ph type="body" sz="quarter" idx="14"/>
          </p:nvPr>
        </p:nvSpPr>
        <p:spPr>
          <a:xfrm>
            <a:off x="0" y="501101"/>
            <a:ext cx="2819400" cy="646113"/>
          </a:xfrm>
        </p:spPr>
        <p:txBody>
          <a:bodyPr/>
          <a:lstStyle/>
          <a:p>
            <a:r>
              <a:rPr lang="en-AU" dirty="0">
                <a:latin typeface="+mn-lt"/>
              </a:rPr>
              <a:t>Situation</a:t>
            </a:r>
          </a:p>
        </p:txBody>
      </p:sp>
      <p:sp>
        <p:nvSpPr>
          <p:cNvPr id="11"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latin typeface="+mn-lt"/>
              </a:rPr>
              <a:t>Identifying who causes the problems</a:t>
            </a:r>
          </a:p>
        </p:txBody>
      </p:sp>
      <p:pic>
        <p:nvPicPr>
          <p:cNvPr id="3" name="Picture 2">
            <a:extLst>
              <a:ext uri="{FF2B5EF4-FFF2-40B4-BE49-F238E27FC236}">
                <a16:creationId xmlns:a16="http://schemas.microsoft.com/office/drawing/2014/main" id="{69E166A3-BF02-457D-BB32-8B406DA788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50" b="3811"/>
          <a:stretch/>
        </p:blipFill>
        <p:spPr>
          <a:xfrm>
            <a:off x="7257" y="2362200"/>
            <a:ext cx="9144000" cy="4495800"/>
          </a:xfrm>
          <a:prstGeom prst="rect">
            <a:avLst/>
          </a:prstGeom>
        </p:spPr>
      </p:pic>
    </p:spTree>
    <p:extLst>
      <p:ext uri="{BB962C8B-B14F-4D97-AF65-F5344CB8AC3E}">
        <p14:creationId xmlns:p14="http://schemas.microsoft.com/office/powerpoint/2010/main" val="121911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847B0F-BAFB-4828-86F0-EAF335E43DBA}"/>
              </a:ext>
            </a:extLst>
          </p:cNvPr>
          <p:cNvSpPr>
            <a:spLocks noGrp="1"/>
          </p:cNvSpPr>
          <p:nvPr>
            <p:ph type="body" sz="quarter" idx="13"/>
          </p:nvPr>
        </p:nvSpPr>
        <p:spPr/>
        <p:txBody>
          <a:bodyPr/>
          <a:lstStyle/>
          <a:p>
            <a:r>
              <a:rPr lang="en-AU" dirty="0"/>
              <a:t>Deciding what the Plan is all about</a:t>
            </a:r>
          </a:p>
        </p:txBody>
      </p:sp>
      <p:sp>
        <p:nvSpPr>
          <p:cNvPr id="3" name="Text Placeholder 2">
            <a:extLst>
              <a:ext uri="{FF2B5EF4-FFF2-40B4-BE49-F238E27FC236}">
                <a16:creationId xmlns:a16="http://schemas.microsoft.com/office/drawing/2014/main" id="{C0D1AB55-D51E-4AD6-8599-F704E0077248}"/>
              </a:ext>
            </a:extLst>
          </p:cNvPr>
          <p:cNvSpPr>
            <a:spLocks noGrp="1"/>
          </p:cNvSpPr>
          <p:nvPr>
            <p:ph type="body" sz="quarter" idx="14"/>
          </p:nvPr>
        </p:nvSpPr>
        <p:spPr>
          <a:xfrm>
            <a:off x="0" y="685251"/>
            <a:ext cx="2819400" cy="461963"/>
          </a:xfrm>
        </p:spPr>
        <p:txBody>
          <a:bodyPr>
            <a:normAutofit fontScale="70000" lnSpcReduction="20000"/>
          </a:bodyPr>
          <a:lstStyle/>
          <a:p>
            <a:r>
              <a:rPr lang="en-AU" dirty="0"/>
              <a:t>Situation Analysis</a:t>
            </a:r>
          </a:p>
        </p:txBody>
      </p:sp>
      <p:sp>
        <p:nvSpPr>
          <p:cNvPr id="4" name="Text Placeholder 3">
            <a:extLst>
              <a:ext uri="{FF2B5EF4-FFF2-40B4-BE49-F238E27FC236}">
                <a16:creationId xmlns:a16="http://schemas.microsoft.com/office/drawing/2014/main" id="{350CC65E-DCD9-441B-B311-63DB4D623B95}"/>
              </a:ext>
            </a:extLst>
          </p:cNvPr>
          <p:cNvSpPr>
            <a:spLocks noGrp="1"/>
          </p:cNvSpPr>
          <p:nvPr>
            <p:ph type="body" sz="quarter" idx="15"/>
          </p:nvPr>
        </p:nvSpPr>
        <p:spPr/>
        <p:txBody>
          <a:bodyPr/>
          <a:lstStyle/>
          <a:p>
            <a:r>
              <a:rPr lang="en-AU" dirty="0">
                <a:latin typeface="+mn-lt"/>
              </a:rPr>
              <a:t>Stakeholder Analysis</a:t>
            </a:r>
          </a:p>
        </p:txBody>
      </p:sp>
      <p:pic>
        <p:nvPicPr>
          <p:cNvPr id="5" name="Picture 4">
            <a:extLst>
              <a:ext uri="{FF2B5EF4-FFF2-40B4-BE49-F238E27FC236}">
                <a16:creationId xmlns:a16="http://schemas.microsoft.com/office/drawing/2014/main" id="{D2DAFF9C-8CB4-482B-9E64-B9A162700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646" y="1197454"/>
            <a:ext cx="4779333" cy="4950443"/>
          </a:xfrm>
          <a:prstGeom prst="rect">
            <a:avLst/>
          </a:prstGeom>
        </p:spPr>
      </p:pic>
      <p:sp>
        <p:nvSpPr>
          <p:cNvPr id="6" name="Rectangle 5">
            <a:extLst>
              <a:ext uri="{FF2B5EF4-FFF2-40B4-BE49-F238E27FC236}">
                <a16:creationId xmlns:a16="http://schemas.microsoft.com/office/drawing/2014/main" id="{F8317033-432A-4D55-9D91-CA7B65DBA4C4}"/>
              </a:ext>
            </a:extLst>
          </p:cNvPr>
          <p:cNvSpPr/>
          <p:nvPr/>
        </p:nvSpPr>
        <p:spPr>
          <a:xfrm>
            <a:off x="78933" y="3726362"/>
            <a:ext cx="4341044" cy="19735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FBE61C30-9747-4F3C-B1E6-E4FBFEAA27C2}"/>
              </a:ext>
            </a:extLst>
          </p:cNvPr>
          <p:cNvSpPr/>
          <p:nvPr/>
        </p:nvSpPr>
        <p:spPr>
          <a:xfrm>
            <a:off x="4453899" y="3714388"/>
            <a:ext cx="4552656" cy="19855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8" name="TextBox 7">
            <a:extLst>
              <a:ext uri="{FF2B5EF4-FFF2-40B4-BE49-F238E27FC236}">
                <a16:creationId xmlns:a16="http://schemas.microsoft.com/office/drawing/2014/main" id="{60883E5B-690B-4A5D-8E20-5AD9D90D5F1F}"/>
              </a:ext>
            </a:extLst>
          </p:cNvPr>
          <p:cNvSpPr txBox="1"/>
          <p:nvPr/>
        </p:nvSpPr>
        <p:spPr>
          <a:xfrm>
            <a:off x="6337738" y="1752600"/>
            <a:ext cx="2679570" cy="1569660"/>
          </a:xfrm>
          <a:prstGeom prst="rect">
            <a:avLst/>
          </a:prstGeom>
          <a:noFill/>
        </p:spPr>
        <p:txBody>
          <a:bodyPr wrap="square" rtlCol="0">
            <a:spAutoFit/>
          </a:bodyPr>
          <a:lstStyle/>
          <a:p>
            <a:r>
              <a:rPr lang="en-US" sz="1600" b="1" dirty="0"/>
              <a:t>High power, highly interested people (Manage Closely)</a:t>
            </a:r>
            <a:r>
              <a:rPr lang="en-US" sz="1600" dirty="0"/>
              <a:t>: you must fully engage these people, and make the greatest efforts to satisfy them.</a:t>
            </a:r>
            <a:endParaRPr lang="en-AU" sz="1600" dirty="0"/>
          </a:p>
        </p:txBody>
      </p:sp>
      <p:sp>
        <p:nvSpPr>
          <p:cNvPr id="9" name="TextBox 8">
            <a:extLst>
              <a:ext uri="{FF2B5EF4-FFF2-40B4-BE49-F238E27FC236}">
                <a16:creationId xmlns:a16="http://schemas.microsoft.com/office/drawing/2014/main" id="{4E00056D-AA69-4E9C-B121-F6B0371341DB}"/>
              </a:ext>
            </a:extLst>
          </p:cNvPr>
          <p:cNvSpPr txBox="1"/>
          <p:nvPr/>
        </p:nvSpPr>
        <p:spPr>
          <a:xfrm>
            <a:off x="73424" y="1676400"/>
            <a:ext cx="2505735" cy="1815882"/>
          </a:xfrm>
          <a:prstGeom prst="rect">
            <a:avLst/>
          </a:prstGeom>
          <a:noFill/>
        </p:spPr>
        <p:txBody>
          <a:bodyPr wrap="square" rtlCol="0">
            <a:spAutoFit/>
          </a:bodyPr>
          <a:lstStyle/>
          <a:p>
            <a:r>
              <a:rPr lang="en-US" sz="1600" b="1" dirty="0"/>
              <a:t>High power, less interested people (Keep Satisfied)</a:t>
            </a:r>
            <a:r>
              <a:rPr lang="en-US" sz="1600" dirty="0"/>
              <a:t>: put enough work in with these people to keep them satisfied, but not so much that they become bored with your message.</a:t>
            </a:r>
            <a:endParaRPr lang="en-AU" sz="1600" dirty="0"/>
          </a:p>
        </p:txBody>
      </p:sp>
      <p:sp>
        <p:nvSpPr>
          <p:cNvPr id="10" name="TextBox 9">
            <a:extLst>
              <a:ext uri="{FF2B5EF4-FFF2-40B4-BE49-F238E27FC236}">
                <a16:creationId xmlns:a16="http://schemas.microsoft.com/office/drawing/2014/main" id="{B6DF2AA6-1D8F-4C0D-89C8-619C4FE1F436}"/>
              </a:ext>
            </a:extLst>
          </p:cNvPr>
          <p:cNvSpPr txBox="1"/>
          <p:nvPr/>
        </p:nvSpPr>
        <p:spPr>
          <a:xfrm>
            <a:off x="6248400" y="3844664"/>
            <a:ext cx="2773905" cy="1815882"/>
          </a:xfrm>
          <a:prstGeom prst="rect">
            <a:avLst/>
          </a:prstGeom>
          <a:noFill/>
        </p:spPr>
        <p:txBody>
          <a:bodyPr wrap="square" rtlCol="0">
            <a:spAutoFit/>
          </a:bodyPr>
          <a:lstStyle/>
          <a:p>
            <a:r>
              <a:rPr lang="en-US" sz="1400" b="1" dirty="0"/>
              <a:t>Low power, highly interested people (Keep Informed)</a:t>
            </a:r>
            <a:r>
              <a:rPr lang="en-US" sz="1400" dirty="0"/>
              <a:t>: adequately inform these people, and talk to them to ensure that no major issues are arising. People in this category can often be very helpful with the detail of your project.</a:t>
            </a:r>
            <a:endParaRPr lang="en-AU" sz="1400" dirty="0"/>
          </a:p>
        </p:txBody>
      </p:sp>
      <p:sp>
        <p:nvSpPr>
          <p:cNvPr id="11" name="Rectangle 10">
            <a:extLst>
              <a:ext uri="{FF2B5EF4-FFF2-40B4-BE49-F238E27FC236}">
                <a16:creationId xmlns:a16="http://schemas.microsoft.com/office/drawing/2014/main" id="{C9D07648-2D44-4844-8B34-64962EF8B52C}"/>
              </a:ext>
            </a:extLst>
          </p:cNvPr>
          <p:cNvSpPr/>
          <p:nvPr/>
        </p:nvSpPr>
        <p:spPr>
          <a:xfrm>
            <a:off x="28799" y="3879202"/>
            <a:ext cx="2505735" cy="1323439"/>
          </a:xfrm>
          <a:prstGeom prst="rect">
            <a:avLst/>
          </a:prstGeom>
        </p:spPr>
        <p:txBody>
          <a:bodyPr wrap="square">
            <a:spAutoFit/>
          </a:bodyPr>
          <a:lstStyle/>
          <a:p>
            <a:r>
              <a:rPr lang="en-US" sz="1600" b="1" dirty="0"/>
              <a:t>Low power, less interested people (Monitor)</a:t>
            </a:r>
            <a:r>
              <a:rPr lang="en-US" sz="1600" dirty="0"/>
              <a:t>: again, monitor these people, but don’t bore them with excessive communication</a:t>
            </a:r>
            <a:endParaRPr lang="en-AU" sz="1600" dirty="0"/>
          </a:p>
        </p:txBody>
      </p:sp>
      <p:sp>
        <p:nvSpPr>
          <p:cNvPr id="12" name="Rectangle 11">
            <a:extLst>
              <a:ext uri="{FF2B5EF4-FFF2-40B4-BE49-F238E27FC236}">
                <a16:creationId xmlns:a16="http://schemas.microsoft.com/office/drawing/2014/main" id="{101646B8-D904-42E8-BA1A-71240E921B4E}"/>
              </a:ext>
            </a:extLst>
          </p:cNvPr>
          <p:cNvSpPr/>
          <p:nvPr/>
        </p:nvSpPr>
        <p:spPr>
          <a:xfrm>
            <a:off x="89981" y="1678188"/>
            <a:ext cx="4341044" cy="2036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3" name="Rectangle 12">
            <a:extLst>
              <a:ext uri="{FF2B5EF4-FFF2-40B4-BE49-F238E27FC236}">
                <a16:creationId xmlns:a16="http://schemas.microsoft.com/office/drawing/2014/main" id="{4D849154-E775-41D3-BBEF-BDE32FE5D797}"/>
              </a:ext>
            </a:extLst>
          </p:cNvPr>
          <p:cNvSpPr/>
          <p:nvPr/>
        </p:nvSpPr>
        <p:spPr>
          <a:xfrm>
            <a:off x="4464651" y="1678188"/>
            <a:ext cx="4552656" cy="20362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Tree>
    <p:extLst>
      <p:ext uri="{BB962C8B-B14F-4D97-AF65-F5344CB8AC3E}">
        <p14:creationId xmlns:p14="http://schemas.microsoft.com/office/powerpoint/2010/main" val="5615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type="body" sz="quarter" idx="13"/>
          </p:nvPr>
        </p:nvSpPr>
        <p:spPr/>
        <p:txBody>
          <a:bodyPr>
            <a:normAutofit/>
          </a:bodyPr>
          <a:lstStyle/>
          <a:p>
            <a:r>
              <a:rPr lang="en-AU" sz="2000" dirty="0">
                <a:solidFill>
                  <a:schemeClr val="accent5">
                    <a:lumMod val="20000"/>
                    <a:lumOff val="80000"/>
                  </a:schemeClr>
                </a:solidFill>
              </a:rPr>
              <a:t>Deciding what the Plan is all about</a:t>
            </a:r>
          </a:p>
        </p:txBody>
      </p:sp>
      <p:sp>
        <p:nvSpPr>
          <p:cNvPr id="2" name="Text Placeholder 1"/>
          <p:cNvSpPr>
            <a:spLocks noGrp="1"/>
          </p:cNvSpPr>
          <p:nvPr>
            <p:ph type="body" sz="quarter" idx="14"/>
          </p:nvPr>
        </p:nvSpPr>
        <p:spPr>
          <a:xfrm>
            <a:off x="0" y="685251"/>
            <a:ext cx="2819400" cy="461963"/>
          </a:xfrm>
        </p:spPr>
        <p:txBody>
          <a:bodyPr>
            <a:normAutofit fontScale="70000" lnSpcReduction="20000"/>
          </a:bodyPr>
          <a:lstStyle/>
          <a:p>
            <a:r>
              <a:rPr lang="en-AU" dirty="0"/>
              <a:t>Situation Analysis</a:t>
            </a:r>
          </a:p>
        </p:txBody>
      </p:sp>
      <p:sp>
        <p:nvSpPr>
          <p:cNvPr id="3" name="Text Placeholder 2"/>
          <p:cNvSpPr>
            <a:spLocks noGrp="1"/>
          </p:cNvSpPr>
          <p:nvPr>
            <p:ph type="body" sz="quarter" idx="15"/>
          </p:nvPr>
        </p:nvSpPr>
        <p:spPr>
          <a:xfrm>
            <a:off x="2852738" y="505719"/>
            <a:ext cx="6291262" cy="641495"/>
          </a:xfrm>
        </p:spPr>
        <p:txBody>
          <a:bodyPr>
            <a:normAutofit/>
          </a:bodyPr>
          <a:lstStyle/>
          <a:p>
            <a:r>
              <a:rPr lang="en-AU" sz="3200" dirty="0">
                <a:latin typeface="+mn-lt"/>
              </a:rPr>
              <a:t>Stakeholder Analysis in a workshop</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500" t="11111" r="10000" b="17337"/>
          <a:stretch/>
        </p:blipFill>
        <p:spPr>
          <a:xfrm rot="10800000">
            <a:off x="304800" y="1193598"/>
            <a:ext cx="8649904" cy="5626508"/>
          </a:xfrm>
          <a:prstGeom prst="rect">
            <a:avLst/>
          </a:prstGeom>
        </p:spPr>
      </p:pic>
    </p:spTree>
    <p:extLst>
      <p:ext uri="{BB962C8B-B14F-4D97-AF65-F5344CB8AC3E}">
        <p14:creationId xmlns:p14="http://schemas.microsoft.com/office/powerpoint/2010/main" val="70846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574953"/>
            <a:ext cx="2819400" cy="572261"/>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a:t>
            </a:r>
          </a:p>
        </p:txBody>
      </p:sp>
      <p:pic>
        <p:nvPicPr>
          <p:cNvPr id="6" name="Picture 4">
            <a:extLst>
              <a:ext uri="{FF2B5EF4-FFF2-40B4-BE49-F238E27FC236}">
                <a16:creationId xmlns:a16="http://schemas.microsoft.com/office/drawing/2014/main" id="{6E917386-5605-4551-AFCA-F8F94929C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236" y="1188980"/>
            <a:ext cx="5015528" cy="484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09019634-D329-44A5-8201-6A922A1E02DE}"/>
              </a:ext>
            </a:extLst>
          </p:cNvPr>
          <p:cNvSpPr txBox="1"/>
          <p:nvPr/>
        </p:nvSpPr>
        <p:spPr>
          <a:xfrm>
            <a:off x="5521138" y="1147214"/>
            <a:ext cx="3013262" cy="1804749"/>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rPr>
              <a:t>Pre-planning</a:t>
            </a:r>
          </a:p>
          <a:p>
            <a:pPr marL="285750" indent="-285750" fontAlgn="base">
              <a:spcBef>
                <a:spcPct val="0"/>
              </a:spcBef>
              <a:spcAft>
                <a:spcPct val="0"/>
              </a:spcAft>
              <a:buFont typeface="Arial" pitchFamily="34" charset="0"/>
              <a:buChar char="•"/>
            </a:pPr>
            <a:r>
              <a:rPr lang="en-AU" dirty="0">
                <a:solidFill>
                  <a:srgbClr val="000000"/>
                </a:solidFill>
              </a:rPr>
              <a:t>Dream &amp; Area</a:t>
            </a:r>
          </a:p>
          <a:p>
            <a:pPr marL="285750" indent="-285750" fontAlgn="base">
              <a:spcBef>
                <a:spcPct val="0"/>
              </a:spcBef>
              <a:spcAft>
                <a:spcPct val="0"/>
              </a:spcAft>
              <a:buFont typeface="Arial" pitchFamily="34" charset="0"/>
              <a:buChar char="•"/>
            </a:pPr>
            <a:r>
              <a:rPr lang="en-AU" dirty="0">
                <a:solidFill>
                  <a:srgbClr val="000000"/>
                </a:solidFill>
              </a:rPr>
              <a:t>Targets &amp; Health</a:t>
            </a:r>
          </a:p>
          <a:p>
            <a:pPr marL="285750" indent="-285750" fontAlgn="base">
              <a:spcBef>
                <a:spcPct val="0"/>
              </a:spcBef>
              <a:spcAft>
                <a:spcPct val="0"/>
              </a:spcAft>
              <a:buFont typeface="Arial" pitchFamily="34" charset="0"/>
              <a:buChar char="•"/>
            </a:pPr>
            <a:r>
              <a:rPr lang="en-AU" dirty="0">
                <a:solidFill>
                  <a:srgbClr val="000000"/>
                </a:solidFill>
              </a:rPr>
              <a:t>Problems &amp; Causes</a:t>
            </a:r>
          </a:p>
          <a:p>
            <a:pPr marL="285750" indent="-285750" fontAlgn="base">
              <a:spcBef>
                <a:spcPct val="0"/>
              </a:spcBef>
              <a:spcAft>
                <a:spcPct val="0"/>
              </a:spcAft>
              <a:buFont typeface="Arial" pitchFamily="34" charset="0"/>
              <a:buChar char="•"/>
            </a:pPr>
            <a:r>
              <a:rPr lang="en-AU" dirty="0">
                <a:solidFill>
                  <a:srgbClr val="000000"/>
                </a:solidFill>
              </a:rPr>
              <a:t>Situation Analysis</a:t>
            </a:r>
          </a:p>
        </p:txBody>
      </p:sp>
      <p:sp>
        <p:nvSpPr>
          <p:cNvPr id="9" name="Rectangle: Rounded Corners 8">
            <a:extLst>
              <a:ext uri="{FF2B5EF4-FFF2-40B4-BE49-F238E27FC236}">
                <a16:creationId xmlns:a16="http://schemas.microsoft.com/office/drawing/2014/main" id="{E8E9511B-4496-45E3-BCC6-DC29D9E1621E}"/>
              </a:ext>
            </a:extLst>
          </p:cNvPr>
          <p:cNvSpPr/>
          <p:nvPr/>
        </p:nvSpPr>
        <p:spPr>
          <a:xfrm>
            <a:off x="5675090" y="2438400"/>
            <a:ext cx="2249710" cy="381000"/>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8810117-58FF-467B-B965-858E2B9790B1}"/>
              </a:ext>
            </a:extLst>
          </p:cNvPr>
          <p:cNvSpPr txBox="1"/>
          <p:nvPr/>
        </p:nvSpPr>
        <p:spPr>
          <a:xfrm>
            <a:off x="152400" y="6279423"/>
            <a:ext cx="8050088" cy="442674"/>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en-AU" dirty="0">
                <a:solidFill>
                  <a:srgbClr val="000000"/>
                </a:solidFill>
              </a:rPr>
              <a:t>In the Open Standards “</a:t>
            </a:r>
            <a:r>
              <a:rPr lang="en-AU" b="1" dirty="0">
                <a:solidFill>
                  <a:srgbClr val="0070C0"/>
                </a:solidFill>
              </a:rPr>
              <a:t>Situation Analysis</a:t>
            </a:r>
            <a:r>
              <a:rPr lang="en-AU" dirty="0">
                <a:solidFill>
                  <a:srgbClr val="000000"/>
                </a:solidFill>
              </a:rPr>
              <a:t>” refers to “</a:t>
            </a:r>
            <a:r>
              <a:rPr lang="en-AU" b="1" dirty="0">
                <a:solidFill>
                  <a:srgbClr val="0070C0"/>
                </a:solidFill>
              </a:rPr>
              <a:t>Conceptual Models</a:t>
            </a:r>
            <a:r>
              <a:rPr lang="en-AU" dirty="0">
                <a:solidFill>
                  <a:srgbClr val="000000"/>
                </a:solidFill>
              </a:rPr>
              <a:t>”</a:t>
            </a:r>
          </a:p>
        </p:txBody>
      </p:sp>
    </p:spTree>
    <p:extLst>
      <p:ext uri="{BB962C8B-B14F-4D97-AF65-F5344CB8AC3E}">
        <p14:creationId xmlns:p14="http://schemas.microsoft.com/office/powerpoint/2010/main" val="308891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Why doing a Situation Analysis</a:t>
            </a:r>
          </a:p>
          <a:p>
            <a:r>
              <a:rPr lang="en-AU" dirty="0">
                <a:solidFill>
                  <a:srgbClr val="0070C0"/>
                </a:solidFill>
              </a:rPr>
              <a:t>How to do a Situation Analysis</a:t>
            </a:r>
          </a:p>
          <a:p>
            <a:r>
              <a:rPr lang="en-AU" dirty="0"/>
              <a:t>Example and Tips</a:t>
            </a:r>
          </a:p>
          <a:p>
            <a:r>
              <a:rPr lang="en-AU" dirty="0">
                <a:solidFill>
                  <a:srgbClr val="0070C0"/>
                </a:solidFill>
              </a:rPr>
              <a:t>Stakeholder Analysis</a:t>
            </a:r>
          </a:p>
          <a:p>
            <a:r>
              <a:rPr lang="en-AU" b="1"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58519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Deciding what the Plan is all about</a:t>
            </a:r>
          </a:p>
          <a:p>
            <a:endParaRPr lang="en-AU" dirty="0"/>
          </a:p>
        </p:txBody>
      </p:sp>
      <p:sp>
        <p:nvSpPr>
          <p:cNvPr id="5" name="Text Placeholder 4"/>
          <p:cNvSpPr>
            <a:spLocks noGrp="1"/>
          </p:cNvSpPr>
          <p:nvPr>
            <p:ph type="body" sz="quarter" idx="14"/>
          </p:nvPr>
        </p:nvSpPr>
        <p:spPr/>
        <p:txBody>
          <a:bodyPr/>
          <a:lstStyle/>
          <a:p>
            <a:r>
              <a:rPr lang="en-AU" dirty="0"/>
              <a:t>Situation</a:t>
            </a:r>
          </a:p>
        </p:txBody>
      </p:sp>
      <p:sp>
        <p:nvSpPr>
          <p:cNvPr id="6" name="Text Placeholder 5"/>
          <p:cNvSpPr>
            <a:spLocks noGrp="1"/>
          </p:cNvSpPr>
          <p:nvPr>
            <p:ph type="body" sz="quarter" idx="15"/>
          </p:nvPr>
        </p:nvSpPr>
        <p:spPr/>
        <p:txBody>
          <a:bodyPr>
            <a:normAutofit/>
          </a:bodyPr>
          <a:lstStyle/>
          <a:p>
            <a:r>
              <a:rPr lang="en-AU" dirty="0">
                <a:solidFill>
                  <a:schemeClr val="tx1"/>
                </a:solidFill>
              </a:rPr>
              <a:t>Additional resources</a:t>
            </a:r>
          </a:p>
        </p:txBody>
      </p:sp>
      <p:pic>
        <p:nvPicPr>
          <p:cNvPr id="2" name="Picture 1"/>
          <p:cNvPicPr>
            <a:picLocks noChangeAspect="1"/>
          </p:cNvPicPr>
          <p:nvPr/>
        </p:nvPicPr>
        <p:blipFill>
          <a:blip r:embed="rId3" cstate="print"/>
          <a:stretch>
            <a:fillRect/>
          </a:stretch>
        </p:blipFill>
        <p:spPr>
          <a:xfrm>
            <a:off x="6278418" y="1486091"/>
            <a:ext cx="2700337" cy="3821584"/>
          </a:xfrm>
          <a:prstGeom prst="rect">
            <a:avLst/>
          </a:prstGeom>
          <a:ln>
            <a:solidFill>
              <a:schemeClr val="accent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stretch>
            <a:fillRect/>
          </a:stretch>
        </p:blipFill>
        <p:spPr>
          <a:xfrm>
            <a:off x="3265278" y="1554902"/>
            <a:ext cx="2846289" cy="3683963"/>
          </a:xfrm>
          <a:prstGeom prst="rect">
            <a:avLst/>
          </a:prstGeom>
          <a:ln>
            <a:solidFill>
              <a:schemeClr val="accent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stretch>
            <a:fillRect/>
          </a:stretch>
        </p:blipFill>
        <p:spPr>
          <a:xfrm>
            <a:off x="145810" y="1486092"/>
            <a:ext cx="2952617" cy="3821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39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AU" dirty="0"/>
              <a:t>Completing a Situation Analysis:</a:t>
            </a:r>
          </a:p>
          <a:p>
            <a:r>
              <a:rPr lang="en-AU" dirty="0"/>
              <a:t>Review previous work and select a priority threat;</a:t>
            </a:r>
          </a:p>
          <a:p>
            <a:r>
              <a:rPr lang="en-AU" dirty="0"/>
              <a:t>Select all the targets affected by the threat;</a:t>
            </a:r>
          </a:p>
          <a:p>
            <a:r>
              <a:rPr lang="en-AU" dirty="0"/>
              <a:t>Begin probing the situation:</a:t>
            </a:r>
          </a:p>
          <a:p>
            <a:pPr lvl="1"/>
            <a:r>
              <a:rPr lang="en-AU" dirty="0"/>
              <a:t>What is driving the threat?</a:t>
            </a:r>
          </a:p>
          <a:p>
            <a:pPr lvl="1"/>
            <a:r>
              <a:rPr lang="en-AU" dirty="0"/>
              <a:t>Who is really behind it?</a:t>
            </a:r>
          </a:p>
          <a:p>
            <a:pPr lvl="1"/>
            <a:r>
              <a:rPr lang="en-AU" dirty="0"/>
              <a:t>Why are they doing it?</a:t>
            </a:r>
          </a:p>
          <a:p>
            <a:r>
              <a:rPr lang="en-AU" dirty="0"/>
              <a:t>Arrange target, threat, contributing factors in diagram (on wall / floor / butchers paper);</a:t>
            </a:r>
          </a:p>
          <a:p>
            <a:endParaRPr lang="en-AU" dirty="0"/>
          </a:p>
          <a:p>
            <a:pPr marL="0" indent="0">
              <a:buNone/>
            </a:pPr>
            <a:r>
              <a:rPr lang="en-AU" dirty="0"/>
              <a:t>Time: 60 minutes</a:t>
            </a:r>
          </a:p>
        </p:txBody>
      </p:sp>
      <p:sp>
        <p:nvSpPr>
          <p:cNvPr id="3" name="Text Placeholder 2"/>
          <p:cNvSpPr>
            <a:spLocks noGrp="1"/>
          </p:cNvSpPr>
          <p:nvPr>
            <p:ph type="body" sz="quarter" idx="13"/>
          </p:nvPr>
        </p:nvSpPr>
        <p:spPr/>
        <p:txBody>
          <a:bodyPr/>
          <a:lstStyle/>
          <a:p>
            <a:r>
              <a:rPr lang="en-AU" dirty="0"/>
              <a:t>Deciding what the Plan is all about</a:t>
            </a:r>
          </a:p>
        </p:txBody>
      </p:sp>
      <p:sp>
        <p:nvSpPr>
          <p:cNvPr id="4" name="Text Placeholder 3"/>
          <p:cNvSpPr>
            <a:spLocks noGrp="1"/>
          </p:cNvSpPr>
          <p:nvPr>
            <p:ph type="body" sz="quarter" idx="14"/>
          </p:nvPr>
        </p:nvSpPr>
        <p:spPr/>
        <p:txBody>
          <a:bodyPr/>
          <a:lstStyle/>
          <a:p>
            <a:r>
              <a:rPr lang="en-AU" dirty="0"/>
              <a:t>Situation</a:t>
            </a:r>
          </a:p>
        </p:txBody>
      </p:sp>
      <p:sp>
        <p:nvSpPr>
          <p:cNvPr id="5" name="Text Placeholder 4"/>
          <p:cNvSpPr>
            <a:spLocks noGrp="1"/>
          </p:cNvSpPr>
          <p:nvPr>
            <p:ph type="body" sz="quarter" idx="15"/>
          </p:nvPr>
        </p:nvSpPr>
        <p:spPr/>
        <p:txBody>
          <a:bodyPr/>
          <a:lstStyle/>
          <a:p>
            <a:r>
              <a:rPr lang="en-AU" dirty="0"/>
              <a:t>Workshop Exercise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791939" y="914400"/>
            <a:ext cx="7704137" cy="1143000"/>
          </a:xfrm>
        </p:spPr>
        <p:txBody>
          <a:bodyPr>
            <a:normAutofit/>
          </a:bodyPr>
          <a:lstStyle/>
          <a:p>
            <a:r>
              <a:rPr lang="en-US" dirty="0">
                <a:latin typeface="Calibri" panose="020F0502020204030204" pitchFamily="34" charset="0"/>
                <a:ea typeface="MS PGothic" pitchFamily="34" charset="-128"/>
              </a:rPr>
              <a:t>Attribution</a:t>
            </a:r>
            <a:endParaRPr lang="en-AU" dirty="0">
              <a:latin typeface="Calibri" panose="020F0502020204030204" pitchFamily="34" charset="0"/>
            </a:endParaRPr>
          </a:p>
        </p:txBody>
      </p:sp>
      <p:sp>
        <p:nvSpPr>
          <p:cNvPr id="9" name="Rectangle 9">
            <a:extLst>
              <a:ext uri="{FF2B5EF4-FFF2-40B4-BE49-F238E27FC236}">
                <a16:creationId xmlns:a16="http://schemas.microsoft.com/office/drawing/2014/main" id="{75E8FCA8-01FF-4BA7-B7CD-E745738016E8}"/>
              </a:ext>
            </a:extLst>
          </p:cNvPr>
          <p:cNvSpPr>
            <a:spLocks noChangeArrowheads="1"/>
          </p:cNvSpPr>
          <p:nvPr/>
        </p:nvSpPr>
        <p:spPr bwMode="auto">
          <a:xfrm>
            <a:off x="251520" y="2209800"/>
            <a:ext cx="8784976" cy="39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80000"/>
              </a:lnSpc>
              <a:spcBef>
                <a:spcPct val="20000"/>
              </a:spcBef>
              <a:buSzPct val="130000"/>
            </a:pPr>
            <a:endParaRPr lang="en-US" sz="2400"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altLang="zh-CN" sz="2000" b="1" dirty="0">
                <a:latin typeface="Calibri" panose="020F0502020204030204" pitchFamily="34" charset="0"/>
                <a:cs typeface="Calibri" panose="020F0502020204030204" pitchFamily="34" charset="0"/>
              </a:rPr>
              <a:t>Product of the Conservation Coaches Network, 2019</a:t>
            </a:r>
          </a:p>
          <a:p>
            <a:pPr marL="342900" indent="-342900" eaLnBrk="0" hangingPunct="0">
              <a:lnSpc>
                <a:spcPct val="80000"/>
              </a:lnSpc>
              <a:spcBef>
                <a:spcPct val="20000"/>
              </a:spcBef>
              <a:buSzPct val="130000"/>
            </a:pPr>
            <a:endParaRPr lang="en-US" i="1"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These presentations were adopted of materials from members of the Conservation Coaches Network.  </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CCNet strongly recommends that this presentation is given by experts familiar with the adaptive management process presented by the Conservation Measures Partnership</a:t>
            </a:r>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s </a:t>
            </a:r>
            <a:r>
              <a:rPr lang="en-US" altLang="ja-JP" dirty="0">
                <a:latin typeface="Calibri" panose="020F0502020204030204" pitchFamily="34" charset="0"/>
                <a:cs typeface="Calibri" panose="020F0502020204030204" pitchFamily="34" charset="0"/>
                <a:hlinkClick r:id="rId3"/>
              </a:rPr>
              <a:t>Open Standards for the Practice of Conservation</a:t>
            </a:r>
            <a:r>
              <a:rPr lang="en-US" altLang="ja-JP" dirty="0">
                <a:latin typeface="Calibri" panose="020F0502020204030204" pitchFamily="34" charset="0"/>
                <a:cs typeface="Calibri" panose="020F0502020204030204" pitchFamily="34" charset="0"/>
              </a:rPr>
              <a:t> / </a:t>
            </a:r>
            <a:r>
              <a:rPr lang="en-AU" altLang="ja-JP" dirty="0">
                <a:latin typeface="Calibri" panose="020F0502020204030204" pitchFamily="34" charset="0"/>
                <a:cs typeface="Calibri" panose="020F0502020204030204" pitchFamily="34" charset="0"/>
                <a:hlinkClick r:id="rId4"/>
              </a:rPr>
              <a:t>Community of Practice – Indigenous OS projects and OS projects on Indigenous Land and Waters</a:t>
            </a:r>
            <a:r>
              <a:rPr lang="en-US" altLang="ja-JP" dirty="0">
                <a:latin typeface="Calibri" panose="020F0502020204030204" pitchFamily="34" charset="0"/>
                <a:cs typeface="Calibri" panose="020F0502020204030204" pitchFamily="34" charset="0"/>
              </a:rPr>
              <a:t>.</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You are free to share this presentation and adapt it for your use.  Please attribute the work to </a:t>
            </a:r>
            <a:r>
              <a:rPr lang="en-US" dirty="0" err="1">
                <a:latin typeface="Calibri" panose="020F0502020204030204" pitchFamily="34" charset="0"/>
                <a:cs typeface="Calibri" panose="020F0502020204030204" pitchFamily="34" charset="0"/>
              </a:rPr>
              <a:t>CCNet</a:t>
            </a:r>
            <a:r>
              <a:rPr lang="en-US" dirty="0">
                <a:latin typeface="Calibri" panose="020F0502020204030204" pitchFamily="34" charset="0"/>
                <a:cs typeface="Calibri" panose="020F0502020204030204" pitchFamily="34" charset="0"/>
              </a:rPr>
              <a:t>.   If you significantly alter, transform, or build upon this work, it may be appropriate to remove the HCP logo.</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24040A8-EBA5-4046-A75E-A0BBD0341549}"/>
              </a:ext>
            </a:extLst>
          </p:cNvPr>
          <p:cNvPicPr>
            <a:picLocks noChangeAspect="1"/>
          </p:cNvPicPr>
          <p:nvPr/>
        </p:nvPicPr>
        <p:blipFill>
          <a:blip r:embed="rId5"/>
          <a:stretch>
            <a:fillRect/>
          </a:stretch>
        </p:blipFill>
        <p:spPr>
          <a:xfrm>
            <a:off x="7949505" y="2590800"/>
            <a:ext cx="971550" cy="476250"/>
          </a:xfrm>
          <a:prstGeom prst="rect">
            <a:avLst/>
          </a:prstGeom>
        </p:spPr>
      </p:pic>
    </p:spTree>
    <p:extLst>
      <p:ext uri="{BB962C8B-B14F-4D97-AF65-F5344CB8AC3E}">
        <p14:creationId xmlns:p14="http://schemas.microsoft.com/office/powerpoint/2010/main" val="42163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b="1" dirty="0"/>
              <a:t>Why doing a Situation Analysis</a:t>
            </a:r>
          </a:p>
          <a:p>
            <a:r>
              <a:rPr lang="en-AU" dirty="0">
                <a:solidFill>
                  <a:srgbClr val="0070C0"/>
                </a:solidFill>
              </a:rPr>
              <a:t>How to do a Situation Analysis</a:t>
            </a:r>
          </a:p>
          <a:p>
            <a:r>
              <a:rPr lang="en-AU" dirty="0"/>
              <a:t>Example and Tips</a:t>
            </a:r>
          </a:p>
          <a:p>
            <a:r>
              <a:rPr lang="en-AU" dirty="0">
                <a:solidFill>
                  <a:srgbClr val="0070C0"/>
                </a:solidFill>
              </a:rPr>
              <a:t>Stakeholder Analysis</a:t>
            </a:r>
          </a:p>
          <a:p>
            <a:r>
              <a:rPr lang="en-AU"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29639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7480"/>
            <a:ext cx="8229600" cy="4828684"/>
          </a:xfrm>
        </p:spPr>
        <p:txBody>
          <a:bodyPr>
            <a:normAutofit fontScale="77500" lnSpcReduction="20000"/>
          </a:bodyPr>
          <a:lstStyle/>
          <a:p>
            <a:pPr fontAlgn="auto">
              <a:spcAft>
                <a:spcPts val="0"/>
              </a:spcAft>
              <a:defRPr/>
            </a:pPr>
            <a:r>
              <a:rPr lang="en-AU" dirty="0"/>
              <a:t>Why we do this step?</a:t>
            </a:r>
          </a:p>
          <a:p>
            <a:pPr lvl="1" fontAlgn="auto">
              <a:spcAft>
                <a:spcPts val="0"/>
              </a:spcAft>
              <a:defRPr/>
            </a:pPr>
            <a:r>
              <a:rPr lang="en-AU" dirty="0">
                <a:solidFill>
                  <a:srgbClr val="0070C0"/>
                </a:solidFill>
              </a:rPr>
              <a:t>Talking about the links between targets, threats, and the causes of those threats helps Strategies be more focused</a:t>
            </a:r>
          </a:p>
          <a:p>
            <a:pPr lvl="1" fontAlgn="auto">
              <a:spcAft>
                <a:spcPts val="0"/>
              </a:spcAft>
              <a:defRPr/>
            </a:pPr>
            <a:r>
              <a:rPr lang="en-AU" dirty="0"/>
              <a:t>Using a diagram can help to explain to people how we see the things working, where key points for our strategies are, and can form the start of our later work making a road map.</a:t>
            </a:r>
          </a:p>
          <a:p>
            <a:r>
              <a:rPr lang="en-AU" dirty="0"/>
              <a:t>Three Basic Questions for every threat:</a:t>
            </a:r>
          </a:p>
          <a:p>
            <a:pPr lvl="1"/>
            <a:r>
              <a:rPr lang="en-AU" dirty="0">
                <a:solidFill>
                  <a:srgbClr val="0070C0"/>
                </a:solidFill>
              </a:rPr>
              <a:t>What is causing this thing to happen?</a:t>
            </a:r>
          </a:p>
          <a:p>
            <a:pPr lvl="1"/>
            <a:r>
              <a:rPr lang="en-AU" dirty="0"/>
              <a:t>Who is involved -- directly or indirectly (Stakeholders)?</a:t>
            </a:r>
          </a:p>
          <a:p>
            <a:pPr lvl="1"/>
            <a:r>
              <a:rPr lang="en-AU" dirty="0">
                <a:solidFill>
                  <a:srgbClr val="0070C0"/>
                </a:solidFill>
              </a:rPr>
              <a:t>Why are they doing it (contributing factor)?</a:t>
            </a:r>
          </a:p>
          <a:p>
            <a:r>
              <a:rPr lang="en-AU" dirty="0"/>
              <a:t>You must “analyse the situation” and probe for opportunities and not only threats to develop robust strategies.</a:t>
            </a:r>
          </a:p>
        </p:txBody>
      </p:sp>
      <p:sp>
        <p:nvSpPr>
          <p:cNvPr id="243716"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b="1" dirty="0">
              <a:solidFill>
                <a:srgbClr val="666633"/>
              </a:solidFill>
              <a:latin typeface="Trebuchet MS" panose="020B0603020202020204" pitchFamily="34" charset="0"/>
            </a:endParaRPr>
          </a:p>
        </p:txBody>
      </p:sp>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609600"/>
            <a:ext cx="2819400" cy="537614"/>
          </a:xfrm>
        </p:spPr>
        <p:txBody>
          <a:bodyPr>
            <a:normAutofit fontScale="77500" lnSpcReduction="20000"/>
          </a:bodyPr>
          <a:lstStyle/>
          <a:p>
            <a:r>
              <a:rPr lang="en-AU" dirty="0"/>
              <a:t>Situation Analysis</a:t>
            </a:r>
          </a:p>
        </p:txBody>
      </p:sp>
      <p:sp>
        <p:nvSpPr>
          <p:cNvPr id="10" name="Text Placeholder 5"/>
          <p:cNvSpPr>
            <a:spLocks noGrp="1"/>
          </p:cNvSpPr>
          <p:nvPr>
            <p:ph type="body" sz="quarter" idx="15"/>
          </p:nvPr>
        </p:nvSpPr>
        <p:spPr>
          <a:xfrm>
            <a:off x="2852738" y="609600"/>
            <a:ext cx="6291262" cy="457200"/>
          </a:xfrm>
        </p:spPr>
        <p:txBody>
          <a:bodyPr>
            <a:normAutofit fontScale="70000" lnSpcReduction="20000"/>
          </a:bodyPr>
          <a:lstStyle/>
          <a:p>
            <a:r>
              <a:rPr lang="en-AU" dirty="0"/>
              <a:t>Identifying who / what causes the problems</a:t>
            </a:r>
          </a:p>
        </p:txBody>
      </p:sp>
    </p:spTree>
    <p:extLst>
      <p:ext uri="{BB962C8B-B14F-4D97-AF65-F5344CB8AC3E}">
        <p14:creationId xmlns:p14="http://schemas.microsoft.com/office/powerpoint/2010/main" val="331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Why doing a Situation Analysis</a:t>
            </a:r>
          </a:p>
          <a:p>
            <a:r>
              <a:rPr lang="en-AU" b="1" dirty="0">
                <a:solidFill>
                  <a:srgbClr val="0070C0"/>
                </a:solidFill>
              </a:rPr>
              <a:t>How to do a Situation Analysis</a:t>
            </a:r>
          </a:p>
          <a:p>
            <a:r>
              <a:rPr lang="en-AU" dirty="0"/>
              <a:t>Example and Tips</a:t>
            </a:r>
          </a:p>
          <a:p>
            <a:r>
              <a:rPr lang="en-AU" dirty="0">
                <a:solidFill>
                  <a:srgbClr val="0070C0"/>
                </a:solidFill>
              </a:rPr>
              <a:t>Stakeholder Analysis</a:t>
            </a:r>
          </a:p>
          <a:p>
            <a:r>
              <a:rPr lang="en-AU"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1929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2FBF34-31C4-462D-8AAC-A85628C573F8}"/>
              </a:ext>
            </a:extLst>
          </p:cNvPr>
          <p:cNvSpPr>
            <a:spLocks noGrp="1"/>
          </p:cNvSpPr>
          <p:nvPr>
            <p:ph type="body" sz="quarter" idx="13"/>
          </p:nvPr>
        </p:nvSpPr>
        <p:spPr/>
        <p:txBody>
          <a:bodyPr/>
          <a:lstStyle/>
          <a:p>
            <a:r>
              <a:rPr lang="en-AU" dirty="0"/>
              <a:t>Deciding what the Plan is all about</a:t>
            </a:r>
          </a:p>
        </p:txBody>
      </p:sp>
      <p:sp>
        <p:nvSpPr>
          <p:cNvPr id="4" name="Text Placeholder 3">
            <a:extLst>
              <a:ext uri="{FF2B5EF4-FFF2-40B4-BE49-F238E27FC236}">
                <a16:creationId xmlns:a16="http://schemas.microsoft.com/office/drawing/2014/main" id="{F97E64EE-18D8-4FDA-8242-518FE06ED2A2}"/>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614B9BD8-14EF-400F-8716-1ADD16C5FDD9}"/>
              </a:ext>
            </a:extLst>
          </p:cNvPr>
          <p:cNvSpPr>
            <a:spLocks noGrp="1"/>
          </p:cNvSpPr>
          <p:nvPr>
            <p:ph type="body" sz="quarter" idx="15"/>
          </p:nvPr>
        </p:nvSpPr>
        <p:spPr/>
        <p:txBody>
          <a:bodyPr/>
          <a:lstStyle/>
          <a:p>
            <a:r>
              <a:rPr lang="en-AU" dirty="0"/>
              <a:t>Elements of a Situation Analysis</a:t>
            </a:r>
          </a:p>
        </p:txBody>
      </p:sp>
      <p:sp>
        <p:nvSpPr>
          <p:cNvPr id="6" name="AutoShape 3">
            <a:extLst>
              <a:ext uri="{FF2B5EF4-FFF2-40B4-BE49-F238E27FC236}">
                <a16:creationId xmlns:a16="http://schemas.microsoft.com/office/drawing/2014/main" id="{B97D8CF2-DE55-490D-B82D-FDE703BD24E9}"/>
              </a:ext>
            </a:extLst>
          </p:cNvPr>
          <p:cNvSpPr>
            <a:spLocks noChangeArrowheads="1"/>
          </p:cNvSpPr>
          <p:nvPr/>
        </p:nvSpPr>
        <p:spPr bwMode="auto">
          <a:xfrm>
            <a:off x="2095634" y="3272097"/>
            <a:ext cx="1741786" cy="685799"/>
          </a:xfrm>
          <a:prstGeom prst="flowChartAlternateProcess">
            <a:avLst/>
          </a:prstGeom>
          <a:solidFill>
            <a:srgbClr val="F3BD37"/>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Indirect Threat</a:t>
            </a:r>
          </a:p>
        </p:txBody>
      </p:sp>
      <p:sp>
        <p:nvSpPr>
          <p:cNvPr id="8" name="Oval 5">
            <a:extLst>
              <a:ext uri="{FF2B5EF4-FFF2-40B4-BE49-F238E27FC236}">
                <a16:creationId xmlns:a16="http://schemas.microsoft.com/office/drawing/2014/main" id="{41A9BA3C-20E7-4507-AFEC-D8A2160C2466}"/>
              </a:ext>
            </a:extLst>
          </p:cNvPr>
          <p:cNvSpPr>
            <a:spLocks noChangeArrowheads="1"/>
          </p:cNvSpPr>
          <p:nvPr/>
        </p:nvSpPr>
        <p:spPr bwMode="auto">
          <a:xfrm>
            <a:off x="7543800" y="3352800"/>
            <a:ext cx="1589314" cy="914400"/>
          </a:xfrm>
          <a:prstGeom prst="ellipse">
            <a:avLst/>
          </a:prstGeom>
          <a:solidFill>
            <a:srgbClr val="BAE4BC"/>
          </a:solidFill>
          <a:ln w="9525">
            <a:solidFill>
              <a:schemeClr val="tx1"/>
            </a:solidFill>
            <a:round/>
            <a:headEnd/>
            <a:tailEnd/>
          </a:ln>
        </p:spPr>
        <p:txBody>
          <a:bodyPr wrap="none" anchor="ctr"/>
          <a:lstStyle/>
          <a:p>
            <a:pPr algn="ctr"/>
            <a:r>
              <a:rPr lang="en-US" sz="1800" b="1" dirty="0">
                <a:latin typeface="Trebuchet MS" panose="020B0603020202020204" pitchFamily="34" charset="0"/>
              </a:rPr>
              <a:t>Target</a:t>
            </a:r>
          </a:p>
        </p:txBody>
      </p:sp>
      <p:sp>
        <p:nvSpPr>
          <p:cNvPr id="9" name="Rectangle 6">
            <a:extLst>
              <a:ext uri="{FF2B5EF4-FFF2-40B4-BE49-F238E27FC236}">
                <a16:creationId xmlns:a16="http://schemas.microsoft.com/office/drawing/2014/main" id="{8784B736-F745-4533-8CA0-E99FE23BC64D}"/>
              </a:ext>
            </a:extLst>
          </p:cNvPr>
          <p:cNvSpPr>
            <a:spLocks noChangeArrowheads="1"/>
          </p:cNvSpPr>
          <p:nvPr/>
        </p:nvSpPr>
        <p:spPr bwMode="auto">
          <a:xfrm>
            <a:off x="3901384" y="3568648"/>
            <a:ext cx="1088231" cy="723910"/>
          </a:xfrm>
          <a:prstGeom prst="rect">
            <a:avLst/>
          </a:prstGeom>
          <a:solidFill>
            <a:srgbClr val="DB9595"/>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Cause</a:t>
            </a:r>
            <a:endParaRPr lang="en-US" sz="1800" b="1" dirty="0">
              <a:latin typeface="Arial Unicode MS" pitchFamily="34" charset="-128"/>
            </a:endParaRPr>
          </a:p>
        </p:txBody>
      </p:sp>
      <p:sp>
        <p:nvSpPr>
          <p:cNvPr id="10" name="AutoShape 10">
            <a:extLst>
              <a:ext uri="{FF2B5EF4-FFF2-40B4-BE49-F238E27FC236}">
                <a16:creationId xmlns:a16="http://schemas.microsoft.com/office/drawing/2014/main" id="{94D50DD3-B110-4491-86B3-2588322572CD}"/>
              </a:ext>
            </a:extLst>
          </p:cNvPr>
          <p:cNvSpPr>
            <a:spLocks noChangeArrowheads="1"/>
          </p:cNvSpPr>
          <p:nvPr/>
        </p:nvSpPr>
        <p:spPr bwMode="auto">
          <a:xfrm>
            <a:off x="50696" y="3581380"/>
            <a:ext cx="1208386" cy="685799"/>
          </a:xfrm>
          <a:prstGeom prst="flowChartAlternateProcess">
            <a:avLst/>
          </a:prstGeom>
          <a:solidFill>
            <a:srgbClr val="FBEF69"/>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Strategy</a:t>
            </a:r>
          </a:p>
        </p:txBody>
      </p:sp>
      <p:sp>
        <p:nvSpPr>
          <p:cNvPr id="11" name="Rectangle 6">
            <a:extLst>
              <a:ext uri="{FF2B5EF4-FFF2-40B4-BE49-F238E27FC236}">
                <a16:creationId xmlns:a16="http://schemas.microsoft.com/office/drawing/2014/main" id="{CE475DCE-CC39-4E93-B375-851D7D716054}"/>
              </a:ext>
            </a:extLst>
          </p:cNvPr>
          <p:cNvSpPr>
            <a:spLocks noChangeArrowheads="1"/>
          </p:cNvSpPr>
          <p:nvPr/>
        </p:nvSpPr>
        <p:spPr bwMode="auto">
          <a:xfrm>
            <a:off x="5712422" y="3542301"/>
            <a:ext cx="1088231" cy="723910"/>
          </a:xfrm>
          <a:prstGeom prst="rect">
            <a:avLst/>
          </a:prstGeom>
          <a:solidFill>
            <a:srgbClr val="9597FE"/>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Stress</a:t>
            </a:r>
            <a:endParaRPr lang="en-US" sz="1800" b="1" dirty="0">
              <a:latin typeface="Arial Unicode MS" pitchFamily="34" charset="-128"/>
            </a:endParaRPr>
          </a:p>
        </p:txBody>
      </p:sp>
      <p:sp>
        <p:nvSpPr>
          <p:cNvPr id="14" name="AutoShape 3">
            <a:extLst>
              <a:ext uri="{FF2B5EF4-FFF2-40B4-BE49-F238E27FC236}">
                <a16:creationId xmlns:a16="http://schemas.microsoft.com/office/drawing/2014/main" id="{B960FC9A-C89C-4C40-A20D-3CAF0D372B44}"/>
              </a:ext>
            </a:extLst>
          </p:cNvPr>
          <p:cNvSpPr>
            <a:spLocks noChangeArrowheads="1"/>
          </p:cNvSpPr>
          <p:nvPr/>
        </p:nvSpPr>
        <p:spPr bwMode="auto">
          <a:xfrm>
            <a:off x="2102793" y="4114800"/>
            <a:ext cx="1741786" cy="685799"/>
          </a:xfrm>
          <a:prstGeom prst="flowChartAlternateProcess">
            <a:avLst/>
          </a:prstGeom>
          <a:solidFill>
            <a:srgbClr val="F3BD37"/>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Opportunity</a:t>
            </a:r>
          </a:p>
        </p:txBody>
      </p:sp>
      <p:sp>
        <p:nvSpPr>
          <p:cNvPr id="15" name="TextBox 14">
            <a:extLst>
              <a:ext uri="{FF2B5EF4-FFF2-40B4-BE49-F238E27FC236}">
                <a16:creationId xmlns:a16="http://schemas.microsoft.com/office/drawing/2014/main" id="{B443826F-87B9-441F-A97A-9F1B02F72757}"/>
              </a:ext>
            </a:extLst>
          </p:cNvPr>
          <p:cNvSpPr txBox="1"/>
          <p:nvPr/>
        </p:nvSpPr>
        <p:spPr>
          <a:xfrm>
            <a:off x="7769833" y="2186184"/>
            <a:ext cx="925253" cy="400110"/>
          </a:xfrm>
          <a:prstGeom prst="rect">
            <a:avLst/>
          </a:prstGeom>
          <a:noFill/>
        </p:spPr>
        <p:txBody>
          <a:bodyPr wrap="none" rtlCol="0">
            <a:spAutoFit/>
          </a:bodyPr>
          <a:lstStyle/>
          <a:p>
            <a:r>
              <a:rPr lang="en-AU" dirty="0"/>
              <a:t>Step 3</a:t>
            </a:r>
          </a:p>
        </p:txBody>
      </p:sp>
      <p:sp>
        <p:nvSpPr>
          <p:cNvPr id="16" name="TextBox 15">
            <a:extLst>
              <a:ext uri="{FF2B5EF4-FFF2-40B4-BE49-F238E27FC236}">
                <a16:creationId xmlns:a16="http://schemas.microsoft.com/office/drawing/2014/main" id="{75E3B015-030F-4A27-A9F7-CAFF223AE105}"/>
              </a:ext>
            </a:extLst>
          </p:cNvPr>
          <p:cNvSpPr txBox="1"/>
          <p:nvPr/>
        </p:nvSpPr>
        <p:spPr>
          <a:xfrm>
            <a:off x="5913684" y="2186184"/>
            <a:ext cx="1380506" cy="400110"/>
          </a:xfrm>
          <a:prstGeom prst="rect">
            <a:avLst/>
          </a:prstGeom>
          <a:noFill/>
        </p:spPr>
        <p:txBody>
          <a:bodyPr wrap="none" rtlCol="0">
            <a:spAutoFit/>
          </a:bodyPr>
          <a:lstStyle/>
          <a:p>
            <a:r>
              <a:rPr lang="en-AU" dirty="0"/>
              <a:t>Step 4 &amp; 5</a:t>
            </a:r>
          </a:p>
        </p:txBody>
      </p:sp>
      <p:sp>
        <p:nvSpPr>
          <p:cNvPr id="17" name="TextBox 16">
            <a:extLst>
              <a:ext uri="{FF2B5EF4-FFF2-40B4-BE49-F238E27FC236}">
                <a16:creationId xmlns:a16="http://schemas.microsoft.com/office/drawing/2014/main" id="{906DF87B-995F-41B0-A4A9-4F17891188E9}"/>
              </a:ext>
            </a:extLst>
          </p:cNvPr>
          <p:cNvSpPr txBox="1"/>
          <p:nvPr/>
        </p:nvSpPr>
        <p:spPr>
          <a:xfrm>
            <a:off x="3982871" y="2186184"/>
            <a:ext cx="925253" cy="400110"/>
          </a:xfrm>
          <a:prstGeom prst="rect">
            <a:avLst/>
          </a:prstGeom>
          <a:noFill/>
        </p:spPr>
        <p:txBody>
          <a:bodyPr wrap="none" rtlCol="0">
            <a:spAutoFit/>
          </a:bodyPr>
          <a:lstStyle/>
          <a:p>
            <a:r>
              <a:rPr lang="en-AU" dirty="0"/>
              <a:t>Step 5</a:t>
            </a:r>
          </a:p>
        </p:txBody>
      </p:sp>
      <p:sp>
        <p:nvSpPr>
          <p:cNvPr id="18" name="TextBox 17">
            <a:extLst>
              <a:ext uri="{FF2B5EF4-FFF2-40B4-BE49-F238E27FC236}">
                <a16:creationId xmlns:a16="http://schemas.microsoft.com/office/drawing/2014/main" id="{ED517B09-2963-430A-BAA8-632C2EC8C71D}"/>
              </a:ext>
            </a:extLst>
          </p:cNvPr>
          <p:cNvSpPr txBox="1"/>
          <p:nvPr/>
        </p:nvSpPr>
        <p:spPr>
          <a:xfrm>
            <a:off x="2511059" y="2185856"/>
            <a:ext cx="925253" cy="400110"/>
          </a:xfrm>
          <a:prstGeom prst="rect">
            <a:avLst/>
          </a:prstGeom>
          <a:noFill/>
        </p:spPr>
        <p:txBody>
          <a:bodyPr wrap="none" rtlCol="0">
            <a:spAutoFit/>
          </a:bodyPr>
          <a:lstStyle/>
          <a:p>
            <a:r>
              <a:rPr lang="en-AU" dirty="0"/>
              <a:t>Step 6</a:t>
            </a:r>
          </a:p>
        </p:txBody>
      </p:sp>
      <p:sp>
        <p:nvSpPr>
          <p:cNvPr id="19" name="TextBox 18">
            <a:extLst>
              <a:ext uri="{FF2B5EF4-FFF2-40B4-BE49-F238E27FC236}">
                <a16:creationId xmlns:a16="http://schemas.microsoft.com/office/drawing/2014/main" id="{9EF2D273-508B-4232-BCE9-0094C5EE0D13}"/>
              </a:ext>
            </a:extLst>
          </p:cNvPr>
          <p:cNvSpPr txBox="1"/>
          <p:nvPr/>
        </p:nvSpPr>
        <p:spPr>
          <a:xfrm>
            <a:off x="50696" y="2186184"/>
            <a:ext cx="1380506" cy="400110"/>
          </a:xfrm>
          <a:prstGeom prst="rect">
            <a:avLst/>
          </a:prstGeom>
          <a:noFill/>
        </p:spPr>
        <p:txBody>
          <a:bodyPr wrap="none" rtlCol="0">
            <a:spAutoFit/>
          </a:bodyPr>
          <a:lstStyle/>
          <a:p>
            <a:r>
              <a:rPr lang="en-AU" dirty="0"/>
              <a:t>Step 6 &amp; 8</a:t>
            </a:r>
          </a:p>
        </p:txBody>
      </p:sp>
      <p:sp>
        <p:nvSpPr>
          <p:cNvPr id="20" name="Arrow: Right 19">
            <a:extLst>
              <a:ext uri="{FF2B5EF4-FFF2-40B4-BE49-F238E27FC236}">
                <a16:creationId xmlns:a16="http://schemas.microsoft.com/office/drawing/2014/main" id="{24139A07-F408-463B-A3BA-75E5D79EDF95}"/>
              </a:ext>
            </a:extLst>
          </p:cNvPr>
          <p:cNvSpPr/>
          <p:nvPr/>
        </p:nvSpPr>
        <p:spPr>
          <a:xfrm>
            <a:off x="6681602" y="3542301"/>
            <a:ext cx="1088231" cy="723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affects</a:t>
            </a:r>
          </a:p>
        </p:txBody>
      </p:sp>
      <p:sp>
        <p:nvSpPr>
          <p:cNvPr id="21" name="Arrow: Right 20">
            <a:extLst>
              <a:ext uri="{FF2B5EF4-FFF2-40B4-BE49-F238E27FC236}">
                <a16:creationId xmlns:a16="http://schemas.microsoft.com/office/drawing/2014/main" id="{E8D25C49-7E02-4173-BABE-4D3DB6C9FB18}"/>
              </a:ext>
            </a:extLst>
          </p:cNvPr>
          <p:cNvSpPr/>
          <p:nvPr/>
        </p:nvSpPr>
        <p:spPr>
          <a:xfrm>
            <a:off x="4829082" y="3562324"/>
            <a:ext cx="1088231" cy="723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causes</a:t>
            </a:r>
          </a:p>
        </p:txBody>
      </p:sp>
      <p:sp>
        <p:nvSpPr>
          <p:cNvPr id="22" name="Arrow: Right 21">
            <a:extLst>
              <a:ext uri="{FF2B5EF4-FFF2-40B4-BE49-F238E27FC236}">
                <a16:creationId xmlns:a16="http://schemas.microsoft.com/office/drawing/2014/main" id="{E7F47CC9-4903-47E8-AC69-98CFBAF4A1D1}"/>
              </a:ext>
            </a:extLst>
          </p:cNvPr>
          <p:cNvSpPr/>
          <p:nvPr/>
        </p:nvSpPr>
        <p:spPr>
          <a:xfrm>
            <a:off x="1118290" y="3595941"/>
            <a:ext cx="1292987" cy="723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changes</a:t>
            </a:r>
          </a:p>
        </p:txBody>
      </p:sp>
      <p:sp>
        <p:nvSpPr>
          <p:cNvPr id="25" name="TextBox 24">
            <a:extLst>
              <a:ext uri="{FF2B5EF4-FFF2-40B4-BE49-F238E27FC236}">
                <a16:creationId xmlns:a16="http://schemas.microsoft.com/office/drawing/2014/main" id="{68BDB574-1EEF-4CA6-80AA-020D1EC6A031}"/>
              </a:ext>
            </a:extLst>
          </p:cNvPr>
          <p:cNvSpPr txBox="1"/>
          <p:nvPr/>
        </p:nvSpPr>
        <p:spPr>
          <a:xfrm>
            <a:off x="2345180" y="1435365"/>
            <a:ext cx="4200637" cy="461665"/>
          </a:xfrm>
          <a:prstGeom prst="rect">
            <a:avLst/>
          </a:prstGeom>
          <a:noFill/>
        </p:spPr>
        <p:txBody>
          <a:bodyPr wrap="none" rtlCol="0">
            <a:spAutoFit/>
          </a:bodyPr>
          <a:lstStyle/>
          <a:p>
            <a:r>
              <a:rPr lang="en-AU" sz="2400" b="1" dirty="0">
                <a:latin typeface="+mn-lt"/>
              </a:rPr>
              <a:t>Healthy Country Planning Steps</a:t>
            </a:r>
          </a:p>
        </p:txBody>
      </p:sp>
      <p:sp>
        <p:nvSpPr>
          <p:cNvPr id="2" name="Left Brace 1">
            <a:extLst>
              <a:ext uri="{FF2B5EF4-FFF2-40B4-BE49-F238E27FC236}">
                <a16:creationId xmlns:a16="http://schemas.microsoft.com/office/drawing/2014/main" id="{2D1414B8-8DC8-4EDE-A84B-46A9763A07E3}"/>
              </a:ext>
            </a:extLst>
          </p:cNvPr>
          <p:cNvSpPr/>
          <p:nvPr/>
        </p:nvSpPr>
        <p:spPr>
          <a:xfrm rot="16200000">
            <a:off x="2713403" y="4367989"/>
            <a:ext cx="495434" cy="17526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3" name="AutoShape 3">
            <a:extLst>
              <a:ext uri="{FF2B5EF4-FFF2-40B4-BE49-F238E27FC236}">
                <a16:creationId xmlns:a16="http://schemas.microsoft.com/office/drawing/2014/main" id="{0341BB96-0A36-4352-A233-4409D52E5688}"/>
              </a:ext>
            </a:extLst>
          </p:cNvPr>
          <p:cNvSpPr>
            <a:spLocks noChangeArrowheads="1"/>
          </p:cNvSpPr>
          <p:nvPr/>
        </p:nvSpPr>
        <p:spPr bwMode="auto">
          <a:xfrm>
            <a:off x="2131822" y="5689607"/>
            <a:ext cx="1579370" cy="685799"/>
          </a:xfrm>
          <a:prstGeom prst="flowChartAlternateProcess">
            <a:avLst/>
          </a:prstGeom>
          <a:solidFill>
            <a:srgbClr val="F3BD37"/>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Contributing</a:t>
            </a:r>
            <a:br>
              <a:rPr lang="en-US" sz="1800" b="1" dirty="0">
                <a:latin typeface="Trebuchet MS" panose="020B0603020202020204" pitchFamily="34" charset="0"/>
              </a:rPr>
            </a:br>
            <a:r>
              <a:rPr lang="en-US" sz="1800" b="1" dirty="0">
                <a:latin typeface="Trebuchet MS" panose="020B0603020202020204" pitchFamily="34" charset="0"/>
              </a:rPr>
              <a:t>Factor</a:t>
            </a:r>
          </a:p>
        </p:txBody>
      </p:sp>
      <p:sp>
        <p:nvSpPr>
          <p:cNvPr id="24" name="Left Brace 23">
            <a:extLst>
              <a:ext uri="{FF2B5EF4-FFF2-40B4-BE49-F238E27FC236}">
                <a16:creationId xmlns:a16="http://schemas.microsoft.com/office/drawing/2014/main" id="{F0C58906-9E25-4151-90F3-5EC960B5B243}"/>
              </a:ext>
            </a:extLst>
          </p:cNvPr>
          <p:cNvSpPr/>
          <p:nvPr/>
        </p:nvSpPr>
        <p:spPr>
          <a:xfrm rot="16200000">
            <a:off x="4327864" y="4513287"/>
            <a:ext cx="495434" cy="146200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6" name="Rectangle 6">
            <a:extLst>
              <a:ext uri="{FF2B5EF4-FFF2-40B4-BE49-F238E27FC236}">
                <a16:creationId xmlns:a16="http://schemas.microsoft.com/office/drawing/2014/main" id="{0727F276-D8AA-469E-9AFF-101BB42815A1}"/>
              </a:ext>
            </a:extLst>
          </p:cNvPr>
          <p:cNvSpPr>
            <a:spLocks noChangeArrowheads="1"/>
          </p:cNvSpPr>
          <p:nvPr/>
        </p:nvSpPr>
        <p:spPr bwMode="auto">
          <a:xfrm>
            <a:off x="3844579" y="5651496"/>
            <a:ext cx="1462004" cy="723910"/>
          </a:xfrm>
          <a:prstGeom prst="rect">
            <a:avLst/>
          </a:prstGeom>
          <a:solidFill>
            <a:srgbClr val="DB9595"/>
          </a:solidFill>
          <a:ln w="9525">
            <a:solidFill>
              <a:schemeClr val="tx1"/>
            </a:solidFill>
            <a:miter lim="800000"/>
            <a:headEnd/>
            <a:tailEnd/>
          </a:ln>
        </p:spPr>
        <p:txBody>
          <a:bodyPr wrap="none" anchor="ctr"/>
          <a:lstStyle/>
          <a:p>
            <a:pPr algn="ctr"/>
            <a:r>
              <a:rPr lang="en-US" sz="1800" b="1" dirty="0">
                <a:latin typeface="Trebuchet MS" panose="020B0603020202020204" pitchFamily="34" charset="0"/>
              </a:rPr>
              <a:t>Direct Threat</a:t>
            </a:r>
            <a:endParaRPr lang="en-US" sz="1800" b="1" dirty="0">
              <a:latin typeface="Arial Unicode MS" pitchFamily="34" charset="-128"/>
            </a:endParaRPr>
          </a:p>
        </p:txBody>
      </p:sp>
    </p:spTree>
    <p:extLst>
      <p:ext uri="{BB962C8B-B14F-4D97-AF65-F5344CB8AC3E}">
        <p14:creationId xmlns:p14="http://schemas.microsoft.com/office/powerpoint/2010/main" val="6820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P spid="15" grpId="0"/>
      <p:bldP spid="16" grpId="0"/>
      <p:bldP spid="17" grpId="0"/>
      <p:bldP spid="18" grpId="0"/>
      <p:bldP spid="19" grpId="0"/>
      <p:bldP spid="20" grpId="0" animBg="1"/>
      <p:bldP spid="21" grpId="0" animBg="1"/>
      <p:bldP spid="22" grpId="0" animBg="1"/>
      <p:bldP spid="2" grpId="0" animBg="1"/>
      <p:bldP spid="23" grpId="0" animBg="1"/>
      <p:bldP spid="24"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20" name="Text Box 12"/>
          <p:cNvSpPr txBox="1">
            <a:spLocks noChangeArrowheads="1"/>
          </p:cNvSpPr>
          <p:nvPr/>
        </p:nvSpPr>
        <p:spPr bwMode="auto">
          <a:xfrm>
            <a:off x="4495972" y="2530475"/>
            <a:ext cx="987771" cy="707886"/>
          </a:xfrm>
          <a:prstGeom prst="rect">
            <a:avLst/>
          </a:prstGeom>
          <a:noFill/>
          <a:ln w="9525" algn="ctr">
            <a:noFill/>
            <a:miter lim="800000"/>
            <a:headEnd/>
            <a:tailEnd/>
          </a:ln>
        </p:spPr>
        <p:txBody>
          <a:bodyPr wrap="none">
            <a:spAutoFit/>
          </a:bodyPr>
          <a:lstStyle/>
          <a:p>
            <a:pPr algn="ctr"/>
            <a:endParaRPr lang="en-US" b="1" dirty="0">
              <a:latin typeface="Trebuchet MS" panose="020B0603020202020204" pitchFamily="34" charset="0"/>
            </a:endParaRPr>
          </a:p>
          <a:p>
            <a:pPr algn="ctr"/>
            <a:r>
              <a:rPr lang="en-US" b="1" dirty="0">
                <a:latin typeface="Trebuchet MS" panose="020B0603020202020204" pitchFamily="34" charset="0"/>
              </a:rPr>
              <a:t>Threat</a:t>
            </a:r>
          </a:p>
        </p:txBody>
      </p:sp>
      <p:sp>
        <p:nvSpPr>
          <p:cNvPr id="247821" name="Text Box 13"/>
          <p:cNvSpPr txBox="1">
            <a:spLocks noChangeArrowheads="1"/>
          </p:cNvSpPr>
          <p:nvPr/>
        </p:nvSpPr>
        <p:spPr bwMode="auto">
          <a:xfrm>
            <a:off x="2819400" y="1838872"/>
            <a:ext cx="2028120" cy="707886"/>
          </a:xfrm>
          <a:prstGeom prst="rect">
            <a:avLst/>
          </a:prstGeom>
          <a:noFill/>
          <a:ln w="9525" algn="ctr">
            <a:noFill/>
            <a:miter lim="800000"/>
            <a:headEnd/>
            <a:tailEnd/>
          </a:ln>
        </p:spPr>
        <p:txBody>
          <a:bodyPr wrap="none">
            <a:spAutoFit/>
          </a:bodyPr>
          <a:lstStyle/>
          <a:p>
            <a:pPr algn="ctr"/>
            <a:r>
              <a:rPr lang="en-US" b="1" dirty="0">
                <a:latin typeface="Trebuchet MS" panose="020B0603020202020204" pitchFamily="34" charset="0"/>
              </a:rPr>
              <a:t>What is causing</a:t>
            </a:r>
          </a:p>
          <a:p>
            <a:pPr algn="ctr"/>
            <a:r>
              <a:rPr lang="en-US" b="1" dirty="0">
                <a:latin typeface="Trebuchet MS" panose="020B0603020202020204" pitchFamily="34" charset="0"/>
              </a:rPr>
              <a:t>this threat?</a:t>
            </a:r>
          </a:p>
        </p:txBody>
      </p:sp>
      <p:sp>
        <p:nvSpPr>
          <p:cNvPr id="247823" name="Text Box 15"/>
          <p:cNvSpPr txBox="1">
            <a:spLocks noChangeArrowheads="1"/>
          </p:cNvSpPr>
          <p:nvPr/>
        </p:nvSpPr>
        <p:spPr bwMode="auto">
          <a:xfrm>
            <a:off x="1379758" y="2839869"/>
            <a:ext cx="2647589" cy="400110"/>
          </a:xfrm>
          <a:prstGeom prst="rect">
            <a:avLst/>
          </a:prstGeom>
          <a:noFill/>
          <a:ln w="9525" algn="ctr">
            <a:noFill/>
            <a:miter lim="800000"/>
            <a:headEnd/>
            <a:tailEnd/>
          </a:ln>
        </p:spPr>
        <p:txBody>
          <a:bodyPr wrap="square">
            <a:spAutoFit/>
          </a:bodyPr>
          <a:lstStyle/>
          <a:p>
            <a:pPr algn="ctr"/>
            <a:r>
              <a:rPr lang="en-US" b="1" dirty="0">
                <a:latin typeface="Trebuchet MS" panose="020B0603020202020204" pitchFamily="34" charset="0"/>
              </a:rPr>
              <a:t>Contributing Factor</a:t>
            </a:r>
            <a:endParaRPr lang="en-US" b="1" dirty="0">
              <a:latin typeface="Arial Unicode MS" pitchFamily="34" charset="-128"/>
            </a:endParaRPr>
          </a:p>
        </p:txBody>
      </p:sp>
      <p:sp>
        <p:nvSpPr>
          <p:cNvPr id="10256" name="Text Box 16"/>
          <p:cNvSpPr txBox="1">
            <a:spLocks noChangeArrowheads="1"/>
          </p:cNvSpPr>
          <p:nvPr/>
        </p:nvSpPr>
        <p:spPr bwMode="auto">
          <a:xfrm>
            <a:off x="7670244" y="2841486"/>
            <a:ext cx="1447800" cy="396875"/>
          </a:xfrm>
          <a:prstGeom prst="rect">
            <a:avLst/>
          </a:prstGeom>
          <a:noFill/>
          <a:ln w="9525">
            <a:noFill/>
            <a:miter lim="800000"/>
            <a:headEnd/>
            <a:tailEnd/>
          </a:ln>
        </p:spPr>
        <p:txBody>
          <a:bodyPr>
            <a:spAutoFit/>
          </a:bodyPr>
          <a:lstStyle/>
          <a:p>
            <a:pPr>
              <a:spcBef>
                <a:spcPct val="50000"/>
              </a:spcBef>
            </a:pPr>
            <a:r>
              <a:rPr lang="en-US" b="1" dirty="0">
                <a:latin typeface="Trebuchet MS" panose="020B0603020202020204" pitchFamily="34" charset="0"/>
              </a:rPr>
              <a:t>Target</a:t>
            </a:r>
          </a:p>
        </p:txBody>
      </p:sp>
      <p:sp>
        <p:nvSpPr>
          <p:cNvPr id="20"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21" name="Text Placeholder 4"/>
          <p:cNvSpPr>
            <a:spLocks noGrp="1"/>
          </p:cNvSpPr>
          <p:nvPr>
            <p:ph type="body" sz="quarter" idx="14"/>
          </p:nvPr>
        </p:nvSpPr>
        <p:spPr>
          <a:xfrm>
            <a:off x="0" y="501101"/>
            <a:ext cx="2819400" cy="646113"/>
          </a:xfrm>
        </p:spPr>
        <p:txBody>
          <a:bodyPr/>
          <a:lstStyle/>
          <a:p>
            <a:r>
              <a:rPr lang="en-AU" dirty="0"/>
              <a:t>Situation</a:t>
            </a:r>
          </a:p>
        </p:txBody>
      </p:sp>
      <p:sp>
        <p:nvSpPr>
          <p:cNvPr id="22"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Using a Box and Arrow Diagram</a:t>
            </a:r>
          </a:p>
        </p:txBody>
      </p:sp>
      <p:pic>
        <p:nvPicPr>
          <p:cNvPr id="4" name="Picture 3">
            <a:extLst>
              <a:ext uri="{FF2B5EF4-FFF2-40B4-BE49-F238E27FC236}">
                <a16:creationId xmlns:a16="http://schemas.microsoft.com/office/drawing/2014/main" id="{9FE6F4BF-19A2-4DFE-AC74-0F7E51D0E8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374" b="51137"/>
          <a:stretch/>
        </p:blipFill>
        <p:spPr>
          <a:xfrm>
            <a:off x="5638093" y="3395166"/>
            <a:ext cx="3440479" cy="2326153"/>
          </a:xfrm>
          <a:prstGeom prst="rect">
            <a:avLst/>
          </a:prstGeom>
        </p:spPr>
      </p:pic>
      <p:pic>
        <p:nvPicPr>
          <p:cNvPr id="26" name="Picture 25">
            <a:extLst>
              <a:ext uri="{FF2B5EF4-FFF2-40B4-BE49-F238E27FC236}">
                <a16:creationId xmlns:a16="http://schemas.microsoft.com/office/drawing/2014/main" id="{B6AF37D0-B32E-4FB8-8A48-35D0E9D1A6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625" r="37626" b="51137"/>
          <a:stretch/>
        </p:blipFill>
        <p:spPr>
          <a:xfrm>
            <a:off x="4310840" y="3477492"/>
            <a:ext cx="1440057" cy="2326153"/>
          </a:xfrm>
          <a:prstGeom prst="rect">
            <a:avLst/>
          </a:prstGeom>
        </p:spPr>
      </p:pic>
      <p:pic>
        <p:nvPicPr>
          <p:cNvPr id="27" name="Picture 26">
            <a:extLst>
              <a:ext uri="{FF2B5EF4-FFF2-40B4-BE49-F238E27FC236}">
                <a16:creationId xmlns:a16="http://schemas.microsoft.com/office/drawing/2014/main" id="{6AFA0F18-39F7-4EA0-92B7-EE5C9D1FAC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019" b="51137"/>
          <a:stretch/>
        </p:blipFill>
        <p:spPr>
          <a:xfrm>
            <a:off x="62550" y="3490097"/>
            <a:ext cx="4295947" cy="2326153"/>
          </a:xfrm>
          <a:prstGeom prst="rect">
            <a:avLst/>
          </a:prstGeom>
        </p:spPr>
      </p:pic>
      <p:sp>
        <p:nvSpPr>
          <p:cNvPr id="247822" name="Text Box 14"/>
          <p:cNvSpPr txBox="1">
            <a:spLocks noChangeArrowheads="1"/>
          </p:cNvSpPr>
          <p:nvPr/>
        </p:nvSpPr>
        <p:spPr bwMode="auto">
          <a:xfrm>
            <a:off x="-471540" y="3044911"/>
            <a:ext cx="2819400" cy="1015663"/>
          </a:xfrm>
          <a:prstGeom prst="rect">
            <a:avLst/>
          </a:prstGeom>
          <a:noFill/>
          <a:ln w="9525" algn="ctr">
            <a:noFill/>
            <a:miter lim="800000"/>
            <a:headEnd/>
            <a:tailEnd/>
          </a:ln>
        </p:spPr>
        <p:txBody>
          <a:bodyPr wrap="square">
            <a:spAutoFit/>
          </a:bodyPr>
          <a:lstStyle/>
          <a:p>
            <a:pPr algn="ctr"/>
            <a:r>
              <a:rPr lang="en-US" b="1" dirty="0">
                <a:latin typeface="Trebuchet MS" panose="020B0603020202020204" pitchFamily="34" charset="0"/>
              </a:rPr>
              <a:t>Who is </a:t>
            </a:r>
          </a:p>
          <a:p>
            <a:pPr algn="ctr"/>
            <a:r>
              <a:rPr lang="en-US" b="1" dirty="0">
                <a:latin typeface="Trebuchet MS" panose="020B0603020202020204" pitchFamily="34" charset="0"/>
              </a:rPr>
              <a:t>involved?</a:t>
            </a:r>
          </a:p>
          <a:p>
            <a:pPr algn="ctr"/>
            <a:r>
              <a:rPr lang="en-US" b="1" dirty="0">
                <a:latin typeface="Trebuchet MS" panose="020B0603020202020204" pitchFamily="34" charset="0"/>
              </a:rPr>
              <a:t>Who else cares? </a:t>
            </a:r>
          </a:p>
        </p:txBody>
      </p:sp>
    </p:spTree>
    <p:extLst>
      <p:ext uri="{BB962C8B-B14F-4D97-AF65-F5344CB8AC3E}">
        <p14:creationId xmlns:p14="http://schemas.microsoft.com/office/powerpoint/2010/main" val="255194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7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8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78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7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0" grpId="0"/>
      <p:bldP spid="247821" grpId="0"/>
      <p:bldP spid="247823" grpId="0"/>
      <p:bldP spid="10256" grpId="0"/>
      <p:bldP spid="2478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AU" dirty="0"/>
              <a:t>There is no one right way…</a:t>
            </a:r>
          </a:p>
          <a:p>
            <a:endParaRPr lang="en-AU" dirty="0">
              <a:solidFill>
                <a:srgbClr val="0070C0"/>
              </a:solidFill>
            </a:endParaRPr>
          </a:p>
          <a:p>
            <a:r>
              <a:rPr lang="en-AU" dirty="0">
                <a:solidFill>
                  <a:srgbClr val="0070C0"/>
                </a:solidFill>
              </a:rPr>
              <a:t>Some teams use box &amp; arrow diagrams</a:t>
            </a:r>
          </a:p>
          <a:p>
            <a:endParaRPr lang="en-AU" dirty="0">
              <a:solidFill>
                <a:srgbClr val="0070C0"/>
              </a:solidFill>
            </a:endParaRPr>
          </a:p>
          <a:p>
            <a:r>
              <a:rPr lang="en-AU" dirty="0"/>
              <a:t>But everyone uses probing questions</a:t>
            </a:r>
          </a:p>
          <a:p>
            <a:endParaRPr lang="en-AU" dirty="0">
              <a:solidFill>
                <a:srgbClr val="0070C0"/>
              </a:solidFill>
            </a:endParaRPr>
          </a:p>
          <a:p>
            <a:r>
              <a:rPr lang="en-AU" dirty="0">
                <a:solidFill>
                  <a:srgbClr val="0070C0"/>
                </a:solidFill>
              </a:rPr>
              <a:t>Situation diagramming is a way of capturing a the thinking behind a project</a:t>
            </a:r>
          </a:p>
        </p:txBody>
      </p:sp>
      <p:sp>
        <p:nvSpPr>
          <p:cNvPr id="227332" name="Rectangle 4"/>
          <p:cNvSpPr>
            <a:spLocks noChangeArrowheads="1"/>
          </p:cNvSpPr>
          <p:nvPr/>
        </p:nvSpPr>
        <p:spPr bwMode="auto">
          <a:xfrm>
            <a:off x="609600" y="3429000"/>
            <a:ext cx="784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0000"/>
              </a:lnSpc>
              <a:spcBef>
                <a:spcPct val="20000"/>
              </a:spcBef>
              <a:buClr>
                <a:srgbClr val="666633"/>
              </a:buClr>
              <a:buFontTx/>
              <a:buChar char="•"/>
            </a:pPr>
            <a:endParaRPr lang="en-US" b="1" dirty="0">
              <a:solidFill>
                <a:srgbClr val="666633"/>
              </a:solidFill>
              <a:latin typeface="Trebuchet MS" panose="020B0603020202020204" pitchFamily="34" charset="0"/>
            </a:endParaRPr>
          </a:p>
        </p:txBody>
      </p:sp>
      <p:graphicFrame>
        <p:nvGraphicFramePr>
          <p:cNvPr id="44037" name="Object 5"/>
          <p:cNvGraphicFramePr>
            <a:graphicFrameLocks noChangeAspect="1"/>
          </p:cNvGraphicFramePr>
          <p:nvPr>
            <p:extLst>
              <p:ext uri="{D42A27DB-BD31-4B8C-83A1-F6EECF244321}">
                <p14:modId xmlns:p14="http://schemas.microsoft.com/office/powerpoint/2010/main" val="1628447871"/>
              </p:ext>
            </p:extLst>
          </p:nvPr>
        </p:nvGraphicFramePr>
        <p:xfrm>
          <a:off x="7162800" y="3421117"/>
          <a:ext cx="1576388" cy="1473200"/>
        </p:xfrm>
        <a:graphic>
          <a:graphicData uri="http://schemas.openxmlformats.org/presentationml/2006/ole">
            <mc:AlternateContent xmlns:mc="http://schemas.openxmlformats.org/markup-compatibility/2006">
              <mc:Choice xmlns:v="urn:schemas-microsoft-com:vml" Requires="v">
                <p:oleObj spid="_x0000_s44095" name="Clip" r:id="rId4" imgW="3762375" imgH="3514725" progId="">
                  <p:embed/>
                </p:oleObj>
              </mc:Choice>
              <mc:Fallback>
                <p:oleObj name="Clip" r:id="rId4" imgW="3762375" imgH="3514725"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421117"/>
                        <a:ext cx="1576388"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4" name="Text Placeholder 4"/>
          <p:cNvSpPr>
            <a:spLocks noGrp="1"/>
          </p:cNvSpPr>
          <p:nvPr>
            <p:ph type="body" sz="quarter" idx="14"/>
          </p:nvPr>
        </p:nvSpPr>
        <p:spPr>
          <a:xfrm>
            <a:off x="0" y="609600"/>
            <a:ext cx="2819400" cy="537614"/>
          </a:xfrm>
        </p:spPr>
        <p:txBody>
          <a:bodyPr>
            <a:normAutofit fontScale="77500" lnSpcReduction="20000"/>
          </a:bodyPr>
          <a:lstStyle/>
          <a:p>
            <a:r>
              <a:rPr lang="en-AU" dirty="0"/>
              <a:t>Situation Analysis</a:t>
            </a:r>
          </a:p>
        </p:txBody>
      </p:sp>
      <p:sp>
        <p:nvSpPr>
          <p:cNvPr id="15"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Identifying who causes the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227332"/>
                                        </p:tgtEl>
                                        <p:attrNameLst>
                                          <p:attrName>style.visibility</p:attrName>
                                        </p:attrNameLst>
                                      </p:cBhvr>
                                      <p:to>
                                        <p:strVal val="visible"/>
                                      </p:to>
                                    </p:set>
                                    <p:animEffect transition="in" filter="wipe(up)">
                                      <p:cBhvr>
                                        <p:cTn id="7" dur="500"/>
                                        <p:tgtEl>
                                          <p:spTgt spid="227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Why doing a Situation Analysis</a:t>
            </a:r>
          </a:p>
          <a:p>
            <a:r>
              <a:rPr lang="en-AU" dirty="0">
                <a:solidFill>
                  <a:srgbClr val="0070C0"/>
                </a:solidFill>
              </a:rPr>
              <a:t>How to do a Situation Analysis</a:t>
            </a:r>
          </a:p>
          <a:p>
            <a:r>
              <a:rPr lang="en-AU" b="1" dirty="0"/>
              <a:t>Example and Tips</a:t>
            </a:r>
          </a:p>
          <a:p>
            <a:r>
              <a:rPr lang="en-AU" dirty="0">
                <a:solidFill>
                  <a:srgbClr val="0070C0"/>
                </a:solidFill>
              </a:rPr>
              <a:t>Stakeholder Analysis</a:t>
            </a:r>
          </a:p>
          <a:p>
            <a:r>
              <a:rPr lang="en-AU" dirty="0"/>
              <a:t>Resources for this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685251"/>
            <a:ext cx="2819400" cy="461963"/>
          </a:xfrm>
        </p:spPr>
        <p:txBody>
          <a:bodyPr>
            <a:normAutofit fontScale="77500" lnSpcReduction="20000"/>
          </a:bodyPr>
          <a:lstStyle/>
          <a:p>
            <a:r>
              <a:rPr lang="en-AU" dirty="0"/>
              <a:t>Situation Analysis</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p:txBody>
          <a:bodyPr/>
          <a:lstStyle/>
          <a:p>
            <a:r>
              <a:rPr lang="en-AU" dirty="0"/>
              <a:t>Overview presentation</a:t>
            </a:r>
          </a:p>
        </p:txBody>
      </p:sp>
    </p:spTree>
    <p:extLst>
      <p:ext uri="{BB962C8B-B14F-4D97-AF65-F5344CB8AC3E}">
        <p14:creationId xmlns:p14="http://schemas.microsoft.com/office/powerpoint/2010/main" val="360003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11774</TotalTime>
  <Words>2532</Words>
  <Application>Microsoft Office PowerPoint</Application>
  <PresentationFormat>On-screen Show (4:3)</PresentationFormat>
  <Paragraphs>293</Paragraphs>
  <Slides>23</Slides>
  <Notes>18</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 Unicode MS</vt:lpstr>
      <vt:lpstr>Arial</vt:lpstr>
      <vt:lpstr>Calibri</vt:lpstr>
      <vt:lpstr>Trebuchet MS</vt:lpstr>
      <vt:lpstr>1_Custom Design</vt:lpstr>
      <vt:lpstr>Clip</vt:lpstr>
      <vt:lpstr>Situation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Frank Weisenberger</cp:lastModifiedBy>
  <cp:revision>151</cp:revision>
  <cp:lastPrinted>2016-10-25T12:21:03Z</cp:lastPrinted>
  <dcterms:created xsi:type="dcterms:W3CDTF">2002-12-14T17:41:30Z</dcterms:created>
  <dcterms:modified xsi:type="dcterms:W3CDTF">2019-10-25T00:09:17Z</dcterms:modified>
</cp:coreProperties>
</file>