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7"/>
  </p:notesMasterIdLst>
  <p:handoutMasterIdLst>
    <p:handoutMasterId r:id="rId28"/>
  </p:handoutMasterIdLst>
  <p:sldIdLst>
    <p:sldId id="256" r:id="rId2"/>
    <p:sldId id="257" r:id="rId3"/>
    <p:sldId id="269" r:id="rId4"/>
    <p:sldId id="287" r:id="rId5"/>
    <p:sldId id="305" r:id="rId6"/>
    <p:sldId id="303" r:id="rId7"/>
    <p:sldId id="304" r:id="rId8"/>
    <p:sldId id="281" r:id="rId9"/>
    <p:sldId id="273" r:id="rId10"/>
    <p:sldId id="302" r:id="rId11"/>
    <p:sldId id="282" r:id="rId12"/>
    <p:sldId id="312" r:id="rId13"/>
    <p:sldId id="274" r:id="rId14"/>
    <p:sldId id="313" r:id="rId15"/>
    <p:sldId id="275" r:id="rId16"/>
    <p:sldId id="277" r:id="rId17"/>
    <p:sldId id="283" r:id="rId18"/>
    <p:sldId id="296" r:id="rId19"/>
    <p:sldId id="309" r:id="rId20"/>
    <p:sldId id="310" r:id="rId21"/>
    <p:sldId id="301" r:id="rId22"/>
    <p:sldId id="289" r:id="rId23"/>
    <p:sldId id="311" r:id="rId24"/>
    <p:sldId id="272" r:id="rId25"/>
    <p:sldId id="306" r:id="rId26"/>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Weisenberger" initials="FW" lastIdx="1" clrIdx="0">
    <p:extLst>
      <p:ext uri="{19B8F6BF-5375-455C-9EA6-DF929625EA0E}">
        <p15:presenceInfo xmlns:p15="http://schemas.microsoft.com/office/powerpoint/2012/main" userId="5bc4ec19b3ab5ab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905" autoAdjust="0"/>
  </p:normalViewPr>
  <p:slideViewPr>
    <p:cSldViewPr>
      <p:cViewPr varScale="1">
        <p:scale>
          <a:sx n="88" d="100"/>
          <a:sy n="88" d="100"/>
        </p:scale>
        <p:origin x="1064" y="7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70" d="100"/>
          <a:sy n="70" d="100"/>
        </p:scale>
        <p:origin x="2812" y="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5527" tIns="47764" rIns="95527" bIns="47764" rtlCol="0"/>
          <a:lstStyle>
            <a:lvl1pPr algn="l">
              <a:defRPr sz="1300"/>
            </a:lvl1pPr>
          </a:lstStyle>
          <a:p>
            <a:endParaRPr lang="en-US"/>
          </a:p>
        </p:txBody>
      </p:sp>
    </p:spTree>
    <p:extLst>
      <p:ext uri="{BB962C8B-B14F-4D97-AF65-F5344CB8AC3E}">
        <p14:creationId xmlns:p14="http://schemas.microsoft.com/office/powerpoint/2010/main" val="4028903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5527" tIns="47764" rIns="95527" bIns="47764" rtlCol="0"/>
          <a:lstStyle>
            <a:lvl1pPr algn="l">
              <a:defRPr sz="1300"/>
            </a:lvl1pPr>
          </a:lstStyle>
          <a:p>
            <a:endParaRPr lang="en-US"/>
          </a:p>
        </p:txBody>
      </p:sp>
      <p:sp>
        <p:nvSpPr>
          <p:cNvPr id="3" name="Date Placeholder 2"/>
          <p:cNvSpPr>
            <a:spLocks noGrp="1"/>
          </p:cNvSpPr>
          <p:nvPr>
            <p:ph type="dt" idx="1"/>
          </p:nvPr>
        </p:nvSpPr>
        <p:spPr>
          <a:xfrm>
            <a:off x="4023992" y="0"/>
            <a:ext cx="3078427" cy="511731"/>
          </a:xfrm>
          <a:prstGeom prst="rect">
            <a:avLst/>
          </a:prstGeom>
        </p:spPr>
        <p:txBody>
          <a:bodyPr vert="horz" lIns="95527" tIns="47764" rIns="95527" bIns="47764" rtlCol="0"/>
          <a:lstStyle>
            <a:lvl1pPr algn="r">
              <a:defRPr sz="1300"/>
            </a:lvl1pPr>
          </a:lstStyle>
          <a:p>
            <a:fld id="{9845B859-ECD8-4A5E-9A84-28391DD306B3}" type="datetimeFigureOut">
              <a:rPr lang="en-US" smtClean="0"/>
              <a:t>1/21/2020</a:t>
            </a:fld>
            <a:endParaRPr lang="en-US"/>
          </a:p>
        </p:txBody>
      </p:sp>
      <p:sp>
        <p:nvSpPr>
          <p:cNvPr id="4" name="Slide Image Placehold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5527" tIns="47764" rIns="95527" bIns="47764" rtlCol="0" anchor="ctr"/>
          <a:lstStyle/>
          <a:p>
            <a:endParaRPr lang="en-US"/>
          </a:p>
        </p:txBody>
      </p:sp>
      <p:sp>
        <p:nvSpPr>
          <p:cNvPr id="5" name="Notes Placeholder 4"/>
          <p:cNvSpPr>
            <a:spLocks noGrp="1"/>
          </p:cNvSpPr>
          <p:nvPr>
            <p:ph type="body" sz="quarter" idx="3"/>
          </p:nvPr>
        </p:nvSpPr>
        <p:spPr>
          <a:xfrm>
            <a:off x="710407" y="4861442"/>
            <a:ext cx="5683250" cy="4605576"/>
          </a:xfrm>
          <a:prstGeom prst="rect">
            <a:avLst/>
          </a:prstGeom>
        </p:spPr>
        <p:txBody>
          <a:bodyPr vert="horz" lIns="95527" tIns="47764" rIns="95527" bIns="477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5527" tIns="47764" rIns="95527" bIns="47764"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5527" tIns="47764" rIns="95527" bIns="47764" rtlCol="0" anchor="b"/>
          <a:lstStyle>
            <a:lvl1pPr algn="r">
              <a:defRPr sz="1300"/>
            </a:lvl1pPr>
          </a:lstStyle>
          <a:p>
            <a:fld id="{46229ADF-355E-4B9F-86D3-4496AF753DF1}" type="slidenum">
              <a:rPr lang="en-US" smtClean="0"/>
              <a:t>‹#›</a:t>
            </a:fld>
            <a:endParaRPr lang="en-US"/>
          </a:p>
        </p:txBody>
      </p:sp>
    </p:spTree>
    <p:extLst>
      <p:ext uri="{BB962C8B-B14F-4D97-AF65-F5344CB8AC3E}">
        <p14:creationId xmlns:p14="http://schemas.microsoft.com/office/powerpoint/2010/main" val="142853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onservationmeasures.or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cmp-openstandards.org/" TargetMode="External"/><Relationship Id="rId4" Type="http://schemas.openxmlformats.org/officeDocument/2006/relationships/hyperlink" Target="http://www.sitkatech.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strength of the Open Standards is the wealth of resources and networks that are associated with the Open Standards. In this presentation we give an overview of the different platforms to access support and further information.</a:t>
            </a:r>
          </a:p>
        </p:txBody>
      </p:sp>
      <p:sp>
        <p:nvSpPr>
          <p:cNvPr id="4" name="Slide Number Placeholder 3"/>
          <p:cNvSpPr>
            <a:spLocks noGrp="1"/>
          </p:cNvSpPr>
          <p:nvPr>
            <p:ph type="sldNum" sz="quarter" idx="10"/>
          </p:nvPr>
        </p:nvSpPr>
        <p:spPr/>
        <p:txBody>
          <a:bodyPr/>
          <a:lstStyle/>
          <a:p>
            <a:fld id="{46229ADF-355E-4B9F-86D3-4496AF753DF1}" type="slidenum">
              <a:rPr lang="en-US" smtClean="0"/>
              <a:t>1</a:t>
            </a:fld>
            <a:endParaRPr lang="en-US"/>
          </a:p>
        </p:txBody>
      </p:sp>
    </p:spTree>
    <p:extLst>
      <p:ext uri="{BB962C8B-B14F-4D97-AF65-F5344CB8AC3E}">
        <p14:creationId xmlns:p14="http://schemas.microsoft.com/office/powerpoint/2010/main" val="256041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76084" indent="-298494" eaLnBrk="0" hangingPunct="0">
              <a:defRPr>
                <a:solidFill>
                  <a:schemeClr val="tx1"/>
                </a:solidFill>
                <a:latin typeface="Arial" charset="0"/>
              </a:defRPr>
            </a:lvl2pPr>
            <a:lvl3pPr marL="1193975" indent="-238795" eaLnBrk="0" hangingPunct="0">
              <a:defRPr>
                <a:solidFill>
                  <a:schemeClr val="tx1"/>
                </a:solidFill>
                <a:latin typeface="Arial" charset="0"/>
              </a:defRPr>
            </a:lvl3pPr>
            <a:lvl4pPr marL="1671565" indent="-238795" eaLnBrk="0" hangingPunct="0">
              <a:defRPr>
                <a:solidFill>
                  <a:schemeClr val="tx1"/>
                </a:solidFill>
                <a:latin typeface="Arial" charset="0"/>
              </a:defRPr>
            </a:lvl4pPr>
            <a:lvl5pPr marL="2149156" indent="-238795" eaLnBrk="0" hangingPunct="0">
              <a:defRPr>
                <a:solidFill>
                  <a:schemeClr val="tx1"/>
                </a:solidFill>
                <a:latin typeface="Arial" charset="0"/>
              </a:defRPr>
            </a:lvl5pPr>
            <a:lvl6pPr marL="2626746" indent="-238795" eaLnBrk="0" fontAlgn="base" hangingPunct="0">
              <a:spcBef>
                <a:spcPct val="0"/>
              </a:spcBef>
              <a:spcAft>
                <a:spcPct val="0"/>
              </a:spcAft>
              <a:defRPr>
                <a:solidFill>
                  <a:schemeClr val="tx1"/>
                </a:solidFill>
                <a:latin typeface="Arial" charset="0"/>
              </a:defRPr>
            </a:lvl6pPr>
            <a:lvl7pPr marL="3104335" indent="-238795" eaLnBrk="0" fontAlgn="base" hangingPunct="0">
              <a:spcBef>
                <a:spcPct val="0"/>
              </a:spcBef>
              <a:spcAft>
                <a:spcPct val="0"/>
              </a:spcAft>
              <a:defRPr>
                <a:solidFill>
                  <a:schemeClr val="tx1"/>
                </a:solidFill>
                <a:latin typeface="Arial" charset="0"/>
              </a:defRPr>
            </a:lvl7pPr>
            <a:lvl8pPr marL="3581925" indent="-238795" eaLnBrk="0" fontAlgn="base" hangingPunct="0">
              <a:spcBef>
                <a:spcPct val="0"/>
              </a:spcBef>
              <a:spcAft>
                <a:spcPct val="0"/>
              </a:spcAft>
              <a:defRPr>
                <a:solidFill>
                  <a:schemeClr val="tx1"/>
                </a:solidFill>
                <a:latin typeface="Arial" charset="0"/>
              </a:defRPr>
            </a:lvl8pPr>
            <a:lvl9pPr marL="4059515" indent="-238795" eaLnBrk="0" fontAlgn="base" hangingPunct="0">
              <a:spcBef>
                <a:spcPct val="0"/>
              </a:spcBef>
              <a:spcAft>
                <a:spcPct val="0"/>
              </a:spcAft>
              <a:defRPr>
                <a:solidFill>
                  <a:schemeClr val="tx1"/>
                </a:solidFill>
                <a:latin typeface="Arial" charset="0"/>
              </a:defRPr>
            </a:lvl9pPr>
          </a:lstStyle>
          <a:p>
            <a:pPr eaLnBrk="1" hangingPunct="1"/>
            <a:fld id="{9ED121C9-6EF6-488E-9FAF-E8194182294A}" type="slidenum">
              <a:rPr lang="en-US">
                <a:solidFill>
                  <a:prstClr val="black"/>
                </a:solidFill>
              </a:rPr>
              <a:pPr eaLnBrk="1" hangingPunct="1"/>
              <a:t>10</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47209" y="4861442"/>
            <a:ext cx="5209647"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dirty="0"/>
              <a:t>While not currently supported, the CAP Workbook is a Excel Workbook. With the help of add-in wizards the user enters information from the HCP steps into the worksheet.</a:t>
            </a:r>
          </a:p>
          <a:p>
            <a:pPr eaLnBrk="1" hangingPunct="1">
              <a:lnSpc>
                <a:spcPct val="80000"/>
              </a:lnSpc>
            </a:pPr>
            <a:endParaRPr lang="en-US" sz="900" dirty="0"/>
          </a:p>
          <a:p>
            <a:pPr eaLnBrk="1" hangingPunct="1">
              <a:lnSpc>
                <a:spcPct val="80000"/>
              </a:lnSpc>
            </a:pPr>
            <a:r>
              <a:rPr lang="en-US" sz="900" dirty="0"/>
              <a:t>While not supported the tool (or steps of the tool) still are relevant (e.g. strategy rating / regional roll-up).</a:t>
            </a:r>
          </a:p>
        </p:txBody>
      </p:sp>
      <p:sp>
        <p:nvSpPr>
          <p:cNvPr id="5" name="Date Placeholder 4"/>
          <p:cNvSpPr>
            <a:spLocks noGrp="1"/>
          </p:cNvSpPr>
          <p:nvPr>
            <p:ph type="dt" idx="10"/>
          </p:nvPr>
        </p:nvSpPr>
        <p:spPr/>
        <p:txBody>
          <a:bodyPr/>
          <a:lstStyle/>
          <a:p>
            <a:r>
              <a:rPr lang="en-AU">
                <a:solidFill>
                  <a:prstClr val="black"/>
                </a:solidFill>
              </a:rPr>
              <a:t>Printed March 2011</a:t>
            </a:r>
          </a:p>
        </p:txBody>
      </p:sp>
      <p:sp>
        <p:nvSpPr>
          <p:cNvPr id="6" name="Footer Placeholder 5"/>
          <p:cNvSpPr>
            <a:spLocks noGrp="1"/>
          </p:cNvSpPr>
          <p:nvPr>
            <p:ph type="ftr" sz="quarter" idx="11"/>
          </p:nvPr>
        </p:nvSpPr>
        <p:spPr/>
        <p:txBody>
          <a:bodyPr/>
          <a:lstStyle/>
          <a:p>
            <a:r>
              <a:rPr lang="en-AU">
                <a:solidFill>
                  <a:prstClr val="black"/>
                </a:solidFill>
              </a:rPr>
              <a:t>CAP Resources</a:t>
            </a:r>
          </a:p>
        </p:txBody>
      </p:sp>
      <p:sp>
        <p:nvSpPr>
          <p:cNvPr id="7" name="Header Placeholder 6"/>
          <p:cNvSpPr>
            <a:spLocks noGrp="1"/>
          </p:cNvSpPr>
          <p:nvPr>
            <p:ph type="hdr" sz="quarter" idx="12"/>
          </p:nvPr>
        </p:nvSpPr>
        <p:spPr/>
        <p:txBody>
          <a:bodyPr/>
          <a:lstStyle/>
          <a:p>
            <a:r>
              <a:rPr lang="en-AU">
                <a:solidFill>
                  <a:prstClr val="black"/>
                </a:solidFill>
              </a:rPr>
              <a:t>CAP Overview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11</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274">
              <a:defRPr/>
            </a:pPr>
            <a:r>
              <a:rPr lang="en-US" b="0" dirty="0"/>
              <a:t>The Open Standards website curates the best resources for guidance on implementing steps, tools to help use the OS and case studies.  It is actively updated and also has links to many other resources.</a:t>
            </a:r>
          </a:p>
          <a:p>
            <a:endParaRPr lang="en-US" dirty="0"/>
          </a:p>
        </p:txBody>
      </p:sp>
      <p:sp>
        <p:nvSpPr>
          <p:cNvPr id="4" name="Slide Number Placeholder 3"/>
          <p:cNvSpPr>
            <a:spLocks noGrp="1"/>
          </p:cNvSpPr>
          <p:nvPr>
            <p:ph type="sldNum" sz="quarter" idx="10"/>
          </p:nvPr>
        </p:nvSpPr>
        <p:spPr/>
        <p:txBody>
          <a:bodyPr/>
          <a:lstStyle/>
          <a:p>
            <a:fld id="{C3F105DD-AACF-4797-8065-FB314714766C}" type="slidenum">
              <a:rPr lang="en-US" smtClean="0"/>
              <a:t>12</a:t>
            </a:fld>
            <a:endParaRPr lang="en-US"/>
          </a:p>
        </p:txBody>
      </p:sp>
    </p:spTree>
    <p:extLst>
      <p:ext uri="{BB962C8B-B14F-4D97-AF65-F5344CB8AC3E}">
        <p14:creationId xmlns:p14="http://schemas.microsoft.com/office/powerpoint/2010/main" val="300068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274">
              <a:defRPr/>
            </a:pPr>
            <a:r>
              <a:rPr lang="en-US" b="0" dirty="0"/>
              <a:t>Miradi Share is a new cloud-based software system that enables conservation practitioners, managers, and funders to design, manage, monitor, and learn from collections of related projects that make up a program.</a:t>
            </a:r>
          </a:p>
          <a:p>
            <a:pPr defTabSz="955274">
              <a:defRPr/>
            </a:pPr>
            <a:r>
              <a:rPr lang="en-US" b="0" dirty="0"/>
              <a:t>You have to sign up to create a Miradi Share account – worthwhile to have. </a:t>
            </a:r>
          </a:p>
        </p:txBody>
      </p:sp>
      <p:sp>
        <p:nvSpPr>
          <p:cNvPr id="4" name="Slide Number Placeholder 3"/>
          <p:cNvSpPr>
            <a:spLocks noGrp="1"/>
          </p:cNvSpPr>
          <p:nvPr>
            <p:ph type="sldNum" sz="quarter" idx="10"/>
          </p:nvPr>
        </p:nvSpPr>
        <p:spPr/>
        <p:txBody>
          <a:bodyPr/>
          <a:lstStyle/>
          <a:p>
            <a:fld id="{C3F105DD-AACF-4797-8065-FB314714766C}" type="slidenum">
              <a:rPr lang="en-US" smtClean="0"/>
              <a:t>13</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274">
              <a:defRPr/>
            </a:pPr>
            <a:r>
              <a:rPr lang="en-US" b="0" dirty="0"/>
              <a:t>On Miradi Share is as well the CAML data-base with results-chains (roadmaps) for standard conservation strategies.</a:t>
            </a:r>
          </a:p>
          <a:p>
            <a:endParaRPr lang="en-US" dirty="0"/>
          </a:p>
        </p:txBody>
      </p:sp>
      <p:sp>
        <p:nvSpPr>
          <p:cNvPr id="4" name="Slide Number Placeholder 3"/>
          <p:cNvSpPr>
            <a:spLocks noGrp="1"/>
          </p:cNvSpPr>
          <p:nvPr>
            <p:ph type="sldNum" sz="quarter" idx="10"/>
          </p:nvPr>
        </p:nvSpPr>
        <p:spPr/>
        <p:txBody>
          <a:bodyPr/>
          <a:lstStyle/>
          <a:p>
            <a:fld id="{C3F105DD-AACF-4797-8065-FB314714766C}" type="slidenum">
              <a:rPr lang="en-US" smtClean="0"/>
              <a:t>14</a:t>
            </a:fld>
            <a:endParaRPr lang="en-US"/>
          </a:p>
        </p:txBody>
      </p:sp>
    </p:spTree>
    <p:extLst>
      <p:ext uri="{BB962C8B-B14F-4D97-AF65-F5344CB8AC3E}">
        <p14:creationId xmlns:p14="http://schemas.microsoft.com/office/powerpoint/2010/main" val="45636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Gateway is for the conservation practitioner, scientist and decision-maker. Here we share the best and most up-to-date information we use to inform our work at The Nature Conservancy.</a:t>
            </a:r>
          </a:p>
          <a:p>
            <a:r>
              <a:rPr lang="en-US" dirty="0"/>
              <a:t>Here you can find different information on conservation planning (e.g. CAP), conservation practice and a large database of TNC authored science articles.</a:t>
            </a:r>
          </a:p>
        </p:txBody>
      </p:sp>
      <p:sp>
        <p:nvSpPr>
          <p:cNvPr id="4" name="Slide Number Placeholder 3"/>
          <p:cNvSpPr>
            <a:spLocks noGrp="1"/>
          </p:cNvSpPr>
          <p:nvPr>
            <p:ph type="sldNum" sz="quarter" idx="10"/>
          </p:nvPr>
        </p:nvSpPr>
        <p:spPr/>
        <p:txBody>
          <a:bodyPr/>
          <a:lstStyle/>
          <a:p>
            <a:fld id="{C3F105DD-AACF-4797-8065-FB314714766C}" type="slidenum">
              <a:rPr lang="en-US" smtClean="0"/>
              <a:t>15</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create an account with Conservation Training you can participate in an online course for CAP.</a:t>
            </a:r>
          </a:p>
          <a:p>
            <a:r>
              <a:rPr lang="en-US" dirty="0"/>
              <a:t>This curriculum is based on the Conservation Measures Partnership (CMP) Open Standards and covers Step 1 and Step 2 of the standards. These standards are the product of inputs, field tests, discussions, and debates among many CMP members and their partners.</a:t>
            </a:r>
          </a:p>
          <a:p>
            <a:r>
              <a:rPr lang="en-US" dirty="0"/>
              <a:t>You may choose to complete any of the lessons below; however, to receive a certificate of completion for either Step 1 or Step 2 you must complete the step assessment with a minimum score of 70%.</a:t>
            </a:r>
          </a:p>
          <a:p>
            <a:endParaRPr lang="en-US" dirty="0"/>
          </a:p>
        </p:txBody>
      </p:sp>
      <p:sp>
        <p:nvSpPr>
          <p:cNvPr id="4" name="Slide Number Placeholder 3"/>
          <p:cNvSpPr>
            <a:spLocks noGrp="1"/>
          </p:cNvSpPr>
          <p:nvPr>
            <p:ph type="sldNum" sz="quarter" idx="10"/>
          </p:nvPr>
        </p:nvSpPr>
        <p:spPr/>
        <p:txBody>
          <a:bodyPr/>
          <a:lstStyle/>
          <a:p>
            <a:fld id="{C3F105DD-AACF-4797-8065-FB314714766C}" type="slidenum">
              <a:rPr lang="en-US" smtClean="0"/>
              <a:t>16</a:t>
            </a:fld>
            <a:endParaRPr lang="en-US"/>
          </a:p>
        </p:txBody>
      </p:sp>
    </p:spTree>
    <p:extLst>
      <p:ext uri="{BB962C8B-B14F-4D97-AF65-F5344CB8AC3E}">
        <p14:creationId xmlns:p14="http://schemas.microsoft.com/office/powerpoint/2010/main" val="266293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of HCP practitioners is growing – and the bigger network of OS practitioners spans the entire globe.</a:t>
            </a:r>
          </a:p>
        </p:txBody>
      </p:sp>
      <p:sp>
        <p:nvSpPr>
          <p:cNvPr id="4" name="Slide Number Placeholder 3"/>
          <p:cNvSpPr>
            <a:spLocks noGrp="1"/>
          </p:cNvSpPr>
          <p:nvPr>
            <p:ph type="sldNum" sz="quarter" idx="10"/>
          </p:nvPr>
        </p:nvSpPr>
        <p:spPr/>
        <p:txBody>
          <a:bodyPr/>
          <a:lstStyle/>
          <a:p>
            <a:fld id="{46229ADF-355E-4B9F-86D3-4496AF753DF1}" type="slidenum">
              <a:rPr lang="en-US" smtClean="0"/>
              <a:t>17</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A2DE08-D4B2-41C6-BBEC-868E62FE1C2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4514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CCNET Global homepage contains many helpful resources – a coach handbook with resources for every step, a coach database, a back-catalogue of the discussion forum. Within the CCNET Global homepage is the Community of Practice – Indigenous OS Projects located which holds presentations, workshop materials and other resources around Healthy Country Planning.</a:t>
            </a:r>
          </a:p>
        </p:txBody>
      </p:sp>
      <p:sp>
        <p:nvSpPr>
          <p:cNvPr id="4" name="Slide Number Placeholder 3"/>
          <p:cNvSpPr>
            <a:spLocks noGrp="1"/>
          </p:cNvSpPr>
          <p:nvPr>
            <p:ph type="sldNum" sz="quarter" idx="10"/>
          </p:nvPr>
        </p:nvSpPr>
        <p:spPr/>
        <p:txBody>
          <a:bodyPr/>
          <a:lstStyle/>
          <a:p>
            <a:fld id="{46229ADF-355E-4B9F-86D3-4496AF753DF1}" type="slidenum">
              <a:rPr lang="en-US" smtClean="0"/>
              <a:t>19</a:t>
            </a:fld>
            <a:endParaRPr lang="en-US"/>
          </a:p>
        </p:txBody>
      </p:sp>
    </p:spTree>
    <p:extLst>
      <p:ext uri="{BB962C8B-B14F-4D97-AF65-F5344CB8AC3E}">
        <p14:creationId xmlns:p14="http://schemas.microsoft.com/office/powerpoint/2010/main" val="201898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2</a:t>
            </a:fld>
            <a:endParaRPr lang="en-US"/>
          </a:p>
        </p:txBody>
      </p:sp>
    </p:spTree>
    <p:extLst>
      <p:ext uri="{BB962C8B-B14F-4D97-AF65-F5344CB8AC3E}">
        <p14:creationId xmlns:p14="http://schemas.microsoft.com/office/powerpoint/2010/main" val="242037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Approximately every 2 years, Conservation Coaches from across the world come together to a Conservation Coaches Network Rally to learn from each other, network and innovate the practice of conservation. The previous Rally in 2018 was held in Leura (Blue Mountains) in Australia. The next Rally in 2020 will be in Victoria BC, May 17 – 20.</a:t>
            </a:r>
          </a:p>
        </p:txBody>
      </p:sp>
      <p:sp>
        <p:nvSpPr>
          <p:cNvPr id="4" name="Slide Number Placeholder 3"/>
          <p:cNvSpPr>
            <a:spLocks noGrp="1"/>
          </p:cNvSpPr>
          <p:nvPr>
            <p:ph type="sldNum" sz="quarter" idx="5"/>
          </p:nvPr>
        </p:nvSpPr>
        <p:spPr/>
        <p:txBody>
          <a:bodyPr/>
          <a:lstStyle/>
          <a:p>
            <a:fld id="{46229ADF-355E-4B9F-86D3-4496AF753DF1}" type="slidenum">
              <a:rPr lang="en-US" smtClean="0"/>
              <a:t>20</a:t>
            </a:fld>
            <a:endParaRPr lang="en-US"/>
          </a:p>
        </p:txBody>
      </p:sp>
    </p:spTree>
    <p:extLst>
      <p:ext uri="{BB962C8B-B14F-4D97-AF65-F5344CB8AC3E}">
        <p14:creationId xmlns:p14="http://schemas.microsoft.com/office/powerpoint/2010/main" val="109933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8228" indent="-358228">
              <a:spcBef>
                <a:spcPct val="20000"/>
              </a:spcBef>
              <a:defRPr/>
            </a:pPr>
            <a:r>
              <a:rPr lang="en-US" dirty="0"/>
              <a:t>This is a live map of some of the projects around the world that use or have used Miradi and/or Miradi Share for planning and management. Please note that this map is user-curated so feel free to browse and add your own project to the map! </a:t>
            </a:r>
          </a:p>
        </p:txBody>
      </p:sp>
      <p:sp>
        <p:nvSpPr>
          <p:cNvPr id="4" name="Slide Number Placeholder 3"/>
          <p:cNvSpPr>
            <a:spLocks noGrp="1"/>
          </p:cNvSpPr>
          <p:nvPr>
            <p:ph type="sldNum" sz="quarter" idx="10"/>
          </p:nvPr>
        </p:nvSpPr>
        <p:spPr/>
        <p:txBody>
          <a:bodyPr/>
          <a:lstStyle/>
          <a:p>
            <a:fld id="{B04C137A-AFF1-479B-A5F0-BA040329EFA6}"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different means the CCNET is attempting to conduct Healthy Country Planning Training Workshops – sometimes this training is funded, at other times training is paid by the participants.</a:t>
            </a:r>
          </a:p>
        </p:txBody>
      </p:sp>
      <p:sp>
        <p:nvSpPr>
          <p:cNvPr id="4" name="Slide Number Placeholder 3"/>
          <p:cNvSpPr>
            <a:spLocks noGrp="1"/>
          </p:cNvSpPr>
          <p:nvPr>
            <p:ph type="sldNum" sz="quarter" idx="10"/>
          </p:nvPr>
        </p:nvSpPr>
        <p:spPr/>
        <p:txBody>
          <a:bodyPr/>
          <a:lstStyle/>
          <a:p>
            <a:pPr>
              <a:defRPr/>
            </a:pPr>
            <a:fld id="{4F04FA57-D23E-456A-B03B-D2822825D73B}"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506760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29ADF-355E-4B9F-86D3-4496AF753DF1}" type="slidenum">
              <a:rPr lang="en-US" smtClean="0"/>
              <a:t>23</a:t>
            </a:fld>
            <a:endParaRPr lang="en-US"/>
          </a:p>
        </p:txBody>
      </p:sp>
    </p:spTree>
    <p:extLst>
      <p:ext uri="{BB962C8B-B14F-4D97-AF65-F5344CB8AC3E}">
        <p14:creationId xmlns:p14="http://schemas.microsoft.com/office/powerpoint/2010/main" val="4182435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Homepage of Foundation of Success is a great starting point to find guidance on the open standards in general and to very specific steps of the OS. 	</a:t>
            </a:r>
          </a:p>
        </p:txBody>
      </p:sp>
      <p:sp>
        <p:nvSpPr>
          <p:cNvPr id="4" name="Slide Number Placeholder 3"/>
          <p:cNvSpPr>
            <a:spLocks noGrp="1"/>
          </p:cNvSpPr>
          <p:nvPr>
            <p:ph type="sldNum" sz="quarter" idx="10"/>
          </p:nvPr>
        </p:nvSpPr>
        <p:spPr/>
        <p:txBody>
          <a:bodyPr/>
          <a:lstStyle/>
          <a:p>
            <a:fld id="{C3F105DD-AACF-4797-8065-FB314714766C}" type="slidenum">
              <a:rPr lang="en-US" smtClean="0"/>
              <a:t>24</a:t>
            </a:fld>
            <a:endParaRPr lang="en-US"/>
          </a:p>
        </p:txBody>
      </p:sp>
    </p:spTree>
    <p:extLst>
      <p:ext uri="{BB962C8B-B14F-4D97-AF65-F5344CB8AC3E}">
        <p14:creationId xmlns:p14="http://schemas.microsoft.com/office/powerpoint/2010/main" val="282451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25</a:t>
            </a:fld>
            <a:endParaRPr lang="en-US"/>
          </a:p>
        </p:txBody>
      </p:sp>
    </p:spTree>
    <p:extLst>
      <p:ext uri="{BB962C8B-B14F-4D97-AF65-F5344CB8AC3E}">
        <p14:creationId xmlns:p14="http://schemas.microsoft.com/office/powerpoint/2010/main" val="201898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analog information we refer to literature – manuals and other publications – that guide and support the Open Standards.</a:t>
            </a:r>
          </a:p>
        </p:txBody>
      </p:sp>
      <p:sp>
        <p:nvSpPr>
          <p:cNvPr id="4" name="Slide Number Placeholder 3"/>
          <p:cNvSpPr>
            <a:spLocks noGrp="1"/>
          </p:cNvSpPr>
          <p:nvPr>
            <p:ph type="sldNum" sz="quarter" idx="10"/>
          </p:nvPr>
        </p:nvSpPr>
        <p:spPr/>
        <p:txBody>
          <a:bodyPr/>
          <a:lstStyle/>
          <a:p>
            <a:fld id="{46229ADF-355E-4B9F-86D3-4496AF753DF1}" type="slidenum">
              <a:rPr lang="en-US" smtClean="0"/>
              <a:t>3</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76084" indent="-298494" eaLnBrk="0" hangingPunct="0">
              <a:defRPr>
                <a:solidFill>
                  <a:schemeClr val="tx1"/>
                </a:solidFill>
                <a:latin typeface="Arial" charset="0"/>
              </a:defRPr>
            </a:lvl2pPr>
            <a:lvl3pPr marL="1193975" indent="-238795" eaLnBrk="0" hangingPunct="0">
              <a:defRPr>
                <a:solidFill>
                  <a:schemeClr val="tx1"/>
                </a:solidFill>
                <a:latin typeface="Arial" charset="0"/>
              </a:defRPr>
            </a:lvl3pPr>
            <a:lvl4pPr marL="1671565" indent="-238795" eaLnBrk="0" hangingPunct="0">
              <a:defRPr>
                <a:solidFill>
                  <a:schemeClr val="tx1"/>
                </a:solidFill>
                <a:latin typeface="Arial" charset="0"/>
              </a:defRPr>
            </a:lvl4pPr>
            <a:lvl5pPr marL="2149156" indent="-238795" eaLnBrk="0" hangingPunct="0">
              <a:defRPr>
                <a:solidFill>
                  <a:schemeClr val="tx1"/>
                </a:solidFill>
                <a:latin typeface="Arial" charset="0"/>
              </a:defRPr>
            </a:lvl5pPr>
            <a:lvl6pPr marL="2626746" indent="-238795" eaLnBrk="0" fontAlgn="base" hangingPunct="0">
              <a:spcBef>
                <a:spcPct val="0"/>
              </a:spcBef>
              <a:spcAft>
                <a:spcPct val="0"/>
              </a:spcAft>
              <a:defRPr>
                <a:solidFill>
                  <a:schemeClr val="tx1"/>
                </a:solidFill>
                <a:latin typeface="Arial" charset="0"/>
              </a:defRPr>
            </a:lvl6pPr>
            <a:lvl7pPr marL="3104335" indent="-238795" eaLnBrk="0" fontAlgn="base" hangingPunct="0">
              <a:spcBef>
                <a:spcPct val="0"/>
              </a:spcBef>
              <a:spcAft>
                <a:spcPct val="0"/>
              </a:spcAft>
              <a:defRPr>
                <a:solidFill>
                  <a:schemeClr val="tx1"/>
                </a:solidFill>
                <a:latin typeface="Arial" charset="0"/>
              </a:defRPr>
            </a:lvl7pPr>
            <a:lvl8pPr marL="3581925" indent="-238795" eaLnBrk="0" fontAlgn="base" hangingPunct="0">
              <a:spcBef>
                <a:spcPct val="0"/>
              </a:spcBef>
              <a:spcAft>
                <a:spcPct val="0"/>
              </a:spcAft>
              <a:defRPr>
                <a:solidFill>
                  <a:schemeClr val="tx1"/>
                </a:solidFill>
                <a:latin typeface="Arial" charset="0"/>
              </a:defRPr>
            </a:lvl8pPr>
            <a:lvl9pPr marL="4059515" indent="-238795" eaLnBrk="0" fontAlgn="base" hangingPunct="0">
              <a:spcBef>
                <a:spcPct val="0"/>
              </a:spcBef>
              <a:spcAft>
                <a:spcPct val="0"/>
              </a:spcAft>
              <a:defRPr>
                <a:solidFill>
                  <a:schemeClr val="tx1"/>
                </a:solidFill>
                <a:latin typeface="Arial" charset="0"/>
              </a:defRPr>
            </a:lvl9pPr>
          </a:lstStyle>
          <a:p>
            <a:pPr eaLnBrk="1" hangingPunct="1"/>
            <a:fld id="{9ED121C9-6EF6-488E-9FAF-E8194182294A}" type="slidenum">
              <a:rPr lang="en-US">
                <a:solidFill>
                  <a:prstClr val="black"/>
                </a:solidFill>
              </a:rPr>
              <a:pPr eaLnBrk="1" hangingPunct="1"/>
              <a:t>4</a:t>
            </a:fld>
            <a:endParaRPr lang="en-US">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47209" y="4861442"/>
            <a:ext cx="5209647"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900" dirty="0"/>
              <a:t>The current version of the Open Standards for the Practice of Conservation is version 3.0 that has been released in April 2013 by the Conservation Measures Partnership (logos an example of members of the CMP)</a:t>
            </a:r>
          </a:p>
        </p:txBody>
      </p:sp>
      <p:sp>
        <p:nvSpPr>
          <p:cNvPr id="5" name="Date Placeholder 4"/>
          <p:cNvSpPr>
            <a:spLocks noGrp="1"/>
          </p:cNvSpPr>
          <p:nvPr>
            <p:ph type="dt" idx="10"/>
          </p:nvPr>
        </p:nvSpPr>
        <p:spPr/>
        <p:txBody>
          <a:bodyPr/>
          <a:lstStyle/>
          <a:p>
            <a:r>
              <a:rPr lang="en-AU">
                <a:solidFill>
                  <a:prstClr val="black"/>
                </a:solidFill>
              </a:rPr>
              <a:t>Printed March 2011</a:t>
            </a:r>
          </a:p>
        </p:txBody>
      </p:sp>
      <p:sp>
        <p:nvSpPr>
          <p:cNvPr id="6" name="Footer Placeholder 5"/>
          <p:cNvSpPr>
            <a:spLocks noGrp="1"/>
          </p:cNvSpPr>
          <p:nvPr>
            <p:ph type="ftr" sz="quarter" idx="11"/>
          </p:nvPr>
        </p:nvSpPr>
        <p:spPr/>
        <p:txBody>
          <a:bodyPr/>
          <a:lstStyle/>
          <a:p>
            <a:r>
              <a:rPr lang="en-AU">
                <a:solidFill>
                  <a:prstClr val="black"/>
                </a:solidFill>
              </a:rPr>
              <a:t>CAP Resources</a:t>
            </a:r>
          </a:p>
        </p:txBody>
      </p:sp>
      <p:sp>
        <p:nvSpPr>
          <p:cNvPr id="7" name="Header Placeholder 6"/>
          <p:cNvSpPr>
            <a:spLocks noGrp="1"/>
          </p:cNvSpPr>
          <p:nvPr>
            <p:ph type="hdr" sz="quarter" idx="12"/>
          </p:nvPr>
        </p:nvSpPr>
        <p:spPr/>
        <p:txBody>
          <a:bodyPr/>
          <a:lstStyle/>
          <a:p>
            <a:r>
              <a:rPr lang="en-AU">
                <a:solidFill>
                  <a:prstClr val="black"/>
                </a:solidFill>
              </a:rPr>
              <a:t>CAP Overview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CAP Handbook is intended as a guidance resource to support the implementation of The Nature Conservancy's Conservation Action Planning (CAP) Process - a powerful instrument for helping practitioners get to effective conservation results.</a:t>
            </a:r>
            <a:endParaRPr lang="en-US" dirty="0"/>
          </a:p>
        </p:txBody>
      </p:sp>
      <p:sp>
        <p:nvSpPr>
          <p:cNvPr id="4" name="Slide Number Placeholder 3"/>
          <p:cNvSpPr>
            <a:spLocks noGrp="1"/>
          </p:cNvSpPr>
          <p:nvPr>
            <p:ph type="sldNum" sz="quarter" idx="10"/>
          </p:nvPr>
        </p:nvSpPr>
        <p:spPr/>
        <p:txBody>
          <a:bodyPr/>
          <a:lstStyle/>
          <a:p>
            <a:fld id="{46229ADF-355E-4B9F-86D3-4496AF753DF1}" type="slidenum">
              <a:rPr lang="en-US" smtClean="0"/>
              <a:t>5</a:t>
            </a:fld>
            <a:endParaRPr lang="en-US"/>
          </a:p>
        </p:txBody>
      </p:sp>
    </p:spTree>
    <p:extLst>
      <p:ext uri="{BB962C8B-B14F-4D97-AF65-F5344CB8AC3E}">
        <p14:creationId xmlns:p14="http://schemas.microsoft.com/office/powerpoint/2010/main" val="742556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Audubon Tools of Engagement are published by the Audubon Society and are a step-to-step guide to planning that is based on the Open Standards. In addition the book contains a large depository of tools, cheat-sheets etc.</a:t>
            </a:r>
          </a:p>
        </p:txBody>
      </p:sp>
      <p:sp>
        <p:nvSpPr>
          <p:cNvPr id="4" name="Slide Number Placeholder 3"/>
          <p:cNvSpPr>
            <a:spLocks noGrp="1"/>
          </p:cNvSpPr>
          <p:nvPr>
            <p:ph type="sldNum" sz="quarter" idx="10"/>
          </p:nvPr>
        </p:nvSpPr>
        <p:spPr/>
        <p:txBody>
          <a:bodyPr/>
          <a:lstStyle/>
          <a:p>
            <a:fld id="{46229ADF-355E-4B9F-86D3-4496AF753DF1}" type="slidenum">
              <a:rPr lang="en-US" smtClean="0"/>
              <a:t>6</a:t>
            </a:fld>
            <a:endParaRPr lang="en-US"/>
          </a:p>
        </p:txBody>
      </p:sp>
    </p:spTree>
    <p:extLst>
      <p:ext uri="{BB962C8B-B14F-4D97-AF65-F5344CB8AC3E}">
        <p14:creationId xmlns:p14="http://schemas.microsoft.com/office/powerpoint/2010/main" val="3586834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229ADF-355E-4B9F-86D3-4496AF753DF1}" type="slidenum">
              <a:rPr lang="en-US" smtClean="0"/>
              <a:t>7</a:t>
            </a:fld>
            <a:endParaRPr lang="en-US"/>
          </a:p>
        </p:txBody>
      </p:sp>
    </p:spTree>
    <p:extLst>
      <p:ext uri="{BB962C8B-B14F-4D97-AF65-F5344CB8AC3E}">
        <p14:creationId xmlns:p14="http://schemas.microsoft.com/office/powerpoint/2010/main" val="87534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category of desktop solutions fall the software Miradi and the Excel-based Conservation Action Planning Workbook.</a:t>
            </a:r>
          </a:p>
        </p:txBody>
      </p:sp>
      <p:sp>
        <p:nvSpPr>
          <p:cNvPr id="4" name="Slide Number Placeholder 3"/>
          <p:cNvSpPr>
            <a:spLocks noGrp="1"/>
          </p:cNvSpPr>
          <p:nvPr>
            <p:ph type="sldNum" sz="quarter" idx="10"/>
          </p:nvPr>
        </p:nvSpPr>
        <p:spPr/>
        <p:txBody>
          <a:bodyPr/>
          <a:lstStyle/>
          <a:p>
            <a:fld id="{46229ADF-355E-4B9F-86D3-4496AF753DF1}" type="slidenum">
              <a:rPr lang="en-US" smtClean="0"/>
              <a:t>8</a:t>
            </a:fld>
            <a:endParaRPr lang="en-US"/>
          </a:p>
        </p:txBody>
      </p:sp>
    </p:spTree>
    <p:extLst>
      <p:ext uri="{BB962C8B-B14F-4D97-AF65-F5344CB8AC3E}">
        <p14:creationId xmlns:p14="http://schemas.microsoft.com/office/powerpoint/2010/main" val="188436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Miradi software program is a joint venture between the </a:t>
            </a:r>
            <a:r>
              <a:rPr lang="en-US" dirty="0">
                <a:hlinkClick r:id="rId3"/>
              </a:rPr>
              <a:t>Conservation Measures Partnership</a:t>
            </a:r>
            <a:r>
              <a:rPr lang="en-US" dirty="0"/>
              <a:t> (CMP) and </a:t>
            </a:r>
            <a:r>
              <a:rPr lang="en-US" dirty="0">
                <a:hlinkClick r:id="rId4"/>
              </a:rPr>
              <a:t>Sitka Technology Group</a:t>
            </a:r>
            <a:r>
              <a:rPr lang="en-US" dirty="0"/>
              <a:t>. Miradi is a user-friendly program that allows nature conservation practitioners to design, manage, monitor, and learn from their projects to more effectively meet their conservation goals, following a process laid out in the </a:t>
            </a:r>
            <a:r>
              <a:rPr lang="en-US" dirty="0">
                <a:hlinkClick r:id="rId5"/>
              </a:rPr>
              <a:t>Open Standards for the Practice of Conservation</a:t>
            </a:r>
            <a:r>
              <a:rPr lang="en-US" dirty="0"/>
              <a:t>.</a:t>
            </a:r>
          </a:p>
          <a:p>
            <a:r>
              <a:rPr lang="en-US" dirty="0"/>
              <a:t>You can download a 30-day trial version from their homepage or purchase annual individual or organizational licenses. There are many online resources (e.g. </a:t>
            </a:r>
            <a:r>
              <a:rPr lang="en-US" dirty="0" err="1"/>
              <a:t>youtube</a:t>
            </a:r>
            <a:r>
              <a:rPr lang="en-US" dirty="0"/>
              <a:t> channel, self-guided </a:t>
            </a:r>
            <a:r>
              <a:rPr lang="en-US" dirty="0" err="1"/>
              <a:t>powerpoint</a:t>
            </a:r>
            <a:r>
              <a:rPr lang="en-US" dirty="0"/>
              <a:t> manuals) that explains the functionality of Miradi in detail.</a:t>
            </a:r>
          </a:p>
        </p:txBody>
      </p:sp>
      <p:sp>
        <p:nvSpPr>
          <p:cNvPr id="4" name="Slide Number Placeholder 3"/>
          <p:cNvSpPr>
            <a:spLocks noGrp="1"/>
          </p:cNvSpPr>
          <p:nvPr>
            <p:ph type="sldNum" sz="quarter" idx="10"/>
          </p:nvPr>
        </p:nvSpPr>
        <p:spPr/>
        <p:txBody>
          <a:bodyPr/>
          <a:lstStyle/>
          <a:p>
            <a:fld id="{C3F105DD-AACF-4797-8065-FB314714766C}" type="slidenum">
              <a:rPr lang="en-US" smtClean="0"/>
              <a:t>9</a:t>
            </a:fld>
            <a:endParaRPr lang="en-US"/>
          </a:p>
        </p:txBody>
      </p:sp>
    </p:spTree>
    <p:extLst>
      <p:ext uri="{BB962C8B-B14F-4D97-AF65-F5344CB8AC3E}">
        <p14:creationId xmlns:p14="http://schemas.microsoft.com/office/powerpoint/2010/main" val="282451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Documents and Settings\Stuart\My Documents\My Pictures\Stu\Boolcoomatta\Landscape\Plains\Sm_BOOL_skyandplainsDomeRockPad_060100_(C)BH_WL_444.jpg"/>
          <p:cNvPicPr>
            <a:picLocks noChangeAspect="1" noChangeArrowheads="1"/>
          </p:cNvPicPr>
          <p:nvPr userDrawn="1"/>
        </p:nvPicPr>
        <p:blipFill>
          <a:blip r:embed="rId2">
            <a:extLst>
              <a:ext uri="{28A0092B-C50C-407E-A947-70E740481C1C}">
                <a14:useLocalDpi xmlns:a14="http://schemas.microsoft.com/office/drawing/2010/main" val="0"/>
              </a:ext>
            </a:extLst>
          </a:blip>
          <a:srcRect r="114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a:xfrm>
            <a:off x="304800" y="2362200"/>
            <a:ext cx="6477000" cy="1524000"/>
          </a:xfrm>
        </p:spPr>
        <p:txBody>
          <a:bodyPr/>
          <a:lstStyle>
            <a:lvl1pPr>
              <a:defRPr sz="4800">
                <a:latin typeface="Calibri" panose="020F0502020204030204" pitchFamily="34" charset="0"/>
                <a:cs typeface="Calibri" panose="020F0502020204030204" pitchFamily="34" charset="0"/>
              </a:defRPr>
            </a:lvl1pPr>
          </a:lstStyle>
          <a:p>
            <a:r>
              <a:rPr lang="en-US"/>
              <a:t>Click to edit Master title style</a:t>
            </a:r>
          </a:p>
        </p:txBody>
      </p:sp>
      <p:sp>
        <p:nvSpPr>
          <p:cNvPr id="120836" name="Rectangle 4"/>
          <p:cNvSpPr>
            <a:spLocks noGrp="1" noChangeArrowheads="1"/>
          </p:cNvSpPr>
          <p:nvPr>
            <p:ph type="subTitle" idx="1"/>
          </p:nvPr>
        </p:nvSpPr>
        <p:spPr>
          <a:xfrm>
            <a:off x="3886200" y="5029200"/>
            <a:ext cx="5105400" cy="1066800"/>
          </a:xfrm>
        </p:spPr>
        <p:txBody>
          <a:bodyPr/>
          <a:lstStyle>
            <a:lvl1pPr marL="0" indent="0">
              <a:buFontTx/>
              <a:buNone/>
              <a:defRPr sz="3600" b="1" i="1">
                <a:latin typeface="Calibri" panose="020F0502020204030204" pitchFamily="34" charset="0"/>
                <a:cs typeface="Calibri" panose="020F0502020204030204" pitchFamily="34" charset="0"/>
              </a:defRPr>
            </a:lvl1pPr>
          </a:lstStyle>
          <a:p>
            <a:r>
              <a:rPr lang="en-US"/>
              <a:t>Click to edit Master subtitle style</a:t>
            </a:r>
          </a:p>
        </p:txBody>
      </p:sp>
    </p:spTree>
    <p:extLst>
      <p:ext uri="{BB962C8B-B14F-4D97-AF65-F5344CB8AC3E}">
        <p14:creationId xmlns:p14="http://schemas.microsoft.com/office/powerpoint/2010/main" val="2829194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0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41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41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99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20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0"/>
            <a:ext cx="8229600" cy="4418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9788" y="2667000"/>
            <a:ext cx="3660775" cy="1484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9788" y="4303713"/>
            <a:ext cx="3660775"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722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able Placeholder 2"/>
          <p:cNvSpPr>
            <a:spLocks noGrp="1"/>
          </p:cNvSpPr>
          <p:nvPr>
            <p:ph type="tbl" idx="1"/>
          </p:nvPr>
        </p:nvSpPr>
        <p:spPr>
          <a:xfrm>
            <a:off x="838200" y="2667000"/>
            <a:ext cx="7472363" cy="3122613"/>
          </a:xfrm>
        </p:spPr>
        <p:txBody>
          <a:bodyPr/>
          <a:lstStyle/>
          <a:p>
            <a:pPr lvl="0"/>
            <a:endParaRPr lang="en-US" noProof="0"/>
          </a:p>
        </p:txBody>
      </p:sp>
    </p:spTree>
    <p:extLst>
      <p:ext uri="{BB962C8B-B14F-4D97-AF65-F5344CB8AC3E}">
        <p14:creationId xmlns:p14="http://schemas.microsoft.com/office/powerpoint/2010/main" val="1478102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905000"/>
            <a:ext cx="8229600" cy="1143000"/>
          </a:xfrm>
        </p:spPr>
        <p:txBody>
          <a:bodyPr/>
          <a:lstStyle/>
          <a:p>
            <a:r>
              <a:rPr lang="en-US"/>
              <a:t>Click to edit Master title style</a:t>
            </a:r>
          </a:p>
        </p:txBody>
      </p:sp>
      <p:sp>
        <p:nvSpPr>
          <p:cNvPr id="3" name="Content Placeholder 2"/>
          <p:cNvSpPr>
            <a:spLocks noGrp="1"/>
          </p:cNvSpPr>
          <p:nvPr>
            <p:ph sz="quarter" idx="1"/>
          </p:nvPr>
        </p:nvSpPr>
        <p:spPr>
          <a:xfrm>
            <a:off x="1214438" y="3354388"/>
            <a:ext cx="3659187"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6025" y="3354388"/>
            <a:ext cx="3660775"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4438" y="4991100"/>
            <a:ext cx="3659187"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026025" y="4991100"/>
            <a:ext cx="3660775"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454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r>
              <a:rPr lang="en-US"/>
              <a:t>Click to edit Master title style</a:t>
            </a:r>
          </a:p>
        </p:txBody>
      </p:sp>
      <p:sp>
        <p:nvSpPr>
          <p:cNvPr id="3" name="Content Placeholder 2"/>
          <p:cNvSpPr>
            <a:spLocks noGrp="1"/>
          </p:cNvSpPr>
          <p:nvPr>
            <p:ph sz="quarter" idx="1"/>
          </p:nvPr>
        </p:nvSpPr>
        <p:spPr>
          <a:xfrm>
            <a:off x="1214438" y="3354388"/>
            <a:ext cx="3659187"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6025" y="3354388"/>
            <a:ext cx="3660775" cy="1484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214438" y="4991100"/>
            <a:ext cx="7472362"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725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118BB6-6E86-42FB-B959-97C6649CBD2E}" type="datetimeFigureOut">
              <a:rPr lang="en-US">
                <a:solidFill>
                  <a:prstClr val="black">
                    <a:tint val="75000"/>
                  </a:prstClr>
                </a:solidFill>
              </a:rPr>
              <a:pPr/>
              <a:t>1/21/2020</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633A0BA-47CD-403E-8CBA-6940508DC99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564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48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49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2667000"/>
            <a:ext cx="3659188"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9788" y="2667000"/>
            <a:ext cx="3660775" cy="312261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19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375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087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3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346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86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7" name="Picture 2" descr="C:\Documents and Settings\Stuart\My Documents\My Pictures\Stu\Boolcoomatta\Landscape\Plains\Sm_BOOL_skyandplainsDomeRockPad_060100_(C)BH_WL_444.jpg"/>
          <p:cNvPicPr>
            <a:picLocks noChangeAspect="1" noChangeArrowheads="1"/>
          </p:cNvPicPr>
          <p:nvPr userDrawn="1"/>
        </p:nvPicPr>
        <p:blipFill>
          <a:blip r:embed="rId20">
            <a:extLst>
              <a:ext uri="{28A0092B-C50C-407E-A947-70E740481C1C}">
                <a14:useLocalDpi xmlns:a14="http://schemas.microsoft.com/office/drawing/2010/main" val="0"/>
              </a:ext>
            </a:extLst>
          </a:blip>
          <a:srcRect r="11427" b="82222"/>
          <a:stretch>
            <a:fillRect/>
          </a:stretch>
        </p:blipFill>
        <p:spPr bwMode="auto">
          <a:xfrm>
            <a:off x="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p:cNvSpPr>
            <a:spLocks noGrp="1" noChangeArrowheads="1"/>
          </p:cNvSpPr>
          <p:nvPr>
            <p:ph type="title"/>
          </p:nvPr>
        </p:nvSpPr>
        <p:spPr bwMode="auto">
          <a:xfrm>
            <a:off x="457200" y="96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4"/>
          <p:cNvSpPr>
            <a:spLocks noGrp="1" noChangeArrowheads="1"/>
          </p:cNvSpPr>
          <p:nvPr>
            <p:ph type="body" idx="1"/>
          </p:nvPr>
        </p:nvSpPr>
        <p:spPr bwMode="auto">
          <a:xfrm>
            <a:off x="838200" y="1484784"/>
            <a:ext cx="7472363" cy="430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813" name="Rectangle 5"/>
          <p:cNvSpPr>
            <a:spLocks noChangeArrowheads="1"/>
          </p:cNvSpPr>
          <p:nvPr userDrawn="1"/>
        </p:nvSpPr>
        <p:spPr bwMode="auto">
          <a:xfrm>
            <a:off x="3276600" y="228600"/>
            <a:ext cx="5562600" cy="762000"/>
          </a:xfrm>
          <a:prstGeom prst="rect">
            <a:avLst/>
          </a:prstGeom>
          <a:noFill/>
          <a:ln w="9525">
            <a:noFill/>
            <a:miter lim="800000"/>
            <a:headEnd/>
            <a:tailEnd/>
          </a:ln>
          <a:effectLst/>
        </p:spPr>
        <p:txBody>
          <a:bodyPr anchor="ctr"/>
          <a:lstStyle/>
          <a:p>
            <a:pPr fontAlgn="base">
              <a:spcBef>
                <a:spcPct val="0"/>
              </a:spcBef>
              <a:spcAft>
                <a:spcPct val="0"/>
              </a:spcAft>
              <a:defRPr/>
            </a:pPr>
            <a:endParaRPr lang="en-US" sz="4000" b="1">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6263778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1" r:id="rId18"/>
  </p:sldLayoutIdLst>
  <p:txStyles>
    <p:titleStyle>
      <a:lvl1pPr algn="ctr" rtl="0" eaLnBrk="0" fontAlgn="base" hangingPunct="0">
        <a:spcBef>
          <a:spcPct val="0"/>
        </a:spcBef>
        <a:spcAft>
          <a:spcPct val="0"/>
        </a:spcAft>
        <a:defRPr sz="4000" b="1">
          <a:solidFill>
            <a:schemeClr val="tx1"/>
          </a:solidFill>
          <a:latin typeface="Calibri" panose="020F0502020204030204"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76872"/>
            <a:ext cx="9144000" cy="1524000"/>
          </a:xfrm>
        </p:spPr>
        <p:txBody>
          <a:bodyPr/>
          <a:lstStyle/>
          <a:p>
            <a:r>
              <a:rPr lang="en-AU" dirty="0"/>
              <a:t>Other Support</a:t>
            </a:r>
            <a:endParaRPr lang="en-US" dirty="0"/>
          </a:p>
        </p:txBody>
      </p:sp>
      <p:sp>
        <p:nvSpPr>
          <p:cNvPr id="4" name="Subtitle 3"/>
          <p:cNvSpPr>
            <a:spLocks noGrp="1"/>
          </p:cNvSpPr>
          <p:nvPr>
            <p:ph type="subTitle" idx="1"/>
          </p:nvPr>
        </p:nvSpPr>
        <p:spPr>
          <a:xfrm>
            <a:off x="4010393" y="3861048"/>
            <a:ext cx="5105400" cy="1066800"/>
          </a:xfrm>
        </p:spPr>
        <p:txBody>
          <a:bodyPr/>
          <a:lstStyle/>
          <a:p>
            <a:r>
              <a:rPr lang="en-AU" dirty="0"/>
              <a:t>When too much planning is not enough</a:t>
            </a:r>
            <a:endParaRPr lang="en-US" dirty="0"/>
          </a:p>
        </p:txBody>
      </p:sp>
    </p:spTree>
    <p:extLst>
      <p:ext uri="{BB962C8B-B14F-4D97-AF65-F5344CB8AC3E}">
        <p14:creationId xmlns:p14="http://schemas.microsoft.com/office/powerpoint/2010/main" val="2983172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5239"/>
            <a:ext cx="8784765" cy="1143000"/>
          </a:xfrm>
        </p:spPr>
        <p:txBody>
          <a:bodyPr/>
          <a:lstStyle/>
          <a:p>
            <a:r>
              <a:rPr lang="en-US" dirty="0"/>
              <a:t>CAP Workbook</a:t>
            </a:r>
            <a:br>
              <a:rPr lang="en-US" dirty="0"/>
            </a:br>
            <a:r>
              <a:rPr lang="en-US" sz="2000" dirty="0"/>
              <a:t>www.conservationgateway.org/Documents/San%20Miguel%20CAP_v6b.zip</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997" y="2933070"/>
            <a:ext cx="7164288" cy="381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250"/>
          <a:stretch/>
        </p:blipFill>
        <p:spPr bwMode="auto">
          <a:xfrm>
            <a:off x="323528" y="1386560"/>
            <a:ext cx="5868144" cy="3093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96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1187624" y="2276872"/>
            <a:ext cx="6477000" cy="1524000"/>
          </a:xfrm>
        </p:spPr>
        <p:txBody>
          <a:bodyPr/>
          <a:lstStyle/>
          <a:p>
            <a:r>
              <a:rPr lang="en-AU" dirty="0">
                <a:solidFill>
                  <a:schemeClr val="bg1"/>
                </a:solidFill>
              </a:rPr>
              <a:t>Web / Cloud</a:t>
            </a:r>
            <a:endParaRPr lang="en-US" dirty="0">
              <a:solidFill>
                <a:schemeClr val="bg1"/>
              </a:solidFill>
            </a:endParaRPr>
          </a:p>
        </p:txBody>
      </p:sp>
    </p:spTree>
    <p:extLst>
      <p:ext uri="{BB962C8B-B14F-4D97-AF65-F5344CB8AC3E}">
        <p14:creationId xmlns:p14="http://schemas.microsoft.com/office/powerpoint/2010/main" val="1431430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Open Standards</a:t>
            </a:r>
            <a:br>
              <a:rPr lang="en-AU" dirty="0"/>
            </a:br>
            <a:r>
              <a:rPr lang="en-AU" sz="2800" dirty="0"/>
              <a:t>www. cmp-openstandards.org</a:t>
            </a:r>
            <a:endParaRPr lang="en-US" dirty="0"/>
          </a:p>
        </p:txBody>
      </p:sp>
      <p:pic>
        <p:nvPicPr>
          <p:cNvPr id="3" name="Picture 2">
            <a:extLst>
              <a:ext uri="{FF2B5EF4-FFF2-40B4-BE49-F238E27FC236}">
                <a16:creationId xmlns:a16="http://schemas.microsoft.com/office/drawing/2014/main" id="{6BFA3490-5865-4503-937F-D9DB3F4EC46A}"/>
              </a:ext>
            </a:extLst>
          </p:cNvPr>
          <p:cNvPicPr>
            <a:picLocks noChangeAspect="1"/>
          </p:cNvPicPr>
          <p:nvPr/>
        </p:nvPicPr>
        <p:blipFill>
          <a:blip r:embed="rId3"/>
          <a:stretch>
            <a:fillRect/>
          </a:stretch>
        </p:blipFill>
        <p:spPr>
          <a:xfrm>
            <a:off x="539552" y="1340768"/>
            <a:ext cx="7596336" cy="5461967"/>
          </a:xfrm>
          <a:prstGeom prst="rect">
            <a:avLst/>
          </a:prstGeom>
        </p:spPr>
      </p:pic>
    </p:spTree>
    <p:extLst>
      <p:ext uri="{BB962C8B-B14F-4D97-AF65-F5344CB8AC3E}">
        <p14:creationId xmlns:p14="http://schemas.microsoft.com/office/powerpoint/2010/main" val="419692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MiradiShare</a:t>
            </a:r>
            <a:br>
              <a:rPr lang="en-AU" dirty="0"/>
            </a:br>
            <a:r>
              <a:rPr lang="en-AU" sz="2800" dirty="0"/>
              <a:t>www.miradishare.org</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0" t="11195" r="7170" b="6249"/>
          <a:stretch/>
        </p:blipFill>
        <p:spPr bwMode="auto">
          <a:xfrm>
            <a:off x="179512" y="1556792"/>
            <a:ext cx="874836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1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CAML</a:t>
            </a:r>
            <a:br>
              <a:rPr lang="en-AU" dirty="0"/>
            </a:br>
            <a:r>
              <a:rPr lang="en-AU" sz="2800" dirty="0"/>
              <a:t>www.miradishare.org</a:t>
            </a:r>
            <a:endParaRPr lang="en-US" dirty="0"/>
          </a:p>
        </p:txBody>
      </p:sp>
      <p:pic>
        <p:nvPicPr>
          <p:cNvPr id="3" name="Picture 2">
            <a:extLst>
              <a:ext uri="{FF2B5EF4-FFF2-40B4-BE49-F238E27FC236}">
                <a16:creationId xmlns:a16="http://schemas.microsoft.com/office/drawing/2014/main" id="{8EB150A5-1032-43DB-91CF-A4326B6D325A}"/>
              </a:ext>
            </a:extLst>
          </p:cNvPr>
          <p:cNvPicPr>
            <a:picLocks noChangeAspect="1"/>
          </p:cNvPicPr>
          <p:nvPr/>
        </p:nvPicPr>
        <p:blipFill>
          <a:blip r:embed="rId3"/>
          <a:stretch>
            <a:fillRect/>
          </a:stretch>
        </p:blipFill>
        <p:spPr>
          <a:xfrm>
            <a:off x="845840" y="1268760"/>
            <a:ext cx="7452320" cy="5381316"/>
          </a:xfrm>
          <a:prstGeom prst="rect">
            <a:avLst/>
          </a:prstGeom>
        </p:spPr>
      </p:pic>
    </p:spTree>
    <p:extLst>
      <p:ext uri="{BB962C8B-B14F-4D97-AF65-F5344CB8AC3E}">
        <p14:creationId xmlns:p14="http://schemas.microsoft.com/office/powerpoint/2010/main" val="26268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25" t="10751" r="9473" b="4828"/>
          <a:stretch/>
        </p:blipFill>
        <p:spPr bwMode="auto">
          <a:xfrm>
            <a:off x="1187624" y="1196752"/>
            <a:ext cx="6804248" cy="554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Conservation Gateway</a:t>
            </a:r>
            <a:br>
              <a:rPr lang="en-AU" dirty="0"/>
            </a:br>
            <a:r>
              <a:rPr lang="en-AU" sz="2800" dirty="0"/>
              <a:t>www.conservationgateway.org</a:t>
            </a:r>
            <a:endParaRPr lang="en-US" sz="2800" dirty="0"/>
          </a:p>
        </p:txBody>
      </p:sp>
    </p:spTree>
    <p:extLst>
      <p:ext uri="{BB962C8B-B14F-4D97-AF65-F5344CB8AC3E}">
        <p14:creationId xmlns:p14="http://schemas.microsoft.com/office/powerpoint/2010/main" val="11711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200" t="10654" r="5475"/>
          <a:stretch/>
        </p:blipFill>
        <p:spPr bwMode="auto">
          <a:xfrm>
            <a:off x="1403648" y="1268760"/>
            <a:ext cx="6858934" cy="5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Training</a:t>
            </a:r>
            <a:br>
              <a:rPr lang="en-AU" dirty="0"/>
            </a:br>
            <a:r>
              <a:rPr lang="en-AU" sz="2800" dirty="0"/>
              <a:t>www.conservationtraining.org</a:t>
            </a:r>
            <a:endParaRPr lang="en-US" dirty="0"/>
          </a:p>
        </p:txBody>
      </p:sp>
    </p:spTree>
    <p:extLst>
      <p:ext uri="{BB962C8B-B14F-4D97-AF65-F5344CB8AC3E}">
        <p14:creationId xmlns:p14="http://schemas.microsoft.com/office/powerpoint/2010/main" val="201026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Crowd Sourcing</a:t>
            </a:r>
            <a:endParaRPr lang="en-US" dirty="0">
              <a:solidFill>
                <a:schemeClr val="bg1"/>
              </a:solidFill>
            </a:endParaRPr>
          </a:p>
        </p:txBody>
      </p:sp>
    </p:spTree>
    <p:extLst>
      <p:ext uri="{BB962C8B-B14F-4D97-AF65-F5344CB8AC3E}">
        <p14:creationId xmlns:p14="http://schemas.microsoft.com/office/powerpoint/2010/main" val="566024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93948"/>
            <a:ext cx="9143999" cy="936104"/>
          </a:xfrm>
        </p:spPr>
        <p:txBody>
          <a:bodyPr/>
          <a:lstStyle/>
          <a:p>
            <a:r>
              <a:rPr lang="en-US" dirty="0">
                <a:solidFill>
                  <a:schemeClr val="bg1"/>
                </a:solidFill>
              </a:rPr>
              <a:t>Conservation Coaches Network</a:t>
            </a:r>
          </a:p>
        </p:txBody>
      </p:sp>
      <p:sp>
        <p:nvSpPr>
          <p:cNvPr id="3" name="Subtitle 2"/>
          <p:cNvSpPr>
            <a:spLocks noGrp="1"/>
          </p:cNvSpPr>
          <p:nvPr>
            <p:ph type="subTitle" idx="1"/>
          </p:nvPr>
        </p:nvSpPr>
        <p:spPr>
          <a:xfrm>
            <a:off x="179512" y="5029200"/>
            <a:ext cx="8812088" cy="1066800"/>
          </a:xfrm>
        </p:spPr>
        <p:txBody>
          <a:bodyPr/>
          <a:lstStyle/>
          <a:p>
            <a:r>
              <a:rPr lang="en-US" sz="3200" b="1" dirty="0">
                <a:solidFill>
                  <a:schemeClr val="bg1"/>
                </a:solidFill>
              </a:rPr>
              <a:t>Email List Serv’s to connect practitioners:</a:t>
            </a:r>
          </a:p>
          <a:p>
            <a:pPr marL="457200" indent="-457200">
              <a:buFont typeface="Arial" panose="020B0604020202020204" pitchFamily="34" charset="0"/>
              <a:buChar char="•"/>
            </a:pPr>
            <a:r>
              <a:rPr lang="en-US" sz="3200" b="1" dirty="0">
                <a:solidFill>
                  <a:schemeClr val="bg1"/>
                </a:solidFill>
              </a:rPr>
              <a:t>Conservation Coaches Network</a:t>
            </a:r>
          </a:p>
          <a:p>
            <a:pPr marL="457200" indent="-457200">
              <a:buFont typeface="Arial" panose="020B0604020202020204" pitchFamily="34" charset="0"/>
              <a:buChar char="•"/>
            </a:pPr>
            <a:r>
              <a:rPr lang="en-US" sz="3200" dirty="0">
                <a:solidFill>
                  <a:schemeClr val="bg1"/>
                </a:solidFill>
              </a:rPr>
              <a:t>Community of Practice Indigenous OS Projects</a:t>
            </a:r>
            <a:endParaRPr lang="en-US" sz="32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994" y="1478188"/>
            <a:ext cx="3672906" cy="3325397"/>
          </a:xfrm>
          <a:prstGeom prst="rect">
            <a:avLst/>
          </a:prstGeom>
        </p:spPr>
      </p:pic>
    </p:spTree>
    <p:extLst>
      <p:ext uri="{BB962C8B-B14F-4D97-AF65-F5344CB8AC3E}">
        <p14:creationId xmlns:p14="http://schemas.microsoft.com/office/powerpoint/2010/main" val="209720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Conservation Coaches Network</a:t>
            </a:r>
            <a:br>
              <a:rPr lang="en-AU" sz="3600" dirty="0"/>
            </a:br>
            <a:r>
              <a:rPr lang="en-AU" sz="2800" dirty="0"/>
              <a:t>www.ccnetglobal.com</a:t>
            </a:r>
            <a:endParaRPr lang="en-US" sz="2800" dirty="0"/>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176EBA-2BD2-48D9-A6AB-F19BBAADCE13}"/>
              </a:ext>
            </a:extLst>
          </p:cNvPr>
          <p:cNvPicPr>
            <a:picLocks noChangeAspect="1"/>
          </p:cNvPicPr>
          <p:nvPr/>
        </p:nvPicPr>
        <p:blipFill rotWithShape="1">
          <a:blip r:embed="rId3"/>
          <a:srcRect l="5000" t="9057" r="7475"/>
          <a:stretch/>
        </p:blipFill>
        <p:spPr>
          <a:xfrm>
            <a:off x="313048" y="1484784"/>
            <a:ext cx="8517904" cy="4747969"/>
          </a:xfrm>
          <a:prstGeom prst="rect">
            <a:avLst/>
          </a:prstGeom>
        </p:spPr>
      </p:pic>
    </p:spTree>
    <p:extLst>
      <p:ext uri="{BB962C8B-B14F-4D97-AF65-F5344CB8AC3E}">
        <p14:creationId xmlns:p14="http://schemas.microsoft.com/office/powerpoint/2010/main" val="144552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Overview</a:t>
            </a:r>
            <a:endParaRPr lang="en-US" dirty="0"/>
          </a:p>
        </p:txBody>
      </p:sp>
      <p:sp>
        <p:nvSpPr>
          <p:cNvPr id="3" name="Content Placeholder 2"/>
          <p:cNvSpPr>
            <a:spLocks noGrp="1"/>
          </p:cNvSpPr>
          <p:nvPr>
            <p:ph sz="half" idx="1"/>
          </p:nvPr>
        </p:nvSpPr>
        <p:spPr>
          <a:xfrm>
            <a:off x="283779" y="1700808"/>
            <a:ext cx="4576253" cy="5157192"/>
          </a:xfrm>
        </p:spPr>
        <p:txBody>
          <a:bodyPr>
            <a:noAutofit/>
          </a:bodyPr>
          <a:lstStyle/>
          <a:p>
            <a:r>
              <a:rPr lang="en-US" dirty="0"/>
              <a:t>Analog</a:t>
            </a:r>
          </a:p>
          <a:p>
            <a:pPr lvl="1"/>
            <a:r>
              <a:rPr lang="en-US" dirty="0">
                <a:solidFill>
                  <a:srgbClr val="0070C0"/>
                </a:solidFill>
              </a:rPr>
              <a:t>How-to Guides</a:t>
            </a:r>
          </a:p>
          <a:p>
            <a:pPr lvl="1"/>
            <a:r>
              <a:rPr lang="en-AU" dirty="0">
                <a:solidFill>
                  <a:srgbClr val="0070C0"/>
                </a:solidFill>
              </a:rPr>
              <a:t>Standards</a:t>
            </a:r>
            <a:endParaRPr lang="en-US" dirty="0">
              <a:solidFill>
                <a:srgbClr val="0070C0"/>
              </a:solidFill>
            </a:endParaRPr>
          </a:p>
          <a:p>
            <a:r>
              <a:rPr lang="en-US" dirty="0"/>
              <a:t>Desktop</a:t>
            </a:r>
          </a:p>
          <a:p>
            <a:pPr lvl="1"/>
            <a:r>
              <a:rPr lang="en-US" dirty="0">
                <a:solidFill>
                  <a:srgbClr val="0070C0"/>
                </a:solidFill>
              </a:rPr>
              <a:t>Excel Workbook</a:t>
            </a:r>
          </a:p>
          <a:p>
            <a:pPr lvl="1"/>
            <a:r>
              <a:rPr lang="en-US" dirty="0" err="1">
                <a:solidFill>
                  <a:srgbClr val="0070C0"/>
                </a:solidFill>
              </a:rPr>
              <a:t>Miradi</a:t>
            </a:r>
            <a:r>
              <a:rPr lang="en-US" dirty="0">
                <a:solidFill>
                  <a:srgbClr val="0070C0"/>
                </a:solidFill>
              </a:rPr>
              <a:t> Project Management</a:t>
            </a:r>
          </a:p>
          <a:p>
            <a:r>
              <a:rPr lang="en-US" dirty="0"/>
              <a:t>Cloud</a:t>
            </a:r>
          </a:p>
          <a:p>
            <a:pPr lvl="1"/>
            <a:r>
              <a:rPr lang="en-US" dirty="0" err="1">
                <a:solidFill>
                  <a:srgbClr val="0070C0"/>
                </a:solidFill>
              </a:rPr>
              <a:t>MiradiShare</a:t>
            </a:r>
            <a:endParaRPr lang="en-US" dirty="0">
              <a:solidFill>
                <a:srgbClr val="0070C0"/>
              </a:solidFill>
            </a:endParaRPr>
          </a:p>
          <a:p>
            <a:pPr lvl="1"/>
            <a:r>
              <a:rPr lang="en-AU" dirty="0">
                <a:solidFill>
                  <a:srgbClr val="0070C0"/>
                </a:solidFill>
              </a:rPr>
              <a:t>Conservation Gateway</a:t>
            </a:r>
            <a:endParaRPr lang="en-US" dirty="0">
              <a:solidFill>
                <a:srgbClr val="0070C0"/>
              </a:solidFill>
            </a:endParaRPr>
          </a:p>
          <a:p>
            <a:pPr lvl="1"/>
            <a:r>
              <a:rPr lang="en-US" dirty="0">
                <a:solidFill>
                  <a:srgbClr val="0070C0"/>
                </a:solidFill>
              </a:rPr>
              <a:t>Online training</a:t>
            </a:r>
          </a:p>
        </p:txBody>
      </p:sp>
      <p:sp>
        <p:nvSpPr>
          <p:cNvPr id="5" name="Content Placeholder 4"/>
          <p:cNvSpPr>
            <a:spLocks noGrp="1"/>
          </p:cNvSpPr>
          <p:nvPr>
            <p:ph sz="half" idx="2"/>
          </p:nvPr>
        </p:nvSpPr>
        <p:spPr>
          <a:xfrm>
            <a:off x="4649788" y="1700808"/>
            <a:ext cx="3660775" cy="5157192"/>
          </a:xfrm>
        </p:spPr>
        <p:txBody>
          <a:bodyPr>
            <a:normAutofit/>
          </a:bodyPr>
          <a:lstStyle/>
          <a:p>
            <a:r>
              <a:rPr lang="en-US" dirty="0"/>
              <a:t>Crowd sourcing</a:t>
            </a:r>
          </a:p>
          <a:p>
            <a:pPr lvl="1"/>
            <a:r>
              <a:rPr lang="en-US" dirty="0">
                <a:solidFill>
                  <a:srgbClr val="0070C0"/>
                </a:solidFill>
              </a:rPr>
              <a:t>Coaches network</a:t>
            </a:r>
          </a:p>
          <a:p>
            <a:pPr lvl="1"/>
            <a:r>
              <a:rPr lang="en-AU" dirty="0">
                <a:solidFill>
                  <a:srgbClr val="0070C0"/>
                </a:solidFill>
              </a:rPr>
              <a:t>FOS</a:t>
            </a:r>
          </a:p>
          <a:p>
            <a:pPr lvl="1"/>
            <a:r>
              <a:rPr lang="en-AU" dirty="0">
                <a:solidFill>
                  <a:srgbClr val="0070C0"/>
                </a:solidFill>
              </a:rPr>
              <a:t>CMP</a:t>
            </a:r>
          </a:p>
          <a:p>
            <a:r>
              <a:rPr lang="en-AU" dirty="0"/>
              <a:t>Other tools</a:t>
            </a:r>
          </a:p>
          <a:p>
            <a:pPr lvl="1"/>
            <a:r>
              <a:rPr lang="en-AU" dirty="0">
                <a:solidFill>
                  <a:srgbClr val="0070C0"/>
                </a:solidFill>
              </a:rPr>
              <a:t>GIS / MARXAN</a:t>
            </a:r>
          </a:p>
          <a:p>
            <a:pPr lvl="1"/>
            <a:r>
              <a:rPr lang="en-AU" dirty="0">
                <a:solidFill>
                  <a:srgbClr val="0070C0"/>
                </a:solidFill>
              </a:rPr>
              <a:t>INFERR / CSIRO</a:t>
            </a:r>
          </a:p>
          <a:p>
            <a:pPr lvl="1"/>
            <a:r>
              <a:rPr lang="en-AU" dirty="0">
                <a:solidFill>
                  <a:srgbClr val="0070C0"/>
                </a:solidFill>
              </a:rPr>
              <a:t>I-Tracker</a:t>
            </a:r>
            <a:endParaRPr lang="en-US" dirty="0">
              <a:solidFill>
                <a:srgbClr val="0070C0"/>
              </a:solidFill>
            </a:endParaRPr>
          </a:p>
          <a:p>
            <a:endParaRPr lang="en-US" dirty="0"/>
          </a:p>
        </p:txBody>
      </p:sp>
    </p:spTree>
    <p:extLst>
      <p:ext uri="{BB962C8B-B14F-4D97-AF65-F5344CB8AC3E}">
        <p14:creationId xmlns:p14="http://schemas.microsoft.com/office/powerpoint/2010/main" val="10934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Net Rally 2018_Drone Group Picture_Credit Felix Cybulla.jpg">
            <a:extLst>
              <a:ext uri="{FF2B5EF4-FFF2-40B4-BE49-F238E27FC236}">
                <a16:creationId xmlns:a16="http://schemas.microsoft.com/office/drawing/2014/main" id="{BAACBFF6-DEE2-435B-BDB7-0ECF6C0EC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6" b="6392"/>
          <a:stretch/>
        </p:blipFill>
        <p:spPr bwMode="auto">
          <a:xfrm>
            <a:off x="575556" y="1340768"/>
            <a:ext cx="799288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D6E23-61D7-41DB-9F43-4E88533258FC}"/>
              </a:ext>
            </a:extLst>
          </p:cNvPr>
          <p:cNvSpPr>
            <a:spLocks noGrp="1"/>
          </p:cNvSpPr>
          <p:nvPr>
            <p:ph type="title"/>
          </p:nvPr>
        </p:nvSpPr>
        <p:spPr/>
        <p:txBody>
          <a:bodyPr/>
          <a:lstStyle/>
          <a:p>
            <a:r>
              <a:rPr lang="en-AU" dirty="0"/>
              <a:t>Conservation Coaches Network Rally</a:t>
            </a:r>
          </a:p>
        </p:txBody>
      </p:sp>
      <p:sp>
        <p:nvSpPr>
          <p:cNvPr id="5" name="Rectangle 4">
            <a:extLst>
              <a:ext uri="{FF2B5EF4-FFF2-40B4-BE49-F238E27FC236}">
                <a16:creationId xmlns:a16="http://schemas.microsoft.com/office/drawing/2014/main" id="{9EBE891B-EFC9-4CF7-941A-F21638B4D0A5}"/>
              </a:ext>
            </a:extLst>
          </p:cNvPr>
          <p:cNvSpPr/>
          <p:nvPr/>
        </p:nvSpPr>
        <p:spPr>
          <a:xfrm>
            <a:off x="869262" y="5373216"/>
            <a:ext cx="7405475" cy="1384995"/>
          </a:xfrm>
          <a:prstGeom prst="rect">
            <a:avLst/>
          </a:prstGeom>
          <a:solidFill>
            <a:srgbClr val="FFC000"/>
          </a:solidFill>
        </p:spPr>
        <p:txBody>
          <a:bodyPr wrap="square">
            <a:spAutoFit/>
          </a:bodyPr>
          <a:lstStyle/>
          <a:p>
            <a:pPr algn="ctr">
              <a:buNone/>
            </a:pPr>
            <a:r>
              <a:rPr lang="en-US" sz="2800" i="1" dirty="0">
                <a:solidFill>
                  <a:srgbClr val="008000"/>
                </a:solidFill>
                <a:effectLst/>
              </a:rPr>
              <a:t>Mission </a:t>
            </a:r>
            <a:r>
              <a:rPr lang="en-US" sz="2800" i="1" dirty="0">
                <a:effectLst/>
              </a:rPr>
              <a:t>- catalyze effective conservation worldwide through action planning, coaching, knowledge sharing, and innovation</a:t>
            </a:r>
            <a:endParaRPr lang="en-US" sz="2800" dirty="0">
              <a:effectLst/>
            </a:endParaRPr>
          </a:p>
        </p:txBody>
      </p:sp>
      <p:sp>
        <p:nvSpPr>
          <p:cNvPr id="6" name="TextBox 5">
            <a:extLst>
              <a:ext uri="{FF2B5EF4-FFF2-40B4-BE49-F238E27FC236}">
                <a16:creationId xmlns:a16="http://schemas.microsoft.com/office/drawing/2014/main" id="{342280C0-F24F-4BC9-B34B-C2BACBA4A9A8}"/>
              </a:ext>
            </a:extLst>
          </p:cNvPr>
          <p:cNvSpPr txBox="1"/>
          <p:nvPr/>
        </p:nvSpPr>
        <p:spPr>
          <a:xfrm rot="16200000">
            <a:off x="154616" y="4919501"/>
            <a:ext cx="1175322" cy="276999"/>
          </a:xfrm>
          <a:prstGeom prst="rect">
            <a:avLst/>
          </a:prstGeom>
          <a:noFill/>
        </p:spPr>
        <p:txBody>
          <a:bodyPr wrap="none" rtlCol="0">
            <a:spAutoFit/>
          </a:bodyPr>
          <a:lstStyle/>
          <a:p>
            <a:r>
              <a:rPr lang="en-AU" sz="1200" dirty="0">
                <a:solidFill>
                  <a:schemeClr val="bg1"/>
                </a:solidFill>
              </a:rPr>
              <a:t>©Felix Cybulla</a:t>
            </a:r>
          </a:p>
        </p:txBody>
      </p:sp>
    </p:spTree>
    <p:extLst>
      <p:ext uri="{BB962C8B-B14F-4D97-AF65-F5344CB8AC3E}">
        <p14:creationId xmlns:p14="http://schemas.microsoft.com/office/powerpoint/2010/main" val="6154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cs typeface="Arial" pitchFamily="34" charset="0"/>
              </a:rPr>
              <a:t>Miradi Projects Map</a:t>
            </a:r>
            <a:endParaRPr lang="en-US" sz="3100" b="1" dirty="0">
              <a:cs typeface="Arial" pitchFamily="34" charset="0"/>
            </a:endParaRPr>
          </a:p>
        </p:txBody>
      </p:sp>
      <p:sp>
        <p:nvSpPr>
          <p:cNvPr id="3" name="Content Placeholder 2"/>
          <p:cNvSpPr>
            <a:spLocks noGrp="1"/>
          </p:cNvSpPr>
          <p:nvPr>
            <p:ph idx="1"/>
          </p:nvPr>
        </p:nvSpPr>
        <p:spPr/>
        <p:txBody>
          <a:bodyPr/>
          <a:lstStyle/>
          <a:p>
            <a:pPr>
              <a:buNone/>
            </a:pPr>
            <a:endParaRPr lang="en-US" dirty="0"/>
          </a:p>
          <a:p>
            <a:pPr>
              <a:buNone/>
            </a:pPr>
            <a:endParaRPr lang="en-US" dirty="0"/>
          </a:p>
        </p:txBody>
      </p:sp>
      <p:sp>
        <p:nvSpPr>
          <p:cNvPr id="5" name="Content Placeholder 3"/>
          <p:cNvSpPr txBox="1">
            <a:spLocks/>
          </p:cNvSpPr>
          <p:nvPr/>
        </p:nvSpPr>
        <p:spPr>
          <a:xfrm>
            <a:off x="0" y="1066800"/>
            <a:ext cx="9144000" cy="5791200"/>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8000"/>
                </a:solidFill>
                <a:effectLst/>
                <a:uLnTx/>
                <a:uFillTx/>
                <a:latin typeface="+mn-lt"/>
                <a:ea typeface="+mn-ea"/>
                <a:cs typeface="+mn-cs"/>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solidFill>
                  <a:srgbClr val="008000"/>
                </a:solidFill>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008000"/>
                </a:solidFill>
                <a:effectLst/>
                <a:uLnTx/>
                <a:uFillTx/>
                <a:latin typeface="+mn-lt"/>
                <a:ea typeface="+mn-ea"/>
                <a:cs typeface="+mn-cs"/>
              </a:rPr>
              <a:t>		</a:t>
            </a: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rgbClr val="008000"/>
              </a:solidFill>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8000" b="0" i="0" u="none" strike="noStrike" kern="1200" cap="none" spc="0" normalizeH="0" baseline="0" noProof="0" dirty="0">
                <a:ln>
                  <a:noFill/>
                </a:ln>
                <a:solidFill>
                  <a:srgbClr val="008000"/>
                </a:solidFill>
                <a:effectLst/>
                <a:uLnTx/>
                <a:uFillTx/>
                <a:latin typeface="+mn-lt"/>
                <a:ea typeface="+mn-ea"/>
                <a:cs typeface="+mn-cs"/>
              </a:rPr>
              <a:t>		</a:t>
            </a:r>
            <a:endParaRPr kumimoji="0" lang="en-US" sz="3200" b="0" i="0" u="none" strike="noStrike" kern="1200" cap="none" spc="0" normalizeH="0" baseline="0" noProof="0" dirty="0">
              <a:ln>
                <a:noFill/>
              </a:ln>
              <a:solidFill>
                <a:srgbClr val="008000"/>
              </a:solidFill>
              <a:effectLst/>
              <a:uLnTx/>
              <a:uFillTx/>
              <a:latin typeface="+mn-lt"/>
              <a:ea typeface="+mn-ea"/>
              <a:cs typeface="+mn-cs"/>
            </a:endParaRPr>
          </a:p>
          <a:p>
            <a:pPr marL="1714500" lvl="3" indent="-342900">
              <a:spcBef>
                <a:spcPct val="20000"/>
              </a:spcBef>
            </a:pPr>
            <a:endParaRPr lang="en-US" sz="32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effectLst/>
              <a:uLnTx/>
              <a:uFillTx/>
              <a:latin typeface="+mn-lt"/>
              <a:ea typeface="+mn-ea"/>
              <a:cs typeface="+mn-cs"/>
            </a:endParaRPr>
          </a:p>
        </p:txBody>
      </p:sp>
      <p:pic>
        <p:nvPicPr>
          <p:cNvPr id="4" name="Picture 3">
            <a:extLst>
              <a:ext uri="{FF2B5EF4-FFF2-40B4-BE49-F238E27FC236}">
                <a16:creationId xmlns:a16="http://schemas.microsoft.com/office/drawing/2014/main" id="{4C52C7A1-EC1D-4560-9FD4-1D8128407379}"/>
              </a:ext>
            </a:extLst>
          </p:cNvPr>
          <p:cNvPicPr>
            <a:picLocks noChangeAspect="1"/>
          </p:cNvPicPr>
          <p:nvPr/>
        </p:nvPicPr>
        <p:blipFill rotWithShape="1">
          <a:blip r:embed="rId3"/>
          <a:srcRect l="11413" t="8807" r="6868"/>
          <a:stretch/>
        </p:blipFill>
        <p:spPr>
          <a:xfrm>
            <a:off x="683568" y="1634592"/>
            <a:ext cx="7776864" cy="4655616"/>
          </a:xfrm>
          <a:prstGeom prst="rect">
            <a:avLst/>
          </a:prstGeom>
        </p:spPr>
      </p:pic>
    </p:spTree>
    <p:extLst>
      <p:ext uri="{BB962C8B-B14F-4D97-AF65-F5344CB8AC3E}">
        <p14:creationId xmlns:p14="http://schemas.microsoft.com/office/powerpoint/2010/main" val="322346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Healthy Country Planning</a:t>
            </a:r>
            <a:endParaRPr lang="en-US" dirty="0"/>
          </a:p>
        </p:txBody>
      </p:sp>
      <p:pic>
        <p:nvPicPr>
          <p:cNvPr id="5" name="Picture 2" descr="C:\Projects\CAP - North Australia\Mary River April 2013\Photos\Heidi Taylor Photo's\DSCF1538.JPG">
            <a:extLst>
              <a:ext uri="{FF2B5EF4-FFF2-40B4-BE49-F238E27FC236}">
                <a16:creationId xmlns:a16="http://schemas.microsoft.com/office/drawing/2014/main" id="{B37E1334-C5AD-4EF2-8CAD-B2B65DD2D43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599" b="9294"/>
          <a:stretch/>
        </p:blipFill>
        <p:spPr bwMode="auto">
          <a:xfrm>
            <a:off x="10161" y="1197678"/>
            <a:ext cx="4890035" cy="2557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CCS\Pictures\CAP\Lake Bennett\2011-04-07\CAP Workshop April 2011 NT 148.jpg">
            <a:extLst>
              <a:ext uri="{FF2B5EF4-FFF2-40B4-BE49-F238E27FC236}">
                <a16:creationId xmlns:a16="http://schemas.microsoft.com/office/drawing/2014/main" id="{6C7F9444-9586-4068-8498-12FFE7C2310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65" b="10688"/>
          <a:stretch/>
        </p:blipFill>
        <p:spPr bwMode="auto">
          <a:xfrm>
            <a:off x="-1" y="3564349"/>
            <a:ext cx="4925201" cy="330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81EA496-D41E-4DB4-B9BC-760FB0D1F4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00196" y="1196752"/>
            <a:ext cx="4268809" cy="3274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9716435-3FD4-4436-B036-322B7ADCC2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25201" y="3693900"/>
            <a:ext cx="4218800" cy="31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Other useful homepages</a:t>
            </a:r>
            <a:endParaRPr lang="en-US" dirty="0">
              <a:solidFill>
                <a:schemeClr val="bg1"/>
              </a:solidFill>
            </a:endParaRPr>
          </a:p>
        </p:txBody>
      </p:sp>
    </p:spTree>
    <p:extLst>
      <p:ext uri="{BB962C8B-B14F-4D97-AF65-F5344CB8AC3E}">
        <p14:creationId xmlns:p14="http://schemas.microsoft.com/office/powerpoint/2010/main" val="312727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Foundations of Success</a:t>
            </a:r>
            <a:br>
              <a:rPr lang="en-AU" dirty="0"/>
            </a:br>
            <a:r>
              <a:rPr lang="en-AU" sz="2800" dirty="0"/>
              <a:t>www.fosonline.org/</a:t>
            </a:r>
            <a:endParaRPr lang="en-US" sz="28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73" t="11381" r="17659" b="4478"/>
          <a:stretch/>
        </p:blipFill>
        <p:spPr bwMode="auto">
          <a:xfrm>
            <a:off x="683568" y="1262592"/>
            <a:ext cx="7818469" cy="562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Conservation Measures Partnership</a:t>
            </a:r>
            <a:br>
              <a:rPr lang="en-AU" sz="3600" dirty="0"/>
            </a:br>
            <a:r>
              <a:rPr lang="en-AU" sz="2800" dirty="0"/>
              <a:t>www.conservationmeasures.org</a:t>
            </a:r>
            <a:endParaRPr lang="en-US" sz="2800"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818" t="11195" r="7170" b="6249"/>
          <a:stretch/>
        </p:blipFill>
        <p:spPr bwMode="auto">
          <a:xfrm>
            <a:off x="0" y="1340768"/>
            <a:ext cx="9073822"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8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err="1">
                <a:solidFill>
                  <a:schemeClr val="bg1"/>
                </a:solidFill>
              </a:rPr>
              <a:t>Analog</a:t>
            </a:r>
            <a:endParaRPr lang="en-US" dirty="0">
              <a:solidFill>
                <a:schemeClr val="bg1"/>
              </a:solidFill>
            </a:endParaRPr>
          </a:p>
        </p:txBody>
      </p:sp>
    </p:spTree>
    <p:extLst>
      <p:ext uri="{BB962C8B-B14F-4D97-AF65-F5344CB8AC3E}">
        <p14:creationId xmlns:p14="http://schemas.microsoft.com/office/powerpoint/2010/main" val="802271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4" descr="Pages from CMP_Open_Standards_Version_2.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1371600"/>
            <a:ext cx="26336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5" descr="Pages from CMP_Open_Standards_Version_2.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219200"/>
            <a:ext cx="22098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23528" y="2628"/>
            <a:ext cx="8229600" cy="1143000"/>
          </a:xfrm>
        </p:spPr>
        <p:txBody>
          <a:bodyPr/>
          <a:lstStyle/>
          <a:p>
            <a:r>
              <a:rPr lang="en-US" dirty="0"/>
              <a:t>Open Standards</a:t>
            </a: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787" y="1698009"/>
            <a:ext cx="367012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15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8" y="3933056"/>
            <a:ext cx="3024336" cy="1143000"/>
          </a:xfrm>
        </p:spPr>
        <p:txBody>
          <a:bodyPr/>
          <a:lstStyle/>
          <a:p>
            <a:pPr algn="l"/>
            <a:r>
              <a:rPr lang="en-AU" dirty="0">
                <a:solidFill>
                  <a:schemeClr val="tx1"/>
                </a:solidFill>
              </a:rPr>
              <a:t>Conservation Action Planning </a:t>
            </a:r>
            <a:br>
              <a:rPr lang="en-AU" dirty="0">
                <a:solidFill>
                  <a:schemeClr val="tx1"/>
                </a:solidFill>
              </a:rPr>
            </a:br>
            <a:r>
              <a:rPr lang="en-AU" dirty="0">
                <a:solidFill>
                  <a:schemeClr val="tx1"/>
                </a:solidFill>
              </a:rPr>
              <a:t>handbook</a:t>
            </a:r>
            <a:endParaRPr lang="en-US" dirty="0">
              <a:solidFill>
                <a:schemeClr val="tx1"/>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4559">
            <a:off x="3464562" y="878722"/>
            <a:ext cx="4119482" cy="5309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1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8920"/>
            <a:ext cx="3563888" cy="1143000"/>
          </a:xfrm>
        </p:spPr>
        <p:txBody>
          <a:bodyPr/>
          <a:lstStyle/>
          <a:p>
            <a:pPr algn="r"/>
            <a:r>
              <a:rPr lang="en-AU" dirty="0">
                <a:solidFill>
                  <a:schemeClr val="tx1"/>
                </a:solidFill>
              </a:rPr>
              <a:t>Audubon</a:t>
            </a:r>
            <a:br>
              <a:rPr lang="en-AU" dirty="0">
                <a:solidFill>
                  <a:schemeClr val="tx1"/>
                </a:solidFill>
              </a:rPr>
            </a:br>
            <a:r>
              <a:rPr lang="en-AU" dirty="0">
                <a:solidFill>
                  <a:schemeClr val="tx1"/>
                </a:solidFill>
              </a:rPr>
              <a:t>Tools of </a:t>
            </a:r>
            <a:br>
              <a:rPr lang="en-AU" dirty="0">
                <a:solidFill>
                  <a:schemeClr val="tx1"/>
                </a:solidFill>
              </a:rPr>
            </a:br>
            <a:r>
              <a:rPr lang="en-AU" dirty="0">
                <a:solidFill>
                  <a:schemeClr val="tx1"/>
                </a:solidFill>
              </a:rPr>
              <a:t>Engagement</a:t>
            </a: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7882">
            <a:off x="3992461" y="556238"/>
            <a:ext cx="4387088" cy="565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92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98874"/>
            <a:ext cx="6275040" cy="1143000"/>
          </a:xfrm>
        </p:spPr>
        <p:txBody>
          <a:bodyPr/>
          <a:lstStyle/>
          <a:p>
            <a:pPr algn="r"/>
            <a:r>
              <a:rPr lang="en-AU" dirty="0">
                <a:solidFill>
                  <a:schemeClr val="tx1"/>
                </a:solidFill>
              </a:rPr>
              <a:t>Participatory</a:t>
            </a:r>
            <a:br>
              <a:rPr lang="en-AU" dirty="0">
                <a:solidFill>
                  <a:schemeClr val="tx1"/>
                </a:solidFill>
              </a:rPr>
            </a:br>
            <a:r>
              <a:rPr lang="en-AU" dirty="0">
                <a:solidFill>
                  <a:schemeClr val="tx1"/>
                </a:solidFill>
              </a:rPr>
              <a:t>Conservation</a:t>
            </a:r>
            <a:br>
              <a:rPr lang="en-AU" dirty="0">
                <a:solidFill>
                  <a:schemeClr val="tx1"/>
                </a:solidFill>
              </a:rPr>
            </a:br>
            <a:r>
              <a:rPr lang="en-AU" dirty="0">
                <a:solidFill>
                  <a:schemeClr val="tx1"/>
                </a:solidFill>
              </a:rPr>
              <a:t>Planning</a:t>
            </a:r>
            <a:endParaRPr lang="en-US" dirty="0">
              <a:solidFill>
                <a:schemeClr val="tx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4392488" cy="62194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217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2362200"/>
            <a:ext cx="9144000" cy="1524000"/>
          </a:xfrm>
        </p:spPr>
        <p:txBody>
          <a:bodyPr/>
          <a:lstStyle/>
          <a:p>
            <a:r>
              <a:rPr lang="en-AU" dirty="0">
                <a:solidFill>
                  <a:schemeClr val="bg1"/>
                </a:solidFill>
              </a:rPr>
              <a:t>Desktop</a:t>
            </a:r>
            <a:endParaRPr lang="en-US" dirty="0">
              <a:solidFill>
                <a:schemeClr val="bg1"/>
              </a:solidFill>
            </a:endParaRPr>
          </a:p>
        </p:txBody>
      </p:sp>
    </p:spTree>
    <p:extLst>
      <p:ext uri="{BB962C8B-B14F-4D97-AF65-F5344CB8AC3E}">
        <p14:creationId xmlns:p14="http://schemas.microsoft.com/office/powerpoint/2010/main" val="2829517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82"/>
            <a:ext cx="8229600" cy="1143000"/>
          </a:xfrm>
        </p:spPr>
        <p:txBody>
          <a:bodyPr/>
          <a:lstStyle/>
          <a:p>
            <a:r>
              <a:rPr lang="en-AU" dirty="0" err="1"/>
              <a:t>Miradi</a:t>
            </a:r>
            <a:br>
              <a:rPr lang="en-AU" dirty="0"/>
            </a:br>
            <a:r>
              <a:rPr lang="en-AU" sz="2800" dirty="0"/>
              <a:t>miradi.org</a:t>
            </a:r>
            <a:endParaRPr lang="en-US"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07" t="14179" r="12763" b="19235"/>
          <a:stretch/>
        </p:blipFill>
        <p:spPr bwMode="auto">
          <a:xfrm>
            <a:off x="251520" y="1484784"/>
            <a:ext cx="5443390" cy="2745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864854"/>
            <a:ext cx="7070998" cy="3768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36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6919</TotalTime>
  <Words>1051</Words>
  <Application>Microsoft Office PowerPoint</Application>
  <PresentationFormat>On-screen Show (4:3)</PresentationFormat>
  <Paragraphs>134</Paragraphs>
  <Slides>25</Slides>
  <Notes>25</Notes>
  <HiddenSlides>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Garamond</vt:lpstr>
      <vt:lpstr>3_Default Design</vt:lpstr>
      <vt:lpstr>Other Support</vt:lpstr>
      <vt:lpstr>Overview</vt:lpstr>
      <vt:lpstr>Analog</vt:lpstr>
      <vt:lpstr>Open Standards</vt:lpstr>
      <vt:lpstr>Conservation Action Planning  handbook</vt:lpstr>
      <vt:lpstr>Audubon Tools of  Engagement</vt:lpstr>
      <vt:lpstr>Participatory Conservation Planning</vt:lpstr>
      <vt:lpstr>Desktop</vt:lpstr>
      <vt:lpstr>Miradi miradi.org</vt:lpstr>
      <vt:lpstr>CAP Workbook www.conservationgateway.org/Documents/San%20Miguel%20CAP_v6b.zip</vt:lpstr>
      <vt:lpstr>Web / Cloud</vt:lpstr>
      <vt:lpstr>Open Standards www. cmp-openstandards.org</vt:lpstr>
      <vt:lpstr>MiradiShare www.miradishare.org</vt:lpstr>
      <vt:lpstr>CAML www.miradishare.org</vt:lpstr>
      <vt:lpstr>Conservation Gateway www.conservationgateway.org</vt:lpstr>
      <vt:lpstr>Training www.conservationtraining.org</vt:lpstr>
      <vt:lpstr>Crowd Sourcing</vt:lpstr>
      <vt:lpstr>Conservation Coaches Network</vt:lpstr>
      <vt:lpstr>Conservation Coaches Network www.ccnetglobal.com</vt:lpstr>
      <vt:lpstr>Conservation Coaches Network Rally</vt:lpstr>
      <vt:lpstr>Miradi Projects Map</vt:lpstr>
      <vt:lpstr>Healthy Country Planning</vt:lpstr>
      <vt:lpstr>Other useful homepages</vt:lpstr>
      <vt:lpstr>Foundations of Success www.fosonline.org/</vt:lpstr>
      <vt:lpstr>Conservation Measures Partnership www.conservationmeasures.org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dc:creator>
  <cp:lastModifiedBy>Daniel Sprod</cp:lastModifiedBy>
  <cp:revision>45</cp:revision>
  <cp:lastPrinted>2020-01-20T21:15:12Z</cp:lastPrinted>
  <dcterms:created xsi:type="dcterms:W3CDTF">2012-10-05T23:55:36Z</dcterms:created>
  <dcterms:modified xsi:type="dcterms:W3CDTF">2020-01-20T21:15:18Z</dcterms:modified>
</cp:coreProperties>
</file>