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7010400" cy="9236075"/>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a:srgbClr val="008000"/>
    <a:srgbClr val="006600"/>
    <a:srgbClr val="66FF33"/>
    <a:srgbClr val="00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howGuides="1">
      <p:cViewPr>
        <p:scale>
          <a:sx n="100" d="100"/>
          <a:sy n="100" d="100"/>
        </p:scale>
        <p:origin x="-1536" y="-4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defTabSz="928688">
              <a:defRPr sz="1200" smtClean="0"/>
            </a:lvl1pPr>
          </a:lstStyle>
          <a:p>
            <a:pPr>
              <a:defRPr/>
            </a:pPr>
            <a:endParaRPr lang="en-US"/>
          </a:p>
        </p:txBody>
      </p:sp>
      <p:sp>
        <p:nvSpPr>
          <p:cNvPr id="4099" name="Rectangle 3"/>
          <p:cNvSpPr>
            <a:spLocks noGrp="1" noChangeArrowheads="1"/>
          </p:cNvSpPr>
          <p:nvPr>
            <p:ph type="dt" idx="1"/>
          </p:nvPr>
        </p:nvSpPr>
        <p:spPr bwMode="auto">
          <a:xfrm>
            <a:off x="3970338" y="0"/>
            <a:ext cx="3038475" cy="461963"/>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defTabSz="928688">
              <a:defRPr sz="1200" smtClean="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96975" y="692150"/>
            <a:ext cx="4618038" cy="34639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1675" y="4387850"/>
            <a:ext cx="5607050" cy="4156075"/>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72525"/>
            <a:ext cx="3038475" cy="461963"/>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defTabSz="928688">
              <a:defRPr sz="1200" smtClean="0"/>
            </a:lvl1pPr>
          </a:lstStyle>
          <a:p>
            <a:pPr>
              <a:defRPr/>
            </a:pPr>
            <a:endParaRPr lang="en-US"/>
          </a:p>
        </p:txBody>
      </p:sp>
      <p:sp>
        <p:nvSpPr>
          <p:cNvPr id="4103" name="Rectangle 7"/>
          <p:cNvSpPr>
            <a:spLocks noGrp="1" noChangeArrowheads="1"/>
          </p:cNvSpPr>
          <p:nvPr>
            <p:ph type="sldNum" sz="quarter" idx="5"/>
          </p:nvPr>
        </p:nvSpPr>
        <p:spPr bwMode="auto">
          <a:xfrm>
            <a:off x="3970338" y="8772525"/>
            <a:ext cx="3038475" cy="461963"/>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defTabSz="928688">
              <a:defRPr sz="1200" smtClean="0"/>
            </a:lvl1pPr>
          </a:lstStyle>
          <a:p>
            <a:pPr>
              <a:defRPr/>
            </a:pPr>
            <a:fld id="{E28CBD4D-7525-40E8-AAF9-3907E4CFB53D}"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FB31DC6F-E70F-46DB-AD78-FD9EB7DB2971}" type="slidenum">
              <a:rPr lang="en-US" smtClean="0"/>
              <a:pPr/>
              <a:t>1</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mtClean="0"/>
              <a:t>Look for this slide in your notebook.  This was developed by coaches at the 2009 Rally.  They did a great job thinking about how to know whether a team is ready for the process.  </a:t>
            </a:r>
          </a:p>
          <a:p>
            <a:pPr eaLnBrk="1" hangingPunct="1"/>
            <a:endParaRPr lang="en-US" smtClean="0"/>
          </a:p>
          <a:p>
            <a:pPr eaLnBrk="1" hangingPunct="1"/>
            <a:r>
              <a:rPr lang="en-US" smtClean="0"/>
              <a:t>Check this out.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5467B8D-F530-4659-9DE1-22AE039C3CA6}" type="slidenum">
              <a:rPr lang="es-ES"/>
              <a:pPr>
                <a:defRPr/>
              </a:pPr>
              <a:t>‹N°›</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E32879C-9EA8-4842-AEF4-D3AFD281675C}" type="slidenum">
              <a:rPr lang="es-ES"/>
              <a:pPr>
                <a:defRPr/>
              </a:pPr>
              <a:t>‹N°›</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9842146-9292-4173-8303-E20A24C3CCC0}" type="slidenum">
              <a:rPr lang="es-ES"/>
              <a:pPr>
                <a:defRPr/>
              </a:pPr>
              <a:t>‹N°›</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669401F3-8414-4F85-A072-AA12A583782D}" type="slidenum">
              <a:rPr lang="es-ES"/>
              <a:pPr>
                <a:defRPr/>
              </a:pPr>
              <a:t>‹N°›</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F504428-3AB4-4923-9884-CCE7330620B9}" type="slidenum">
              <a:rPr lang="es-ES"/>
              <a:pPr>
                <a:defRPr/>
              </a:pPr>
              <a:t>‹N°›</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2D3CADAA-029E-453D-9317-23546DDF4BE5}" type="slidenum">
              <a:rPr lang="es-ES"/>
              <a:pPr>
                <a:defRPr/>
              </a:pPr>
              <a:t>‹N°›</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B701C826-E039-4B05-9F68-076292623D33}" type="slidenum">
              <a:rPr lang="es-ES"/>
              <a:pPr>
                <a:defRPr/>
              </a:pPr>
              <a:t>‹N°›</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D0657C93-3216-4F47-BC30-C0AC4237F468}" type="slidenum">
              <a:rPr lang="es-ES"/>
              <a:pPr>
                <a:defRPr/>
              </a:pPr>
              <a:t>‹N°›</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CF01F2EC-5BDD-4A13-BCC2-3318AEC01816}" type="slidenum">
              <a:rPr lang="es-ES"/>
              <a:pPr>
                <a:defRPr/>
              </a:pPr>
              <a:t>‹N°›</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5631BB06-B59E-4C7C-B6FB-D05B78CF8BFA}" type="slidenum">
              <a:rPr lang="es-ES"/>
              <a:pPr>
                <a:defRPr/>
              </a:pPr>
              <a:t>‹N°›</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77B79B00-535C-46CC-9A48-C44141FD31DE}" type="slidenum">
              <a:rPr lang="es-ES"/>
              <a:pPr>
                <a:defRPr/>
              </a:pPr>
              <a:t>‹N°›</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Click to edit Master text styles</a:t>
            </a:r>
          </a:p>
          <a:p>
            <a:pPr lvl="1"/>
            <a:r>
              <a:rPr lang="es-ES" smtClean="0"/>
              <a:t>Second level</a:t>
            </a:r>
          </a:p>
          <a:p>
            <a:pPr lvl="2"/>
            <a:r>
              <a:rPr lang="es-ES" smtClean="0"/>
              <a:t>Third level</a:t>
            </a:r>
          </a:p>
          <a:p>
            <a:pPr lvl="3"/>
            <a:r>
              <a:rPr lang="es-ES" smtClean="0"/>
              <a:t>Fourth level</a:t>
            </a:r>
          </a:p>
          <a:p>
            <a:pPr lvl="4"/>
            <a:r>
              <a:rPr lang="es-E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6B04DB2-BEC3-4A50-A15A-E6A73676BFC8}" type="slidenum">
              <a:rPr lang="es-ES"/>
              <a:pPr>
                <a:defRPr/>
              </a:pPr>
              <a:t>‹N°›</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a:stretch>
            <a:fillRect/>
          </a:stretch>
        </p:blipFill>
        <p:spPr bwMode="auto">
          <a:xfrm rot="-7250669">
            <a:off x="419894" y="5493544"/>
            <a:ext cx="461962" cy="22225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rot="-7250669">
            <a:off x="635794" y="3496469"/>
            <a:ext cx="461962" cy="222250"/>
          </a:xfrm>
          <a:prstGeom prst="rect">
            <a:avLst/>
          </a:prstGeom>
          <a:noFill/>
          <a:ln w="9525">
            <a:noFill/>
            <a:miter lim="800000"/>
            <a:headEnd/>
            <a:tailEnd/>
          </a:ln>
        </p:spPr>
      </p:pic>
      <p:pic>
        <p:nvPicPr>
          <p:cNvPr id="3076" name="Picture 4"/>
          <p:cNvPicPr>
            <a:picLocks noChangeAspect="1" noChangeArrowheads="1"/>
          </p:cNvPicPr>
          <p:nvPr/>
        </p:nvPicPr>
        <p:blipFill>
          <a:blip r:embed="rId3" cstate="print"/>
          <a:srcRect/>
          <a:stretch>
            <a:fillRect/>
          </a:stretch>
        </p:blipFill>
        <p:spPr bwMode="auto">
          <a:xfrm rot="-7250669">
            <a:off x="635794" y="1439069"/>
            <a:ext cx="461962" cy="222250"/>
          </a:xfrm>
          <a:prstGeom prst="rect">
            <a:avLst/>
          </a:prstGeom>
          <a:noFill/>
          <a:ln w="9525">
            <a:noFill/>
            <a:miter lim="800000"/>
            <a:headEnd/>
            <a:tailEnd/>
          </a:ln>
        </p:spPr>
      </p:pic>
      <p:sp>
        <p:nvSpPr>
          <p:cNvPr id="10245" name="Line 5"/>
          <p:cNvSpPr>
            <a:spLocks noChangeShapeType="1"/>
          </p:cNvSpPr>
          <p:nvPr/>
        </p:nvSpPr>
        <p:spPr bwMode="auto">
          <a:xfrm>
            <a:off x="468313" y="5373688"/>
            <a:ext cx="0" cy="431800"/>
          </a:xfrm>
          <a:prstGeom prst="line">
            <a:avLst/>
          </a:prstGeom>
          <a:noFill/>
          <a:ln w="28575">
            <a:solidFill>
              <a:schemeClr val="tx1"/>
            </a:solidFill>
            <a:round/>
            <a:headEnd/>
            <a:tailEnd type="triangle" w="med" len="med"/>
          </a:ln>
        </p:spPr>
        <p:txBody>
          <a:bodyPr/>
          <a:lstStyle/>
          <a:p>
            <a:endParaRPr lang="fr-FR"/>
          </a:p>
        </p:txBody>
      </p:sp>
      <p:sp>
        <p:nvSpPr>
          <p:cNvPr id="10246" name="Line 6"/>
          <p:cNvSpPr>
            <a:spLocks noChangeShapeType="1"/>
          </p:cNvSpPr>
          <p:nvPr/>
        </p:nvSpPr>
        <p:spPr bwMode="auto">
          <a:xfrm>
            <a:off x="684213" y="2362200"/>
            <a:ext cx="0" cy="215900"/>
          </a:xfrm>
          <a:prstGeom prst="line">
            <a:avLst/>
          </a:prstGeom>
          <a:noFill/>
          <a:ln w="28575">
            <a:solidFill>
              <a:schemeClr val="tx1"/>
            </a:solidFill>
            <a:round/>
            <a:headEnd/>
            <a:tailEnd type="triangle" w="med" len="med"/>
          </a:ln>
        </p:spPr>
        <p:txBody>
          <a:bodyPr/>
          <a:lstStyle/>
          <a:p>
            <a:endParaRPr lang="fr-FR"/>
          </a:p>
        </p:txBody>
      </p:sp>
      <p:sp>
        <p:nvSpPr>
          <p:cNvPr id="10247" name="Line 7"/>
          <p:cNvSpPr>
            <a:spLocks noChangeShapeType="1"/>
          </p:cNvSpPr>
          <p:nvPr/>
        </p:nvSpPr>
        <p:spPr bwMode="auto">
          <a:xfrm flipV="1">
            <a:off x="2514600" y="1905000"/>
            <a:ext cx="431800" cy="9525"/>
          </a:xfrm>
          <a:prstGeom prst="line">
            <a:avLst/>
          </a:prstGeom>
          <a:noFill/>
          <a:ln w="28575">
            <a:solidFill>
              <a:schemeClr val="tx1"/>
            </a:solidFill>
            <a:round/>
            <a:headEnd/>
            <a:tailEnd type="triangle" w="med" len="med"/>
          </a:ln>
        </p:spPr>
        <p:txBody>
          <a:bodyPr/>
          <a:lstStyle/>
          <a:p>
            <a:endParaRPr lang="fr-FR"/>
          </a:p>
        </p:txBody>
      </p:sp>
      <p:sp>
        <p:nvSpPr>
          <p:cNvPr id="10248" name="Text Box 8"/>
          <p:cNvSpPr txBox="1">
            <a:spLocks noChangeArrowheads="1"/>
          </p:cNvSpPr>
          <p:nvPr/>
        </p:nvSpPr>
        <p:spPr bwMode="auto">
          <a:xfrm>
            <a:off x="0" y="0"/>
            <a:ext cx="9144000" cy="461963"/>
          </a:xfrm>
          <a:prstGeom prst="rect">
            <a:avLst/>
          </a:prstGeom>
          <a:noFill/>
          <a:ln w="9525">
            <a:noFill/>
            <a:miter lim="800000"/>
            <a:headEnd/>
            <a:tailEnd/>
          </a:ln>
        </p:spPr>
        <p:txBody>
          <a:bodyPr>
            <a:spAutoFit/>
          </a:bodyPr>
          <a:lstStyle/>
          <a:p>
            <a:pPr algn="ctr"/>
            <a:r>
              <a:rPr lang="en-US" sz="1200" b="1"/>
              <a:t>Etat de préparation de l’équipe : questions approfondies à poser par les coachs avant que le processus des Normes Ouvertes ne débute</a:t>
            </a:r>
            <a:endParaRPr lang="en-US" sz="1100" b="1"/>
          </a:p>
        </p:txBody>
      </p:sp>
      <p:sp>
        <p:nvSpPr>
          <p:cNvPr id="10249" name="Text Box 9"/>
          <p:cNvSpPr txBox="1">
            <a:spLocks noChangeArrowheads="1"/>
          </p:cNvSpPr>
          <p:nvPr/>
        </p:nvSpPr>
        <p:spPr bwMode="auto">
          <a:xfrm>
            <a:off x="468313" y="817563"/>
            <a:ext cx="2232025" cy="228600"/>
          </a:xfrm>
          <a:prstGeom prst="rect">
            <a:avLst/>
          </a:prstGeom>
          <a:noFill/>
          <a:ln w="9525">
            <a:noFill/>
            <a:miter lim="800000"/>
            <a:headEnd/>
            <a:tailEnd/>
          </a:ln>
        </p:spPr>
        <p:txBody>
          <a:bodyPr>
            <a:spAutoFit/>
          </a:bodyPr>
          <a:lstStyle/>
          <a:p>
            <a:pPr>
              <a:spcBef>
                <a:spcPct val="50000"/>
              </a:spcBef>
            </a:pPr>
            <a:endParaRPr lang="fr-FR" sz="900"/>
          </a:p>
        </p:txBody>
      </p:sp>
      <p:sp>
        <p:nvSpPr>
          <p:cNvPr id="10250" name="Text Box 11"/>
          <p:cNvSpPr txBox="1">
            <a:spLocks noChangeArrowheads="1"/>
          </p:cNvSpPr>
          <p:nvPr/>
        </p:nvSpPr>
        <p:spPr bwMode="auto">
          <a:xfrm>
            <a:off x="76200" y="2581275"/>
            <a:ext cx="1371600" cy="923925"/>
          </a:xfrm>
          <a:prstGeom prst="rect">
            <a:avLst/>
          </a:prstGeom>
          <a:noFill/>
          <a:ln w="9525">
            <a:solidFill>
              <a:schemeClr val="tx1"/>
            </a:solidFill>
            <a:miter lim="800000"/>
            <a:headEnd/>
            <a:tailEnd/>
          </a:ln>
        </p:spPr>
        <p:txBody>
          <a:bodyPr>
            <a:spAutoFit/>
          </a:bodyPr>
          <a:lstStyle/>
          <a:p>
            <a:pPr algn="ctr">
              <a:spcBef>
                <a:spcPct val="50000"/>
              </a:spcBef>
            </a:pPr>
            <a:r>
              <a:rPr lang="en-US" sz="900" b="1"/>
              <a:t>Les capacités minimum sont-elles en place pour s’engager dans une phase de planification ?</a:t>
            </a:r>
          </a:p>
        </p:txBody>
      </p:sp>
      <p:sp>
        <p:nvSpPr>
          <p:cNvPr id="10251" name="Text Box 12"/>
          <p:cNvSpPr txBox="1">
            <a:spLocks noChangeArrowheads="1"/>
          </p:cNvSpPr>
          <p:nvPr/>
        </p:nvSpPr>
        <p:spPr bwMode="auto">
          <a:xfrm>
            <a:off x="1619250" y="2209800"/>
            <a:ext cx="6264275" cy="1754188"/>
          </a:xfrm>
          <a:prstGeom prst="rect">
            <a:avLst/>
          </a:prstGeom>
          <a:noFill/>
          <a:ln w="9525">
            <a:solidFill>
              <a:schemeClr val="tx1"/>
            </a:solidFill>
            <a:miter lim="800000"/>
            <a:headEnd/>
            <a:tailEnd/>
          </a:ln>
        </p:spPr>
        <p:txBody>
          <a:bodyPr>
            <a:spAutoFit/>
          </a:bodyPr>
          <a:lstStyle/>
          <a:p>
            <a:pPr marL="177800" indent="-177800">
              <a:spcBef>
                <a:spcPct val="50000"/>
              </a:spcBef>
              <a:buFontTx/>
              <a:buChar char="•"/>
            </a:pPr>
            <a:r>
              <a:rPr lang="en-US" sz="900"/>
              <a:t>Y-a-t-il un leader/chef de projet possédant suffisamment de temps et les compétences nécessaires ?</a:t>
            </a:r>
          </a:p>
          <a:p>
            <a:pPr marL="177800" indent="-177800">
              <a:spcBef>
                <a:spcPct val="50000"/>
              </a:spcBef>
              <a:buFontTx/>
              <a:buChar char="•"/>
            </a:pPr>
            <a:r>
              <a:rPr lang="en-US" sz="900"/>
              <a:t>Y-a-t-il un coach en normes ouvertes (sauf si le chef de projet possède déjà l’expertise nécessaire en normes ouvertes) pour aider le processus au besoin ? </a:t>
            </a:r>
          </a:p>
          <a:p>
            <a:pPr marL="177800" indent="-177800">
              <a:spcBef>
                <a:spcPct val="50000"/>
              </a:spcBef>
              <a:buFontTx/>
              <a:buChar char="•"/>
            </a:pPr>
            <a:r>
              <a:rPr lang="en-US" sz="900"/>
              <a:t>Est-ce que l’équipe qui promeut le processus des normes ouvertes (l’équipe centrale) possède un soutien de l’organisation (est-ce que le processus est important aux yeux des membres d’un point de vue institutionnel) ? Est-ce que les cadres dirigeants/directeurs soutiennent le processus des Normes Ouvertes ?</a:t>
            </a:r>
          </a:p>
          <a:p>
            <a:pPr marL="177800" indent="-177800">
              <a:spcBef>
                <a:spcPct val="50000"/>
              </a:spcBef>
              <a:buFontTx/>
              <a:buChar char="•"/>
            </a:pPr>
            <a:r>
              <a:rPr lang="en-US" sz="900"/>
              <a:t>Est-ce que les financements minimum sont disponibles pour réaliser le processus des Normes Ouvertes avec les produits attendus, au sein du calendrier attendu ?</a:t>
            </a:r>
          </a:p>
          <a:p>
            <a:pPr marL="177800" indent="-177800">
              <a:spcBef>
                <a:spcPct val="50000"/>
              </a:spcBef>
              <a:buFontTx/>
              <a:buChar char="•"/>
            </a:pPr>
            <a:r>
              <a:rPr lang="en-US" sz="900"/>
              <a:t>L’équipe centrale a-t-elle la volonté d’établir certains accords basiques de coordination ? Est-ce que les rôles et les responsabilités sont clairs ?</a:t>
            </a:r>
          </a:p>
        </p:txBody>
      </p:sp>
      <p:sp>
        <p:nvSpPr>
          <p:cNvPr id="10252" name="Text Box 13"/>
          <p:cNvSpPr txBox="1">
            <a:spLocks noChangeArrowheads="1"/>
          </p:cNvSpPr>
          <p:nvPr/>
        </p:nvSpPr>
        <p:spPr bwMode="auto">
          <a:xfrm>
            <a:off x="1692275" y="4495800"/>
            <a:ext cx="6384925" cy="1130300"/>
          </a:xfrm>
          <a:prstGeom prst="rect">
            <a:avLst/>
          </a:prstGeom>
          <a:noFill/>
          <a:ln w="9525">
            <a:solidFill>
              <a:schemeClr val="tx1"/>
            </a:solidFill>
            <a:miter lim="800000"/>
            <a:headEnd/>
            <a:tailEnd/>
          </a:ln>
        </p:spPr>
        <p:txBody>
          <a:bodyPr>
            <a:spAutoFit/>
          </a:bodyPr>
          <a:lstStyle/>
          <a:p>
            <a:pPr marL="177800" indent="-177800">
              <a:spcBef>
                <a:spcPct val="50000"/>
              </a:spcBef>
              <a:buFontTx/>
              <a:buChar char="•"/>
            </a:pPr>
            <a:r>
              <a:rPr lang="en-US" sz="900"/>
              <a:t>Les responsables de la mise en oeuvre du projet ont-ils la volonté de canaliser les ressources et de relier les résultats des Normes Ouvertes au sein de plans stratégiques et d’opérations ? Est-ce que le financement sera disponible pour commencer à traiter les priorités ?</a:t>
            </a:r>
          </a:p>
          <a:p>
            <a:pPr marL="177800" indent="-177800">
              <a:spcBef>
                <a:spcPct val="50000"/>
              </a:spcBef>
              <a:buFontTx/>
              <a:buChar char="•"/>
            </a:pPr>
            <a:r>
              <a:rPr lang="en-US" sz="900"/>
              <a:t>Y-a-t-il un leader de projet qui peut coordonner la mise en oeuvre des priorités ?</a:t>
            </a:r>
          </a:p>
          <a:p>
            <a:pPr marL="177800" indent="-177800">
              <a:spcBef>
                <a:spcPct val="50000"/>
              </a:spcBef>
              <a:buFontTx/>
              <a:buChar char="•"/>
            </a:pPr>
            <a:r>
              <a:rPr lang="en-US" sz="900"/>
              <a:t>Les personnes leaders seront-elles tenues pour responsable des résultats spécifiques intermédiaires ? </a:t>
            </a:r>
          </a:p>
          <a:p>
            <a:pPr marL="177800" indent="-177800">
              <a:spcBef>
                <a:spcPct val="50000"/>
              </a:spcBef>
              <a:buFontTx/>
              <a:buChar char="•"/>
            </a:pPr>
            <a:r>
              <a:rPr lang="en-US" sz="900"/>
              <a:t>Les ressources minimum seront-elles disponibles pour mesurer l’efficacité des stratégies ?</a:t>
            </a:r>
          </a:p>
        </p:txBody>
      </p:sp>
      <p:sp>
        <p:nvSpPr>
          <p:cNvPr id="10253" name="Text Box 14"/>
          <p:cNvSpPr txBox="1">
            <a:spLocks noChangeArrowheads="1"/>
          </p:cNvSpPr>
          <p:nvPr/>
        </p:nvSpPr>
        <p:spPr bwMode="auto">
          <a:xfrm>
            <a:off x="1692275" y="404813"/>
            <a:ext cx="5832475" cy="1130300"/>
          </a:xfrm>
          <a:prstGeom prst="rect">
            <a:avLst/>
          </a:prstGeom>
          <a:noFill/>
          <a:ln w="9525">
            <a:solidFill>
              <a:schemeClr val="tx1"/>
            </a:solidFill>
            <a:miter lim="800000"/>
            <a:headEnd/>
            <a:tailEnd/>
          </a:ln>
        </p:spPr>
        <p:txBody>
          <a:bodyPr>
            <a:spAutoFit/>
          </a:bodyPr>
          <a:lstStyle/>
          <a:p>
            <a:pPr marL="177800" indent="-177800">
              <a:spcBef>
                <a:spcPct val="50000"/>
              </a:spcBef>
              <a:buFontTx/>
              <a:buChar char="•"/>
            </a:pPr>
            <a:r>
              <a:rPr lang="en-US" sz="900"/>
              <a:t>De quelle manière un processus de normes ouvertes pour ce projet spécifique contribuera-t-il à des résultats de conservation significatifs au sein de votre programme de travail plus large ?</a:t>
            </a:r>
          </a:p>
          <a:p>
            <a:pPr marL="177800" indent="-177800">
              <a:spcBef>
                <a:spcPct val="50000"/>
              </a:spcBef>
              <a:buFontTx/>
              <a:buChar char="•"/>
            </a:pPr>
            <a:r>
              <a:rPr lang="en-US" sz="900"/>
              <a:t>Etant donné les précédents exercices de planification dans la région, quelle est la valeur ajoutée de la conduite d’un processus de normes ouvertes pour le projet ?</a:t>
            </a:r>
          </a:p>
          <a:p>
            <a:pPr marL="177800" indent="-177800">
              <a:spcBef>
                <a:spcPct val="50000"/>
              </a:spcBef>
              <a:buFontTx/>
              <a:buChar char="•"/>
            </a:pPr>
            <a:r>
              <a:rPr lang="en-US" sz="900"/>
              <a:t>Quels sont les produits et résultats attendus de ce processus de Normes Ouvertes ?</a:t>
            </a:r>
          </a:p>
          <a:p>
            <a:pPr marL="177800" indent="-177800">
              <a:spcBef>
                <a:spcPct val="50000"/>
              </a:spcBef>
              <a:buFontTx/>
              <a:buChar char="•"/>
            </a:pPr>
            <a:r>
              <a:rPr lang="en-US" sz="900"/>
              <a:t>Qui est intéressé pour poursuivre et utiliser le plan de conservation ?</a:t>
            </a:r>
          </a:p>
        </p:txBody>
      </p:sp>
      <p:sp>
        <p:nvSpPr>
          <p:cNvPr id="10254" name="Text Box 15"/>
          <p:cNvSpPr txBox="1">
            <a:spLocks noChangeArrowheads="1"/>
          </p:cNvSpPr>
          <p:nvPr/>
        </p:nvSpPr>
        <p:spPr bwMode="auto">
          <a:xfrm>
            <a:off x="468313" y="2133600"/>
            <a:ext cx="390525" cy="230188"/>
          </a:xfrm>
          <a:prstGeom prst="rect">
            <a:avLst/>
          </a:prstGeom>
          <a:solidFill>
            <a:srgbClr val="339933"/>
          </a:solidFill>
          <a:ln w="9525">
            <a:solidFill>
              <a:schemeClr val="tx1"/>
            </a:solidFill>
            <a:miter lim="800000"/>
            <a:headEnd/>
            <a:tailEnd/>
          </a:ln>
        </p:spPr>
        <p:txBody>
          <a:bodyPr wrap="none">
            <a:spAutoFit/>
          </a:bodyPr>
          <a:lstStyle/>
          <a:p>
            <a:r>
              <a:rPr lang="es-ES" sz="900"/>
              <a:t>OUI</a:t>
            </a:r>
          </a:p>
        </p:txBody>
      </p:sp>
      <p:sp>
        <p:nvSpPr>
          <p:cNvPr id="10255" name="Text Box 16"/>
          <p:cNvSpPr txBox="1">
            <a:spLocks noChangeArrowheads="1"/>
          </p:cNvSpPr>
          <p:nvPr/>
        </p:nvSpPr>
        <p:spPr bwMode="auto">
          <a:xfrm>
            <a:off x="2057400" y="1828800"/>
            <a:ext cx="441325" cy="230188"/>
          </a:xfrm>
          <a:prstGeom prst="rect">
            <a:avLst/>
          </a:prstGeom>
          <a:solidFill>
            <a:srgbClr val="FF3300"/>
          </a:solidFill>
          <a:ln w="9525">
            <a:solidFill>
              <a:schemeClr val="tx1"/>
            </a:solidFill>
            <a:miter lim="800000"/>
            <a:headEnd/>
            <a:tailEnd/>
          </a:ln>
        </p:spPr>
        <p:txBody>
          <a:bodyPr wrap="none">
            <a:spAutoFit/>
          </a:bodyPr>
          <a:lstStyle/>
          <a:p>
            <a:r>
              <a:rPr lang="es-ES" sz="900"/>
              <a:t>NON</a:t>
            </a:r>
          </a:p>
        </p:txBody>
      </p:sp>
      <p:sp>
        <p:nvSpPr>
          <p:cNvPr id="10256" name="Text Box 17"/>
          <p:cNvSpPr txBox="1">
            <a:spLocks noChangeArrowheads="1"/>
          </p:cNvSpPr>
          <p:nvPr/>
        </p:nvSpPr>
        <p:spPr bwMode="auto">
          <a:xfrm>
            <a:off x="2971800" y="1701800"/>
            <a:ext cx="4876800" cy="461963"/>
          </a:xfrm>
          <a:prstGeom prst="rect">
            <a:avLst/>
          </a:prstGeom>
          <a:noFill/>
          <a:ln w="12700">
            <a:solidFill>
              <a:srgbClr val="FF3300"/>
            </a:solidFill>
            <a:prstDash val="dashDot"/>
            <a:miter lim="800000"/>
            <a:headEnd/>
            <a:tailEnd/>
          </a:ln>
        </p:spPr>
        <p:txBody>
          <a:bodyPr>
            <a:spAutoFit/>
          </a:bodyPr>
          <a:lstStyle/>
          <a:p>
            <a:r>
              <a:rPr lang="en-US" sz="800"/>
              <a:t>Il est préférable de ne pas débuter le processus tant que les leaders du projet ne peuvent pas articuler ce qu’ils veulent. Expliquez ce qu’un processus de Normes Ouvertes peut et ne peut pas faire et reposer les questions approfondies. </a:t>
            </a:r>
          </a:p>
        </p:txBody>
      </p:sp>
      <p:sp>
        <p:nvSpPr>
          <p:cNvPr id="10257" name="Text Box 18"/>
          <p:cNvSpPr txBox="1">
            <a:spLocks noChangeArrowheads="1"/>
          </p:cNvSpPr>
          <p:nvPr/>
        </p:nvSpPr>
        <p:spPr bwMode="auto">
          <a:xfrm>
            <a:off x="76200" y="4343400"/>
            <a:ext cx="1363663" cy="1062038"/>
          </a:xfrm>
          <a:prstGeom prst="rect">
            <a:avLst/>
          </a:prstGeom>
          <a:noFill/>
          <a:ln w="9525">
            <a:solidFill>
              <a:schemeClr val="tx1"/>
            </a:solidFill>
            <a:miter lim="800000"/>
            <a:headEnd/>
            <a:tailEnd/>
          </a:ln>
        </p:spPr>
        <p:txBody>
          <a:bodyPr>
            <a:spAutoFit/>
          </a:bodyPr>
          <a:lstStyle/>
          <a:p>
            <a:pPr algn="ctr">
              <a:spcBef>
                <a:spcPct val="50000"/>
              </a:spcBef>
            </a:pPr>
            <a:r>
              <a:rPr lang="en-US" sz="900" b="1"/>
              <a:t>Les conditions sont-elles appropriées pour la mise en oeuvre de résultats après la fin de la phase de planification ?</a:t>
            </a:r>
          </a:p>
        </p:txBody>
      </p:sp>
      <p:sp>
        <p:nvSpPr>
          <p:cNvPr id="10258" name="Text Box 19"/>
          <p:cNvSpPr txBox="1">
            <a:spLocks noChangeArrowheads="1"/>
          </p:cNvSpPr>
          <p:nvPr/>
        </p:nvSpPr>
        <p:spPr bwMode="auto">
          <a:xfrm>
            <a:off x="7667625" y="381000"/>
            <a:ext cx="1323975" cy="369888"/>
          </a:xfrm>
          <a:prstGeom prst="rect">
            <a:avLst/>
          </a:prstGeom>
          <a:solidFill>
            <a:srgbClr val="66FF33"/>
          </a:solidFill>
          <a:ln w="9525">
            <a:solidFill>
              <a:srgbClr val="66FF33"/>
            </a:solidFill>
            <a:miter lim="800000"/>
            <a:headEnd/>
            <a:tailEnd/>
          </a:ln>
        </p:spPr>
        <p:txBody>
          <a:bodyPr>
            <a:spAutoFit/>
          </a:bodyPr>
          <a:lstStyle/>
          <a:p>
            <a:r>
              <a:rPr lang="en-US" sz="900" b="1">
                <a:sym typeface="Wingdings" pitchFamily="2" charset="2"/>
              </a:rPr>
              <a:t></a:t>
            </a:r>
            <a:r>
              <a:rPr lang="en-US" sz="900"/>
              <a:t> </a:t>
            </a:r>
            <a:r>
              <a:rPr lang="en-US" sz="900" b="1"/>
              <a:t>Bonnes pratiques</a:t>
            </a:r>
          </a:p>
          <a:p>
            <a:pPr>
              <a:buFontTx/>
              <a:buChar char="•"/>
            </a:pPr>
            <a:r>
              <a:rPr lang="en-US" sz="900"/>
              <a:t> Réunion d’évaluation</a:t>
            </a:r>
          </a:p>
        </p:txBody>
      </p:sp>
      <p:sp>
        <p:nvSpPr>
          <p:cNvPr id="10259" name="Line 20"/>
          <p:cNvSpPr>
            <a:spLocks noChangeShapeType="1"/>
          </p:cNvSpPr>
          <p:nvPr/>
        </p:nvSpPr>
        <p:spPr bwMode="auto">
          <a:xfrm>
            <a:off x="4787900" y="3359150"/>
            <a:ext cx="0" cy="0"/>
          </a:xfrm>
          <a:prstGeom prst="line">
            <a:avLst/>
          </a:prstGeom>
          <a:noFill/>
          <a:ln w="9525">
            <a:solidFill>
              <a:schemeClr val="tx1"/>
            </a:solidFill>
            <a:round/>
            <a:headEnd/>
            <a:tailEnd type="triangle" w="med" len="med"/>
          </a:ln>
        </p:spPr>
        <p:txBody>
          <a:bodyPr/>
          <a:lstStyle/>
          <a:p>
            <a:endParaRPr lang="fr-FR"/>
          </a:p>
        </p:txBody>
      </p:sp>
      <p:sp>
        <p:nvSpPr>
          <p:cNvPr id="10260" name="Line 21"/>
          <p:cNvSpPr>
            <a:spLocks noChangeShapeType="1"/>
          </p:cNvSpPr>
          <p:nvPr/>
        </p:nvSpPr>
        <p:spPr bwMode="auto">
          <a:xfrm flipV="1">
            <a:off x="5029200" y="1533525"/>
            <a:ext cx="0" cy="142875"/>
          </a:xfrm>
          <a:prstGeom prst="line">
            <a:avLst/>
          </a:prstGeom>
          <a:noFill/>
          <a:ln w="28575">
            <a:solidFill>
              <a:schemeClr val="tx1"/>
            </a:solidFill>
            <a:round/>
            <a:headEnd/>
            <a:tailEnd type="triangle" w="med" len="med"/>
          </a:ln>
        </p:spPr>
        <p:txBody>
          <a:bodyPr/>
          <a:lstStyle/>
          <a:p>
            <a:endParaRPr lang="fr-FR"/>
          </a:p>
        </p:txBody>
      </p:sp>
      <p:sp>
        <p:nvSpPr>
          <p:cNvPr id="10261" name="Line 22"/>
          <p:cNvSpPr>
            <a:spLocks noChangeShapeType="1"/>
          </p:cNvSpPr>
          <p:nvPr/>
        </p:nvSpPr>
        <p:spPr bwMode="auto">
          <a:xfrm>
            <a:off x="684213" y="1341438"/>
            <a:ext cx="1587" cy="792162"/>
          </a:xfrm>
          <a:prstGeom prst="line">
            <a:avLst/>
          </a:prstGeom>
          <a:noFill/>
          <a:ln w="28575">
            <a:solidFill>
              <a:schemeClr val="tx1"/>
            </a:solidFill>
            <a:round/>
            <a:headEnd/>
            <a:tailEnd type="triangle" w="med" len="med"/>
          </a:ln>
        </p:spPr>
        <p:txBody>
          <a:bodyPr/>
          <a:lstStyle/>
          <a:p>
            <a:endParaRPr lang="fr-FR"/>
          </a:p>
        </p:txBody>
      </p:sp>
      <p:sp>
        <p:nvSpPr>
          <p:cNvPr id="10262" name="Text Box 23"/>
          <p:cNvSpPr txBox="1">
            <a:spLocks noChangeArrowheads="1"/>
          </p:cNvSpPr>
          <p:nvPr/>
        </p:nvSpPr>
        <p:spPr bwMode="auto">
          <a:xfrm>
            <a:off x="8153400" y="2438400"/>
            <a:ext cx="914400" cy="1616075"/>
          </a:xfrm>
          <a:prstGeom prst="rect">
            <a:avLst/>
          </a:prstGeom>
          <a:solidFill>
            <a:srgbClr val="66FF33"/>
          </a:solidFill>
          <a:ln w="9525">
            <a:solidFill>
              <a:srgbClr val="66FF33"/>
            </a:solidFill>
            <a:miter lim="800000"/>
            <a:headEnd/>
            <a:tailEnd/>
          </a:ln>
        </p:spPr>
        <p:txBody>
          <a:bodyPr>
            <a:spAutoFit/>
          </a:bodyPr>
          <a:lstStyle/>
          <a:p>
            <a:pPr algn="ctr"/>
            <a:r>
              <a:rPr lang="en-US" sz="900" b="1">
                <a:sym typeface="Wingdings" pitchFamily="2" charset="2"/>
              </a:rPr>
              <a:t></a:t>
            </a:r>
            <a:r>
              <a:rPr lang="en-US" sz="900"/>
              <a:t> </a:t>
            </a:r>
            <a:r>
              <a:rPr lang="en-US" sz="900" b="1"/>
              <a:t>Bonnes pratiques</a:t>
            </a:r>
          </a:p>
          <a:p>
            <a:pPr algn="ctr">
              <a:buFontTx/>
              <a:buChar char="•"/>
            </a:pPr>
            <a:r>
              <a:rPr lang="en-US" sz="900"/>
              <a:t> Evaluation initiale des capacités en utilisant le manuel des Normes Ouvertes</a:t>
            </a:r>
          </a:p>
          <a:p>
            <a:pPr algn="ctr">
              <a:buFontTx/>
              <a:buChar char="•"/>
            </a:pPr>
            <a:r>
              <a:rPr lang="en-US" sz="900"/>
              <a:t>  Charte de l’équipe</a:t>
            </a:r>
          </a:p>
        </p:txBody>
      </p:sp>
      <p:sp>
        <p:nvSpPr>
          <p:cNvPr id="10263" name="Text Box 24"/>
          <p:cNvSpPr txBox="1">
            <a:spLocks noChangeArrowheads="1"/>
          </p:cNvSpPr>
          <p:nvPr/>
        </p:nvSpPr>
        <p:spPr bwMode="auto">
          <a:xfrm>
            <a:off x="468313" y="3886200"/>
            <a:ext cx="390525" cy="230188"/>
          </a:xfrm>
          <a:prstGeom prst="rect">
            <a:avLst/>
          </a:prstGeom>
          <a:solidFill>
            <a:srgbClr val="339933"/>
          </a:solidFill>
          <a:ln w="9525">
            <a:solidFill>
              <a:schemeClr val="tx1"/>
            </a:solidFill>
            <a:miter lim="800000"/>
            <a:headEnd/>
            <a:tailEnd/>
          </a:ln>
        </p:spPr>
        <p:txBody>
          <a:bodyPr wrap="none">
            <a:spAutoFit/>
          </a:bodyPr>
          <a:lstStyle/>
          <a:p>
            <a:r>
              <a:rPr lang="es-ES" sz="900"/>
              <a:t>OUI</a:t>
            </a:r>
          </a:p>
        </p:txBody>
      </p:sp>
      <p:sp>
        <p:nvSpPr>
          <p:cNvPr id="10264" name="Text Box 25"/>
          <p:cNvSpPr txBox="1">
            <a:spLocks noChangeArrowheads="1"/>
          </p:cNvSpPr>
          <p:nvPr/>
        </p:nvSpPr>
        <p:spPr bwMode="auto">
          <a:xfrm>
            <a:off x="1524000" y="4114800"/>
            <a:ext cx="501650" cy="230188"/>
          </a:xfrm>
          <a:prstGeom prst="rect">
            <a:avLst/>
          </a:prstGeom>
          <a:solidFill>
            <a:srgbClr val="FF3300"/>
          </a:solidFill>
          <a:ln w="9525">
            <a:solidFill>
              <a:schemeClr val="tx1"/>
            </a:solidFill>
            <a:miter lim="800000"/>
            <a:headEnd/>
            <a:tailEnd/>
          </a:ln>
        </p:spPr>
        <p:txBody>
          <a:bodyPr>
            <a:spAutoFit/>
          </a:bodyPr>
          <a:lstStyle/>
          <a:p>
            <a:r>
              <a:rPr lang="es-ES" sz="900"/>
              <a:t>NON</a:t>
            </a:r>
          </a:p>
        </p:txBody>
      </p:sp>
      <p:sp>
        <p:nvSpPr>
          <p:cNvPr id="10265" name="Line 26"/>
          <p:cNvSpPr>
            <a:spLocks noChangeShapeType="1"/>
          </p:cNvSpPr>
          <p:nvPr/>
        </p:nvSpPr>
        <p:spPr bwMode="auto">
          <a:xfrm>
            <a:off x="685800" y="3505200"/>
            <a:ext cx="0" cy="381000"/>
          </a:xfrm>
          <a:prstGeom prst="line">
            <a:avLst/>
          </a:prstGeom>
          <a:noFill/>
          <a:ln w="28575">
            <a:solidFill>
              <a:schemeClr val="tx1"/>
            </a:solidFill>
            <a:round/>
            <a:headEnd/>
            <a:tailEnd type="triangle" w="med" len="med"/>
          </a:ln>
        </p:spPr>
        <p:txBody>
          <a:bodyPr/>
          <a:lstStyle/>
          <a:p>
            <a:endParaRPr lang="fr-FR"/>
          </a:p>
        </p:txBody>
      </p:sp>
      <p:sp>
        <p:nvSpPr>
          <p:cNvPr id="10266" name="Line 27"/>
          <p:cNvSpPr>
            <a:spLocks noChangeShapeType="1"/>
          </p:cNvSpPr>
          <p:nvPr/>
        </p:nvSpPr>
        <p:spPr bwMode="auto">
          <a:xfrm>
            <a:off x="684213" y="4114800"/>
            <a:ext cx="0" cy="214313"/>
          </a:xfrm>
          <a:prstGeom prst="line">
            <a:avLst/>
          </a:prstGeom>
          <a:noFill/>
          <a:ln w="28575">
            <a:solidFill>
              <a:schemeClr val="tx1"/>
            </a:solidFill>
            <a:round/>
            <a:headEnd/>
            <a:tailEnd type="triangle" w="med" len="med"/>
          </a:ln>
        </p:spPr>
        <p:txBody>
          <a:bodyPr/>
          <a:lstStyle/>
          <a:p>
            <a:endParaRPr lang="fr-FR"/>
          </a:p>
        </p:txBody>
      </p:sp>
      <p:sp>
        <p:nvSpPr>
          <p:cNvPr id="10267" name="Line 28"/>
          <p:cNvSpPr>
            <a:spLocks noChangeShapeType="1"/>
          </p:cNvSpPr>
          <p:nvPr/>
        </p:nvSpPr>
        <p:spPr bwMode="auto">
          <a:xfrm>
            <a:off x="2057400" y="4267200"/>
            <a:ext cx="304800" cy="0"/>
          </a:xfrm>
          <a:prstGeom prst="line">
            <a:avLst/>
          </a:prstGeom>
          <a:noFill/>
          <a:ln w="28575">
            <a:solidFill>
              <a:schemeClr val="tx1"/>
            </a:solidFill>
            <a:round/>
            <a:headEnd/>
            <a:tailEnd type="triangle" w="med" len="med"/>
          </a:ln>
        </p:spPr>
        <p:txBody>
          <a:bodyPr/>
          <a:lstStyle/>
          <a:p>
            <a:endParaRPr lang="fr-FR"/>
          </a:p>
        </p:txBody>
      </p:sp>
      <p:sp>
        <p:nvSpPr>
          <p:cNvPr id="10268" name="Text Box 29"/>
          <p:cNvSpPr txBox="1">
            <a:spLocks noChangeArrowheads="1"/>
          </p:cNvSpPr>
          <p:nvPr/>
        </p:nvSpPr>
        <p:spPr bwMode="auto">
          <a:xfrm>
            <a:off x="2362200" y="4114800"/>
            <a:ext cx="6019800" cy="338138"/>
          </a:xfrm>
          <a:prstGeom prst="rect">
            <a:avLst/>
          </a:prstGeom>
          <a:noFill/>
          <a:ln w="12700">
            <a:solidFill>
              <a:srgbClr val="FF3300"/>
            </a:solidFill>
            <a:prstDash val="dashDot"/>
            <a:miter lim="800000"/>
            <a:headEnd/>
            <a:tailEnd/>
          </a:ln>
        </p:spPr>
        <p:txBody>
          <a:bodyPr>
            <a:spAutoFit/>
          </a:bodyPr>
          <a:lstStyle/>
          <a:p>
            <a:r>
              <a:rPr lang="en-US" sz="800"/>
              <a:t>Il est préférable de ne pas débuter le processus tant que les capacités de base ne sont pas en place. Déterminez les prochaines étapes avec les leaders du projet pour établir les conditions adéquates avant de commencer le processus de planification.  </a:t>
            </a:r>
          </a:p>
        </p:txBody>
      </p:sp>
      <p:sp>
        <p:nvSpPr>
          <p:cNvPr id="10269" name="Line 30"/>
          <p:cNvSpPr>
            <a:spLocks noChangeShapeType="1"/>
          </p:cNvSpPr>
          <p:nvPr/>
        </p:nvSpPr>
        <p:spPr bwMode="auto">
          <a:xfrm>
            <a:off x="1187450" y="1341438"/>
            <a:ext cx="0" cy="574675"/>
          </a:xfrm>
          <a:prstGeom prst="line">
            <a:avLst/>
          </a:prstGeom>
          <a:noFill/>
          <a:ln w="28575">
            <a:solidFill>
              <a:schemeClr val="tx1"/>
            </a:solidFill>
            <a:round/>
            <a:headEnd/>
            <a:tailEnd/>
          </a:ln>
        </p:spPr>
        <p:txBody>
          <a:bodyPr/>
          <a:lstStyle/>
          <a:p>
            <a:endParaRPr lang="fr-FR"/>
          </a:p>
        </p:txBody>
      </p:sp>
      <p:sp>
        <p:nvSpPr>
          <p:cNvPr id="10270" name="Line 31"/>
          <p:cNvSpPr>
            <a:spLocks noChangeShapeType="1"/>
          </p:cNvSpPr>
          <p:nvPr/>
        </p:nvSpPr>
        <p:spPr bwMode="auto">
          <a:xfrm flipV="1">
            <a:off x="1187450" y="1905000"/>
            <a:ext cx="869950" cy="11113"/>
          </a:xfrm>
          <a:prstGeom prst="line">
            <a:avLst/>
          </a:prstGeom>
          <a:noFill/>
          <a:ln w="28575">
            <a:solidFill>
              <a:schemeClr val="tx1"/>
            </a:solidFill>
            <a:round/>
            <a:headEnd/>
            <a:tailEnd type="triangle" w="med" len="med"/>
          </a:ln>
        </p:spPr>
        <p:txBody>
          <a:bodyPr/>
          <a:lstStyle/>
          <a:p>
            <a:endParaRPr lang="fr-FR"/>
          </a:p>
        </p:txBody>
      </p:sp>
      <p:sp>
        <p:nvSpPr>
          <p:cNvPr id="10271" name="Line 32"/>
          <p:cNvSpPr>
            <a:spLocks noChangeShapeType="1"/>
          </p:cNvSpPr>
          <p:nvPr/>
        </p:nvSpPr>
        <p:spPr bwMode="auto">
          <a:xfrm>
            <a:off x="900113" y="4149725"/>
            <a:ext cx="0" cy="0"/>
          </a:xfrm>
          <a:prstGeom prst="line">
            <a:avLst/>
          </a:prstGeom>
          <a:noFill/>
          <a:ln w="9525">
            <a:solidFill>
              <a:schemeClr val="tx1"/>
            </a:solidFill>
            <a:round/>
            <a:headEnd/>
            <a:tailEnd type="triangle" w="med" len="med"/>
          </a:ln>
        </p:spPr>
        <p:txBody>
          <a:bodyPr/>
          <a:lstStyle/>
          <a:p>
            <a:endParaRPr lang="fr-FR"/>
          </a:p>
        </p:txBody>
      </p:sp>
      <p:sp>
        <p:nvSpPr>
          <p:cNvPr id="10272" name="Line 33"/>
          <p:cNvSpPr>
            <a:spLocks noChangeShapeType="1"/>
          </p:cNvSpPr>
          <p:nvPr/>
        </p:nvSpPr>
        <p:spPr bwMode="auto">
          <a:xfrm flipH="1">
            <a:off x="1219200" y="3505200"/>
            <a:ext cx="0" cy="685800"/>
          </a:xfrm>
          <a:prstGeom prst="line">
            <a:avLst/>
          </a:prstGeom>
          <a:noFill/>
          <a:ln w="28575">
            <a:solidFill>
              <a:schemeClr val="tx1"/>
            </a:solidFill>
            <a:round/>
            <a:headEnd/>
            <a:tailEnd/>
          </a:ln>
        </p:spPr>
        <p:txBody>
          <a:bodyPr/>
          <a:lstStyle/>
          <a:p>
            <a:endParaRPr lang="fr-FR"/>
          </a:p>
        </p:txBody>
      </p:sp>
      <p:sp>
        <p:nvSpPr>
          <p:cNvPr id="10273" name="Line 34"/>
          <p:cNvSpPr>
            <a:spLocks noChangeShapeType="1"/>
          </p:cNvSpPr>
          <p:nvPr/>
        </p:nvSpPr>
        <p:spPr bwMode="auto">
          <a:xfrm>
            <a:off x="1231900" y="4191000"/>
            <a:ext cx="292100" cy="0"/>
          </a:xfrm>
          <a:prstGeom prst="line">
            <a:avLst/>
          </a:prstGeom>
          <a:noFill/>
          <a:ln w="28575">
            <a:solidFill>
              <a:schemeClr val="tx1"/>
            </a:solidFill>
            <a:round/>
            <a:headEnd/>
            <a:tailEnd type="triangle" w="med" len="med"/>
          </a:ln>
        </p:spPr>
        <p:txBody>
          <a:bodyPr/>
          <a:lstStyle/>
          <a:p>
            <a:endParaRPr lang="fr-FR"/>
          </a:p>
        </p:txBody>
      </p:sp>
      <p:sp>
        <p:nvSpPr>
          <p:cNvPr id="10274" name="Text Box 35"/>
          <p:cNvSpPr txBox="1">
            <a:spLocks noChangeArrowheads="1"/>
          </p:cNvSpPr>
          <p:nvPr/>
        </p:nvSpPr>
        <p:spPr bwMode="auto">
          <a:xfrm>
            <a:off x="250825" y="5805488"/>
            <a:ext cx="390525" cy="230187"/>
          </a:xfrm>
          <a:prstGeom prst="rect">
            <a:avLst/>
          </a:prstGeom>
          <a:solidFill>
            <a:srgbClr val="339933"/>
          </a:solidFill>
          <a:ln w="9525">
            <a:solidFill>
              <a:schemeClr val="tx1"/>
            </a:solidFill>
            <a:miter lim="800000"/>
            <a:headEnd/>
            <a:tailEnd/>
          </a:ln>
        </p:spPr>
        <p:txBody>
          <a:bodyPr wrap="none">
            <a:spAutoFit/>
          </a:bodyPr>
          <a:lstStyle/>
          <a:p>
            <a:r>
              <a:rPr lang="es-ES" sz="900"/>
              <a:t>OUI</a:t>
            </a:r>
          </a:p>
        </p:txBody>
      </p:sp>
      <p:sp>
        <p:nvSpPr>
          <p:cNvPr id="10275" name="Text Box 36"/>
          <p:cNvSpPr txBox="1">
            <a:spLocks noChangeArrowheads="1"/>
          </p:cNvSpPr>
          <p:nvPr/>
        </p:nvSpPr>
        <p:spPr bwMode="auto">
          <a:xfrm>
            <a:off x="1403350" y="5795963"/>
            <a:ext cx="501650" cy="230187"/>
          </a:xfrm>
          <a:prstGeom prst="rect">
            <a:avLst/>
          </a:prstGeom>
          <a:solidFill>
            <a:srgbClr val="FF3300"/>
          </a:solidFill>
          <a:ln w="9525">
            <a:solidFill>
              <a:schemeClr val="tx1"/>
            </a:solidFill>
            <a:miter lim="800000"/>
            <a:headEnd/>
            <a:tailEnd/>
          </a:ln>
        </p:spPr>
        <p:txBody>
          <a:bodyPr>
            <a:spAutoFit/>
          </a:bodyPr>
          <a:lstStyle/>
          <a:p>
            <a:r>
              <a:rPr lang="es-ES" sz="900"/>
              <a:t>NON</a:t>
            </a:r>
          </a:p>
        </p:txBody>
      </p:sp>
      <p:sp>
        <p:nvSpPr>
          <p:cNvPr id="10276" name="Line 37"/>
          <p:cNvSpPr>
            <a:spLocks noChangeShapeType="1"/>
          </p:cNvSpPr>
          <p:nvPr/>
        </p:nvSpPr>
        <p:spPr bwMode="auto">
          <a:xfrm>
            <a:off x="1905000" y="5943600"/>
            <a:ext cx="363538" cy="4763"/>
          </a:xfrm>
          <a:prstGeom prst="line">
            <a:avLst/>
          </a:prstGeom>
          <a:noFill/>
          <a:ln w="28575">
            <a:solidFill>
              <a:schemeClr val="tx1"/>
            </a:solidFill>
            <a:round/>
            <a:headEnd/>
            <a:tailEnd type="triangle" w="med" len="med"/>
          </a:ln>
        </p:spPr>
        <p:txBody>
          <a:bodyPr/>
          <a:lstStyle/>
          <a:p>
            <a:endParaRPr lang="fr-FR"/>
          </a:p>
        </p:txBody>
      </p:sp>
      <p:sp>
        <p:nvSpPr>
          <p:cNvPr id="10277" name="Text Box 38"/>
          <p:cNvSpPr txBox="1">
            <a:spLocks noChangeArrowheads="1"/>
          </p:cNvSpPr>
          <p:nvPr/>
        </p:nvSpPr>
        <p:spPr bwMode="auto">
          <a:xfrm>
            <a:off x="2268538" y="5715000"/>
            <a:ext cx="6696075" cy="461963"/>
          </a:xfrm>
          <a:prstGeom prst="rect">
            <a:avLst/>
          </a:prstGeom>
          <a:noFill/>
          <a:ln w="12700">
            <a:solidFill>
              <a:srgbClr val="FF3300"/>
            </a:solidFill>
            <a:prstDash val="dashDot"/>
            <a:miter lim="800000"/>
            <a:headEnd/>
            <a:tailEnd/>
          </a:ln>
        </p:spPr>
        <p:txBody>
          <a:bodyPr>
            <a:spAutoFit/>
          </a:bodyPr>
          <a:lstStyle/>
          <a:p>
            <a:r>
              <a:rPr lang="en-US" sz="800"/>
              <a:t>Déterminez de quelle manière les conditions clés seront établies pour la réussite de la mise en oeuvre une fois que la phase de planification est terminée. S’il est probable que les conditions clés ne seront pas en place en temps voulu, il vaut peut-être mieux repousser la phase de planification jusqu’à ce que le scénario de la mise en oeuvre soit plus clair.</a:t>
            </a:r>
          </a:p>
        </p:txBody>
      </p:sp>
      <p:sp>
        <p:nvSpPr>
          <p:cNvPr id="10278" name="Text Box 39"/>
          <p:cNvSpPr txBox="1">
            <a:spLocks noChangeArrowheads="1"/>
          </p:cNvSpPr>
          <p:nvPr/>
        </p:nvSpPr>
        <p:spPr bwMode="auto">
          <a:xfrm>
            <a:off x="2051050" y="6248400"/>
            <a:ext cx="7016750" cy="584200"/>
          </a:xfrm>
          <a:prstGeom prst="rect">
            <a:avLst/>
          </a:prstGeom>
          <a:noFill/>
          <a:ln w="12700">
            <a:solidFill>
              <a:schemeClr val="tx1"/>
            </a:solidFill>
            <a:prstDash val="dashDot"/>
            <a:miter lim="800000"/>
            <a:headEnd/>
            <a:tailEnd/>
          </a:ln>
        </p:spPr>
        <p:txBody>
          <a:bodyPr>
            <a:spAutoFit/>
          </a:bodyPr>
          <a:lstStyle/>
          <a:p>
            <a:r>
              <a:rPr lang="en-US" sz="800"/>
              <a:t>Si l’équipe de promotion (particulièrement les responsables de la mise en oeuvre) considère que les conditions clés seront établies pour une mise en oeuvre réussie au sein d’un délai raisonnable, incluez des accords dans votre charte d’équipe concernant les aspects spécifiques qui doivent être mis en valeur par l’équipe afin d’augmenter le potentiel des résultats de conservation et incorporez le développement de ces conditions dans la phase de planification. </a:t>
            </a:r>
          </a:p>
        </p:txBody>
      </p:sp>
      <p:sp>
        <p:nvSpPr>
          <p:cNvPr id="10279" name="Text Box 40"/>
          <p:cNvSpPr txBox="1">
            <a:spLocks noChangeArrowheads="1"/>
          </p:cNvSpPr>
          <p:nvPr/>
        </p:nvSpPr>
        <p:spPr bwMode="auto">
          <a:xfrm>
            <a:off x="990600" y="6324600"/>
            <a:ext cx="914400" cy="307975"/>
          </a:xfrm>
          <a:prstGeom prst="rect">
            <a:avLst/>
          </a:prstGeom>
          <a:solidFill>
            <a:srgbClr val="FFFF00"/>
          </a:solidFill>
          <a:ln w="9525">
            <a:solidFill>
              <a:schemeClr val="tx1"/>
            </a:solidFill>
            <a:miter lim="800000"/>
            <a:headEnd/>
            <a:tailEnd/>
          </a:ln>
        </p:spPr>
        <p:txBody>
          <a:bodyPr>
            <a:spAutoFit/>
          </a:bodyPr>
          <a:lstStyle/>
          <a:p>
            <a:pPr algn="ctr"/>
            <a:r>
              <a:rPr lang="es-ES" sz="700"/>
              <a:t>PROBABLEMENT</a:t>
            </a:r>
          </a:p>
          <a:p>
            <a:pPr algn="ctr"/>
            <a:r>
              <a:rPr lang="es-ES" sz="700"/>
              <a:t>OUI</a:t>
            </a:r>
          </a:p>
        </p:txBody>
      </p:sp>
      <p:sp>
        <p:nvSpPr>
          <p:cNvPr id="10280" name="Line 41"/>
          <p:cNvSpPr>
            <a:spLocks noChangeShapeType="1"/>
          </p:cNvSpPr>
          <p:nvPr/>
        </p:nvSpPr>
        <p:spPr bwMode="auto">
          <a:xfrm>
            <a:off x="1116013" y="5948363"/>
            <a:ext cx="287337" cy="0"/>
          </a:xfrm>
          <a:prstGeom prst="line">
            <a:avLst/>
          </a:prstGeom>
          <a:noFill/>
          <a:ln w="28575">
            <a:solidFill>
              <a:schemeClr val="tx1"/>
            </a:solidFill>
            <a:round/>
            <a:headEnd/>
            <a:tailEnd type="triangle" w="med" len="med"/>
          </a:ln>
        </p:spPr>
        <p:txBody>
          <a:bodyPr/>
          <a:lstStyle/>
          <a:p>
            <a:endParaRPr lang="fr-FR"/>
          </a:p>
        </p:txBody>
      </p:sp>
      <p:pic>
        <p:nvPicPr>
          <p:cNvPr id="10281" name="Picture 42" descr="START"/>
          <p:cNvPicPr>
            <a:picLocks noChangeAspect="1" noChangeArrowheads="1"/>
          </p:cNvPicPr>
          <p:nvPr/>
        </p:nvPicPr>
        <p:blipFill>
          <a:blip r:embed="rId4" cstate="print"/>
          <a:srcRect/>
          <a:stretch>
            <a:fillRect/>
          </a:stretch>
        </p:blipFill>
        <p:spPr bwMode="auto">
          <a:xfrm>
            <a:off x="179388" y="6237288"/>
            <a:ext cx="536575" cy="536575"/>
          </a:xfrm>
          <a:prstGeom prst="rect">
            <a:avLst/>
          </a:prstGeom>
          <a:noFill/>
          <a:ln w="9525">
            <a:noFill/>
            <a:miter lim="800000"/>
            <a:headEnd/>
            <a:tailEnd/>
          </a:ln>
        </p:spPr>
      </p:pic>
      <p:sp>
        <p:nvSpPr>
          <p:cNvPr id="10282" name="Line 43"/>
          <p:cNvSpPr>
            <a:spLocks noChangeShapeType="1"/>
          </p:cNvSpPr>
          <p:nvPr/>
        </p:nvSpPr>
        <p:spPr bwMode="auto">
          <a:xfrm>
            <a:off x="1116013" y="5373688"/>
            <a:ext cx="0" cy="576262"/>
          </a:xfrm>
          <a:prstGeom prst="line">
            <a:avLst/>
          </a:prstGeom>
          <a:noFill/>
          <a:ln w="28575">
            <a:solidFill>
              <a:schemeClr val="tx1"/>
            </a:solidFill>
            <a:round/>
            <a:headEnd/>
            <a:tailEnd/>
          </a:ln>
        </p:spPr>
        <p:txBody>
          <a:bodyPr/>
          <a:lstStyle/>
          <a:p>
            <a:endParaRPr lang="fr-FR"/>
          </a:p>
        </p:txBody>
      </p:sp>
      <p:sp>
        <p:nvSpPr>
          <p:cNvPr id="10283" name="Line 44"/>
          <p:cNvSpPr>
            <a:spLocks noChangeShapeType="1"/>
          </p:cNvSpPr>
          <p:nvPr/>
        </p:nvSpPr>
        <p:spPr bwMode="auto">
          <a:xfrm flipV="1">
            <a:off x="1905000" y="6477000"/>
            <a:ext cx="152400" cy="0"/>
          </a:xfrm>
          <a:prstGeom prst="line">
            <a:avLst/>
          </a:prstGeom>
          <a:noFill/>
          <a:ln w="28575">
            <a:solidFill>
              <a:schemeClr val="tx1"/>
            </a:solidFill>
            <a:round/>
            <a:headEnd/>
            <a:tailEnd type="triangle" w="med" len="med"/>
          </a:ln>
        </p:spPr>
        <p:txBody>
          <a:bodyPr/>
          <a:lstStyle/>
          <a:p>
            <a:endParaRPr lang="fr-FR"/>
          </a:p>
        </p:txBody>
      </p:sp>
      <p:sp>
        <p:nvSpPr>
          <p:cNvPr id="10284" name="Line 45"/>
          <p:cNvSpPr>
            <a:spLocks noChangeShapeType="1"/>
          </p:cNvSpPr>
          <p:nvPr/>
        </p:nvSpPr>
        <p:spPr bwMode="auto">
          <a:xfrm>
            <a:off x="468313" y="6021388"/>
            <a:ext cx="0" cy="215900"/>
          </a:xfrm>
          <a:prstGeom prst="line">
            <a:avLst/>
          </a:prstGeom>
          <a:noFill/>
          <a:ln w="28575">
            <a:solidFill>
              <a:schemeClr val="tx1"/>
            </a:solidFill>
            <a:round/>
            <a:headEnd/>
            <a:tailEnd type="triangle" w="med" len="med"/>
          </a:ln>
        </p:spPr>
        <p:txBody>
          <a:bodyPr/>
          <a:lstStyle/>
          <a:p>
            <a:endParaRPr lang="fr-FR"/>
          </a:p>
        </p:txBody>
      </p:sp>
      <p:sp>
        <p:nvSpPr>
          <p:cNvPr id="10285" name="Line 46"/>
          <p:cNvSpPr>
            <a:spLocks noChangeShapeType="1"/>
          </p:cNvSpPr>
          <p:nvPr/>
        </p:nvSpPr>
        <p:spPr bwMode="auto">
          <a:xfrm flipH="1">
            <a:off x="684213" y="6453188"/>
            <a:ext cx="287337" cy="0"/>
          </a:xfrm>
          <a:prstGeom prst="line">
            <a:avLst/>
          </a:prstGeom>
          <a:noFill/>
          <a:ln w="28575">
            <a:solidFill>
              <a:schemeClr val="tx1"/>
            </a:solidFill>
            <a:round/>
            <a:headEnd/>
            <a:tailEnd type="triangle" w="med" len="med"/>
          </a:ln>
        </p:spPr>
        <p:txBody>
          <a:bodyPr/>
          <a:lstStyle/>
          <a:p>
            <a:endParaRPr lang="fr-FR"/>
          </a:p>
        </p:txBody>
      </p:sp>
      <p:sp>
        <p:nvSpPr>
          <p:cNvPr id="10286" name="Line 47"/>
          <p:cNvSpPr>
            <a:spLocks noChangeShapeType="1"/>
          </p:cNvSpPr>
          <p:nvPr/>
        </p:nvSpPr>
        <p:spPr bwMode="auto">
          <a:xfrm>
            <a:off x="827088" y="5373688"/>
            <a:ext cx="0" cy="935037"/>
          </a:xfrm>
          <a:prstGeom prst="line">
            <a:avLst/>
          </a:prstGeom>
          <a:noFill/>
          <a:ln w="28575">
            <a:solidFill>
              <a:schemeClr val="tx1"/>
            </a:solidFill>
            <a:round/>
            <a:headEnd/>
            <a:tailEnd/>
          </a:ln>
        </p:spPr>
        <p:txBody>
          <a:bodyPr/>
          <a:lstStyle/>
          <a:p>
            <a:endParaRPr lang="fr-FR"/>
          </a:p>
        </p:txBody>
      </p:sp>
      <p:sp>
        <p:nvSpPr>
          <p:cNvPr id="10287" name="Line 48"/>
          <p:cNvSpPr>
            <a:spLocks noChangeShapeType="1"/>
          </p:cNvSpPr>
          <p:nvPr/>
        </p:nvSpPr>
        <p:spPr bwMode="auto">
          <a:xfrm>
            <a:off x="827088" y="6308725"/>
            <a:ext cx="144462" cy="0"/>
          </a:xfrm>
          <a:prstGeom prst="line">
            <a:avLst/>
          </a:prstGeom>
          <a:noFill/>
          <a:ln w="28575">
            <a:solidFill>
              <a:schemeClr val="tx1"/>
            </a:solidFill>
            <a:round/>
            <a:headEnd/>
            <a:tailEnd type="triangle" w="med" len="med"/>
          </a:ln>
        </p:spPr>
        <p:txBody>
          <a:bodyPr/>
          <a:lstStyle/>
          <a:p>
            <a:endParaRPr lang="fr-FR"/>
          </a:p>
        </p:txBody>
      </p:sp>
      <p:sp>
        <p:nvSpPr>
          <p:cNvPr id="10288" name="Text Box 49"/>
          <p:cNvSpPr txBox="1">
            <a:spLocks noChangeArrowheads="1"/>
          </p:cNvSpPr>
          <p:nvPr/>
        </p:nvSpPr>
        <p:spPr bwMode="auto">
          <a:xfrm>
            <a:off x="8229600" y="4724400"/>
            <a:ext cx="736600" cy="646113"/>
          </a:xfrm>
          <a:prstGeom prst="rect">
            <a:avLst/>
          </a:prstGeom>
          <a:solidFill>
            <a:srgbClr val="66FF33"/>
          </a:solidFill>
          <a:ln w="9525">
            <a:solidFill>
              <a:srgbClr val="66FF33"/>
            </a:solidFill>
            <a:miter lim="800000"/>
            <a:headEnd/>
            <a:tailEnd/>
          </a:ln>
        </p:spPr>
        <p:txBody>
          <a:bodyPr>
            <a:spAutoFit/>
          </a:bodyPr>
          <a:lstStyle/>
          <a:p>
            <a:pPr algn="ctr"/>
            <a:r>
              <a:rPr lang="en-US" sz="900" b="1">
                <a:sym typeface="Wingdings" pitchFamily="2" charset="2"/>
              </a:rPr>
              <a:t></a:t>
            </a:r>
            <a:r>
              <a:rPr lang="en-US" sz="900"/>
              <a:t> </a:t>
            </a:r>
            <a:r>
              <a:rPr lang="en-US" sz="900" b="1"/>
              <a:t>Bonnes pratiques</a:t>
            </a:r>
          </a:p>
          <a:p>
            <a:pPr algn="ctr">
              <a:buFontTx/>
              <a:buChar char="•"/>
            </a:pPr>
            <a:r>
              <a:rPr lang="en-US" sz="900"/>
              <a:t> Charte de l’équipe</a:t>
            </a:r>
          </a:p>
        </p:txBody>
      </p:sp>
      <p:sp>
        <p:nvSpPr>
          <p:cNvPr id="10289" name="AutoShape 50"/>
          <p:cNvSpPr>
            <a:spLocks noChangeArrowheads="1"/>
          </p:cNvSpPr>
          <p:nvPr/>
        </p:nvSpPr>
        <p:spPr bwMode="auto">
          <a:xfrm>
            <a:off x="1403350" y="765175"/>
            <a:ext cx="215900" cy="36036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339933"/>
          </a:solidFill>
          <a:ln w="9525">
            <a:solidFill>
              <a:schemeClr val="tx1"/>
            </a:solidFill>
            <a:miter lim="800000"/>
            <a:headEnd/>
            <a:tailEnd/>
          </a:ln>
        </p:spPr>
        <p:txBody>
          <a:bodyPr wrap="none" anchor="ctr"/>
          <a:lstStyle/>
          <a:p>
            <a:endParaRPr lang="fr-FR"/>
          </a:p>
        </p:txBody>
      </p:sp>
      <p:sp>
        <p:nvSpPr>
          <p:cNvPr id="10290" name="AutoShape 51"/>
          <p:cNvSpPr>
            <a:spLocks noChangeArrowheads="1"/>
          </p:cNvSpPr>
          <p:nvPr/>
        </p:nvSpPr>
        <p:spPr bwMode="auto">
          <a:xfrm>
            <a:off x="1403350" y="2852738"/>
            <a:ext cx="215900" cy="36036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339933"/>
          </a:solidFill>
          <a:ln w="9525">
            <a:solidFill>
              <a:schemeClr val="tx1"/>
            </a:solidFill>
            <a:miter lim="800000"/>
            <a:headEnd/>
            <a:tailEnd/>
          </a:ln>
        </p:spPr>
        <p:txBody>
          <a:bodyPr wrap="none" anchor="ctr"/>
          <a:lstStyle/>
          <a:p>
            <a:endParaRPr lang="fr-FR"/>
          </a:p>
        </p:txBody>
      </p:sp>
      <p:sp>
        <p:nvSpPr>
          <p:cNvPr id="10291" name="AutoShape 52"/>
          <p:cNvSpPr>
            <a:spLocks noChangeArrowheads="1"/>
          </p:cNvSpPr>
          <p:nvPr/>
        </p:nvSpPr>
        <p:spPr bwMode="auto">
          <a:xfrm>
            <a:off x="1447800" y="4797425"/>
            <a:ext cx="244475" cy="360363"/>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339933"/>
          </a:solidFill>
          <a:ln w="9525">
            <a:solidFill>
              <a:schemeClr val="tx1"/>
            </a:solidFill>
            <a:miter lim="800000"/>
            <a:headEnd/>
            <a:tailEnd/>
          </a:ln>
        </p:spPr>
        <p:txBody>
          <a:bodyPr wrap="none" anchor="ctr"/>
          <a:lstStyle/>
          <a:p>
            <a:endParaRPr lang="fr-FR"/>
          </a:p>
        </p:txBody>
      </p:sp>
      <p:pic>
        <p:nvPicPr>
          <p:cNvPr id="3126" name="Picture 54"/>
          <p:cNvPicPr>
            <a:picLocks noChangeAspect="1" noChangeArrowheads="1"/>
          </p:cNvPicPr>
          <p:nvPr/>
        </p:nvPicPr>
        <p:blipFill>
          <a:blip r:embed="rId5" cstate="print"/>
          <a:srcRect/>
          <a:stretch>
            <a:fillRect/>
          </a:stretch>
        </p:blipFill>
        <p:spPr bwMode="auto">
          <a:xfrm rot="-7314805">
            <a:off x="242888" y="1781175"/>
            <a:ext cx="385762" cy="249238"/>
          </a:xfrm>
          <a:prstGeom prst="rect">
            <a:avLst/>
          </a:prstGeom>
          <a:noFill/>
          <a:ln w="9525">
            <a:noFill/>
            <a:miter lim="800000"/>
            <a:headEnd/>
            <a:tailEnd/>
          </a:ln>
        </p:spPr>
      </p:pic>
      <p:pic>
        <p:nvPicPr>
          <p:cNvPr id="3127" name="Picture 55"/>
          <p:cNvPicPr>
            <a:picLocks noChangeAspect="1" noChangeArrowheads="1"/>
          </p:cNvPicPr>
          <p:nvPr/>
        </p:nvPicPr>
        <p:blipFill>
          <a:blip r:embed="rId5" cstate="print"/>
          <a:srcRect/>
          <a:stretch>
            <a:fillRect/>
          </a:stretch>
        </p:blipFill>
        <p:spPr bwMode="auto">
          <a:xfrm rot="-6291227">
            <a:off x="238125" y="1389063"/>
            <a:ext cx="384175" cy="247650"/>
          </a:xfrm>
          <a:prstGeom prst="rect">
            <a:avLst/>
          </a:prstGeom>
          <a:noFill/>
          <a:ln w="9525">
            <a:noFill/>
            <a:miter lim="800000"/>
            <a:headEnd/>
            <a:tailEnd/>
          </a:ln>
        </p:spPr>
      </p:pic>
      <p:pic>
        <p:nvPicPr>
          <p:cNvPr id="3128" name="Picture 56"/>
          <p:cNvPicPr>
            <a:picLocks noChangeAspect="1" noChangeArrowheads="1"/>
          </p:cNvPicPr>
          <p:nvPr/>
        </p:nvPicPr>
        <p:blipFill>
          <a:blip r:embed="rId5" cstate="print"/>
          <a:srcRect/>
          <a:stretch>
            <a:fillRect/>
          </a:stretch>
        </p:blipFill>
        <p:spPr bwMode="auto">
          <a:xfrm rot="-6291227">
            <a:off x="204787" y="3598863"/>
            <a:ext cx="384175" cy="247650"/>
          </a:xfrm>
          <a:prstGeom prst="rect">
            <a:avLst/>
          </a:prstGeom>
          <a:noFill/>
          <a:ln w="9525">
            <a:noFill/>
            <a:miter lim="800000"/>
            <a:headEnd/>
            <a:tailEnd/>
          </a:ln>
        </p:spPr>
      </p:pic>
      <p:pic>
        <p:nvPicPr>
          <p:cNvPr id="3129" name="Picture 57"/>
          <p:cNvPicPr>
            <a:picLocks noChangeAspect="1" noChangeArrowheads="1"/>
          </p:cNvPicPr>
          <p:nvPr/>
        </p:nvPicPr>
        <p:blipFill>
          <a:blip r:embed="rId5" cstate="print"/>
          <a:srcRect/>
          <a:stretch>
            <a:fillRect/>
          </a:stretch>
        </p:blipFill>
        <p:spPr bwMode="auto">
          <a:xfrm rot="-6291227">
            <a:off x="39687" y="5441951"/>
            <a:ext cx="384175" cy="247650"/>
          </a:xfrm>
          <a:prstGeom prst="rect">
            <a:avLst/>
          </a:prstGeom>
          <a:noFill/>
          <a:ln w="9525">
            <a:noFill/>
            <a:miter lim="800000"/>
            <a:headEnd/>
            <a:tailEnd/>
          </a:ln>
        </p:spPr>
      </p:pic>
      <p:sp>
        <p:nvSpPr>
          <p:cNvPr id="10296" name="Line 58"/>
          <p:cNvSpPr>
            <a:spLocks noChangeShapeType="1"/>
          </p:cNvSpPr>
          <p:nvPr/>
        </p:nvSpPr>
        <p:spPr bwMode="auto">
          <a:xfrm flipV="1">
            <a:off x="5257800" y="5562600"/>
            <a:ext cx="0" cy="142875"/>
          </a:xfrm>
          <a:prstGeom prst="line">
            <a:avLst/>
          </a:prstGeom>
          <a:noFill/>
          <a:ln w="28575">
            <a:solidFill>
              <a:schemeClr val="tx1"/>
            </a:solidFill>
            <a:round/>
            <a:headEnd/>
            <a:tailEnd type="triangle" w="med" len="med"/>
          </a:ln>
        </p:spPr>
        <p:txBody>
          <a:bodyPr/>
          <a:lstStyle/>
          <a:p>
            <a:endParaRPr lang="fr-FR"/>
          </a:p>
        </p:txBody>
      </p:sp>
      <p:grpSp>
        <p:nvGrpSpPr>
          <p:cNvPr id="2" name="Group 61"/>
          <p:cNvGrpSpPr>
            <a:grpSpLocks/>
          </p:cNvGrpSpPr>
          <p:nvPr/>
        </p:nvGrpSpPr>
        <p:grpSpPr bwMode="auto">
          <a:xfrm>
            <a:off x="7667625" y="838200"/>
            <a:ext cx="1404938" cy="1446213"/>
            <a:chOff x="4830" y="618"/>
            <a:chExt cx="885" cy="911"/>
          </a:xfrm>
        </p:grpSpPr>
        <p:pic>
          <p:nvPicPr>
            <p:cNvPr id="10300" name="Picture 59" descr="story teller"/>
            <p:cNvPicPr>
              <a:picLocks noChangeAspect="1" noChangeArrowheads="1"/>
            </p:cNvPicPr>
            <p:nvPr/>
          </p:nvPicPr>
          <p:blipFill>
            <a:blip r:embed="rId6" cstate="print"/>
            <a:srcRect/>
            <a:stretch>
              <a:fillRect/>
            </a:stretch>
          </p:blipFill>
          <p:spPr bwMode="auto">
            <a:xfrm>
              <a:off x="4830" y="618"/>
              <a:ext cx="310" cy="374"/>
            </a:xfrm>
            <a:prstGeom prst="rect">
              <a:avLst/>
            </a:prstGeom>
            <a:noFill/>
            <a:ln w="9525">
              <a:noFill/>
              <a:miter lim="800000"/>
              <a:headEnd/>
              <a:tailEnd/>
            </a:ln>
          </p:spPr>
        </p:pic>
        <p:sp>
          <p:nvSpPr>
            <p:cNvPr id="10301" name="Text Box 60"/>
            <p:cNvSpPr txBox="1">
              <a:spLocks noChangeArrowheads="1"/>
            </p:cNvSpPr>
            <p:nvPr/>
          </p:nvSpPr>
          <p:spPr bwMode="auto">
            <a:xfrm>
              <a:off x="5148" y="618"/>
              <a:ext cx="567" cy="911"/>
            </a:xfrm>
            <a:prstGeom prst="rect">
              <a:avLst/>
            </a:prstGeom>
            <a:solidFill>
              <a:srgbClr val="CCFF66"/>
            </a:solidFill>
            <a:ln w="9525">
              <a:noFill/>
              <a:miter lim="800000"/>
              <a:headEnd/>
              <a:tailEnd/>
            </a:ln>
          </p:spPr>
          <p:txBody>
            <a:bodyPr>
              <a:spAutoFit/>
            </a:bodyPr>
            <a:lstStyle/>
            <a:p>
              <a:r>
                <a:rPr lang="en-US" sz="800"/>
                <a:t>Si vous avez une histoire à raconter, pour aider les gens à décider quant à ces étapes, ou des bonnes pratiques à donner, envoyez-les à clasch@tnc.org</a:t>
              </a:r>
            </a:p>
          </p:txBody>
        </p:sp>
      </p:grpSp>
      <p:sp>
        <p:nvSpPr>
          <p:cNvPr id="10298" name="Text Box 10"/>
          <p:cNvSpPr txBox="1">
            <a:spLocks noChangeArrowheads="1"/>
          </p:cNvSpPr>
          <p:nvPr/>
        </p:nvSpPr>
        <p:spPr bwMode="auto">
          <a:xfrm>
            <a:off x="76200" y="404813"/>
            <a:ext cx="1327150" cy="923925"/>
          </a:xfrm>
          <a:prstGeom prst="rect">
            <a:avLst/>
          </a:prstGeom>
          <a:noFill/>
          <a:ln w="9525">
            <a:solidFill>
              <a:schemeClr val="tx1"/>
            </a:solidFill>
            <a:miter lim="800000"/>
            <a:headEnd/>
            <a:tailEnd/>
          </a:ln>
        </p:spPr>
        <p:txBody>
          <a:bodyPr>
            <a:spAutoFit/>
          </a:bodyPr>
          <a:lstStyle/>
          <a:p>
            <a:pPr algn="ctr">
              <a:spcBef>
                <a:spcPct val="50000"/>
              </a:spcBef>
            </a:pPr>
            <a:r>
              <a:rPr lang="en-US" sz="900" b="1"/>
              <a:t>Les responsables de la mise en oeuvre du projet savent-ils ce qu’ils attendent du processus des Normes Ouvertes ?</a:t>
            </a:r>
          </a:p>
        </p:txBody>
      </p:sp>
      <p:sp>
        <p:nvSpPr>
          <p:cNvPr id="10299" name="Line 58"/>
          <p:cNvSpPr>
            <a:spLocks noChangeShapeType="1"/>
          </p:cNvSpPr>
          <p:nvPr/>
        </p:nvSpPr>
        <p:spPr bwMode="auto">
          <a:xfrm flipV="1">
            <a:off x="5105400" y="3962400"/>
            <a:ext cx="0" cy="152400"/>
          </a:xfrm>
          <a:prstGeom prst="line">
            <a:avLst/>
          </a:prstGeom>
          <a:noFill/>
          <a:ln w="28575">
            <a:solidFill>
              <a:schemeClr val="tx1"/>
            </a:solidFill>
            <a:round/>
            <a:headEnd/>
            <a:tailEnd type="triangle" w="med" len="med"/>
          </a:ln>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3127"/>
                                        </p:tgtEl>
                                        <p:attrNameLst>
                                          <p:attrName>style.visibility</p:attrName>
                                        </p:attrNameLst>
                                      </p:cBhvr>
                                      <p:to>
                                        <p:strVal val="visible"/>
                                      </p:to>
                                    </p:set>
                                    <p:animEffect transition="in" filter="blinds(horizontal)">
                                      <p:cBhvr>
                                        <p:cTn id="7" dur="500"/>
                                        <p:tgtEl>
                                          <p:spTgt spid="3127"/>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3076"/>
                                        </p:tgtEl>
                                        <p:attrNameLst>
                                          <p:attrName>style.visibility</p:attrName>
                                        </p:attrNameLst>
                                      </p:cBhvr>
                                      <p:to>
                                        <p:strVal val="visible"/>
                                      </p:to>
                                    </p:set>
                                    <p:animEffect transition="in" filter="blinds(horizontal)">
                                      <p:cBhvr>
                                        <p:cTn id="11" dur="500"/>
                                        <p:tgtEl>
                                          <p:spTgt spid="3076"/>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3126"/>
                                        </p:tgtEl>
                                        <p:attrNameLst>
                                          <p:attrName>style.visibility</p:attrName>
                                        </p:attrNameLst>
                                      </p:cBhvr>
                                      <p:to>
                                        <p:strVal val="visible"/>
                                      </p:to>
                                    </p:set>
                                    <p:animEffect transition="in" filter="blinds(horizontal)">
                                      <p:cBhvr>
                                        <p:cTn id="15" dur="500"/>
                                        <p:tgtEl>
                                          <p:spTgt spid="3126"/>
                                        </p:tgtEl>
                                      </p:cBhvr>
                                    </p:animEffect>
                                  </p:childTnLst>
                                </p:cTn>
                              </p:par>
                            </p:childTnLst>
                          </p:cTn>
                        </p:par>
                        <p:par>
                          <p:cTn id="16" fill="hold" nodeType="afterGroup">
                            <p:stCondLst>
                              <p:cond delay="1500"/>
                            </p:stCondLst>
                            <p:childTnLst>
                              <p:par>
                                <p:cTn id="17" presetID="3" presetClass="entr" presetSubtype="10" fill="hold" nodeType="afterEffect">
                                  <p:stCondLst>
                                    <p:cond delay="0"/>
                                  </p:stCondLst>
                                  <p:childTnLst>
                                    <p:set>
                                      <p:cBhvr>
                                        <p:cTn id="18" dur="1" fill="hold">
                                          <p:stCondLst>
                                            <p:cond delay="0"/>
                                          </p:stCondLst>
                                        </p:cTn>
                                        <p:tgtEl>
                                          <p:spTgt spid="3128"/>
                                        </p:tgtEl>
                                        <p:attrNameLst>
                                          <p:attrName>style.visibility</p:attrName>
                                        </p:attrNameLst>
                                      </p:cBhvr>
                                      <p:to>
                                        <p:strVal val="visible"/>
                                      </p:to>
                                    </p:set>
                                    <p:animEffect transition="in" filter="blinds(horizontal)">
                                      <p:cBhvr>
                                        <p:cTn id="19" dur="500"/>
                                        <p:tgtEl>
                                          <p:spTgt spid="3128"/>
                                        </p:tgtEl>
                                      </p:cBhvr>
                                    </p:animEffect>
                                  </p:childTnLst>
                                </p:cTn>
                              </p:par>
                            </p:childTnLst>
                          </p:cTn>
                        </p:par>
                        <p:par>
                          <p:cTn id="20" fill="hold" nodeType="afterGroup">
                            <p:stCondLst>
                              <p:cond delay="2000"/>
                            </p:stCondLst>
                            <p:childTnLst>
                              <p:par>
                                <p:cTn id="21" presetID="3" presetClass="entr" presetSubtype="10" fill="hold" nodeType="afterEffect">
                                  <p:stCondLst>
                                    <p:cond delay="0"/>
                                  </p:stCondLst>
                                  <p:childTnLst>
                                    <p:set>
                                      <p:cBhvr>
                                        <p:cTn id="22" dur="1" fill="hold">
                                          <p:stCondLst>
                                            <p:cond delay="0"/>
                                          </p:stCondLst>
                                        </p:cTn>
                                        <p:tgtEl>
                                          <p:spTgt spid="3075"/>
                                        </p:tgtEl>
                                        <p:attrNameLst>
                                          <p:attrName>style.visibility</p:attrName>
                                        </p:attrNameLst>
                                      </p:cBhvr>
                                      <p:to>
                                        <p:strVal val="visible"/>
                                      </p:to>
                                    </p:set>
                                    <p:animEffect transition="in" filter="blinds(horizontal)">
                                      <p:cBhvr>
                                        <p:cTn id="23" dur="500"/>
                                        <p:tgtEl>
                                          <p:spTgt spid="3075"/>
                                        </p:tgtEl>
                                      </p:cBhvr>
                                    </p:animEffect>
                                  </p:childTnLst>
                                </p:cTn>
                              </p:par>
                            </p:childTnLst>
                          </p:cTn>
                        </p:par>
                        <p:par>
                          <p:cTn id="24" fill="hold" nodeType="afterGroup">
                            <p:stCondLst>
                              <p:cond delay="2500"/>
                            </p:stCondLst>
                            <p:childTnLst>
                              <p:par>
                                <p:cTn id="25" presetID="3" presetClass="entr" presetSubtype="10" fill="hold" nodeType="afterEffect">
                                  <p:stCondLst>
                                    <p:cond delay="0"/>
                                  </p:stCondLst>
                                  <p:childTnLst>
                                    <p:set>
                                      <p:cBhvr>
                                        <p:cTn id="26" dur="1" fill="hold">
                                          <p:stCondLst>
                                            <p:cond delay="0"/>
                                          </p:stCondLst>
                                        </p:cTn>
                                        <p:tgtEl>
                                          <p:spTgt spid="3129"/>
                                        </p:tgtEl>
                                        <p:attrNameLst>
                                          <p:attrName>style.visibility</p:attrName>
                                        </p:attrNameLst>
                                      </p:cBhvr>
                                      <p:to>
                                        <p:strVal val="visible"/>
                                      </p:to>
                                    </p:set>
                                    <p:animEffect transition="in" filter="blinds(horizontal)">
                                      <p:cBhvr>
                                        <p:cTn id="27" dur="500"/>
                                        <p:tgtEl>
                                          <p:spTgt spid="3129"/>
                                        </p:tgtEl>
                                      </p:cBhvr>
                                    </p:animEffect>
                                  </p:childTnLst>
                                </p:cTn>
                              </p:par>
                            </p:childTnLst>
                          </p:cTn>
                        </p:par>
                        <p:par>
                          <p:cTn id="28" fill="hold" nodeType="afterGroup">
                            <p:stCondLst>
                              <p:cond delay="3000"/>
                            </p:stCondLst>
                            <p:childTnLst>
                              <p:par>
                                <p:cTn id="29" presetID="3" presetClass="entr" presetSubtype="10" fill="hold" nodeType="afterEffect">
                                  <p:stCondLst>
                                    <p:cond delay="0"/>
                                  </p:stCondLst>
                                  <p:childTnLst>
                                    <p:set>
                                      <p:cBhvr>
                                        <p:cTn id="30" dur="1" fill="hold">
                                          <p:stCondLst>
                                            <p:cond delay="0"/>
                                          </p:stCondLst>
                                        </p:cTn>
                                        <p:tgtEl>
                                          <p:spTgt spid="3074"/>
                                        </p:tgtEl>
                                        <p:attrNameLst>
                                          <p:attrName>style.visibility</p:attrName>
                                        </p:attrNameLst>
                                      </p:cBhvr>
                                      <p:to>
                                        <p:strVal val="visible"/>
                                      </p:to>
                                    </p:set>
                                    <p:animEffect transition="in" filter="blinds(horizontal)">
                                      <p:cBhvr>
                                        <p:cTn id="31"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714</Words>
  <Application>Microsoft Office PowerPoint</Application>
  <PresentationFormat>Affichage à l'écran (4:3)</PresentationFormat>
  <Paragraphs>41</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Default Design</vt:lpstr>
      <vt:lpstr>Diapositive 1</vt:lpstr>
    </vt:vector>
  </TitlesOfParts>
  <Company>The Nature Conservancy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Cristina Lasch</dc:creator>
  <cp:lastModifiedBy>Lauriane</cp:lastModifiedBy>
  <cp:revision>15</cp:revision>
  <dcterms:created xsi:type="dcterms:W3CDTF">2008-11-12T23:45:01Z</dcterms:created>
  <dcterms:modified xsi:type="dcterms:W3CDTF">2014-02-05T10:25:51Z</dcterms:modified>
</cp:coreProperties>
</file>