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7010400" cy="9236075"/>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66"/>
    <a:srgbClr val="008000"/>
    <a:srgbClr val="006600"/>
    <a:srgbClr val="66FF33"/>
    <a:srgbClr val="00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howGuides="1">
      <p:cViewPr>
        <p:scale>
          <a:sx n="100" d="100"/>
          <a:sy n="100" d="100"/>
        </p:scale>
        <p:origin x="-123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defTabSz="928688">
              <a:defRPr sz="1200" smtClean="0"/>
            </a:lvl1pPr>
          </a:lstStyle>
          <a:p>
            <a:pPr>
              <a:defRPr/>
            </a:pPr>
            <a:endParaRPr lang="en-US"/>
          </a:p>
        </p:txBody>
      </p:sp>
      <p:sp>
        <p:nvSpPr>
          <p:cNvPr id="4099" name="Rectangle 3"/>
          <p:cNvSpPr>
            <a:spLocks noGrp="1" noChangeArrowheads="1"/>
          </p:cNvSpPr>
          <p:nvPr>
            <p:ph type="dt" idx="1"/>
          </p:nvPr>
        </p:nvSpPr>
        <p:spPr bwMode="auto">
          <a:xfrm>
            <a:off x="3970338" y="0"/>
            <a:ext cx="3038475" cy="461963"/>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defTabSz="928688">
              <a:defRPr sz="1200" smtClean="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96975" y="692150"/>
            <a:ext cx="4618038" cy="34639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1675" y="4387850"/>
            <a:ext cx="5607050" cy="4156075"/>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72525"/>
            <a:ext cx="3038475" cy="461963"/>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defTabSz="928688">
              <a:defRPr sz="1200" smtClean="0"/>
            </a:lvl1pPr>
          </a:lstStyle>
          <a:p>
            <a:pPr>
              <a:defRPr/>
            </a:pPr>
            <a:endParaRPr lang="en-US"/>
          </a:p>
        </p:txBody>
      </p:sp>
      <p:sp>
        <p:nvSpPr>
          <p:cNvPr id="4103" name="Rectangle 7"/>
          <p:cNvSpPr>
            <a:spLocks noGrp="1" noChangeArrowheads="1"/>
          </p:cNvSpPr>
          <p:nvPr>
            <p:ph type="sldNum" sz="quarter" idx="5"/>
          </p:nvPr>
        </p:nvSpPr>
        <p:spPr bwMode="auto">
          <a:xfrm>
            <a:off x="3970338" y="8772525"/>
            <a:ext cx="3038475" cy="461963"/>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defTabSz="928688">
              <a:defRPr sz="1200" smtClean="0"/>
            </a:lvl1pPr>
          </a:lstStyle>
          <a:p>
            <a:pPr>
              <a:defRPr/>
            </a:pPr>
            <a:fld id="{E28CBD4D-7525-40E8-AAF9-3907E4CFB53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CDE25A31-B8A2-4B1E-8311-F887CE467FE3}" type="slidenum">
              <a:rPr lang="en-US"/>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5467B8D-F530-4659-9DE1-22AE039C3CA6}"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E32879C-9EA8-4842-AEF4-D3AFD281675C}"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9842146-9292-4173-8303-E20A24C3CCC0}"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669401F3-8414-4F85-A072-AA12A583782D}"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F504428-3AB4-4923-9884-CCE7330620B9}"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2D3CADAA-029E-453D-9317-23546DDF4BE5}"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B701C826-E039-4B05-9F68-076292623D33}"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D0657C93-3216-4F47-BC30-C0AC4237F468}"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CF01F2EC-5BDD-4A13-BCC2-3318AEC01816}"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5631BB06-B59E-4C7C-B6FB-D05B78CF8BFA}"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77B79B00-535C-46CC-9A48-C44141FD31DE}"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Click to edit Master text styles</a:t>
            </a:r>
          </a:p>
          <a:p>
            <a:pPr lvl="1"/>
            <a:r>
              <a:rPr lang="es-ES" smtClean="0"/>
              <a:t>Second level</a:t>
            </a:r>
          </a:p>
          <a:p>
            <a:pPr lvl="2"/>
            <a:r>
              <a:rPr lang="es-ES" smtClean="0"/>
              <a:t>Third level</a:t>
            </a:r>
          </a:p>
          <a:p>
            <a:pPr lvl="3"/>
            <a:r>
              <a:rPr lang="es-ES" smtClean="0"/>
              <a:t>Fourth level</a:t>
            </a:r>
          </a:p>
          <a:p>
            <a:pPr lvl="4"/>
            <a:r>
              <a:rPr lang="es-E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6B04DB2-BEC3-4A50-A15A-E6A73676BFC8}"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rot="-7250669">
            <a:off x="419894" y="5493544"/>
            <a:ext cx="461962" cy="22225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rot="-7250669">
            <a:off x="635794" y="3620294"/>
            <a:ext cx="461962" cy="222250"/>
          </a:xfrm>
          <a:prstGeom prst="rect">
            <a:avLst/>
          </a:prstGeom>
          <a:noFill/>
          <a:ln w="9525">
            <a:noFill/>
            <a:miter lim="800000"/>
            <a:headEnd/>
            <a:tailEnd/>
          </a:ln>
        </p:spPr>
      </p:pic>
      <p:pic>
        <p:nvPicPr>
          <p:cNvPr id="3076" name="Picture 4"/>
          <p:cNvPicPr>
            <a:picLocks noChangeAspect="1" noChangeArrowheads="1"/>
          </p:cNvPicPr>
          <p:nvPr/>
        </p:nvPicPr>
        <p:blipFill>
          <a:blip r:embed="rId3" cstate="print"/>
          <a:srcRect/>
          <a:stretch>
            <a:fillRect/>
          </a:stretch>
        </p:blipFill>
        <p:spPr bwMode="auto">
          <a:xfrm rot="-7250669">
            <a:off x="635793" y="1574007"/>
            <a:ext cx="461963" cy="222250"/>
          </a:xfrm>
          <a:prstGeom prst="rect">
            <a:avLst/>
          </a:prstGeom>
          <a:noFill/>
          <a:ln w="9525">
            <a:noFill/>
            <a:miter lim="800000"/>
            <a:headEnd/>
            <a:tailEnd/>
          </a:ln>
        </p:spPr>
      </p:pic>
      <p:sp>
        <p:nvSpPr>
          <p:cNvPr id="2053" name="Line 5"/>
          <p:cNvSpPr>
            <a:spLocks noChangeShapeType="1"/>
          </p:cNvSpPr>
          <p:nvPr/>
        </p:nvSpPr>
        <p:spPr bwMode="auto">
          <a:xfrm>
            <a:off x="468313" y="5373688"/>
            <a:ext cx="0" cy="431800"/>
          </a:xfrm>
          <a:prstGeom prst="line">
            <a:avLst/>
          </a:prstGeom>
          <a:noFill/>
          <a:ln w="28575">
            <a:solidFill>
              <a:schemeClr val="tx1"/>
            </a:solidFill>
            <a:round/>
            <a:headEnd/>
            <a:tailEnd type="triangle" w="med" len="med"/>
          </a:ln>
        </p:spPr>
        <p:txBody>
          <a:bodyPr/>
          <a:lstStyle/>
          <a:p>
            <a:endParaRPr lang="en-US"/>
          </a:p>
        </p:txBody>
      </p:sp>
      <p:sp>
        <p:nvSpPr>
          <p:cNvPr id="2054" name="Line 6"/>
          <p:cNvSpPr>
            <a:spLocks noChangeShapeType="1"/>
          </p:cNvSpPr>
          <p:nvPr/>
        </p:nvSpPr>
        <p:spPr bwMode="auto">
          <a:xfrm>
            <a:off x="684213" y="2492375"/>
            <a:ext cx="0" cy="215900"/>
          </a:xfrm>
          <a:prstGeom prst="line">
            <a:avLst/>
          </a:prstGeom>
          <a:noFill/>
          <a:ln w="28575">
            <a:solidFill>
              <a:schemeClr val="tx1"/>
            </a:solidFill>
            <a:round/>
            <a:headEnd/>
            <a:tailEnd type="triangle" w="med" len="med"/>
          </a:ln>
        </p:spPr>
        <p:txBody>
          <a:bodyPr/>
          <a:lstStyle/>
          <a:p>
            <a:endParaRPr lang="en-US"/>
          </a:p>
        </p:txBody>
      </p:sp>
      <p:sp>
        <p:nvSpPr>
          <p:cNvPr id="2055" name="Line 7"/>
          <p:cNvSpPr>
            <a:spLocks noChangeShapeType="1"/>
          </p:cNvSpPr>
          <p:nvPr/>
        </p:nvSpPr>
        <p:spPr bwMode="auto">
          <a:xfrm flipV="1">
            <a:off x="3132138" y="1906588"/>
            <a:ext cx="431800" cy="9525"/>
          </a:xfrm>
          <a:prstGeom prst="line">
            <a:avLst/>
          </a:prstGeom>
          <a:noFill/>
          <a:ln w="28575">
            <a:solidFill>
              <a:schemeClr val="tx1"/>
            </a:solidFill>
            <a:round/>
            <a:headEnd/>
            <a:tailEnd type="triangle" w="med" len="med"/>
          </a:ln>
        </p:spPr>
        <p:txBody>
          <a:bodyPr/>
          <a:lstStyle/>
          <a:p>
            <a:endParaRPr lang="en-US"/>
          </a:p>
        </p:txBody>
      </p:sp>
      <p:sp>
        <p:nvSpPr>
          <p:cNvPr id="2056" name="Text Box 8"/>
          <p:cNvSpPr txBox="1">
            <a:spLocks noChangeArrowheads="1"/>
          </p:cNvSpPr>
          <p:nvPr/>
        </p:nvSpPr>
        <p:spPr bwMode="auto">
          <a:xfrm>
            <a:off x="0" y="0"/>
            <a:ext cx="9144000" cy="338138"/>
          </a:xfrm>
          <a:prstGeom prst="rect">
            <a:avLst/>
          </a:prstGeom>
          <a:noFill/>
          <a:ln w="9525">
            <a:noFill/>
            <a:miter lim="800000"/>
            <a:headEnd/>
            <a:tailEnd/>
          </a:ln>
        </p:spPr>
        <p:txBody>
          <a:bodyPr>
            <a:spAutoFit/>
          </a:bodyPr>
          <a:lstStyle/>
          <a:p>
            <a:pPr algn="ctr"/>
            <a:r>
              <a:rPr lang="en-US" sz="1600" b="1" dirty="0"/>
              <a:t>Team Readiness: </a:t>
            </a:r>
            <a:r>
              <a:rPr lang="en-US" sz="1400" b="1" dirty="0"/>
              <a:t>Probing questions for coaches to ask before an </a:t>
            </a:r>
            <a:r>
              <a:rPr lang="en-US" sz="1400" b="1"/>
              <a:t>Open </a:t>
            </a:r>
            <a:r>
              <a:rPr lang="en-US" sz="1400" b="1" smtClean="0"/>
              <a:t>Standards process </a:t>
            </a:r>
            <a:r>
              <a:rPr lang="en-US" sz="1400" b="1" dirty="0"/>
              <a:t>begins</a:t>
            </a:r>
          </a:p>
        </p:txBody>
      </p:sp>
      <p:sp>
        <p:nvSpPr>
          <p:cNvPr id="2057" name="Text Box 9"/>
          <p:cNvSpPr txBox="1">
            <a:spLocks noChangeArrowheads="1"/>
          </p:cNvSpPr>
          <p:nvPr/>
        </p:nvSpPr>
        <p:spPr bwMode="auto">
          <a:xfrm>
            <a:off x="468313" y="817563"/>
            <a:ext cx="2232025" cy="228600"/>
          </a:xfrm>
          <a:prstGeom prst="rect">
            <a:avLst/>
          </a:prstGeom>
          <a:noFill/>
          <a:ln w="9525">
            <a:noFill/>
            <a:miter lim="800000"/>
            <a:headEnd/>
            <a:tailEnd/>
          </a:ln>
        </p:spPr>
        <p:txBody>
          <a:bodyPr>
            <a:spAutoFit/>
          </a:bodyPr>
          <a:lstStyle/>
          <a:p>
            <a:pPr>
              <a:spcBef>
                <a:spcPct val="50000"/>
              </a:spcBef>
            </a:pPr>
            <a:endParaRPr lang="en-US" sz="900"/>
          </a:p>
        </p:txBody>
      </p:sp>
      <p:sp>
        <p:nvSpPr>
          <p:cNvPr id="2058" name="Text Box 11"/>
          <p:cNvSpPr txBox="1">
            <a:spLocks noChangeArrowheads="1"/>
          </p:cNvSpPr>
          <p:nvPr/>
        </p:nvSpPr>
        <p:spPr bwMode="auto">
          <a:xfrm>
            <a:off x="179388" y="2709863"/>
            <a:ext cx="1223962" cy="647700"/>
          </a:xfrm>
          <a:prstGeom prst="rect">
            <a:avLst/>
          </a:prstGeom>
          <a:noFill/>
          <a:ln w="9525">
            <a:solidFill>
              <a:schemeClr val="tx1"/>
            </a:solidFill>
            <a:miter lim="800000"/>
            <a:headEnd/>
            <a:tailEnd/>
          </a:ln>
        </p:spPr>
        <p:txBody>
          <a:bodyPr>
            <a:spAutoFit/>
          </a:bodyPr>
          <a:lstStyle/>
          <a:p>
            <a:pPr algn="ctr">
              <a:spcBef>
                <a:spcPct val="50000"/>
              </a:spcBef>
            </a:pPr>
            <a:r>
              <a:rPr lang="en-US" sz="900" b="1"/>
              <a:t>Are the minimum capacities in place to engage in a planning phase?</a:t>
            </a:r>
          </a:p>
        </p:txBody>
      </p:sp>
      <p:sp>
        <p:nvSpPr>
          <p:cNvPr id="2059" name="Text Box 12"/>
          <p:cNvSpPr txBox="1">
            <a:spLocks noChangeArrowheads="1"/>
          </p:cNvSpPr>
          <p:nvPr/>
        </p:nvSpPr>
        <p:spPr bwMode="auto">
          <a:xfrm>
            <a:off x="1619250" y="2276475"/>
            <a:ext cx="6264275" cy="1616075"/>
          </a:xfrm>
          <a:prstGeom prst="rect">
            <a:avLst/>
          </a:prstGeom>
          <a:noFill/>
          <a:ln w="9525">
            <a:solidFill>
              <a:schemeClr val="tx1"/>
            </a:solidFill>
            <a:miter lim="800000"/>
            <a:headEnd/>
            <a:tailEnd/>
          </a:ln>
        </p:spPr>
        <p:txBody>
          <a:bodyPr>
            <a:spAutoFit/>
          </a:bodyPr>
          <a:lstStyle/>
          <a:p>
            <a:pPr marL="177800" indent="-177800">
              <a:spcBef>
                <a:spcPct val="50000"/>
              </a:spcBef>
              <a:buFontTx/>
              <a:buChar char="•"/>
            </a:pPr>
            <a:r>
              <a:rPr lang="en-US" sz="900" dirty="0"/>
              <a:t>Is there a project leader with sufficient time and the necessary skills?</a:t>
            </a:r>
          </a:p>
          <a:p>
            <a:pPr marL="177800" indent="-177800">
              <a:spcBef>
                <a:spcPct val="50000"/>
              </a:spcBef>
              <a:buFontTx/>
              <a:buChar char="•"/>
            </a:pPr>
            <a:r>
              <a:rPr lang="en-US" sz="900" dirty="0"/>
              <a:t>Is there an </a:t>
            </a:r>
            <a:r>
              <a:rPr lang="en-US" sz="900" dirty="0" smtClean="0"/>
              <a:t>Open Standards </a:t>
            </a:r>
            <a:r>
              <a:rPr lang="en-US" sz="900" dirty="0"/>
              <a:t>coach (unless project leader already has required </a:t>
            </a:r>
            <a:r>
              <a:rPr lang="en-US" sz="900" dirty="0" smtClean="0"/>
              <a:t>Open Standards </a:t>
            </a:r>
            <a:r>
              <a:rPr lang="en-US" sz="900" dirty="0"/>
              <a:t>expertise) to support the process as needed?</a:t>
            </a:r>
          </a:p>
          <a:p>
            <a:pPr marL="177800" indent="-177800">
              <a:spcBef>
                <a:spcPct val="50000"/>
              </a:spcBef>
              <a:buFontTx/>
              <a:buChar char="•"/>
            </a:pPr>
            <a:r>
              <a:rPr lang="en-US" sz="900" dirty="0"/>
              <a:t>Does the team that is promoting the </a:t>
            </a:r>
            <a:r>
              <a:rPr lang="en-US" sz="900" dirty="0" smtClean="0"/>
              <a:t>Open Standards </a:t>
            </a:r>
            <a:r>
              <a:rPr lang="en-US" sz="900" dirty="0"/>
              <a:t>process (the “core team”) have organizational backup (is the process valuable to members from an institutional standpoint)? Do senior managers support the </a:t>
            </a:r>
            <a:r>
              <a:rPr lang="en-US" sz="900" dirty="0" smtClean="0"/>
              <a:t>Open Standards </a:t>
            </a:r>
            <a:r>
              <a:rPr lang="en-US" sz="900" dirty="0"/>
              <a:t>process?</a:t>
            </a:r>
          </a:p>
          <a:p>
            <a:pPr marL="177800" indent="-177800">
              <a:spcBef>
                <a:spcPct val="50000"/>
              </a:spcBef>
              <a:buFontTx/>
              <a:buChar char="•"/>
            </a:pPr>
            <a:r>
              <a:rPr lang="en-US" sz="900" dirty="0"/>
              <a:t>Are minimum funds available to complete </a:t>
            </a:r>
            <a:r>
              <a:rPr lang="en-US" sz="900" dirty="0" smtClean="0"/>
              <a:t>Open Standards </a:t>
            </a:r>
            <a:r>
              <a:rPr lang="en-US" sz="900" dirty="0"/>
              <a:t>process with expected products, within the expected timeframe?</a:t>
            </a:r>
          </a:p>
          <a:p>
            <a:pPr marL="177800" indent="-177800">
              <a:spcBef>
                <a:spcPct val="50000"/>
              </a:spcBef>
              <a:buFontTx/>
              <a:buChar char="•"/>
            </a:pPr>
            <a:r>
              <a:rPr lang="en-US" sz="900" dirty="0"/>
              <a:t>Is the core team willing to establish some basic coordination agreement?  Are roles &amp; responsibilities clear?</a:t>
            </a:r>
          </a:p>
        </p:txBody>
      </p:sp>
      <p:sp>
        <p:nvSpPr>
          <p:cNvPr id="2060" name="Text Box 13"/>
          <p:cNvSpPr txBox="1">
            <a:spLocks noChangeArrowheads="1"/>
          </p:cNvSpPr>
          <p:nvPr/>
        </p:nvSpPr>
        <p:spPr bwMode="auto">
          <a:xfrm>
            <a:off x="1692275" y="4510088"/>
            <a:ext cx="6192838" cy="989012"/>
          </a:xfrm>
          <a:prstGeom prst="rect">
            <a:avLst/>
          </a:prstGeom>
          <a:noFill/>
          <a:ln w="9525">
            <a:solidFill>
              <a:schemeClr val="tx1"/>
            </a:solidFill>
            <a:miter lim="800000"/>
            <a:headEnd/>
            <a:tailEnd/>
          </a:ln>
        </p:spPr>
        <p:txBody>
          <a:bodyPr>
            <a:spAutoFit/>
          </a:bodyPr>
          <a:lstStyle/>
          <a:p>
            <a:pPr marL="177800" indent="-177800">
              <a:spcBef>
                <a:spcPct val="50000"/>
              </a:spcBef>
              <a:buFontTx/>
              <a:buChar char="•"/>
            </a:pPr>
            <a:r>
              <a:rPr lang="en-US" sz="900" dirty="0"/>
              <a:t>Are implementers willing to channel resources and link </a:t>
            </a:r>
            <a:r>
              <a:rPr lang="en-US" sz="900" dirty="0" smtClean="0"/>
              <a:t>Open Standards </a:t>
            </a:r>
            <a:r>
              <a:rPr lang="en-US" sz="900" dirty="0"/>
              <a:t>results into strategic and operational plans? Will funding be available to start addressing priorities?</a:t>
            </a:r>
          </a:p>
          <a:p>
            <a:pPr marL="177800" indent="-177800">
              <a:spcBef>
                <a:spcPct val="50000"/>
              </a:spcBef>
              <a:buFontTx/>
              <a:buChar char="•"/>
            </a:pPr>
            <a:r>
              <a:rPr lang="en-US" sz="900" dirty="0"/>
              <a:t>Is there a project leader who can coordinate implementation of priorities?</a:t>
            </a:r>
          </a:p>
          <a:p>
            <a:pPr marL="177800" indent="-177800">
              <a:spcBef>
                <a:spcPct val="50000"/>
              </a:spcBef>
              <a:buFontTx/>
              <a:buChar char="•"/>
            </a:pPr>
            <a:r>
              <a:rPr lang="en-US" sz="900" dirty="0"/>
              <a:t>Will lead persons be held accountable for specific intermediate results?</a:t>
            </a:r>
          </a:p>
          <a:p>
            <a:pPr marL="177800" indent="-177800">
              <a:spcBef>
                <a:spcPct val="50000"/>
              </a:spcBef>
              <a:buFontTx/>
              <a:buChar char="•"/>
            </a:pPr>
            <a:r>
              <a:rPr lang="en-US" sz="900" dirty="0"/>
              <a:t>Will minimum resources be available to measure strategy effectiveness? </a:t>
            </a:r>
          </a:p>
        </p:txBody>
      </p:sp>
      <p:sp>
        <p:nvSpPr>
          <p:cNvPr id="2061" name="Text Box 14"/>
          <p:cNvSpPr txBox="1">
            <a:spLocks noChangeArrowheads="1"/>
          </p:cNvSpPr>
          <p:nvPr/>
        </p:nvSpPr>
        <p:spPr bwMode="auto">
          <a:xfrm>
            <a:off x="1692275" y="404813"/>
            <a:ext cx="5832475" cy="1125537"/>
          </a:xfrm>
          <a:prstGeom prst="rect">
            <a:avLst/>
          </a:prstGeom>
          <a:noFill/>
          <a:ln w="9525">
            <a:solidFill>
              <a:schemeClr val="tx1"/>
            </a:solidFill>
            <a:miter lim="800000"/>
            <a:headEnd/>
            <a:tailEnd/>
          </a:ln>
        </p:spPr>
        <p:txBody>
          <a:bodyPr>
            <a:spAutoFit/>
          </a:bodyPr>
          <a:lstStyle/>
          <a:p>
            <a:pPr marL="177800" indent="-177800">
              <a:spcBef>
                <a:spcPct val="50000"/>
              </a:spcBef>
              <a:buFontTx/>
              <a:buChar char="•"/>
            </a:pPr>
            <a:r>
              <a:rPr lang="en-US" sz="900" dirty="0"/>
              <a:t>How will an </a:t>
            </a:r>
            <a:r>
              <a:rPr lang="en-US" sz="900" dirty="0" smtClean="0"/>
              <a:t>Open Standards </a:t>
            </a:r>
            <a:r>
              <a:rPr lang="en-US" sz="900" dirty="0"/>
              <a:t>process for that specific project contribute to significant conservation results within your larger work agenda?</a:t>
            </a:r>
          </a:p>
          <a:p>
            <a:pPr marL="177800" indent="-177800">
              <a:spcBef>
                <a:spcPct val="50000"/>
              </a:spcBef>
              <a:buFontTx/>
              <a:buChar char="•"/>
            </a:pPr>
            <a:r>
              <a:rPr lang="en-US" sz="900" dirty="0"/>
              <a:t>Considering previous planning exercises in the region, what is the value added of conducting an </a:t>
            </a:r>
            <a:r>
              <a:rPr lang="en-US" sz="900" dirty="0" smtClean="0"/>
              <a:t>Open Standards </a:t>
            </a:r>
            <a:r>
              <a:rPr lang="en-US" sz="900" dirty="0"/>
              <a:t>process for the project? </a:t>
            </a:r>
          </a:p>
          <a:p>
            <a:pPr marL="177800" indent="-177800">
              <a:spcBef>
                <a:spcPct val="50000"/>
              </a:spcBef>
              <a:buFontTx/>
              <a:buChar char="•"/>
            </a:pPr>
            <a:r>
              <a:rPr lang="en-US" sz="900" dirty="0"/>
              <a:t>What are the products and outcomes expected of this </a:t>
            </a:r>
            <a:r>
              <a:rPr lang="en-US" sz="900" dirty="0" smtClean="0"/>
              <a:t>Open Standards </a:t>
            </a:r>
            <a:r>
              <a:rPr lang="en-US" sz="900" dirty="0"/>
              <a:t>process?</a:t>
            </a:r>
          </a:p>
          <a:p>
            <a:pPr marL="177800" indent="-177800">
              <a:spcBef>
                <a:spcPct val="50000"/>
              </a:spcBef>
              <a:buFontTx/>
              <a:buChar char="•"/>
            </a:pPr>
            <a:r>
              <a:rPr lang="en-US" sz="900" dirty="0"/>
              <a:t>Who is interested in following-through and using the conservation plan?</a:t>
            </a:r>
          </a:p>
        </p:txBody>
      </p:sp>
      <p:sp>
        <p:nvSpPr>
          <p:cNvPr id="2062" name="Text Box 15"/>
          <p:cNvSpPr txBox="1">
            <a:spLocks noChangeArrowheads="1"/>
          </p:cNvSpPr>
          <p:nvPr/>
        </p:nvSpPr>
        <p:spPr bwMode="auto">
          <a:xfrm>
            <a:off x="468313" y="2276475"/>
            <a:ext cx="422275" cy="238125"/>
          </a:xfrm>
          <a:prstGeom prst="rect">
            <a:avLst/>
          </a:prstGeom>
          <a:solidFill>
            <a:srgbClr val="339933"/>
          </a:solidFill>
          <a:ln w="9525">
            <a:solidFill>
              <a:schemeClr val="tx1"/>
            </a:solidFill>
            <a:miter lim="800000"/>
            <a:headEnd/>
            <a:tailEnd/>
          </a:ln>
        </p:spPr>
        <p:txBody>
          <a:bodyPr wrap="none">
            <a:spAutoFit/>
          </a:bodyPr>
          <a:lstStyle/>
          <a:p>
            <a:r>
              <a:rPr lang="es-ES" sz="900"/>
              <a:t>YES</a:t>
            </a:r>
          </a:p>
        </p:txBody>
      </p:sp>
      <p:sp>
        <p:nvSpPr>
          <p:cNvPr id="2063" name="Text Box 16"/>
          <p:cNvSpPr txBox="1">
            <a:spLocks noChangeArrowheads="1"/>
          </p:cNvSpPr>
          <p:nvPr/>
        </p:nvSpPr>
        <p:spPr bwMode="auto">
          <a:xfrm>
            <a:off x="2771775" y="1801813"/>
            <a:ext cx="365125" cy="238125"/>
          </a:xfrm>
          <a:prstGeom prst="rect">
            <a:avLst/>
          </a:prstGeom>
          <a:solidFill>
            <a:srgbClr val="FF3300"/>
          </a:solidFill>
          <a:ln w="9525">
            <a:solidFill>
              <a:schemeClr val="tx1"/>
            </a:solidFill>
            <a:miter lim="800000"/>
            <a:headEnd/>
            <a:tailEnd/>
          </a:ln>
        </p:spPr>
        <p:txBody>
          <a:bodyPr wrap="none">
            <a:spAutoFit/>
          </a:bodyPr>
          <a:lstStyle/>
          <a:p>
            <a:r>
              <a:rPr lang="es-ES" sz="900"/>
              <a:t>NO</a:t>
            </a:r>
          </a:p>
        </p:txBody>
      </p:sp>
      <p:sp>
        <p:nvSpPr>
          <p:cNvPr id="2064" name="Text Box 17"/>
          <p:cNvSpPr txBox="1">
            <a:spLocks noChangeArrowheads="1"/>
          </p:cNvSpPr>
          <p:nvPr/>
        </p:nvSpPr>
        <p:spPr bwMode="auto">
          <a:xfrm>
            <a:off x="3563938" y="1700213"/>
            <a:ext cx="4032250" cy="514350"/>
          </a:xfrm>
          <a:prstGeom prst="rect">
            <a:avLst/>
          </a:prstGeom>
          <a:noFill/>
          <a:ln w="12700">
            <a:solidFill>
              <a:srgbClr val="FF3300"/>
            </a:solidFill>
            <a:prstDash val="dashDot"/>
            <a:miter lim="800000"/>
            <a:headEnd/>
            <a:tailEnd/>
          </a:ln>
        </p:spPr>
        <p:txBody>
          <a:bodyPr>
            <a:spAutoFit/>
          </a:bodyPr>
          <a:lstStyle/>
          <a:p>
            <a:r>
              <a:rPr lang="en-US" sz="900" dirty="0"/>
              <a:t>Until local project leaders can articulate what they want, it is better not to proceed. Explain what an </a:t>
            </a:r>
            <a:r>
              <a:rPr lang="en-US" sz="900" dirty="0" smtClean="0"/>
              <a:t>Open Standards </a:t>
            </a:r>
            <a:r>
              <a:rPr lang="en-US" sz="900" dirty="0"/>
              <a:t>process can and cannot do, and ask probing questions again.  </a:t>
            </a:r>
          </a:p>
        </p:txBody>
      </p:sp>
      <p:sp>
        <p:nvSpPr>
          <p:cNvPr id="2065" name="Text Box 18"/>
          <p:cNvSpPr txBox="1">
            <a:spLocks noChangeArrowheads="1"/>
          </p:cNvSpPr>
          <p:nvPr/>
        </p:nvSpPr>
        <p:spPr bwMode="auto">
          <a:xfrm>
            <a:off x="107950" y="4437063"/>
            <a:ext cx="1331913" cy="920750"/>
          </a:xfrm>
          <a:prstGeom prst="rect">
            <a:avLst/>
          </a:prstGeom>
          <a:noFill/>
          <a:ln w="9525">
            <a:solidFill>
              <a:schemeClr val="tx1"/>
            </a:solidFill>
            <a:miter lim="800000"/>
            <a:headEnd/>
            <a:tailEnd/>
          </a:ln>
        </p:spPr>
        <p:txBody>
          <a:bodyPr>
            <a:spAutoFit/>
          </a:bodyPr>
          <a:lstStyle/>
          <a:p>
            <a:pPr algn="ctr">
              <a:spcBef>
                <a:spcPct val="50000"/>
              </a:spcBef>
            </a:pPr>
            <a:r>
              <a:rPr lang="en-US" sz="900" b="1"/>
              <a:t>Are the conditions appropriate for results-oriented implementation after the planning phase is completed?</a:t>
            </a:r>
          </a:p>
        </p:txBody>
      </p:sp>
      <p:sp>
        <p:nvSpPr>
          <p:cNvPr id="2066" name="Text Box 19"/>
          <p:cNvSpPr txBox="1">
            <a:spLocks noChangeArrowheads="1"/>
          </p:cNvSpPr>
          <p:nvPr/>
        </p:nvSpPr>
        <p:spPr bwMode="auto">
          <a:xfrm>
            <a:off x="7667625" y="476250"/>
            <a:ext cx="1196975" cy="374650"/>
          </a:xfrm>
          <a:prstGeom prst="rect">
            <a:avLst/>
          </a:prstGeom>
          <a:solidFill>
            <a:srgbClr val="66FF33"/>
          </a:solidFill>
          <a:ln w="9525">
            <a:solidFill>
              <a:srgbClr val="66FF33"/>
            </a:solidFill>
            <a:miter lim="800000"/>
            <a:headEnd/>
            <a:tailEnd/>
          </a:ln>
        </p:spPr>
        <p:txBody>
          <a:bodyPr>
            <a:spAutoFit/>
          </a:bodyPr>
          <a:lstStyle/>
          <a:p>
            <a:r>
              <a:rPr lang="en-US" sz="900" b="1">
                <a:sym typeface="Wingdings" pitchFamily="2" charset="2"/>
              </a:rPr>
              <a:t></a:t>
            </a:r>
            <a:r>
              <a:rPr lang="en-US" sz="900"/>
              <a:t> </a:t>
            </a:r>
            <a:r>
              <a:rPr lang="en-US" sz="900" b="1"/>
              <a:t>Best Practices</a:t>
            </a:r>
          </a:p>
          <a:p>
            <a:pPr>
              <a:buFontTx/>
              <a:buChar char="•"/>
            </a:pPr>
            <a:r>
              <a:rPr lang="en-US" sz="900"/>
              <a:t> Scoping meeting</a:t>
            </a:r>
          </a:p>
        </p:txBody>
      </p:sp>
      <p:sp>
        <p:nvSpPr>
          <p:cNvPr id="2067" name="Line 20"/>
          <p:cNvSpPr>
            <a:spLocks noChangeShapeType="1"/>
          </p:cNvSpPr>
          <p:nvPr/>
        </p:nvSpPr>
        <p:spPr bwMode="auto">
          <a:xfrm>
            <a:off x="4787900" y="3359150"/>
            <a:ext cx="0" cy="0"/>
          </a:xfrm>
          <a:prstGeom prst="line">
            <a:avLst/>
          </a:prstGeom>
          <a:noFill/>
          <a:ln w="9525">
            <a:solidFill>
              <a:schemeClr val="tx1"/>
            </a:solidFill>
            <a:round/>
            <a:headEnd/>
            <a:tailEnd type="triangle" w="med" len="med"/>
          </a:ln>
        </p:spPr>
        <p:txBody>
          <a:bodyPr/>
          <a:lstStyle/>
          <a:p>
            <a:endParaRPr lang="en-US"/>
          </a:p>
        </p:txBody>
      </p:sp>
      <p:sp>
        <p:nvSpPr>
          <p:cNvPr id="2068" name="Line 21"/>
          <p:cNvSpPr>
            <a:spLocks noChangeShapeType="1"/>
          </p:cNvSpPr>
          <p:nvPr/>
        </p:nvSpPr>
        <p:spPr bwMode="auto">
          <a:xfrm flipV="1">
            <a:off x="5003800" y="1557338"/>
            <a:ext cx="0" cy="142875"/>
          </a:xfrm>
          <a:prstGeom prst="line">
            <a:avLst/>
          </a:prstGeom>
          <a:noFill/>
          <a:ln w="28575">
            <a:solidFill>
              <a:schemeClr val="tx1"/>
            </a:solidFill>
            <a:round/>
            <a:headEnd/>
            <a:tailEnd type="triangle" w="med" len="med"/>
          </a:ln>
        </p:spPr>
        <p:txBody>
          <a:bodyPr/>
          <a:lstStyle/>
          <a:p>
            <a:endParaRPr lang="en-US"/>
          </a:p>
        </p:txBody>
      </p:sp>
      <p:sp>
        <p:nvSpPr>
          <p:cNvPr id="2069" name="Line 22"/>
          <p:cNvSpPr>
            <a:spLocks noChangeShapeType="1"/>
          </p:cNvSpPr>
          <p:nvPr/>
        </p:nvSpPr>
        <p:spPr bwMode="auto">
          <a:xfrm>
            <a:off x="684213" y="1341438"/>
            <a:ext cx="0" cy="935037"/>
          </a:xfrm>
          <a:prstGeom prst="line">
            <a:avLst/>
          </a:prstGeom>
          <a:noFill/>
          <a:ln w="28575">
            <a:solidFill>
              <a:schemeClr val="tx1"/>
            </a:solidFill>
            <a:round/>
            <a:headEnd/>
            <a:tailEnd type="triangle" w="med" len="med"/>
          </a:ln>
        </p:spPr>
        <p:txBody>
          <a:bodyPr/>
          <a:lstStyle/>
          <a:p>
            <a:endParaRPr lang="en-US"/>
          </a:p>
        </p:txBody>
      </p:sp>
      <p:sp>
        <p:nvSpPr>
          <p:cNvPr id="2070" name="Text Box 23"/>
          <p:cNvSpPr txBox="1">
            <a:spLocks noChangeArrowheads="1"/>
          </p:cNvSpPr>
          <p:nvPr/>
        </p:nvSpPr>
        <p:spPr bwMode="auto">
          <a:xfrm>
            <a:off x="8027988" y="2587625"/>
            <a:ext cx="1008062" cy="1200150"/>
          </a:xfrm>
          <a:prstGeom prst="rect">
            <a:avLst/>
          </a:prstGeom>
          <a:solidFill>
            <a:srgbClr val="66FF33"/>
          </a:solidFill>
          <a:ln w="9525">
            <a:solidFill>
              <a:srgbClr val="66FF33"/>
            </a:solidFill>
            <a:miter lim="800000"/>
            <a:headEnd/>
            <a:tailEnd/>
          </a:ln>
        </p:spPr>
        <p:txBody>
          <a:bodyPr>
            <a:spAutoFit/>
          </a:bodyPr>
          <a:lstStyle/>
          <a:p>
            <a:r>
              <a:rPr lang="en-US" sz="900" b="1" dirty="0">
                <a:sym typeface="Wingdings" pitchFamily="2" charset="2"/>
              </a:rPr>
              <a:t></a:t>
            </a:r>
            <a:r>
              <a:rPr lang="en-US" sz="900" dirty="0"/>
              <a:t> </a:t>
            </a:r>
            <a:r>
              <a:rPr lang="en-US" sz="900" b="1" dirty="0"/>
              <a:t>Best Practices</a:t>
            </a:r>
          </a:p>
          <a:p>
            <a:pPr>
              <a:buFontTx/>
              <a:buChar char="•"/>
            </a:pPr>
            <a:r>
              <a:rPr lang="en-US" sz="900" dirty="0"/>
              <a:t> Initial capacity </a:t>
            </a:r>
          </a:p>
          <a:p>
            <a:r>
              <a:rPr lang="en-US" sz="900" dirty="0"/>
              <a:t>   assessment </a:t>
            </a:r>
          </a:p>
          <a:p>
            <a:r>
              <a:rPr lang="en-US" sz="900" dirty="0"/>
              <a:t>   using </a:t>
            </a:r>
            <a:r>
              <a:rPr lang="en-US" sz="900" dirty="0" smtClean="0"/>
              <a:t>Open Standards </a:t>
            </a:r>
            <a:endParaRPr lang="en-US" sz="900" dirty="0"/>
          </a:p>
          <a:p>
            <a:r>
              <a:rPr lang="en-US" sz="900" dirty="0"/>
              <a:t>   workbook</a:t>
            </a:r>
          </a:p>
          <a:p>
            <a:pPr>
              <a:buFontTx/>
              <a:buChar char="•"/>
            </a:pPr>
            <a:r>
              <a:rPr lang="en-US" sz="900" dirty="0"/>
              <a:t> Team charter</a:t>
            </a:r>
          </a:p>
        </p:txBody>
      </p:sp>
      <p:sp>
        <p:nvSpPr>
          <p:cNvPr id="2071" name="Text Box 24"/>
          <p:cNvSpPr txBox="1">
            <a:spLocks noChangeArrowheads="1"/>
          </p:cNvSpPr>
          <p:nvPr/>
        </p:nvSpPr>
        <p:spPr bwMode="auto">
          <a:xfrm>
            <a:off x="468313" y="4006850"/>
            <a:ext cx="422275" cy="238125"/>
          </a:xfrm>
          <a:prstGeom prst="rect">
            <a:avLst/>
          </a:prstGeom>
          <a:solidFill>
            <a:srgbClr val="339933"/>
          </a:solidFill>
          <a:ln w="9525">
            <a:solidFill>
              <a:schemeClr val="tx1"/>
            </a:solidFill>
            <a:miter lim="800000"/>
            <a:headEnd/>
            <a:tailEnd/>
          </a:ln>
        </p:spPr>
        <p:txBody>
          <a:bodyPr wrap="none">
            <a:spAutoFit/>
          </a:bodyPr>
          <a:lstStyle/>
          <a:p>
            <a:r>
              <a:rPr lang="es-ES" sz="900"/>
              <a:t>YES</a:t>
            </a:r>
          </a:p>
        </p:txBody>
      </p:sp>
      <p:sp>
        <p:nvSpPr>
          <p:cNvPr id="2072" name="Text Box 25"/>
          <p:cNvSpPr txBox="1">
            <a:spLocks noChangeArrowheads="1"/>
          </p:cNvSpPr>
          <p:nvPr/>
        </p:nvSpPr>
        <p:spPr bwMode="auto">
          <a:xfrm>
            <a:off x="1403350" y="4149725"/>
            <a:ext cx="365125" cy="238125"/>
          </a:xfrm>
          <a:prstGeom prst="rect">
            <a:avLst/>
          </a:prstGeom>
          <a:solidFill>
            <a:srgbClr val="FF3300"/>
          </a:solidFill>
          <a:ln w="9525">
            <a:solidFill>
              <a:schemeClr val="tx1"/>
            </a:solidFill>
            <a:miter lim="800000"/>
            <a:headEnd/>
            <a:tailEnd/>
          </a:ln>
        </p:spPr>
        <p:txBody>
          <a:bodyPr>
            <a:spAutoFit/>
          </a:bodyPr>
          <a:lstStyle/>
          <a:p>
            <a:r>
              <a:rPr lang="es-ES" sz="900"/>
              <a:t>NO</a:t>
            </a:r>
          </a:p>
        </p:txBody>
      </p:sp>
      <p:sp>
        <p:nvSpPr>
          <p:cNvPr id="2073" name="Line 26"/>
          <p:cNvSpPr>
            <a:spLocks noChangeShapeType="1"/>
          </p:cNvSpPr>
          <p:nvPr/>
        </p:nvSpPr>
        <p:spPr bwMode="auto">
          <a:xfrm>
            <a:off x="684213" y="3357563"/>
            <a:ext cx="0" cy="649287"/>
          </a:xfrm>
          <a:prstGeom prst="line">
            <a:avLst/>
          </a:prstGeom>
          <a:noFill/>
          <a:ln w="28575">
            <a:solidFill>
              <a:schemeClr val="tx1"/>
            </a:solidFill>
            <a:round/>
            <a:headEnd/>
            <a:tailEnd type="triangle" w="med" len="med"/>
          </a:ln>
        </p:spPr>
        <p:txBody>
          <a:bodyPr/>
          <a:lstStyle/>
          <a:p>
            <a:endParaRPr lang="en-US"/>
          </a:p>
        </p:txBody>
      </p:sp>
      <p:sp>
        <p:nvSpPr>
          <p:cNvPr id="2074" name="Line 27"/>
          <p:cNvSpPr>
            <a:spLocks noChangeShapeType="1"/>
          </p:cNvSpPr>
          <p:nvPr/>
        </p:nvSpPr>
        <p:spPr bwMode="auto">
          <a:xfrm>
            <a:off x="684213" y="4222750"/>
            <a:ext cx="0" cy="214313"/>
          </a:xfrm>
          <a:prstGeom prst="line">
            <a:avLst/>
          </a:prstGeom>
          <a:noFill/>
          <a:ln w="28575">
            <a:solidFill>
              <a:schemeClr val="tx1"/>
            </a:solidFill>
            <a:round/>
            <a:headEnd/>
            <a:tailEnd type="triangle" w="med" len="med"/>
          </a:ln>
        </p:spPr>
        <p:txBody>
          <a:bodyPr/>
          <a:lstStyle/>
          <a:p>
            <a:endParaRPr lang="en-US"/>
          </a:p>
        </p:txBody>
      </p:sp>
      <p:sp>
        <p:nvSpPr>
          <p:cNvPr id="2075" name="Line 28"/>
          <p:cNvSpPr>
            <a:spLocks noChangeShapeType="1"/>
          </p:cNvSpPr>
          <p:nvPr/>
        </p:nvSpPr>
        <p:spPr bwMode="auto">
          <a:xfrm>
            <a:off x="1763713" y="4292600"/>
            <a:ext cx="863600" cy="0"/>
          </a:xfrm>
          <a:prstGeom prst="line">
            <a:avLst/>
          </a:prstGeom>
          <a:noFill/>
          <a:ln w="28575">
            <a:solidFill>
              <a:schemeClr val="tx1"/>
            </a:solidFill>
            <a:round/>
            <a:headEnd/>
            <a:tailEnd type="triangle" w="med" len="med"/>
          </a:ln>
        </p:spPr>
        <p:txBody>
          <a:bodyPr/>
          <a:lstStyle/>
          <a:p>
            <a:endParaRPr lang="en-US"/>
          </a:p>
        </p:txBody>
      </p:sp>
      <p:sp>
        <p:nvSpPr>
          <p:cNvPr id="2076" name="Text Box 29"/>
          <p:cNvSpPr txBox="1">
            <a:spLocks noChangeArrowheads="1"/>
          </p:cNvSpPr>
          <p:nvPr/>
        </p:nvSpPr>
        <p:spPr bwMode="auto">
          <a:xfrm>
            <a:off x="2627313" y="4076700"/>
            <a:ext cx="5257800" cy="377825"/>
          </a:xfrm>
          <a:prstGeom prst="rect">
            <a:avLst/>
          </a:prstGeom>
          <a:noFill/>
          <a:ln w="12700">
            <a:solidFill>
              <a:srgbClr val="FF3300"/>
            </a:solidFill>
            <a:prstDash val="dashDot"/>
            <a:miter lim="800000"/>
            <a:headEnd/>
            <a:tailEnd/>
          </a:ln>
        </p:spPr>
        <p:txBody>
          <a:bodyPr>
            <a:spAutoFit/>
          </a:bodyPr>
          <a:lstStyle/>
          <a:p>
            <a:r>
              <a:rPr lang="en-US" sz="900"/>
              <a:t>Until basic capacities are in place, it is better not to proceed. Determine next steps with project leaders to establish adequate conditions before starting the planning process.  </a:t>
            </a:r>
          </a:p>
        </p:txBody>
      </p:sp>
      <p:sp>
        <p:nvSpPr>
          <p:cNvPr id="2077" name="Line 30"/>
          <p:cNvSpPr>
            <a:spLocks noChangeShapeType="1"/>
          </p:cNvSpPr>
          <p:nvPr/>
        </p:nvSpPr>
        <p:spPr bwMode="auto">
          <a:xfrm>
            <a:off x="1187450" y="1341438"/>
            <a:ext cx="0" cy="574675"/>
          </a:xfrm>
          <a:prstGeom prst="line">
            <a:avLst/>
          </a:prstGeom>
          <a:noFill/>
          <a:ln w="28575">
            <a:solidFill>
              <a:schemeClr val="tx1"/>
            </a:solidFill>
            <a:round/>
            <a:headEnd/>
            <a:tailEnd/>
          </a:ln>
        </p:spPr>
        <p:txBody>
          <a:bodyPr/>
          <a:lstStyle/>
          <a:p>
            <a:endParaRPr lang="en-US"/>
          </a:p>
        </p:txBody>
      </p:sp>
      <p:sp>
        <p:nvSpPr>
          <p:cNvPr id="2078" name="Line 31"/>
          <p:cNvSpPr>
            <a:spLocks noChangeShapeType="1"/>
          </p:cNvSpPr>
          <p:nvPr/>
        </p:nvSpPr>
        <p:spPr bwMode="auto">
          <a:xfrm>
            <a:off x="1187450" y="1916113"/>
            <a:ext cx="1584325" cy="0"/>
          </a:xfrm>
          <a:prstGeom prst="line">
            <a:avLst/>
          </a:prstGeom>
          <a:noFill/>
          <a:ln w="28575">
            <a:solidFill>
              <a:schemeClr val="tx1"/>
            </a:solidFill>
            <a:round/>
            <a:headEnd/>
            <a:tailEnd type="triangle" w="med" len="med"/>
          </a:ln>
        </p:spPr>
        <p:txBody>
          <a:bodyPr/>
          <a:lstStyle/>
          <a:p>
            <a:endParaRPr lang="en-US"/>
          </a:p>
        </p:txBody>
      </p:sp>
      <p:sp>
        <p:nvSpPr>
          <p:cNvPr id="2079" name="Line 32"/>
          <p:cNvSpPr>
            <a:spLocks noChangeShapeType="1"/>
          </p:cNvSpPr>
          <p:nvPr/>
        </p:nvSpPr>
        <p:spPr bwMode="auto">
          <a:xfrm>
            <a:off x="900113" y="4149725"/>
            <a:ext cx="0" cy="0"/>
          </a:xfrm>
          <a:prstGeom prst="line">
            <a:avLst/>
          </a:prstGeom>
          <a:noFill/>
          <a:ln w="9525">
            <a:solidFill>
              <a:schemeClr val="tx1"/>
            </a:solidFill>
            <a:round/>
            <a:headEnd/>
            <a:tailEnd type="triangle" w="med" len="med"/>
          </a:ln>
        </p:spPr>
        <p:txBody>
          <a:bodyPr/>
          <a:lstStyle/>
          <a:p>
            <a:endParaRPr lang="en-US"/>
          </a:p>
        </p:txBody>
      </p:sp>
      <p:sp>
        <p:nvSpPr>
          <p:cNvPr id="2080" name="Line 33"/>
          <p:cNvSpPr>
            <a:spLocks noChangeShapeType="1"/>
          </p:cNvSpPr>
          <p:nvPr/>
        </p:nvSpPr>
        <p:spPr bwMode="auto">
          <a:xfrm>
            <a:off x="1187450" y="3357563"/>
            <a:ext cx="0" cy="935037"/>
          </a:xfrm>
          <a:prstGeom prst="line">
            <a:avLst/>
          </a:prstGeom>
          <a:noFill/>
          <a:ln w="28575">
            <a:solidFill>
              <a:schemeClr val="tx1"/>
            </a:solidFill>
            <a:round/>
            <a:headEnd/>
            <a:tailEnd/>
          </a:ln>
        </p:spPr>
        <p:txBody>
          <a:bodyPr/>
          <a:lstStyle/>
          <a:p>
            <a:endParaRPr lang="en-US"/>
          </a:p>
        </p:txBody>
      </p:sp>
      <p:sp>
        <p:nvSpPr>
          <p:cNvPr id="2081" name="Line 34"/>
          <p:cNvSpPr>
            <a:spLocks noChangeShapeType="1"/>
          </p:cNvSpPr>
          <p:nvPr/>
        </p:nvSpPr>
        <p:spPr bwMode="auto">
          <a:xfrm>
            <a:off x="1187450" y="4292600"/>
            <a:ext cx="215900" cy="0"/>
          </a:xfrm>
          <a:prstGeom prst="line">
            <a:avLst/>
          </a:prstGeom>
          <a:noFill/>
          <a:ln w="28575">
            <a:solidFill>
              <a:schemeClr val="tx1"/>
            </a:solidFill>
            <a:round/>
            <a:headEnd/>
            <a:tailEnd type="triangle" w="med" len="med"/>
          </a:ln>
        </p:spPr>
        <p:txBody>
          <a:bodyPr/>
          <a:lstStyle/>
          <a:p>
            <a:endParaRPr lang="en-US"/>
          </a:p>
        </p:txBody>
      </p:sp>
      <p:sp>
        <p:nvSpPr>
          <p:cNvPr id="2082" name="Text Box 35"/>
          <p:cNvSpPr txBox="1">
            <a:spLocks noChangeArrowheads="1"/>
          </p:cNvSpPr>
          <p:nvPr/>
        </p:nvSpPr>
        <p:spPr bwMode="auto">
          <a:xfrm>
            <a:off x="250825" y="5805488"/>
            <a:ext cx="422275" cy="238125"/>
          </a:xfrm>
          <a:prstGeom prst="rect">
            <a:avLst/>
          </a:prstGeom>
          <a:solidFill>
            <a:srgbClr val="339933"/>
          </a:solidFill>
          <a:ln w="9525">
            <a:solidFill>
              <a:schemeClr val="tx1"/>
            </a:solidFill>
            <a:miter lim="800000"/>
            <a:headEnd/>
            <a:tailEnd/>
          </a:ln>
        </p:spPr>
        <p:txBody>
          <a:bodyPr wrap="none">
            <a:spAutoFit/>
          </a:bodyPr>
          <a:lstStyle/>
          <a:p>
            <a:r>
              <a:rPr lang="es-ES" sz="900"/>
              <a:t>YES</a:t>
            </a:r>
          </a:p>
        </p:txBody>
      </p:sp>
      <p:sp>
        <p:nvSpPr>
          <p:cNvPr id="2083" name="Text Box 36"/>
          <p:cNvSpPr txBox="1">
            <a:spLocks noChangeArrowheads="1"/>
          </p:cNvSpPr>
          <p:nvPr/>
        </p:nvSpPr>
        <p:spPr bwMode="auto">
          <a:xfrm>
            <a:off x="1403350" y="5795963"/>
            <a:ext cx="409575" cy="238125"/>
          </a:xfrm>
          <a:prstGeom prst="rect">
            <a:avLst/>
          </a:prstGeom>
          <a:solidFill>
            <a:srgbClr val="FF3300"/>
          </a:solidFill>
          <a:ln w="9525">
            <a:solidFill>
              <a:schemeClr val="tx1"/>
            </a:solidFill>
            <a:miter lim="800000"/>
            <a:headEnd/>
            <a:tailEnd/>
          </a:ln>
        </p:spPr>
        <p:txBody>
          <a:bodyPr>
            <a:spAutoFit/>
          </a:bodyPr>
          <a:lstStyle/>
          <a:p>
            <a:r>
              <a:rPr lang="es-ES" sz="900"/>
              <a:t>NO</a:t>
            </a:r>
          </a:p>
        </p:txBody>
      </p:sp>
      <p:sp>
        <p:nvSpPr>
          <p:cNvPr id="2084" name="Line 37"/>
          <p:cNvSpPr>
            <a:spLocks noChangeShapeType="1"/>
          </p:cNvSpPr>
          <p:nvPr/>
        </p:nvSpPr>
        <p:spPr bwMode="auto">
          <a:xfrm flipV="1">
            <a:off x="1835150" y="5948363"/>
            <a:ext cx="433388" cy="0"/>
          </a:xfrm>
          <a:prstGeom prst="line">
            <a:avLst/>
          </a:prstGeom>
          <a:noFill/>
          <a:ln w="28575">
            <a:solidFill>
              <a:schemeClr val="tx1"/>
            </a:solidFill>
            <a:round/>
            <a:headEnd/>
            <a:tailEnd type="triangle" w="med" len="med"/>
          </a:ln>
        </p:spPr>
        <p:txBody>
          <a:bodyPr/>
          <a:lstStyle/>
          <a:p>
            <a:endParaRPr lang="en-US"/>
          </a:p>
        </p:txBody>
      </p:sp>
      <p:sp>
        <p:nvSpPr>
          <p:cNvPr id="2085" name="Text Box 38"/>
          <p:cNvSpPr txBox="1">
            <a:spLocks noChangeArrowheads="1"/>
          </p:cNvSpPr>
          <p:nvPr/>
        </p:nvSpPr>
        <p:spPr bwMode="auto">
          <a:xfrm>
            <a:off x="2268538" y="5661025"/>
            <a:ext cx="6696075" cy="514350"/>
          </a:xfrm>
          <a:prstGeom prst="rect">
            <a:avLst/>
          </a:prstGeom>
          <a:noFill/>
          <a:ln w="12700">
            <a:solidFill>
              <a:srgbClr val="FF3300"/>
            </a:solidFill>
            <a:prstDash val="dashDot"/>
            <a:miter lim="800000"/>
            <a:headEnd/>
            <a:tailEnd/>
          </a:ln>
        </p:spPr>
        <p:txBody>
          <a:bodyPr>
            <a:spAutoFit/>
          </a:bodyPr>
          <a:lstStyle/>
          <a:p>
            <a:r>
              <a:rPr lang="en-US" sz="900"/>
              <a:t>Determine how key conditions will be established for successful implementation once the planning phase is completed. If it is likely that key conditions will not be in place by the expected time, it might be better to postpone the planning phase until the scenario for implementation is clearer. </a:t>
            </a:r>
          </a:p>
        </p:txBody>
      </p:sp>
      <p:sp>
        <p:nvSpPr>
          <p:cNvPr id="2086" name="Text Box 39"/>
          <p:cNvSpPr txBox="1">
            <a:spLocks noChangeArrowheads="1"/>
          </p:cNvSpPr>
          <p:nvPr/>
        </p:nvSpPr>
        <p:spPr bwMode="auto">
          <a:xfrm>
            <a:off x="2051050" y="6299200"/>
            <a:ext cx="6913563" cy="514350"/>
          </a:xfrm>
          <a:prstGeom prst="rect">
            <a:avLst/>
          </a:prstGeom>
          <a:noFill/>
          <a:ln w="12700">
            <a:solidFill>
              <a:schemeClr val="tx1"/>
            </a:solidFill>
            <a:prstDash val="dashDot"/>
            <a:miter lim="800000"/>
            <a:headEnd/>
            <a:tailEnd/>
          </a:ln>
        </p:spPr>
        <p:txBody>
          <a:bodyPr>
            <a:spAutoFit/>
          </a:bodyPr>
          <a:lstStyle/>
          <a:p>
            <a:r>
              <a:rPr lang="en-US" sz="900"/>
              <a:t>If the promoting team (especially implementers) considers that key conditions will be established for successful implementation within a reasonable time frame, include agreements in your team charter about the specific aspects that need to be emphasized by the team to increase potential for conservation results, and incorporate the development of these conditions into the planning phase. </a:t>
            </a:r>
          </a:p>
        </p:txBody>
      </p:sp>
      <p:sp>
        <p:nvSpPr>
          <p:cNvPr id="2087" name="Text Box 40"/>
          <p:cNvSpPr txBox="1">
            <a:spLocks noChangeArrowheads="1"/>
          </p:cNvSpPr>
          <p:nvPr/>
        </p:nvSpPr>
        <p:spPr bwMode="auto">
          <a:xfrm>
            <a:off x="971550" y="6251575"/>
            <a:ext cx="863600" cy="374650"/>
          </a:xfrm>
          <a:prstGeom prst="rect">
            <a:avLst/>
          </a:prstGeom>
          <a:solidFill>
            <a:srgbClr val="FFFF00"/>
          </a:solidFill>
          <a:ln w="9525">
            <a:solidFill>
              <a:schemeClr val="tx1"/>
            </a:solidFill>
            <a:miter lim="800000"/>
            <a:headEnd/>
            <a:tailEnd/>
          </a:ln>
        </p:spPr>
        <p:txBody>
          <a:bodyPr>
            <a:spAutoFit/>
          </a:bodyPr>
          <a:lstStyle/>
          <a:p>
            <a:pPr algn="ctr"/>
            <a:r>
              <a:rPr lang="es-ES" sz="900"/>
              <a:t>PROBABLY</a:t>
            </a:r>
          </a:p>
          <a:p>
            <a:pPr algn="ctr"/>
            <a:r>
              <a:rPr lang="es-ES" sz="900"/>
              <a:t>YES</a:t>
            </a:r>
          </a:p>
        </p:txBody>
      </p:sp>
      <p:sp>
        <p:nvSpPr>
          <p:cNvPr id="2088" name="Line 41"/>
          <p:cNvSpPr>
            <a:spLocks noChangeShapeType="1"/>
          </p:cNvSpPr>
          <p:nvPr/>
        </p:nvSpPr>
        <p:spPr bwMode="auto">
          <a:xfrm>
            <a:off x="1116013" y="5948363"/>
            <a:ext cx="287337" cy="0"/>
          </a:xfrm>
          <a:prstGeom prst="line">
            <a:avLst/>
          </a:prstGeom>
          <a:noFill/>
          <a:ln w="28575">
            <a:solidFill>
              <a:schemeClr val="tx1"/>
            </a:solidFill>
            <a:round/>
            <a:headEnd/>
            <a:tailEnd type="triangle" w="med" len="med"/>
          </a:ln>
        </p:spPr>
        <p:txBody>
          <a:bodyPr/>
          <a:lstStyle/>
          <a:p>
            <a:endParaRPr lang="en-US"/>
          </a:p>
        </p:txBody>
      </p:sp>
      <p:pic>
        <p:nvPicPr>
          <p:cNvPr id="2089" name="Picture 42" descr="START"/>
          <p:cNvPicPr>
            <a:picLocks noChangeAspect="1" noChangeArrowheads="1"/>
          </p:cNvPicPr>
          <p:nvPr/>
        </p:nvPicPr>
        <p:blipFill>
          <a:blip r:embed="rId4" cstate="print"/>
          <a:srcRect/>
          <a:stretch>
            <a:fillRect/>
          </a:stretch>
        </p:blipFill>
        <p:spPr bwMode="auto">
          <a:xfrm>
            <a:off x="179388" y="6237288"/>
            <a:ext cx="536575" cy="536575"/>
          </a:xfrm>
          <a:prstGeom prst="rect">
            <a:avLst/>
          </a:prstGeom>
          <a:noFill/>
          <a:ln w="9525">
            <a:noFill/>
            <a:miter lim="800000"/>
            <a:headEnd/>
            <a:tailEnd/>
          </a:ln>
        </p:spPr>
      </p:pic>
      <p:sp>
        <p:nvSpPr>
          <p:cNvPr id="2090" name="Line 43"/>
          <p:cNvSpPr>
            <a:spLocks noChangeShapeType="1"/>
          </p:cNvSpPr>
          <p:nvPr/>
        </p:nvSpPr>
        <p:spPr bwMode="auto">
          <a:xfrm>
            <a:off x="1116013" y="5373688"/>
            <a:ext cx="0" cy="576262"/>
          </a:xfrm>
          <a:prstGeom prst="line">
            <a:avLst/>
          </a:prstGeom>
          <a:noFill/>
          <a:ln w="28575">
            <a:solidFill>
              <a:schemeClr val="tx1"/>
            </a:solidFill>
            <a:round/>
            <a:headEnd/>
            <a:tailEnd/>
          </a:ln>
        </p:spPr>
        <p:txBody>
          <a:bodyPr/>
          <a:lstStyle/>
          <a:p>
            <a:endParaRPr lang="en-US"/>
          </a:p>
        </p:txBody>
      </p:sp>
      <p:sp>
        <p:nvSpPr>
          <p:cNvPr id="2091" name="Line 44"/>
          <p:cNvSpPr>
            <a:spLocks noChangeShapeType="1"/>
          </p:cNvSpPr>
          <p:nvPr/>
        </p:nvSpPr>
        <p:spPr bwMode="auto">
          <a:xfrm>
            <a:off x="1835150" y="6453188"/>
            <a:ext cx="215900" cy="0"/>
          </a:xfrm>
          <a:prstGeom prst="line">
            <a:avLst/>
          </a:prstGeom>
          <a:noFill/>
          <a:ln w="28575">
            <a:solidFill>
              <a:schemeClr val="tx1"/>
            </a:solidFill>
            <a:round/>
            <a:headEnd/>
            <a:tailEnd type="triangle" w="med" len="med"/>
          </a:ln>
        </p:spPr>
        <p:txBody>
          <a:bodyPr/>
          <a:lstStyle/>
          <a:p>
            <a:endParaRPr lang="en-US"/>
          </a:p>
        </p:txBody>
      </p:sp>
      <p:sp>
        <p:nvSpPr>
          <p:cNvPr id="2092" name="Line 45"/>
          <p:cNvSpPr>
            <a:spLocks noChangeShapeType="1"/>
          </p:cNvSpPr>
          <p:nvPr/>
        </p:nvSpPr>
        <p:spPr bwMode="auto">
          <a:xfrm>
            <a:off x="468313" y="6021388"/>
            <a:ext cx="0" cy="215900"/>
          </a:xfrm>
          <a:prstGeom prst="line">
            <a:avLst/>
          </a:prstGeom>
          <a:noFill/>
          <a:ln w="28575">
            <a:solidFill>
              <a:schemeClr val="tx1"/>
            </a:solidFill>
            <a:round/>
            <a:headEnd/>
            <a:tailEnd type="triangle" w="med" len="med"/>
          </a:ln>
        </p:spPr>
        <p:txBody>
          <a:bodyPr/>
          <a:lstStyle/>
          <a:p>
            <a:endParaRPr lang="en-US"/>
          </a:p>
        </p:txBody>
      </p:sp>
      <p:sp>
        <p:nvSpPr>
          <p:cNvPr id="2093" name="Line 46"/>
          <p:cNvSpPr>
            <a:spLocks noChangeShapeType="1"/>
          </p:cNvSpPr>
          <p:nvPr/>
        </p:nvSpPr>
        <p:spPr bwMode="auto">
          <a:xfrm flipH="1">
            <a:off x="684213" y="6453188"/>
            <a:ext cx="287337" cy="0"/>
          </a:xfrm>
          <a:prstGeom prst="line">
            <a:avLst/>
          </a:prstGeom>
          <a:noFill/>
          <a:ln w="28575">
            <a:solidFill>
              <a:schemeClr val="tx1"/>
            </a:solidFill>
            <a:round/>
            <a:headEnd/>
            <a:tailEnd type="triangle" w="med" len="med"/>
          </a:ln>
        </p:spPr>
        <p:txBody>
          <a:bodyPr/>
          <a:lstStyle/>
          <a:p>
            <a:endParaRPr lang="en-US"/>
          </a:p>
        </p:txBody>
      </p:sp>
      <p:sp>
        <p:nvSpPr>
          <p:cNvPr id="2094" name="Line 47"/>
          <p:cNvSpPr>
            <a:spLocks noChangeShapeType="1"/>
          </p:cNvSpPr>
          <p:nvPr/>
        </p:nvSpPr>
        <p:spPr bwMode="auto">
          <a:xfrm>
            <a:off x="827088" y="5373688"/>
            <a:ext cx="0" cy="935037"/>
          </a:xfrm>
          <a:prstGeom prst="line">
            <a:avLst/>
          </a:prstGeom>
          <a:noFill/>
          <a:ln w="28575">
            <a:solidFill>
              <a:schemeClr val="tx1"/>
            </a:solidFill>
            <a:round/>
            <a:headEnd/>
            <a:tailEnd/>
          </a:ln>
        </p:spPr>
        <p:txBody>
          <a:bodyPr/>
          <a:lstStyle/>
          <a:p>
            <a:endParaRPr lang="en-US"/>
          </a:p>
        </p:txBody>
      </p:sp>
      <p:sp>
        <p:nvSpPr>
          <p:cNvPr id="2095" name="Line 48"/>
          <p:cNvSpPr>
            <a:spLocks noChangeShapeType="1"/>
          </p:cNvSpPr>
          <p:nvPr/>
        </p:nvSpPr>
        <p:spPr bwMode="auto">
          <a:xfrm>
            <a:off x="827088" y="6308725"/>
            <a:ext cx="144462" cy="0"/>
          </a:xfrm>
          <a:prstGeom prst="line">
            <a:avLst/>
          </a:prstGeom>
          <a:noFill/>
          <a:ln w="28575">
            <a:solidFill>
              <a:schemeClr val="tx1"/>
            </a:solidFill>
            <a:round/>
            <a:headEnd/>
            <a:tailEnd type="triangle" w="med" len="med"/>
          </a:ln>
        </p:spPr>
        <p:txBody>
          <a:bodyPr/>
          <a:lstStyle/>
          <a:p>
            <a:endParaRPr lang="en-US"/>
          </a:p>
        </p:txBody>
      </p:sp>
      <p:sp>
        <p:nvSpPr>
          <p:cNvPr id="2096" name="Text Box 49"/>
          <p:cNvSpPr txBox="1">
            <a:spLocks noChangeArrowheads="1"/>
          </p:cNvSpPr>
          <p:nvPr/>
        </p:nvSpPr>
        <p:spPr bwMode="auto">
          <a:xfrm>
            <a:off x="7956550" y="4724400"/>
            <a:ext cx="1009650" cy="511175"/>
          </a:xfrm>
          <a:prstGeom prst="rect">
            <a:avLst/>
          </a:prstGeom>
          <a:solidFill>
            <a:srgbClr val="66FF33"/>
          </a:solidFill>
          <a:ln w="9525">
            <a:solidFill>
              <a:srgbClr val="66FF33"/>
            </a:solidFill>
            <a:miter lim="800000"/>
            <a:headEnd/>
            <a:tailEnd/>
          </a:ln>
        </p:spPr>
        <p:txBody>
          <a:bodyPr>
            <a:spAutoFit/>
          </a:bodyPr>
          <a:lstStyle/>
          <a:p>
            <a:r>
              <a:rPr lang="en-US" sz="900" b="1">
                <a:sym typeface="Wingdings" pitchFamily="2" charset="2"/>
              </a:rPr>
              <a:t></a:t>
            </a:r>
            <a:r>
              <a:rPr lang="en-US" sz="900"/>
              <a:t> </a:t>
            </a:r>
            <a:r>
              <a:rPr lang="en-US" sz="900" b="1"/>
              <a:t>Best Practices</a:t>
            </a:r>
          </a:p>
          <a:p>
            <a:pPr>
              <a:buFontTx/>
              <a:buChar char="•"/>
            </a:pPr>
            <a:r>
              <a:rPr lang="en-US" sz="900"/>
              <a:t> Team charter</a:t>
            </a:r>
          </a:p>
        </p:txBody>
      </p:sp>
      <p:sp>
        <p:nvSpPr>
          <p:cNvPr id="2097" name="AutoShape 50"/>
          <p:cNvSpPr>
            <a:spLocks noChangeArrowheads="1"/>
          </p:cNvSpPr>
          <p:nvPr/>
        </p:nvSpPr>
        <p:spPr bwMode="auto">
          <a:xfrm>
            <a:off x="1403350" y="765175"/>
            <a:ext cx="215900" cy="360363"/>
          </a:xfrm>
          <a:custGeom>
            <a:avLst/>
            <a:gdLst>
              <a:gd name="T0" fmla="*/ 161925 w 21600"/>
              <a:gd name="T1" fmla="*/ 0 h 21600"/>
              <a:gd name="T2" fmla="*/ 0 w 21600"/>
              <a:gd name="T3" fmla="*/ 180182 h 21600"/>
              <a:gd name="T4" fmla="*/ 161925 w 21600"/>
              <a:gd name="T5" fmla="*/ 360363 h 21600"/>
              <a:gd name="T6" fmla="*/ 215900 w 21600"/>
              <a:gd name="T7" fmla="*/ 180182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339933"/>
          </a:solidFill>
          <a:ln w="9525">
            <a:solidFill>
              <a:schemeClr val="tx1"/>
            </a:solidFill>
            <a:miter lim="800000"/>
            <a:headEnd/>
            <a:tailEnd/>
          </a:ln>
        </p:spPr>
        <p:txBody>
          <a:bodyPr wrap="none" anchor="ctr"/>
          <a:lstStyle/>
          <a:p>
            <a:endParaRPr lang="en-US"/>
          </a:p>
        </p:txBody>
      </p:sp>
      <p:sp>
        <p:nvSpPr>
          <p:cNvPr id="2098" name="AutoShape 51"/>
          <p:cNvSpPr>
            <a:spLocks noChangeArrowheads="1"/>
          </p:cNvSpPr>
          <p:nvPr/>
        </p:nvSpPr>
        <p:spPr bwMode="auto">
          <a:xfrm>
            <a:off x="1403350" y="2852738"/>
            <a:ext cx="215900" cy="360362"/>
          </a:xfrm>
          <a:custGeom>
            <a:avLst/>
            <a:gdLst>
              <a:gd name="T0" fmla="*/ 161925 w 21600"/>
              <a:gd name="T1" fmla="*/ 0 h 21600"/>
              <a:gd name="T2" fmla="*/ 0 w 21600"/>
              <a:gd name="T3" fmla="*/ 180181 h 21600"/>
              <a:gd name="T4" fmla="*/ 161925 w 21600"/>
              <a:gd name="T5" fmla="*/ 360362 h 21600"/>
              <a:gd name="T6" fmla="*/ 215900 w 21600"/>
              <a:gd name="T7" fmla="*/ 180181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339933"/>
          </a:solidFill>
          <a:ln w="9525">
            <a:solidFill>
              <a:schemeClr val="tx1"/>
            </a:solidFill>
            <a:miter lim="800000"/>
            <a:headEnd/>
            <a:tailEnd/>
          </a:ln>
        </p:spPr>
        <p:txBody>
          <a:bodyPr wrap="none" anchor="ctr"/>
          <a:lstStyle/>
          <a:p>
            <a:endParaRPr lang="en-US"/>
          </a:p>
        </p:txBody>
      </p:sp>
      <p:sp>
        <p:nvSpPr>
          <p:cNvPr id="2099" name="AutoShape 52"/>
          <p:cNvSpPr>
            <a:spLocks noChangeArrowheads="1"/>
          </p:cNvSpPr>
          <p:nvPr/>
        </p:nvSpPr>
        <p:spPr bwMode="auto">
          <a:xfrm>
            <a:off x="1476375" y="4797425"/>
            <a:ext cx="215900" cy="360363"/>
          </a:xfrm>
          <a:custGeom>
            <a:avLst/>
            <a:gdLst>
              <a:gd name="T0" fmla="*/ 161925 w 21600"/>
              <a:gd name="T1" fmla="*/ 0 h 21600"/>
              <a:gd name="T2" fmla="*/ 0 w 21600"/>
              <a:gd name="T3" fmla="*/ 180182 h 21600"/>
              <a:gd name="T4" fmla="*/ 161925 w 21600"/>
              <a:gd name="T5" fmla="*/ 360363 h 21600"/>
              <a:gd name="T6" fmla="*/ 215900 w 21600"/>
              <a:gd name="T7" fmla="*/ 180182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339933"/>
          </a:solidFill>
          <a:ln w="9525">
            <a:solidFill>
              <a:schemeClr val="tx1"/>
            </a:solidFill>
            <a:miter lim="800000"/>
            <a:headEnd/>
            <a:tailEnd/>
          </a:ln>
        </p:spPr>
        <p:txBody>
          <a:bodyPr wrap="none" anchor="ctr"/>
          <a:lstStyle/>
          <a:p>
            <a:endParaRPr lang="en-US"/>
          </a:p>
        </p:txBody>
      </p:sp>
      <p:pic>
        <p:nvPicPr>
          <p:cNvPr id="3126" name="Picture 54"/>
          <p:cNvPicPr>
            <a:picLocks noChangeAspect="1" noChangeArrowheads="1"/>
          </p:cNvPicPr>
          <p:nvPr/>
        </p:nvPicPr>
        <p:blipFill>
          <a:blip r:embed="rId5" cstate="print"/>
          <a:srcRect/>
          <a:stretch>
            <a:fillRect/>
          </a:stretch>
        </p:blipFill>
        <p:spPr bwMode="auto">
          <a:xfrm rot="-7314805">
            <a:off x="293687" y="1887538"/>
            <a:ext cx="385763" cy="249238"/>
          </a:xfrm>
          <a:prstGeom prst="rect">
            <a:avLst/>
          </a:prstGeom>
          <a:noFill/>
          <a:ln w="9525">
            <a:noFill/>
            <a:miter lim="800000"/>
            <a:headEnd/>
            <a:tailEnd/>
          </a:ln>
        </p:spPr>
      </p:pic>
      <p:pic>
        <p:nvPicPr>
          <p:cNvPr id="3127" name="Picture 55"/>
          <p:cNvPicPr>
            <a:picLocks noChangeAspect="1" noChangeArrowheads="1"/>
          </p:cNvPicPr>
          <p:nvPr/>
        </p:nvPicPr>
        <p:blipFill>
          <a:blip r:embed="rId5" cstate="print"/>
          <a:srcRect/>
          <a:stretch>
            <a:fillRect/>
          </a:stretch>
        </p:blipFill>
        <p:spPr bwMode="auto">
          <a:xfrm rot="-6291227">
            <a:off x="238125" y="1401763"/>
            <a:ext cx="384175" cy="247650"/>
          </a:xfrm>
          <a:prstGeom prst="rect">
            <a:avLst/>
          </a:prstGeom>
          <a:noFill/>
          <a:ln w="9525">
            <a:noFill/>
            <a:miter lim="800000"/>
            <a:headEnd/>
            <a:tailEnd/>
          </a:ln>
        </p:spPr>
      </p:pic>
      <p:pic>
        <p:nvPicPr>
          <p:cNvPr id="3128" name="Picture 56"/>
          <p:cNvPicPr>
            <a:picLocks noChangeAspect="1" noChangeArrowheads="1"/>
          </p:cNvPicPr>
          <p:nvPr/>
        </p:nvPicPr>
        <p:blipFill>
          <a:blip r:embed="rId5" cstate="print"/>
          <a:srcRect/>
          <a:stretch>
            <a:fillRect/>
          </a:stretch>
        </p:blipFill>
        <p:spPr bwMode="auto">
          <a:xfrm rot="-6291227">
            <a:off x="238125" y="3448051"/>
            <a:ext cx="384175" cy="247650"/>
          </a:xfrm>
          <a:prstGeom prst="rect">
            <a:avLst/>
          </a:prstGeom>
          <a:noFill/>
          <a:ln w="9525">
            <a:noFill/>
            <a:miter lim="800000"/>
            <a:headEnd/>
            <a:tailEnd/>
          </a:ln>
        </p:spPr>
      </p:pic>
      <p:pic>
        <p:nvPicPr>
          <p:cNvPr id="3129" name="Picture 57"/>
          <p:cNvPicPr>
            <a:picLocks noChangeAspect="1" noChangeArrowheads="1"/>
          </p:cNvPicPr>
          <p:nvPr/>
        </p:nvPicPr>
        <p:blipFill>
          <a:blip r:embed="rId5" cstate="print"/>
          <a:srcRect/>
          <a:stretch>
            <a:fillRect/>
          </a:stretch>
        </p:blipFill>
        <p:spPr bwMode="auto">
          <a:xfrm rot="-6291227">
            <a:off x="39687" y="5441951"/>
            <a:ext cx="384175" cy="247650"/>
          </a:xfrm>
          <a:prstGeom prst="rect">
            <a:avLst/>
          </a:prstGeom>
          <a:noFill/>
          <a:ln w="9525">
            <a:noFill/>
            <a:miter lim="800000"/>
            <a:headEnd/>
            <a:tailEnd/>
          </a:ln>
        </p:spPr>
      </p:pic>
      <p:sp>
        <p:nvSpPr>
          <p:cNvPr id="2104" name="Line 58"/>
          <p:cNvSpPr>
            <a:spLocks noChangeShapeType="1"/>
          </p:cNvSpPr>
          <p:nvPr/>
        </p:nvSpPr>
        <p:spPr bwMode="auto">
          <a:xfrm flipV="1">
            <a:off x="5292725" y="5518150"/>
            <a:ext cx="0" cy="142875"/>
          </a:xfrm>
          <a:prstGeom prst="line">
            <a:avLst/>
          </a:prstGeom>
          <a:noFill/>
          <a:ln w="28575">
            <a:solidFill>
              <a:schemeClr val="tx1"/>
            </a:solidFill>
            <a:round/>
            <a:headEnd/>
            <a:tailEnd type="triangle" w="med" len="med"/>
          </a:ln>
        </p:spPr>
        <p:txBody>
          <a:bodyPr/>
          <a:lstStyle/>
          <a:p>
            <a:endParaRPr lang="en-US"/>
          </a:p>
        </p:txBody>
      </p:sp>
      <p:grpSp>
        <p:nvGrpSpPr>
          <p:cNvPr id="2105" name="Group 61"/>
          <p:cNvGrpSpPr>
            <a:grpSpLocks/>
          </p:cNvGrpSpPr>
          <p:nvPr/>
        </p:nvGrpSpPr>
        <p:grpSpPr bwMode="auto">
          <a:xfrm>
            <a:off x="7667625" y="981075"/>
            <a:ext cx="1404938" cy="1069975"/>
            <a:chOff x="4830" y="618"/>
            <a:chExt cx="885" cy="674"/>
          </a:xfrm>
        </p:grpSpPr>
        <p:pic>
          <p:nvPicPr>
            <p:cNvPr id="2108" name="Picture 59" descr="story teller"/>
            <p:cNvPicPr>
              <a:picLocks noChangeAspect="1" noChangeArrowheads="1"/>
            </p:cNvPicPr>
            <p:nvPr/>
          </p:nvPicPr>
          <p:blipFill>
            <a:blip r:embed="rId6" cstate="print"/>
            <a:srcRect/>
            <a:stretch>
              <a:fillRect/>
            </a:stretch>
          </p:blipFill>
          <p:spPr bwMode="auto">
            <a:xfrm>
              <a:off x="4830" y="618"/>
              <a:ext cx="310" cy="374"/>
            </a:xfrm>
            <a:prstGeom prst="rect">
              <a:avLst/>
            </a:prstGeom>
            <a:noFill/>
            <a:ln w="9525">
              <a:noFill/>
              <a:miter lim="800000"/>
              <a:headEnd/>
              <a:tailEnd/>
            </a:ln>
          </p:spPr>
        </p:pic>
        <p:sp>
          <p:nvSpPr>
            <p:cNvPr id="2109" name="Text Box 60"/>
            <p:cNvSpPr txBox="1">
              <a:spLocks noChangeArrowheads="1"/>
            </p:cNvSpPr>
            <p:nvPr/>
          </p:nvSpPr>
          <p:spPr bwMode="auto">
            <a:xfrm>
              <a:off x="5148" y="618"/>
              <a:ext cx="567" cy="674"/>
            </a:xfrm>
            <a:prstGeom prst="rect">
              <a:avLst/>
            </a:prstGeom>
            <a:solidFill>
              <a:srgbClr val="CCFF66"/>
            </a:solidFill>
            <a:ln w="9525">
              <a:noFill/>
              <a:miter lim="800000"/>
              <a:headEnd/>
              <a:tailEnd/>
            </a:ln>
          </p:spPr>
          <p:txBody>
            <a:bodyPr>
              <a:spAutoFit/>
            </a:bodyPr>
            <a:lstStyle/>
            <a:p>
              <a:r>
                <a:rPr lang="en-US" sz="800"/>
                <a:t>If you have a story to tell, to help people decide on these steps, or best practices please send  to clasch@tnc.org</a:t>
              </a:r>
            </a:p>
          </p:txBody>
        </p:sp>
      </p:grpSp>
      <p:sp>
        <p:nvSpPr>
          <p:cNvPr id="2106" name="Text Box 10"/>
          <p:cNvSpPr txBox="1">
            <a:spLocks noChangeArrowheads="1"/>
          </p:cNvSpPr>
          <p:nvPr/>
        </p:nvSpPr>
        <p:spPr bwMode="auto">
          <a:xfrm>
            <a:off x="179388" y="404813"/>
            <a:ext cx="1223962" cy="784830"/>
          </a:xfrm>
          <a:prstGeom prst="rect">
            <a:avLst/>
          </a:prstGeom>
          <a:noFill/>
          <a:ln w="9525">
            <a:solidFill>
              <a:schemeClr val="tx1"/>
            </a:solidFill>
            <a:miter lim="800000"/>
            <a:headEnd/>
            <a:tailEnd/>
          </a:ln>
        </p:spPr>
        <p:txBody>
          <a:bodyPr>
            <a:spAutoFit/>
          </a:bodyPr>
          <a:lstStyle/>
          <a:p>
            <a:pPr algn="ctr">
              <a:spcBef>
                <a:spcPct val="50000"/>
              </a:spcBef>
            </a:pPr>
            <a:r>
              <a:rPr lang="en-US" sz="900" b="1" dirty="0"/>
              <a:t>Do implementers know what they want from their </a:t>
            </a:r>
            <a:r>
              <a:rPr lang="en-US" sz="900" b="1" dirty="0" smtClean="0"/>
              <a:t>Open Standards </a:t>
            </a:r>
            <a:r>
              <a:rPr lang="en-US" sz="900" b="1" dirty="0"/>
              <a:t>process?</a:t>
            </a:r>
          </a:p>
        </p:txBody>
      </p:sp>
      <p:sp>
        <p:nvSpPr>
          <p:cNvPr id="2107" name="Line 58"/>
          <p:cNvSpPr>
            <a:spLocks noChangeShapeType="1"/>
          </p:cNvSpPr>
          <p:nvPr/>
        </p:nvSpPr>
        <p:spPr bwMode="auto">
          <a:xfrm flipV="1">
            <a:off x="5148263" y="3933825"/>
            <a:ext cx="0" cy="142875"/>
          </a:xfrm>
          <a:prstGeom prst="line">
            <a:avLst/>
          </a:prstGeom>
          <a:noFill/>
          <a:ln w="2857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127"/>
                                        </p:tgtEl>
                                        <p:attrNameLst>
                                          <p:attrName>style.visibility</p:attrName>
                                        </p:attrNameLst>
                                      </p:cBhvr>
                                      <p:to>
                                        <p:strVal val="visible"/>
                                      </p:to>
                                    </p:set>
                                    <p:animEffect transition="in" filter="blinds(horizontal)">
                                      <p:cBhvr>
                                        <p:cTn id="7" dur="500"/>
                                        <p:tgtEl>
                                          <p:spTgt spid="3127"/>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076"/>
                                        </p:tgtEl>
                                        <p:attrNameLst>
                                          <p:attrName>style.visibility</p:attrName>
                                        </p:attrNameLst>
                                      </p:cBhvr>
                                      <p:to>
                                        <p:strVal val="visible"/>
                                      </p:to>
                                    </p:set>
                                    <p:animEffect transition="in" filter="blinds(horizontal)">
                                      <p:cBhvr>
                                        <p:cTn id="11" dur="500"/>
                                        <p:tgtEl>
                                          <p:spTgt spid="3076"/>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3126"/>
                                        </p:tgtEl>
                                        <p:attrNameLst>
                                          <p:attrName>style.visibility</p:attrName>
                                        </p:attrNameLst>
                                      </p:cBhvr>
                                      <p:to>
                                        <p:strVal val="visible"/>
                                      </p:to>
                                    </p:set>
                                    <p:animEffect transition="in" filter="blinds(horizontal)">
                                      <p:cBhvr>
                                        <p:cTn id="15" dur="500"/>
                                        <p:tgtEl>
                                          <p:spTgt spid="3126"/>
                                        </p:tgtEl>
                                      </p:cBhvr>
                                    </p:animEffect>
                                  </p:childTnLst>
                                </p:cTn>
                              </p:par>
                            </p:childTnLst>
                          </p:cTn>
                        </p:par>
                        <p:par>
                          <p:cTn id="16" fill="hold">
                            <p:stCondLst>
                              <p:cond delay="1500"/>
                            </p:stCondLst>
                            <p:childTnLst>
                              <p:par>
                                <p:cTn id="17" presetID="3" presetClass="entr" presetSubtype="10" fill="hold" nodeType="afterEffect">
                                  <p:stCondLst>
                                    <p:cond delay="0"/>
                                  </p:stCondLst>
                                  <p:childTnLst>
                                    <p:set>
                                      <p:cBhvr>
                                        <p:cTn id="18" dur="1" fill="hold">
                                          <p:stCondLst>
                                            <p:cond delay="0"/>
                                          </p:stCondLst>
                                        </p:cTn>
                                        <p:tgtEl>
                                          <p:spTgt spid="3128"/>
                                        </p:tgtEl>
                                        <p:attrNameLst>
                                          <p:attrName>style.visibility</p:attrName>
                                        </p:attrNameLst>
                                      </p:cBhvr>
                                      <p:to>
                                        <p:strVal val="visible"/>
                                      </p:to>
                                    </p:set>
                                    <p:animEffect transition="in" filter="blinds(horizontal)">
                                      <p:cBhvr>
                                        <p:cTn id="19" dur="500"/>
                                        <p:tgtEl>
                                          <p:spTgt spid="3128"/>
                                        </p:tgtEl>
                                      </p:cBhvr>
                                    </p:animEffect>
                                  </p:childTnLst>
                                </p:cTn>
                              </p:par>
                            </p:childTnLst>
                          </p:cTn>
                        </p:par>
                        <p:par>
                          <p:cTn id="20" fill="hold">
                            <p:stCondLst>
                              <p:cond delay="2000"/>
                            </p:stCondLst>
                            <p:childTnLst>
                              <p:par>
                                <p:cTn id="21" presetID="3" presetClass="entr" presetSubtype="10" fill="hold" nodeType="afterEffect">
                                  <p:stCondLst>
                                    <p:cond delay="0"/>
                                  </p:stCondLst>
                                  <p:childTnLst>
                                    <p:set>
                                      <p:cBhvr>
                                        <p:cTn id="22" dur="1" fill="hold">
                                          <p:stCondLst>
                                            <p:cond delay="0"/>
                                          </p:stCondLst>
                                        </p:cTn>
                                        <p:tgtEl>
                                          <p:spTgt spid="3075"/>
                                        </p:tgtEl>
                                        <p:attrNameLst>
                                          <p:attrName>style.visibility</p:attrName>
                                        </p:attrNameLst>
                                      </p:cBhvr>
                                      <p:to>
                                        <p:strVal val="visible"/>
                                      </p:to>
                                    </p:set>
                                    <p:animEffect transition="in" filter="blinds(horizontal)">
                                      <p:cBhvr>
                                        <p:cTn id="23" dur="500"/>
                                        <p:tgtEl>
                                          <p:spTgt spid="3075"/>
                                        </p:tgtEl>
                                      </p:cBhvr>
                                    </p:animEffect>
                                  </p:childTnLst>
                                </p:cTn>
                              </p:par>
                            </p:childTnLst>
                          </p:cTn>
                        </p:par>
                        <p:par>
                          <p:cTn id="24" fill="hold">
                            <p:stCondLst>
                              <p:cond delay="2500"/>
                            </p:stCondLst>
                            <p:childTnLst>
                              <p:par>
                                <p:cTn id="25" presetID="3" presetClass="entr" presetSubtype="10" fill="hold" nodeType="afterEffect">
                                  <p:stCondLst>
                                    <p:cond delay="0"/>
                                  </p:stCondLst>
                                  <p:childTnLst>
                                    <p:set>
                                      <p:cBhvr>
                                        <p:cTn id="26" dur="1" fill="hold">
                                          <p:stCondLst>
                                            <p:cond delay="0"/>
                                          </p:stCondLst>
                                        </p:cTn>
                                        <p:tgtEl>
                                          <p:spTgt spid="3129"/>
                                        </p:tgtEl>
                                        <p:attrNameLst>
                                          <p:attrName>style.visibility</p:attrName>
                                        </p:attrNameLst>
                                      </p:cBhvr>
                                      <p:to>
                                        <p:strVal val="visible"/>
                                      </p:to>
                                    </p:set>
                                    <p:animEffect transition="in" filter="blinds(horizontal)">
                                      <p:cBhvr>
                                        <p:cTn id="27" dur="500"/>
                                        <p:tgtEl>
                                          <p:spTgt spid="3129"/>
                                        </p:tgtEl>
                                      </p:cBhvr>
                                    </p:animEffect>
                                  </p:childTnLst>
                                </p:cTn>
                              </p:par>
                            </p:childTnLst>
                          </p:cTn>
                        </p:par>
                        <p:par>
                          <p:cTn id="28" fill="hold">
                            <p:stCondLst>
                              <p:cond delay="3000"/>
                            </p:stCondLst>
                            <p:childTnLst>
                              <p:par>
                                <p:cTn id="29" presetID="3" presetClass="entr" presetSubtype="10" fill="hold" nodeType="afterEffect">
                                  <p:stCondLst>
                                    <p:cond delay="0"/>
                                  </p:stCondLst>
                                  <p:childTnLst>
                                    <p:set>
                                      <p:cBhvr>
                                        <p:cTn id="30" dur="1" fill="hold">
                                          <p:stCondLst>
                                            <p:cond delay="0"/>
                                          </p:stCondLst>
                                        </p:cTn>
                                        <p:tgtEl>
                                          <p:spTgt spid="3074"/>
                                        </p:tgtEl>
                                        <p:attrNameLst>
                                          <p:attrName>style.visibility</p:attrName>
                                        </p:attrNameLst>
                                      </p:cBhvr>
                                      <p:to>
                                        <p:strVal val="visible"/>
                                      </p:to>
                                    </p:set>
                                    <p:animEffect transition="in" filter="blinds(horizontal)">
                                      <p:cBhvr>
                                        <p:cTn id="31"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531</Words>
  <Application>Microsoft Office PowerPoint</Application>
  <PresentationFormat>On-screen Show (4:3)</PresentationFormat>
  <Paragraphs>41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Company>The Nature Conservancy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Cristina Lasch</dc:creator>
  <cp:lastModifiedBy>John Morrison</cp:lastModifiedBy>
  <cp:revision>14</cp:revision>
  <dcterms:created xsi:type="dcterms:W3CDTF">2008-11-12T23:45:01Z</dcterms:created>
  <dcterms:modified xsi:type="dcterms:W3CDTF">2012-10-09T21:52:36Z</dcterms:modified>
</cp:coreProperties>
</file>