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3.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89" r:id="rId3"/>
    <p:sldMasterId id="2147483708" r:id="rId4"/>
    <p:sldMasterId id="2147483721" r:id="rId5"/>
  </p:sldMasterIdLst>
  <p:notesMasterIdLst>
    <p:notesMasterId r:id="rId52"/>
  </p:notesMasterIdLst>
  <p:handoutMasterIdLst>
    <p:handoutMasterId r:id="rId53"/>
  </p:handoutMasterIdLst>
  <p:sldIdLst>
    <p:sldId id="465" r:id="rId6"/>
    <p:sldId id="466" r:id="rId7"/>
    <p:sldId id="332" r:id="rId8"/>
    <p:sldId id="366" r:id="rId9"/>
    <p:sldId id="367" r:id="rId10"/>
    <p:sldId id="453" r:id="rId11"/>
    <p:sldId id="368" r:id="rId12"/>
    <p:sldId id="353" r:id="rId13"/>
    <p:sldId id="469" r:id="rId14"/>
    <p:sldId id="470" r:id="rId15"/>
    <p:sldId id="471" r:id="rId16"/>
    <p:sldId id="472" r:id="rId17"/>
    <p:sldId id="371" r:id="rId18"/>
    <p:sldId id="374" r:id="rId19"/>
    <p:sldId id="376" r:id="rId20"/>
    <p:sldId id="377" r:id="rId21"/>
    <p:sldId id="382" r:id="rId22"/>
    <p:sldId id="384" r:id="rId23"/>
    <p:sldId id="476" r:id="rId24"/>
    <p:sldId id="477" r:id="rId25"/>
    <p:sldId id="514" r:id="rId26"/>
    <p:sldId id="479" r:id="rId27"/>
    <p:sldId id="383" r:id="rId28"/>
    <p:sldId id="385" r:id="rId29"/>
    <p:sldId id="455" r:id="rId30"/>
    <p:sldId id="428" r:id="rId31"/>
    <p:sldId id="463" r:id="rId32"/>
    <p:sldId id="423" r:id="rId33"/>
    <p:sldId id="424" r:id="rId34"/>
    <p:sldId id="391" r:id="rId35"/>
    <p:sldId id="393" r:id="rId36"/>
    <p:sldId id="515" r:id="rId37"/>
    <p:sldId id="432" r:id="rId38"/>
    <p:sldId id="458" r:id="rId39"/>
    <p:sldId id="464" r:id="rId40"/>
    <p:sldId id="461" r:id="rId41"/>
    <p:sldId id="435" r:id="rId42"/>
    <p:sldId id="436" r:id="rId43"/>
    <p:sldId id="441" r:id="rId44"/>
    <p:sldId id="442" r:id="rId45"/>
    <p:sldId id="462" r:id="rId46"/>
    <p:sldId id="450" r:id="rId47"/>
    <p:sldId id="451" r:id="rId48"/>
    <p:sldId id="473" r:id="rId49"/>
    <p:sldId id="516" r:id="rId50"/>
    <p:sldId id="474" r:id="rId51"/>
  </p:sldIdLst>
  <p:sldSz cx="9144000" cy="6858000" type="screen4x3"/>
  <p:notesSz cx="6797675"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10" userDrawn="1">
          <p15:clr>
            <a:srgbClr val="A4A3A4"/>
          </p15:clr>
        </p15:guide>
        <p15:guide id="2" pos="214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schulz" initials="t" lastIdx="1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8000"/>
    <a:srgbClr val="99CCFF"/>
    <a:srgbClr val="FFCC99"/>
    <a:srgbClr val="CC9966"/>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343" autoAdjust="0"/>
  </p:normalViewPr>
  <p:slideViewPr>
    <p:cSldViewPr>
      <p:cViewPr varScale="1">
        <p:scale>
          <a:sx n="105" d="100"/>
          <a:sy n="105" d="100"/>
        </p:scale>
        <p:origin x="1206" y="108"/>
      </p:cViewPr>
      <p:guideLst>
        <p:guide orient="horz" pos="2160"/>
        <p:guide pos="2880"/>
      </p:guideLst>
    </p:cSldViewPr>
  </p:slideViewPr>
  <p:notesTextViewPr>
    <p:cViewPr>
      <p:scale>
        <a:sx n="3" d="2"/>
        <a:sy n="3" d="2"/>
      </p:scale>
      <p:origin x="0" y="0"/>
    </p:cViewPr>
  </p:notesTextViewPr>
  <p:sorterViewPr>
    <p:cViewPr varScale="1">
      <p:scale>
        <a:sx n="1" d="1"/>
        <a:sy n="1" d="1"/>
      </p:scale>
      <p:origin x="0" y="-2796"/>
    </p:cViewPr>
  </p:sorterViewPr>
  <p:notesViewPr>
    <p:cSldViewPr>
      <p:cViewPr varScale="1">
        <p:scale>
          <a:sx n="72" d="100"/>
          <a:sy n="72" d="100"/>
        </p:scale>
        <p:origin x="-4068" y="-120"/>
      </p:cViewPr>
      <p:guideLst>
        <p:guide orient="horz" pos="3110"/>
        <p:guide pos="214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6065" cy="493174"/>
          </a:xfrm>
          <a:prstGeom prst="rect">
            <a:avLst/>
          </a:prstGeom>
        </p:spPr>
        <p:txBody>
          <a:bodyPr vert="horz" lIns="87536" tIns="43768" rIns="87536" bIns="43768" rtlCol="0"/>
          <a:lstStyle>
            <a:lvl1pPr algn="l">
              <a:defRPr sz="1100"/>
            </a:lvl1pPr>
          </a:lstStyle>
          <a:p>
            <a:endParaRPr lang="en-AU"/>
          </a:p>
        </p:txBody>
      </p:sp>
      <p:sp>
        <p:nvSpPr>
          <p:cNvPr id="3" name="Date Placeholder 2"/>
          <p:cNvSpPr>
            <a:spLocks noGrp="1"/>
          </p:cNvSpPr>
          <p:nvPr>
            <p:ph type="dt" sz="quarter" idx="1"/>
          </p:nvPr>
        </p:nvSpPr>
        <p:spPr>
          <a:xfrm>
            <a:off x="3850091" y="0"/>
            <a:ext cx="2946065" cy="493174"/>
          </a:xfrm>
          <a:prstGeom prst="rect">
            <a:avLst/>
          </a:prstGeom>
        </p:spPr>
        <p:txBody>
          <a:bodyPr vert="horz" lIns="87536" tIns="43768" rIns="87536" bIns="43768" rtlCol="0"/>
          <a:lstStyle>
            <a:lvl1pPr algn="r">
              <a:defRPr sz="1100"/>
            </a:lvl1pPr>
          </a:lstStyle>
          <a:p>
            <a:r>
              <a:rPr lang="en-US" smtClean="0"/>
              <a:t>February 2015</a:t>
            </a:r>
            <a:endParaRPr lang="en-AU"/>
          </a:p>
        </p:txBody>
      </p:sp>
      <p:sp>
        <p:nvSpPr>
          <p:cNvPr id="4" name="Footer Placeholder 3"/>
          <p:cNvSpPr>
            <a:spLocks noGrp="1"/>
          </p:cNvSpPr>
          <p:nvPr>
            <p:ph type="ftr" sz="quarter" idx="2"/>
          </p:nvPr>
        </p:nvSpPr>
        <p:spPr>
          <a:xfrm>
            <a:off x="1" y="9377958"/>
            <a:ext cx="2946065" cy="493174"/>
          </a:xfrm>
          <a:prstGeom prst="rect">
            <a:avLst/>
          </a:prstGeom>
        </p:spPr>
        <p:txBody>
          <a:bodyPr vert="horz" lIns="87536" tIns="43768" rIns="87536" bIns="43768" rtlCol="0" anchor="b"/>
          <a:lstStyle>
            <a:lvl1pPr algn="l">
              <a:defRPr sz="1100"/>
            </a:lvl1pPr>
          </a:lstStyle>
          <a:p>
            <a:endParaRPr lang="en-AU"/>
          </a:p>
        </p:txBody>
      </p:sp>
    </p:spTree>
    <p:extLst>
      <p:ext uri="{BB962C8B-B14F-4D97-AF65-F5344CB8AC3E}">
        <p14:creationId xmlns:p14="http://schemas.microsoft.com/office/powerpoint/2010/main" val="1760720060"/>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633"/>
          </a:xfrm>
          <a:prstGeom prst="rect">
            <a:avLst/>
          </a:prstGeom>
        </p:spPr>
        <p:txBody>
          <a:bodyPr vert="horz" lIns="94827" tIns="47413" rIns="94827" bIns="47413" rtlCol="0"/>
          <a:lstStyle>
            <a:lvl1pPr algn="l">
              <a:defRPr sz="1200"/>
            </a:lvl1pPr>
          </a:lstStyle>
          <a:p>
            <a:endParaRPr lang="en-US"/>
          </a:p>
        </p:txBody>
      </p:sp>
      <p:sp>
        <p:nvSpPr>
          <p:cNvPr id="3" name="Date Placeholder 2"/>
          <p:cNvSpPr>
            <a:spLocks noGrp="1"/>
          </p:cNvSpPr>
          <p:nvPr>
            <p:ph type="dt" idx="1"/>
          </p:nvPr>
        </p:nvSpPr>
        <p:spPr>
          <a:xfrm>
            <a:off x="3850443" y="0"/>
            <a:ext cx="2945659" cy="493633"/>
          </a:xfrm>
          <a:prstGeom prst="rect">
            <a:avLst/>
          </a:prstGeom>
        </p:spPr>
        <p:txBody>
          <a:bodyPr vert="horz" lIns="94827" tIns="47413" rIns="94827" bIns="47413" rtlCol="0"/>
          <a:lstStyle>
            <a:lvl1pPr algn="r">
              <a:defRPr sz="1200"/>
            </a:lvl1pPr>
          </a:lstStyle>
          <a:p>
            <a:r>
              <a:rPr lang="en-US" smtClean="0"/>
              <a:t>February 2015</a:t>
            </a:r>
            <a:endParaRPr lang="en-US"/>
          </a:p>
        </p:txBody>
      </p:sp>
      <p:sp>
        <p:nvSpPr>
          <p:cNvPr id="4" name="Slide Image Placeholder 3"/>
          <p:cNvSpPr>
            <a:spLocks noGrp="1" noRot="1" noChangeAspect="1"/>
          </p:cNvSpPr>
          <p:nvPr>
            <p:ph type="sldImg" idx="2"/>
          </p:nvPr>
        </p:nvSpPr>
        <p:spPr>
          <a:xfrm>
            <a:off x="930275" y="739775"/>
            <a:ext cx="4937125" cy="3703638"/>
          </a:xfrm>
          <a:prstGeom prst="rect">
            <a:avLst/>
          </a:prstGeom>
          <a:noFill/>
          <a:ln w="12700">
            <a:solidFill>
              <a:prstClr val="black"/>
            </a:solidFill>
          </a:ln>
        </p:spPr>
        <p:txBody>
          <a:bodyPr vert="horz" lIns="94827" tIns="47413" rIns="94827" bIns="47413" rtlCol="0" anchor="ctr"/>
          <a:lstStyle/>
          <a:p>
            <a:endParaRPr lang="en-US"/>
          </a:p>
        </p:txBody>
      </p:sp>
      <p:sp>
        <p:nvSpPr>
          <p:cNvPr id="5" name="Notes Placeholder 4"/>
          <p:cNvSpPr>
            <a:spLocks noGrp="1"/>
          </p:cNvSpPr>
          <p:nvPr>
            <p:ph type="body" sz="quarter" idx="3"/>
          </p:nvPr>
        </p:nvSpPr>
        <p:spPr>
          <a:xfrm>
            <a:off x="679768" y="4689516"/>
            <a:ext cx="5438140" cy="4442698"/>
          </a:xfrm>
          <a:prstGeom prst="rect">
            <a:avLst/>
          </a:prstGeom>
        </p:spPr>
        <p:txBody>
          <a:bodyPr vert="horz" lIns="94827" tIns="47413" rIns="94827" bIns="4741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377317"/>
            <a:ext cx="2945659" cy="493633"/>
          </a:xfrm>
          <a:prstGeom prst="rect">
            <a:avLst/>
          </a:prstGeom>
        </p:spPr>
        <p:txBody>
          <a:bodyPr vert="horz" lIns="94827" tIns="47413" rIns="94827" bIns="47413"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377317"/>
            <a:ext cx="2945659" cy="493633"/>
          </a:xfrm>
          <a:prstGeom prst="rect">
            <a:avLst/>
          </a:prstGeom>
        </p:spPr>
        <p:txBody>
          <a:bodyPr vert="horz" lIns="94827" tIns="47413" rIns="94827" bIns="47413" rtlCol="0" anchor="b"/>
          <a:lstStyle>
            <a:lvl1pPr algn="r">
              <a:defRPr sz="1200"/>
            </a:lvl1pPr>
          </a:lstStyle>
          <a:p>
            <a:fld id="{2302BD96-D319-4908-8D01-FC3C041B04EE}" type="slidenum">
              <a:rPr lang="en-US" smtClean="0"/>
              <a:pPr/>
              <a:t>‹#›</a:t>
            </a:fld>
            <a:endParaRPr lang="en-US"/>
          </a:p>
        </p:txBody>
      </p:sp>
    </p:spTree>
    <p:extLst>
      <p:ext uri="{BB962C8B-B14F-4D97-AF65-F5344CB8AC3E}">
        <p14:creationId xmlns:p14="http://schemas.microsoft.com/office/powerpoint/2010/main" val="3010969856"/>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1"/>
          </p:nvPr>
        </p:nvSpPr>
        <p:spPr/>
        <p:txBody>
          <a:bodyPr/>
          <a:lstStyle/>
          <a:p>
            <a:r>
              <a:rPr lang="en-US" smtClean="0">
                <a:solidFill>
                  <a:prstClr val="black"/>
                </a:solidFill>
              </a:rPr>
              <a:t>February 2015</a:t>
            </a:r>
            <a:endParaRPr lang="en-AU">
              <a:solidFill>
                <a:prstClr val="black"/>
              </a:solidFill>
            </a:endParaRPr>
          </a:p>
        </p:txBody>
      </p:sp>
    </p:spTree>
    <p:extLst>
      <p:ext uri="{BB962C8B-B14F-4D97-AF65-F5344CB8AC3E}">
        <p14:creationId xmlns:p14="http://schemas.microsoft.com/office/powerpoint/2010/main" val="3419173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1"/>
          </p:nvPr>
        </p:nvSpPr>
        <p:spPr/>
        <p:txBody>
          <a:bodyPr/>
          <a:lstStyle/>
          <a:p>
            <a:r>
              <a:rPr lang="en-US" smtClean="0"/>
              <a:t>Open Standards Overview</a:t>
            </a:r>
            <a:endParaRPr lang="en-AU"/>
          </a:p>
        </p:txBody>
      </p:sp>
    </p:spTree>
    <p:extLst>
      <p:ext uri="{BB962C8B-B14F-4D97-AF65-F5344CB8AC3E}">
        <p14:creationId xmlns:p14="http://schemas.microsoft.com/office/powerpoint/2010/main" val="2408874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1"/>
          </p:nvPr>
        </p:nvSpPr>
        <p:spPr/>
        <p:txBody>
          <a:bodyPr/>
          <a:lstStyle/>
          <a:p>
            <a:r>
              <a:rPr lang="en-US" smtClean="0"/>
              <a:t>Open Standards Overview</a:t>
            </a:r>
            <a:endParaRPr lang="en-AU"/>
          </a:p>
        </p:txBody>
      </p:sp>
    </p:spTree>
    <p:extLst>
      <p:ext uri="{BB962C8B-B14F-4D97-AF65-F5344CB8AC3E}">
        <p14:creationId xmlns:p14="http://schemas.microsoft.com/office/powerpoint/2010/main" val="3627321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1"/>
          </p:nvPr>
        </p:nvSpPr>
        <p:spPr/>
        <p:txBody>
          <a:bodyPr/>
          <a:lstStyle/>
          <a:p>
            <a:r>
              <a:rPr lang="en-US" smtClean="0"/>
              <a:t>Open Standards Overview</a:t>
            </a:r>
            <a:endParaRPr lang="en-AU"/>
          </a:p>
        </p:txBody>
      </p:sp>
    </p:spTree>
    <p:extLst>
      <p:ext uri="{BB962C8B-B14F-4D97-AF65-F5344CB8AC3E}">
        <p14:creationId xmlns:p14="http://schemas.microsoft.com/office/powerpoint/2010/main" val="330675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Times New Roman" charset="0"/>
              </a:rPr>
              <a:t>Adaptive</a:t>
            </a:r>
            <a:r>
              <a:rPr lang="en-US" baseline="0" dirty="0" smtClean="0">
                <a:latin typeface="Times New Roman" charset="0"/>
              </a:rPr>
              <a:t> management is designed to answer the questions on the previous slide.  Adaptive management allows teams to change quickly when no going in the right direction rather than waiting until the end of a project to determine it did not work.</a:t>
            </a:r>
          </a:p>
          <a:p>
            <a:pPr eaLnBrk="1" hangingPunct="1"/>
            <a:r>
              <a:rPr lang="en-US" baseline="0" dirty="0" smtClean="0">
                <a:latin typeface="Times New Roman" charset="0"/>
              </a:rPr>
              <a:t>There are different definitions of adaptive management out there.  This is the Conservation Measures Partnership’s definition.</a:t>
            </a:r>
            <a:endParaRPr lang="en-US" dirty="0">
              <a:latin typeface="Times New Roman" charset="0"/>
            </a:endParaRPr>
          </a:p>
        </p:txBody>
      </p:sp>
      <p:sp>
        <p:nvSpPr>
          <p:cNvPr id="2" name="Date Placeholder 1"/>
          <p:cNvSpPr>
            <a:spLocks noGrp="1"/>
          </p:cNvSpPr>
          <p:nvPr>
            <p:ph type="dt" idx="10"/>
          </p:nvPr>
        </p:nvSpPr>
        <p:spPr/>
        <p:txBody>
          <a:bodyPr/>
          <a:lstStyle/>
          <a:p>
            <a:r>
              <a:rPr lang="en-US" smtClean="0"/>
              <a:t>February 2015</a:t>
            </a:r>
            <a:endParaRPr lang="en-US"/>
          </a:p>
        </p:txBody>
      </p:sp>
    </p:spTree>
    <p:extLst>
      <p:ext uri="{BB962C8B-B14F-4D97-AF65-F5344CB8AC3E}">
        <p14:creationId xmlns:p14="http://schemas.microsoft.com/office/powerpoint/2010/main" val="4282875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Rot="1" noChangeAspect="1" noChangeArrowheads="1" noTextEdit="1"/>
          </p:cNvSpPr>
          <p:nvPr>
            <p:ph type="sldImg"/>
          </p:nvPr>
        </p:nvSpPr>
        <p:spPr>
          <a:xfrm>
            <a:off x="923925" y="736600"/>
            <a:ext cx="4949825" cy="3711575"/>
          </a:xfrm>
          <a:ln/>
        </p:spPr>
      </p:sp>
      <p:sp>
        <p:nvSpPr>
          <p:cNvPr id="64516" name="Rectangle 3"/>
          <p:cNvSpPr>
            <a:spLocks noGrp="1" noChangeArrowheads="1"/>
          </p:cNvSpPr>
          <p:nvPr>
            <p:ph type="body" idx="1"/>
          </p:nvPr>
        </p:nvSpPr>
        <p:spPr>
          <a:xfrm>
            <a:off x="904784" y="4689516"/>
            <a:ext cx="4988109" cy="444269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102157" tIns="51079" rIns="102157" bIns="51079"/>
          <a:lstStyle/>
          <a:p>
            <a:pPr eaLnBrk="1" hangingPunct="1"/>
            <a:endParaRPr lang="en-US">
              <a:latin typeface="Times New Roman" charset="0"/>
            </a:endParaRPr>
          </a:p>
        </p:txBody>
      </p:sp>
      <p:sp>
        <p:nvSpPr>
          <p:cNvPr id="2" name="Date Placeholder 1"/>
          <p:cNvSpPr>
            <a:spLocks noGrp="1"/>
          </p:cNvSpPr>
          <p:nvPr>
            <p:ph type="dt" idx="10"/>
          </p:nvPr>
        </p:nvSpPr>
        <p:spPr/>
        <p:txBody>
          <a:bodyPr/>
          <a:lstStyle/>
          <a:p>
            <a:r>
              <a:rPr lang="en-US" smtClean="0"/>
              <a:t>February 2015</a:t>
            </a:r>
            <a:endParaRPr lang="en-US"/>
          </a:p>
        </p:txBody>
      </p:sp>
    </p:spTree>
    <p:extLst>
      <p:ext uri="{BB962C8B-B14F-4D97-AF65-F5344CB8AC3E}">
        <p14:creationId xmlns:p14="http://schemas.microsoft.com/office/powerpoint/2010/main" val="2422647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smtClean="0">
                <a:latin typeface="Times New Roman" charset="0"/>
              </a:rPr>
              <a:t>The basic project management/adaptive management cycle includes</a:t>
            </a:r>
            <a:r>
              <a:rPr lang="en-US" baseline="0" dirty="0" smtClean="0">
                <a:latin typeface="Times New Roman" charset="0"/>
              </a:rPr>
              <a:t> these 4 steps (some groups add a “share” step after adapt).</a:t>
            </a:r>
            <a:endParaRPr lang="en-US" dirty="0">
              <a:latin typeface="Times New Roman" charset="0"/>
            </a:endParaRPr>
          </a:p>
        </p:txBody>
      </p:sp>
      <p:sp>
        <p:nvSpPr>
          <p:cNvPr id="2" name="Date Placeholder 1"/>
          <p:cNvSpPr>
            <a:spLocks noGrp="1"/>
          </p:cNvSpPr>
          <p:nvPr>
            <p:ph type="dt" idx="10"/>
          </p:nvPr>
        </p:nvSpPr>
        <p:spPr/>
        <p:txBody>
          <a:bodyPr/>
          <a:lstStyle/>
          <a:p>
            <a:r>
              <a:rPr lang="en-US" smtClean="0"/>
              <a:t>February 2015</a:t>
            </a:r>
            <a:endParaRPr lang="en-US"/>
          </a:p>
        </p:txBody>
      </p:sp>
    </p:spTree>
    <p:extLst>
      <p:ext uri="{BB962C8B-B14F-4D97-AF65-F5344CB8AC3E}">
        <p14:creationId xmlns:p14="http://schemas.microsoft.com/office/powerpoint/2010/main" val="2526338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2"/>
          <p:cNvSpPr>
            <a:spLocks noGrp="1" noRot="1" noChangeAspect="1" noChangeArrowheads="1" noTextEdit="1"/>
          </p:cNvSpPr>
          <p:nvPr>
            <p:ph type="sldImg"/>
          </p:nvPr>
        </p:nvSpPr>
        <p:spPr>
          <a:xfrm>
            <a:off x="931863" y="739775"/>
            <a:ext cx="4937125" cy="3703638"/>
          </a:xfrm>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rPr>
              <a:t>Point is – there are a lot of different cycles out there, but if you really look closely at them, they are conceptually very similar.  Once you learn one cycle, you probably know 90% of what you would see in any other cycle.</a:t>
            </a:r>
          </a:p>
          <a:p>
            <a:pPr eaLnBrk="1" hangingPunct="1"/>
            <a:r>
              <a:rPr lang="en-US">
                <a:latin typeface="Times New Roman" charset="0"/>
              </a:rPr>
              <a:t>It doesn</a:t>
            </a:r>
            <a:r>
              <a:rPr lang="ja-JP" altLang="en-US">
                <a:latin typeface="Times New Roman" charset="0"/>
              </a:rPr>
              <a:t>’</a:t>
            </a:r>
            <a:r>
              <a:rPr lang="en-US">
                <a:latin typeface="Times New Roman" charset="0"/>
              </a:rPr>
              <a:t>t matter which cycle you use – what</a:t>
            </a:r>
            <a:r>
              <a:rPr lang="ja-JP" altLang="en-US">
                <a:latin typeface="Times New Roman" charset="0"/>
              </a:rPr>
              <a:t>’</a:t>
            </a:r>
            <a:r>
              <a:rPr lang="en-US">
                <a:latin typeface="Times New Roman" charset="0"/>
              </a:rPr>
              <a:t>s important is that you follow a systematic process</a:t>
            </a:r>
          </a:p>
        </p:txBody>
      </p:sp>
      <p:sp>
        <p:nvSpPr>
          <p:cNvPr id="2" name="Date Placeholder 1"/>
          <p:cNvSpPr>
            <a:spLocks noGrp="1"/>
          </p:cNvSpPr>
          <p:nvPr>
            <p:ph type="dt" idx="10"/>
          </p:nvPr>
        </p:nvSpPr>
        <p:spPr/>
        <p:txBody>
          <a:bodyPr/>
          <a:lstStyle/>
          <a:p>
            <a:r>
              <a:rPr lang="en-US" smtClean="0"/>
              <a:t>February 2015</a:t>
            </a:r>
            <a:endParaRPr lang="en-US"/>
          </a:p>
        </p:txBody>
      </p:sp>
    </p:spTree>
    <p:extLst>
      <p:ext uri="{BB962C8B-B14F-4D97-AF65-F5344CB8AC3E}">
        <p14:creationId xmlns:p14="http://schemas.microsoft.com/office/powerpoint/2010/main" val="4161247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ＭＳ Ｐゴシック" pitchFamily="34" charset="-128"/>
              </a:rPr>
              <a:t>The Conservation Measures Partnership</a:t>
            </a:r>
            <a:r>
              <a:rPr lang="en-US" baseline="0" dirty="0" smtClean="0">
                <a:ea typeface="ＭＳ Ｐゴシック" pitchFamily="34" charset="-128"/>
              </a:rPr>
              <a:t> (CMP) was formed in 2002 by representatives of the organizations on the top line of this slide: Foundations of Success (FOS), The Nature Conservancy (TNC), World Wildlife Fund (WWF), African Wildlife Foundation (AWF), Wildlife Conservation Society (WCS) and Conservation International (CI).  CMP has grown since then and each year there are new organizational members – which makes it hard to keep this slide up to date!  (This is the 2013 version.)  Several private foundations – some of whom used to provide financial support for CMP – are now members of the partnership.</a:t>
            </a:r>
            <a:endParaRPr lang="en-US" dirty="0" smtClean="0">
              <a:ea typeface="ＭＳ Ｐゴシック" pitchFamily="34" charset="-128"/>
            </a:endParaRPr>
          </a:p>
        </p:txBody>
      </p:sp>
      <p:sp>
        <p:nvSpPr>
          <p:cNvPr id="2" name="Date Placeholder 1"/>
          <p:cNvSpPr>
            <a:spLocks noGrp="1"/>
          </p:cNvSpPr>
          <p:nvPr>
            <p:ph type="dt" idx="10"/>
          </p:nvPr>
        </p:nvSpPr>
        <p:spPr/>
        <p:txBody>
          <a:bodyPr/>
          <a:lstStyle/>
          <a:p>
            <a:r>
              <a:rPr lang="en-US" smtClean="0"/>
              <a:t>February 2015</a:t>
            </a:r>
            <a:endParaRPr lang="en-US"/>
          </a:p>
        </p:txBody>
      </p:sp>
    </p:spTree>
    <p:extLst>
      <p:ext uri="{BB962C8B-B14F-4D97-AF65-F5344CB8AC3E}">
        <p14:creationId xmlns:p14="http://schemas.microsoft.com/office/powerpoint/2010/main" val="3703932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ＭＳ Ｐゴシック" pitchFamily="34" charset="-128"/>
              </a:rPr>
              <a:t>Version 3.0 was</a:t>
            </a:r>
            <a:r>
              <a:rPr lang="en-US" baseline="0" dirty="0" smtClean="0">
                <a:ea typeface="ＭＳ Ｐゴシック" pitchFamily="34" charset="-128"/>
              </a:rPr>
              <a:t> published in April 2013 and was a joint effort between many individuals and organizations.</a:t>
            </a:r>
            <a:endParaRPr lang="en-US" dirty="0" smtClean="0">
              <a:ea typeface="ＭＳ Ｐゴシック" pitchFamily="34" charset="-128"/>
            </a:endParaRPr>
          </a:p>
        </p:txBody>
      </p:sp>
      <p:sp>
        <p:nvSpPr>
          <p:cNvPr id="2" name="Date Placeholder 1"/>
          <p:cNvSpPr>
            <a:spLocks noGrp="1"/>
          </p:cNvSpPr>
          <p:nvPr>
            <p:ph type="dt" idx="10"/>
          </p:nvPr>
        </p:nvSpPr>
        <p:spPr/>
        <p:txBody>
          <a:bodyPr/>
          <a:lstStyle/>
          <a:p>
            <a:r>
              <a:rPr lang="en-US" smtClean="0"/>
              <a:t>February 2015</a:t>
            </a:r>
            <a:endParaRPr lang="en-US"/>
          </a:p>
        </p:txBody>
      </p:sp>
    </p:spTree>
    <p:extLst>
      <p:ext uri="{BB962C8B-B14F-4D97-AF65-F5344CB8AC3E}">
        <p14:creationId xmlns:p14="http://schemas.microsoft.com/office/powerpoint/2010/main" val="3387599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9" name="Rectangle 2"/>
          <p:cNvSpPr>
            <a:spLocks noGrp="1" noRot="1" noChangeAspect="1" noChangeArrowheads="1" noTextEdit="1"/>
          </p:cNvSpPr>
          <p:nvPr>
            <p:ph type="sldImg"/>
          </p:nvPr>
        </p:nvSpPr>
        <p:spPr>
          <a:xfrm>
            <a:off x="936625" y="741363"/>
            <a:ext cx="4933950" cy="3700462"/>
          </a:xfrm>
          <a:ln/>
        </p:spPr>
      </p:sp>
      <p:sp>
        <p:nvSpPr>
          <p:cNvPr id="193540" name="Rectangle 3"/>
          <p:cNvSpPr>
            <a:spLocks noGrp="1" noChangeArrowheads="1"/>
          </p:cNvSpPr>
          <p:nvPr>
            <p:ph type="body" idx="1"/>
          </p:nvPr>
        </p:nvSpPr>
        <p:spPr>
          <a:xfrm>
            <a:off x="904784" y="4689516"/>
            <a:ext cx="4988109" cy="4442698"/>
          </a:xfrm>
          <a:noFill/>
          <a:ln/>
        </p:spPr>
        <p:txBody>
          <a:bodyPr/>
          <a:lstStyle/>
          <a:p>
            <a:pPr eaLnBrk="1" hangingPunct="1"/>
            <a:r>
              <a:rPr lang="en-US" dirty="0" smtClean="0"/>
              <a:t>Just as doctors have standard terms to describe illnesses,</a:t>
            </a:r>
            <a:r>
              <a:rPr lang="en-US" baseline="0" dirty="0" smtClean="0"/>
              <a:t> conservation practitioners need standard terms to describe threats to biodiversity and conservation strategies.</a:t>
            </a:r>
          </a:p>
          <a:p>
            <a:pPr eaLnBrk="1" hangingPunct="1"/>
            <a:r>
              <a:rPr lang="en-US" dirty="0" smtClean="0"/>
              <a:t>If we use different terms to describe the threats we are</a:t>
            </a:r>
            <a:r>
              <a:rPr lang="en-US" baseline="0" dirty="0" smtClean="0"/>
              <a:t> addressing and the strategies we are implementing, then it will be harder for people who are working on the same threats / implementing the same strategies to find one another and learn from one another.  For example, if I call the threat cattle ranching and you call it grazing, then it will be harder for us to find another</a:t>
            </a:r>
          </a:p>
          <a:p>
            <a:pPr eaLnBrk="1" hangingPunct="1"/>
            <a:endParaRPr lang="en-US" dirty="0" smtClean="0"/>
          </a:p>
        </p:txBody>
      </p:sp>
      <p:sp>
        <p:nvSpPr>
          <p:cNvPr id="2" name="Date Placeholder 1"/>
          <p:cNvSpPr>
            <a:spLocks noGrp="1"/>
          </p:cNvSpPr>
          <p:nvPr>
            <p:ph type="dt"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ysClr val="windowText" lastClr="000000"/>
                </a:solidFill>
                <a:effectLst/>
                <a:uLnTx/>
                <a:uFillTx/>
              </a:rPr>
              <a:t>February 2015</a:t>
            </a:r>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277320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1"/>
          </p:nvPr>
        </p:nvSpPr>
        <p:spPr/>
        <p:txBody>
          <a:bodyPr/>
          <a:lstStyle/>
          <a:p>
            <a:r>
              <a:rPr lang="en-US" smtClean="0">
                <a:solidFill>
                  <a:prstClr val="black"/>
                </a:solidFill>
              </a:rPr>
              <a:t>February 2015</a:t>
            </a:r>
            <a:endParaRPr lang="en-AU">
              <a:solidFill>
                <a:prstClr val="black"/>
              </a:solidFill>
            </a:endParaRPr>
          </a:p>
        </p:txBody>
      </p:sp>
    </p:spTree>
    <p:extLst>
      <p:ext uri="{BB962C8B-B14F-4D97-AF65-F5344CB8AC3E}">
        <p14:creationId xmlns:p14="http://schemas.microsoft.com/office/powerpoint/2010/main" val="34191733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smtClean="0">
                <a:latin typeface="Times New Roman" charset="0"/>
              </a:rPr>
              <a:t>To meet this</a:t>
            </a:r>
            <a:r>
              <a:rPr lang="en-US" baseline="0" dirty="0" smtClean="0">
                <a:latin typeface="Times New Roman" charset="0"/>
              </a:rPr>
              <a:t> need, CMP and IUCN have worked together to develop a Taxonomy of Conservation Actions and a Taxonomy of Direct Threats to Biodiversity.  In using this taxonomy of conservation actions, conservation teams use their own name for a strategy (e.g., translocation of endangered species) but then use the taxonomy to CLASSIFY their strategy as an example of Species Management.</a:t>
            </a:r>
            <a:endParaRPr lang="en-US" dirty="0">
              <a:latin typeface="Times New Roman" charset="0"/>
            </a:endParaRPr>
          </a:p>
        </p:txBody>
      </p:sp>
      <p:sp>
        <p:nvSpPr>
          <p:cNvPr id="2" name="Date Placeholder 1"/>
          <p:cNvSpPr>
            <a:spLocks noGrp="1"/>
          </p:cNvSpPr>
          <p:nvPr>
            <p:ph type="dt"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ysClr val="windowText" lastClr="000000"/>
                </a:solidFill>
                <a:effectLst/>
                <a:uLnTx/>
                <a:uFillTx/>
              </a:rPr>
              <a:t>February 2015</a:t>
            </a:r>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7853634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r>
              <a:rPr lang="en-US" smtClean="0"/>
              <a:t>CAP is consistent with the </a:t>
            </a:r>
            <a:r>
              <a:rPr lang="en-US" i="1" smtClean="0"/>
              <a:t>Open Standards for Conservation Practice </a:t>
            </a:r>
            <a:r>
              <a:rPr lang="en-US" smtClean="0"/>
              <a:t>which has been adopted by over 15 major NGO’s and now some government agencies to harmonize our individual conservation approaches.  So that we can learn and share across the greater conservation community with more agility.</a:t>
            </a:r>
          </a:p>
          <a:p>
            <a:pPr eaLnBrk="1" hangingPunct="1"/>
            <a:endParaRPr lang="en-US" smtClean="0"/>
          </a:p>
          <a:p>
            <a:pPr eaLnBrk="1" hangingPunct="1"/>
            <a:r>
              <a:rPr lang="en-US" smtClean="0"/>
              <a:t>This group of parties calls themselves the Conservation Measures Partnership.</a:t>
            </a:r>
          </a:p>
        </p:txBody>
      </p:sp>
      <p:sp>
        <p:nvSpPr>
          <p:cNvPr id="2" name="Date Placeholder 1"/>
          <p:cNvSpPr>
            <a:spLocks noGrp="1"/>
          </p:cNvSpPr>
          <p:nvPr>
            <p:ph type="dt"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ysClr val="windowText" lastClr="000000"/>
                </a:solidFill>
                <a:effectLst/>
                <a:uLnTx/>
                <a:uFillTx/>
              </a:rPr>
              <a:t>February 2015</a:t>
            </a:r>
            <a:endParaRPr kumimoji="0" lang="en-AU"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9238850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515938"/>
            <a:ext cx="5114925" cy="3836987"/>
          </a:xfrm>
        </p:spPr>
      </p:sp>
      <p:sp>
        <p:nvSpPr>
          <p:cNvPr id="3" name="Notes Placeholder 2"/>
          <p:cNvSpPr>
            <a:spLocks noGrp="1"/>
          </p:cNvSpPr>
          <p:nvPr>
            <p:ph type="body" idx="1"/>
          </p:nvPr>
        </p:nvSpPr>
        <p:spPr/>
        <p:txBody>
          <a:bodyPr/>
          <a:lstStyle/>
          <a:p>
            <a:pPr marL="177674" indent="-177674">
              <a:buFont typeface="Arial" pitchFamily="34" charset="0"/>
              <a:buChar char="•"/>
            </a:pPr>
            <a:r>
              <a:rPr lang="en-AU" dirty="0" smtClean="0"/>
              <a:t>clear insight into where resources are required, and why</a:t>
            </a:r>
          </a:p>
          <a:p>
            <a:pPr marL="651470" lvl="1" indent="-177674">
              <a:buFont typeface="Arial" pitchFamily="34" charset="0"/>
              <a:buChar char="•"/>
            </a:pPr>
            <a:r>
              <a:rPr lang="en-AU" dirty="0" smtClean="0"/>
              <a:t>clear logic behind</a:t>
            </a:r>
            <a:r>
              <a:rPr lang="en-AU" baseline="0" dirty="0" smtClean="0"/>
              <a:t> what we want to do, and what we expect to achieve by doing it</a:t>
            </a:r>
          </a:p>
          <a:p>
            <a:pPr marL="651470" lvl="1" indent="-177674">
              <a:buFont typeface="Arial" pitchFamily="34" charset="0"/>
              <a:buChar char="•"/>
            </a:pPr>
            <a:r>
              <a:rPr lang="en-AU" baseline="0" dirty="0" smtClean="0"/>
              <a:t>can look at items in the Organisation’s budget and follow it back to Strategies &amp; expected outcomes </a:t>
            </a:r>
          </a:p>
          <a:p>
            <a:pPr marL="651470" lvl="1" indent="-177674">
              <a:buFont typeface="Arial" pitchFamily="34" charset="0"/>
              <a:buChar char="•"/>
            </a:pPr>
            <a:r>
              <a:rPr lang="en-AU" baseline="0" dirty="0" smtClean="0"/>
              <a:t>can assess volunteer needs</a:t>
            </a:r>
          </a:p>
          <a:p>
            <a:pPr marL="1125266" lvl="2" indent="-177674">
              <a:buFont typeface="Arial" pitchFamily="34" charset="0"/>
              <a:buChar char="•"/>
            </a:pPr>
            <a:r>
              <a:rPr lang="en-AU" baseline="0" dirty="0" smtClean="0"/>
              <a:t>using Results Chain diagrams to show Volunteers how their Activities contribute to conservation outcomes</a:t>
            </a:r>
          </a:p>
          <a:p>
            <a:pPr marL="651470" lvl="1" indent="-177674">
              <a:buFont typeface="Arial" pitchFamily="34" charset="0"/>
              <a:buChar char="•"/>
            </a:pPr>
            <a:r>
              <a:rPr lang="en-AU" baseline="0" dirty="0" smtClean="0"/>
              <a:t>clear priorities, within projects and across the organisation</a:t>
            </a:r>
          </a:p>
          <a:p>
            <a:pPr marL="177674" indent="-177674">
              <a:buFont typeface="Arial" pitchFamily="34" charset="0"/>
              <a:buChar char="•"/>
            </a:pPr>
            <a:r>
              <a:rPr lang="en-AU" dirty="0" smtClean="0"/>
              <a:t>Information being shared across the organisation</a:t>
            </a:r>
          </a:p>
          <a:p>
            <a:pPr marL="651470" lvl="1" indent="-177674">
              <a:buFont typeface="Arial" pitchFamily="34" charset="0"/>
              <a:buChar char="•"/>
            </a:pPr>
            <a:r>
              <a:rPr lang="en-AU" dirty="0" smtClean="0"/>
              <a:t>more information available for fundraisers; use Miradi to see what projects are planned; and see progress</a:t>
            </a:r>
          </a:p>
          <a:p>
            <a:pPr marL="651470" lvl="1" indent="-177674">
              <a:buFont typeface="Arial" pitchFamily="34" charset="0"/>
              <a:buChar char="•"/>
            </a:pPr>
            <a:r>
              <a:rPr lang="en-AU" dirty="0" smtClean="0"/>
              <a:t>everyone can see how projects are tracking</a:t>
            </a:r>
          </a:p>
          <a:p>
            <a:pPr marL="651470" lvl="1" indent="-177674">
              <a:buFont typeface="Arial" pitchFamily="34" charset="0"/>
              <a:buChar char="•"/>
            </a:pPr>
            <a:r>
              <a:rPr lang="en-AU" dirty="0" smtClean="0"/>
              <a:t>field staff can easily</a:t>
            </a:r>
            <a:r>
              <a:rPr lang="en-AU" baseline="0" dirty="0" smtClean="0"/>
              <a:t> let people know what they are doing; they now </a:t>
            </a:r>
            <a:r>
              <a:rPr lang="en-AU" dirty="0" smtClean="0"/>
              <a:t>have a direct line right through to Directors</a:t>
            </a:r>
          </a:p>
          <a:p>
            <a:pPr marL="177674" indent="-177674">
              <a:buFont typeface="Arial" pitchFamily="34" charset="0"/>
              <a:buChar char="•"/>
            </a:pPr>
            <a:r>
              <a:rPr lang="en-AU" dirty="0" smtClean="0"/>
              <a:t>Greater efficiency</a:t>
            </a:r>
            <a:r>
              <a:rPr lang="en-AU" baseline="0" dirty="0" smtClean="0"/>
              <a:t> </a:t>
            </a:r>
          </a:p>
          <a:p>
            <a:pPr marL="651470" lvl="1" indent="-177674">
              <a:buFont typeface="Arial" pitchFamily="34" charset="0"/>
              <a:buChar char="•"/>
            </a:pPr>
            <a:r>
              <a:rPr lang="en-AU" baseline="0" dirty="0" smtClean="0"/>
              <a:t>hard to quantify, but as an example, our central budget effort went from a 10 week process to 3 weeks </a:t>
            </a:r>
            <a:endParaRPr lang="en-AU" dirty="0" smtClean="0"/>
          </a:p>
          <a:p>
            <a:pPr marL="651470" lvl="1" indent="-177674">
              <a:buFont typeface="Arial" pitchFamily="34" charset="0"/>
              <a:buChar char="•"/>
            </a:pPr>
            <a:endParaRPr lang="en-AU" dirty="0" smtClean="0"/>
          </a:p>
          <a:p>
            <a:pPr marL="177674" indent="-177674">
              <a:buFont typeface="Arial" pitchFamily="34" charset="0"/>
              <a:buChar char="•"/>
            </a:pPr>
            <a:r>
              <a:rPr lang="en-AU" dirty="0" smtClean="0"/>
              <a:t>starting to improve reporting to donors</a:t>
            </a:r>
          </a:p>
          <a:p>
            <a:pPr marL="651470" lvl="1" indent="-177674">
              <a:buFont typeface="Arial" pitchFamily="34" charset="0"/>
              <a:buChar char="•"/>
            </a:pPr>
            <a:r>
              <a:rPr lang="en-AU" dirty="0" smtClean="0"/>
              <a:t>all</a:t>
            </a:r>
            <a:r>
              <a:rPr lang="en-AU" baseline="0" dirty="0" smtClean="0"/>
              <a:t> reporting is still internal; now moving to publishing it on website </a:t>
            </a:r>
            <a:endParaRPr lang="en-AU" dirty="0" smtClean="0"/>
          </a:p>
          <a:p>
            <a:endParaRPr lang="en-AU" dirty="0" smtClean="0"/>
          </a:p>
        </p:txBody>
      </p:sp>
      <p:sp>
        <p:nvSpPr>
          <p:cNvPr id="5" name="Date Placeholder 4"/>
          <p:cNvSpPr>
            <a:spLocks noGrp="1"/>
          </p:cNvSpPr>
          <p:nvPr>
            <p:ph type="dt" idx="11"/>
          </p:nvPr>
        </p:nvSpPr>
        <p:spPr/>
        <p:txBody>
          <a:bodyPr/>
          <a:lstStyle/>
          <a:p>
            <a:r>
              <a:rPr lang="en-US" smtClean="0"/>
              <a:t>Open Standards Overview</a:t>
            </a:r>
            <a:endParaRPr lang="en-AU"/>
          </a:p>
        </p:txBody>
      </p:sp>
    </p:spTree>
    <p:extLst>
      <p:ext uri="{BB962C8B-B14F-4D97-AF65-F5344CB8AC3E}">
        <p14:creationId xmlns:p14="http://schemas.microsoft.com/office/powerpoint/2010/main" val="39283971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noTextEdit="1"/>
          </p:cNvSpPr>
          <p:nvPr>
            <p:ph type="sldImg"/>
          </p:nvPr>
        </p:nvSpPr>
        <p:spPr>
          <a:ln/>
        </p:spPr>
      </p:sp>
      <p:sp>
        <p:nvSpPr>
          <p:cNvPr id="102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2" name="Date Placeholder 1"/>
          <p:cNvSpPr>
            <a:spLocks noGrp="1"/>
          </p:cNvSpPr>
          <p:nvPr>
            <p:ph type="dt" idx="10"/>
          </p:nvPr>
        </p:nvSpPr>
        <p:spPr/>
        <p:txBody>
          <a:bodyPr/>
          <a:lstStyle/>
          <a:p>
            <a:r>
              <a:rPr lang="en-US" smtClean="0"/>
              <a:t>February 2015</a:t>
            </a:r>
            <a:endParaRPr lang="en-US"/>
          </a:p>
        </p:txBody>
      </p:sp>
    </p:spTree>
    <p:extLst>
      <p:ext uri="{BB962C8B-B14F-4D97-AF65-F5344CB8AC3E}">
        <p14:creationId xmlns:p14="http://schemas.microsoft.com/office/powerpoint/2010/main" val="29579556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a:ln/>
        </p:spPr>
      </p:sp>
      <p:sp>
        <p:nvSpPr>
          <p:cNvPr id="163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smtClean="0"/>
              <a:t>Diagram icons are there to refer to the steps in Miradi (you could remove if you are not using the software but they might also be helpful).</a:t>
            </a:r>
            <a:endParaRPr lang="en-US" dirty="0"/>
          </a:p>
        </p:txBody>
      </p:sp>
      <p:sp>
        <p:nvSpPr>
          <p:cNvPr id="2" name="Date Placeholder 1"/>
          <p:cNvSpPr>
            <a:spLocks noGrp="1"/>
          </p:cNvSpPr>
          <p:nvPr>
            <p:ph type="dt" idx="10"/>
          </p:nvPr>
        </p:nvSpPr>
        <p:spPr/>
        <p:txBody>
          <a:bodyPr/>
          <a:lstStyle/>
          <a:p>
            <a:r>
              <a:rPr lang="en-US" smtClean="0"/>
              <a:t>February 2015</a:t>
            </a:r>
            <a:endParaRPr lang="en-US"/>
          </a:p>
        </p:txBody>
      </p:sp>
    </p:spTree>
    <p:extLst>
      <p:ext uri="{BB962C8B-B14F-4D97-AF65-F5344CB8AC3E}">
        <p14:creationId xmlns:p14="http://schemas.microsoft.com/office/powerpoint/2010/main" val="23646554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xfrm>
            <a:off x="931863" y="739775"/>
            <a:ext cx="4937125" cy="3703638"/>
          </a:xfrm>
          <a:ln/>
        </p:spPr>
      </p:sp>
      <p:sp>
        <p:nvSpPr>
          <p:cNvPr id="1116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rPr>
              <a:t>Conservation targets can include </a:t>
            </a:r>
          </a:p>
          <a:p>
            <a:pPr>
              <a:buFontTx/>
              <a:buChar char="•"/>
            </a:pPr>
            <a:r>
              <a:rPr lang="en-US">
                <a:latin typeface="Times New Roman" charset="0"/>
              </a:rPr>
              <a:t>Species</a:t>
            </a:r>
          </a:p>
          <a:p>
            <a:pPr>
              <a:buFontTx/>
              <a:buChar char="•"/>
            </a:pPr>
            <a:r>
              <a:rPr lang="en-US">
                <a:latin typeface="Times New Roman" charset="0"/>
              </a:rPr>
              <a:t>communities, </a:t>
            </a:r>
          </a:p>
          <a:p>
            <a:pPr>
              <a:buFontTx/>
              <a:buChar char="•"/>
            </a:pPr>
            <a:r>
              <a:rPr lang="en-US">
                <a:latin typeface="Times New Roman" charset="0"/>
              </a:rPr>
              <a:t>and ecological systems.</a:t>
            </a:r>
          </a:p>
          <a:p>
            <a:r>
              <a:rPr lang="en-US">
                <a:latin typeface="Times New Roman" charset="0"/>
              </a:rPr>
              <a:t> </a:t>
            </a:r>
          </a:p>
          <a:p>
            <a:r>
              <a:rPr lang="en-US">
                <a:latin typeface="Times New Roman" charset="0"/>
              </a:rPr>
              <a:t>Conservation targets are selected to encompass and represent the needs of the broader set of biodiversity occurring within the project.</a:t>
            </a:r>
          </a:p>
        </p:txBody>
      </p:sp>
      <p:sp>
        <p:nvSpPr>
          <p:cNvPr id="2" name="Date Placeholder 1"/>
          <p:cNvSpPr>
            <a:spLocks noGrp="1"/>
          </p:cNvSpPr>
          <p:nvPr>
            <p:ph type="dt" idx="10"/>
          </p:nvPr>
        </p:nvSpPr>
        <p:spPr/>
        <p:txBody>
          <a:bodyPr/>
          <a:lstStyle/>
          <a:p>
            <a:r>
              <a:rPr lang="en-US" smtClean="0"/>
              <a:t>February 2015</a:t>
            </a:r>
            <a:endParaRPr lang="en-US"/>
          </a:p>
        </p:txBody>
      </p:sp>
    </p:spTree>
    <p:extLst>
      <p:ext uri="{BB962C8B-B14F-4D97-AF65-F5344CB8AC3E}">
        <p14:creationId xmlns:p14="http://schemas.microsoft.com/office/powerpoint/2010/main" val="41659497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4"/>
          <p:cNvSpPr>
            <a:spLocks noGrp="1"/>
          </p:cNvSpPr>
          <p:nvPr>
            <p:ph type="ftr" sz="quarter" idx="11"/>
          </p:nvPr>
        </p:nvSpPr>
        <p:spPr/>
        <p:txBody>
          <a:bodyPr/>
          <a:lstStyle/>
          <a:p>
            <a:endParaRPr lang="en-AU">
              <a:solidFill>
                <a:prstClr val="black"/>
              </a:solidFill>
            </a:endParaRPr>
          </a:p>
        </p:txBody>
      </p:sp>
      <p:sp>
        <p:nvSpPr>
          <p:cNvPr id="7" name="Date Placeholder 6"/>
          <p:cNvSpPr>
            <a:spLocks noGrp="1"/>
          </p:cNvSpPr>
          <p:nvPr>
            <p:ph type="dt" idx="13"/>
          </p:nvPr>
        </p:nvSpPr>
        <p:spPr/>
        <p:txBody>
          <a:bodyPr/>
          <a:lstStyle/>
          <a:p>
            <a:r>
              <a:rPr lang="en-US" smtClean="0"/>
              <a:t>February 2015</a:t>
            </a:r>
            <a:endParaRPr lang="en-US"/>
          </a:p>
        </p:txBody>
      </p:sp>
    </p:spTree>
    <p:extLst>
      <p:ext uri="{BB962C8B-B14F-4D97-AF65-F5344CB8AC3E}">
        <p14:creationId xmlns:p14="http://schemas.microsoft.com/office/powerpoint/2010/main" val="23756894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r>
              <a:rPr lang="en-US" sz="1800" dirty="0"/>
              <a:t>The Open Standards approach asks us to consider:</a:t>
            </a:r>
          </a:p>
          <a:p>
            <a:pPr eaLnBrk="1" hangingPunct="1"/>
            <a:endParaRPr lang="en-US" sz="1800" dirty="0"/>
          </a:p>
          <a:p>
            <a:pPr eaLnBrk="1" hangingPunct="1"/>
            <a:r>
              <a:rPr lang="en-US" sz="1800" dirty="0"/>
              <a:t>What is it we want to conserve (the conservation targets)?</a:t>
            </a:r>
          </a:p>
          <a:p>
            <a:pPr eaLnBrk="1" hangingPunct="1"/>
            <a:endParaRPr lang="en-US" sz="1800" dirty="0"/>
          </a:p>
          <a:p>
            <a:pPr eaLnBrk="1" hangingPunct="1"/>
            <a:r>
              <a:rPr lang="en-US" sz="1800" dirty="0"/>
              <a:t>What is our current best understanding of what these things need to be “healthy”?</a:t>
            </a:r>
          </a:p>
          <a:p>
            <a:pPr eaLnBrk="1" hangingPunct="1"/>
            <a:endParaRPr lang="en-US" sz="1800" dirty="0"/>
          </a:p>
          <a:p>
            <a:pPr eaLnBrk="1" hangingPunct="1"/>
            <a:r>
              <a:rPr lang="en-US" sz="1800" dirty="0"/>
              <a:t>What condition is our system in right now?</a:t>
            </a:r>
          </a:p>
          <a:p>
            <a:pPr eaLnBrk="1" hangingPunct="1"/>
            <a:endParaRPr lang="en-US" sz="1800" dirty="0"/>
          </a:p>
          <a:p>
            <a:pPr eaLnBrk="1" hangingPunct="1"/>
            <a:endParaRPr lang="en-US" sz="1800" dirty="0"/>
          </a:p>
          <a:p>
            <a:pPr eaLnBrk="1" hangingPunct="1"/>
            <a:endParaRPr lang="en-US" sz="1800" dirty="0"/>
          </a:p>
        </p:txBody>
      </p:sp>
      <p:sp>
        <p:nvSpPr>
          <p:cNvPr id="2" name="Date Placeholder 1"/>
          <p:cNvSpPr>
            <a:spLocks noGrp="1"/>
          </p:cNvSpPr>
          <p:nvPr>
            <p:ph type="dt" idx="10"/>
          </p:nvPr>
        </p:nvSpPr>
        <p:spPr/>
        <p:txBody>
          <a:bodyPr/>
          <a:lstStyle/>
          <a:p>
            <a:r>
              <a:rPr lang="en-US" smtClean="0"/>
              <a:t>February 2015</a:t>
            </a:r>
            <a:endParaRPr lang="en-US"/>
          </a:p>
        </p:txBody>
      </p:sp>
    </p:spTree>
    <p:extLst>
      <p:ext uri="{BB962C8B-B14F-4D97-AF65-F5344CB8AC3E}">
        <p14:creationId xmlns:p14="http://schemas.microsoft.com/office/powerpoint/2010/main" val="36637041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threat ranking methodology</a:t>
            </a:r>
          </a:p>
          <a:p>
            <a:pPr eaLnBrk="1" hangingPunct="1"/>
            <a:endParaRPr lang="en-US" dirty="0"/>
          </a:p>
          <a:p>
            <a:pPr eaLnBrk="1" hangingPunct="1"/>
            <a:r>
              <a:rPr lang="en-US" b="1" u="sng" dirty="0"/>
              <a:t>3-5-7 Rule</a:t>
            </a:r>
          </a:p>
          <a:p>
            <a:pPr eaLnBrk="1" hangingPunct="1"/>
            <a:r>
              <a:rPr lang="en-US" dirty="0"/>
              <a:t>3 H = 1 VH</a:t>
            </a:r>
          </a:p>
          <a:p>
            <a:pPr eaLnBrk="1" hangingPunct="1"/>
            <a:r>
              <a:rPr lang="en-US" dirty="0"/>
              <a:t>5 M = 1 H</a:t>
            </a:r>
          </a:p>
          <a:p>
            <a:pPr eaLnBrk="1" hangingPunct="1"/>
            <a:r>
              <a:rPr lang="en-US" dirty="0"/>
              <a:t>7 L = 1 M</a:t>
            </a:r>
          </a:p>
          <a:p>
            <a:pPr eaLnBrk="1" hangingPunct="1"/>
            <a:endParaRPr lang="en-US" dirty="0"/>
          </a:p>
          <a:p>
            <a:pPr eaLnBrk="1" hangingPunct="1"/>
            <a:r>
              <a:rPr lang="en-US" dirty="0"/>
              <a:t>Plus 2-prime rule</a:t>
            </a:r>
          </a:p>
          <a:p>
            <a:pPr eaLnBrk="1" hangingPunct="1"/>
            <a:endParaRPr lang="en-US" dirty="0"/>
          </a:p>
          <a:p>
            <a:r>
              <a:rPr lang="en-US" b="1" dirty="0"/>
              <a:t>Criteria for Direct Threat Rankings</a:t>
            </a:r>
            <a:endParaRPr lang="en-US" dirty="0"/>
          </a:p>
          <a:p>
            <a:r>
              <a:rPr lang="en-US" b="1" dirty="0"/>
              <a:t> </a:t>
            </a:r>
            <a:endParaRPr lang="en-US" dirty="0"/>
          </a:p>
          <a:p>
            <a:r>
              <a:rPr lang="en-US" b="1" dirty="0"/>
              <a:t> </a:t>
            </a:r>
            <a:endParaRPr lang="en-US" dirty="0"/>
          </a:p>
          <a:p>
            <a:r>
              <a:rPr lang="en-US" b="1" dirty="0"/>
              <a:t>Scope</a:t>
            </a:r>
            <a:r>
              <a:rPr lang="en-US" dirty="0"/>
              <a:t> – Most commonly defined spatially as the geographic scope of impact on the conservation target at the site that can reasonably be expected within 10 years under current circumstances (i.e., given the continuation of the existing situation). </a:t>
            </a:r>
          </a:p>
          <a:p>
            <a:r>
              <a:rPr lang="en-US" b="1" dirty="0"/>
              <a:t>Very High:</a:t>
            </a:r>
            <a:r>
              <a:rPr lang="en-US" dirty="0"/>
              <a:t> The direct threat is likely to be </a:t>
            </a:r>
            <a:r>
              <a:rPr lang="en-US" u="sng" dirty="0"/>
              <a:t>very widespread</a:t>
            </a:r>
            <a:r>
              <a:rPr lang="en-US" dirty="0"/>
              <a:t> or pervasive in its scope, and affect the conservation target throughout the target</a:t>
            </a:r>
            <a:r>
              <a:rPr lang="ja-JP" altLang="en-US" dirty="0"/>
              <a:t>’</a:t>
            </a:r>
            <a:r>
              <a:rPr lang="en-US" altLang="ja-JP" dirty="0"/>
              <a:t>s occurrences at the site. </a:t>
            </a:r>
          </a:p>
          <a:p>
            <a:r>
              <a:rPr lang="en-US" b="1" dirty="0"/>
              <a:t>High:</a:t>
            </a:r>
            <a:r>
              <a:rPr lang="en-US" dirty="0"/>
              <a:t> The direct threat is likely to be </a:t>
            </a:r>
            <a:r>
              <a:rPr lang="en-US" u="sng" dirty="0"/>
              <a:t>widespread</a:t>
            </a:r>
            <a:r>
              <a:rPr lang="en-US" dirty="0"/>
              <a:t> in its scope, and affect the conservation target at many of its locations at the site. </a:t>
            </a:r>
          </a:p>
          <a:p>
            <a:r>
              <a:rPr lang="en-US" b="1" dirty="0"/>
              <a:t>Medium:</a:t>
            </a:r>
            <a:r>
              <a:rPr lang="en-US" dirty="0"/>
              <a:t> The direct threat is likely to be </a:t>
            </a:r>
            <a:r>
              <a:rPr lang="en-US" u="sng" dirty="0"/>
              <a:t>localized</a:t>
            </a:r>
            <a:r>
              <a:rPr lang="en-US" dirty="0"/>
              <a:t> in its scope, and affect the conservation target at some of the target</a:t>
            </a:r>
            <a:r>
              <a:rPr lang="ja-JP" altLang="en-US" dirty="0"/>
              <a:t>’</a:t>
            </a:r>
            <a:r>
              <a:rPr lang="en-US" altLang="ja-JP" dirty="0"/>
              <a:t>s locations at the site. </a:t>
            </a:r>
          </a:p>
          <a:p>
            <a:r>
              <a:rPr lang="en-US" b="1" dirty="0"/>
              <a:t>Low:</a:t>
            </a:r>
            <a:r>
              <a:rPr lang="en-US" dirty="0"/>
              <a:t> The direct threat is likely to be </a:t>
            </a:r>
            <a:r>
              <a:rPr lang="en-US" u="sng" dirty="0"/>
              <a:t>very localized</a:t>
            </a:r>
            <a:r>
              <a:rPr lang="en-US" dirty="0"/>
              <a:t> in its scope, and affect the conservation target at a limited portion of the target</a:t>
            </a:r>
            <a:r>
              <a:rPr lang="ja-JP" altLang="en-US" dirty="0"/>
              <a:t>’</a:t>
            </a:r>
            <a:r>
              <a:rPr lang="en-US" altLang="ja-JP" dirty="0"/>
              <a:t>s location at the site. </a:t>
            </a:r>
          </a:p>
          <a:p>
            <a:r>
              <a:rPr lang="en-US" b="1" dirty="0"/>
              <a:t> </a:t>
            </a:r>
            <a:endParaRPr lang="en-US" dirty="0"/>
          </a:p>
          <a:p>
            <a:r>
              <a:rPr lang="en-US" b="1" dirty="0"/>
              <a:t>Severity</a:t>
            </a:r>
            <a:r>
              <a:rPr lang="en-US" dirty="0"/>
              <a:t> – The level of damage to the conservation target that can reasonably be expected within 10 years under current circumstances (i.e., given the continuation of the existing situation). </a:t>
            </a:r>
          </a:p>
          <a:p>
            <a:r>
              <a:rPr lang="en-US" b="1" dirty="0"/>
              <a:t>Very High:</a:t>
            </a:r>
            <a:r>
              <a:rPr lang="en-US" dirty="0"/>
              <a:t> The direct threat is likely to </a:t>
            </a:r>
            <a:r>
              <a:rPr lang="en-US" u="sng" dirty="0"/>
              <a:t>destroy or eliminate</a:t>
            </a:r>
            <a:r>
              <a:rPr lang="en-US" dirty="0"/>
              <a:t> the conservation target over some portion of the target</a:t>
            </a:r>
            <a:r>
              <a:rPr lang="ja-JP" altLang="en-US" dirty="0"/>
              <a:t>’</a:t>
            </a:r>
            <a:r>
              <a:rPr lang="en-US" altLang="ja-JP" dirty="0"/>
              <a:t>s occurrence at the site. </a:t>
            </a:r>
          </a:p>
          <a:p>
            <a:r>
              <a:rPr lang="en-US" b="1" dirty="0"/>
              <a:t>High:</a:t>
            </a:r>
            <a:r>
              <a:rPr lang="en-US" dirty="0"/>
              <a:t> The direct threat is likely to </a:t>
            </a:r>
            <a:r>
              <a:rPr lang="en-US" u="sng" dirty="0"/>
              <a:t>seriously degrade</a:t>
            </a:r>
            <a:r>
              <a:rPr lang="en-US" dirty="0"/>
              <a:t> the conservation target over some portion of the target</a:t>
            </a:r>
            <a:r>
              <a:rPr lang="ja-JP" altLang="en-US" dirty="0"/>
              <a:t>’</a:t>
            </a:r>
            <a:r>
              <a:rPr lang="en-US" altLang="ja-JP" dirty="0"/>
              <a:t>s occurrence at the site. </a:t>
            </a:r>
          </a:p>
          <a:p>
            <a:r>
              <a:rPr lang="en-US" b="1" dirty="0"/>
              <a:t>Medium:</a:t>
            </a:r>
            <a:r>
              <a:rPr lang="en-US" dirty="0"/>
              <a:t> The direct threat is likely to </a:t>
            </a:r>
            <a:r>
              <a:rPr lang="en-US" u="sng" dirty="0"/>
              <a:t>moderately degrade</a:t>
            </a:r>
            <a:r>
              <a:rPr lang="en-US" dirty="0"/>
              <a:t> the conservation target over some portion of the target</a:t>
            </a:r>
            <a:r>
              <a:rPr lang="ja-JP" altLang="en-US" dirty="0"/>
              <a:t>’</a:t>
            </a:r>
            <a:r>
              <a:rPr lang="en-US" altLang="ja-JP" dirty="0"/>
              <a:t>s occurrence at the site. </a:t>
            </a:r>
          </a:p>
          <a:p>
            <a:r>
              <a:rPr lang="en-US" b="1" dirty="0"/>
              <a:t>Low:</a:t>
            </a:r>
            <a:r>
              <a:rPr lang="en-US" dirty="0"/>
              <a:t> The direct threat is likely to only </a:t>
            </a:r>
            <a:r>
              <a:rPr lang="en-US" u="sng" dirty="0"/>
              <a:t>slightly impair</a:t>
            </a:r>
            <a:r>
              <a:rPr lang="en-US" dirty="0"/>
              <a:t> the conservation target over some portion of the target</a:t>
            </a:r>
            <a:r>
              <a:rPr lang="ja-JP" altLang="en-US" dirty="0"/>
              <a:t>’</a:t>
            </a:r>
            <a:r>
              <a:rPr lang="en-US" altLang="ja-JP" dirty="0"/>
              <a:t>s occurrence at the site. </a:t>
            </a:r>
          </a:p>
          <a:p>
            <a:r>
              <a:rPr lang="en-US" b="1" dirty="0"/>
              <a:t> </a:t>
            </a:r>
            <a:endParaRPr lang="en-US" dirty="0"/>
          </a:p>
          <a:p>
            <a:r>
              <a:rPr lang="en-US" b="1" dirty="0"/>
              <a:t>Irreversibility</a:t>
            </a:r>
            <a:r>
              <a:rPr lang="en-US" dirty="0"/>
              <a:t> – The degree to which the effects of a direct threat can be restored. Note that irreversibility refers to the "effects of the direct threat on the target" not the direct threat itself – you can think of it as the "recoverability" of the target from the effects of the threat. </a:t>
            </a:r>
          </a:p>
          <a:p>
            <a:r>
              <a:rPr lang="en-US" b="1" dirty="0"/>
              <a:t>Very High:</a:t>
            </a:r>
            <a:r>
              <a:rPr lang="en-US" dirty="0"/>
              <a:t> The effects of the direct threat are </a:t>
            </a:r>
            <a:r>
              <a:rPr lang="en-US" u="sng" dirty="0"/>
              <a:t>not reversible</a:t>
            </a:r>
            <a:r>
              <a:rPr lang="en-US" dirty="0"/>
              <a:t> (e.g., wetlands converted to a shopping center). </a:t>
            </a:r>
          </a:p>
          <a:p>
            <a:r>
              <a:rPr lang="en-US" b="1" dirty="0"/>
              <a:t>High:</a:t>
            </a:r>
            <a:r>
              <a:rPr lang="en-US" dirty="0"/>
              <a:t> The effects of the direct threat are </a:t>
            </a:r>
            <a:r>
              <a:rPr lang="en-US" u="sng" dirty="0"/>
              <a:t>reversible, but not practically affordable</a:t>
            </a:r>
            <a:r>
              <a:rPr lang="en-US" dirty="0"/>
              <a:t> (e.g., wetland converted to agriculture). </a:t>
            </a:r>
          </a:p>
          <a:p>
            <a:r>
              <a:rPr lang="en-US" b="1" dirty="0"/>
              <a:t>Medium:</a:t>
            </a:r>
            <a:r>
              <a:rPr lang="en-US" dirty="0"/>
              <a:t> The effects of the direct threat are </a:t>
            </a:r>
            <a:r>
              <a:rPr lang="en-US" u="sng" dirty="0"/>
              <a:t>reversible with a reasonable commitment of resources</a:t>
            </a:r>
            <a:r>
              <a:rPr lang="en-US" dirty="0"/>
              <a:t> (e.g., ditching and draining of wetland). </a:t>
            </a:r>
          </a:p>
          <a:p>
            <a:r>
              <a:rPr lang="en-US" b="1" dirty="0"/>
              <a:t>Low:</a:t>
            </a:r>
            <a:r>
              <a:rPr lang="en-US" dirty="0"/>
              <a:t> The effects of the direct threat are </a:t>
            </a:r>
            <a:r>
              <a:rPr lang="en-US" u="sng" dirty="0"/>
              <a:t>easily reversible</a:t>
            </a:r>
            <a:r>
              <a:rPr lang="en-US" dirty="0"/>
              <a:t> at relatively low cost (e.g., off-road vehicles trespassing in wetland). </a:t>
            </a:r>
          </a:p>
        </p:txBody>
      </p:sp>
      <p:sp>
        <p:nvSpPr>
          <p:cNvPr id="2" name="Date Placeholder 1"/>
          <p:cNvSpPr>
            <a:spLocks noGrp="1"/>
          </p:cNvSpPr>
          <p:nvPr>
            <p:ph type="dt" idx="10"/>
          </p:nvPr>
        </p:nvSpPr>
        <p:spPr/>
        <p:txBody>
          <a:bodyPr/>
          <a:lstStyle/>
          <a:p>
            <a:r>
              <a:rPr lang="en-US" smtClean="0"/>
              <a:t>February 2015</a:t>
            </a:r>
            <a:endParaRPr lang="en-US"/>
          </a:p>
        </p:txBody>
      </p:sp>
    </p:spTree>
    <p:extLst>
      <p:ext uri="{BB962C8B-B14F-4D97-AF65-F5344CB8AC3E}">
        <p14:creationId xmlns:p14="http://schemas.microsoft.com/office/powerpoint/2010/main" val="4317422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threat ranking methodology</a:t>
            </a:r>
          </a:p>
          <a:p>
            <a:pPr eaLnBrk="1" hangingPunct="1"/>
            <a:endParaRPr lang="en-US"/>
          </a:p>
          <a:p>
            <a:pPr eaLnBrk="1" hangingPunct="1"/>
            <a:r>
              <a:rPr lang="en-US" b="1" u="sng"/>
              <a:t>3-5-7 Rule</a:t>
            </a:r>
          </a:p>
          <a:p>
            <a:pPr eaLnBrk="1" hangingPunct="1"/>
            <a:r>
              <a:rPr lang="en-US"/>
              <a:t>3 H = 1 VH</a:t>
            </a:r>
          </a:p>
          <a:p>
            <a:pPr eaLnBrk="1" hangingPunct="1"/>
            <a:r>
              <a:rPr lang="en-US"/>
              <a:t>5 M = 1 H</a:t>
            </a:r>
          </a:p>
          <a:p>
            <a:pPr eaLnBrk="1" hangingPunct="1"/>
            <a:r>
              <a:rPr lang="en-US"/>
              <a:t>7 L = 1 M</a:t>
            </a:r>
          </a:p>
          <a:p>
            <a:pPr eaLnBrk="1" hangingPunct="1"/>
            <a:endParaRPr lang="en-US"/>
          </a:p>
          <a:p>
            <a:pPr eaLnBrk="1" hangingPunct="1"/>
            <a:r>
              <a:rPr lang="en-US"/>
              <a:t>Plus 2-prime rule</a:t>
            </a:r>
          </a:p>
          <a:p>
            <a:pPr eaLnBrk="1" hangingPunct="1"/>
            <a:endParaRPr lang="en-US"/>
          </a:p>
          <a:p>
            <a:r>
              <a:rPr lang="en-US" b="1"/>
              <a:t>Criteria for Direct Threat Rankings</a:t>
            </a:r>
            <a:endParaRPr lang="en-US"/>
          </a:p>
          <a:p>
            <a:r>
              <a:rPr lang="en-US" b="1"/>
              <a:t> </a:t>
            </a:r>
            <a:endParaRPr lang="en-US"/>
          </a:p>
          <a:p>
            <a:r>
              <a:rPr lang="en-US" b="1"/>
              <a:t> </a:t>
            </a:r>
            <a:endParaRPr lang="en-US"/>
          </a:p>
          <a:p>
            <a:r>
              <a:rPr lang="en-US" b="1"/>
              <a:t>Scope</a:t>
            </a:r>
            <a:r>
              <a:rPr lang="en-US"/>
              <a:t> – Most commonly defined spatially as the geographic scope of impact on the conservation target at the site that can reasonably be expected within 10 years under current circumstances (i.e., given the continuation of the existing situation). </a:t>
            </a:r>
          </a:p>
          <a:p>
            <a:r>
              <a:rPr lang="en-US" b="1"/>
              <a:t>Very High:</a:t>
            </a:r>
            <a:r>
              <a:rPr lang="en-US"/>
              <a:t> The direct threat is likely to be </a:t>
            </a:r>
            <a:r>
              <a:rPr lang="en-US" u="sng"/>
              <a:t>very widespread</a:t>
            </a:r>
            <a:r>
              <a:rPr lang="en-US"/>
              <a:t> or pervasive in its scope, and affect the conservation target throughout the target</a:t>
            </a:r>
            <a:r>
              <a:rPr lang="ja-JP" altLang="en-US"/>
              <a:t>’</a:t>
            </a:r>
            <a:r>
              <a:rPr lang="en-US" altLang="ja-JP"/>
              <a:t>s occurrences at the site. </a:t>
            </a:r>
          </a:p>
          <a:p>
            <a:r>
              <a:rPr lang="en-US" b="1"/>
              <a:t>High:</a:t>
            </a:r>
            <a:r>
              <a:rPr lang="en-US"/>
              <a:t> The direct threat is likely to be </a:t>
            </a:r>
            <a:r>
              <a:rPr lang="en-US" u="sng"/>
              <a:t>widespread</a:t>
            </a:r>
            <a:r>
              <a:rPr lang="en-US"/>
              <a:t> in its scope, and affect the conservation target at many of its locations at the site. </a:t>
            </a:r>
          </a:p>
          <a:p>
            <a:r>
              <a:rPr lang="en-US" b="1"/>
              <a:t>Medium:</a:t>
            </a:r>
            <a:r>
              <a:rPr lang="en-US"/>
              <a:t> The direct threat is likely to be </a:t>
            </a:r>
            <a:r>
              <a:rPr lang="en-US" u="sng"/>
              <a:t>localized</a:t>
            </a:r>
            <a:r>
              <a:rPr lang="en-US"/>
              <a:t> in its scope, and affect the conservation target at some of the target</a:t>
            </a:r>
            <a:r>
              <a:rPr lang="ja-JP" altLang="en-US"/>
              <a:t>’</a:t>
            </a:r>
            <a:r>
              <a:rPr lang="en-US" altLang="ja-JP"/>
              <a:t>s locations at the site. </a:t>
            </a:r>
          </a:p>
          <a:p>
            <a:r>
              <a:rPr lang="en-US" b="1"/>
              <a:t>Low:</a:t>
            </a:r>
            <a:r>
              <a:rPr lang="en-US"/>
              <a:t> The direct threat is likely to be </a:t>
            </a:r>
            <a:r>
              <a:rPr lang="en-US" u="sng"/>
              <a:t>very localized</a:t>
            </a:r>
            <a:r>
              <a:rPr lang="en-US"/>
              <a:t> in its scope, and affect the conservation target at a limited portion of the target</a:t>
            </a:r>
            <a:r>
              <a:rPr lang="ja-JP" altLang="en-US"/>
              <a:t>’</a:t>
            </a:r>
            <a:r>
              <a:rPr lang="en-US" altLang="ja-JP"/>
              <a:t>s location at the site. </a:t>
            </a:r>
          </a:p>
          <a:p>
            <a:r>
              <a:rPr lang="en-US" b="1"/>
              <a:t> </a:t>
            </a:r>
            <a:endParaRPr lang="en-US"/>
          </a:p>
          <a:p>
            <a:r>
              <a:rPr lang="en-US" b="1"/>
              <a:t>Severity</a:t>
            </a:r>
            <a:r>
              <a:rPr lang="en-US"/>
              <a:t> – The level of damage to the conservation target that can reasonably be expected within 10 years under current circumstances (i.e., given the continuation of the existing situation). </a:t>
            </a:r>
          </a:p>
          <a:p>
            <a:r>
              <a:rPr lang="en-US" b="1"/>
              <a:t>Very High:</a:t>
            </a:r>
            <a:r>
              <a:rPr lang="en-US"/>
              <a:t> The direct threat is likely to </a:t>
            </a:r>
            <a:r>
              <a:rPr lang="en-US" u="sng"/>
              <a:t>destroy or eliminate</a:t>
            </a:r>
            <a:r>
              <a:rPr lang="en-US"/>
              <a:t> the conservation target over some portion of the target</a:t>
            </a:r>
            <a:r>
              <a:rPr lang="ja-JP" altLang="en-US"/>
              <a:t>’</a:t>
            </a:r>
            <a:r>
              <a:rPr lang="en-US" altLang="ja-JP"/>
              <a:t>s occurrence at the site. </a:t>
            </a:r>
          </a:p>
          <a:p>
            <a:r>
              <a:rPr lang="en-US" b="1"/>
              <a:t>High:</a:t>
            </a:r>
            <a:r>
              <a:rPr lang="en-US"/>
              <a:t> The direct threat is likely to </a:t>
            </a:r>
            <a:r>
              <a:rPr lang="en-US" u="sng"/>
              <a:t>seriously degrade</a:t>
            </a:r>
            <a:r>
              <a:rPr lang="en-US"/>
              <a:t> the conservation target over some portion of the target</a:t>
            </a:r>
            <a:r>
              <a:rPr lang="ja-JP" altLang="en-US"/>
              <a:t>’</a:t>
            </a:r>
            <a:r>
              <a:rPr lang="en-US" altLang="ja-JP"/>
              <a:t>s occurrence at the site. </a:t>
            </a:r>
          </a:p>
          <a:p>
            <a:r>
              <a:rPr lang="en-US" b="1"/>
              <a:t>Medium:</a:t>
            </a:r>
            <a:r>
              <a:rPr lang="en-US"/>
              <a:t> The direct threat is likely to </a:t>
            </a:r>
            <a:r>
              <a:rPr lang="en-US" u="sng"/>
              <a:t>moderately degrade</a:t>
            </a:r>
            <a:r>
              <a:rPr lang="en-US"/>
              <a:t> the conservation target over some portion of the target</a:t>
            </a:r>
            <a:r>
              <a:rPr lang="ja-JP" altLang="en-US"/>
              <a:t>’</a:t>
            </a:r>
            <a:r>
              <a:rPr lang="en-US" altLang="ja-JP"/>
              <a:t>s occurrence at the site. </a:t>
            </a:r>
          </a:p>
          <a:p>
            <a:r>
              <a:rPr lang="en-US" b="1"/>
              <a:t>Low:</a:t>
            </a:r>
            <a:r>
              <a:rPr lang="en-US"/>
              <a:t> The direct threat is likely to only </a:t>
            </a:r>
            <a:r>
              <a:rPr lang="en-US" u="sng"/>
              <a:t>slightly impair</a:t>
            </a:r>
            <a:r>
              <a:rPr lang="en-US"/>
              <a:t> the conservation target over some portion of the target</a:t>
            </a:r>
            <a:r>
              <a:rPr lang="ja-JP" altLang="en-US"/>
              <a:t>’</a:t>
            </a:r>
            <a:r>
              <a:rPr lang="en-US" altLang="ja-JP"/>
              <a:t>s occurrence at the site. </a:t>
            </a:r>
          </a:p>
          <a:p>
            <a:r>
              <a:rPr lang="en-US" b="1"/>
              <a:t> </a:t>
            </a:r>
            <a:endParaRPr lang="en-US"/>
          </a:p>
          <a:p>
            <a:r>
              <a:rPr lang="en-US" b="1"/>
              <a:t>Irreversibility</a:t>
            </a:r>
            <a:r>
              <a:rPr lang="en-US"/>
              <a:t> – The degree to which the effects of a direct threat can be restored. Note that irreversibility refers to the "effects of the direct threat on the target" not the direct threat itself – you can think of it as the "recoverability" of the target from the effects of the threat. </a:t>
            </a:r>
          </a:p>
          <a:p>
            <a:r>
              <a:rPr lang="en-US" b="1"/>
              <a:t>Very High:</a:t>
            </a:r>
            <a:r>
              <a:rPr lang="en-US"/>
              <a:t> The effects of the direct threat are </a:t>
            </a:r>
            <a:r>
              <a:rPr lang="en-US" u="sng"/>
              <a:t>not reversible</a:t>
            </a:r>
            <a:r>
              <a:rPr lang="en-US"/>
              <a:t> (e.g., wetlands converted to a shopping center). </a:t>
            </a:r>
          </a:p>
          <a:p>
            <a:r>
              <a:rPr lang="en-US" b="1"/>
              <a:t>High:</a:t>
            </a:r>
            <a:r>
              <a:rPr lang="en-US"/>
              <a:t> The effects of the direct threat are </a:t>
            </a:r>
            <a:r>
              <a:rPr lang="en-US" u="sng"/>
              <a:t>reversible, but not practically affordable</a:t>
            </a:r>
            <a:r>
              <a:rPr lang="en-US"/>
              <a:t> (e.g., wetland converted to agriculture). </a:t>
            </a:r>
          </a:p>
          <a:p>
            <a:r>
              <a:rPr lang="en-US" b="1"/>
              <a:t>Medium:</a:t>
            </a:r>
            <a:r>
              <a:rPr lang="en-US"/>
              <a:t> The effects of the direct threat are </a:t>
            </a:r>
            <a:r>
              <a:rPr lang="en-US" u="sng"/>
              <a:t>reversible with a reasonable commitment of resources</a:t>
            </a:r>
            <a:r>
              <a:rPr lang="en-US"/>
              <a:t> (e.g., ditching and draining of wetland). </a:t>
            </a:r>
          </a:p>
          <a:p>
            <a:r>
              <a:rPr lang="en-US" b="1"/>
              <a:t>Low:</a:t>
            </a:r>
            <a:r>
              <a:rPr lang="en-US"/>
              <a:t> The effects of the direct threat are </a:t>
            </a:r>
            <a:r>
              <a:rPr lang="en-US" u="sng"/>
              <a:t>easily reversible</a:t>
            </a:r>
            <a:r>
              <a:rPr lang="en-US"/>
              <a:t> at relatively low cost (e.g., off-road vehicles trespassing in wetland). </a:t>
            </a:r>
          </a:p>
        </p:txBody>
      </p:sp>
      <p:sp>
        <p:nvSpPr>
          <p:cNvPr id="2" name="Date Placeholder 1"/>
          <p:cNvSpPr>
            <a:spLocks noGrp="1"/>
          </p:cNvSpPr>
          <p:nvPr>
            <p:ph type="dt" idx="10"/>
          </p:nvPr>
        </p:nvSpPr>
        <p:spPr/>
        <p:txBody>
          <a:bodyPr/>
          <a:lstStyle/>
          <a:p>
            <a:r>
              <a:rPr lang="en-US" smtClean="0"/>
              <a:t>February 2015</a:t>
            </a:r>
            <a:endParaRPr lang="en-US"/>
          </a:p>
        </p:txBody>
      </p:sp>
    </p:spTree>
    <p:extLst>
      <p:ext uri="{BB962C8B-B14F-4D97-AF65-F5344CB8AC3E}">
        <p14:creationId xmlns:p14="http://schemas.microsoft.com/office/powerpoint/2010/main" val="3193550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New Roman" pitchFamily="18" charset="0"/>
              <a:ea typeface="MS PGothic" pitchFamily="34" charset="-128"/>
            </a:endParaRPr>
          </a:p>
        </p:txBody>
      </p:sp>
      <p:sp>
        <p:nvSpPr>
          <p:cNvPr id="2" name="Date Placeholder 1"/>
          <p:cNvSpPr>
            <a:spLocks noGrp="1"/>
          </p:cNvSpPr>
          <p:nvPr>
            <p:ph type="dt" idx="10"/>
          </p:nvPr>
        </p:nvSpPr>
        <p:spPr/>
        <p:txBody>
          <a:bodyPr/>
          <a:lstStyle/>
          <a:p>
            <a:r>
              <a:rPr lang="en-US" smtClean="0"/>
              <a:t>February 2015</a:t>
            </a:r>
            <a:endParaRPr lang="en-US"/>
          </a:p>
        </p:txBody>
      </p:sp>
    </p:spTree>
    <p:extLst>
      <p:ext uri="{BB962C8B-B14F-4D97-AF65-F5344CB8AC3E}">
        <p14:creationId xmlns:p14="http://schemas.microsoft.com/office/powerpoint/2010/main" val="6028960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ChangeArrowheads="1" noTextEdit="1"/>
          </p:cNvSpPr>
          <p:nvPr>
            <p:ph type="sldImg"/>
          </p:nvPr>
        </p:nvSpPr>
        <p:spPr>
          <a:ln/>
        </p:spPr>
      </p:sp>
      <p:sp>
        <p:nvSpPr>
          <p:cNvPr id="3277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Don’t forget about opportunities</a:t>
            </a:r>
            <a:r>
              <a:rPr lang="en-US" baseline="0" dirty="0" smtClean="0"/>
              <a:t> – factors that can contribute to reducing your direct threat.  </a:t>
            </a:r>
            <a:r>
              <a:rPr lang="en-US" dirty="0" smtClean="0"/>
              <a:t>These are examples of certification programs that are responding to the opportunity.</a:t>
            </a:r>
            <a:endParaRPr lang="en-US" dirty="0"/>
          </a:p>
        </p:txBody>
      </p:sp>
      <p:sp>
        <p:nvSpPr>
          <p:cNvPr id="2" name="Date Placeholder 1"/>
          <p:cNvSpPr>
            <a:spLocks noGrp="1"/>
          </p:cNvSpPr>
          <p:nvPr>
            <p:ph type="dt" idx="10"/>
          </p:nvPr>
        </p:nvSpPr>
        <p:spPr/>
        <p:txBody>
          <a:bodyPr/>
          <a:lstStyle/>
          <a:p>
            <a:r>
              <a:rPr lang="en-US" smtClean="0"/>
              <a:t>February 2015</a:t>
            </a:r>
            <a:endParaRPr lang="en-US"/>
          </a:p>
        </p:txBody>
      </p:sp>
    </p:spTree>
    <p:extLst>
      <p:ext uri="{BB962C8B-B14F-4D97-AF65-F5344CB8AC3E}">
        <p14:creationId xmlns:p14="http://schemas.microsoft.com/office/powerpoint/2010/main" val="42515337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ChangeArrowheads="1" noTextEdit="1"/>
          </p:cNvSpPr>
          <p:nvPr>
            <p:ph type="sldImg"/>
          </p:nvPr>
        </p:nvSpPr>
        <p:spPr>
          <a:ln/>
        </p:spPr>
      </p:sp>
      <p:sp>
        <p:nvSpPr>
          <p:cNvPr id="5120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
        <p:nvSpPr>
          <p:cNvPr id="2" name="Date Placeholder 1"/>
          <p:cNvSpPr>
            <a:spLocks noGrp="1"/>
          </p:cNvSpPr>
          <p:nvPr>
            <p:ph type="dt" idx="10"/>
          </p:nvPr>
        </p:nvSpPr>
        <p:spPr/>
        <p:txBody>
          <a:bodyPr/>
          <a:lstStyle/>
          <a:p>
            <a:r>
              <a:rPr lang="en-US" smtClean="0"/>
              <a:t>February 2015</a:t>
            </a:r>
            <a:endParaRPr lang="en-US"/>
          </a:p>
        </p:txBody>
      </p:sp>
    </p:spTree>
    <p:extLst>
      <p:ext uri="{BB962C8B-B14F-4D97-AF65-F5344CB8AC3E}">
        <p14:creationId xmlns:p14="http://schemas.microsoft.com/office/powerpoint/2010/main" val="28215297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ChangeArrowheads="1" noTextEdit="1"/>
          </p:cNvSpPr>
          <p:nvPr>
            <p:ph type="sldImg"/>
          </p:nvPr>
        </p:nvSpPr>
        <p:spPr>
          <a:ln/>
        </p:spPr>
      </p:sp>
      <p:sp>
        <p:nvSpPr>
          <p:cNvPr id="5939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
        <p:nvSpPr>
          <p:cNvPr id="2" name="Date Placeholder 1"/>
          <p:cNvSpPr>
            <a:spLocks noGrp="1"/>
          </p:cNvSpPr>
          <p:nvPr>
            <p:ph type="dt" idx="10"/>
          </p:nvPr>
        </p:nvSpPr>
        <p:spPr/>
        <p:txBody>
          <a:bodyPr/>
          <a:lstStyle/>
          <a:p>
            <a:r>
              <a:rPr lang="en-US" smtClean="0"/>
              <a:t>February 2015</a:t>
            </a:r>
            <a:endParaRPr lang="en-US"/>
          </a:p>
        </p:txBody>
      </p:sp>
    </p:spTree>
    <p:extLst>
      <p:ext uri="{BB962C8B-B14F-4D97-AF65-F5344CB8AC3E}">
        <p14:creationId xmlns:p14="http://schemas.microsoft.com/office/powerpoint/2010/main" val="2670307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 name="Date Placeholder 1"/>
          <p:cNvSpPr>
            <a:spLocks noGrp="1"/>
          </p:cNvSpPr>
          <p:nvPr>
            <p:ph type="dt" idx="10"/>
          </p:nvPr>
        </p:nvSpPr>
        <p:spPr/>
        <p:txBody>
          <a:bodyPr/>
          <a:lstStyle/>
          <a:p>
            <a:r>
              <a:rPr lang="en-US" smtClean="0"/>
              <a:t>February 2015</a:t>
            </a:r>
            <a:endParaRPr lang="en-AU"/>
          </a:p>
        </p:txBody>
      </p:sp>
    </p:spTree>
    <p:extLst>
      <p:ext uri="{BB962C8B-B14F-4D97-AF65-F5344CB8AC3E}">
        <p14:creationId xmlns:p14="http://schemas.microsoft.com/office/powerpoint/2010/main" val="23408141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1"/>
          </p:nvPr>
        </p:nvSpPr>
        <p:spPr/>
        <p:txBody>
          <a:bodyPr/>
          <a:lstStyle/>
          <a:p>
            <a:r>
              <a:rPr lang="en-US" smtClean="0"/>
              <a:t>February 2015</a:t>
            </a:r>
            <a:endParaRPr lang="en-US"/>
          </a:p>
        </p:txBody>
      </p:sp>
    </p:spTree>
    <p:extLst>
      <p:ext uri="{BB962C8B-B14F-4D97-AF65-F5344CB8AC3E}">
        <p14:creationId xmlns:p14="http://schemas.microsoft.com/office/powerpoint/2010/main" val="30553088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p:spPr>
        <p:txBody>
          <a:bodyPr/>
          <a:lstStyle/>
          <a:p>
            <a:pPr eaLnBrk="1" hangingPunct="1"/>
            <a:endParaRPr lang="en-US" i="1" dirty="0" smtClean="0"/>
          </a:p>
          <a:p>
            <a:pPr eaLnBrk="1" hangingPunct="1"/>
            <a:endParaRPr lang="en-US" i="1" dirty="0" smtClean="0"/>
          </a:p>
        </p:txBody>
      </p:sp>
      <p:sp>
        <p:nvSpPr>
          <p:cNvPr id="2" name="Date Placeholder 1"/>
          <p:cNvSpPr>
            <a:spLocks noGrp="1"/>
          </p:cNvSpPr>
          <p:nvPr>
            <p:ph type="dt" idx="10"/>
          </p:nvPr>
        </p:nvSpPr>
        <p:spPr/>
        <p:txBody>
          <a:bodyPr/>
          <a:lstStyle/>
          <a:p>
            <a:r>
              <a:rPr lang="en-US" smtClean="0"/>
              <a:t>February 2015</a:t>
            </a:r>
            <a:endParaRPr lang="en-AU"/>
          </a:p>
        </p:txBody>
      </p:sp>
    </p:spTree>
    <p:extLst>
      <p:ext uri="{BB962C8B-B14F-4D97-AF65-F5344CB8AC3E}">
        <p14:creationId xmlns:p14="http://schemas.microsoft.com/office/powerpoint/2010/main" val="12530032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spcBef>
                <a:spcPct val="0"/>
              </a:spcBef>
            </a:pPr>
            <a:endParaRPr lang="en-US" smtClean="0">
              <a:ea typeface="ＭＳ Ｐゴシック" pitchFamily="87" charset="-128"/>
            </a:endParaRPr>
          </a:p>
        </p:txBody>
      </p:sp>
      <p:sp>
        <p:nvSpPr>
          <p:cNvPr id="2" name="Date Placeholder 1"/>
          <p:cNvSpPr>
            <a:spLocks noGrp="1"/>
          </p:cNvSpPr>
          <p:nvPr>
            <p:ph type="dt" idx="10"/>
          </p:nvPr>
        </p:nvSpPr>
        <p:spPr/>
        <p:txBody>
          <a:bodyPr/>
          <a:lstStyle/>
          <a:p>
            <a:r>
              <a:rPr lang="en-US" smtClean="0"/>
              <a:t>February 2015</a:t>
            </a:r>
            <a:endParaRPr lang="en-US"/>
          </a:p>
        </p:txBody>
      </p:sp>
    </p:spTree>
    <p:extLst>
      <p:ext uri="{BB962C8B-B14F-4D97-AF65-F5344CB8AC3E}">
        <p14:creationId xmlns:p14="http://schemas.microsoft.com/office/powerpoint/2010/main" val="34667520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smtClean="0">
                <a:latin typeface="Times New Roman" charset="0"/>
              </a:rPr>
              <a:t>The </a:t>
            </a:r>
            <a:r>
              <a:rPr lang="en-US" dirty="0" err="1" smtClean="0">
                <a:latin typeface="Times New Roman" charset="0"/>
              </a:rPr>
              <a:t>Miradi</a:t>
            </a:r>
            <a:r>
              <a:rPr lang="en-US" dirty="0" smtClean="0">
                <a:latin typeface="Times New Roman" charset="0"/>
              </a:rPr>
              <a:t> software was developed as</a:t>
            </a:r>
            <a:r>
              <a:rPr lang="en-US" baseline="0" dirty="0" smtClean="0">
                <a:latin typeface="Times New Roman" charset="0"/>
              </a:rPr>
              <a:t> a tool for implementing the Open Standards.  It was developed </a:t>
            </a:r>
            <a:r>
              <a:rPr lang="en-US" dirty="0" smtClean="0">
                <a:latin typeface="Times New Roman" charset="0"/>
              </a:rPr>
              <a:t>by CMP in partnership with </a:t>
            </a:r>
            <a:r>
              <a:rPr lang="en-US" dirty="0" err="1" smtClean="0">
                <a:latin typeface="Times New Roman" charset="0"/>
              </a:rPr>
              <a:t>Benetech</a:t>
            </a:r>
            <a:r>
              <a:rPr lang="en-US" dirty="0" smtClean="0">
                <a:latin typeface="Times New Roman" charset="0"/>
              </a:rPr>
              <a:t>, a</a:t>
            </a:r>
            <a:r>
              <a:rPr lang="en-US" baseline="0" dirty="0" smtClean="0">
                <a:latin typeface="Times New Roman" charset="0"/>
              </a:rPr>
              <a:t> software non-profit.</a:t>
            </a:r>
            <a:endParaRPr lang="en-US" dirty="0">
              <a:latin typeface="Times New Roman" charset="0"/>
            </a:endParaRPr>
          </a:p>
        </p:txBody>
      </p:sp>
      <p:sp>
        <p:nvSpPr>
          <p:cNvPr id="2" name="Date Placeholder 1"/>
          <p:cNvSpPr>
            <a:spLocks noGrp="1"/>
          </p:cNvSpPr>
          <p:nvPr>
            <p:ph type="dt" idx="10"/>
          </p:nvPr>
        </p:nvSpPr>
        <p:spPr/>
        <p:txBody>
          <a:bodyPr/>
          <a:lstStyle/>
          <a:p>
            <a:r>
              <a:rPr lang="en-US" smtClean="0"/>
              <a:t>February 2015</a:t>
            </a:r>
            <a:endParaRPr lang="en-US"/>
          </a:p>
        </p:txBody>
      </p:sp>
    </p:spTree>
    <p:extLst>
      <p:ext uri="{BB962C8B-B14F-4D97-AF65-F5344CB8AC3E}">
        <p14:creationId xmlns:p14="http://schemas.microsoft.com/office/powerpoint/2010/main" val="24421142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5" name="Date Placeholder 4"/>
          <p:cNvSpPr>
            <a:spLocks noGrp="1"/>
          </p:cNvSpPr>
          <p:nvPr>
            <p:ph type="dt" idx="11"/>
          </p:nvPr>
        </p:nvSpPr>
        <p:spPr/>
        <p:txBody>
          <a:bodyPr/>
          <a:lstStyle/>
          <a:p>
            <a:r>
              <a:rPr lang="en-US" smtClean="0"/>
              <a:t>February 2015</a:t>
            </a:r>
            <a:endParaRPr lang="en-US"/>
          </a:p>
        </p:txBody>
      </p:sp>
    </p:spTree>
    <p:extLst>
      <p:ext uri="{BB962C8B-B14F-4D97-AF65-F5344CB8AC3E}">
        <p14:creationId xmlns:p14="http://schemas.microsoft.com/office/powerpoint/2010/main" val="13644059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55602" indent="-355602">
              <a:spcBef>
                <a:spcPct val="20000"/>
              </a:spcBef>
              <a:defRPr/>
            </a:pPr>
            <a:r>
              <a:rPr lang="en-US" dirty="0" smtClean="0">
                <a:solidFill>
                  <a:srgbClr val="008000"/>
                </a:solidFill>
              </a:rPr>
              <a:t>Conservation Coaches Network – engaged board</a:t>
            </a:r>
          </a:p>
          <a:p>
            <a:pPr marL="355602" indent="-355602">
              <a:spcBef>
                <a:spcPct val="20000"/>
              </a:spcBef>
              <a:defRPr/>
            </a:pPr>
            <a:r>
              <a:rPr lang="en-US" dirty="0" smtClean="0">
                <a:solidFill>
                  <a:srgbClr val="0033CC"/>
                </a:solidFill>
              </a:rPr>
              <a:t>Active list serve</a:t>
            </a:r>
          </a:p>
          <a:p>
            <a:pPr marL="355602" indent="-355602">
              <a:spcBef>
                <a:spcPct val="20000"/>
              </a:spcBef>
              <a:defRPr/>
            </a:pPr>
            <a:r>
              <a:rPr lang="en-US" dirty="0">
                <a:solidFill>
                  <a:srgbClr val="008000"/>
                </a:solidFill>
              </a:rPr>
              <a:t>Materials accessed and downloaded -  8000 hits/month</a:t>
            </a:r>
            <a:endParaRPr lang="en-US" sz="1100" dirty="0">
              <a:solidFill>
                <a:srgbClr val="008000"/>
              </a:solidFill>
            </a:endParaRPr>
          </a:p>
          <a:p>
            <a:endParaRPr lang="en-US" dirty="0"/>
          </a:p>
        </p:txBody>
      </p:sp>
      <p:sp>
        <p:nvSpPr>
          <p:cNvPr id="5" name="Date Placeholder 4"/>
          <p:cNvSpPr>
            <a:spLocks noGrp="1"/>
          </p:cNvSpPr>
          <p:nvPr>
            <p:ph type="dt" idx="11"/>
          </p:nvPr>
        </p:nvSpPr>
        <p:spPr/>
        <p:txBody>
          <a:bodyPr/>
          <a:lstStyle/>
          <a:p>
            <a:r>
              <a:rPr lang="en-US" smtClean="0"/>
              <a:t>February 2015</a:t>
            </a:r>
            <a:endParaRPr lang="en-US"/>
          </a:p>
        </p:txBody>
      </p:sp>
    </p:spTree>
    <p:extLst>
      <p:ext uri="{BB962C8B-B14F-4D97-AF65-F5344CB8AC3E}">
        <p14:creationId xmlns:p14="http://schemas.microsoft.com/office/powerpoint/2010/main" val="1838657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Rot="1" noChangeAspect="1" noChangeArrowheads="1" noTextEdit="1"/>
          </p:cNvSpPr>
          <p:nvPr>
            <p:ph type="sldImg"/>
          </p:nvPr>
        </p:nvSpPr>
        <p:spPr>
          <a:ln/>
        </p:spPr>
      </p:sp>
      <p:sp>
        <p:nvSpPr>
          <p:cNvPr id="30724" name="Notes Placeholder 4"/>
          <p:cNvSpPr>
            <a:spLocks noGrp="1"/>
          </p:cNvSpPr>
          <p:nvPr>
            <p:ph type="body" idx="1"/>
          </p:nvPr>
        </p:nvSpPr>
        <p:spPr>
          <a:noFill/>
          <a:ln/>
        </p:spPr>
        <p:txBody>
          <a:bodyPr/>
          <a:lstStyle/>
          <a:p>
            <a:r>
              <a:rPr lang="en-US" dirty="0" smtClean="0"/>
              <a:t>Tribal leaders and local people across adjacent 2 million acres of communal lands are coming together to develop a shared approach to managing the precious forage, wildlife resources and water that they all depend on using this method.  And as one tribal leader said “The CAP [Open Standards] workshop has shown us how to move forward.  By setting priorities with our neighboring conservancies, there is real hope that we can make progress.”  (they call their collectives “land conservancies”.)</a:t>
            </a:r>
          </a:p>
        </p:txBody>
      </p:sp>
      <p:sp>
        <p:nvSpPr>
          <p:cNvPr id="2" name="Date Placeholder 1"/>
          <p:cNvSpPr>
            <a:spLocks noGrp="1"/>
          </p:cNvSpPr>
          <p:nvPr>
            <p:ph type="dt" idx="10"/>
          </p:nvPr>
        </p:nvSpPr>
        <p:spPr/>
        <p:txBody>
          <a:bodyPr/>
          <a:lstStyle/>
          <a:p>
            <a:r>
              <a:rPr lang="en-US" smtClean="0"/>
              <a:t>February 2015</a:t>
            </a:r>
            <a:endParaRPr lang="en-US"/>
          </a:p>
        </p:txBody>
      </p:sp>
    </p:spTree>
    <p:extLst>
      <p:ext uri="{BB962C8B-B14F-4D97-AF65-F5344CB8AC3E}">
        <p14:creationId xmlns:p14="http://schemas.microsoft.com/office/powerpoint/2010/main" val="7668698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1"/>
          </p:nvPr>
        </p:nvSpPr>
        <p:spPr/>
        <p:txBody>
          <a:bodyPr/>
          <a:lstStyle/>
          <a:p>
            <a:r>
              <a:rPr lang="en-US" smtClean="0"/>
              <a:t>February 2015</a:t>
            </a:r>
            <a:endParaRPr lang="en-US"/>
          </a:p>
        </p:txBody>
      </p:sp>
    </p:spTree>
    <p:extLst>
      <p:ext uri="{BB962C8B-B14F-4D97-AF65-F5344CB8AC3E}">
        <p14:creationId xmlns:p14="http://schemas.microsoft.com/office/powerpoint/2010/main" val="35868349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Academic</a:t>
            </a:r>
            <a:r>
              <a:rPr lang="en-US" baseline="0" dirty="0" smtClean="0"/>
              <a:t> courses based on the Open Standards have been </a:t>
            </a:r>
            <a:r>
              <a:rPr lang="en-US" dirty="0" smtClean="0"/>
              <a:t>developed at all of these universities,</a:t>
            </a:r>
            <a:r>
              <a:rPr lang="en-US" baseline="0" dirty="0" smtClean="0"/>
              <a:t> to give graduate students (and in some cases undergraduates) the opportunity to learn how to design, plan and monitor conservation projects, as they are just beginning their careers in conservation.</a:t>
            </a:r>
            <a:endParaRPr lang="en-US" dirty="0" smtClean="0"/>
          </a:p>
        </p:txBody>
      </p:sp>
      <p:sp>
        <p:nvSpPr>
          <p:cNvPr id="2" name="Date Placeholder 1"/>
          <p:cNvSpPr>
            <a:spLocks noGrp="1"/>
          </p:cNvSpPr>
          <p:nvPr>
            <p:ph type="dt" idx="10"/>
          </p:nvPr>
        </p:nvSpPr>
        <p:spPr/>
        <p:txBody>
          <a:bodyPr/>
          <a:lstStyle/>
          <a:p>
            <a:r>
              <a:rPr lang="en-US" smtClean="0"/>
              <a:t>February 2015</a:t>
            </a:r>
            <a:endParaRPr lang="en-US"/>
          </a:p>
        </p:txBody>
      </p:sp>
    </p:spTree>
    <p:extLst>
      <p:ext uri="{BB962C8B-B14F-4D97-AF65-F5344CB8AC3E}">
        <p14:creationId xmlns:p14="http://schemas.microsoft.com/office/powerpoint/2010/main" val="40114667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 Teaching Adaptive Management (TAM) network is a resource for</a:t>
            </a:r>
            <a:r>
              <a:rPr lang="en-US" baseline="0" dirty="0" smtClean="0"/>
              <a:t> people who are working to develop academic courses based on the Open Standards.  TAM has a website with curricula from past and existing courses.</a:t>
            </a:r>
            <a:endParaRPr lang="en-US" dirty="0" smtClean="0"/>
          </a:p>
          <a:p>
            <a:pPr>
              <a:spcBef>
                <a:spcPct val="0"/>
              </a:spcBef>
            </a:pPr>
            <a:endParaRPr lang="en-US" dirty="0" smtClean="0"/>
          </a:p>
        </p:txBody>
      </p:sp>
      <p:sp>
        <p:nvSpPr>
          <p:cNvPr id="2" name="Date Placeholder 1"/>
          <p:cNvSpPr>
            <a:spLocks noGrp="1"/>
          </p:cNvSpPr>
          <p:nvPr>
            <p:ph type="dt" idx="10"/>
          </p:nvPr>
        </p:nvSpPr>
        <p:spPr/>
        <p:txBody>
          <a:bodyPr/>
          <a:lstStyle/>
          <a:p>
            <a:r>
              <a:rPr lang="en-US" smtClean="0"/>
              <a:t>February 2015</a:t>
            </a:r>
            <a:endParaRPr lang="en-US"/>
          </a:p>
        </p:txBody>
      </p:sp>
    </p:spTree>
    <p:extLst>
      <p:ext uri="{BB962C8B-B14F-4D97-AF65-F5344CB8AC3E}">
        <p14:creationId xmlns:p14="http://schemas.microsoft.com/office/powerpoint/2010/main" val="35863078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p:txBody>
          <a:bodyPr/>
          <a:lstStyle/>
          <a:p>
            <a:endParaRPr lang="en-AU" sz="1300" dirty="0"/>
          </a:p>
        </p:txBody>
      </p:sp>
      <p:sp>
        <p:nvSpPr>
          <p:cNvPr id="5" name="Date Placeholder 4"/>
          <p:cNvSpPr>
            <a:spLocks noGrp="1"/>
          </p:cNvSpPr>
          <p:nvPr>
            <p:ph type="dt" idx="10"/>
          </p:nvPr>
        </p:nvSpPr>
        <p:spPr/>
        <p:txBody>
          <a:bodyPr/>
          <a:lstStyle/>
          <a:p>
            <a:r>
              <a:rPr lang="en-US" smtClean="0"/>
              <a:t>Open Standards Overview</a:t>
            </a:r>
            <a:endParaRPr lang="en-AU"/>
          </a:p>
        </p:txBody>
      </p:sp>
      <p:sp>
        <p:nvSpPr>
          <p:cNvPr id="6" name="Footer Placeholder 5"/>
          <p:cNvSpPr>
            <a:spLocks noGrp="1"/>
          </p:cNvSpPr>
          <p:nvPr>
            <p:ph type="ftr" sz="quarter" idx="11"/>
          </p:nvPr>
        </p:nvSpPr>
        <p:spPr/>
        <p:txBody>
          <a:bodyPr/>
          <a:lstStyle/>
          <a:p>
            <a:r>
              <a:rPr lang="en-AU" smtClean="0"/>
              <a:t>Open Standards Resources</a:t>
            </a:r>
            <a:endParaRPr lang="en-AU"/>
          </a:p>
        </p:txBody>
      </p:sp>
      <p:sp>
        <p:nvSpPr>
          <p:cNvPr id="8" name="Header Placeholder 7"/>
          <p:cNvSpPr>
            <a:spLocks noGrp="1"/>
          </p:cNvSpPr>
          <p:nvPr>
            <p:ph type="hdr" sz="quarter" idx="12"/>
          </p:nvPr>
        </p:nvSpPr>
        <p:spPr/>
        <p:txBody>
          <a:bodyPr/>
          <a:lstStyle/>
          <a:p>
            <a:r>
              <a:rPr lang="en-AU" smtClean="0"/>
              <a:t>Open Standards Workshop, Hobart</a:t>
            </a:r>
            <a:endParaRPr lang="en-AU"/>
          </a:p>
        </p:txBody>
      </p:sp>
    </p:spTree>
    <p:extLst>
      <p:ext uri="{BB962C8B-B14F-4D97-AF65-F5344CB8AC3E}">
        <p14:creationId xmlns:p14="http://schemas.microsoft.com/office/powerpoint/2010/main" val="16944218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xfrm>
            <a:off x="946998" y="4860687"/>
            <a:ext cx="5208481" cy="4604861"/>
          </a:xfrm>
        </p:spPr>
        <p:txBody>
          <a:bodyPr/>
          <a:lstStyle/>
          <a:p>
            <a:endParaRPr lang="en-US"/>
          </a:p>
        </p:txBody>
      </p:sp>
      <p:sp>
        <p:nvSpPr>
          <p:cNvPr id="5" name="Date Placeholder 4"/>
          <p:cNvSpPr>
            <a:spLocks noGrp="1"/>
          </p:cNvSpPr>
          <p:nvPr>
            <p:ph type="dt" idx="10"/>
          </p:nvPr>
        </p:nvSpPr>
        <p:spPr/>
        <p:txBody>
          <a:bodyPr/>
          <a:lstStyle/>
          <a:p>
            <a:r>
              <a:rPr lang="en-US" smtClean="0"/>
              <a:t>Open Standards Overview</a:t>
            </a:r>
            <a:endParaRPr lang="en-AU"/>
          </a:p>
        </p:txBody>
      </p:sp>
      <p:sp>
        <p:nvSpPr>
          <p:cNvPr id="6" name="Footer Placeholder 5"/>
          <p:cNvSpPr>
            <a:spLocks noGrp="1"/>
          </p:cNvSpPr>
          <p:nvPr>
            <p:ph type="ftr" sz="quarter" idx="11"/>
          </p:nvPr>
        </p:nvSpPr>
        <p:spPr/>
        <p:txBody>
          <a:bodyPr/>
          <a:lstStyle/>
          <a:p>
            <a:r>
              <a:rPr lang="en-AU" smtClean="0"/>
              <a:t>Open Standards Resources</a:t>
            </a:r>
            <a:endParaRPr lang="en-AU"/>
          </a:p>
        </p:txBody>
      </p:sp>
      <p:sp>
        <p:nvSpPr>
          <p:cNvPr id="8" name="Header Placeholder 7"/>
          <p:cNvSpPr>
            <a:spLocks noGrp="1"/>
          </p:cNvSpPr>
          <p:nvPr>
            <p:ph type="hdr" sz="quarter" idx="12"/>
          </p:nvPr>
        </p:nvSpPr>
        <p:spPr/>
        <p:txBody>
          <a:bodyPr/>
          <a:lstStyle/>
          <a:p>
            <a:r>
              <a:rPr lang="en-AU" smtClean="0"/>
              <a:t>Open Standards Workshop, Hobart</a:t>
            </a:r>
            <a:endParaRPr lang="en-AU"/>
          </a:p>
        </p:txBody>
      </p:sp>
    </p:spTree>
    <p:extLst>
      <p:ext uri="{BB962C8B-B14F-4D97-AF65-F5344CB8AC3E}">
        <p14:creationId xmlns:p14="http://schemas.microsoft.com/office/powerpoint/2010/main" val="1159794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r>
              <a:rPr lang="en-US" sz="1800" b="1" u="sng" dirty="0"/>
              <a:t>In the </a:t>
            </a:r>
            <a:r>
              <a:rPr lang="en-US" sz="1800" b="1" u="sng" dirty="0" err="1"/>
              <a:t>Peconic</a:t>
            </a:r>
            <a:r>
              <a:rPr lang="en-US" sz="1800" b="1" u="sng" dirty="0"/>
              <a:t> Estuary, </a:t>
            </a:r>
          </a:p>
          <a:p>
            <a:endParaRPr lang="en-US" sz="1800" b="1" u="sng" dirty="0"/>
          </a:p>
          <a:p>
            <a:endParaRPr lang="en-US" sz="1800" dirty="0"/>
          </a:p>
          <a:p>
            <a:r>
              <a:rPr lang="en-US" sz="1800" dirty="0"/>
              <a:t>Oystermen, fishermen, Town councilors, NGOs got together using CAP [Open Standards] to forge a plan for their estuary and now …..new scallop spawning sanctuaries have been created and scallop harvest regulations have been modified.</a:t>
            </a:r>
          </a:p>
          <a:p>
            <a:endParaRPr lang="en-US" sz="1800" dirty="0"/>
          </a:p>
          <a:p>
            <a:r>
              <a:rPr lang="en-US" sz="1800" dirty="0" err="1"/>
              <a:t>Baymen</a:t>
            </a:r>
            <a:r>
              <a:rPr lang="en-US" sz="1800" dirty="0"/>
              <a:t> and Long Island towns have banded together to fund the purchase of clams to release into the new sanctuaries</a:t>
            </a:r>
          </a:p>
          <a:p>
            <a:endParaRPr lang="en-US" sz="1800" dirty="0"/>
          </a:p>
          <a:p>
            <a:r>
              <a:rPr lang="en-US" sz="1800" dirty="0"/>
              <a:t>And the Scallop and hard clam populations are increasing in the Estuary.</a:t>
            </a:r>
          </a:p>
        </p:txBody>
      </p:sp>
      <p:sp>
        <p:nvSpPr>
          <p:cNvPr id="2" name="Date Placeholder 1"/>
          <p:cNvSpPr>
            <a:spLocks noGrp="1"/>
          </p:cNvSpPr>
          <p:nvPr>
            <p:ph type="dt" idx="10"/>
          </p:nvPr>
        </p:nvSpPr>
        <p:spPr/>
        <p:txBody>
          <a:bodyPr/>
          <a:lstStyle/>
          <a:p>
            <a:r>
              <a:rPr lang="en-US" smtClean="0"/>
              <a:t>February 2015</a:t>
            </a:r>
            <a:endParaRPr lang="en-US"/>
          </a:p>
        </p:txBody>
      </p:sp>
    </p:spTree>
    <p:extLst>
      <p:ext uri="{BB962C8B-B14F-4D97-AF65-F5344CB8AC3E}">
        <p14:creationId xmlns:p14="http://schemas.microsoft.com/office/powerpoint/2010/main" val="868524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err="1">
                <a:latin typeface="Arial" charset="0"/>
              </a:rPr>
              <a:t>Wilinggin</a:t>
            </a:r>
            <a:r>
              <a:rPr lang="en-AU" dirty="0">
                <a:latin typeface="Arial" charset="0"/>
              </a:rPr>
              <a:t> country is made up of a wide variety of landscapes from basalt ranges and sandstone cliffs and gorges</a:t>
            </a:r>
            <a:endParaRPr lang="en-AU" dirty="0"/>
          </a:p>
        </p:txBody>
      </p:sp>
      <p:sp>
        <p:nvSpPr>
          <p:cNvPr id="5" name="Footer Placeholder 4"/>
          <p:cNvSpPr>
            <a:spLocks noGrp="1"/>
          </p:cNvSpPr>
          <p:nvPr>
            <p:ph type="ftr" sz="quarter" idx="11"/>
          </p:nvPr>
        </p:nvSpPr>
        <p:spPr/>
        <p:txBody>
          <a:bodyPr/>
          <a:lstStyle/>
          <a:p>
            <a:pPr>
              <a:defRPr/>
            </a:pPr>
            <a:r>
              <a:rPr lang="en-AU" smtClean="0">
                <a:solidFill>
                  <a:prstClr val="black"/>
                </a:solidFill>
              </a:rPr>
              <a:t>CAP Resources</a:t>
            </a:r>
            <a:endParaRPr lang="en-US">
              <a:solidFill>
                <a:prstClr val="black"/>
              </a:solidFill>
            </a:endParaRPr>
          </a:p>
        </p:txBody>
      </p:sp>
      <p:sp>
        <p:nvSpPr>
          <p:cNvPr id="6" name="Date Placeholder 5"/>
          <p:cNvSpPr>
            <a:spLocks noGrp="1"/>
          </p:cNvSpPr>
          <p:nvPr>
            <p:ph type="dt" idx="12"/>
          </p:nvPr>
        </p:nvSpPr>
        <p:spPr/>
        <p:txBody>
          <a:bodyPr/>
          <a:lstStyle/>
          <a:p>
            <a:r>
              <a:rPr lang="en-US" smtClean="0"/>
              <a:t>February 2015</a:t>
            </a:r>
            <a:endParaRPr lang="en-US"/>
          </a:p>
        </p:txBody>
      </p:sp>
    </p:spTree>
    <p:extLst>
      <p:ext uri="{BB962C8B-B14F-4D97-AF65-F5344CB8AC3E}">
        <p14:creationId xmlns:p14="http://schemas.microsoft.com/office/powerpoint/2010/main" val="3662366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p:spPr>
        <p:txBody>
          <a:bodyPr/>
          <a:lstStyle/>
          <a:p>
            <a:r>
              <a:rPr lang="en-US" dirty="0" smtClean="0"/>
              <a:t>At the </a:t>
            </a:r>
            <a:r>
              <a:rPr lang="en-US" dirty="0" err="1" smtClean="0"/>
              <a:t>Cayos</a:t>
            </a:r>
            <a:r>
              <a:rPr lang="en-US" dirty="0" smtClean="0"/>
              <a:t> </a:t>
            </a:r>
            <a:r>
              <a:rPr lang="en-US" dirty="0" err="1" smtClean="0"/>
              <a:t>Cochinos</a:t>
            </a:r>
            <a:r>
              <a:rPr lang="en-US" dirty="0" smtClean="0"/>
              <a:t> National Monument, Fisherman, tourism operators, government and NGO representatives hadn’t even finished their Protected Area plan which used the CAP [Open Standards] framework and the group had all agreed to and pushed for expansion of the sanctuary boundaries to include four critical spawning areas.  </a:t>
            </a:r>
          </a:p>
          <a:p>
            <a:endParaRPr lang="en-US" dirty="0" smtClean="0"/>
          </a:p>
          <a:p>
            <a:r>
              <a:rPr lang="en-US" dirty="0" smtClean="0"/>
              <a:t>The process revealed clearly for all to see that it was in all of their best interest to protect his additional area in the sanctuary. </a:t>
            </a:r>
          </a:p>
        </p:txBody>
      </p:sp>
      <p:sp>
        <p:nvSpPr>
          <p:cNvPr id="2" name="Date Placeholder 1"/>
          <p:cNvSpPr>
            <a:spLocks noGrp="1"/>
          </p:cNvSpPr>
          <p:nvPr>
            <p:ph type="dt" idx="10"/>
          </p:nvPr>
        </p:nvSpPr>
        <p:spPr/>
        <p:txBody>
          <a:bodyPr/>
          <a:lstStyle/>
          <a:p>
            <a:r>
              <a:rPr lang="en-US" smtClean="0"/>
              <a:t>February 2015</a:t>
            </a:r>
            <a:endParaRPr lang="en-US"/>
          </a:p>
        </p:txBody>
      </p:sp>
    </p:spTree>
    <p:extLst>
      <p:ext uri="{BB962C8B-B14F-4D97-AF65-F5344CB8AC3E}">
        <p14:creationId xmlns:p14="http://schemas.microsoft.com/office/powerpoint/2010/main" val="2618411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noTextEdit="1"/>
          </p:cNvSpPr>
          <p:nvPr>
            <p:ph type="sldImg"/>
          </p:nvPr>
        </p:nvSpPr>
        <p:spPr>
          <a:ln/>
        </p:spPr>
      </p:sp>
      <p:sp>
        <p:nvSpPr>
          <p:cNvPr id="102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smtClean="0">
                <a:latin typeface="Times New Roman" charset="0"/>
              </a:rPr>
              <a:t>What all of these projects – and many more – have in common is the use of the Conservation Measures Partnership’s Open Standards for the Practice of Conservation.</a:t>
            </a:r>
            <a:endParaRPr lang="en-US" dirty="0">
              <a:latin typeface="Times New Roman" charset="0"/>
            </a:endParaRPr>
          </a:p>
        </p:txBody>
      </p:sp>
      <p:sp>
        <p:nvSpPr>
          <p:cNvPr id="2" name="Date Placeholder 1"/>
          <p:cNvSpPr>
            <a:spLocks noGrp="1"/>
          </p:cNvSpPr>
          <p:nvPr>
            <p:ph type="dt" idx="10"/>
          </p:nvPr>
        </p:nvSpPr>
        <p:spPr/>
        <p:txBody>
          <a:bodyPr/>
          <a:lstStyle/>
          <a:p>
            <a:r>
              <a:rPr lang="en-US" smtClean="0"/>
              <a:t>February 2015</a:t>
            </a:r>
            <a:endParaRPr lang="en-US"/>
          </a:p>
        </p:txBody>
      </p:sp>
    </p:spTree>
    <p:extLst>
      <p:ext uri="{BB962C8B-B14F-4D97-AF65-F5344CB8AC3E}">
        <p14:creationId xmlns:p14="http://schemas.microsoft.com/office/powerpoint/2010/main" val="4112960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1"/>
          </p:nvPr>
        </p:nvSpPr>
        <p:spPr/>
        <p:txBody>
          <a:bodyPr/>
          <a:lstStyle/>
          <a:p>
            <a:r>
              <a:rPr lang="en-US" smtClean="0"/>
              <a:t>Open Standards Overview</a:t>
            </a:r>
            <a:endParaRPr lang="en-AU"/>
          </a:p>
        </p:txBody>
      </p:sp>
    </p:spTree>
    <p:extLst>
      <p:ext uri="{BB962C8B-B14F-4D97-AF65-F5344CB8AC3E}">
        <p14:creationId xmlns:p14="http://schemas.microsoft.com/office/powerpoint/2010/main" val="29633468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5" descr="CCNet PP header blank-02.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Rectangle 3"/>
          <p:cNvSpPr>
            <a:spLocks noGrp="1" noChangeArrowheads="1"/>
          </p:cNvSpPr>
          <p:nvPr>
            <p:ph type="ctrTitle"/>
          </p:nvPr>
        </p:nvSpPr>
        <p:spPr>
          <a:xfrm>
            <a:off x="304800" y="2819400"/>
            <a:ext cx="6477000" cy="1524000"/>
          </a:xfrm>
        </p:spPr>
        <p:txBody>
          <a:bodyPr/>
          <a:lstStyle>
            <a:lvl1pPr>
              <a:defRPr sz="4800" b="0"/>
            </a:lvl1pPr>
          </a:lstStyle>
          <a:p>
            <a:r>
              <a:rPr lang="en-US"/>
              <a:t>Click to edit Master title style</a:t>
            </a:r>
          </a:p>
        </p:txBody>
      </p:sp>
      <p:sp>
        <p:nvSpPr>
          <p:cNvPr id="120836" name="Rectangle 4"/>
          <p:cNvSpPr>
            <a:spLocks noGrp="1" noChangeArrowheads="1"/>
          </p:cNvSpPr>
          <p:nvPr>
            <p:ph type="subTitle" idx="1"/>
          </p:nvPr>
        </p:nvSpPr>
        <p:spPr>
          <a:xfrm>
            <a:off x="3886200" y="5715000"/>
            <a:ext cx="5105400" cy="1066800"/>
          </a:xfrm>
        </p:spPr>
        <p:txBody>
          <a:bodyPr/>
          <a:lstStyle>
            <a:lvl1pPr marL="0" indent="0">
              <a:buFontTx/>
              <a:buNone/>
              <a:defRPr sz="3200">
                <a:latin typeface="Garamond" pitchFamily="18" charset="0"/>
              </a:defRPr>
            </a:lvl1pPr>
          </a:lstStyle>
          <a:p>
            <a:r>
              <a:rPr lang="en-US"/>
              <a:t>Click to edit Master subtitle style</a:t>
            </a:r>
          </a:p>
        </p:txBody>
      </p:sp>
    </p:spTree>
    <p:extLst>
      <p:ext uri="{BB962C8B-B14F-4D97-AF65-F5344CB8AC3E}">
        <p14:creationId xmlns:p14="http://schemas.microsoft.com/office/powerpoint/2010/main" val="990593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09604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371600"/>
            <a:ext cx="2057400" cy="44180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371600"/>
            <a:ext cx="6019800" cy="44180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22063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2667000"/>
            <a:ext cx="3659188" cy="31226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9788" y="2667000"/>
            <a:ext cx="3660775" cy="31226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27787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27038" y="206375"/>
            <a:ext cx="8356600" cy="3321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82060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81013" y="22225"/>
            <a:ext cx="8302625" cy="9794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27038" y="1266825"/>
            <a:ext cx="4067175" cy="226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6613" y="1266825"/>
            <a:ext cx="4068762" cy="105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6613" y="2473325"/>
            <a:ext cx="4068762" cy="105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122733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2590800"/>
            <a:ext cx="3659188" cy="1484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497388" y="2590800"/>
            <a:ext cx="3660775" cy="1484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227513"/>
            <a:ext cx="7472363"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79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634D6E-944F-4F6B-82B0-2D81E027DFEB}" type="datetime1">
              <a:rPr lang="en-US" smtClean="0">
                <a:solidFill>
                  <a:prstClr val="black">
                    <a:tint val="75000"/>
                  </a:prstClr>
                </a:solidFill>
              </a:rPr>
              <a:t>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DF8032A-B6FC-4E7C-BF2D-AD5CA9370A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4049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0ACE5F-4E95-4603-916D-E7F54AA3FE82}" type="datetime1">
              <a:rPr lang="en-US" smtClean="0">
                <a:solidFill>
                  <a:prstClr val="black">
                    <a:tint val="75000"/>
                  </a:prstClr>
                </a:solidFill>
              </a:rPr>
              <a:t>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DF8032A-B6FC-4E7C-BF2D-AD5CA9370A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32416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716037-4113-4643-92E1-B565AAA20434}" type="datetime1">
              <a:rPr lang="en-US" smtClean="0">
                <a:solidFill>
                  <a:prstClr val="black">
                    <a:tint val="75000"/>
                  </a:prstClr>
                </a:solidFill>
              </a:rPr>
              <a:t>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DF8032A-B6FC-4E7C-BF2D-AD5CA9370A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201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C18342-0AC5-4205-9071-5B8CDCF99B84}" type="datetime1">
              <a:rPr lang="en-US" smtClean="0">
                <a:solidFill>
                  <a:prstClr val="black">
                    <a:tint val="75000"/>
                  </a:prstClr>
                </a:solidFill>
              </a:rPr>
              <a:t>1/30/2017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DF8032A-B6FC-4E7C-BF2D-AD5CA9370A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9934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0"/>
            <a:ext cx="7467600" cy="1371600"/>
          </a:xfrm>
        </p:spPr>
        <p:txBody>
          <a:bodyPr/>
          <a:lstStyle>
            <a:lvl1pPr>
              <a:defRPr sz="3600">
                <a:solidFill>
                  <a:schemeClr val="bg1"/>
                </a:solidFill>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752600"/>
            <a:ext cx="8229600" cy="4724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421476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E3048F-3B23-4CFC-A140-15FE831AA36C}" type="datetime1">
              <a:rPr lang="en-US" smtClean="0">
                <a:solidFill>
                  <a:prstClr val="black">
                    <a:tint val="75000"/>
                  </a:prstClr>
                </a:solidFill>
              </a:rPr>
              <a:t>1/30/2017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DF8032A-B6FC-4E7C-BF2D-AD5CA9370A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87055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CB6DC2D-998B-48C2-BCEB-6C5B6958DA16}" type="datetime1">
              <a:rPr lang="en-US" smtClean="0">
                <a:solidFill>
                  <a:prstClr val="black">
                    <a:tint val="75000"/>
                  </a:prstClr>
                </a:solidFill>
              </a:rPr>
              <a:t>1/30/2017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DF8032A-B6FC-4E7C-BF2D-AD5CA9370A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8619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C746D8-B687-4767-B29C-8790921A97BB}" type="datetime1">
              <a:rPr lang="en-US" smtClean="0">
                <a:solidFill>
                  <a:prstClr val="black">
                    <a:tint val="75000"/>
                  </a:prstClr>
                </a:solidFill>
              </a:rPr>
              <a:t>1/30/2017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DF8032A-B6FC-4E7C-BF2D-AD5CA9370A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345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7159F0-7BF4-4500-97C7-BEF7D4A5A23B}" type="datetime1">
              <a:rPr lang="en-US" smtClean="0">
                <a:solidFill>
                  <a:prstClr val="black">
                    <a:tint val="75000"/>
                  </a:prstClr>
                </a:solidFill>
              </a:rPr>
              <a:t>1/30/2017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DF8032A-B6FC-4E7C-BF2D-AD5CA9370A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76756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FDADC9-0972-4643-A411-E5DD3DD15FAC}" type="datetime1">
              <a:rPr lang="en-US" smtClean="0">
                <a:solidFill>
                  <a:prstClr val="black">
                    <a:tint val="75000"/>
                  </a:prstClr>
                </a:solidFill>
              </a:rPr>
              <a:t>1/30/2017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DF8032A-B6FC-4E7C-BF2D-AD5CA9370A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51556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D8B07F-F334-4CA3-B20C-3E32A3E7FE63}" type="datetime1">
              <a:rPr lang="en-US" smtClean="0">
                <a:solidFill>
                  <a:prstClr val="black">
                    <a:tint val="75000"/>
                  </a:prstClr>
                </a:solidFill>
              </a:rPr>
              <a:t>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DF8032A-B6FC-4E7C-BF2D-AD5CA9370A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30287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1D2A09-6F02-4448-B7D1-9FA08920C884}" type="datetime1">
              <a:rPr lang="en-US" smtClean="0">
                <a:solidFill>
                  <a:prstClr val="black">
                    <a:tint val="75000"/>
                  </a:prstClr>
                </a:solidFill>
              </a:rPr>
              <a:t>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DF8032A-B6FC-4E7C-BF2D-AD5CA9370A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57560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71CC53D-FD0F-4181-B56B-09CF94296E77}" type="datetime1">
              <a:rPr lang="en-US" smtClean="0">
                <a:solidFill>
                  <a:prstClr val="black">
                    <a:tint val="75000"/>
                  </a:prstClr>
                </a:solidFill>
              </a:rPr>
              <a:t>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4FE0B9-AFC3-4FAE-8955-BD133AAB78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75933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29D4A3-F0B8-4DA1-82C1-3F66F18BD35C}" type="datetime1">
              <a:rPr lang="en-US" smtClean="0">
                <a:solidFill>
                  <a:prstClr val="black">
                    <a:tint val="75000"/>
                  </a:prstClr>
                </a:solidFill>
              </a:rPr>
              <a:t>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4FE0B9-AFC3-4FAE-8955-BD133AAB78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62057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D3121B-BDDE-4B74-9449-EC20E644E30A}" type="datetime1">
              <a:rPr lang="en-US" smtClean="0">
                <a:solidFill>
                  <a:prstClr val="black">
                    <a:tint val="75000"/>
                  </a:prstClr>
                </a:solidFill>
              </a:rPr>
              <a:t>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4FE0B9-AFC3-4FAE-8955-BD133AAB78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6177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97002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D77A60-2C74-4B07-B25C-C7765343930F}" type="datetime1">
              <a:rPr lang="en-US" smtClean="0">
                <a:solidFill>
                  <a:prstClr val="black">
                    <a:tint val="75000"/>
                  </a:prstClr>
                </a:solidFill>
              </a:rPr>
              <a:t>1/30/2017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4FE0B9-AFC3-4FAE-8955-BD133AAB78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52589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5A2FDC-7A01-4825-842D-569A7F5355AA}" type="datetime1">
              <a:rPr lang="en-US" smtClean="0">
                <a:solidFill>
                  <a:prstClr val="black">
                    <a:tint val="75000"/>
                  </a:prstClr>
                </a:solidFill>
              </a:rPr>
              <a:t>1/30/2017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84FE0B9-AFC3-4FAE-8955-BD133AAB78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25267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4552A84-4090-45E2-96C6-98E0359877DC}" type="datetime1">
              <a:rPr lang="en-US" smtClean="0">
                <a:solidFill>
                  <a:prstClr val="black">
                    <a:tint val="75000"/>
                  </a:prstClr>
                </a:solidFill>
              </a:rPr>
              <a:t>1/30/2017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84FE0B9-AFC3-4FAE-8955-BD133AAB78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66361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10D751-5B4F-4505-AA4F-2353A3A98187}" type="datetime1">
              <a:rPr lang="en-US" smtClean="0">
                <a:solidFill>
                  <a:prstClr val="black">
                    <a:tint val="75000"/>
                  </a:prstClr>
                </a:solidFill>
              </a:rPr>
              <a:t>1/30/2017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84FE0B9-AFC3-4FAE-8955-BD133AAB78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53791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150DF3-1CC6-4D83-9A19-57EA42762364}" type="datetime1">
              <a:rPr lang="en-US" smtClean="0">
                <a:solidFill>
                  <a:prstClr val="black">
                    <a:tint val="75000"/>
                  </a:prstClr>
                </a:solidFill>
              </a:rPr>
              <a:t>1/30/2017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4FE0B9-AFC3-4FAE-8955-BD133AAB78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73552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048EA1-2143-4FA4-AA3A-7F615AA65A4F}" type="datetime1">
              <a:rPr lang="en-US" smtClean="0">
                <a:solidFill>
                  <a:prstClr val="black">
                    <a:tint val="75000"/>
                  </a:prstClr>
                </a:solidFill>
              </a:rPr>
              <a:t>1/30/2017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4FE0B9-AFC3-4FAE-8955-BD133AAB78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59041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919038-EA1D-4B68-91C2-FBDE2FE4B675}" type="datetime1">
              <a:rPr lang="en-US" smtClean="0">
                <a:solidFill>
                  <a:prstClr val="black">
                    <a:tint val="75000"/>
                  </a:prstClr>
                </a:solidFill>
              </a:rPr>
              <a:t>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4FE0B9-AFC3-4FAE-8955-BD133AAB78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05420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D224EC-81A6-430B-88CD-CDE251733EFC}" type="datetime1">
              <a:rPr lang="en-US" smtClean="0">
                <a:solidFill>
                  <a:prstClr val="black">
                    <a:tint val="75000"/>
                  </a:prstClr>
                </a:solidFill>
              </a:rPr>
              <a:t>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4FE0B9-AFC3-4FAE-8955-BD133AAB78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48045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2590800"/>
            <a:ext cx="3659188" cy="1484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497388" y="2590800"/>
            <a:ext cx="3660775" cy="1484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227513"/>
            <a:ext cx="7472363"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885930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590800"/>
            <a:ext cx="3659188" cy="31226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497388" y="2590800"/>
            <a:ext cx="3660775" cy="1484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497388" y="4227513"/>
            <a:ext cx="3660775"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4964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2667000"/>
            <a:ext cx="3659188" cy="3122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9788" y="2667000"/>
            <a:ext cx="3660775" cy="3122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723115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590800"/>
            <a:ext cx="3659188" cy="31226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497388" y="2590800"/>
            <a:ext cx="3660775" cy="1484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497388" y="4227513"/>
            <a:ext cx="3660775"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45542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371600"/>
            <a:ext cx="8229600" cy="43418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760076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590800"/>
            <a:ext cx="3659188" cy="31226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97388" y="2590800"/>
            <a:ext cx="3660775" cy="31226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05388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1371600"/>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2590800"/>
            <a:ext cx="3659188" cy="1484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497388" y="2590800"/>
            <a:ext cx="3660775" cy="1484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227513"/>
            <a:ext cx="3659188"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497388" y="4227513"/>
            <a:ext cx="3660775"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34086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590800"/>
            <a:ext cx="3659188" cy="31226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497388" y="2590800"/>
            <a:ext cx="3660775" cy="31226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433742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F58C5F54-F442-4E79-9563-B69CFDD7DCEB}" type="datetime1">
              <a:rPr lang="en-US" smtClean="0">
                <a:solidFill>
                  <a:prstClr val="black">
                    <a:tint val="75000"/>
                  </a:prstClr>
                </a:solidFill>
              </a:rPr>
              <a:t>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8591762-E29D-224E-97F0-FF309F8D0A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03299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CCF5A218-0C18-4841-B29F-742200B34E87}" type="datetime1">
              <a:rPr lang="en-US" smtClean="0">
                <a:solidFill>
                  <a:prstClr val="black">
                    <a:tint val="75000"/>
                  </a:prstClr>
                </a:solidFill>
              </a:rPr>
              <a:t>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8591762-E29D-224E-97F0-FF309F8D0A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63120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5211D32E-51B7-432B-A39E-563012AD8A3A}" type="datetime1">
              <a:rPr lang="en-US" smtClean="0">
                <a:solidFill>
                  <a:prstClr val="black">
                    <a:tint val="75000"/>
                  </a:prstClr>
                </a:solidFill>
              </a:rPr>
              <a:t>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8591762-E29D-224E-97F0-FF309F8D0A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52990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97B1E6AE-ABC4-4FF5-9CF0-E830DC896FDC}" type="datetime1">
              <a:rPr lang="en-US" smtClean="0">
                <a:solidFill>
                  <a:prstClr val="black">
                    <a:tint val="75000"/>
                  </a:prstClr>
                </a:solidFill>
              </a:rPr>
              <a:t>1/30/2017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8591762-E29D-224E-97F0-FF309F8D0A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23684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4218499D-DA5F-46CB-B9C3-F346BFCD0912}" type="datetime1">
              <a:rPr lang="en-US" smtClean="0">
                <a:solidFill>
                  <a:prstClr val="black">
                    <a:tint val="75000"/>
                  </a:prstClr>
                </a:solidFill>
              </a:rPr>
              <a:t>1/30/2017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8591762-E29D-224E-97F0-FF309F8D0A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2649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34300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EBB45BDC-78B7-408C-934D-1717C0451685}" type="datetime1">
              <a:rPr lang="en-US" smtClean="0">
                <a:solidFill>
                  <a:prstClr val="black">
                    <a:tint val="75000"/>
                  </a:prstClr>
                </a:solidFill>
              </a:rPr>
              <a:t>1/30/2017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8591762-E29D-224E-97F0-FF309F8D0A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49812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1F0BAA-126E-4CC7-B47B-2EF31B80A3C5}" type="datetime1">
              <a:rPr lang="en-US" smtClean="0">
                <a:solidFill>
                  <a:prstClr val="black">
                    <a:tint val="75000"/>
                  </a:prstClr>
                </a:solidFill>
              </a:rPr>
              <a:t>1/30/2017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8591762-E29D-224E-97F0-FF309F8D0A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65921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FCAA99CA-DBA4-4C86-BF69-FA8A6D0A587E}" type="datetime1">
              <a:rPr lang="en-US" smtClean="0">
                <a:solidFill>
                  <a:prstClr val="black">
                    <a:tint val="75000"/>
                  </a:prstClr>
                </a:solidFill>
              </a:rPr>
              <a:t>1/30/2017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8591762-E29D-224E-97F0-FF309F8D0A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58426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5FD1FB62-CCFA-42C0-A4D2-F6588532578F}" type="datetime1">
              <a:rPr lang="en-US" smtClean="0">
                <a:solidFill>
                  <a:prstClr val="black">
                    <a:tint val="75000"/>
                  </a:prstClr>
                </a:solidFill>
              </a:rPr>
              <a:t>1/30/2017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8591762-E29D-224E-97F0-FF309F8D0A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95568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DA110CBF-4447-45BD-84CC-84FDB671E8B5}" type="datetime1">
              <a:rPr lang="en-US" smtClean="0">
                <a:solidFill>
                  <a:prstClr val="black">
                    <a:tint val="75000"/>
                  </a:prstClr>
                </a:solidFill>
              </a:rPr>
              <a:t>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8591762-E29D-224E-97F0-FF309F8D0A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10458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ED850505-E638-4C8F-BD62-4472193E3DDA}" type="datetime1">
              <a:rPr lang="en-US" smtClean="0">
                <a:solidFill>
                  <a:prstClr val="black">
                    <a:tint val="75000"/>
                  </a:prstClr>
                </a:solidFill>
              </a:rPr>
              <a:t>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8591762-E29D-224E-97F0-FF309F8D0A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8423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2590800"/>
            <a:ext cx="3659188" cy="1484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497388" y="2590800"/>
            <a:ext cx="3660775" cy="1484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227513"/>
            <a:ext cx="7472363"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12906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C:\Documents and Settings\Stuart\My Documents\My Pictures\Stu\Boolcoomatta\Landscape\Plains\Sm_BOOL_skyandplainsDomeRockPad_060100_(C)BH_WL_444.jpg"/>
          <p:cNvPicPr>
            <a:picLocks noChangeAspect="1" noChangeArrowheads="1"/>
          </p:cNvPicPr>
          <p:nvPr userDrawn="1"/>
        </p:nvPicPr>
        <p:blipFill>
          <a:blip r:embed="rId2">
            <a:extLst>
              <a:ext uri="{28A0092B-C50C-407E-A947-70E740481C1C}">
                <a14:useLocalDpi xmlns:a14="http://schemas.microsoft.com/office/drawing/2010/main" val="0"/>
              </a:ext>
            </a:extLst>
          </a:blip>
          <a:srcRect r="1142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Rectangle 3"/>
          <p:cNvSpPr>
            <a:spLocks noGrp="1" noChangeArrowheads="1"/>
          </p:cNvSpPr>
          <p:nvPr>
            <p:ph type="ctrTitle"/>
          </p:nvPr>
        </p:nvSpPr>
        <p:spPr>
          <a:xfrm>
            <a:off x="304801" y="2362200"/>
            <a:ext cx="6477000" cy="1524000"/>
          </a:xfrm>
        </p:spPr>
        <p:txBody>
          <a:bodyPr/>
          <a:lstStyle>
            <a:lvl1pPr>
              <a:defRPr sz="4800">
                <a:solidFill>
                  <a:schemeClr val="tx1"/>
                </a:solidFill>
              </a:defRPr>
            </a:lvl1pPr>
          </a:lstStyle>
          <a:p>
            <a:r>
              <a:rPr lang="en-US" dirty="0"/>
              <a:t>Click to edit Master title style</a:t>
            </a:r>
          </a:p>
        </p:txBody>
      </p:sp>
      <p:sp>
        <p:nvSpPr>
          <p:cNvPr id="120836" name="Rectangle 4"/>
          <p:cNvSpPr>
            <a:spLocks noGrp="1" noChangeArrowheads="1"/>
          </p:cNvSpPr>
          <p:nvPr>
            <p:ph type="subTitle" idx="1"/>
          </p:nvPr>
        </p:nvSpPr>
        <p:spPr>
          <a:xfrm>
            <a:off x="3886200" y="5029200"/>
            <a:ext cx="5105400" cy="1066800"/>
          </a:xfrm>
        </p:spPr>
        <p:txBody>
          <a:bodyPr/>
          <a:lstStyle>
            <a:lvl1pPr marL="0" indent="0">
              <a:buFontTx/>
              <a:buNone/>
              <a:defRPr sz="3600" b="1" i="1">
                <a:latin typeface="Garamond" pitchFamily="18" charset="0"/>
              </a:defRPr>
            </a:lvl1pPr>
          </a:lstStyle>
          <a:p>
            <a:r>
              <a:rPr lang="en-US"/>
              <a:t>Click to edit Master subtitle style</a:t>
            </a:r>
          </a:p>
        </p:txBody>
      </p:sp>
    </p:spTree>
    <p:extLst>
      <p:ext uri="{BB962C8B-B14F-4D97-AF65-F5344CB8AC3E}">
        <p14:creationId xmlns:p14="http://schemas.microsoft.com/office/powerpoint/2010/main" val="41668688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7544" y="1944"/>
            <a:ext cx="82296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838204" y="1628804"/>
            <a:ext cx="7472363" cy="416081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752459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lvl1pPr>
            <a:lvl2pPr marL="457106" indent="0">
              <a:buNone/>
              <a:defRPr sz="1800"/>
            </a:lvl2pPr>
            <a:lvl3pPr marL="914212" indent="0">
              <a:buNone/>
              <a:defRPr sz="1600"/>
            </a:lvl3pPr>
            <a:lvl4pPr marL="1371320" indent="0">
              <a:buNone/>
              <a:defRPr sz="1400"/>
            </a:lvl4pPr>
            <a:lvl5pPr marL="1828426" indent="0">
              <a:buNone/>
              <a:defRPr sz="1400"/>
            </a:lvl5pPr>
            <a:lvl6pPr marL="2285532" indent="0">
              <a:buNone/>
              <a:defRPr sz="1400"/>
            </a:lvl6pPr>
            <a:lvl7pPr marL="2742640" indent="0">
              <a:buNone/>
              <a:defRPr sz="1400"/>
            </a:lvl7pPr>
            <a:lvl8pPr marL="3199744" indent="0">
              <a:buNone/>
              <a:defRPr sz="1400"/>
            </a:lvl8pPr>
            <a:lvl9pPr marL="3656852" indent="0">
              <a:buNone/>
              <a:defRPr sz="1400"/>
            </a:lvl9pPr>
          </a:lstStyle>
          <a:p>
            <a:pPr lvl="0"/>
            <a:r>
              <a:rPr lang="en-US" smtClean="0"/>
              <a:t>Click to edit Master text styles</a:t>
            </a:r>
          </a:p>
        </p:txBody>
      </p:sp>
    </p:spTree>
    <p:extLst>
      <p:ext uri="{BB962C8B-B14F-4D97-AF65-F5344CB8AC3E}">
        <p14:creationId xmlns:p14="http://schemas.microsoft.com/office/powerpoint/2010/main" val="3944151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52600" y="228600"/>
            <a:ext cx="7391400" cy="1143000"/>
          </a:xfrm>
        </p:spPr>
        <p:txBody>
          <a:bodyPr/>
          <a:lstStyle>
            <a:lvl1pPr>
              <a:defRPr sz="3600">
                <a:solidFill>
                  <a:srgbClr val="FFFFFF"/>
                </a:solidFill>
                <a:latin typeface="+mn-lt"/>
              </a:defRPr>
            </a:lvl1pPr>
          </a:lstStyle>
          <a:p>
            <a:r>
              <a:rPr lang="en-US" smtClean="0"/>
              <a:t>Click to edit Master title style</a:t>
            </a:r>
            <a:endParaRPr lang="en-US"/>
          </a:p>
        </p:txBody>
      </p:sp>
    </p:spTree>
    <p:extLst>
      <p:ext uri="{BB962C8B-B14F-4D97-AF65-F5344CB8AC3E}">
        <p14:creationId xmlns:p14="http://schemas.microsoft.com/office/powerpoint/2010/main" val="19733845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lvl1pPr>
              <a:defRPr sz="3600" b="0"/>
            </a:lvl1pPr>
          </a:lstStyle>
          <a:p>
            <a:r>
              <a:rPr lang="en-US" smtClean="0"/>
              <a:t>Click to edit Master title style</a:t>
            </a:r>
            <a:endParaRPr lang="en-US"/>
          </a:p>
        </p:txBody>
      </p:sp>
      <p:sp>
        <p:nvSpPr>
          <p:cNvPr id="3" name="Content Placeholder 2"/>
          <p:cNvSpPr>
            <a:spLocks noGrp="1"/>
          </p:cNvSpPr>
          <p:nvPr>
            <p:ph sz="half" idx="1"/>
          </p:nvPr>
        </p:nvSpPr>
        <p:spPr>
          <a:xfrm>
            <a:off x="838200" y="1628804"/>
            <a:ext cx="3659188" cy="41608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9788" y="1628804"/>
            <a:ext cx="3660775" cy="41608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475870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6" indent="0">
              <a:buNone/>
              <a:defRPr sz="2000" b="1"/>
            </a:lvl2pPr>
            <a:lvl3pPr marL="914212" indent="0">
              <a:buNone/>
              <a:defRPr sz="1800" b="1"/>
            </a:lvl3pPr>
            <a:lvl4pPr marL="1371320" indent="0">
              <a:buNone/>
              <a:defRPr sz="1600" b="1"/>
            </a:lvl4pPr>
            <a:lvl5pPr marL="1828426" indent="0">
              <a:buNone/>
              <a:defRPr sz="1600" b="1"/>
            </a:lvl5pPr>
            <a:lvl6pPr marL="2285532" indent="0">
              <a:buNone/>
              <a:defRPr sz="1600" b="1"/>
            </a:lvl6pPr>
            <a:lvl7pPr marL="2742640" indent="0">
              <a:buNone/>
              <a:defRPr sz="1600" b="1"/>
            </a:lvl7pPr>
            <a:lvl8pPr marL="3199744" indent="0">
              <a:buNone/>
              <a:defRPr sz="1600" b="1"/>
            </a:lvl8pPr>
            <a:lvl9pPr marL="36568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06" indent="0">
              <a:buNone/>
              <a:defRPr sz="2000" b="1"/>
            </a:lvl2pPr>
            <a:lvl3pPr marL="914212" indent="0">
              <a:buNone/>
              <a:defRPr sz="1800" b="1"/>
            </a:lvl3pPr>
            <a:lvl4pPr marL="1371320" indent="0">
              <a:buNone/>
              <a:defRPr sz="1600" b="1"/>
            </a:lvl4pPr>
            <a:lvl5pPr marL="1828426" indent="0">
              <a:buNone/>
              <a:defRPr sz="1600" b="1"/>
            </a:lvl5pPr>
            <a:lvl6pPr marL="2285532" indent="0">
              <a:buNone/>
              <a:defRPr sz="1600" b="1"/>
            </a:lvl6pPr>
            <a:lvl7pPr marL="2742640" indent="0">
              <a:buNone/>
              <a:defRPr sz="1600" b="1"/>
            </a:lvl7pPr>
            <a:lvl8pPr marL="3199744" indent="0">
              <a:buNone/>
              <a:defRPr sz="1600" b="1"/>
            </a:lvl8pPr>
            <a:lvl9pPr marL="36568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38245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26656"/>
            <a:ext cx="8229600" cy="1143000"/>
          </a:xfrm>
        </p:spPr>
        <p:txBody>
          <a:bodyPr/>
          <a:lstStyle/>
          <a:p>
            <a:r>
              <a:rPr lang="en-US" smtClean="0"/>
              <a:t>Click to edit Master title style</a:t>
            </a:r>
            <a:endParaRPr lang="en-US"/>
          </a:p>
        </p:txBody>
      </p:sp>
    </p:spTree>
    <p:extLst>
      <p:ext uri="{BB962C8B-B14F-4D97-AF65-F5344CB8AC3E}">
        <p14:creationId xmlns:p14="http://schemas.microsoft.com/office/powerpoint/2010/main" val="39635141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49577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06" indent="0">
              <a:buNone/>
              <a:defRPr sz="1200"/>
            </a:lvl2pPr>
            <a:lvl3pPr marL="914212" indent="0">
              <a:buNone/>
              <a:defRPr sz="1000"/>
            </a:lvl3pPr>
            <a:lvl4pPr marL="1371320" indent="0">
              <a:buNone/>
              <a:defRPr sz="900"/>
            </a:lvl4pPr>
            <a:lvl5pPr marL="1828426" indent="0">
              <a:buNone/>
              <a:defRPr sz="900"/>
            </a:lvl5pPr>
            <a:lvl6pPr marL="2285532" indent="0">
              <a:buNone/>
              <a:defRPr sz="900"/>
            </a:lvl6pPr>
            <a:lvl7pPr marL="2742640" indent="0">
              <a:buNone/>
              <a:defRPr sz="900"/>
            </a:lvl7pPr>
            <a:lvl8pPr marL="3199744" indent="0">
              <a:buNone/>
              <a:defRPr sz="900"/>
            </a:lvl8pPr>
            <a:lvl9pPr marL="3656852" indent="0">
              <a:buNone/>
              <a:defRPr sz="900"/>
            </a:lvl9pPr>
          </a:lstStyle>
          <a:p>
            <a:pPr lvl="0"/>
            <a:r>
              <a:rPr lang="en-US" smtClean="0"/>
              <a:t>Click to edit Master text styles</a:t>
            </a:r>
          </a:p>
        </p:txBody>
      </p:sp>
    </p:spTree>
    <p:extLst>
      <p:ext uri="{BB962C8B-B14F-4D97-AF65-F5344CB8AC3E}">
        <p14:creationId xmlns:p14="http://schemas.microsoft.com/office/powerpoint/2010/main" val="39714968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2" indent="0">
              <a:buNone/>
              <a:defRPr sz="2400"/>
            </a:lvl3pPr>
            <a:lvl4pPr marL="1371320" indent="0">
              <a:buNone/>
              <a:defRPr sz="2000"/>
            </a:lvl4pPr>
            <a:lvl5pPr marL="1828426" indent="0">
              <a:buNone/>
              <a:defRPr sz="2000"/>
            </a:lvl5pPr>
            <a:lvl6pPr marL="2285532" indent="0">
              <a:buNone/>
              <a:defRPr sz="2000"/>
            </a:lvl6pPr>
            <a:lvl7pPr marL="2742640" indent="0">
              <a:buNone/>
              <a:defRPr sz="2000"/>
            </a:lvl7pPr>
            <a:lvl8pPr marL="3199744" indent="0">
              <a:buNone/>
              <a:defRPr sz="2000"/>
            </a:lvl8pPr>
            <a:lvl9pPr marL="3656852"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2" indent="0">
              <a:buNone/>
              <a:defRPr sz="1000"/>
            </a:lvl3pPr>
            <a:lvl4pPr marL="1371320" indent="0">
              <a:buNone/>
              <a:defRPr sz="900"/>
            </a:lvl4pPr>
            <a:lvl5pPr marL="1828426" indent="0">
              <a:buNone/>
              <a:defRPr sz="900"/>
            </a:lvl5pPr>
            <a:lvl6pPr marL="2285532" indent="0">
              <a:buNone/>
              <a:defRPr sz="900"/>
            </a:lvl6pPr>
            <a:lvl7pPr marL="2742640" indent="0">
              <a:buNone/>
              <a:defRPr sz="900"/>
            </a:lvl7pPr>
            <a:lvl8pPr marL="3199744" indent="0">
              <a:buNone/>
              <a:defRPr sz="900"/>
            </a:lvl8pPr>
            <a:lvl9pPr marL="3656852" indent="0">
              <a:buNone/>
              <a:defRPr sz="900"/>
            </a:lvl9pPr>
          </a:lstStyle>
          <a:p>
            <a:pPr lvl="0"/>
            <a:r>
              <a:rPr lang="en-US" smtClean="0"/>
              <a:t>Click to edit Master text styles</a:t>
            </a:r>
          </a:p>
        </p:txBody>
      </p:sp>
    </p:spTree>
    <p:extLst>
      <p:ext uri="{BB962C8B-B14F-4D97-AF65-F5344CB8AC3E}">
        <p14:creationId xmlns:p14="http://schemas.microsoft.com/office/powerpoint/2010/main" val="34281677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61121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371601"/>
            <a:ext cx="2057400" cy="44180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371601"/>
            <a:ext cx="6019800" cy="44180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702347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2667000"/>
            <a:ext cx="3659188" cy="31226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9788" y="2667000"/>
            <a:ext cx="3660775" cy="31226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42096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371601"/>
            <a:ext cx="8229600" cy="44180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7218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73135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2667000"/>
            <a:ext cx="3659188" cy="31226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9788" y="2667004"/>
            <a:ext cx="3660775" cy="1484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9788" y="4303713"/>
            <a:ext cx="3660775"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42461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838204" y="2667000"/>
            <a:ext cx="7472363" cy="3122613"/>
          </a:xfrm>
        </p:spPr>
        <p:txBody>
          <a:bodyPr/>
          <a:lstStyle/>
          <a:p>
            <a:pPr lvl="0"/>
            <a:endParaRPr lang="en-US" noProof="0" smtClean="0"/>
          </a:p>
        </p:txBody>
      </p:sp>
    </p:spTree>
    <p:extLst>
      <p:ext uri="{BB962C8B-B14F-4D97-AF65-F5344CB8AC3E}">
        <p14:creationId xmlns:p14="http://schemas.microsoft.com/office/powerpoint/2010/main" val="14913978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4"/>
            <a:ext cx="2133600" cy="365125"/>
          </a:xfrm>
          <a:prstGeom prst="rect">
            <a:avLst/>
          </a:prstGeom>
        </p:spPr>
        <p:txBody>
          <a:bodyPr lIns="91421" tIns="45711" rIns="91421" bIns="45711"/>
          <a:lstStyle/>
          <a:p>
            <a:pPr defTabSz="914212"/>
            <a:fld id="{B06B75B2-6612-4780-9B2D-13D02AB75285}" type="datetime1">
              <a:rPr lang="en-US" smtClean="0">
                <a:solidFill>
                  <a:prstClr val="black">
                    <a:tint val="75000"/>
                  </a:prstClr>
                </a:solidFill>
              </a:rPr>
              <a:t>1/30/2017</a:t>
            </a:fld>
            <a:endParaRPr lang="en-US">
              <a:solidFill>
                <a:prstClr val="black">
                  <a:tint val="75000"/>
                </a:prstClr>
              </a:solidFill>
            </a:endParaRPr>
          </a:p>
        </p:txBody>
      </p:sp>
      <p:sp>
        <p:nvSpPr>
          <p:cNvPr id="6" name="Footer Placeholder 5"/>
          <p:cNvSpPr>
            <a:spLocks noGrp="1"/>
          </p:cNvSpPr>
          <p:nvPr>
            <p:ph type="ftr" sz="quarter" idx="11"/>
          </p:nvPr>
        </p:nvSpPr>
        <p:spPr>
          <a:xfrm>
            <a:off x="3124201" y="6356354"/>
            <a:ext cx="2895600" cy="365125"/>
          </a:xfrm>
          <a:prstGeom prst="rect">
            <a:avLst/>
          </a:prstGeom>
        </p:spPr>
        <p:txBody>
          <a:bodyPr lIns="91421" tIns="45711" rIns="91421" bIns="45711"/>
          <a:lstStyle/>
          <a:p>
            <a:pPr defTabSz="914212"/>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356354"/>
            <a:ext cx="2133600" cy="365125"/>
          </a:xfrm>
          <a:prstGeom prst="rect">
            <a:avLst/>
          </a:prstGeom>
        </p:spPr>
        <p:txBody>
          <a:bodyPr lIns="91421" tIns="45711" rIns="91421" bIns="45711"/>
          <a:lstStyle/>
          <a:p>
            <a:pPr defTabSz="914212"/>
            <a:fld id="{2633A0BA-47CD-403E-8CBA-6940508DC997}" type="slidenum">
              <a:rPr lang="en-US" smtClean="0">
                <a:solidFill>
                  <a:prstClr val="black">
                    <a:tint val="75000"/>
                  </a:prstClr>
                </a:solidFill>
              </a:rPr>
              <a:pPr defTabSz="914212"/>
              <a:t>‹#›</a:t>
            </a:fld>
            <a:endParaRPr lang="en-US">
              <a:solidFill>
                <a:prstClr val="black">
                  <a:tint val="75000"/>
                </a:prstClr>
              </a:solidFill>
            </a:endParaRPr>
          </a:p>
        </p:txBody>
      </p:sp>
    </p:spTree>
    <p:extLst>
      <p:ext uri="{BB962C8B-B14F-4D97-AF65-F5344CB8AC3E}">
        <p14:creationId xmlns:p14="http://schemas.microsoft.com/office/powerpoint/2010/main" val="4006539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18728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5809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image" Target="../media/image1.jpe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theme" Target="../theme/theme3.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4.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image" Target="../media/image2.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theme" Target="../theme/theme5.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914400" y="228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4"/>
          <p:cNvSpPr>
            <a:spLocks noGrp="1" noChangeArrowheads="1"/>
          </p:cNvSpPr>
          <p:nvPr>
            <p:ph type="body" idx="1"/>
          </p:nvPr>
        </p:nvSpPr>
        <p:spPr bwMode="auto">
          <a:xfrm>
            <a:off x="838200" y="1828800"/>
            <a:ext cx="7472363"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5"/>
          <p:cNvSpPr>
            <a:spLocks noChangeArrowheads="1"/>
          </p:cNvSpPr>
          <p:nvPr/>
        </p:nvSpPr>
        <p:spPr bwMode="auto">
          <a:xfrm>
            <a:off x="3276600" y="228600"/>
            <a:ext cx="5562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spcBef>
                <a:spcPct val="0"/>
              </a:spcBef>
              <a:spcAft>
                <a:spcPct val="0"/>
              </a:spcAft>
            </a:pPr>
            <a:endParaRPr lang="en-US" sz="4000" b="1">
              <a:solidFill>
                <a:srgbClr val="000000"/>
              </a:solidFill>
              <a:latin typeface="Garamond" pitchFamily="18" charset="0"/>
              <a:ea typeface="MS PGothic" pitchFamily="34" charset="-128"/>
            </a:endParaRPr>
          </a:p>
        </p:txBody>
      </p:sp>
      <p:pic>
        <p:nvPicPr>
          <p:cNvPr id="1029" name="Picture 7" descr="CCNet PP header blank-02.jpg"/>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0" y="0"/>
            <a:ext cx="9144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6371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5" r:id="rId14"/>
    <p:sldLayoutId id="2147483676" r:id="rId15"/>
  </p:sldLayoutIdLst>
  <p:hf sldNum="0" hdr="0" ftr="0" dt="0"/>
  <p:txStyles>
    <p:titleStyle>
      <a:lvl1pPr algn="l" rtl="0" eaLnBrk="0" fontAlgn="base" hangingPunct="0">
        <a:spcBef>
          <a:spcPct val="0"/>
        </a:spcBef>
        <a:spcAft>
          <a:spcPct val="0"/>
        </a:spcAft>
        <a:defRPr sz="4000" b="1">
          <a:solidFill>
            <a:schemeClr val="tx1"/>
          </a:solidFill>
          <a:latin typeface="+mj-lt"/>
          <a:ea typeface="MS PGothic" charset="0"/>
          <a:cs typeface="MS PGothic" charset="0"/>
        </a:defRPr>
      </a:lvl1pPr>
      <a:lvl2pPr algn="l" rtl="0" eaLnBrk="0" fontAlgn="base" hangingPunct="0">
        <a:spcBef>
          <a:spcPct val="0"/>
        </a:spcBef>
        <a:spcAft>
          <a:spcPct val="0"/>
        </a:spcAft>
        <a:defRPr sz="4000" b="1">
          <a:solidFill>
            <a:schemeClr val="tx1"/>
          </a:solidFill>
          <a:latin typeface="Garamond" pitchFamily="18" charset="0"/>
          <a:ea typeface="MS PGothic" charset="0"/>
          <a:cs typeface="MS PGothic" charset="0"/>
        </a:defRPr>
      </a:lvl2pPr>
      <a:lvl3pPr algn="l" rtl="0" eaLnBrk="0" fontAlgn="base" hangingPunct="0">
        <a:spcBef>
          <a:spcPct val="0"/>
        </a:spcBef>
        <a:spcAft>
          <a:spcPct val="0"/>
        </a:spcAft>
        <a:defRPr sz="4000" b="1">
          <a:solidFill>
            <a:schemeClr val="tx1"/>
          </a:solidFill>
          <a:latin typeface="Garamond" pitchFamily="18" charset="0"/>
          <a:ea typeface="MS PGothic" charset="0"/>
          <a:cs typeface="MS PGothic" charset="0"/>
        </a:defRPr>
      </a:lvl3pPr>
      <a:lvl4pPr algn="l" rtl="0" eaLnBrk="0" fontAlgn="base" hangingPunct="0">
        <a:spcBef>
          <a:spcPct val="0"/>
        </a:spcBef>
        <a:spcAft>
          <a:spcPct val="0"/>
        </a:spcAft>
        <a:defRPr sz="4000" b="1">
          <a:solidFill>
            <a:schemeClr val="tx1"/>
          </a:solidFill>
          <a:latin typeface="Garamond" pitchFamily="18" charset="0"/>
          <a:ea typeface="MS PGothic" charset="0"/>
          <a:cs typeface="MS PGothic" charset="0"/>
        </a:defRPr>
      </a:lvl4pPr>
      <a:lvl5pPr algn="l" rtl="0" eaLnBrk="0" fontAlgn="base" hangingPunct="0">
        <a:spcBef>
          <a:spcPct val="0"/>
        </a:spcBef>
        <a:spcAft>
          <a:spcPct val="0"/>
        </a:spcAft>
        <a:defRPr sz="4000" b="1">
          <a:solidFill>
            <a:schemeClr val="tx1"/>
          </a:solidFill>
          <a:latin typeface="Garamond" pitchFamily="18" charset="0"/>
          <a:ea typeface="MS PGothic" charset="0"/>
          <a:cs typeface="MS PGothic" charset="0"/>
        </a:defRPr>
      </a:lvl5pPr>
      <a:lvl6pPr marL="457200" algn="l" rtl="0" fontAlgn="base">
        <a:spcBef>
          <a:spcPct val="0"/>
        </a:spcBef>
        <a:spcAft>
          <a:spcPct val="0"/>
        </a:spcAft>
        <a:defRPr sz="4000" b="1">
          <a:solidFill>
            <a:schemeClr val="tx1"/>
          </a:solidFill>
          <a:latin typeface="Garamond" pitchFamily="18" charset="0"/>
        </a:defRPr>
      </a:lvl6pPr>
      <a:lvl7pPr marL="914400" algn="l" rtl="0" fontAlgn="base">
        <a:spcBef>
          <a:spcPct val="0"/>
        </a:spcBef>
        <a:spcAft>
          <a:spcPct val="0"/>
        </a:spcAft>
        <a:defRPr sz="4000" b="1">
          <a:solidFill>
            <a:schemeClr val="tx1"/>
          </a:solidFill>
          <a:latin typeface="Garamond" pitchFamily="18" charset="0"/>
        </a:defRPr>
      </a:lvl7pPr>
      <a:lvl8pPr marL="1371600" algn="l" rtl="0" fontAlgn="base">
        <a:spcBef>
          <a:spcPct val="0"/>
        </a:spcBef>
        <a:spcAft>
          <a:spcPct val="0"/>
        </a:spcAft>
        <a:defRPr sz="4000" b="1">
          <a:solidFill>
            <a:schemeClr val="tx1"/>
          </a:solidFill>
          <a:latin typeface="Garamond" pitchFamily="18" charset="0"/>
        </a:defRPr>
      </a:lvl8pPr>
      <a:lvl9pPr marL="1828800" algn="l" rtl="0" fontAlgn="base">
        <a:spcBef>
          <a:spcPct val="0"/>
        </a:spcBef>
        <a:spcAft>
          <a:spcPct val="0"/>
        </a:spcAft>
        <a:defRPr sz="4000" b="1">
          <a:solidFill>
            <a:schemeClr val="tx1"/>
          </a:solidFill>
          <a:latin typeface="Garamond" pitchFamily="18"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4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1DCA15-382E-495A-9DCE-706FC78DFCF2}" type="datetime1">
              <a:rPr lang="en-US" smtClean="0">
                <a:solidFill>
                  <a:prstClr val="black">
                    <a:tint val="75000"/>
                  </a:prstClr>
                </a:solidFill>
              </a:rPr>
              <a:t>1/30/2017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8032A-B6FC-4E7C-BF2D-AD5CA9370A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644990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6FC85A-D18D-4FD6-B811-C98DB73B7D8C}" type="datetime1">
              <a:rPr lang="en-US" smtClean="0">
                <a:solidFill>
                  <a:prstClr val="black">
                    <a:tint val="75000"/>
                  </a:prstClr>
                </a:solidFill>
              </a:rPr>
              <a:t>1/30/2017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4FE0B9-AFC3-4FAE-8955-BD133AAB78A6}" type="slidenum">
              <a:rPr lang="en-US" smtClean="0">
                <a:solidFill>
                  <a:prstClr val="black">
                    <a:tint val="75000"/>
                  </a:prstClr>
                </a:solidFill>
              </a:rPr>
              <a:pPr/>
              <a:t>‹#›</a:t>
            </a:fld>
            <a:endParaRPr lang="en-US">
              <a:solidFill>
                <a:prstClr val="black">
                  <a:tint val="75000"/>
                </a:prstClr>
              </a:solidFill>
            </a:endParaRPr>
          </a:p>
        </p:txBody>
      </p:sp>
      <p:pic>
        <p:nvPicPr>
          <p:cNvPr id="9" name="Picture 8" descr="CCNet PP header blank-02.jpg"/>
          <p:cNvPicPr>
            <a:picLocks noChangeAspect="1"/>
          </p:cNvPicPr>
          <p:nvPr/>
        </p:nvPicPr>
        <p:blipFill>
          <a:blip r:embed="rId20" cstate="print"/>
          <a:stretch>
            <a:fillRect/>
          </a:stretch>
        </p:blipFill>
        <p:spPr>
          <a:xfrm>
            <a:off x="0" y="0"/>
            <a:ext cx="9144000" cy="1384300"/>
          </a:xfrm>
          <a:prstGeom prst="rect">
            <a:avLst/>
          </a:prstGeom>
        </p:spPr>
      </p:pic>
    </p:spTree>
    <p:extLst>
      <p:ext uri="{BB962C8B-B14F-4D97-AF65-F5344CB8AC3E}">
        <p14:creationId xmlns:p14="http://schemas.microsoft.com/office/powerpoint/2010/main" val="28433818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D36C42FE-C7D7-4C55-A485-9179F56BCD6F}" type="datetime1">
              <a:rPr lang="en-US" smtClean="0">
                <a:solidFill>
                  <a:prstClr val="black">
                    <a:tint val="75000"/>
                  </a:prstClr>
                </a:solidFill>
              </a:rPr>
              <a:t>1/30/2017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08591762-E29D-224E-97F0-FF309F8D0A62}"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65312411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8677" name="Picture 2" descr="C:\Documents and Settings\Stuart\My Documents\My Pictures\Stu\Boolcoomatta\Landscape\Plains\Sm_BOOL_skyandplainsDomeRockPad_060100_(C)BH_WL_444.jpg"/>
          <p:cNvPicPr>
            <a:picLocks noChangeAspect="1" noChangeArrowheads="1"/>
          </p:cNvPicPr>
          <p:nvPr/>
        </p:nvPicPr>
        <p:blipFill>
          <a:blip r:embed="rId18">
            <a:extLst>
              <a:ext uri="{28A0092B-C50C-407E-A947-70E740481C1C}">
                <a14:useLocalDpi xmlns:a14="http://schemas.microsoft.com/office/drawing/2010/main" val="0"/>
              </a:ext>
            </a:extLst>
          </a:blip>
          <a:srcRect r="11427" b="82222"/>
          <a:stretch>
            <a:fillRect/>
          </a:stretch>
        </p:blipFill>
        <p:spPr bwMode="auto">
          <a:xfrm>
            <a:off x="0" y="0"/>
            <a:ext cx="9144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Rectangle 3"/>
          <p:cNvSpPr>
            <a:spLocks noGrp="1" noChangeArrowheads="1"/>
          </p:cNvSpPr>
          <p:nvPr>
            <p:ph type="title"/>
          </p:nvPr>
        </p:nvSpPr>
        <p:spPr bwMode="auto">
          <a:xfrm>
            <a:off x="457200" y="381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1" tIns="45711" rIns="91421" bIns="45711" numCol="1" anchor="ctr" anchorCtr="0" compatLnSpc="1">
            <a:prstTxWarp prst="textNoShape">
              <a:avLst/>
            </a:prstTxWarp>
          </a:bodyPr>
          <a:lstStyle/>
          <a:p>
            <a:pPr lvl="0"/>
            <a:r>
              <a:rPr lang="en-US" dirty="0" smtClean="0"/>
              <a:t>Click to edit Master title style</a:t>
            </a:r>
          </a:p>
        </p:txBody>
      </p:sp>
      <p:sp>
        <p:nvSpPr>
          <p:cNvPr id="28675" name="Rectangle 4"/>
          <p:cNvSpPr>
            <a:spLocks noGrp="1" noChangeArrowheads="1"/>
          </p:cNvSpPr>
          <p:nvPr>
            <p:ph type="body" idx="1"/>
          </p:nvPr>
        </p:nvSpPr>
        <p:spPr bwMode="auto">
          <a:xfrm>
            <a:off x="838204" y="1556793"/>
            <a:ext cx="7472363" cy="4232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1" tIns="45711" rIns="91421" bIns="45711"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9813" name="Rectangle 5"/>
          <p:cNvSpPr>
            <a:spLocks noChangeArrowheads="1"/>
          </p:cNvSpPr>
          <p:nvPr/>
        </p:nvSpPr>
        <p:spPr bwMode="auto">
          <a:xfrm>
            <a:off x="3276601" y="228600"/>
            <a:ext cx="5562600" cy="762000"/>
          </a:xfrm>
          <a:prstGeom prst="rect">
            <a:avLst/>
          </a:prstGeom>
          <a:noFill/>
          <a:ln w="9525">
            <a:noFill/>
            <a:miter lim="800000"/>
            <a:headEnd/>
            <a:tailEnd/>
          </a:ln>
          <a:effectLst/>
        </p:spPr>
        <p:txBody>
          <a:bodyPr lIns="91421" tIns="45711" rIns="91421" bIns="45711" anchor="ctr"/>
          <a:lstStyle/>
          <a:p>
            <a:pPr defTabSz="914212" fontAlgn="base">
              <a:spcBef>
                <a:spcPct val="0"/>
              </a:spcBef>
              <a:spcAft>
                <a:spcPct val="0"/>
              </a:spcAft>
              <a:defRPr/>
            </a:pPr>
            <a:endParaRPr lang="en-US" sz="4000" b="1">
              <a:solidFill>
                <a:srgbClr val="000000"/>
              </a:solidFill>
              <a:latin typeface="Calibri" pitchFamily="34" charset="0"/>
              <a:cs typeface="Calibri" pitchFamily="34" charset="0"/>
            </a:endParaRPr>
          </a:p>
        </p:txBody>
      </p:sp>
    </p:spTree>
    <p:extLst>
      <p:ext uri="{BB962C8B-B14F-4D97-AF65-F5344CB8AC3E}">
        <p14:creationId xmlns:p14="http://schemas.microsoft.com/office/powerpoint/2010/main" val="182278557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Lst>
  <p:hf sldNum="0" hdr="0" ftr="0" dt="0"/>
  <p:txStyles>
    <p:titleStyle>
      <a:lvl1pPr algn="ctr" rtl="0" eaLnBrk="0" fontAlgn="base" hangingPunct="0">
        <a:spcBef>
          <a:spcPct val="0"/>
        </a:spcBef>
        <a:spcAft>
          <a:spcPct val="0"/>
        </a:spcAft>
        <a:defRPr sz="4000" b="1">
          <a:solidFill>
            <a:schemeClr val="tx1"/>
          </a:solidFill>
          <a:latin typeface="Century Gothic" pitchFamily="34" charset="0"/>
          <a:ea typeface="+mj-ea"/>
          <a:cs typeface="Calibri" pitchFamily="34" charset="0"/>
        </a:defRPr>
      </a:lvl1pPr>
      <a:lvl2pPr algn="l" rtl="0" eaLnBrk="0" fontAlgn="base" hangingPunct="0">
        <a:spcBef>
          <a:spcPct val="0"/>
        </a:spcBef>
        <a:spcAft>
          <a:spcPct val="0"/>
        </a:spcAft>
        <a:defRPr sz="4000" b="1">
          <a:solidFill>
            <a:schemeClr val="tx1"/>
          </a:solidFill>
          <a:latin typeface="Garamond" pitchFamily="18" charset="0"/>
        </a:defRPr>
      </a:lvl2pPr>
      <a:lvl3pPr algn="l" rtl="0" eaLnBrk="0" fontAlgn="base" hangingPunct="0">
        <a:spcBef>
          <a:spcPct val="0"/>
        </a:spcBef>
        <a:spcAft>
          <a:spcPct val="0"/>
        </a:spcAft>
        <a:defRPr sz="4000" b="1">
          <a:solidFill>
            <a:schemeClr val="tx1"/>
          </a:solidFill>
          <a:latin typeface="Garamond" pitchFamily="18" charset="0"/>
        </a:defRPr>
      </a:lvl3pPr>
      <a:lvl4pPr algn="l" rtl="0" eaLnBrk="0" fontAlgn="base" hangingPunct="0">
        <a:spcBef>
          <a:spcPct val="0"/>
        </a:spcBef>
        <a:spcAft>
          <a:spcPct val="0"/>
        </a:spcAft>
        <a:defRPr sz="4000" b="1">
          <a:solidFill>
            <a:schemeClr val="tx1"/>
          </a:solidFill>
          <a:latin typeface="Garamond" pitchFamily="18" charset="0"/>
        </a:defRPr>
      </a:lvl4pPr>
      <a:lvl5pPr algn="l" rtl="0" eaLnBrk="0" fontAlgn="base" hangingPunct="0">
        <a:spcBef>
          <a:spcPct val="0"/>
        </a:spcBef>
        <a:spcAft>
          <a:spcPct val="0"/>
        </a:spcAft>
        <a:defRPr sz="4000" b="1">
          <a:solidFill>
            <a:schemeClr val="tx1"/>
          </a:solidFill>
          <a:latin typeface="Garamond" pitchFamily="18" charset="0"/>
        </a:defRPr>
      </a:lvl5pPr>
      <a:lvl6pPr marL="457106" algn="l" rtl="0" fontAlgn="base">
        <a:spcBef>
          <a:spcPct val="0"/>
        </a:spcBef>
        <a:spcAft>
          <a:spcPct val="0"/>
        </a:spcAft>
        <a:defRPr sz="4000" b="1">
          <a:solidFill>
            <a:schemeClr val="tx1"/>
          </a:solidFill>
          <a:latin typeface="Garamond" pitchFamily="18" charset="0"/>
        </a:defRPr>
      </a:lvl6pPr>
      <a:lvl7pPr marL="914212" algn="l" rtl="0" fontAlgn="base">
        <a:spcBef>
          <a:spcPct val="0"/>
        </a:spcBef>
        <a:spcAft>
          <a:spcPct val="0"/>
        </a:spcAft>
        <a:defRPr sz="4000" b="1">
          <a:solidFill>
            <a:schemeClr val="tx1"/>
          </a:solidFill>
          <a:latin typeface="Garamond" pitchFamily="18" charset="0"/>
        </a:defRPr>
      </a:lvl7pPr>
      <a:lvl8pPr marL="1371320" algn="l" rtl="0" fontAlgn="base">
        <a:spcBef>
          <a:spcPct val="0"/>
        </a:spcBef>
        <a:spcAft>
          <a:spcPct val="0"/>
        </a:spcAft>
        <a:defRPr sz="4000" b="1">
          <a:solidFill>
            <a:schemeClr val="tx1"/>
          </a:solidFill>
          <a:latin typeface="Garamond" pitchFamily="18" charset="0"/>
        </a:defRPr>
      </a:lvl8pPr>
      <a:lvl9pPr marL="1828426" algn="l" rtl="0" fontAlgn="base">
        <a:spcBef>
          <a:spcPct val="0"/>
        </a:spcBef>
        <a:spcAft>
          <a:spcPct val="0"/>
        </a:spcAft>
        <a:defRPr sz="4000" b="1">
          <a:solidFill>
            <a:schemeClr val="tx1"/>
          </a:solidFill>
          <a:latin typeface="Garamond" pitchFamily="18" charset="0"/>
        </a:defRPr>
      </a:lvl9pPr>
    </p:titleStyle>
    <p:bodyStyle>
      <a:lvl1pPr marL="342830" indent="-342830" algn="l" rtl="0" eaLnBrk="0" fontAlgn="base" hangingPunct="0">
        <a:spcBef>
          <a:spcPct val="20000"/>
        </a:spcBef>
        <a:spcAft>
          <a:spcPct val="0"/>
        </a:spcAft>
        <a:buChar char="•"/>
        <a:defRPr sz="2400">
          <a:solidFill>
            <a:schemeClr val="tx1"/>
          </a:solidFill>
          <a:latin typeface="Calibri" pitchFamily="34" charset="0"/>
          <a:ea typeface="+mn-ea"/>
          <a:cs typeface="Calibri" pitchFamily="34" charset="0"/>
        </a:defRPr>
      </a:lvl1pPr>
      <a:lvl2pPr marL="742798" indent="-285692" algn="l" rtl="0" eaLnBrk="0" fontAlgn="base" hangingPunct="0">
        <a:spcBef>
          <a:spcPct val="20000"/>
        </a:spcBef>
        <a:spcAft>
          <a:spcPct val="0"/>
        </a:spcAft>
        <a:buChar char="–"/>
        <a:defRPr sz="2400">
          <a:solidFill>
            <a:schemeClr val="tx1"/>
          </a:solidFill>
          <a:latin typeface="Calibri" pitchFamily="34" charset="0"/>
          <a:cs typeface="Calibri" pitchFamily="34" charset="0"/>
        </a:defRPr>
      </a:lvl2pPr>
      <a:lvl3pPr marL="1142765" indent="-228552" algn="l" rtl="0" eaLnBrk="0" fontAlgn="base" hangingPunct="0">
        <a:spcBef>
          <a:spcPct val="20000"/>
        </a:spcBef>
        <a:spcAft>
          <a:spcPct val="0"/>
        </a:spcAft>
        <a:buChar char="•"/>
        <a:defRPr sz="2400">
          <a:solidFill>
            <a:schemeClr val="tx1"/>
          </a:solidFill>
          <a:latin typeface="Calibri" pitchFamily="34" charset="0"/>
          <a:cs typeface="Calibri" pitchFamily="34" charset="0"/>
        </a:defRPr>
      </a:lvl3pPr>
      <a:lvl4pPr marL="1599872" indent="-228552" algn="l" rtl="0" eaLnBrk="0" fontAlgn="base" hangingPunct="0">
        <a:spcBef>
          <a:spcPct val="20000"/>
        </a:spcBef>
        <a:spcAft>
          <a:spcPct val="0"/>
        </a:spcAft>
        <a:buChar char="–"/>
        <a:defRPr sz="2400">
          <a:solidFill>
            <a:schemeClr val="tx1"/>
          </a:solidFill>
          <a:latin typeface="Calibri" pitchFamily="34" charset="0"/>
          <a:cs typeface="Calibri" pitchFamily="34" charset="0"/>
        </a:defRPr>
      </a:lvl4pPr>
      <a:lvl5pPr marL="2056980" indent="-228552" algn="l" rtl="0" eaLnBrk="0" fontAlgn="base" hangingPunct="0">
        <a:spcBef>
          <a:spcPct val="20000"/>
        </a:spcBef>
        <a:spcAft>
          <a:spcPct val="0"/>
        </a:spcAft>
        <a:buChar char="»"/>
        <a:defRPr sz="2400">
          <a:solidFill>
            <a:schemeClr val="tx1"/>
          </a:solidFill>
          <a:latin typeface="Calibri" pitchFamily="34" charset="0"/>
          <a:cs typeface="Calibri" pitchFamily="34" charset="0"/>
        </a:defRPr>
      </a:lvl5pPr>
      <a:lvl6pPr marL="2514087" indent="-228552" algn="l" rtl="0" fontAlgn="base">
        <a:spcBef>
          <a:spcPct val="20000"/>
        </a:spcBef>
        <a:spcAft>
          <a:spcPct val="0"/>
        </a:spcAft>
        <a:buChar char="»"/>
        <a:defRPr sz="2400">
          <a:solidFill>
            <a:schemeClr val="tx1"/>
          </a:solidFill>
          <a:latin typeface="+mn-lt"/>
        </a:defRPr>
      </a:lvl6pPr>
      <a:lvl7pPr marL="2971192" indent="-228552" algn="l" rtl="0" fontAlgn="base">
        <a:spcBef>
          <a:spcPct val="20000"/>
        </a:spcBef>
        <a:spcAft>
          <a:spcPct val="0"/>
        </a:spcAft>
        <a:buChar char="»"/>
        <a:defRPr sz="2400">
          <a:solidFill>
            <a:schemeClr val="tx1"/>
          </a:solidFill>
          <a:latin typeface="+mn-lt"/>
        </a:defRPr>
      </a:lvl7pPr>
      <a:lvl8pPr marL="3428299" indent="-228552" algn="l" rtl="0" fontAlgn="base">
        <a:spcBef>
          <a:spcPct val="20000"/>
        </a:spcBef>
        <a:spcAft>
          <a:spcPct val="0"/>
        </a:spcAft>
        <a:buChar char="»"/>
        <a:defRPr sz="2400">
          <a:solidFill>
            <a:schemeClr val="tx1"/>
          </a:solidFill>
          <a:latin typeface="+mn-lt"/>
        </a:defRPr>
      </a:lvl8pPr>
      <a:lvl9pPr marL="3885404" indent="-228552"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212" rtl="0" eaLnBrk="1" latinLnBrk="0" hangingPunct="1">
        <a:defRPr sz="1800" kern="1200">
          <a:solidFill>
            <a:schemeClr val="tx1"/>
          </a:solidFill>
          <a:latin typeface="+mn-lt"/>
          <a:ea typeface="+mn-ea"/>
          <a:cs typeface="+mn-cs"/>
        </a:defRPr>
      </a:lvl1pPr>
      <a:lvl2pPr marL="457106" algn="l" defTabSz="914212" rtl="0" eaLnBrk="1" latinLnBrk="0" hangingPunct="1">
        <a:defRPr sz="1800" kern="1200">
          <a:solidFill>
            <a:schemeClr val="tx1"/>
          </a:solidFill>
          <a:latin typeface="+mn-lt"/>
          <a:ea typeface="+mn-ea"/>
          <a:cs typeface="+mn-cs"/>
        </a:defRPr>
      </a:lvl2pPr>
      <a:lvl3pPr marL="914212" algn="l" defTabSz="914212" rtl="0" eaLnBrk="1" latinLnBrk="0" hangingPunct="1">
        <a:defRPr sz="1800" kern="1200">
          <a:solidFill>
            <a:schemeClr val="tx1"/>
          </a:solidFill>
          <a:latin typeface="+mn-lt"/>
          <a:ea typeface="+mn-ea"/>
          <a:cs typeface="+mn-cs"/>
        </a:defRPr>
      </a:lvl3pPr>
      <a:lvl4pPr marL="1371320" algn="l" defTabSz="914212" rtl="0" eaLnBrk="1" latinLnBrk="0" hangingPunct="1">
        <a:defRPr sz="1800" kern="1200">
          <a:solidFill>
            <a:schemeClr val="tx1"/>
          </a:solidFill>
          <a:latin typeface="+mn-lt"/>
          <a:ea typeface="+mn-ea"/>
          <a:cs typeface="+mn-cs"/>
        </a:defRPr>
      </a:lvl4pPr>
      <a:lvl5pPr marL="1828426" algn="l" defTabSz="914212" rtl="0" eaLnBrk="1" latinLnBrk="0" hangingPunct="1">
        <a:defRPr sz="1800" kern="1200">
          <a:solidFill>
            <a:schemeClr val="tx1"/>
          </a:solidFill>
          <a:latin typeface="+mn-lt"/>
          <a:ea typeface="+mn-ea"/>
          <a:cs typeface="+mn-cs"/>
        </a:defRPr>
      </a:lvl5pPr>
      <a:lvl6pPr marL="2285532" algn="l" defTabSz="914212" rtl="0" eaLnBrk="1" latinLnBrk="0" hangingPunct="1">
        <a:defRPr sz="1800" kern="1200">
          <a:solidFill>
            <a:schemeClr val="tx1"/>
          </a:solidFill>
          <a:latin typeface="+mn-lt"/>
          <a:ea typeface="+mn-ea"/>
          <a:cs typeface="+mn-cs"/>
        </a:defRPr>
      </a:lvl6pPr>
      <a:lvl7pPr marL="2742640" algn="l" defTabSz="914212" rtl="0" eaLnBrk="1" latinLnBrk="0" hangingPunct="1">
        <a:defRPr sz="1800" kern="1200">
          <a:solidFill>
            <a:schemeClr val="tx1"/>
          </a:solidFill>
          <a:latin typeface="+mn-lt"/>
          <a:ea typeface="+mn-ea"/>
          <a:cs typeface="+mn-cs"/>
        </a:defRPr>
      </a:lvl7pPr>
      <a:lvl8pPr marL="3199744" algn="l" defTabSz="914212" rtl="0" eaLnBrk="1" latinLnBrk="0" hangingPunct="1">
        <a:defRPr sz="1800" kern="1200">
          <a:solidFill>
            <a:schemeClr val="tx1"/>
          </a:solidFill>
          <a:latin typeface="+mn-lt"/>
          <a:ea typeface="+mn-ea"/>
          <a:cs typeface="+mn-cs"/>
        </a:defRPr>
      </a:lvl8pPr>
      <a:lvl9pPr marL="3656852" algn="l" defTabSz="91421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8.e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9.emf"/><Relationship Id="rId4"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notesSlide" Target="../notesSlides/notesSlide16.xml"/><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1.png"/><Relationship Id="rId11" Type="http://schemas.openxmlformats.org/officeDocument/2006/relationships/image" Target="../media/image26.jpeg"/><Relationship Id="rId5" Type="http://schemas.openxmlformats.org/officeDocument/2006/relationships/image" Target="../media/image20.emf"/><Relationship Id="rId10" Type="http://schemas.openxmlformats.org/officeDocument/2006/relationships/image" Target="../media/image25.png"/><Relationship Id="rId4" Type="http://schemas.openxmlformats.org/officeDocument/2006/relationships/oleObject" Target="../embeddings/oleObject3.bin"/><Relationship Id="rId9"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26" Type="http://schemas.openxmlformats.org/officeDocument/2006/relationships/image" Target="../media/image49.png"/><Relationship Id="rId3" Type="http://schemas.openxmlformats.org/officeDocument/2006/relationships/notesSlide" Target="../notesSlides/notesSlide17.xml"/><Relationship Id="rId21" Type="http://schemas.openxmlformats.org/officeDocument/2006/relationships/image" Target="../media/image44.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5" Type="http://schemas.openxmlformats.org/officeDocument/2006/relationships/image" Target="../media/image48.png"/><Relationship Id="rId2" Type="http://schemas.openxmlformats.org/officeDocument/2006/relationships/slideLayout" Target="../slideLayouts/slideLayout2.xml"/><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tags" Target="../tags/tag1.xml"/><Relationship Id="rId6" Type="http://schemas.openxmlformats.org/officeDocument/2006/relationships/image" Target="../media/image29.png"/><Relationship Id="rId11" Type="http://schemas.openxmlformats.org/officeDocument/2006/relationships/image" Target="../media/image34.png"/><Relationship Id="rId24" Type="http://schemas.openxmlformats.org/officeDocument/2006/relationships/image" Target="../media/image47.png"/><Relationship Id="rId5" Type="http://schemas.openxmlformats.org/officeDocument/2006/relationships/image" Target="../media/image28.png"/><Relationship Id="rId15" Type="http://schemas.openxmlformats.org/officeDocument/2006/relationships/image" Target="../media/image38.png"/><Relationship Id="rId23" Type="http://schemas.openxmlformats.org/officeDocument/2006/relationships/image" Target="../media/image46.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27.jpeg"/><Relationship Id="rId9" Type="http://schemas.openxmlformats.org/officeDocument/2006/relationships/image" Target="../media/image32.png"/><Relationship Id="rId14" Type="http://schemas.openxmlformats.org/officeDocument/2006/relationships/image" Target="../media/image37.png"/><Relationship Id="rId22"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52.jpeg"/><Relationship Id="rId5" Type="http://schemas.openxmlformats.org/officeDocument/2006/relationships/image" Target="../media/image51.emf"/><Relationship Id="rId4" Type="http://schemas.openxmlformats.org/officeDocument/2006/relationships/oleObject" Target="../embeddings/oleObject4.bin"/></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57.xml"/><Relationship Id="rId6" Type="http://schemas.openxmlformats.org/officeDocument/2006/relationships/image" Target="../media/image6.jpeg"/><Relationship Id="rId5" Type="http://schemas.openxmlformats.org/officeDocument/2006/relationships/image" Target="../media/image9.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2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3.xml.rels><?xml version="1.0" encoding="UTF-8" standalone="yes"?>
<Relationships xmlns="http://schemas.openxmlformats.org/package/2006/relationships"><Relationship Id="rId3" Type="http://schemas.openxmlformats.org/officeDocument/2006/relationships/hyperlink" Target="http://conservationmeasures.org/CMP/Site_Docs/CMP_Open_Standards_Version_2.0.pd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3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92.jpeg"/><Relationship Id="rId4" Type="http://schemas.openxmlformats.org/officeDocument/2006/relationships/image" Target="../media/image91.png"/></Relationships>
</file>

<file path=ppt/slides/_rels/slide3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3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4.xml"/><Relationship Id="rId1" Type="http://schemas.openxmlformats.org/officeDocument/2006/relationships/slideLayout" Target="../slideLayouts/slideLayout46.xml"/><Relationship Id="rId5" Type="http://schemas.openxmlformats.org/officeDocument/2006/relationships/image" Target="../media/image97.png"/><Relationship Id="rId4" Type="http://schemas.openxmlformats.org/officeDocument/2006/relationships/image" Target="../media/image96.png"/></Relationships>
</file>

<file path=ppt/slides/_rels/slide36.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01.jpeg"/><Relationship Id="rId11" Type="http://schemas.openxmlformats.org/officeDocument/2006/relationships/image" Target="../media/image106.jpg"/><Relationship Id="rId5" Type="http://schemas.openxmlformats.org/officeDocument/2006/relationships/image" Target="../media/image100.png"/><Relationship Id="rId10" Type="http://schemas.openxmlformats.org/officeDocument/2006/relationships/image" Target="../media/image105.jpeg"/><Relationship Id="rId4" Type="http://schemas.openxmlformats.org/officeDocument/2006/relationships/image" Target="../media/image99.gif"/><Relationship Id="rId9" Type="http://schemas.openxmlformats.org/officeDocument/2006/relationships/image" Target="../media/image104.wmf"/></Relationships>
</file>

<file path=ppt/slides/_rels/slide37.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3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hyperlink" Target="mailto:info@Miradi.org" TargetMode="External"/><Relationship Id="rId4" Type="http://schemas.openxmlformats.org/officeDocument/2006/relationships/hyperlink" Target="http://www.miradi.or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114.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18.emf"/><Relationship Id="rId4" Type="http://schemas.openxmlformats.org/officeDocument/2006/relationships/image" Target="../media/image117.png"/></Relationships>
</file>

<file path=ppt/slides/_rels/slide42.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8.png"/><Relationship Id="rId3" Type="http://schemas.openxmlformats.org/officeDocument/2006/relationships/notesSlide" Target="../notesSlides/notesSlide41.xml"/><Relationship Id="rId7" Type="http://schemas.openxmlformats.org/officeDocument/2006/relationships/image" Target="../media/image122.png"/><Relationship Id="rId12" Type="http://schemas.openxmlformats.org/officeDocument/2006/relationships/image" Target="../media/image127.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21.png"/><Relationship Id="rId11" Type="http://schemas.openxmlformats.org/officeDocument/2006/relationships/image" Target="../media/image126.png"/><Relationship Id="rId5" Type="http://schemas.openxmlformats.org/officeDocument/2006/relationships/image" Target="../media/image120.png"/><Relationship Id="rId15" Type="http://schemas.openxmlformats.org/officeDocument/2006/relationships/image" Target="../media/image130.png"/><Relationship Id="rId10" Type="http://schemas.openxmlformats.org/officeDocument/2006/relationships/image" Target="../media/image125.png"/><Relationship Id="rId4" Type="http://schemas.openxmlformats.org/officeDocument/2006/relationships/image" Target="../media/image119.png"/><Relationship Id="rId9" Type="http://schemas.openxmlformats.org/officeDocument/2006/relationships/image" Target="../media/image124.png"/><Relationship Id="rId14" Type="http://schemas.openxmlformats.org/officeDocument/2006/relationships/image" Target="../media/image129.png"/></Relationships>
</file>

<file path=ppt/slides/_rels/slide4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32.wmf"/><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www.conservationmeasures.org/"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6200" y="76200"/>
            <a:ext cx="8991600" cy="6629400"/>
          </a:xfrm>
          <a:prstGeom prst="rect">
            <a:avLst/>
          </a:prstGeom>
          <a:solidFill>
            <a:srgbClr val="FFFFFF">
              <a:alpha val="52157"/>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rial" charset="0"/>
            </a:endParaRPr>
          </a:p>
        </p:txBody>
      </p:sp>
      <p:pic>
        <p:nvPicPr>
          <p:cNvPr id="15" name="Picture 14"/>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096988"/>
          </a:xfrm>
          <a:prstGeom prst="rect">
            <a:avLst/>
          </a:prstGeom>
          <a:noFill/>
        </p:spPr>
      </p:pic>
      <p:grpSp>
        <p:nvGrpSpPr>
          <p:cNvPr id="8" name="Group 7"/>
          <p:cNvGrpSpPr/>
          <p:nvPr/>
        </p:nvGrpSpPr>
        <p:grpSpPr>
          <a:xfrm>
            <a:off x="1923097" y="3581400"/>
            <a:ext cx="5297805" cy="2930525"/>
            <a:chOff x="0" y="0"/>
            <a:chExt cx="5298241" cy="2930705"/>
          </a:xfrm>
        </p:grpSpPr>
        <p:pic>
          <p:nvPicPr>
            <p:cNvPr id="14" name="Picture 13" descr="G:\Open Standards Workshop Feb 2015\PAL&amp;RC_logo_tag_CS4.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5278755" cy="1981200"/>
            </a:xfrm>
            <a:prstGeom prst="rect">
              <a:avLst/>
            </a:prstGeom>
            <a:noFill/>
            <a:ln>
              <a:noFill/>
            </a:ln>
          </p:spPr>
        </p:pic>
        <p:grpSp>
          <p:nvGrpSpPr>
            <p:cNvPr id="16" name="Group 15"/>
            <p:cNvGrpSpPr/>
            <p:nvPr/>
          </p:nvGrpSpPr>
          <p:grpSpPr>
            <a:xfrm>
              <a:off x="40943" y="2224585"/>
              <a:ext cx="5257298" cy="706120"/>
              <a:chOff x="423081" y="0"/>
              <a:chExt cx="5257889" cy="706120"/>
            </a:xfrm>
          </p:grpSpPr>
          <p:pic>
            <p:nvPicPr>
              <p:cNvPr id="17" name="Picture 16"/>
              <p:cNvPicPr/>
              <p:nvPr/>
            </p:nvPicPr>
            <p:blipFill>
              <a:blip r:embed="rId5" cstate="print">
                <a:extLst>
                  <a:ext uri="{28A0092B-C50C-407E-A947-70E740481C1C}">
                    <a14:useLocalDpi xmlns:a14="http://schemas.microsoft.com/office/drawing/2010/main" val="0"/>
                  </a:ext>
                </a:extLst>
              </a:blip>
              <a:stretch>
                <a:fillRect/>
              </a:stretch>
            </p:blipFill>
            <p:spPr bwMode="auto">
              <a:xfrm>
                <a:off x="423081" y="27296"/>
                <a:ext cx="1776730" cy="559435"/>
              </a:xfrm>
              <a:prstGeom prst="rect">
                <a:avLst/>
              </a:prstGeom>
              <a:noFill/>
              <a:ln>
                <a:noFill/>
              </a:ln>
            </p:spPr>
          </p:pic>
          <p:pic>
            <p:nvPicPr>
              <p:cNvPr id="18" name="Picture 17" descr="G:\Open Standards Workshop Feb 2015\Utas_vert.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47665" y="0"/>
                <a:ext cx="559435" cy="706120"/>
              </a:xfrm>
              <a:prstGeom prst="rect">
                <a:avLst/>
              </a:prstGeom>
              <a:noFill/>
              <a:ln>
                <a:noFill/>
              </a:ln>
            </p:spPr>
          </p:pic>
          <p:pic>
            <p:nvPicPr>
              <p:cNvPr id="19" name="Picture 18" descr="G:\Open Standards Workshop Feb 2015\CM ID com au LOGO Final.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98500" y="54469"/>
                <a:ext cx="1982470" cy="539750"/>
              </a:xfrm>
              <a:prstGeom prst="rect">
                <a:avLst/>
              </a:prstGeom>
              <a:noFill/>
              <a:ln>
                <a:noFill/>
              </a:ln>
            </p:spPr>
          </p:pic>
        </p:grpSp>
      </p:grpSp>
    </p:spTree>
    <p:extLst>
      <p:ext uri="{BB962C8B-B14F-4D97-AF65-F5344CB8AC3E}">
        <p14:creationId xmlns:p14="http://schemas.microsoft.com/office/powerpoint/2010/main" val="2640733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95536" y="2420888"/>
            <a:ext cx="8229600" cy="1143000"/>
          </a:xfrm>
        </p:spPr>
        <p:txBody>
          <a:bodyPr/>
          <a:lstStyle/>
          <a:p>
            <a:pPr algn="ctr"/>
            <a:r>
              <a:rPr lang="en-AU" sz="4000" dirty="0" smtClean="0">
                <a:solidFill>
                  <a:schemeClr val="tx1"/>
                </a:solidFill>
              </a:rPr>
              <a:t>Planning links </a:t>
            </a:r>
            <a:r>
              <a:rPr lang="en-AU" dirty="0">
                <a:solidFill>
                  <a:srgbClr val="0070C0"/>
                </a:solidFill>
              </a:rPr>
              <a:t>where I </a:t>
            </a:r>
            <a:r>
              <a:rPr lang="en-AU" sz="4000" dirty="0" smtClean="0">
                <a:solidFill>
                  <a:srgbClr val="0070C0"/>
                </a:solidFill>
              </a:rPr>
              <a:t>am </a:t>
            </a:r>
            <a:r>
              <a:rPr lang="en-AU" sz="4000" dirty="0" smtClean="0">
                <a:solidFill>
                  <a:schemeClr val="tx1"/>
                </a:solidFill>
              </a:rPr>
              <a:t/>
            </a:r>
            <a:br>
              <a:rPr lang="en-AU" sz="4000" dirty="0" smtClean="0">
                <a:solidFill>
                  <a:schemeClr val="tx1"/>
                </a:solidFill>
              </a:rPr>
            </a:br>
            <a:r>
              <a:rPr lang="en-AU" sz="4000" dirty="0" smtClean="0">
                <a:solidFill>
                  <a:schemeClr val="tx1"/>
                </a:solidFill>
              </a:rPr>
              <a:t>to </a:t>
            </a:r>
            <a:br>
              <a:rPr lang="en-AU" sz="4000" dirty="0" smtClean="0">
                <a:solidFill>
                  <a:schemeClr val="tx1"/>
                </a:solidFill>
              </a:rPr>
            </a:br>
            <a:r>
              <a:rPr lang="en-AU" sz="4000" dirty="0" smtClean="0">
                <a:solidFill>
                  <a:srgbClr val="0070C0"/>
                </a:solidFill>
              </a:rPr>
              <a:t>where I want to be</a:t>
            </a:r>
            <a:endParaRPr lang="en-US" sz="4000" dirty="0">
              <a:solidFill>
                <a:srgbClr val="0070C0"/>
              </a:solidFill>
            </a:endParaRPr>
          </a:p>
        </p:txBody>
      </p:sp>
      <p:sp>
        <p:nvSpPr>
          <p:cNvPr id="8" name="Rounded Rectangle 7"/>
          <p:cNvSpPr/>
          <p:nvPr/>
        </p:nvSpPr>
        <p:spPr bwMode="auto">
          <a:xfrm>
            <a:off x="1115616" y="5229200"/>
            <a:ext cx="1728192" cy="1008112"/>
          </a:xfrm>
          <a:prstGeom prst="roundRect">
            <a:avLst/>
          </a:prstGeom>
          <a:solidFill>
            <a:srgbClr val="92D05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AU" dirty="0">
                <a:solidFill>
                  <a:srgbClr val="000000"/>
                </a:solidFill>
              </a:rPr>
              <a:t>TODAY</a:t>
            </a:r>
            <a:endParaRPr lang="en-US" dirty="0">
              <a:solidFill>
                <a:srgbClr val="000000"/>
              </a:solidFill>
            </a:endParaRPr>
          </a:p>
        </p:txBody>
      </p:sp>
      <p:sp>
        <p:nvSpPr>
          <p:cNvPr id="9" name="Rounded Rectangle 8"/>
          <p:cNvSpPr/>
          <p:nvPr/>
        </p:nvSpPr>
        <p:spPr bwMode="auto">
          <a:xfrm>
            <a:off x="6444208" y="5229200"/>
            <a:ext cx="1728192" cy="1008112"/>
          </a:xfrm>
          <a:prstGeom prst="roundRect">
            <a:avLst/>
          </a:prstGeom>
          <a:solidFill>
            <a:srgbClr val="92D05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AU" dirty="0">
                <a:solidFill>
                  <a:srgbClr val="000000"/>
                </a:solidFill>
              </a:rPr>
              <a:t>TOMORROW</a:t>
            </a:r>
            <a:endParaRPr lang="en-US" dirty="0">
              <a:solidFill>
                <a:srgbClr val="000000"/>
              </a:solidFill>
            </a:endParaRPr>
          </a:p>
        </p:txBody>
      </p:sp>
      <p:cxnSp>
        <p:nvCxnSpPr>
          <p:cNvPr id="11" name="Straight Arrow Connector 10"/>
          <p:cNvCxnSpPr/>
          <p:nvPr/>
        </p:nvCxnSpPr>
        <p:spPr bwMode="auto">
          <a:xfrm>
            <a:off x="3131840" y="5733256"/>
            <a:ext cx="3096344" cy="0"/>
          </a:xfrm>
          <a:prstGeom prst="straightConnector1">
            <a:avLst/>
          </a:prstGeom>
          <a:noFill/>
          <a:ln w="76200" cap="flat" cmpd="sng" algn="ctr">
            <a:solidFill>
              <a:srgbClr val="0070C0"/>
            </a:solidFill>
            <a:prstDash val="solid"/>
            <a:round/>
            <a:headEnd type="none" w="med" len="med"/>
            <a:tailEnd type="arrow"/>
          </a:ln>
          <a:effectLst/>
        </p:spPr>
      </p:cxnSp>
      <p:sp>
        <p:nvSpPr>
          <p:cNvPr id="12" name="TextBox 11"/>
          <p:cNvSpPr txBox="1"/>
          <p:nvPr/>
        </p:nvSpPr>
        <p:spPr>
          <a:xfrm>
            <a:off x="3997774" y="5332566"/>
            <a:ext cx="1364476" cy="369332"/>
          </a:xfrm>
          <a:prstGeom prst="rect">
            <a:avLst/>
          </a:prstGeom>
          <a:noFill/>
        </p:spPr>
        <p:txBody>
          <a:bodyPr wrap="none" rtlCol="0">
            <a:spAutoFit/>
          </a:bodyPr>
          <a:lstStyle/>
          <a:p>
            <a:r>
              <a:rPr lang="en-AU" dirty="0">
                <a:solidFill>
                  <a:srgbClr val="000000"/>
                </a:solidFill>
              </a:rPr>
              <a:t>PLANNING</a:t>
            </a:r>
            <a:endParaRPr lang="en-US" dirty="0">
              <a:solidFill>
                <a:srgbClr val="000000"/>
              </a:solidFill>
            </a:endParaRPr>
          </a:p>
        </p:txBody>
      </p:sp>
      <p:sp>
        <p:nvSpPr>
          <p:cNvPr id="14" name="TextBox 13"/>
          <p:cNvSpPr txBox="1"/>
          <p:nvPr/>
        </p:nvSpPr>
        <p:spPr>
          <a:xfrm>
            <a:off x="0" y="188640"/>
            <a:ext cx="9144000" cy="769441"/>
          </a:xfrm>
          <a:prstGeom prst="rect">
            <a:avLst/>
          </a:prstGeom>
          <a:noFill/>
        </p:spPr>
        <p:txBody>
          <a:bodyPr wrap="square" rtlCol="0">
            <a:spAutoFit/>
          </a:bodyPr>
          <a:lstStyle/>
          <a:p>
            <a:pPr algn="ctr"/>
            <a:r>
              <a:rPr lang="en-AU" sz="4400" b="1" dirty="0">
                <a:solidFill>
                  <a:srgbClr val="FFFFFF"/>
                </a:solidFill>
                <a:latin typeface="Century Gothic" pitchFamily="34" charset="0"/>
              </a:rPr>
              <a:t>What is planning?</a:t>
            </a:r>
            <a:endParaRPr lang="en-US" sz="4400" b="1" dirty="0">
              <a:solidFill>
                <a:srgbClr val="FFFFFF"/>
              </a:solidFill>
              <a:latin typeface="Century Gothic" pitchFamily="34" charset="0"/>
            </a:endParaRPr>
          </a:p>
        </p:txBody>
      </p:sp>
    </p:spTree>
    <p:extLst>
      <p:ext uri="{BB962C8B-B14F-4D97-AF65-F5344CB8AC3E}">
        <p14:creationId xmlns:p14="http://schemas.microsoft.com/office/powerpoint/2010/main" val="2958417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 longer list</a:t>
            </a:r>
            <a:endParaRPr lang="en-US" dirty="0"/>
          </a:p>
        </p:txBody>
      </p:sp>
      <p:sp>
        <p:nvSpPr>
          <p:cNvPr id="3" name="Content Placeholder 2"/>
          <p:cNvSpPr>
            <a:spLocks noGrp="1"/>
          </p:cNvSpPr>
          <p:nvPr>
            <p:ph idx="1"/>
          </p:nvPr>
        </p:nvSpPr>
        <p:spPr>
          <a:xfrm>
            <a:off x="838204" y="1628804"/>
            <a:ext cx="7472363" cy="4896540"/>
          </a:xfrm>
        </p:spPr>
        <p:txBody>
          <a:bodyPr>
            <a:noAutofit/>
          </a:bodyPr>
          <a:lstStyle/>
          <a:p>
            <a:r>
              <a:rPr lang="en-AU" sz="2000" b="1" u="sng" dirty="0"/>
              <a:t>To Improve Results </a:t>
            </a:r>
            <a:r>
              <a:rPr lang="en-AU" sz="2000" dirty="0"/>
              <a:t>-  “Studies have consistently shown that developing a clear vision, planning and setting clear goals and strategies greatly improves organizational performance and success.”</a:t>
            </a:r>
          </a:p>
          <a:p>
            <a:r>
              <a:rPr lang="en-AU" sz="2000" dirty="0"/>
              <a:t>It allows the community to develop a </a:t>
            </a:r>
            <a:r>
              <a:rPr lang="en-AU" sz="2000" b="1" u="sng" dirty="0"/>
              <a:t>shared</a:t>
            </a:r>
            <a:r>
              <a:rPr lang="en-AU" sz="2000" dirty="0"/>
              <a:t> vision, mission, goals and activities </a:t>
            </a:r>
          </a:p>
          <a:p>
            <a:r>
              <a:rPr lang="en-US" sz="2000" dirty="0"/>
              <a:t>It helps </a:t>
            </a:r>
            <a:r>
              <a:rPr lang="en-US" sz="2000" b="1" u="sng" dirty="0"/>
              <a:t>clarify roles </a:t>
            </a:r>
            <a:r>
              <a:rPr lang="en-US" sz="2000" dirty="0"/>
              <a:t>and responsibilities </a:t>
            </a:r>
          </a:p>
          <a:p>
            <a:r>
              <a:rPr lang="en-AU" sz="2000" dirty="0"/>
              <a:t>It enables the development of clear management strategies that can be </a:t>
            </a:r>
            <a:r>
              <a:rPr lang="en-AU" sz="2000" b="1" u="sng" dirty="0"/>
              <a:t>monitored</a:t>
            </a:r>
            <a:r>
              <a:rPr lang="en-AU" sz="2000" dirty="0"/>
              <a:t> and </a:t>
            </a:r>
            <a:r>
              <a:rPr lang="en-AU" sz="2000" b="1" u="sng" dirty="0"/>
              <a:t>measured </a:t>
            </a:r>
            <a:r>
              <a:rPr lang="en-AU" sz="2000" dirty="0"/>
              <a:t>to determine whether they are working or not (</a:t>
            </a:r>
            <a:r>
              <a:rPr lang="en-AU" sz="2000" dirty="0" err="1"/>
              <a:t>eg</a:t>
            </a:r>
            <a:r>
              <a:rPr lang="en-AU" sz="2000" dirty="0"/>
              <a:t> abating a threat or improving target)</a:t>
            </a:r>
          </a:p>
          <a:p>
            <a:r>
              <a:rPr lang="en-AU" sz="2000" dirty="0"/>
              <a:t>It helps communities solve problems. </a:t>
            </a:r>
          </a:p>
          <a:p>
            <a:r>
              <a:rPr lang="en-US" sz="2000" dirty="0"/>
              <a:t>It helps build stronger </a:t>
            </a:r>
            <a:r>
              <a:rPr lang="en-US" sz="2000" b="1" u="sng" dirty="0"/>
              <a:t>teams</a:t>
            </a:r>
            <a:r>
              <a:rPr lang="en-US" sz="2000" dirty="0"/>
              <a:t> and helps communities to get organized.</a:t>
            </a:r>
            <a:r>
              <a:rPr lang="en-AU" sz="2000" dirty="0"/>
              <a:t> </a:t>
            </a:r>
          </a:p>
          <a:p>
            <a:r>
              <a:rPr lang="en-AU" sz="2000" dirty="0"/>
              <a:t>It helps groups to attract </a:t>
            </a:r>
            <a:r>
              <a:rPr lang="en-AU" sz="2000" b="1" u="sng" dirty="0" smtClean="0"/>
              <a:t>resources.</a:t>
            </a:r>
            <a:endParaRPr lang="en-US" sz="1800" dirty="0"/>
          </a:p>
        </p:txBody>
      </p:sp>
    </p:spTree>
    <p:extLst>
      <p:ext uri="{BB962C8B-B14F-4D97-AF65-F5344CB8AC3E}">
        <p14:creationId xmlns:p14="http://schemas.microsoft.com/office/powerpoint/2010/main" val="535917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Adaptive management</a:t>
            </a:r>
            <a:endParaRPr lang="en-US" dirty="0"/>
          </a:p>
        </p:txBody>
      </p:sp>
      <p:sp>
        <p:nvSpPr>
          <p:cNvPr id="3" name="Content Placeholder 2"/>
          <p:cNvSpPr>
            <a:spLocks noGrp="1"/>
          </p:cNvSpPr>
          <p:nvPr>
            <p:ph idx="1"/>
          </p:nvPr>
        </p:nvSpPr>
        <p:spPr/>
        <p:txBody>
          <a:bodyPr/>
          <a:lstStyle/>
          <a:p>
            <a:endParaRPr lang="en-US" dirty="0"/>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1864" y="1468128"/>
            <a:ext cx="8424936" cy="5293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7791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Grp="1" noChangeArrowheads="1"/>
          </p:cNvSpPr>
          <p:nvPr>
            <p:ph type="title"/>
          </p:nvPr>
        </p:nvSpPr>
        <p:spPr/>
        <p:txBody>
          <a:bodyPr/>
          <a:lstStyle/>
          <a:p>
            <a:pPr eaLnBrk="1" hangingPunct="1"/>
            <a:r>
              <a:rPr lang="en-US">
                <a:latin typeface="Arial" charset="0"/>
              </a:rPr>
              <a:t>What is Adaptive Management?</a:t>
            </a:r>
          </a:p>
        </p:txBody>
      </p:sp>
      <p:sp>
        <p:nvSpPr>
          <p:cNvPr id="28675" name="Rectangle 5"/>
          <p:cNvSpPr>
            <a:spLocks noGrp="1" noChangeArrowheads="1"/>
          </p:cNvSpPr>
          <p:nvPr>
            <p:ph type="body" idx="1"/>
          </p:nvPr>
        </p:nvSpPr>
        <p:spPr/>
        <p:txBody>
          <a:bodyPr/>
          <a:lstStyle/>
          <a:p>
            <a:pPr marL="0" eaLnBrk="1" hangingPunct="1">
              <a:buFont typeface="Arial" charset="0"/>
              <a:buNone/>
            </a:pPr>
            <a:r>
              <a:rPr lang="en-US" dirty="0">
                <a:solidFill>
                  <a:schemeClr val="accent2"/>
                </a:solidFill>
                <a:latin typeface="Arial" charset="0"/>
              </a:rPr>
              <a:t>The integration of project or program planning, management, and monitoring to provide a framework for:</a:t>
            </a:r>
          </a:p>
          <a:p>
            <a:pPr lvl="1" eaLnBrk="1" hangingPunct="1">
              <a:buFontTx/>
              <a:buChar char="•"/>
            </a:pPr>
            <a:r>
              <a:rPr lang="en-US" dirty="0">
                <a:solidFill>
                  <a:srgbClr val="008000"/>
                </a:solidFill>
                <a:latin typeface="Arial" charset="0"/>
              </a:rPr>
              <a:t>Testing assumptions</a:t>
            </a:r>
          </a:p>
          <a:p>
            <a:pPr lvl="1" eaLnBrk="1" hangingPunct="1">
              <a:buFontTx/>
              <a:buChar char="•"/>
            </a:pPr>
            <a:r>
              <a:rPr lang="en-US" dirty="0">
                <a:solidFill>
                  <a:schemeClr val="accent2"/>
                </a:solidFill>
                <a:latin typeface="Arial" charset="0"/>
              </a:rPr>
              <a:t>Learning</a:t>
            </a:r>
          </a:p>
          <a:p>
            <a:pPr lvl="1" eaLnBrk="1" hangingPunct="1">
              <a:buFontTx/>
              <a:buChar char="•"/>
            </a:pPr>
            <a:r>
              <a:rPr lang="en-US" dirty="0">
                <a:solidFill>
                  <a:srgbClr val="008000"/>
                </a:solidFill>
                <a:latin typeface="Arial" charset="0"/>
              </a:rPr>
              <a:t>Adapting</a:t>
            </a:r>
          </a:p>
          <a:p>
            <a:pPr lvl="1" eaLnBrk="1" hangingPunct="1"/>
            <a:endParaRPr lang="en-US" dirty="0">
              <a:latin typeface="Arial" charset="0"/>
            </a:endParaRPr>
          </a:p>
        </p:txBody>
      </p:sp>
    </p:spTree>
    <p:extLst>
      <p:ext uri="{BB962C8B-B14F-4D97-AF65-F5344CB8AC3E}">
        <p14:creationId xmlns:p14="http://schemas.microsoft.com/office/powerpoint/2010/main" val="2022422841"/>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3"/>
          <p:cNvGraphicFramePr>
            <a:graphicFrameLocks noChangeAspect="1"/>
          </p:cNvGraphicFramePr>
          <p:nvPr/>
        </p:nvGraphicFramePr>
        <p:xfrm>
          <a:off x="744538" y="2133600"/>
          <a:ext cx="7375525" cy="3735388"/>
        </p:xfrm>
        <a:graphic>
          <a:graphicData uri="http://schemas.openxmlformats.org/presentationml/2006/ole">
            <mc:AlternateContent xmlns:mc="http://schemas.openxmlformats.org/markup-compatibility/2006">
              <mc:Choice xmlns:v="urn:schemas-microsoft-com:vml" Requires="v">
                <p:oleObj spid="_x0000_s88131" name="Visio" r:id="rId4" imgW="8294827" imgH="3735019" progId="">
                  <p:embed/>
                </p:oleObj>
              </mc:Choice>
              <mc:Fallback>
                <p:oleObj name="Visio" r:id="rId4" imgW="8294827" imgH="3735019" progId="">
                  <p:embed/>
                  <p:pic>
                    <p:nvPicPr>
                      <p:cNvPr id="0"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538" y="2133600"/>
                        <a:ext cx="7375525" cy="373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4099" name="Rectangle 2"/>
          <p:cNvSpPr>
            <a:spLocks noGrp="1" noChangeArrowheads="1"/>
          </p:cNvSpPr>
          <p:nvPr>
            <p:ph type="title"/>
          </p:nvPr>
        </p:nvSpPr>
        <p:spPr/>
        <p:txBody>
          <a:bodyPr/>
          <a:lstStyle/>
          <a:p>
            <a:r>
              <a:rPr lang="en-US">
                <a:latin typeface="Arial" charset="0"/>
              </a:rPr>
              <a:t>Adaptive Management</a:t>
            </a:r>
            <a:br>
              <a:rPr lang="en-US">
                <a:latin typeface="Arial" charset="0"/>
              </a:rPr>
            </a:br>
            <a:r>
              <a:rPr lang="en-US">
                <a:latin typeface="Arial" charset="0"/>
              </a:rPr>
              <a:t>Combines Action and Research</a:t>
            </a:r>
          </a:p>
        </p:txBody>
      </p:sp>
    </p:spTree>
    <p:extLst>
      <p:ext uri="{BB962C8B-B14F-4D97-AF65-F5344CB8AC3E}">
        <p14:creationId xmlns:p14="http://schemas.microsoft.com/office/powerpoint/2010/main" val="3473602377"/>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extLst>
              <p:ext uri="{D42A27DB-BD31-4B8C-83A1-F6EECF244321}">
                <p14:modId xmlns:p14="http://schemas.microsoft.com/office/powerpoint/2010/main" val="646756532"/>
              </p:ext>
            </p:extLst>
          </p:nvPr>
        </p:nvGraphicFramePr>
        <p:xfrm>
          <a:off x="1685925" y="1422400"/>
          <a:ext cx="6124575" cy="5435600"/>
        </p:xfrm>
        <a:graphic>
          <a:graphicData uri="http://schemas.openxmlformats.org/presentationml/2006/ole">
            <mc:AlternateContent xmlns:mc="http://schemas.openxmlformats.org/markup-compatibility/2006">
              <mc:Choice xmlns:v="urn:schemas-microsoft-com:vml" Requires="v">
                <p:oleObj spid="_x0000_s92227" name="Visio" r:id="rId4" imgW="7618857" imgH="6761607" progId="">
                  <p:embed/>
                </p:oleObj>
              </mc:Choice>
              <mc:Fallback>
                <p:oleObj name="Visio" r:id="rId4" imgW="7618857" imgH="6761607" progId="">
                  <p:embed/>
                  <p:pic>
                    <p:nvPicPr>
                      <p:cNvPr id="0"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5925" y="1422400"/>
                        <a:ext cx="6124575" cy="543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5123" name="Title 1"/>
          <p:cNvSpPr>
            <a:spLocks noGrp="1"/>
          </p:cNvSpPr>
          <p:nvPr>
            <p:ph type="title"/>
          </p:nvPr>
        </p:nvSpPr>
        <p:spPr/>
        <p:txBody>
          <a:bodyPr/>
          <a:lstStyle/>
          <a:p>
            <a:r>
              <a:rPr lang="en-US" dirty="0" smtClean="0">
                <a:latin typeface="Arial" charset="0"/>
              </a:rPr>
              <a:t>The Basic Project Management Cycle</a:t>
            </a:r>
            <a:endParaRPr lang="en-US" dirty="0">
              <a:latin typeface="Arial" charset="0"/>
            </a:endParaRPr>
          </a:p>
        </p:txBody>
      </p:sp>
    </p:spTree>
    <p:extLst>
      <p:ext uri="{BB962C8B-B14F-4D97-AF65-F5344CB8AC3E}">
        <p14:creationId xmlns:p14="http://schemas.microsoft.com/office/powerpoint/2010/main" val="656320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12"/>
          <p:cNvSpPr>
            <a:spLocks noGrp="1" noChangeArrowheads="1"/>
          </p:cNvSpPr>
          <p:nvPr>
            <p:ph type="title"/>
          </p:nvPr>
        </p:nvSpPr>
        <p:spPr/>
        <p:txBody>
          <a:bodyPr/>
          <a:lstStyle/>
          <a:p>
            <a:pPr eaLnBrk="1" hangingPunct="1"/>
            <a:r>
              <a:rPr lang="en-US">
                <a:latin typeface="Arial" charset="0"/>
              </a:rPr>
              <a:t>Many Versions of Adaptive Management in Practice</a:t>
            </a:r>
          </a:p>
        </p:txBody>
      </p:sp>
      <p:graphicFrame>
        <p:nvGraphicFramePr>
          <p:cNvPr id="6146" name="Object 10"/>
          <p:cNvGraphicFramePr>
            <a:graphicFrameLocks noGrp="1" noChangeAspect="1"/>
          </p:cNvGraphicFramePr>
          <p:nvPr>
            <p:ph idx="1"/>
            <p:extLst>
              <p:ext uri="{D42A27DB-BD31-4B8C-83A1-F6EECF244321}">
                <p14:modId xmlns:p14="http://schemas.microsoft.com/office/powerpoint/2010/main" val="2273791547"/>
              </p:ext>
            </p:extLst>
          </p:nvPr>
        </p:nvGraphicFramePr>
        <p:xfrm>
          <a:off x="3200401" y="3961361"/>
          <a:ext cx="2667000" cy="2515639"/>
        </p:xfrm>
        <a:graphic>
          <a:graphicData uri="http://schemas.openxmlformats.org/presentationml/2006/ole">
            <mc:AlternateContent xmlns:mc="http://schemas.openxmlformats.org/markup-compatibility/2006">
              <mc:Choice xmlns:v="urn:schemas-microsoft-com:vml" Requires="v">
                <p:oleObj spid="_x0000_s94275" name="Visio" r:id="rId4" imgW="7482459" imgH="7058406" progId="">
                  <p:embed/>
                </p:oleObj>
              </mc:Choice>
              <mc:Fallback>
                <p:oleObj name="Visio" r:id="rId4" imgW="7482459" imgH="7058406" progId="">
                  <p:embed/>
                  <p:pic>
                    <p:nvPicPr>
                      <p:cNvPr id="0" name="Picture 2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1" y="3961361"/>
                        <a:ext cx="2667000" cy="251563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148" name="Picture 3" descr="Project_Cyc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8938" y="1485900"/>
            <a:ext cx="2387600" cy="1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4" descr="90ch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66000" y="2879725"/>
            <a:ext cx="16256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5" descr="cycl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59512" y="4481056"/>
            <a:ext cx="288448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Rectangle 6"/>
          <p:cNvSpPr>
            <a:spLocks noChangeArrowheads="1"/>
          </p:cNvSpPr>
          <p:nvPr/>
        </p:nvSpPr>
        <p:spPr bwMode="auto">
          <a:xfrm>
            <a:off x="2379663" y="2195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endParaRPr lang="en-US"/>
          </a:p>
        </p:txBody>
      </p:sp>
      <p:pic>
        <p:nvPicPr>
          <p:cNvPr id="6152" name="Picture 7" descr="diagram"/>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67375" y="1339850"/>
            <a:ext cx="2309813"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8" descr="cycl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600" y="1524000"/>
            <a:ext cx="2554288"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9" descr="AMCycl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81000" y="3886200"/>
            <a:ext cx="25431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9184425"/>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dirty="0" smtClean="0">
                <a:ea typeface="ＭＳ Ｐゴシック" pitchFamily="34" charset="-128"/>
              </a:rPr>
              <a:t>The Conservation Measures Partnership (CMP)</a:t>
            </a:r>
          </a:p>
        </p:txBody>
      </p:sp>
      <p:pic>
        <p:nvPicPr>
          <p:cNvPr id="11267" name="Picture 2" descr="TNCLogoPrimary_RG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8802" y="1818610"/>
            <a:ext cx="1716087"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1" descr="FOS logo.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73878" y="1782762"/>
            <a:ext cx="12065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23063" y="4852987"/>
            <a:ext cx="1885950"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03788" y="5873750"/>
            <a:ext cx="1395412"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1271"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31013" y="5902325"/>
            <a:ext cx="1781175"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2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94595" y="1975754"/>
            <a:ext cx="1866900"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2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31946" y="3016250"/>
            <a:ext cx="1328738"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2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24084" y="3022660"/>
            <a:ext cx="12446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2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63819" y="1912876"/>
            <a:ext cx="75723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Picture 22"/>
          <p:cNvPicPr>
            <a:picLocks noChangeAspect="1" noChangeArrowheads="1"/>
          </p:cNvPicPr>
          <p:nvPr/>
        </p:nvPicPr>
        <p:blipFill>
          <a:blip r:embed="rId13" cstate="print">
            <a:extLst>
              <a:ext uri="{28A0092B-C50C-407E-A947-70E740481C1C}">
                <a14:useLocalDpi xmlns:a14="http://schemas.microsoft.com/office/drawing/2010/main" val="0"/>
              </a:ext>
            </a:extLst>
          </a:blip>
          <a:srcRect l="15141" t="10410" r="14195" b="10095"/>
          <a:stretch>
            <a:fillRect/>
          </a:stretch>
        </p:blipFill>
        <p:spPr bwMode="auto">
          <a:xfrm>
            <a:off x="7305926" y="1830930"/>
            <a:ext cx="5111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7" name="Picture 2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44106" y="2832020"/>
            <a:ext cx="93662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8" name="Picture 9"/>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765675" y="4835525"/>
            <a:ext cx="14224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9" name="Picture 31"/>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949877" y="2843212"/>
            <a:ext cx="1247775"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0" name="Picture 8"/>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31813" y="5827712"/>
            <a:ext cx="1649412"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1" name="Picture 6"/>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789238" y="4708525"/>
            <a:ext cx="1441450"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2" name="Picture 24"/>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713038" y="5857875"/>
            <a:ext cx="1658937"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3" name="Picture 2"/>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34988" y="4846637"/>
            <a:ext cx="17192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4" name="Picture 24"/>
          <p:cNvPicPr>
            <a:picLocks noChangeAspect="1" noChangeArrowheads="1"/>
          </p:cNvPicPr>
          <p:nvPr/>
        </p:nvPicPr>
        <p:blipFill>
          <a:blip r:embed="rId21" cstate="print">
            <a:extLst>
              <a:ext uri="{28A0092B-C50C-407E-A947-70E740481C1C}">
                <a14:useLocalDpi xmlns:a14="http://schemas.microsoft.com/office/drawing/2010/main" val="0"/>
              </a:ext>
            </a:extLst>
          </a:blip>
          <a:srcRect l="9708"/>
          <a:stretch>
            <a:fillRect/>
          </a:stretch>
        </p:blipFill>
        <p:spPr bwMode="auto">
          <a:xfrm>
            <a:off x="7754740" y="2954699"/>
            <a:ext cx="83502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5" name="Picture 1"/>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154081" y="1965325"/>
            <a:ext cx="1843087"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6" name="Picture 4"/>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419350" y="4011612"/>
            <a:ext cx="1731963"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287" name="Group 1"/>
          <p:cNvGrpSpPr>
            <a:grpSpLocks/>
          </p:cNvGrpSpPr>
          <p:nvPr/>
        </p:nvGrpSpPr>
        <p:grpSpPr bwMode="auto">
          <a:xfrm>
            <a:off x="282575" y="3927475"/>
            <a:ext cx="1946275" cy="671512"/>
            <a:chOff x="219075" y="-739776"/>
            <a:chExt cx="2917825" cy="981076"/>
          </a:xfrm>
        </p:grpSpPr>
        <p:pic>
          <p:nvPicPr>
            <p:cNvPr id="11290" name="Picture 24" descr="Elap"/>
            <p:cNvPicPr>
              <a:picLocks noChangeAspect="1" noChangeArrowheads="1"/>
            </p:cNvPicPr>
            <p:nvPr/>
          </p:nvPicPr>
          <p:blipFill>
            <a:blip r:embed="rId24" cstate="print">
              <a:extLst>
                <a:ext uri="{28A0092B-C50C-407E-A947-70E740481C1C}">
                  <a14:useLocalDpi xmlns:a14="http://schemas.microsoft.com/office/drawing/2010/main" val="0"/>
                </a:ext>
              </a:extLst>
            </a:blip>
            <a:srcRect r="60712"/>
            <a:stretch>
              <a:fillRect/>
            </a:stretch>
          </p:blipFill>
          <p:spPr bwMode="auto">
            <a:xfrm>
              <a:off x="219075" y="-739775"/>
              <a:ext cx="270192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1" name="Picture 24" descr="Elap"/>
            <p:cNvPicPr>
              <a:picLocks noChangeAspect="1" noChangeArrowheads="1"/>
            </p:cNvPicPr>
            <p:nvPr/>
          </p:nvPicPr>
          <p:blipFill>
            <a:blip r:embed="rId24" cstate="print">
              <a:extLst>
                <a:ext uri="{28A0092B-C50C-407E-A947-70E740481C1C}">
                  <a14:useLocalDpi xmlns:a14="http://schemas.microsoft.com/office/drawing/2010/main" val="0"/>
                </a:ext>
              </a:extLst>
            </a:blip>
            <a:srcRect l="84650"/>
            <a:stretch>
              <a:fillRect/>
            </a:stretch>
          </p:blipFill>
          <p:spPr bwMode="auto">
            <a:xfrm>
              <a:off x="2081213" y="-739776"/>
              <a:ext cx="1055687"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288" name="Picture 26" descr="http://www.catie.ac.cr/BANCOMEDIOS/IMAGENES/LOGOAZUL.GIF"/>
          <p:cNvPicPr>
            <a:picLocks noChangeAspect="1" noChangeArrowheads="1"/>
          </p:cNvPicPr>
          <p:nvPr/>
        </p:nvPicPr>
        <p:blipFill>
          <a:blip r:embed="rId25" cstate="print">
            <a:extLst>
              <a:ext uri="{28A0092B-C50C-407E-A947-70E740481C1C}">
                <a14:useLocalDpi xmlns:a14="http://schemas.microsoft.com/office/drawing/2010/main" val="0"/>
              </a:ext>
            </a:extLst>
          </a:blip>
          <a:srcRect l="8493" r="29796"/>
          <a:stretch>
            <a:fillRect/>
          </a:stretch>
        </p:blipFill>
        <p:spPr bwMode="auto">
          <a:xfrm>
            <a:off x="4341813" y="4049712"/>
            <a:ext cx="18288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9" name="Picture 28" descr="Wildlife Conservation Network"/>
          <p:cNvPicPr>
            <a:picLocks noChangeAspect="1" noChangeArrowheads="1"/>
          </p:cNvPicPr>
          <p:nvPr/>
        </p:nvPicPr>
        <p:blipFill>
          <a:blip r:embed="rId26" cstate="print">
            <a:extLst>
              <a:ext uri="{28A0092B-C50C-407E-A947-70E740481C1C}">
                <a14:useLocalDpi xmlns:a14="http://schemas.microsoft.com/office/drawing/2010/main" val="0"/>
              </a:ext>
            </a:extLst>
          </a:blip>
          <a:srcRect l="5289" t="20959" b="14276"/>
          <a:stretch>
            <a:fillRect/>
          </a:stretch>
        </p:blipFill>
        <p:spPr bwMode="auto">
          <a:xfrm>
            <a:off x="6361113" y="4000500"/>
            <a:ext cx="2559050"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46640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dirty="0" smtClean="0">
                <a:ea typeface="ＭＳ Ｐゴシック" pitchFamily="34" charset="-128"/>
              </a:rPr>
              <a:t>Open Standards for the Practice of Conservation</a:t>
            </a:r>
          </a:p>
        </p:txBody>
      </p:sp>
      <p:sp>
        <p:nvSpPr>
          <p:cNvPr id="28675" name="Content Placeholder 2"/>
          <p:cNvSpPr>
            <a:spLocks noGrp="1"/>
          </p:cNvSpPr>
          <p:nvPr>
            <p:ph idx="1"/>
          </p:nvPr>
        </p:nvSpPr>
        <p:spPr>
          <a:xfrm>
            <a:off x="4322763" y="1798637"/>
            <a:ext cx="4668837" cy="4525963"/>
          </a:xfrm>
        </p:spPr>
        <p:txBody>
          <a:bodyPr/>
          <a:lstStyle/>
          <a:p>
            <a:r>
              <a:rPr lang="en-US" dirty="0" smtClean="0">
                <a:solidFill>
                  <a:schemeClr val="accent2"/>
                </a:solidFill>
                <a:ea typeface="ＭＳ Ｐゴシック" pitchFamily="34" charset="-128"/>
              </a:rPr>
              <a:t>Developed by leading orgs &amp; agencies </a:t>
            </a:r>
          </a:p>
          <a:p>
            <a:r>
              <a:rPr lang="en-US" dirty="0" smtClean="0">
                <a:solidFill>
                  <a:srgbClr val="008000"/>
                </a:solidFill>
                <a:ea typeface="ＭＳ Ｐゴシック" pitchFamily="34" charset="-128"/>
              </a:rPr>
              <a:t>Draws on many fields</a:t>
            </a:r>
          </a:p>
          <a:p>
            <a:r>
              <a:rPr lang="en-US" dirty="0" smtClean="0">
                <a:solidFill>
                  <a:schemeClr val="accent2"/>
                </a:solidFill>
                <a:ea typeface="ＭＳ Ｐゴシック" pitchFamily="34" charset="-128"/>
              </a:rPr>
              <a:t>Open source &amp;</a:t>
            </a:r>
            <a:br>
              <a:rPr lang="en-US" dirty="0" smtClean="0">
                <a:solidFill>
                  <a:schemeClr val="accent2"/>
                </a:solidFill>
                <a:ea typeface="ＭＳ Ｐゴシック" pitchFamily="34" charset="-128"/>
              </a:rPr>
            </a:br>
            <a:r>
              <a:rPr lang="en-US" dirty="0" smtClean="0">
                <a:solidFill>
                  <a:schemeClr val="accent2"/>
                </a:solidFill>
                <a:ea typeface="ＭＳ Ｐゴシック" pitchFamily="34" charset="-128"/>
              </a:rPr>
              <a:t> common language</a:t>
            </a:r>
          </a:p>
          <a:p>
            <a:r>
              <a:rPr lang="en-US" dirty="0" smtClean="0">
                <a:solidFill>
                  <a:srgbClr val="008000"/>
                </a:solidFill>
                <a:ea typeface="ＭＳ Ｐゴシック" pitchFamily="34" charset="-128"/>
              </a:rPr>
              <a:t>Used around the world</a:t>
            </a:r>
          </a:p>
          <a:p>
            <a:pPr lvl="1">
              <a:spcBef>
                <a:spcPct val="0"/>
              </a:spcBef>
              <a:buFont typeface="Arial" pitchFamily="34" charset="0"/>
              <a:buChar char="•"/>
            </a:pPr>
            <a:r>
              <a:rPr lang="en-US" sz="2000" dirty="0" smtClean="0">
                <a:solidFill>
                  <a:srgbClr val="008000"/>
                </a:solidFill>
                <a:ea typeface="ＭＳ Ｐゴシック" pitchFamily="34" charset="-128"/>
              </a:rPr>
              <a:t>State Wildlife Agencies</a:t>
            </a:r>
          </a:p>
          <a:p>
            <a:pPr lvl="1">
              <a:spcBef>
                <a:spcPct val="0"/>
              </a:spcBef>
              <a:buFont typeface="Arial" pitchFamily="34" charset="0"/>
              <a:buChar char="•"/>
            </a:pPr>
            <a:r>
              <a:rPr lang="en-US" sz="2000" dirty="0" smtClean="0">
                <a:solidFill>
                  <a:srgbClr val="008000"/>
                </a:solidFill>
                <a:ea typeface="ＭＳ Ｐゴシック" pitchFamily="34" charset="-128"/>
              </a:rPr>
              <a:t>National Park Systems</a:t>
            </a:r>
          </a:p>
          <a:p>
            <a:pPr lvl="1">
              <a:spcBef>
                <a:spcPct val="0"/>
              </a:spcBef>
              <a:buFont typeface="Arial" pitchFamily="34" charset="0"/>
              <a:buChar char="•"/>
            </a:pPr>
            <a:r>
              <a:rPr lang="en-US" sz="2000" dirty="0" smtClean="0">
                <a:solidFill>
                  <a:srgbClr val="008000"/>
                </a:solidFill>
                <a:ea typeface="ＭＳ Ｐゴシック" pitchFamily="34" charset="-128"/>
              </a:rPr>
              <a:t>Donor Funding Programs</a:t>
            </a:r>
          </a:p>
          <a:p>
            <a:pPr lvl="1">
              <a:spcBef>
                <a:spcPct val="0"/>
              </a:spcBef>
              <a:buFont typeface="Arial" pitchFamily="34" charset="0"/>
              <a:buChar char="•"/>
            </a:pPr>
            <a:r>
              <a:rPr lang="en-US" sz="2000" dirty="0" smtClean="0">
                <a:solidFill>
                  <a:srgbClr val="008000"/>
                </a:solidFill>
                <a:ea typeface="ＭＳ Ｐゴシック" pitchFamily="34" charset="-128"/>
              </a:rPr>
              <a:t>Academic Training</a:t>
            </a:r>
          </a:p>
          <a:p>
            <a:endParaRPr lang="en-US" dirty="0" smtClean="0">
              <a:ea typeface="ＭＳ Ｐゴシック" pitchFamily="34" charset="-128"/>
            </a:endParaRPr>
          </a:p>
          <a:p>
            <a:endParaRPr lang="en-US" dirty="0" smtClean="0">
              <a:ea typeface="ＭＳ Ｐゴシック" pitchFamily="34" charset="-128"/>
            </a:endParaRPr>
          </a:p>
          <a:p>
            <a:endParaRPr lang="en-US" dirty="0" smtClean="0">
              <a:ea typeface="ＭＳ Ｐゴシック" pitchFamily="34" charset="-128"/>
            </a:endParaRPr>
          </a:p>
          <a:p>
            <a:endParaRPr lang="en-US" dirty="0" smtClean="0">
              <a:ea typeface="ＭＳ Ｐゴシック" pitchFamily="34" charset="-128"/>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599" y="1752600"/>
            <a:ext cx="3670129"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723594"/>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p:txBody>
          <a:bodyPr/>
          <a:lstStyle/>
          <a:p>
            <a:pPr eaLnBrk="1" hangingPunct="1"/>
            <a:r>
              <a:rPr lang="en-US" dirty="0" smtClean="0"/>
              <a:t>We Need Standard Terms to Describe Conservation</a:t>
            </a:r>
          </a:p>
        </p:txBody>
      </p:sp>
      <p:sp>
        <p:nvSpPr>
          <p:cNvPr id="1163270" name="Rectangle 6"/>
          <p:cNvSpPr>
            <a:spLocks noGrp="1" noChangeArrowheads="1"/>
          </p:cNvSpPr>
          <p:nvPr>
            <p:ph idx="1"/>
          </p:nvPr>
        </p:nvSpPr>
        <p:spPr>
          <a:xfrm>
            <a:off x="457200" y="3251200"/>
            <a:ext cx="3026229" cy="2874963"/>
          </a:xfrm>
        </p:spPr>
        <p:txBody>
          <a:bodyPr/>
          <a:lstStyle/>
          <a:p>
            <a:pPr eaLnBrk="1" hangingPunct="1"/>
            <a:r>
              <a:rPr lang="en-US" dirty="0" smtClean="0">
                <a:solidFill>
                  <a:schemeClr val="accent2"/>
                </a:solidFill>
              </a:rPr>
              <a:t>Cows?</a:t>
            </a:r>
          </a:p>
          <a:p>
            <a:pPr eaLnBrk="1" hangingPunct="1"/>
            <a:r>
              <a:rPr lang="en-US" dirty="0" smtClean="0">
                <a:solidFill>
                  <a:srgbClr val="008000"/>
                </a:solidFill>
              </a:rPr>
              <a:t>Cattle?</a:t>
            </a:r>
          </a:p>
          <a:p>
            <a:pPr eaLnBrk="1" hangingPunct="1"/>
            <a:r>
              <a:rPr lang="en-US" dirty="0" smtClean="0">
                <a:solidFill>
                  <a:schemeClr val="accent2"/>
                </a:solidFill>
              </a:rPr>
              <a:t>Livestock?</a:t>
            </a:r>
          </a:p>
          <a:p>
            <a:pPr eaLnBrk="1" hangingPunct="1"/>
            <a:r>
              <a:rPr lang="en-US" dirty="0" smtClean="0">
                <a:solidFill>
                  <a:srgbClr val="008000"/>
                </a:solidFill>
              </a:rPr>
              <a:t>Grazing?</a:t>
            </a:r>
          </a:p>
          <a:p>
            <a:pPr eaLnBrk="1" hangingPunct="1"/>
            <a:r>
              <a:rPr lang="en-US" dirty="0" smtClean="0">
                <a:solidFill>
                  <a:schemeClr val="accent2"/>
                </a:solidFill>
              </a:rPr>
              <a:t>Ranching?</a:t>
            </a:r>
          </a:p>
        </p:txBody>
      </p:sp>
      <p:sp>
        <p:nvSpPr>
          <p:cNvPr id="15365" name="Rectangle 3"/>
          <p:cNvSpPr>
            <a:spLocks noChangeArrowheads="1"/>
          </p:cNvSpPr>
          <p:nvPr/>
        </p:nvSpPr>
        <p:spPr bwMode="auto">
          <a:xfrm>
            <a:off x="0" y="3043238"/>
            <a:ext cx="9144000" cy="0"/>
          </a:xfrm>
          <a:prstGeom prst="rect">
            <a:avLst/>
          </a:prstGeom>
          <a:noFill/>
          <a:ln w="9525" algn="ctr">
            <a:noFill/>
            <a:miter lim="800000"/>
            <a:headEnd/>
            <a:tailEnd/>
          </a:ln>
        </p:spPr>
        <p:txBody>
          <a:bodyPr wrap="non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aphicFrame>
        <p:nvGraphicFramePr>
          <p:cNvPr id="15362" name="Object 4"/>
          <p:cNvGraphicFramePr>
            <a:graphicFrameLocks noChangeAspect="1"/>
          </p:cNvGraphicFramePr>
          <p:nvPr/>
        </p:nvGraphicFramePr>
        <p:xfrm>
          <a:off x="342900" y="1671638"/>
          <a:ext cx="8497888" cy="1104900"/>
        </p:xfrm>
        <a:graphic>
          <a:graphicData uri="http://schemas.openxmlformats.org/presentationml/2006/ole">
            <mc:AlternateContent xmlns:mc="http://schemas.openxmlformats.org/markup-compatibility/2006">
              <mc:Choice xmlns:v="urn:schemas-microsoft-com:vml" Requires="v">
                <p:oleObj spid="_x0000_s194575" name="Visio" r:id="rId4" imgW="10613136" imgH="1381658" progId="">
                  <p:embed/>
                </p:oleObj>
              </mc:Choice>
              <mc:Fallback>
                <p:oleObj name="Visio" r:id="rId4" imgW="10613136" imgH="1381658" progId="">
                  <p:embed/>
                  <p:pic>
                    <p:nvPicPr>
                      <p:cNvPr id="15362"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 y="1671638"/>
                        <a:ext cx="8497888" cy="1104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63269" name="Picture 5" descr="snpedro1"/>
          <p:cNvPicPr>
            <a:picLocks noChangeAspect="1" noChangeArrowheads="1"/>
          </p:cNvPicPr>
          <p:nvPr/>
        </p:nvPicPr>
        <p:blipFill>
          <a:blip r:embed="rId6" cstate="print"/>
          <a:srcRect/>
          <a:stretch>
            <a:fillRect/>
          </a:stretch>
        </p:blipFill>
        <p:spPr bwMode="auto">
          <a:xfrm>
            <a:off x="3910013" y="3243263"/>
            <a:ext cx="4746625" cy="3275012"/>
          </a:xfrm>
          <a:prstGeom prst="rect">
            <a:avLst/>
          </a:prstGeom>
          <a:noFill/>
          <a:ln w="9525">
            <a:noFill/>
            <a:miter lim="800000"/>
            <a:headEnd/>
            <a:tailEnd/>
          </a:ln>
        </p:spPr>
      </p:pic>
      <p:sp>
        <p:nvSpPr>
          <p:cNvPr id="1163271" name="Line 7"/>
          <p:cNvSpPr>
            <a:spLocks noChangeShapeType="1"/>
          </p:cNvSpPr>
          <p:nvPr/>
        </p:nvSpPr>
        <p:spPr bwMode="auto">
          <a:xfrm flipH="1">
            <a:off x="3903663" y="2466975"/>
            <a:ext cx="1828800" cy="784225"/>
          </a:xfrm>
          <a:prstGeom prst="line">
            <a:avLst/>
          </a:prstGeom>
          <a:noFill/>
          <a:ln w="9525" cap="rnd">
            <a:solidFill>
              <a:schemeClr val="tx1"/>
            </a:solidFill>
            <a:prstDash val="sysDot"/>
            <a:round/>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63272" name="Line 8"/>
          <p:cNvSpPr>
            <a:spLocks noChangeShapeType="1"/>
          </p:cNvSpPr>
          <p:nvPr/>
        </p:nvSpPr>
        <p:spPr bwMode="auto">
          <a:xfrm>
            <a:off x="6646863" y="2424113"/>
            <a:ext cx="1989137" cy="812800"/>
          </a:xfrm>
          <a:prstGeom prst="line">
            <a:avLst/>
          </a:prstGeom>
          <a:noFill/>
          <a:ln w="9525" cap="rnd">
            <a:solidFill>
              <a:schemeClr val="tx1"/>
            </a:solidFill>
            <a:prstDash val="sysDot"/>
            <a:round/>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63273" name="Rectangle 9"/>
          <p:cNvSpPr>
            <a:spLocks noChangeArrowheads="1"/>
          </p:cNvSpPr>
          <p:nvPr/>
        </p:nvSpPr>
        <p:spPr bwMode="auto">
          <a:xfrm>
            <a:off x="1916113" y="1639888"/>
            <a:ext cx="1101725" cy="1146175"/>
          </a:xfrm>
          <a:prstGeom prst="rect">
            <a:avLst/>
          </a:prstGeom>
          <a:noFill/>
          <a:ln w="57150" algn="ctr">
            <a:solidFill>
              <a:srgbClr val="0000FF"/>
            </a:solidFill>
            <a:miter lim="800000"/>
            <a:headEnd/>
            <a:tailEnd/>
          </a:ln>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63274" name="Rectangle 10"/>
          <p:cNvSpPr>
            <a:spLocks noChangeArrowheads="1"/>
          </p:cNvSpPr>
          <p:nvPr/>
        </p:nvSpPr>
        <p:spPr bwMode="auto">
          <a:xfrm>
            <a:off x="5640388" y="1635125"/>
            <a:ext cx="1101725" cy="1146175"/>
          </a:xfrm>
          <a:prstGeom prst="rect">
            <a:avLst/>
          </a:prstGeom>
          <a:noFill/>
          <a:ln w="57150" algn="ctr">
            <a:solidFill>
              <a:srgbClr val="0000FF"/>
            </a:solidFill>
            <a:miter lim="800000"/>
            <a:headEnd/>
            <a:tailEnd/>
          </a:ln>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4238345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163269"/>
                                        </p:tgtEl>
                                        <p:attrNameLst>
                                          <p:attrName>style.visibility</p:attrName>
                                        </p:attrNameLst>
                                      </p:cBhvr>
                                      <p:to>
                                        <p:strVal val="visible"/>
                                      </p:to>
                                    </p:set>
                                    <p:anim calcmode="lin" valueType="num">
                                      <p:cBhvr>
                                        <p:cTn id="7" dur="1000" fill="hold"/>
                                        <p:tgtEl>
                                          <p:spTgt spid="1163269"/>
                                        </p:tgtEl>
                                        <p:attrNameLst>
                                          <p:attrName>ppt_w</p:attrName>
                                        </p:attrNameLst>
                                      </p:cBhvr>
                                      <p:tavLst>
                                        <p:tav tm="0">
                                          <p:val>
                                            <p:strVal val="#ppt_w*0.70"/>
                                          </p:val>
                                        </p:tav>
                                        <p:tav tm="100000">
                                          <p:val>
                                            <p:strVal val="#ppt_w"/>
                                          </p:val>
                                        </p:tav>
                                      </p:tavLst>
                                    </p:anim>
                                    <p:anim calcmode="lin" valueType="num">
                                      <p:cBhvr>
                                        <p:cTn id="8" dur="1000" fill="hold"/>
                                        <p:tgtEl>
                                          <p:spTgt spid="1163269"/>
                                        </p:tgtEl>
                                        <p:attrNameLst>
                                          <p:attrName>ppt_h</p:attrName>
                                        </p:attrNameLst>
                                      </p:cBhvr>
                                      <p:tavLst>
                                        <p:tav tm="0">
                                          <p:val>
                                            <p:strVal val="#ppt_h"/>
                                          </p:val>
                                        </p:tav>
                                        <p:tav tm="100000">
                                          <p:val>
                                            <p:strVal val="#ppt_h"/>
                                          </p:val>
                                        </p:tav>
                                      </p:tavLst>
                                    </p:anim>
                                    <p:animEffect transition="in" filter="fade">
                                      <p:cBhvr>
                                        <p:cTn id="9" dur="1000"/>
                                        <p:tgtEl>
                                          <p:spTgt spid="1163269"/>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116327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16327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63270">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163270">
                                            <p:txEl>
                                              <p:pRg st="1" end="1"/>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163270">
                                            <p:txEl>
                                              <p:pRg st="2" end="2"/>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163270">
                                            <p:txEl>
                                              <p:pRg st="3" end="3"/>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163270">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grpId="0" nodeType="clickEffect">
                                  <p:stCondLst>
                                    <p:cond delay="0"/>
                                  </p:stCondLst>
                                  <p:childTnLst>
                                    <p:set>
                                      <p:cBhvr>
                                        <p:cTn id="29" dur="1" fill="hold">
                                          <p:stCondLst>
                                            <p:cond delay="0"/>
                                          </p:stCondLst>
                                        </p:cTn>
                                        <p:tgtEl>
                                          <p:spTgt spid="1163273"/>
                                        </p:tgtEl>
                                        <p:attrNameLst>
                                          <p:attrName>style.visibility</p:attrName>
                                        </p:attrNameLst>
                                      </p:cBhvr>
                                      <p:to>
                                        <p:strVal val="visible"/>
                                      </p:to>
                                    </p:set>
                                    <p:anim calcmode="lin" valueType="num">
                                      <p:cBhvr additive="base">
                                        <p:cTn id="30" dur="500" fill="hold"/>
                                        <p:tgtEl>
                                          <p:spTgt spid="1163273"/>
                                        </p:tgtEl>
                                        <p:attrNameLst>
                                          <p:attrName>ppt_x</p:attrName>
                                        </p:attrNameLst>
                                      </p:cBhvr>
                                      <p:tavLst>
                                        <p:tav tm="0">
                                          <p:val>
                                            <p:strVal val="#ppt_x"/>
                                          </p:val>
                                        </p:tav>
                                        <p:tav tm="100000">
                                          <p:val>
                                            <p:strVal val="#ppt_x"/>
                                          </p:val>
                                        </p:tav>
                                      </p:tavLst>
                                    </p:anim>
                                    <p:anim calcmode="lin" valueType="num">
                                      <p:cBhvr additive="base">
                                        <p:cTn id="31" dur="500" fill="hold"/>
                                        <p:tgtEl>
                                          <p:spTgt spid="1163273"/>
                                        </p:tgtEl>
                                        <p:attrNameLst>
                                          <p:attrName>ppt_y</p:attrName>
                                        </p:attrNameLst>
                                      </p:cBhvr>
                                      <p:tavLst>
                                        <p:tav tm="0">
                                          <p:val>
                                            <p:strVal val="0-#ppt_h/2"/>
                                          </p:val>
                                        </p:tav>
                                        <p:tav tm="100000">
                                          <p:val>
                                            <p:strVal val="#ppt_y"/>
                                          </p:val>
                                        </p:tav>
                                      </p:tavLst>
                                    </p:anim>
                                  </p:childTnLst>
                                </p:cTn>
                              </p:par>
                              <p:par>
                                <p:cTn id="32" presetID="2" presetClass="entr" presetSubtype="1" fill="hold" grpId="0" nodeType="withEffect">
                                  <p:stCondLst>
                                    <p:cond delay="0"/>
                                  </p:stCondLst>
                                  <p:childTnLst>
                                    <p:set>
                                      <p:cBhvr>
                                        <p:cTn id="33" dur="1" fill="hold">
                                          <p:stCondLst>
                                            <p:cond delay="0"/>
                                          </p:stCondLst>
                                        </p:cTn>
                                        <p:tgtEl>
                                          <p:spTgt spid="1163274"/>
                                        </p:tgtEl>
                                        <p:attrNameLst>
                                          <p:attrName>style.visibility</p:attrName>
                                        </p:attrNameLst>
                                      </p:cBhvr>
                                      <p:to>
                                        <p:strVal val="visible"/>
                                      </p:to>
                                    </p:set>
                                    <p:anim calcmode="lin" valueType="num">
                                      <p:cBhvr additive="base">
                                        <p:cTn id="34" dur="500" fill="hold"/>
                                        <p:tgtEl>
                                          <p:spTgt spid="1163274"/>
                                        </p:tgtEl>
                                        <p:attrNameLst>
                                          <p:attrName>ppt_x</p:attrName>
                                        </p:attrNameLst>
                                      </p:cBhvr>
                                      <p:tavLst>
                                        <p:tav tm="0">
                                          <p:val>
                                            <p:strVal val="#ppt_x"/>
                                          </p:val>
                                        </p:tav>
                                        <p:tav tm="100000">
                                          <p:val>
                                            <p:strVal val="#ppt_x"/>
                                          </p:val>
                                        </p:tav>
                                      </p:tavLst>
                                    </p:anim>
                                    <p:anim calcmode="lin" valueType="num">
                                      <p:cBhvr additive="base">
                                        <p:cTn id="35" dur="500" fill="hold"/>
                                        <p:tgtEl>
                                          <p:spTgt spid="116327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3270" grpId="0" build="p"/>
      <p:bldP spid="1163271" grpId="0" animBg="1"/>
      <p:bldP spid="1163272" grpId="0" animBg="1"/>
      <p:bldP spid="1163273" grpId="0" animBg="1"/>
      <p:bldP spid="116327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6200" y="76200"/>
            <a:ext cx="8991600" cy="6629400"/>
          </a:xfrm>
          <a:prstGeom prst="rect">
            <a:avLst/>
          </a:prstGeom>
          <a:solidFill>
            <a:srgbClr val="FFFFFF">
              <a:alpha val="52157"/>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rial" charset="0"/>
            </a:endParaRPr>
          </a:p>
        </p:txBody>
      </p:sp>
      <p:sp>
        <p:nvSpPr>
          <p:cNvPr id="5" name="Title 4"/>
          <p:cNvSpPr>
            <a:spLocks noGrp="1"/>
          </p:cNvSpPr>
          <p:nvPr>
            <p:ph type="ctrTitle"/>
          </p:nvPr>
        </p:nvSpPr>
        <p:spPr>
          <a:xfrm>
            <a:off x="1" y="476672"/>
            <a:ext cx="9143999" cy="1524000"/>
          </a:xfrm>
        </p:spPr>
        <p:txBody>
          <a:bodyPr/>
          <a:lstStyle/>
          <a:p>
            <a:r>
              <a:rPr lang="en-AU" sz="3600" dirty="0"/>
              <a:t>Open Standards for the Practice of </a:t>
            </a:r>
            <a:r>
              <a:rPr lang="en-AU" sz="3600" dirty="0" smtClean="0"/>
              <a:t>Conservation</a:t>
            </a:r>
            <a:endParaRPr lang="en-US" sz="3600" dirty="0"/>
          </a:p>
        </p:txBody>
      </p:sp>
      <p:sp>
        <p:nvSpPr>
          <p:cNvPr id="4" name="Subtitle 2"/>
          <p:cNvSpPr>
            <a:spLocks noGrp="1"/>
          </p:cNvSpPr>
          <p:nvPr>
            <p:ph type="subTitle" idx="1"/>
          </p:nvPr>
        </p:nvSpPr>
        <p:spPr>
          <a:xfrm>
            <a:off x="1475656" y="4590176"/>
            <a:ext cx="6192688" cy="804903"/>
          </a:xfrm>
        </p:spPr>
        <p:txBody>
          <a:bodyPr/>
          <a:lstStyle/>
          <a:p>
            <a:pPr algn="ctr"/>
            <a:r>
              <a:rPr lang="en-AU" sz="2400" i="0" dirty="0" smtClean="0">
                <a:latin typeface="Century Gothic" pitchFamily="34" charset="0"/>
              </a:rPr>
              <a:t>Bronte Park, Tasmania</a:t>
            </a:r>
          </a:p>
          <a:p>
            <a:pPr algn="ctr"/>
            <a:r>
              <a:rPr lang="en-AU" sz="2400" i="0" dirty="0" smtClean="0">
                <a:latin typeface="Century Gothic" pitchFamily="34" charset="0"/>
              </a:rPr>
              <a:t>January 2017</a:t>
            </a:r>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2000" y="3019888"/>
            <a:ext cx="1800000" cy="16300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685801" y="1905000"/>
            <a:ext cx="7772400" cy="830997"/>
          </a:xfrm>
          <a:prstGeom prst="rect">
            <a:avLst/>
          </a:prstGeom>
        </p:spPr>
        <p:txBody>
          <a:bodyPr wrap="square">
            <a:spAutoFit/>
          </a:bodyPr>
          <a:lstStyle/>
          <a:p>
            <a:pPr algn="ctr"/>
            <a:r>
              <a:rPr lang="en-AU" sz="2400" dirty="0"/>
              <a:t>Planning, Managing, Monitoring, and Learning from Projects (and </a:t>
            </a:r>
            <a:r>
              <a:rPr lang="en-AU" sz="2400" dirty="0" smtClean="0"/>
              <a:t>Programs) at </a:t>
            </a:r>
            <a:r>
              <a:rPr lang="en-AU" sz="2400" dirty="0"/>
              <a:t>All Scales</a:t>
            </a:r>
          </a:p>
        </p:txBody>
      </p:sp>
      <p:pic>
        <p:nvPicPr>
          <p:cNvPr id="10" name="Picture 9" descr="G:\Open Standards Workshop Feb 2015\PAL&amp;RC_logo_tag_CS4.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599" y="5927003"/>
            <a:ext cx="1438275" cy="539750"/>
          </a:xfrm>
          <a:prstGeom prst="rect">
            <a:avLst/>
          </a:prstGeom>
          <a:noFill/>
          <a:ln>
            <a:noFill/>
          </a:ln>
        </p:spPr>
      </p:pic>
      <p:pic>
        <p:nvPicPr>
          <p:cNvPr id="11" name="Picture 10"/>
          <p:cNvPicPr/>
          <p:nvPr/>
        </p:nvPicPr>
        <p:blipFill>
          <a:blip r:embed="rId5" cstate="print">
            <a:extLst>
              <a:ext uri="{28A0092B-C50C-407E-A947-70E740481C1C}">
                <a14:useLocalDpi xmlns:a14="http://schemas.microsoft.com/office/drawing/2010/main" val="0"/>
              </a:ext>
            </a:extLst>
          </a:blip>
          <a:stretch>
            <a:fillRect/>
          </a:stretch>
        </p:blipFill>
        <p:spPr bwMode="auto">
          <a:xfrm>
            <a:off x="2632200" y="5948137"/>
            <a:ext cx="1578286" cy="497483"/>
          </a:xfrm>
          <a:prstGeom prst="rect">
            <a:avLst/>
          </a:prstGeom>
          <a:noFill/>
          <a:ln>
            <a:noFill/>
          </a:ln>
        </p:spPr>
      </p:pic>
      <p:pic>
        <p:nvPicPr>
          <p:cNvPr id="12" name="Picture 11" descr="G:\Open Standards Workshop Feb 2015\Utas_vert.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75812" y="5840420"/>
            <a:ext cx="564462" cy="712916"/>
          </a:xfrm>
          <a:prstGeom prst="rect">
            <a:avLst/>
          </a:prstGeom>
          <a:noFill/>
          <a:ln>
            <a:noFill/>
          </a:ln>
        </p:spPr>
      </p:pic>
      <p:pic>
        <p:nvPicPr>
          <p:cNvPr id="13" name="Picture 12" descr="G:\Open Standards Workshop Feb 2015\CM ID com au LOGO Final.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05600" y="5927003"/>
            <a:ext cx="1982470" cy="539750"/>
          </a:xfrm>
          <a:prstGeom prst="rect">
            <a:avLst/>
          </a:prstGeom>
          <a:noFill/>
          <a:ln>
            <a:noFill/>
          </a:ln>
        </p:spPr>
      </p:pic>
    </p:spTree>
    <p:extLst>
      <p:ext uri="{BB962C8B-B14F-4D97-AF65-F5344CB8AC3E}">
        <p14:creationId xmlns:p14="http://schemas.microsoft.com/office/powerpoint/2010/main" val="3252008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Title 1"/>
          <p:cNvSpPr>
            <a:spLocks noGrp="1"/>
          </p:cNvSpPr>
          <p:nvPr>
            <p:ph type="title"/>
          </p:nvPr>
        </p:nvSpPr>
        <p:spPr/>
        <p:txBody>
          <a:bodyPr/>
          <a:lstStyle/>
          <a:p>
            <a:r>
              <a:rPr lang="en-US" dirty="0" smtClean="0">
                <a:latin typeface="Arial" charset="0"/>
              </a:rPr>
              <a:t>CMP-IUCN Standard Classifications</a:t>
            </a:r>
            <a:endParaRPr lang="en-US" dirty="0">
              <a:latin typeface="Arial" charset="0"/>
            </a:endParaRPr>
          </a:p>
        </p:txBody>
      </p:sp>
      <p:sp>
        <p:nvSpPr>
          <p:cNvPr id="56322" name="Content Placeholder 2"/>
          <p:cNvSpPr>
            <a:spLocks noGrp="1"/>
          </p:cNvSpPr>
          <p:nvPr>
            <p:ph idx="1"/>
          </p:nvPr>
        </p:nvSpPr>
        <p:spPr>
          <a:xfrm>
            <a:off x="457200" y="1752600"/>
            <a:ext cx="2667000" cy="4724400"/>
          </a:xfrm>
        </p:spPr>
        <p:txBody>
          <a:bodyPr/>
          <a:lstStyle/>
          <a:p>
            <a:pPr marL="0" indent="0">
              <a:buFont typeface="Arial" charset="0"/>
              <a:buNone/>
            </a:pPr>
            <a:r>
              <a:rPr lang="en-US" dirty="0" smtClean="0">
                <a:latin typeface="Arial" charset="0"/>
              </a:rPr>
              <a:t>CMP-IUCN Taxonomy </a:t>
            </a:r>
            <a:r>
              <a:rPr lang="en-US" dirty="0">
                <a:latin typeface="Arial" charset="0"/>
              </a:rPr>
              <a:t>of Conservation Actions</a:t>
            </a:r>
          </a:p>
        </p:txBody>
      </p:sp>
      <p:pic>
        <p:nvPicPr>
          <p:cNvPr id="56324"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l="19453" t="16484" r="20625" b="18021"/>
          <a:stretch>
            <a:fillRect/>
          </a:stretch>
        </p:blipFill>
        <p:spPr bwMode="auto">
          <a:xfrm>
            <a:off x="3043238" y="1447800"/>
            <a:ext cx="6100762"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9051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4400" dirty="0">
                <a:solidFill>
                  <a:schemeClr val="bg1"/>
                </a:solidFill>
              </a:rPr>
              <a:t>Unified </a:t>
            </a:r>
            <a:r>
              <a:rPr lang="en-AU" sz="4400" dirty="0" smtClean="0">
                <a:solidFill>
                  <a:schemeClr val="bg1"/>
                </a:solidFill>
              </a:rPr>
              <a:t>Classifications</a:t>
            </a:r>
            <a:endParaRPr lang="en-AU" sz="4400" dirty="0">
              <a:solidFill>
                <a:schemeClr val="bg1"/>
              </a:solidFill>
            </a:endParaRPr>
          </a:p>
        </p:txBody>
      </p:sp>
      <p:grpSp>
        <p:nvGrpSpPr>
          <p:cNvPr id="5" name="Group 4"/>
          <p:cNvGrpSpPr/>
          <p:nvPr/>
        </p:nvGrpSpPr>
        <p:grpSpPr>
          <a:xfrm>
            <a:off x="378071" y="1183082"/>
            <a:ext cx="4697985" cy="5540319"/>
            <a:chOff x="-1133" y="1183082"/>
            <a:chExt cx="4697985" cy="5540319"/>
          </a:xfrm>
        </p:grpSpPr>
        <p:sp>
          <p:nvSpPr>
            <p:cNvPr id="3" name="TextBox 2"/>
            <p:cNvSpPr txBox="1"/>
            <p:nvPr/>
          </p:nvSpPr>
          <p:spPr>
            <a:xfrm>
              <a:off x="244922" y="1183082"/>
              <a:ext cx="1484702"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2800" b="1" i="0" u="none" strike="noStrike" kern="0" cap="none" spc="0" normalizeH="0" baseline="0" noProof="0" dirty="0" smtClean="0">
                  <a:ln>
                    <a:noFill/>
                  </a:ln>
                  <a:solidFill>
                    <a:sysClr val="windowText" lastClr="000000"/>
                  </a:solidFill>
                  <a:effectLst/>
                  <a:uLnTx/>
                  <a:uFillTx/>
                </a:rPr>
                <a:t>Threats</a:t>
              </a:r>
              <a:endParaRPr kumimoji="0" lang="en-AU" sz="1800" b="1" i="0" u="none" strike="noStrike" kern="0" cap="none" spc="0" normalizeH="0" baseline="0" noProof="0" dirty="0">
                <a:ln>
                  <a:noFill/>
                </a:ln>
                <a:solidFill>
                  <a:sysClr val="windowText" lastClr="000000"/>
                </a:solidFill>
                <a:effectLst/>
                <a:uLnTx/>
                <a:uFillTx/>
              </a:endParaRPr>
            </a:p>
          </p:txBody>
        </p:sp>
        <p:sp>
          <p:nvSpPr>
            <p:cNvPr id="10" name="TextBox 9"/>
            <p:cNvSpPr txBox="1"/>
            <p:nvPr/>
          </p:nvSpPr>
          <p:spPr>
            <a:xfrm>
              <a:off x="2031194" y="1837841"/>
              <a:ext cx="1503938" cy="523220"/>
            </a:xfrm>
            <a:prstGeom prst="rect">
              <a:avLst/>
            </a:prstGeom>
            <a:noFill/>
          </p:spPr>
          <p:txBody>
            <a:bodyPr wrap="none" rtlCol="0">
              <a:spAutoFit/>
            </a:bodyPr>
            <a:lstStyle>
              <a:defPPr>
                <a:defRPr lang="en-US"/>
              </a:defPPr>
              <a:lvl1pPr>
                <a:defRPr sz="2800" b="1"/>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2800" b="1" i="0" u="none" strike="noStrike" kern="0" cap="none" spc="0" normalizeH="0" baseline="0" noProof="0" dirty="0">
                  <a:ln>
                    <a:noFill/>
                  </a:ln>
                  <a:solidFill>
                    <a:sysClr val="windowText" lastClr="000000"/>
                  </a:solidFill>
                  <a:effectLst/>
                  <a:uLnTx/>
                  <a:uFillTx/>
                </a:rPr>
                <a:t>Actions</a:t>
              </a:r>
            </a:p>
          </p:txBody>
        </p:sp>
        <p:pic>
          <p:nvPicPr>
            <p:cNvPr id="6349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 y="1706302"/>
              <a:ext cx="1984351" cy="3778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3032614" y="2702332"/>
              <a:ext cx="1664238" cy="523220"/>
            </a:xfrm>
            <a:prstGeom prst="rect">
              <a:avLst/>
            </a:prstGeom>
            <a:noFill/>
          </p:spPr>
          <p:txBody>
            <a:bodyPr wrap="none" rtlCol="0">
              <a:spAutoFit/>
            </a:bodyPr>
            <a:lstStyle>
              <a:defPPr>
                <a:defRPr lang="en-US"/>
              </a:defPPr>
              <a:lvl1pPr>
                <a:defRPr sz="2800" b="1"/>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2800" b="1" i="0" u="none" strike="noStrike" kern="0" cap="none" spc="0" normalizeH="0" baseline="0" noProof="0" dirty="0" smtClean="0">
                  <a:ln>
                    <a:noFill/>
                  </a:ln>
                  <a:solidFill>
                    <a:sysClr val="windowText" lastClr="000000"/>
                  </a:solidFill>
                  <a:effectLst/>
                  <a:uLnTx/>
                  <a:uFillTx/>
                </a:rPr>
                <a:t>Systems</a:t>
              </a:r>
              <a:endParaRPr kumimoji="0" lang="en-AU" sz="2800" b="1" i="0" u="none" strike="noStrike" kern="0" cap="none" spc="0" normalizeH="0" baseline="0" noProof="0" dirty="0">
                <a:ln>
                  <a:noFill/>
                </a:ln>
                <a:solidFill>
                  <a:sysClr val="windowText" lastClr="000000"/>
                </a:solidFill>
                <a:effectLst/>
                <a:uLnTx/>
                <a:uFillTx/>
              </a:endParaRPr>
            </a:p>
          </p:txBody>
        </p:sp>
        <p:pic>
          <p:nvPicPr>
            <p:cNvPr id="6349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449" y="2375302"/>
              <a:ext cx="2099537" cy="3779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49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1194" y="3212976"/>
              <a:ext cx="2256702" cy="3510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 name="TextBox 3"/>
          <p:cNvSpPr txBox="1"/>
          <p:nvPr/>
        </p:nvSpPr>
        <p:spPr>
          <a:xfrm>
            <a:off x="5364088" y="2099451"/>
            <a:ext cx="3456384" cy="3416320"/>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0" cap="none" spc="0" normalizeH="0" baseline="0" noProof="0" dirty="0" smtClean="0">
                <a:ln>
                  <a:noFill/>
                </a:ln>
                <a:solidFill>
                  <a:sysClr val="windowText" lastClr="000000"/>
                </a:solidFill>
                <a:effectLst/>
                <a:uLnTx/>
                <a:uFillTx/>
              </a:rPr>
              <a:t>Comparison and sharing between projects</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2400" b="0" i="0" u="none" strike="noStrike" kern="0" cap="none" spc="0" normalizeH="0" baseline="0" noProof="0" dirty="0">
              <a:ln>
                <a:noFill/>
              </a:ln>
              <a:solidFill>
                <a:sysClr val="windowText" lastClr="000000"/>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0" cap="none" spc="0" normalizeH="0" baseline="0" noProof="0" dirty="0" smtClean="0">
                <a:ln>
                  <a:noFill/>
                </a:ln>
                <a:solidFill>
                  <a:sysClr val="windowText" lastClr="000000"/>
                </a:solidFill>
                <a:effectLst/>
                <a:uLnTx/>
                <a:uFillTx/>
              </a:rPr>
              <a:t>Linkage between scales</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2400" b="0" i="0" u="none" strike="noStrike" kern="0" cap="none" spc="0" normalizeH="0" baseline="0" noProof="0" dirty="0">
              <a:ln>
                <a:noFill/>
              </a:ln>
              <a:solidFill>
                <a:sysClr val="windowText" lastClr="000000"/>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0" cap="none" spc="0" normalizeH="0" baseline="0" noProof="0" dirty="0" smtClean="0">
                <a:ln>
                  <a:noFill/>
                </a:ln>
                <a:solidFill>
                  <a:sysClr val="windowText" lastClr="000000"/>
                </a:solidFill>
                <a:effectLst/>
                <a:uLnTx/>
                <a:uFillTx/>
              </a:rPr>
              <a:t>Aggregation of data across projects</a:t>
            </a:r>
            <a:endParaRPr kumimoji="0" lang="en-AU" sz="24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465172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So what ?</a:t>
            </a:r>
            <a:endParaRPr lang="en-AU" dirty="0"/>
          </a:p>
        </p:txBody>
      </p:sp>
      <p:sp>
        <p:nvSpPr>
          <p:cNvPr id="3" name="TextBox 2"/>
          <p:cNvSpPr txBox="1"/>
          <p:nvPr/>
        </p:nvSpPr>
        <p:spPr>
          <a:xfrm>
            <a:off x="323527" y="1700808"/>
            <a:ext cx="8464177"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77800" indent="-177800" eaLnBrk="1" hangingPunct="1">
              <a:spcBef>
                <a:spcPct val="20000"/>
              </a:spcBef>
              <a:buChar char="•"/>
              <a:defRPr sz="2400">
                <a:latin typeface="+mn-lt"/>
              </a:defRPr>
            </a:lvl1pPr>
            <a:lvl2pPr marL="533400" indent="-176213" eaLnBrk="1" hangingPunct="1">
              <a:spcBef>
                <a:spcPct val="20000"/>
              </a:spcBef>
              <a:buChar char="–"/>
              <a:defRPr sz="2400">
                <a:latin typeface="+mn-lt"/>
              </a:defRPr>
            </a:lvl2pPr>
            <a:lvl3pPr marL="898525" indent="-177800" eaLnBrk="1" hangingPunct="1">
              <a:spcBef>
                <a:spcPct val="20000"/>
              </a:spcBef>
              <a:buChar char="•"/>
              <a:defRPr sz="2000">
                <a:latin typeface="+mn-lt"/>
              </a:defRPr>
            </a:lvl3pPr>
            <a:lvl4pPr marL="1255713" indent="-177800" eaLnBrk="1" hangingPunct="1">
              <a:spcBef>
                <a:spcPct val="20000"/>
              </a:spcBef>
              <a:defRPr sz="1800">
                <a:latin typeface="+mn-lt"/>
              </a:defRPr>
            </a:lvl4pPr>
            <a:lvl5pPr marL="1612900" indent="-177800" eaLnBrk="1" hangingPunct="1">
              <a:spcBef>
                <a:spcPct val="20000"/>
              </a:spcBef>
              <a:buChar char="»"/>
              <a:defRPr sz="1800">
                <a:latin typeface="+mn-lt"/>
              </a:defRPr>
            </a:lvl5pPr>
            <a:lvl6pPr marL="2070100" indent="-177800" fontAlgn="base">
              <a:spcBef>
                <a:spcPct val="20000"/>
              </a:spcBef>
              <a:spcAft>
                <a:spcPct val="0"/>
              </a:spcAft>
              <a:buChar char="»"/>
              <a:defRPr sz="1800">
                <a:latin typeface="+mn-lt"/>
              </a:defRPr>
            </a:lvl6pPr>
            <a:lvl7pPr marL="2527300" indent="-177800" fontAlgn="base">
              <a:spcBef>
                <a:spcPct val="20000"/>
              </a:spcBef>
              <a:spcAft>
                <a:spcPct val="0"/>
              </a:spcAft>
              <a:buChar char="»"/>
              <a:defRPr sz="1800">
                <a:latin typeface="+mn-lt"/>
              </a:defRPr>
            </a:lvl7pPr>
            <a:lvl8pPr marL="2984500" indent="-177800" fontAlgn="base">
              <a:spcBef>
                <a:spcPct val="20000"/>
              </a:spcBef>
              <a:spcAft>
                <a:spcPct val="0"/>
              </a:spcAft>
              <a:buChar char="»"/>
              <a:defRPr sz="1800">
                <a:latin typeface="+mn-lt"/>
              </a:defRPr>
            </a:lvl8pPr>
            <a:lvl9pPr marL="3441700" indent="-177800" fontAlgn="base">
              <a:spcBef>
                <a:spcPct val="20000"/>
              </a:spcBef>
              <a:spcAft>
                <a:spcPct val="0"/>
              </a:spcAft>
              <a:buChar char="»"/>
              <a:defRPr sz="1800">
                <a:latin typeface="+mn-lt"/>
              </a:defRPr>
            </a:lvl9pPr>
          </a:lstStyle>
          <a:p>
            <a:pPr marL="361950" indent="-361950">
              <a:spcBef>
                <a:spcPts val="1800"/>
              </a:spcBef>
            </a:pPr>
            <a:r>
              <a:rPr lang="en-AU" sz="3200" dirty="0" smtClean="0"/>
              <a:t>Clear </a:t>
            </a:r>
            <a:r>
              <a:rPr lang="en-AU" sz="3200" dirty="0"/>
              <a:t>insight into where </a:t>
            </a:r>
            <a:r>
              <a:rPr lang="en-AU" sz="3200" dirty="0" smtClean="0"/>
              <a:t>resources (people, $s) are required</a:t>
            </a:r>
            <a:r>
              <a:rPr lang="en-AU" sz="3200" dirty="0"/>
              <a:t>, and </a:t>
            </a:r>
            <a:r>
              <a:rPr lang="en-AU" sz="3200" dirty="0" smtClean="0"/>
              <a:t>why</a:t>
            </a:r>
          </a:p>
          <a:p>
            <a:pPr marL="361950" indent="-361950">
              <a:spcBef>
                <a:spcPts val="1800"/>
              </a:spcBef>
            </a:pPr>
            <a:r>
              <a:rPr lang="en-AU" sz="3200" dirty="0" smtClean="0"/>
              <a:t>Better sharing of information across organisations</a:t>
            </a:r>
            <a:endParaRPr lang="en-AU" sz="3200" dirty="0"/>
          </a:p>
          <a:p>
            <a:pPr marL="361950" indent="-361950">
              <a:spcBef>
                <a:spcPts val="1800"/>
              </a:spcBef>
            </a:pPr>
            <a:r>
              <a:rPr lang="en-AU" sz="3200" dirty="0"/>
              <a:t>Greater efficiency </a:t>
            </a:r>
            <a:r>
              <a:rPr lang="en-AU" sz="3200" dirty="0" smtClean="0"/>
              <a:t>&amp; quality in planning, budgeting &amp; forecasting</a:t>
            </a:r>
            <a:endParaRPr lang="en-AU" sz="3200" dirty="0"/>
          </a:p>
          <a:p>
            <a:pPr marL="361950" indent="-361950">
              <a:spcBef>
                <a:spcPts val="1800"/>
              </a:spcBef>
            </a:pPr>
            <a:r>
              <a:rPr lang="en-AU" sz="3200" dirty="0" smtClean="0"/>
              <a:t>Improve reporting</a:t>
            </a:r>
          </a:p>
          <a:p>
            <a:pPr marL="361950" indent="-361950">
              <a:spcBef>
                <a:spcPts val="1800"/>
              </a:spcBef>
            </a:pPr>
            <a:r>
              <a:rPr lang="en-AU" sz="3200" dirty="0" smtClean="0"/>
              <a:t>More resources for more effective impact</a:t>
            </a:r>
            <a:endParaRPr lang="en-AU" sz="3200" dirty="0"/>
          </a:p>
        </p:txBody>
      </p:sp>
    </p:spTree>
    <p:extLst>
      <p:ext uri="{BB962C8B-B14F-4D97-AF65-F5344CB8AC3E}">
        <p14:creationId xmlns:p14="http://schemas.microsoft.com/office/powerpoint/2010/main" val="3131784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9" descr="OS V 3.0 with title.jpg"/>
          <p:cNvPicPr>
            <a:picLocks noChangeAspect="1"/>
          </p:cNvPicPr>
          <p:nvPr/>
        </p:nvPicPr>
        <p:blipFill>
          <a:blip r:embed="rId3" cstate="print">
            <a:extLst>
              <a:ext uri="{28A0092B-C50C-407E-A947-70E740481C1C}">
                <a14:useLocalDpi xmlns:a14="http://schemas.microsoft.com/office/drawing/2010/main" val="0"/>
              </a:ext>
            </a:extLst>
          </a:blip>
          <a:srcRect t="8565" b="5788"/>
          <a:stretch>
            <a:fillRect/>
          </a:stretch>
        </p:blipFill>
        <p:spPr bwMode="auto">
          <a:xfrm>
            <a:off x="0" y="1458187"/>
            <a:ext cx="4898136" cy="4195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Title 1"/>
          <p:cNvSpPr>
            <a:spLocks noGrp="1"/>
          </p:cNvSpPr>
          <p:nvPr>
            <p:ph type="title"/>
          </p:nvPr>
        </p:nvSpPr>
        <p:spPr/>
        <p:txBody>
          <a:bodyPr/>
          <a:lstStyle/>
          <a:p>
            <a:pPr>
              <a:defRPr/>
            </a:pPr>
            <a:r>
              <a:rPr lang="en-US" dirty="0" smtClean="0">
                <a:ea typeface="MS PGothic" pitchFamily="34" charset="-128"/>
              </a:rPr>
              <a:t>What is Our Approach to Adaptive Management?</a:t>
            </a:r>
          </a:p>
        </p:txBody>
      </p:sp>
      <p:sp>
        <p:nvSpPr>
          <p:cNvPr id="9" name="Text Box 2"/>
          <p:cNvSpPr txBox="1">
            <a:spLocks noChangeArrowheads="1"/>
          </p:cNvSpPr>
          <p:nvPr/>
        </p:nvSpPr>
        <p:spPr bwMode="auto">
          <a:xfrm>
            <a:off x="1066800" y="5683480"/>
            <a:ext cx="2514600" cy="461665"/>
          </a:xfrm>
          <a:prstGeom prst="rect">
            <a:avLst/>
          </a:prstGeom>
          <a:solidFill>
            <a:schemeClr val="bg1"/>
          </a:solidFill>
          <a:ln w="9525">
            <a:noFill/>
            <a:miter lim="800000"/>
            <a:headEnd/>
            <a:tailEnd/>
          </a:ln>
        </p:spPr>
        <p:txBody>
          <a:bodyPr wrap="square">
            <a:spAutoFit/>
          </a:bodyPr>
          <a:lstStyle/>
          <a:p>
            <a:pPr eaLnBrk="0" hangingPunct="0">
              <a:spcBef>
                <a:spcPct val="50000"/>
              </a:spcBef>
            </a:pPr>
            <a:r>
              <a:rPr lang="en-US" sz="2400" dirty="0" smtClean="0">
                <a:latin typeface="Trebuchet MS" panose="020B0603020202020204" pitchFamily="34" charset="0"/>
              </a:rPr>
              <a:t>Open Standards</a:t>
            </a:r>
            <a:endParaRPr lang="en-US" sz="2400" dirty="0">
              <a:latin typeface="Trebuchet MS" panose="020B0603020202020204" pitchFamily="34" charset="0"/>
            </a:endParaRPr>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09998" y="3105705"/>
            <a:ext cx="5334002" cy="3531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181600" y="2649786"/>
            <a:ext cx="3048000" cy="369332"/>
          </a:xfrm>
          <a:prstGeom prst="rect">
            <a:avLst/>
          </a:prstGeom>
          <a:noFill/>
        </p:spPr>
        <p:txBody>
          <a:bodyPr wrap="square" rtlCol="0">
            <a:spAutoFit/>
          </a:bodyPr>
          <a:lstStyle/>
          <a:p>
            <a:r>
              <a:rPr lang="en-AU" dirty="0" smtClean="0">
                <a:latin typeface="Trebuchet MS" panose="020B0603020202020204" pitchFamily="34" charset="0"/>
              </a:rPr>
              <a:t>Healthy Country Planning</a:t>
            </a:r>
            <a:endParaRPr lang="en-AU" dirty="0">
              <a:latin typeface="Trebuchet MS" panose="020B0603020202020204" pitchFamily="34" charset="0"/>
            </a:endParaRPr>
          </a:p>
        </p:txBody>
      </p:sp>
    </p:spTree>
    <p:extLst>
      <p:ext uri="{BB962C8B-B14F-4D97-AF65-F5344CB8AC3E}">
        <p14:creationId xmlns:p14="http://schemas.microsoft.com/office/powerpoint/2010/main" val="2788613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dirty="0">
                <a:latin typeface="Arial" charset="0"/>
              </a:rPr>
              <a:t>Brief Summary of the Open Standards</a:t>
            </a:r>
          </a:p>
        </p:txBody>
      </p:sp>
      <p:sp>
        <p:nvSpPr>
          <p:cNvPr id="3" name="Content Placeholder 2"/>
          <p:cNvSpPr>
            <a:spLocks noGrp="1"/>
          </p:cNvSpPr>
          <p:nvPr>
            <p:ph idx="1"/>
          </p:nvPr>
        </p:nvSpPr>
        <p:spPr/>
        <p:txBody>
          <a:bodyPr>
            <a:normAutofit fontScale="70000" lnSpcReduction="20000"/>
          </a:bodyPr>
          <a:lstStyle/>
          <a:p>
            <a:pPr marL="457200" indent="-457200">
              <a:buFontTx/>
              <a:buAutoNum type="arabicPeriod"/>
              <a:defRPr/>
            </a:pPr>
            <a:r>
              <a:rPr lang="en-US" dirty="0" smtClean="0">
                <a:solidFill>
                  <a:schemeClr val="accent2"/>
                </a:solidFill>
                <a:ea typeface="+mn-ea"/>
                <a:cs typeface="+mn-cs"/>
              </a:rPr>
              <a:t>Summarize what you want to conserve</a:t>
            </a:r>
          </a:p>
          <a:p>
            <a:pPr marL="457200" indent="-457200">
              <a:buFontTx/>
              <a:buAutoNum type="arabicPeriod"/>
              <a:defRPr/>
            </a:pPr>
            <a:endParaRPr lang="en-US" dirty="0" smtClean="0">
              <a:ea typeface="+mn-ea"/>
              <a:cs typeface="+mn-cs"/>
            </a:endParaRPr>
          </a:p>
          <a:p>
            <a:pPr marL="457200" indent="-457200">
              <a:buFontTx/>
              <a:buAutoNum type="arabicPeriod"/>
              <a:defRPr/>
            </a:pPr>
            <a:r>
              <a:rPr lang="en-US" dirty="0" smtClean="0">
                <a:solidFill>
                  <a:srgbClr val="008000"/>
                </a:solidFill>
                <a:ea typeface="+mn-ea"/>
                <a:cs typeface="+mn-cs"/>
              </a:rPr>
              <a:t>Understand current &amp; desired condition</a:t>
            </a:r>
          </a:p>
          <a:p>
            <a:pPr marL="457200" indent="-457200">
              <a:buFontTx/>
              <a:buAutoNum type="arabicPeriod"/>
              <a:defRPr/>
            </a:pPr>
            <a:endParaRPr lang="en-US" dirty="0" smtClean="0">
              <a:ea typeface="+mn-ea"/>
              <a:cs typeface="+mn-cs"/>
            </a:endParaRPr>
          </a:p>
          <a:p>
            <a:pPr marL="457200" indent="-457200">
              <a:buFontTx/>
              <a:buAutoNum type="arabicPeriod"/>
              <a:defRPr/>
            </a:pPr>
            <a:r>
              <a:rPr lang="en-US" dirty="0" smtClean="0">
                <a:solidFill>
                  <a:schemeClr val="accent2"/>
                </a:solidFill>
                <a:ea typeface="+mn-ea"/>
                <a:cs typeface="+mn-cs"/>
              </a:rPr>
              <a:t>Identify and rank threats</a:t>
            </a:r>
          </a:p>
          <a:p>
            <a:pPr marL="457200" indent="-457200">
              <a:buFontTx/>
              <a:buAutoNum type="arabicPeriod"/>
              <a:defRPr/>
            </a:pPr>
            <a:endParaRPr lang="en-US" dirty="0" smtClean="0">
              <a:ea typeface="+mn-ea"/>
              <a:cs typeface="+mn-cs"/>
            </a:endParaRPr>
          </a:p>
          <a:p>
            <a:pPr marL="457200" indent="-457200">
              <a:buFontTx/>
              <a:buAutoNum type="arabicPeriod"/>
              <a:defRPr/>
            </a:pPr>
            <a:r>
              <a:rPr lang="en-US" dirty="0" smtClean="0">
                <a:solidFill>
                  <a:srgbClr val="008000"/>
                </a:solidFill>
                <a:ea typeface="+mn-ea"/>
                <a:cs typeface="+mn-cs"/>
              </a:rPr>
              <a:t>Develop a general model of socioeconomic-ecological system</a:t>
            </a:r>
          </a:p>
          <a:p>
            <a:pPr marL="457200" indent="-457200">
              <a:buFontTx/>
              <a:buAutoNum type="arabicPeriod"/>
              <a:defRPr/>
            </a:pPr>
            <a:endParaRPr lang="en-US" dirty="0" smtClean="0">
              <a:ea typeface="+mn-ea"/>
              <a:cs typeface="+mn-cs"/>
            </a:endParaRPr>
          </a:p>
          <a:p>
            <a:pPr marL="457200" indent="-457200">
              <a:buFontTx/>
              <a:buAutoNum type="arabicPeriod"/>
              <a:defRPr/>
            </a:pPr>
            <a:r>
              <a:rPr lang="en-US" dirty="0" smtClean="0">
                <a:solidFill>
                  <a:schemeClr val="accent2"/>
                </a:solidFill>
                <a:ea typeface="+mn-ea"/>
                <a:cs typeface="+mn-cs"/>
              </a:rPr>
              <a:t>Identify strategies based on the general model</a:t>
            </a:r>
          </a:p>
          <a:p>
            <a:pPr marL="457200" indent="-457200">
              <a:buFontTx/>
              <a:buAutoNum type="arabicPeriod"/>
              <a:defRPr/>
            </a:pPr>
            <a:endParaRPr lang="en-US" dirty="0" smtClean="0">
              <a:ea typeface="+mn-ea"/>
              <a:cs typeface="+mn-cs"/>
            </a:endParaRPr>
          </a:p>
          <a:p>
            <a:pPr marL="457200" indent="-457200">
              <a:buFontTx/>
              <a:buAutoNum type="arabicPeriod"/>
              <a:defRPr/>
            </a:pPr>
            <a:r>
              <a:rPr lang="en-US" dirty="0" smtClean="0">
                <a:solidFill>
                  <a:srgbClr val="008000"/>
                </a:solidFill>
                <a:ea typeface="+mn-ea"/>
                <a:cs typeface="+mn-cs"/>
              </a:rPr>
              <a:t>Define theories of change to show how strategies will work</a:t>
            </a:r>
          </a:p>
          <a:p>
            <a:pPr marL="457200" indent="-457200">
              <a:buFontTx/>
              <a:buAutoNum type="arabicPeriod"/>
              <a:defRPr/>
            </a:pPr>
            <a:endParaRPr lang="en-US" dirty="0" smtClean="0">
              <a:ea typeface="+mn-ea"/>
              <a:cs typeface="+mn-cs"/>
            </a:endParaRPr>
          </a:p>
          <a:p>
            <a:pPr marL="457200" indent="-457200">
              <a:buFontTx/>
              <a:buAutoNum type="arabicPeriod"/>
              <a:defRPr/>
            </a:pPr>
            <a:r>
              <a:rPr lang="en-US" dirty="0" smtClean="0">
                <a:solidFill>
                  <a:schemeClr val="accent2"/>
                </a:solidFill>
                <a:ea typeface="+mn-ea"/>
                <a:cs typeface="+mn-cs"/>
              </a:rPr>
              <a:t>Implement the strategies, checking as you go</a:t>
            </a:r>
          </a:p>
          <a:p>
            <a:pPr marL="457200" indent="-457200">
              <a:buFontTx/>
              <a:buAutoNum type="arabicPeriod"/>
              <a:defRPr/>
            </a:pPr>
            <a:endParaRPr lang="en-US" dirty="0" smtClean="0">
              <a:ea typeface="+mn-ea"/>
              <a:cs typeface="+mn-cs"/>
            </a:endParaRPr>
          </a:p>
          <a:p>
            <a:pPr marL="457200" indent="-457200">
              <a:buFontTx/>
              <a:buAutoNum type="arabicPeriod"/>
              <a:defRPr/>
            </a:pPr>
            <a:r>
              <a:rPr lang="en-US" dirty="0" smtClean="0">
                <a:solidFill>
                  <a:srgbClr val="008000"/>
                </a:solidFill>
                <a:ea typeface="+mn-ea"/>
                <a:cs typeface="+mn-cs"/>
              </a:rPr>
              <a:t>Adjust</a:t>
            </a:r>
          </a:p>
        </p:txBody>
      </p:sp>
      <p:pic>
        <p:nvPicPr>
          <p:cNvPr id="4" name="Picture 143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9700" y="2743200"/>
            <a:ext cx="1579563" cy="7889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28"/>
          <p:cNvGrpSpPr>
            <a:grpSpLocks/>
          </p:cNvGrpSpPr>
          <p:nvPr/>
        </p:nvGrpSpPr>
        <p:grpSpPr bwMode="auto">
          <a:xfrm>
            <a:off x="7491413" y="2297113"/>
            <a:ext cx="852487" cy="228600"/>
            <a:chOff x="214313" y="1935163"/>
            <a:chExt cx="8153400" cy="1174750"/>
          </a:xfrm>
        </p:grpSpPr>
        <p:sp>
          <p:nvSpPr>
            <p:cNvPr id="15535" name="Text Box 3"/>
            <p:cNvSpPr txBox="1">
              <a:spLocks noChangeArrowheads="1"/>
            </p:cNvSpPr>
            <p:nvPr/>
          </p:nvSpPr>
          <p:spPr bwMode="auto">
            <a:xfrm>
              <a:off x="579438" y="193516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3600"/>
            </a:p>
          </p:txBody>
        </p:sp>
        <p:sp>
          <p:nvSpPr>
            <p:cNvPr id="15536" name="Rectangle 4"/>
            <p:cNvSpPr>
              <a:spLocks noChangeArrowheads="1"/>
            </p:cNvSpPr>
            <p:nvPr/>
          </p:nvSpPr>
          <p:spPr bwMode="auto">
            <a:xfrm>
              <a:off x="214313" y="2500313"/>
              <a:ext cx="8153400" cy="609600"/>
            </a:xfrm>
            <a:prstGeom prst="rect">
              <a:avLst/>
            </a:prstGeom>
            <a:solidFill>
              <a:srgbClr val="00FF00"/>
            </a:solidFill>
            <a:ln w="9525">
              <a:solidFill>
                <a:schemeClr val="tx1"/>
              </a:solidFill>
              <a:miter lim="800000"/>
              <a:headEnd/>
              <a:tailEnd/>
            </a:ln>
          </p:spPr>
          <p:txBody>
            <a:bodyPr wrap="none" anchor="ctr"/>
            <a:lstStyle/>
            <a:p>
              <a:pPr defTabSz="912813"/>
              <a:endParaRPr lang="en-US"/>
            </a:p>
          </p:txBody>
        </p:sp>
        <p:sp>
          <p:nvSpPr>
            <p:cNvPr id="15537" name="Rectangle 5"/>
            <p:cNvSpPr>
              <a:spLocks noChangeArrowheads="1"/>
            </p:cNvSpPr>
            <p:nvPr/>
          </p:nvSpPr>
          <p:spPr bwMode="auto">
            <a:xfrm>
              <a:off x="6234113" y="2497138"/>
              <a:ext cx="2125662" cy="609600"/>
            </a:xfrm>
            <a:prstGeom prst="rect">
              <a:avLst/>
            </a:prstGeom>
            <a:solidFill>
              <a:srgbClr val="003300"/>
            </a:solidFill>
            <a:ln w="9525">
              <a:solidFill>
                <a:schemeClr val="tx1"/>
              </a:solidFill>
              <a:miter lim="800000"/>
              <a:headEnd/>
              <a:tailEnd/>
            </a:ln>
          </p:spPr>
          <p:txBody>
            <a:bodyPr wrap="none" anchor="ctr"/>
            <a:lstStyle/>
            <a:p>
              <a:pPr defTabSz="912813"/>
              <a:endParaRPr lang="en-US"/>
            </a:p>
          </p:txBody>
        </p:sp>
        <p:sp>
          <p:nvSpPr>
            <p:cNvPr id="15538" name="Rectangle 6"/>
            <p:cNvSpPr>
              <a:spLocks noChangeArrowheads="1"/>
            </p:cNvSpPr>
            <p:nvPr/>
          </p:nvSpPr>
          <p:spPr bwMode="auto">
            <a:xfrm>
              <a:off x="214313" y="2500313"/>
              <a:ext cx="4038600" cy="609600"/>
            </a:xfrm>
            <a:prstGeom prst="rect">
              <a:avLst/>
            </a:prstGeom>
            <a:solidFill>
              <a:srgbClr val="FFFF00"/>
            </a:solidFill>
            <a:ln w="9525">
              <a:solidFill>
                <a:schemeClr val="tx1"/>
              </a:solidFill>
              <a:miter lim="800000"/>
              <a:headEnd/>
              <a:tailEnd/>
            </a:ln>
          </p:spPr>
          <p:txBody>
            <a:bodyPr wrap="none" anchor="ctr"/>
            <a:lstStyle/>
            <a:p>
              <a:pPr defTabSz="912813"/>
              <a:endParaRPr lang="en-US"/>
            </a:p>
          </p:txBody>
        </p:sp>
        <p:sp>
          <p:nvSpPr>
            <p:cNvPr id="15539" name="Rectangle 7"/>
            <p:cNvSpPr>
              <a:spLocks noChangeArrowheads="1"/>
            </p:cNvSpPr>
            <p:nvPr/>
          </p:nvSpPr>
          <p:spPr bwMode="auto">
            <a:xfrm>
              <a:off x="214313" y="2500313"/>
              <a:ext cx="2133600" cy="609600"/>
            </a:xfrm>
            <a:prstGeom prst="rect">
              <a:avLst/>
            </a:prstGeom>
            <a:solidFill>
              <a:srgbClr val="B00000"/>
            </a:solidFill>
            <a:ln w="9525">
              <a:solidFill>
                <a:schemeClr val="tx1"/>
              </a:solidFill>
              <a:miter lim="800000"/>
              <a:headEnd/>
              <a:tailEnd/>
            </a:ln>
          </p:spPr>
          <p:txBody>
            <a:bodyPr wrap="none" anchor="ctr"/>
            <a:lstStyle/>
            <a:p>
              <a:pPr defTabSz="912813"/>
              <a:endParaRPr lang="en-US"/>
            </a:p>
          </p:txBody>
        </p:sp>
      </p:grpSp>
      <p:grpSp>
        <p:nvGrpSpPr>
          <p:cNvPr id="5" name="Group 60"/>
          <p:cNvGrpSpPr>
            <a:grpSpLocks/>
          </p:cNvGrpSpPr>
          <p:nvPr/>
        </p:nvGrpSpPr>
        <p:grpSpPr bwMode="auto">
          <a:xfrm>
            <a:off x="4000500" y="2819400"/>
            <a:ext cx="850900" cy="674688"/>
            <a:chOff x="3873500" y="2220913"/>
            <a:chExt cx="3413125" cy="2968625"/>
          </a:xfrm>
        </p:grpSpPr>
        <p:sp>
          <p:nvSpPr>
            <p:cNvPr id="30" name="Freeform 4"/>
            <p:cNvSpPr>
              <a:spLocks/>
            </p:cNvSpPr>
            <p:nvPr/>
          </p:nvSpPr>
          <p:spPr bwMode="auto">
            <a:xfrm>
              <a:off x="5828408" y="2220913"/>
              <a:ext cx="1458217" cy="2968625"/>
            </a:xfrm>
            <a:custGeom>
              <a:avLst/>
              <a:gdLst>
                <a:gd name="T0" fmla="*/ 2147483647 w 3504"/>
                <a:gd name="T1" fmla="*/ 2147483647 h 8064"/>
                <a:gd name="T2" fmla="*/ 2147483647 w 3504"/>
                <a:gd name="T3" fmla="*/ 2147483647 h 8064"/>
                <a:gd name="T4" fmla="*/ 2147483647 w 3504"/>
                <a:gd name="T5" fmla="*/ 0 h 8064"/>
                <a:gd name="T6" fmla="*/ 2147483647 w 3504"/>
                <a:gd name="T7" fmla="*/ 0 h 8064"/>
                <a:gd name="T8" fmla="*/ 2147483647 w 3504"/>
                <a:gd name="T9" fmla="*/ 0 h 8064"/>
                <a:gd name="T10" fmla="*/ 2147483647 w 3504"/>
                <a:gd name="T11" fmla="*/ 0 h 8064"/>
                <a:gd name="T12" fmla="*/ 0 w 3504"/>
                <a:gd name="T13" fmla="*/ 2147483647 h 8064"/>
                <a:gd name="T14" fmla="*/ 0 w 3504"/>
                <a:gd name="T15" fmla="*/ 2147483647 h 8064"/>
                <a:gd name="T16" fmla="*/ 0 w 3504"/>
                <a:gd name="T17" fmla="*/ 2147483647 h 8064"/>
                <a:gd name="T18" fmla="*/ 2147483647 w 3504"/>
                <a:gd name="T19" fmla="*/ 2147483647 h 8064"/>
                <a:gd name="T20" fmla="*/ 2147483647 w 3504"/>
                <a:gd name="T21" fmla="*/ 2147483647 h 8064"/>
                <a:gd name="T22" fmla="*/ 2147483647 w 3504"/>
                <a:gd name="T23" fmla="*/ 2147483647 h 80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04"/>
                <a:gd name="T37" fmla="*/ 0 h 8064"/>
                <a:gd name="T38" fmla="*/ 3504 w 3504"/>
                <a:gd name="T39" fmla="*/ 8064 h 80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04" h="8064">
                  <a:moveTo>
                    <a:pt x="3504" y="7584"/>
                  </a:moveTo>
                  <a:lnTo>
                    <a:pt x="3504" y="480"/>
                  </a:lnTo>
                  <a:cubicBezTo>
                    <a:pt x="3504" y="214"/>
                    <a:pt x="3289" y="0"/>
                    <a:pt x="3024" y="0"/>
                  </a:cubicBezTo>
                  <a:cubicBezTo>
                    <a:pt x="3024" y="0"/>
                    <a:pt x="3024" y="0"/>
                    <a:pt x="3024" y="0"/>
                  </a:cubicBezTo>
                  <a:lnTo>
                    <a:pt x="480" y="0"/>
                  </a:lnTo>
                  <a:cubicBezTo>
                    <a:pt x="215" y="0"/>
                    <a:pt x="0" y="214"/>
                    <a:pt x="0" y="480"/>
                  </a:cubicBezTo>
                  <a:lnTo>
                    <a:pt x="0" y="7584"/>
                  </a:lnTo>
                  <a:cubicBezTo>
                    <a:pt x="0" y="7849"/>
                    <a:pt x="215" y="8064"/>
                    <a:pt x="480" y="8064"/>
                  </a:cubicBezTo>
                  <a:lnTo>
                    <a:pt x="3024" y="8064"/>
                  </a:lnTo>
                  <a:cubicBezTo>
                    <a:pt x="3289" y="8064"/>
                    <a:pt x="3504" y="7849"/>
                    <a:pt x="3504" y="7584"/>
                  </a:cubicBezTo>
                  <a:close/>
                </a:path>
              </a:pathLst>
            </a:custGeom>
            <a:solidFill>
              <a:srgbClr val="00FF00"/>
            </a:solidFill>
            <a:ln w="0">
              <a:solidFill>
                <a:srgbClr val="000000"/>
              </a:solidFill>
              <a:round/>
              <a:headEnd/>
              <a:tailEnd/>
            </a:ln>
          </p:spPr>
          <p:txBody>
            <a:bodyPr/>
            <a:lstStyle/>
            <a:p>
              <a:pPr defTabSz="912813">
                <a:defRPr/>
              </a:pPr>
              <a:endParaRPr lang="en-US">
                <a:latin typeface="+mj-lt"/>
                <a:ea typeface="+mn-ea"/>
                <a:cs typeface="+mn-cs"/>
              </a:endParaRPr>
            </a:p>
          </p:txBody>
        </p:sp>
        <p:sp>
          <p:nvSpPr>
            <p:cNvPr id="31" name="Freeform 5"/>
            <p:cNvSpPr>
              <a:spLocks/>
            </p:cNvSpPr>
            <p:nvPr/>
          </p:nvSpPr>
          <p:spPr bwMode="auto">
            <a:xfrm>
              <a:off x="5828408" y="2220913"/>
              <a:ext cx="1458217" cy="2968625"/>
            </a:xfrm>
            <a:custGeom>
              <a:avLst/>
              <a:gdLst>
                <a:gd name="T0" fmla="*/ 2147483647 w 3504"/>
                <a:gd name="T1" fmla="*/ 2147483647 h 8064"/>
                <a:gd name="T2" fmla="*/ 2147483647 w 3504"/>
                <a:gd name="T3" fmla="*/ 2147483647 h 8064"/>
                <a:gd name="T4" fmla="*/ 2147483647 w 3504"/>
                <a:gd name="T5" fmla="*/ 0 h 8064"/>
                <a:gd name="T6" fmla="*/ 2147483647 w 3504"/>
                <a:gd name="T7" fmla="*/ 0 h 8064"/>
                <a:gd name="T8" fmla="*/ 2147483647 w 3504"/>
                <a:gd name="T9" fmla="*/ 0 h 8064"/>
                <a:gd name="T10" fmla="*/ 2147483647 w 3504"/>
                <a:gd name="T11" fmla="*/ 0 h 8064"/>
                <a:gd name="T12" fmla="*/ 0 w 3504"/>
                <a:gd name="T13" fmla="*/ 2147483647 h 8064"/>
                <a:gd name="T14" fmla="*/ 0 w 3504"/>
                <a:gd name="T15" fmla="*/ 2147483647 h 8064"/>
                <a:gd name="T16" fmla="*/ 0 w 3504"/>
                <a:gd name="T17" fmla="*/ 2147483647 h 8064"/>
                <a:gd name="T18" fmla="*/ 2147483647 w 3504"/>
                <a:gd name="T19" fmla="*/ 2147483647 h 8064"/>
                <a:gd name="T20" fmla="*/ 2147483647 w 3504"/>
                <a:gd name="T21" fmla="*/ 2147483647 h 8064"/>
                <a:gd name="T22" fmla="*/ 2147483647 w 3504"/>
                <a:gd name="T23" fmla="*/ 2147483647 h 80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04"/>
                <a:gd name="T37" fmla="*/ 0 h 8064"/>
                <a:gd name="T38" fmla="*/ 3504 w 3504"/>
                <a:gd name="T39" fmla="*/ 8064 h 80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04" h="8064">
                  <a:moveTo>
                    <a:pt x="3504" y="7584"/>
                  </a:moveTo>
                  <a:lnTo>
                    <a:pt x="3504" y="480"/>
                  </a:lnTo>
                  <a:cubicBezTo>
                    <a:pt x="3504" y="214"/>
                    <a:pt x="3289" y="0"/>
                    <a:pt x="3024" y="0"/>
                  </a:cubicBezTo>
                  <a:cubicBezTo>
                    <a:pt x="3024" y="0"/>
                    <a:pt x="3024" y="0"/>
                    <a:pt x="3024" y="0"/>
                  </a:cubicBezTo>
                  <a:lnTo>
                    <a:pt x="480" y="0"/>
                  </a:lnTo>
                  <a:cubicBezTo>
                    <a:pt x="215" y="0"/>
                    <a:pt x="0" y="214"/>
                    <a:pt x="0" y="480"/>
                  </a:cubicBezTo>
                  <a:lnTo>
                    <a:pt x="0" y="7584"/>
                  </a:lnTo>
                  <a:cubicBezTo>
                    <a:pt x="0" y="7849"/>
                    <a:pt x="215" y="8064"/>
                    <a:pt x="480" y="8064"/>
                  </a:cubicBezTo>
                  <a:lnTo>
                    <a:pt x="3024" y="8064"/>
                  </a:lnTo>
                  <a:cubicBezTo>
                    <a:pt x="3289" y="8064"/>
                    <a:pt x="3504" y="7849"/>
                    <a:pt x="3504" y="7584"/>
                  </a:cubicBezTo>
                  <a:close/>
                </a:path>
              </a:pathLst>
            </a:custGeom>
            <a:noFill/>
            <a:ln w="3175" cap="rnd">
              <a:solidFill>
                <a:srgbClr val="000000"/>
              </a:solidFill>
              <a:round/>
              <a:headEnd/>
              <a:tailEnd/>
            </a:ln>
          </p:spPr>
          <p:txBody>
            <a:bodyPr/>
            <a:lstStyle/>
            <a:p>
              <a:pPr defTabSz="912813">
                <a:defRPr/>
              </a:pPr>
              <a:endParaRPr lang="en-US">
                <a:latin typeface="+mj-lt"/>
                <a:ea typeface="+mn-ea"/>
                <a:cs typeface="+mn-cs"/>
              </a:endParaRPr>
            </a:p>
          </p:txBody>
        </p:sp>
        <p:sp>
          <p:nvSpPr>
            <p:cNvPr id="33" name="Freeform 7"/>
            <p:cNvSpPr>
              <a:spLocks/>
            </p:cNvSpPr>
            <p:nvPr/>
          </p:nvSpPr>
          <p:spPr bwMode="auto">
            <a:xfrm>
              <a:off x="5153424" y="3275649"/>
              <a:ext cx="649513" cy="6983"/>
            </a:xfrm>
            <a:custGeom>
              <a:avLst/>
              <a:gdLst>
                <a:gd name="T0" fmla="*/ 0 w 1563"/>
                <a:gd name="T1" fmla="*/ 0 h 10"/>
                <a:gd name="T2" fmla="*/ 2147483647 w 1563"/>
                <a:gd name="T3" fmla="*/ 0 h 10"/>
                <a:gd name="T4" fmla="*/ 2147483647 w 1563"/>
                <a:gd name="T5" fmla="*/ 2147483647 h 10"/>
                <a:gd name="T6" fmla="*/ 2147483647 w 1563"/>
                <a:gd name="T7" fmla="*/ 2147483647 h 10"/>
                <a:gd name="T8" fmla="*/ 2147483647 w 1563"/>
                <a:gd name="T9" fmla="*/ 2147483647 h 10"/>
                <a:gd name="T10" fmla="*/ 2147483647 w 1563"/>
                <a:gd name="T11" fmla="*/ 2147483647 h 10"/>
                <a:gd name="T12" fmla="*/ 0 60000 65536"/>
                <a:gd name="T13" fmla="*/ 0 60000 65536"/>
                <a:gd name="T14" fmla="*/ 0 60000 65536"/>
                <a:gd name="T15" fmla="*/ 0 60000 65536"/>
                <a:gd name="T16" fmla="*/ 0 60000 65536"/>
                <a:gd name="T17" fmla="*/ 0 60000 65536"/>
                <a:gd name="T18" fmla="*/ 0 w 1563"/>
                <a:gd name="T19" fmla="*/ 0 h 10"/>
                <a:gd name="T20" fmla="*/ 1563 w 1563"/>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563" h="10">
                  <a:moveTo>
                    <a:pt x="0" y="0"/>
                  </a:moveTo>
                  <a:lnTo>
                    <a:pt x="283" y="0"/>
                  </a:lnTo>
                  <a:cubicBezTo>
                    <a:pt x="285" y="0"/>
                    <a:pt x="288" y="3"/>
                    <a:pt x="288" y="5"/>
                  </a:cubicBezTo>
                  <a:cubicBezTo>
                    <a:pt x="288" y="5"/>
                    <a:pt x="288" y="5"/>
                    <a:pt x="288" y="5"/>
                  </a:cubicBezTo>
                  <a:cubicBezTo>
                    <a:pt x="288" y="8"/>
                    <a:pt x="290" y="10"/>
                    <a:pt x="293" y="10"/>
                  </a:cubicBezTo>
                  <a:lnTo>
                    <a:pt x="1563" y="10"/>
                  </a:lnTo>
                </a:path>
              </a:pathLst>
            </a:custGeom>
            <a:noFill/>
            <a:ln w="33338" cap="rnd">
              <a:solidFill>
                <a:srgbClr val="000000"/>
              </a:solidFill>
              <a:round/>
              <a:headEnd/>
              <a:tailEnd/>
            </a:ln>
          </p:spPr>
          <p:txBody>
            <a:bodyPr/>
            <a:lstStyle/>
            <a:p>
              <a:pPr defTabSz="912813">
                <a:defRPr/>
              </a:pPr>
              <a:endParaRPr lang="en-US">
                <a:latin typeface="+mj-lt"/>
                <a:ea typeface="+mn-ea"/>
                <a:cs typeface="+mn-cs"/>
              </a:endParaRPr>
            </a:p>
          </p:txBody>
        </p:sp>
        <p:sp>
          <p:nvSpPr>
            <p:cNvPr id="34" name="Freeform 8"/>
            <p:cNvSpPr>
              <a:spLocks/>
            </p:cNvSpPr>
            <p:nvPr/>
          </p:nvSpPr>
          <p:spPr bwMode="auto">
            <a:xfrm>
              <a:off x="5771096" y="3184842"/>
              <a:ext cx="216504" cy="188597"/>
            </a:xfrm>
            <a:custGeom>
              <a:avLst/>
              <a:gdLst>
                <a:gd name="T0" fmla="*/ 0 w 162"/>
                <a:gd name="T1" fmla="*/ 0 h 162"/>
                <a:gd name="T2" fmla="*/ 2147483647 w 162"/>
                <a:gd name="T3" fmla="*/ 2147483647 h 162"/>
                <a:gd name="T4" fmla="*/ 0 w 162"/>
                <a:gd name="T5" fmla="*/ 2147483647 h 162"/>
                <a:gd name="T6" fmla="*/ 0 w 162"/>
                <a:gd name="T7" fmla="*/ 0 h 162"/>
                <a:gd name="T8" fmla="*/ 0 60000 65536"/>
                <a:gd name="T9" fmla="*/ 0 60000 65536"/>
                <a:gd name="T10" fmla="*/ 0 60000 65536"/>
                <a:gd name="T11" fmla="*/ 0 60000 65536"/>
                <a:gd name="T12" fmla="*/ 0 w 162"/>
                <a:gd name="T13" fmla="*/ 0 h 162"/>
                <a:gd name="T14" fmla="*/ 162 w 162"/>
                <a:gd name="T15" fmla="*/ 162 h 162"/>
              </a:gdLst>
              <a:ahLst/>
              <a:cxnLst>
                <a:cxn ang="T8">
                  <a:pos x="T0" y="T1"/>
                </a:cxn>
                <a:cxn ang="T9">
                  <a:pos x="T2" y="T3"/>
                </a:cxn>
                <a:cxn ang="T10">
                  <a:pos x="T4" y="T5"/>
                </a:cxn>
                <a:cxn ang="T11">
                  <a:pos x="T6" y="T7"/>
                </a:cxn>
              </a:cxnLst>
              <a:rect l="T12" t="T13" r="T14" b="T15"/>
              <a:pathLst>
                <a:path w="162" h="162">
                  <a:moveTo>
                    <a:pt x="0" y="0"/>
                  </a:moveTo>
                  <a:lnTo>
                    <a:pt x="162" y="81"/>
                  </a:lnTo>
                  <a:lnTo>
                    <a:pt x="0" y="162"/>
                  </a:lnTo>
                  <a:lnTo>
                    <a:pt x="0" y="0"/>
                  </a:lnTo>
                  <a:close/>
                </a:path>
              </a:pathLst>
            </a:custGeom>
            <a:solidFill>
              <a:srgbClr val="000000"/>
            </a:solidFill>
            <a:ln w="9525">
              <a:noFill/>
              <a:round/>
              <a:headEnd/>
              <a:tailEnd/>
            </a:ln>
          </p:spPr>
          <p:txBody>
            <a:bodyPr/>
            <a:lstStyle/>
            <a:p>
              <a:pPr defTabSz="912813">
                <a:defRPr/>
              </a:pPr>
              <a:endParaRPr lang="en-US">
                <a:latin typeface="+mj-lt"/>
                <a:ea typeface="+mn-ea"/>
                <a:cs typeface="+mn-cs"/>
              </a:endParaRPr>
            </a:p>
          </p:txBody>
        </p:sp>
        <p:sp>
          <p:nvSpPr>
            <p:cNvPr id="35" name="Freeform 17"/>
            <p:cNvSpPr>
              <a:spLocks/>
            </p:cNvSpPr>
            <p:nvPr/>
          </p:nvSpPr>
          <p:spPr bwMode="auto">
            <a:xfrm>
              <a:off x="3873500" y="4344351"/>
              <a:ext cx="961535" cy="565787"/>
            </a:xfrm>
            <a:custGeom>
              <a:avLst/>
              <a:gdLst>
                <a:gd name="T0" fmla="*/ 2147483647 w 2304"/>
                <a:gd name="T1" fmla="*/ 2147483647 h 1536"/>
                <a:gd name="T2" fmla="*/ 2147483647 w 2304"/>
                <a:gd name="T3" fmla="*/ 2147483647 h 1536"/>
                <a:gd name="T4" fmla="*/ 2147483647 w 2304"/>
                <a:gd name="T5" fmla="*/ 2147483647 h 1536"/>
                <a:gd name="T6" fmla="*/ 2147483647 w 2304"/>
                <a:gd name="T7" fmla="*/ 2147483647 h 1536"/>
                <a:gd name="T8" fmla="*/ 2147483647 w 2304"/>
                <a:gd name="T9" fmla="*/ 2147483647 h 1536"/>
                <a:gd name="T10" fmla="*/ 2147483647 w 2304"/>
                <a:gd name="T11" fmla="*/ 0 h 1536"/>
                <a:gd name="T12" fmla="*/ 2147483647 w 2304"/>
                <a:gd name="T13" fmla="*/ 0 h 1536"/>
                <a:gd name="T14" fmla="*/ 0 w 2304"/>
                <a:gd name="T15" fmla="*/ 2147483647 h 1536"/>
                <a:gd name="T16" fmla="*/ 0 w 2304"/>
                <a:gd name="T17" fmla="*/ 2147483647 h 1536"/>
                <a:gd name="T18" fmla="*/ 2147483647 w 2304"/>
                <a:gd name="T19" fmla="*/ 2147483647 h 1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04"/>
                <a:gd name="T31" fmla="*/ 0 h 1536"/>
                <a:gd name="T32" fmla="*/ 2304 w 2304"/>
                <a:gd name="T33" fmla="*/ 1536 h 1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04" h="1536">
                  <a:moveTo>
                    <a:pt x="96" y="1536"/>
                  </a:moveTo>
                  <a:lnTo>
                    <a:pt x="2208" y="1536"/>
                  </a:lnTo>
                  <a:cubicBezTo>
                    <a:pt x="2261" y="1536"/>
                    <a:pt x="2304" y="1493"/>
                    <a:pt x="2304" y="1440"/>
                  </a:cubicBezTo>
                  <a:cubicBezTo>
                    <a:pt x="2304" y="1440"/>
                    <a:pt x="2304" y="1440"/>
                    <a:pt x="2304" y="1440"/>
                  </a:cubicBezTo>
                  <a:lnTo>
                    <a:pt x="2304" y="96"/>
                  </a:lnTo>
                  <a:cubicBezTo>
                    <a:pt x="2304" y="43"/>
                    <a:pt x="2261" y="0"/>
                    <a:pt x="2208" y="0"/>
                  </a:cubicBezTo>
                  <a:lnTo>
                    <a:pt x="96" y="0"/>
                  </a:lnTo>
                  <a:cubicBezTo>
                    <a:pt x="43" y="0"/>
                    <a:pt x="0" y="43"/>
                    <a:pt x="0" y="96"/>
                  </a:cubicBezTo>
                  <a:lnTo>
                    <a:pt x="0" y="1440"/>
                  </a:lnTo>
                  <a:cubicBezTo>
                    <a:pt x="0" y="1493"/>
                    <a:pt x="43" y="1536"/>
                    <a:pt x="96" y="1536"/>
                  </a:cubicBezTo>
                  <a:close/>
                </a:path>
              </a:pathLst>
            </a:custGeom>
            <a:solidFill>
              <a:srgbClr val="FF99CC"/>
            </a:solidFill>
            <a:ln w="0">
              <a:solidFill>
                <a:srgbClr val="000000"/>
              </a:solidFill>
              <a:round/>
              <a:headEnd/>
              <a:tailEnd/>
            </a:ln>
          </p:spPr>
          <p:txBody>
            <a:bodyPr/>
            <a:lstStyle/>
            <a:p>
              <a:pPr defTabSz="912813">
                <a:defRPr/>
              </a:pPr>
              <a:endParaRPr lang="en-US">
                <a:latin typeface="+mj-lt"/>
                <a:ea typeface="+mn-ea"/>
                <a:cs typeface="+mn-cs"/>
              </a:endParaRPr>
            </a:p>
          </p:txBody>
        </p:sp>
        <p:sp>
          <p:nvSpPr>
            <p:cNvPr id="36" name="Freeform 18"/>
            <p:cNvSpPr>
              <a:spLocks/>
            </p:cNvSpPr>
            <p:nvPr/>
          </p:nvSpPr>
          <p:spPr bwMode="auto">
            <a:xfrm>
              <a:off x="3873500" y="4344351"/>
              <a:ext cx="961535" cy="565787"/>
            </a:xfrm>
            <a:custGeom>
              <a:avLst/>
              <a:gdLst>
                <a:gd name="T0" fmla="*/ 2147483647 w 2304"/>
                <a:gd name="T1" fmla="*/ 2147483647 h 1536"/>
                <a:gd name="T2" fmla="*/ 2147483647 w 2304"/>
                <a:gd name="T3" fmla="*/ 2147483647 h 1536"/>
                <a:gd name="T4" fmla="*/ 2147483647 w 2304"/>
                <a:gd name="T5" fmla="*/ 2147483647 h 1536"/>
                <a:gd name="T6" fmla="*/ 2147483647 w 2304"/>
                <a:gd name="T7" fmla="*/ 2147483647 h 1536"/>
                <a:gd name="T8" fmla="*/ 2147483647 w 2304"/>
                <a:gd name="T9" fmla="*/ 2147483647 h 1536"/>
                <a:gd name="T10" fmla="*/ 2147483647 w 2304"/>
                <a:gd name="T11" fmla="*/ 0 h 1536"/>
                <a:gd name="T12" fmla="*/ 2147483647 w 2304"/>
                <a:gd name="T13" fmla="*/ 0 h 1536"/>
                <a:gd name="T14" fmla="*/ 0 w 2304"/>
                <a:gd name="T15" fmla="*/ 2147483647 h 1536"/>
                <a:gd name="T16" fmla="*/ 0 w 2304"/>
                <a:gd name="T17" fmla="*/ 2147483647 h 1536"/>
                <a:gd name="T18" fmla="*/ 2147483647 w 2304"/>
                <a:gd name="T19" fmla="*/ 2147483647 h 1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04"/>
                <a:gd name="T31" fmla="*/ 0 h 1536"/>
                <a:gd name="T32" fmla="*/ 2304 w 2304"/>
                <a:gd name="T33" fmla="*/ 1536 h 1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04" h="1536">
                  <a:moveTo>
                    <a:pt x="96" y="1536"/>
                  </a:moveTo>
                  <a:lnTo>
                    <a:pt x="2208" y="1536"/>
                  </a:lnTo>
                  <a:cubicBezTo>
                    <a:pt x="2261" y="1536"/>
                    <a:pt x="2304" y="1493"/>
                    <a:pt x="2304" y="1440"/>
                  </a:cubicBezTo>
                  <a:cubicBezTo>
                    <a:pt x="2304" y="1440"/>
                    <a:pt x="2304" y="1440"/>
                    <a:pt x="2304" y="1440"/>
                  </a:cubicBezTo>
                  <a:lnTo>
                    <a:pt x="2304" y="96"/>
                  </a:lnTo>
                  <a:cubicBezTo>
                    <a:pt x="2304" y="43"/>
                    <a:pt x="2261" y="0"/>
                    <a:pt x="2208" y="0"/>
                  </a:cubicBezTo>
                  <a:lnTo>
                    <a:pt x="96" y="0"/>
                  </a:lnTo>
                  <a:cubicBezTo>
                    <a:pt x="43" y="0"/>
                    <a:pt x="0" y="43"/>
                    <a:pt x="0" y="96"/>
                  </a:cubicBezTo>
                  <a:lnTo>
                    <a:pt x="0" y="1440"/>
                  </a:lnTo>
                  <a:cubicBezTo>
                    <a:pt x="0" y="1493"/>
                    <a:pt x="43" y="1536"/>
                    <a:pt x="96" y="1536"/>
                  </a:cubicBezTo>
                  <a:close/>
                </a:path>
              </a:pathLst>
            </a:custGeom>
            <a:noFill/>
            <a:ln w="12700" cap="rnd">
              <a:solidFill>
                <a:srgbClr val="000000"/>
              </a:solidFill>
              <a:round/>
              <a:headEnd/>
              <a:tailEnd/>
            </a:ln>
          </p:spPr>
          <p:txBody>
            <a:bodyPr/>
            <a:lstStyle/>
            <a:p>
              <a:pPr defTabSz="912813">
                <a:defRPr/>
              </a:pPr>
              <a:endParaRPr lang="en-US">
                <a:latin typeface="+mj-lt"/>
                <a:ea typeface="+mn-ea"/>
                <a:cs typeface="+mn-cs"/>
              </a:endParaRPr>
            </a:p>
          </p:txBody>
        </p:sp>
        <p:sp>
          <p:nvSpPr>
            <p:cNvPr id="39" name="Freeform 21"/>
            <p:cNvSpPr>
              <a:spLocks/>
            </p:cNvSpPr>
            <p:nvPr/>
          </p:nvSpPr>
          <p:spPr bwMode="auto">
            <a:xfrm>
              <a:off x="4191889" y="2996250"/>
              <a:ext cx="961535" cy="565782"/>
            </a:xfrm>
            <a:custGeom>
              <a:avLst/>
              <a:gdLst>
                <a:gd name="T0" fmla="*/ 2147483647 w 2304"/>
                <a:gd name="T1" fmla="*/ 2147483647 h 1536"/>
                <a:gd name="T2" fmla="*/ 2147483647 w 2304"/>
                <a:gd name="T3" fmla="*/ 2147483647 h 1536"/>
                <a:gd name="T4" fmla="*/ 2147483647 w 2304"/>
                <a:gd name="T5" fmla="*/ 2147483647 h 1536"/>
                <a:gd name="T6" fmla="*/ 2147483647 w 2304"/>
                <a:gd name="T7" fmla="*/ 2147483647 h 1536"/>
                <a:gd name="T8" fmla="*/ 2147483647 w 2304"/>
                <a:gd name="T9" fmla="*/ 2147483647 h 1536"/>
                <a:gd name="T10" fmla="*/ 2147483647 w 2304"/>
                <a:gd name="T11" fmla="*/ 0 h 1536"/>
                <a:gd name="T12" fmla="*/ 2147483647 w 2304"/>
                <a:gd name="T13" fmla="*/ 0 h 1536"/>
                <a:gd name="T14" fmla="*/ 0 w 2304"/>
                <a:gd name="T15" fmla="*/ 2147483647 h 1536"/>
                <a:gd name="T16" fmla="*/ 0 w 2304"/>
                <a:gd name="T17" fmla="*/ 2147483647 h 1536"/>
                <a:gd name="T18" fmla="*/ 2147483647 w 2304"/>
                <a:gd name="T19" fmla="*/ 2147483647 h 1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04"/>
                <a:gd name="T31" fmla="*/ 0 h 1536"/>
                <a:gd name="T32" fmla="*/ 2304 w 2304"/>
                <a:gd name="T33" fmla="*/ 1536 h 1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04" h="1536">
                  <a:moveTo>
                    <a:pt x="96" y="1536"/>
                  </a:moveTo>
                  <a:lnTo>
                    <a:pt x="2208" y="1536"/>
                  </a:lnTo>
                  <a:cubicBezTo>
                    <a:pt x="2261" y="1536"/>
                    <a:pt x="2304" y="1493"/>
                    <a:pt x="2304" y="1440"/>
                  </a:cubicBezTo>
                  <a:cubicBezTo>
                    <a:pt x="2304" y="1440"/>
                    <a:pt x="2304" y="1440"/>
                    <a:pt x="2304" y="1440"/>
                  </a:cubicBezTo>
                  <a:lnTo>
                    <a:pt x="2304" y="96"/>
                  </a:lnTo>
                  <a:cubicBezTo>
                    <a:pt x="2304" y="43"/>
                    <a:pt x="2261" y="0"/>
                    <a:pt x="2208" y="0"/>
                  </a:cubicBezTo>
                  <a:lnTo>
                    <a:pt x="96" y="0"/>
                  </a:lnTo>
                  <a:cubicBezTo>
                    <a:pt x="43" y="0"/>
                    <a:pt x="0" y="43"/>
                    <a:pt x="0" y="96"/>
                  </a:cubicBezTo>
                  <a:lnTo>
                    <a:pt x="0" y="1440"/>
                  </a:lnTo>
                  <a:cubicBezTo>
                    <a:pt x="0" y="1493"/>
                    <a:pt x="43" y="1536"/>
                    <a:pt x="96" y="1536"/>
                  </a:cubicBezTo>
                  <a:close/>
                </a:path>
              </a:pathLst>
            </a:custGeom>
            <a:solidFill>
              <a:srgbClr val="FF99CC"/>
            </a:solidFill>
            <a:ln w="0">
              <a:solidFill>
                <a:srgbClr val="000000"/>
              </a:solidFill>
              <a:round/>
              <a:headEnd/>
              <a:tailEnd/>
            </a:ln>
          </p:spPr>
          <p:txBody>
            <a:bodyPr/>
            <a:lstStyle/>
            <a:p>
              <a:pPr defTabSz="912813">
                <a:defRPr/>
              </a:pPr>
              <a:endParaRPr lang="en-US">
                <a:latin typeface="+mj-lt"/>
                <a:ea typeface="+mn-ea"/>
                <a:cs typeface="+mn-cs"/>
              </a:endParaRPr>
            </a:p>
          </p:txBody>
        </p:sp>
        <p:sp>
          <p:nvSpPr>
            <p:cNvPr id="40" name="Freeform 22"/>
            <p:cNvSpPr>
              <a:spLocks/>
            </p:cNvSpPr>
            <p:nvPr/>
          </p:nvSpPr>
          <p:spPr bwMode="auto">
            <a:xfrm>
              <a:off x="4191889" y="2996250"/>
              <a:ext cx="961535" cy="565782"/>
            </a:xfrm>
            <a:custGeom>
              <a:avLst/>
              <a:gdLst>
                <a:gd name="T0" fmla="*/ 2147483647 w 2304"/>
                <a:gd name="T1" fmla="*/ 2147483647 h 1536"/>
                <a:gd name="T2" fmla="*/ 2147483647 w 2304"/>
                <a:gd name="T3" fmla="*/ 2147483647 h 1536"/>
                <a:gd name="T4" fmla="*/ 2147483647 w 2304"/>
                <a:gd name="T5" fmla="*/ 2147483647 h 1536"/>
                <a:gd name="T6" fmla="*/ 2147483647 w 2304"/>
                <a:gd name="T7" fmla="*/ 2147483647 h 1536"/>
                <a:gd name="T8" fmla="*/ 2147483647 w 2304"/>
                <a:gd name="T9" fmla="*/ 2147483647 h 1536"/>
                <a:gd name="T10" fmla="*/ 2147483647 w 2304"/>
                <a:gd name="T11" fmla="*/ 0 h 1536"/>
                <a:gd name="T12" fmla="*/ 2147483647 w 2304"/>
                <a:gd name="T13" fmla="*/ 0 h 1536"/>
                <a:gd name="T14" fmla="*/ 0 w 2304"/>
                <a:gd name="T15" fmla="*/ 2147483647 h 1536"/>
                <a:gd name="T16" fmla="*/ 0 w 2304"/>
                <a:gd name="T17" fmla="*/ 2147483647 h 1536"/>
                <a:gd name="T18" fmla="*/ 2147483647 w 2304"/>
                <a:gd name="T19" fmla="*/ 2147483647 h 1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04"/>
                <a:gd name="T31" fmla="*/ 0 h 1536"/>
                <a:gd name="T32" fmla="*/ 2304 w 2304"/>
                <a:gd name="T33" fmla="*/ 1536 h 1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04" h="1536">
                  <a:moveTo>
                    <a:pt x="96" y="1536"/>
                  </a:moveTo>
                  <a:lnTo>
                    <a:pt x="2208" y="1536"/>
                  </a:lnTo>
                  <a:cubicBezTo>
                    <a:pt x="2261" y="1536"/>
                    <a:pt x="2304" y="1493"/>
                    <a:pt x="2304" y="1440"/>
                  </a:cubicBezTo>
                  <a:cubicBezTo>
                    <a:pt x="2304" y="1440"/>
                    <a:pt x="2304" y="1440"/>
                    <a:pt x="2304" y="1440"/>
                  </a:cubicBezTo>
                  <a:lnTo>
                    <a:pt x="2304" y="96"/>
                  </a:lnTo>
                  <a:cubicBezTo>
                    <a:pt x="2304" y="43"/>
                    <a:pt x="2261" y="0"/>
                    <a:pt x="2208" y="0"/>
                  </a:cubicBezTo>
                  <a:lnTo>
                    <a:pt x="96" y="0"/>
                  </a:lnTo>
                  <a:cubicBezTo>
                    <a:pt x="43" y="0"/>
                    <a:pt x="0" y="43"/>
                    <a:pt x="0" y="96"/>
                  </a:cubicBezTo>
                  <a:lnTo>
                    <a:pt x="0" y="1440"/>
                  </a:lnTo>
                  <a:cubicBezTo>
                    <a:pt x="0" y="1493"/>
                    <a:pt x="43" y="1536"/>
                    <a:pt x="96" y="1536"/>
                  </a:cubicBezTo>
                  <a:close/>
                </a:path>
              </a:pathLst>
            </a:custGeom>
            <a:noFill/>
            <a:ln w="12700" cap="rnd">
              <a:solidFill>
                <a:srgbClr val="000000"/>
              </a:solidFill>
              <a:round/>
              <a:headEnd/>
              <a:tailEnd/>
            </a:ln>
          </p:spPr>
          <p:txBody>
            <a:bodyPr/>
            <a:lstStyle/>
            <a:p>
              <a:pPr defTabSz="912813">
                <a:defRPr/>
              </a:pPr>
              <a:endParaRPr lang="en-US">
                <a:latin typeface="+mj-lt"/>
                <a:ea typeface="+mn-ea"/>
                <a:cs typeface="+mn-cs"/>
              </a:endParaRPr>
            </a:p>
          </p:txBody>
        </p:sp>
        <p:sp>
          <p:nvSpPr>
            <p:cNvPr id="43" name="Freeform 31"/>
            <p:cNvSpPr>
              <a:spLocks/>
            </p:cNvSpPr>
            <p:nvPr/>
          </p:nvSpPr>
          <p:spPr bwMode="auto">
            <a:xfrm>
              <a:off x="4395657" y="2297750"/>
              <a:ext cx="955166" cy="565782"/>
            </a:xfrm>
            <a:custGeom>
              <a:avLst/>
              <a:gdLst>
                <a:gd name="T0" fmla="*/ 2147483647 w 2304"/>
                <a:gd name="T1" fmla="*/ 2147483647 h 1536"/>
                <a:gd name="T2" fmla="*/ 2147483647 w 2304"/>
                <a:gd name="T3" fmla="*/ 2147483647 h 1536"/>
                <a:gd name="T4" fmla="*/ 2147483647 w 2304"/>
                <a:gd name="T5" fmla="*/ 2147483647 h 1536"/>
                <a:gd name="T6" fmla="*/ 2147483647 w 2304"/>
                <a:gd name="T7" fmla="*/ 2147483647 h 1536"/>
                <a:gd name="T8" fmla="*/ 2147483647 w 2304"/>
                <a:gd name="T9" fmla="*/ 2147483647 h 1536"/>
                <a:gd name="T10" fmla="*/ 2147483647 w 2304"/>
                <a:gd name="T11" fmla="*/ 0 h 1536"/>
                <a:gd name="T12" fmla="*/ 2147483647 w 2304"/>
                <a:gd name="T13" fmla="*/ 0 h 1536"/>
                <a:gd name="T14" fmla="*/ 2147483647 w 2304"/>
                <a:gd name="T15" fmla="*/ 0 h 1536"/>
                <a:gd name="T16" fmla="*/ 0 w 2304"/>
                <a:gd name="T17" fmla="*/ 2147483647 h 1536"/>
                <a:gd name="T18" fmla="*/ 0 w 2304"/>
                <a:gd name="T19" fmla="*/ 2147483647 h 1536"/>
                <a:gd name="T20" fmla="*/ 0 w 2304"/>
                <a:gd name="T21" fmla="*/ 2147483647 h 1536"/>
                <a:gd name="T22" fmla="*/ 2147483647 w 2304"/>
                <a:gd name="T23" fmla="*/ 2147483647 h 1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04"/>
                <a:gd name="T37" fmla="*/ 0 h 1536"/>
                <a:gd name="T38" fmla="*/ 2304 w 2304"/>
                <a:gd name="T39" fmla="*/ 1536 h 1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04" h="1536">
                  <a:moveTo>
                    <a:pt x="96" y="1536"/>
                  </a:moveTo>
                  <a:lnTo>
                    <a:pt x="2208" y="1536"/>
                  </a:lnTo>
                  <a:cubicBezTo>
                    <a:pt x="2261" y="1536"/>
                    <a:pt x="2304" y="1493"/>
                    <a:pt x="2304" y="1440"/>
                  </a:cubicBezTo>
                  <a:cubicBezTo>
                    <a:pt x="2304" y="1440"/>
                    <a:pt x="2304" y="1440"/>
                    <a:pt x="2304" y="1440"/>
                  </a:cubicBezTo>
                  <a:lnTo>
                    <a:pt x="2304" y="96"/>
                  </a:lnTo>
                  <a:cubicBezTo>
                    <a:pt x="2304" y="43"/>
                    <a:pt x="2261" y="0"/>
                    <a:pt x="2208" y="0"/>
                  </a:cubicBezTo>
                  <a:lnTo>
                    <a:pt x="96" y="0"/>
                  </a:lnTo>
                  <a:cubicBezTo>
                    <a:pt x="43" y="0"/>
                    <a:pt x="0" y="43"/>
                    <a:pt x="0" y="96"/>
                  </a:cubicBezTo>
                  <a:lnTo>
                    <a:pt x="0" y="1440"/>
                  </a:lnTo>
                  <a:cubicBezTo>
                    <a:pt x="0" y="1493"/>
                    <a:pt x="43" y="1536"/>
                    <a:pt x="96" y="1536"/>
                  </a:cubicBezTo>
                  <a:close/>
                </a:path>
              </a:pathLst>
            </a:custGeom>
            <a:solidFill>
              <a:srgbClr val="FF99CC"/>
            </a:solidFill>
            <a:ln w="0">
              <a:solidFill>
                <a:srgbClr val="000000"/>
              </a:solidFill>
              <a:round/>
              <a:headEnd/>
              <a:tailEnd/>
            </a:ln>
          </p:spPr>
          <p:txBody>
            <a:bodyPr/>
            <a:lstStyle/>
            <a:p>
              <a:pPr defTabSz="912813">
                <a:defRPr/>
              </a:pPr>
              <a:endParaRPr lang="en-US">
                <a:latin typeface="+mj-lt"/>
                <a:ea typeface="+mn-ea"/>
                <a:cs typeface="+mn-cs"/>
              </a:endParaRPr>
            </a:p>
          </p:txBody>
        </p:sp>
        <p:sp>
          <p:nvSpPr>
            <p:cNvPr id="44" name="Freeform 32"/>
            <p:cNvSpPr>
              <a:spLocks/>
            </p:cNvSpPr>
            <p:nvPr/>
          </p:nvSpPr>
          <p:spPr bwMode="auto">
            <a:xfrm>
              <a:off x="4395657" y="2297750"/>
              <a:ext cx="955166" cy="565782"/>
            </a:xfrm>
            <a:custGeom>
              <a:avLst/>
              <a:gdLst>
                <a:gd name="T0" fmla="*/ 2147483647 w 2304"/>
                <a:gd name="T1" fmla="*/ 2147483647 h 1536"/>
                <a:gd name="T2" fmla="*/ 2147483647 w 2304"/>
                <a:gd name="T3" fmla="*/ 2147483647 h 1536"/>
                <a:gd name="T4" fmla="*/ 2147483647 w 2304"/>
                <a:gd name="T5" fmla="*/ 2147483647 h 1536"/>
                <a:gd name="T6" fmla="*/ 2147483647 w 2304"/>
                <a:gd name="T7" fmla="*/ 2147483647 h 1536"/>
                <a:gd name="T8" fmla="*/ 2147483647 w 2304"/>
                <a:gd name="T9" fmla="*/ 2147483647 h 1536"/>
                <a:gd name="T10" fmla="*/ 2147483647 w 2304"/>
                <a:gd name="T11" fmla="*/ 0 h 1536"/>
                <a:gd name="T12" fmla="*/ 2147483647 w 2304"/>
                <a:gd name="T13" fmla="*/ 0 h 1536"/>
                <a:gd name="T14" fmla="*/ 2147483647 w 2304"/>
                <a:gd name="T15" fmla="*/ 0 h 1536"/>
                <a:gd name="T16" fmla="*/ 0 w 2304"/>
                <a:gd name="T17" fmla="*/ 2147483647 h 1536"/>
                <a:gd name="T18" fmla="*/ 0 w 2304"/>
                <a:gd name="T19" fmla="*/ 2147483647 h 1536"/>
                <a:gd name="T20" fmla="*/ 0 w 2304"/>
                <a:gd name="T21" fmla="*/ 2147483647 h 1536"/>
                <a:gd name="T22" fmla="*/ 2147483647 w 2304"/>
                <a:gd name="T23" fmla="*/ 2147483647 h 1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04"/>
                <a:gd name="T37" fmla="*/ 0 h 1536"/>
                <a:gd name="T38" fmla="*/ 2304 w 2304"/>
                <a:gd name="T39" fmla="*/ 1536 h 1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04" h="1536">
                  <a:moveTo>
                    <a:pt x="96" y="1536"/>
                  </a:moveTo>
                  <a:lnTo>
                    <a:pt x="2208" y="1536"/>
                  </a:lnTo>
                  <a:cubicBezTo>
                    <a:pt x="2261" y="1536"/>
                    <a:pt x="2304" y="1493"/>
                    <a:pt x="2304" y="1440"/>
                  </a:cubicBezTo>
                  <a:cubicBezTo>
                    <a:pt x="2304" y="1440"/>
                    <a:pt x="2304" y="1440"/>
                    <a:pt x="2304" y="1440"/>
                  </a:cubicBezTo>
                  <a:lnTo>
                    <a:pt x="2304" y="96"/>
                  </a:lnTo>
                  <a:cubicBezTo>
                    <a:pt x="2304" y="43"/>
                    <a:pt x="2261" y="0"/>
                    <a:pt x="2208" y="0"/>
                  </a:cubicBezTo>
                  <a:lnTo>
                    <a:pt x="96" y="0"/>
                  </a:lnTo>
                  <a:cubicBezTo>
                    <a:pt x="43" y="0"/>
                    <a:pt x="0" y="43"/>
                    <a:pt x="0" y="96"/>
                  </a:cubicBezTo>
                  <a:lnTo>
                    <a:pt x="0" y="1440"/>
                  </a:lnTo>
                  <a:cubicBezTo>
                    <a:pt x="0" y="1493"/>
                    <a:pt x="43" y="1536"/>
                    <a:pt x="96" y="1536"/>
                  </a:cubicBezTo>
                  <a:close/>
                </a:path>
              </a:pathLst>
            </a:custGeom>
            <a:noFill/>
            <a:ln w="12700" cap="rnd">
              <a:solidFill>
                <a:srgbClr val="000000"/>
              </a:solidFill>
              <a:round/>
              <a:headEnd/>
              <a:tailEnd/>
            </a:ln>
          </p:spPr>
          <p:txBody>
            <a:bodyPr/>
            <a:lstStyle/>
            <a:p>
              <a:pPr defTabSz="912813">
                <a:defRPr/>
              </a:pPr>
              <a:endParaRPr lang="en-US">
                <a:latin typeface="+mj-lt"/>
                <a:ea typeface="+mn-ea"/>
                <a:cs typeface="+mn-cs"/>
              </a:endParaRPr>
            </a:p>
          </p:txBody>
        </p:sp>
        <p:sp>
          <p:nvSpPr>
            <p:cNvPr id="47" name="Freeform 38"/>
            <p:cNvSpPr>
              <a:spLocks/>
            </p:cNvSpPr>
            <p:nvPr/>
          </p:nvSpPr>
          <p:spPr bwMode="auto">
            <a:xfrm>
              <a:off x="5350823" y="2577150"/>
              <a:ext cx="452114" cy="705482"/>
            </a:xfrm>
            <a:custGeom>
              <a:avLst/>
              <a:gdLst>
                <a:gd name="T0" fmla="*/ 0 w 1083"/>
                <a:gd name="T1" fmla="*/ 0 h 1905"/>
                <a:gd name="T2" fmla="*/ 2147483647 w 1083"/>
                <a:gd name="T3" fmla="*/ 0 h 1905"/>
                <a:gd name="T4" fmla="*/ 2147483647 w 1083"/>
                <a:gd name="T5" fmla="*/ 2147483647 h 1905"/>
                <a:gd name="T6" fmla="*/ 2147483647 w 1083"/>
                <a:gd name="T7" fmla="*/ 2147483647 h 1905"/>
                <a:gd name="T8" fmla="*/ 2147483647 w 1083"/>
                <a:gd name="T9" fmla="*/ 2147483647 h 1905"/>
                <a:gd name="T10" fmla="*/ 2147483647 w 1083"/>
                <a:gd name="T11" fmla="*/ 2147483647 h 1905"/>
                <a:gd name="T12" fmla="*/ 2147483647 w 1083"/>
                <a:gd name="T13" fmla="*/ 2147483647 h 1905"/>
                <a:gd name="T14" fmla="*/ 0 60000 65536"/>
                <a:gd name="T15" fmla="*/ 0 60000 65536"/>
                <a:gd name="T16" fmla="*/ 0 60000 65536"/>
                <a:gd name="T17" fmla="*/ 0 60000 65536"/>
                <a:gd name="T18" fmla="*/ 0 60000 65536"/>
                <a:gd name="T19" fmla="*/ 0 60000 65536"/>
                <a:gd name="T20" fmla="*/ 0 60000 65536"/>
                <a:gd name="T21" fmla="*/ 0 w 1083"/>
                <a:gd name="T22" fmla="*/ 0 h 1905"/>
                <a:gd name="T23" fmla="*/ 1083 w 1083"/>
                <a:gd name="T24" fmla="*/ 1905 h 19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3" h="1905">
                  <a:moveTo>
                    <a:pt x="0" y="0"/>
                  </a:moveTo>
                  <a:lnTo>
                    <a:pt x="437" y="0"/>
                  </a:lnTo>
                  <a:cubicBezTo>
                    <a:pt x="490" y="0"/>
                    <a:pt x="533" y="43"/>
                    <a:pt x="533" y="96"/>
                  </a:cubicBezTo>
                  <a:cubicBezTo>
                    <a:pt x="533" y="96"/>
                    <a:pt x="533" y="96"/>
                    <a:pt x="533" y="96"/>
                  </a:cubicBezTo>
                  <a:lnTo>
                    <a:pt x="533" y="1809"/>
                  </a:lnTo>
                  <a:cubicBezTo>
                    <a:pt x="533" y="1862"/>
                    <a:pt x="576" y="1905"/>
                    <a:pt x="629" y="1905"/>
                  </a:cubicBezTo>
                  <a:lnTo>
                    <a:pt x="1083" y="1905"/>
                  </a:lnTo>
                </a:path>
              </a:pathLst>
            </a:custGeom>
            <a:noFill/>
            <a:ln w="33338" cap="rnd">
              <a:solidFill>
                <a:srgbClr val="000000"/>
              </a:solidFill>
              <a:round/>
              <a:headEnd/>
              <a:tailEnd/>
            </a:ln>
          </p:spPr>
          <p:txBody>
            <a:bodyPr/>
            <a:lstStyle/>
            <a:p>
              <a:pPr defTabSz="912813">
                <a:defRPr/>
              </a:pPr>
              <a:endParaRPr lang="en-US">
                <a:latin typeface="+mj-lt"/>
                <a:ea typeface="+mn-ea"/>
                <a:cs typeface="+mn-cs"/>
              </a:endParaRPr>
            </a:p>
          </p:txBody>
        </p:sp>
        <p:sp>
          <p:nvSpPr>
            <p:cNvPr id="48" name="Freeform 39"/>
            <p:cNvSpPr>
              <a:spLocks/>
            </p:cNvSpPr>
            <p:nvPr/>
          </p:nvSpPr>
          <p:spPr bwMode="auto">
            <a:xfrm>
              <a:off x="5771096" y="3184842"/>
              <a:ext cx="216504" cy="188597"/>
            </a:xfrm>
            <a:custGeom>
              <a:avLst/>
              <a:gdLst>
                <a:gd name="T0" fmla="*/ 0 w 162"/>
                <a:gd name="T1" fmla="*/ 0 h 162"/>
                <a:gd name="T2" fmla="*/ 2147483647 w 162"/>
                <a:gd name="T3" fmla="*/ 2147483647 h 162"/>
                <a:gd name="T4" fmla="*/ 0 w 162"/>
                <a:gd name="T5" fmla="*/ 2147483647 h 162"/>
                <a:gd name="T6" fmla="*/ 0 w 162"/>
                <a:gd name="T7" fmla="*/ 0 h 162"/>
                <a:gd name="T8" fmla="*/ 0 60000 65536"/>
                <a:gd name="T9" fmla="*/ 0 60000 65536"/>
                <a:gd name="T10" fmla="*/ 0 60000 65536"/>
                <a:gd name="T11" fmla="*/ 0 60000 65536"/>
                <a:gd name="T12" fmla="*/ 0 w 162"/>
                <a:gd name="T13" fmla="*/ 0 h 162"/>
                <a:gd name="T14" fmla="*/ 162 w 162"/>
                <a:gd name="T15" fmla="*/ 162 h 162"/>
              </a:gdLst>
              <a:ahLst/>
              <a:cxnLst>
                <a:cxn ang="T8">
                  <a:pos x="T0" y="T1"/>
                </a:cxn>
                <a:cxn ang="T9">
                  <a:pos x="T2" y="T3"/>
                </a:cxn>
                <a:cxn ang="T10">
                  <a:pos x="T4" y="T5"/>
                </a:cxn>
                <a:cxn ang="T11">
                  <a:pos x="T6" y="T7"/>
                </a:cxn>
              </a:cxnLst>
              <a:rect l="T12" t="T13" r="T14" b="T15"/>
              <a:pathLst>
                <a:path w="162" h="162">
                  <a:moveTo>
                    <a:pt x="0" y="0"/>
                  </a:moveTo>
                  <a:lnTo>
                    <a:pt x="162" y="81"/>
                  </a:lnTo>
                  <a:lnTo>
                    <a:pt x="0" y="162"/>
                  </a:lnTo>
                  <a:lnTo>
                    <a:pt x="0" y="0"/>
                  </a:lnTo>
                  <a:close/>
                </a:path>
              </a:pathLst>
            </a:custGeom>
            <a:solidFill>
              <a:srgbClr val="000000"/>
            </a:solidFill>
            <a:ln w="9525">
              <a:noFill/>
              <a:round/>
              <a:headEnd/>
              <a:tailEnd/>
            </a:ln>
          </p:spPr>
          <p:txBody>
            <a:bodyPr/>
            <a:lstStyle/>
            <a:p>
              <a:pPr defTabSz="912813">
                <a:defRPr/>
              </a:pPr>
              <a:endParaRPr lang="en-US">
                <a:latin typeface="+mj-lt"/>
                <a:ea typeface="+mn-ea"/>
                <a:cs typeface="+mn-cs"/>
              </a:endParaRPr>
            </a:p>
          </p:txBody>
        </p:sp>
        <p:sp>
          <p:nvSpPr>
            <p:cNvPr id="49" name="Freeform 43"/>
            <p:cNvSpPr>
              <a:spLocks/>
            </p:cNvSpPr>
            <p:nvPr/>
          </p:nvSpPr>
          <p:spPr bwMode="auto">
            <a:xfrm>
              <a:off x="5987600" y="2842580"/>
              <a:ext cx="1120728" cy="880109"/>
            </a:xfrm>
            <a:custGeom>
              <a:avLst/>
              <a:gdLst>
                <a:gd name="T0" fmla="*/ 2147483647 w 2688"/>
                <a:gd name="T1" fmla="*/ 2147483647 h 2389"/>
                <a:gd name="T2" fmla="*/ 2147483647 w 2688"/>
                <a:gd name="T3" fmla="*/ 2147483647 h 2389"/>
                <a:gd name="T4" fmla="*/ 2147483647 w 2688"/>
                <a:gd name="T5" fmla="*/ 2147483647 h 2389"/>
                <a:gd name="T6" fmla="*/ 2147483647 w 2688"/>
                <a:gd name="T7" fmla="*/ 2147483647 h 2389"/>
                <a:gd name="T8" fmla="*/ 2147483647 w 2688"/>
                <a:gd name="T9" fmla="*/ 2147483647 h 2389"/>
                <a:gd name="T10" fmla="*/ 2147483647 w 2688"/>
                <a:gd name="T11" fmla="*/ 2147483647 h 2389"/>
                <a:gd name="T12" fmla="*/ 2147483647 w 2688"/>
                <a:gd name="T13" fmla="*/ 0 h 2389"/>
                <a:gd name="T14" fmla="*/ 2147483647 w 2688"/>
                <a:gd name="T15" fmla="*/ 0 h 2389"/>
                <a:gd name="T16" fmla="*/ 0 w 2688"/>
                <a:gd name="T17" fmla="*/ 2147483647 h 2389"/>
                <a:gd name="T18" fmla="*/ 0 w 2688"/>
                <a:gd name="T19" fmla="*/ 2147483647 h 2389"/>
                <a:gd name="T20" fmla="*/ 0 w 2688"/>
                <a:gd name="T21" fmla="*/ 2147483647 h 2389"/>
                <a:gd name="T22" fmla="*/ 2147483647 w 2688"/>
                <a:gd name="T23" fmla="*/ 2147483647 h 23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88"/>
                <a:gd name="T37" fmla="*/ 0 h 2389"/>
                <a:gd name="T38" fmla="*/ 2688 w 2688"/>
                <a:gd name="T39" fmla="*/ 2389 h 23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88" h="2389">
                  <a:moveTo>
                    <a:pt x="480" y="2389"/>
                  </a:moveTo>
                  <a:lnTo>
                    <a:pt x="2208" y="2389"/>
                  </a:lnTo>
                  <a:cubicBezTo>
                    <a:pt x="2473" y="2389"/>
                    <a:pt x="2688" y="2174"/>
                    <a:pt x="2688" y="1909"/>
                  </a:cubicBezTo>
                  <a:cubicBezTo>
                    <a:pt x="2688" y="1909"/>
                    <a:pt x="2688" y="1909"/>
                    <a:pt x="2688" y="1909"/>
                  </a:cubicBezTo>
                  <a:lnTo>
                    <a:pt x="2688" y="480"/>
                  </a:lnTo>
                  <a:cubicBezTo>
                    <a:pt x="2688" y="215"/>
                    <a:pt x="2473" y="0"/>
                    <a:pt x="2208" y="0"/>
                  </a:cubicBezTo>
                  <a:lnTo>
                    <a:pt x="480" y="0"/>
                  </a:lnTo>
                  <a:cubicBezTo>
                    <a:pt x="215" y="0"/>
                    <a:pt x="0" y="215"/>
                    <a:pt x="0" y="480"/>
                  </a:cubicBezTo>
                  <a:lnTo>
                    <a:pt x="0" y="1909"/>
                  </a:lnTo>
                  <a:cubicBezTo>
                    <a:pt x="0" y="2174"/>
                    <a:pt x="215" y="2389"/>
                    <a:pt x="480" y="2389"/>
                  </a:cubicBezTo>
                  <a:close/>
                </a:path>
              </a:pathLst>
            </a:custGeom>
            <a:solidFill>
              <a:srgbClr val="CCFFCC"/>
            </a:solidFill>
            <a:ln w="0">
              <a:solidFill>
                <a:srgbClr val="000000"/>
              </a:solidFill>
              <a:round/>
              <a:headEnd/>
              <a:tailEnd/>
            </a:ln>
          </p:spPr>
          <p:txBody>
            <a:bodyPr/>
            <a:lstStyle/>
            <a:p>
              <a:pPr defTabSz="912813">
                <a:defRPr/>
              </a:pPr>
              <a:endParaRPr lang="en-US">
                <a:latin typeface="+mj-lt"/>
                <a:ea typeface="+mn-ea"/>
                <a:cs typeface="+mn-cs"/>
              </a:endParaRPr>
            </a:p>
          </p:txBody>
        </p:sp>
        <p:sp>
          <p:nvSpPr>
            <p:cNvPr id="50" name="Freeform 44"/>
            <p:cNvSpPr>
              <a:spLocks/>
            </p:cNvSpPr>
            <p:nvPr/>
          </p:nvSpPr>
          <p:spPr bwMode="auto">
            <a:xfrm>
              <a:off x="5987600" y="2842580"/>
              <a:ext cx="1120728" cy="880109"/>
            </a:xfrm>
            <a:custGeom>
              <a:avLst/>
              <a:gdLst>
                <a:gd name="T0" fmla="*/ 2147483647 w 2688"/>
                <a:gd name="T1" fmla="*/ 2147483647 h 2389"/>
                <a:gd name="T2" fmla="*/ 2147483647 w 2688"/>
                <a:gd name="T3" fmla="*/ 2147483647 h 2389"/>
                <a:gd name="T4" fmla="*/ 2147483647 w 2688"/>
                <a:gd name="T5" fmla="*/ 2147483647 h 2389"/>
                <a:gd name="T6" fmla="*/ 2147483647 w 2688"/>
                <a:gd name="T7" fmla="*/ 2147483647 h 2389"/>
                <a:gd name="T8" fmla="*/ 2147483647 w 2688"/>
                <a:gd name="T9" fmla="*/ 2147483647 h 2389"/>
                <a:gd name="T10" fmla="*/ 2147483647 w 2688"/>
                <a:gd name="T11" fmla="*/ 2147483647 h 2389"/>
                <a:gd name="T12" fmla="*/ 2147483647 w 2688"/>
                <a:gd name="T13" fmla="*/ 0 h 2389"/>
                <a:gd name="T14" fmla="*/ 2147483647 w 2688"/>
                <a:gd name="T15" fmla="*/ 0 h 2389"/>
                <a:gd name="T16" fmla="*/ 0 w 2688"/>
                <a:gd name="T17" fmla="*/ 2147483647 h 2389"/>
                <a:gd name="T18" fmla="*/ 0 w 2688"/>
                <a:gd name="T19" fmla="*/ 2147483647 h 2389"/>
                <a:gd name="T20" fmla="*/ 0 w 2688"/>
                <a:gd name="T21" fmla="*/ 2147483647 h 2389"/>
                <a:gd name="T22" fmla="*/ 2147483647 w 2688"/>
                <a:gd name="T23" fmla="*/ 2147483647 h 23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88"/>
                <a:gd name="T37" fmla="*/ 0 h 2389"/>
                <a:gd name="T38" fmla="*/ 2688 w 2688"/>
                <a:gd name="T39" fmla="*/ 2389 h 23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88" h="2389">
                  <a:moveTo>
                    <a:pt x="480" y="2389"/>
                  </a:moveTo>
                  <a:lnTo>
                    <a:pt x="2208" y="2389"/>
                  </a:lnTo>
                  <a:cubicBezTo>
                    <a:pt x="2473" y="2389"/>
                    <a:pt x="2688" y="2174"/>
                    <a:pt x="2688" y="1909"/>
                  </a:cubicBezTo>
                  <a:cubicBezTo>
                    <a:pt x="2688" y="1909"/>
                    <a:pt x="2688" y="1909"/>
                    <a:pt x="2688" y="1909"/>
                  </a:cubicBezTo>
                  <a:lnTo>
                    <a:pt x="2688" y="480"/>
                  </a:lnTo>
                  <a:cubicBezTo>
                    <a:pt x="2688" y="215"/>
                    <a:pt x="2473" y="0"/>
                    <a:pt x="2208" y="0"/>
                  </a:cubicBezTo>
                  <a:lnTo>
                    <a:pt x="480" y="0"/>
                  </a:lnTo>
                  <a:cubicBezTo>
                    <a:pt x="215" y="0"/>
                    <a:pt x="0" y="215"/>
                    <a:pt x="0" y="480"/>
                  </a:cubicBezTo>
                  <a:lnTo>
                    <a:pt x="0" y="1909"/>
                  </a:lnTo>
                  <a:cubicBezTo>
                    <a:pt x="0" y="2174"/>
                    <a:pt x="215" y="2389"/>
                    <a:pt x="480" y="2389"/>
                  </a:cubicBezTo>
                  <a:close/>
                </a:path>
              </a:pathLst>
            </a:custGeom>
            <a:noFill/>
            <a:ln w="3175" cap="rnd">
              <a:solidFill>
                <a:srgbClr val="000000"/>
              </a:solidFill>
              <a:round/>
              <a:headEnd/>
              <a:tailEnd/>
            </a:ln>
          </p:spPr>
          <p:txBody>
            <a:bodyPr/>
            <a:lstStyle/>
            <a:p>
              <a:pPr defTabSz="912813">
                <a:defRPr/>
              </a:pPr>
              <a:endParaRPr lang="en-US">
                <a:latin typeface="+mj-lt"/>
                <a:ea typeface="+mn-ea"/>
                <a:cs typeface="+mn-cs"/>
              </a:endParaRPr>
            </a:p>
          </p:txBody>
        </p:sp>
        <p:sp>
          <p:nvSpPr>
            <p:cNvPr id="53" name="Freeform 47"/>
            <p:cNvSpPr>
              <a:spLocks/>
            </p:cNvSpPr>
            <p:nvPr/>
          </p:nvSpPr>
          <p:spPr bwMode="auto">
            <a:xfrm>
              <a:off x="5987600" y="4183699"/>
              <a:ext cx="1120728" cy="880109"/>
            </a:xfrm>
            <a:custGeom>
              <a:avLst/>
              <a:gdLst>
                <a:gd name="T0" fmla="*/ 2147483647 w 2688"/>
                <a:gd name="T1" fmla="*/ 2147483647 h 2389"/>
                <a:gd name="T2" fmla="*/ 2147483647 w 2688"/>
                <a:gd name="T3" fmla="*/ 2147483647 h 2389"/>
                <a:gd name="T4" fmla="*/ 2147483647 w 2688"/>
                <a:gd name="T5" fmla="*/ 2147483647 h 2389"/>
                <a:gd name="T6" fmla="*/ 2147483647 w 2688"/>
                <a:gd name="T7" fmla="*/ 2147483647 h 2389"/>
                <a:gd name="T8" fmla="*/ 2147483647 w 2688"/>
                <a:gd name="T9" fmla="*/ 2147483647 h 2389"/>
                <a:gd name="T10" fmla="*/ 2147483647 w 2688"/>
                <a:gd name="T11" fmla="*/ 0 h 2389"/>
                <a:gd name="T12" fmla="*/ 2147483647 w 2688"/>
                <a:gd name="T13" fmla="*/ 0 h 2389"/>
                <a:gd name="T14" fmla="*/ 0 w 2688"/>
                <a:gd name="T15" fmla="*/ 2147483647 h 2389"/>
                <a:gd name="T16" fmla="*/ 0 w 2688"/>
                <a:gd name="T17" fmla="*/ 2147483647 h 2389"/>
                <a:gd name="T18" fmla="*/ 2147483647 w 2688"/>
                <a:gd name="T19" fmla="*/ 2147483647 h 2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88"/>
                <a:gd name="T31" fmla="*/ 0 h 2389"/>
                <a:gd name="T32" fmla="*/ 2688 w 2688"/>
                <a:gd name="T33" fmla="*/ 2389 h 23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88" h="2389">
                  <a:moveTo>
                    <a:pt x="480" y="2389"/>
                  </a:moveTo>
                  <a:lnTo>
                    <a:pt x="2208" y="2389"/>
                  </a:lnTo>
                  <a:cubicBezTo>
                    <a:pt x="2473" y="2389"/>
                    <a:pt x="2688" y="2174"/>
                    <a:pt x="2688" y="1909"/>
                  </a:cubicBezTo>
                  <a:cubicBezTo>
                    <a:pt x="2688" y="1909"/>
                    <a:pt x="2688" y="1909"/>
                    <a:pt x="2688" y="1909"/>
                  </a:cubicBezTo>
                  <a:lnTo>
                    <a:pt x="2688" y="480"/>
                  </a:lnTo>
                  <a:cubicBezTo>
                    <a:pt x="2688" y="215"/>
                    <a:pt x="2473" y="0"/>
                    <a:pt x="2208" y="0"/>
                  </a:cubicBezTo>
                  <a:lnTo>
                    <a:pt x="480" y="0"/>
                  </a:lnTo>
                  <a:cubicBezTo>
                    <a:pt x="215" y="0"/>
                    <a:pt x="0" y="215"/>
                    <a:pt x="0" y="480"/>
                  </a:cubicBezTo>
                  <a:lnTo>
                    <a:pt x="0" y="1909"/>
                  </a:lnTo>
                  <a:cubicBezTo>
                    <a:pt x="0" y="2174"/>
                    <a:pt x="215" y="2389"/>
                    <a:pt x="480" y="2389"/>
                  </a:cubicBezTo>
                  <a:close/>
                </a:path>
              </a:pathLst>
            </a:custGeom>
            <a:solidFill>
              <a:srgbClr val="CCFFCC"/>
            </a:solidFill>
            <a:ln w="0">
              <a:solidFill>
                <a:srgbClr val="000000"/>
              </a:solidFill>
              <a:round/>
              <a:headEnd/>
              <a:tailEnd/>
            </a:ln>
          </p:spPr>
          <p:txBody>
            <a:bodyPr/>
            <a:lstStyle/>
            <a:p>
              <a:pPr defTabSz="912813">
                <a:defRPr/>
              </a:pPr>
              <a:endParaRPr lang="en-US">
                <a:latin typeface="+mj-lt"/>
                <a:ea typeface="+mn-ea"/>
                <a:cs typeface="+mn-cs"/>
              </a:endParaRPr>
            </a:p>
          </p:txBody>
        </p:sp>
        <p:sp>
          <p:nvSpPr>
            <p:cNvPr id="54" name="Freeform 48"/>
            <p:cNvSpPr>
              <a:spLocks/>
            </p:cNvSpPr>
            <p:nvPr/>
          </p:nvSpPr>
          <p:spPr bwMode="auto">
            <a:xfrm>
              <a:off x="5987600" y="4183699"/>
              <a:ext cx="1120728" cy="880109"/>
            </a:xfrm>
            <a:custGeom>
              <a:avLst/>
              <a:gdLst>
                <a:gd name="T0" fmla="*/ 2147483647 w 2688"/>
                <a:gd name="T1" fmla="*/ 2147483647 h 2389"/>
                <a:gd name="T2" fmla="*/ 2147483647 w 2688"/>
                <a:gd name="T3" fmla="*/ 2147483647 h 2389"/>
                <a:gd name="T4" fmla="*/ 2147483647 w 2688"/>
                <a:gd name="T5" fmla="*/ 2147483647 h 2389"/>
                <a:gd name="T6" fmla="*/ 2147483647 w 2688"/>
                <a:gd name="T7" fmla="*/ 2147483647 h 2389"/>
                <a:gd name="T8" fmla="*/ 2147483647 w 2688"/>
                <a:gd name="T9" fmla="*/ 2147483647 h 2389"/>
                <a:gd name="T10" fmla="*/ 2147483647 w 2688"/>
                <a:gd name="T11" fmla="*/ 0 h 2389"/>
                <a:gd name="T12" fmla="*/ 2147483647 w 2688"/>
                <a:gd name="T13" fmla="*/ 0 h 2389"/>
                <a:gd name="T14" fmla="*/ 0 w 2688"/>
                <a:gd name="T15" fmla="*/ 2147483647 h 2389"/>
                <a:gd name="T16" fmla="*/ 0 w 2688"/>
                <a:gd name="T17" fmla="*/ 2147483647 h 2389"/>
                <a:gd name="T18" fmla="*/ 2147483647 w 2688"/>
                <a:gd name="T19" fmla="*/ 2147483647 h 2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88"/>
                <a:gd name="T31" fmla="*/ 0 h 2389"/>
                <a:gd name="T32" fmla="*/ 2688 w 2688"/>
                <a:gd name="T33" fmla="*/ 2389 h 23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88" h="2389">
                  <a:moveTo>
                    <a:pt x="480" y="2389"/>
                  </a:moveTo>
                  <a:lnTo>
                    <a:pt x="2208" y="2389"/>
                  </a:lnTo>
                  <a:cubicBezTo>
                    <a:pt x="2473" y="2389"/>
                    <a:pt x="2688" y="2174"/>
                    <a:pt x="2688" y="1909"/>
                  </a:cubicBezTo>
                  <a:cubicBezTo>
                    <a:pt x="2688" y="1909"/>
                    <a:pt x="2688" y="1909"/>
                    <a:pt x="2688" y="1909"/>
                  </a:cubicBezTo>
                  <a:lnTo>
                    <a:pt x="2688" y="480"/>
                  </a:lnTo>
                  <a:cubicBezTo>
                    <a:pt x="2688" y="215"/>
                    <a:pt x="2473" y="0"/>
                    <a:pt x="2208" y="0"/>
                  </a:cubicBezTo>
                  <a:lnTo>
                    <a:pt x="480" y="0"/>
                  </a:lnTo>
                  <a:cubicBezTo>
                    <a:pt x="215" y="0"/>
                    <a:pt x="0" y="215"/>
                    <a:pt x="0" y="480"/>
                  </a:cubicBezTo>
                  <a:lnTo>
                    <a:pt x="0" y="1909"/>
                  </a:lnTo>
                  <a:cubicBezTo>
                    <a:pt x="0" y="2174"/>
                    <a:pt x="215" y="2389"/>
                    <a:pt x="480" y="2389"/>
                  </a:cubicBezTo>
                  <a:close/>
                </a:path>
              </a:pathLst>
            </a:custGeom>
            <a:noFill/>
            <a:ln w="3175" cap="rnd">
              <a:solidFill>
                <a:srgbClr val="000000"/>
              </a:solidFill>
              <a:round/>
              <a:headEnd/>
              <a:tailEnd/>
            </a:ln>
          </p:spPr>
          <p:txBody>
            <a:bodyPr/>
            <a:lstStyle/>
            <a:p>
              <a:pPr defTabSz="912813">
                <a:defRPr/>
              </a:pPr>
              <a:endParaRPr lang="en-US">
                <a:latin typeface="+mj-lt"/>
                <a:ea typeface="+mn-ea"/>
                <a:cs typeface="+mn-cs"/>
              </a:endParaRPr>
            </a:p>
          </p:txBody>
        </p:sp>
        <p:sp>
          <p:nvSpPr>
            <p:cNvPr id="56" name="Line 50"/>
            <p:cNvSpPr>
              <a:spLocks noChangeShapeType="1"/>
            </p:cNvSpPr>
            <p:nvPr/>
          </p:nvSpPr>
          <p:spPr bwMode="auto">
            <a:xfrm>
              <a:off x="4835035" y="4623751"/>
              <a:ext cx="961531" cy="0"/>
            </a:xfrm>
            <a:prstGeom prst="line">
              <a:avLst/>
            </a:prstGeom>
            <a:noFill/>
            <a:ln w="33338" cap="rnd">
              <a:solidFill>
                <a:srgbClr val="000000"/>
              </a:solidFill>
              <a:round/>
              <a:headEnd/>
              <a:tailEnd/>
            </a:ln>
          </p:spPr>
          <p:txBody>
            <a:bodyPr/>
            <a:lstStyle/>
            <a:p>
              <a:pPr>
                <a:defRPr/>
              </a:pPr>
              <a:endParaRPr lang="en-US">
                <a:latin typeface="+mj-lt"/>
                <a:ea typeface="+mn-ea"/>
                <a:cs typeface="+mn-cs"/>
              </a:endParaRPr>
            </a:p>
          </p:txBody>
        </p:sp>
        <p:sp>
          <p:nvSpPr>
            <p:cNvPr id="57" name="Freeform 51"/>
            <p:cNvSpPr>
              <a:spLocks/>
            </p:cNvSpPr>
            <p:nvPr/>
          </p:nvSpPr>
          <p:spPr bwMode="auto">
            <a:xfrm>
              <a:off x="5771096" y="4532948"/>
              <a:ext cx="216504" cy="188593"/>
            </a:xfrm>
            <a:custGeom>
              <a:avLst/>
              <a:gdLst>
                <a:gd name="T0" fmla="*/ 0 w 162"/>
                <a:gd name="T1" fmla="*/ 0 h 161"/>
                <a:gd name="T2" fmla="*/ 2147483647 w 162"/>
                <a:gd name="T3" fmla="*/ 2147483647 h 161"/>
                <a:gd name="T4" fmla="*/ 0 w 162"/>
                <a:gd name="T5" fmla="*/ 2147483647 h 161"/>
                <a:gd name="T6" fmla="*/ 0 w 162"/>
                <a:gd name="T7" fmla="*/ 0 h 161"/>
                <a:gd name="T8" fmla="*/ 0 60000 65536"/>
                <a:gd name="T9" fmla="*/ 0 60000 65536"/>
                <a:gd name="T10" fmla="*/ 0 60000 65536"/>
                <a:gd name="T11" fmla="*/ 0 60000 65536"/>
                <a:gd name="T12" fmla="*/ 0 w 162"/>
                <a:gd name="T13" fmla="*/ 0 h 161"/>
                <a:gd name="T14" fmla="*/ 162 w 162"/>
                <a:gd name="T15" fmla="*/ 161 h 161"/>
              </a:gdLst>
              <a:ahLst/>
              <a:cxnLst>
                <a:cxn ang="T8">
                  <a:pos x="T0" y="T1"/>
                </a:cxn>
                <a:cxn ang="T9">
                  <a:pos x="T2" y="T3"/>
                </a:cxn>
                <a:cxn ang="T10">
                  <a:pos x="T4" y="T5"/>
                </a:cxn>
                <a:cxn ang="T11">
                  <a:pos x="T6" y="T7"/>
                </a:cxn>
              </a:cxnLst>
              <a:rect l="T12" t="T13" r="T14" b="T15"/>
              <a:pathLst>
                <a:path w="162" h="161">
                  <a:moveTo>
                    <a:pt x="0" y="0"/>
                  </a:moveTo>
                  <a:lnTo>
                    <a:pt x="162" y="81"/>
                  </a:lnTo>
                  <a:lnTo>
                    <a:pt x="0" y="161"/>
                  </a:lnTo>
                  <a:lnTo>
                    <a:pt x="0" y="0"/>
                  </a:lnTo>
                  <a:close/>
                </a:path>
              </a:pathLst>
            </a:custGeom>
            <a:solidFill>
              <a:srgbClr val="000000"/>
            </a:solidFill>
            <a:ln w="9525">
              <a:noFill/>
              <a:round/>
              <a:headEnd/>
              <a:tailEnd/>
            </a:ln>
          </p:spPr>
          <p:txBody>
            <a:bodyPr/>
            <a:lstStyle/>
            <a:p>
              <a:pPr defTabSz="912813">
                <a:defRPr/>
              </a:pPr>
              <a:endParaRPr lang="en-US">
                <a:latin typeface="+mj-lt"/>
                <a:ea typeface="+mn-ea"/>
                <a:cs typeface="+mn-cs"/>
              </a:endParaRPr>
            </a:p>
          </p:txBody>
        </p:sp>
        <p:sp>
          <p:nvSpPr>
            <p:cNvPr id="58" name="Freeform 52"/>
            <p:cNvSpPr>
              <a:spLocks/>
            </p:cNvSpPr>
            <p:nvPr/>
          </p:nvSpPr>
          <p:spPr bwMode="auto">
            <a:xfrm>
              <a:off x="4669473" y="3562032"/>
              <a:ext cx="1127093" cy="1061719"/>
            </a:xfrm>
            <a:custGeom>
              <a:avLst/>
              <a:gdLst>
                <a:gd name="T0" fmla="*/ 0 w 2711"/>
                <a:gd name="T1" fmla="*/ 0 h 2895"/>
                <a:gd name="T2" fmla="*/ 0 w 2711"/>
                <a:gd name="T3" fmla="*/ 2147483647 h 2895"/>
                <a:gd name="T4" fmla="*/ 2147483647 w 2711"/>
                <a:gd name="T5" fmla="*/ 2147483647 h 2895"/>
                <a:gd name="T6" fmla="*/ 2147483647 w 2711"/>
                <a:gd name="T7" fmla="*/ 2147483647 h 2895"/>
                <a:gd name="T8" fmla="*/ 2147483647 w 2711"/>
                <a:gd name="T9" fmla="*/ 2147483647 h 2895"/>
                <a:gd name="T10" fmla="*/ 2147483647 w 2711"/>
                <a:gd name="T11" fmla="*/ 2147483647 h 2895"/>
                <a:gd name="T12" fmla="*/ 2147483647 w 2711"/>
                <a:gd name="T13" fmla="*/ 2147483647 h 2895"/>
                <a:gd name="T14" fmla="*/ 2147483647 w 2711"/>
                <a:gd name="T15" fmla="*/ 2147483647 h 2895"/>
                <a:gd name="T16" fmla="*/ 2147483647 w 2711"/>
                <a:gd name="T17" fmla="*/ 2147483647 h 28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11"/>
                <a:gd name="T28" fmla="*/ 0 h 2895"/>
                <a:gd name="T29" fmla="*/ 2711 w 2711"/>
                <a:gd name="T30" fmla="*/ 2895 h 28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11" h="2895">
                  <a:moveTo>
                    <a:pt x="0" y="0"/>
                  </a:moveTo>
                  <a:lnTo>
                    <a:pt x="0" y="563"/>
                  </a:lnTo>
                  <a:cubicBezTo>
                    <a:pt x="0" y="616"/>
                    <a:pt x="43" y="659"/>
                    <a:pt x="96" y="659"/>
                  </a:cubicBezTo>
                  <a:lnTo>
                    <a:pt x="1340" y="659"/>
                  </a:lnTo>
                  <a:cubicBezTo>
                    <a:pt x="1393" y="659"/>
                    <a:pt x="1436" y="702"/>
                    <a:pt x="1436" y="755"/>
                  </a:cubicBezTo>
                  <a:cubicBezTo>
                    <a:pt x="1436" y="755"/>
                    <a:pt x="1436" y="755"/>
                    <a:pt x="1436" y="755"/>
                  </a:cubicBezTo>
                  <a:lnTo>
                    <a:pt x="1436" y="2799"/>
                  </a:lnTo>
                  <a:cubicBezTo>
                    <a:pt x="1436" y="2852"/>
                    <a:pt x="1479" y="2895"/>
                    <a:pt x="1532" y="2895"/>
                  </a:cubicBezTo>
                  <a:lnTo>
                    <a:pt x="2711" y="2895"/>
                  </a:lnTo>
                </a:path>
              </a:pathLst>
            </a:custGeom>
            <a:noFill/>
            <a:ln w="33338" cap="rnd">
              <a:solidFill>
                <a:srgbClr val="000000"/>
              </a:solidFill>
              <a:round/>
              <a:headEnd/>
              <a:tailEnd/>
            </a:ln>
          </p:spPr>
          <p:txBody>
            <a:bodyPr/>
            <a:lstStyle/>
            <a:p>
              <a:pPr defTabSz="912813">
                <a:defRPr/>
              </a:pPr>
              <a:endParaRPr lang="en-US">
                <a:latin typeface="+mj-lt"/>
                <a:ea typeface="+mn-ea"/>
                <a:cs typeface="+mn-cs"/>
              </a:endParaRPr>
            </a:p>
          </p:txBody>
        </p:sp>
        <p:sp>
          <p:nvSpPr>
            <p:cNvPr id="59" name="Freeform 53"/>
            <p:cNvSpPr>
              <a:spLocks/>
            </p:cNvSpPr>
            <p:nvPr/>
          </p:nvSpPr>
          <p:spPr bwMode="auto">
            <a:xfrm>
              <a:off x="5771096" y="4532948"/>
              <a:ext cx="216504" cy="188593"/>
            </a:xfrm>
            <a:custGeom>
              <a:avLst/>
              <a:gdLst>
                <a:gd name="T0" fmla="*/ 0 w 162"/>
                <a:gd name="T1" fmla="*/ 0 h 162"/>
                <a:gd name="T2" fmla="*/ 2147483647 w 162"/>
                <a:gd name="T3" fmla="*/ 2147483647 h 162"/>
                <a:gd name="T4" fmla="*/ 0 w 162"/>
                <a:gd name="T5" fmla="*/ 2147483647 h 162"/>
                <a:gd name="T6" fmla="*/ 0 w 162"/>
                <a:gd name="T7" fmla="*/ 0 h 162"/>
                <a:gd name="T8" fmla="*/ 0 60000 65536"/>
                <a:gd name="T9" fmla="*/ 0 60000 65536"/>
                <a:gd name="T10" fmla="*/ 0 60000 65536"/>
                <a:gd name="T11" fmla="*/ 0 60000 65536"/>
                <a:gd name="T12" fmla="*/ 0 w 162"/>
                <a:gd name="T13" fmla="*/ 0 h 162"/>
                <a:gd name="T14" fmla="*/ 162 w 162"/>
                <a:gd name="T15" fmla="*/ 162 h 162"/>
              </a:gdLst>
              <a:ahLst/>
              <a:cxnLst>
                <a:cxn ang="T8">
                  <a:pos x="T0" y="T1"/>
                </a:cxn>
                <a:cxn ang="T9">
                  <a:pos x="T2" y="T3"/>
                </a:cxn>
                <a:cxn ang="T10">
                  <a:pos x="T4" y="T5"/>
                </a:cxn>
                <a:cxn ang="T11">
                  <a:pos x="T6" y="T7"/>
                </a:cxn>
              </a:cxnLst>
              <a:rect l="T12" t="T13" r="T14" b="T15"/>
              <a:pathLst>
                <a:path w="162" h="162">
                  <a:moveTo>
                    <a:pt x="0" y="0"/>
                  </a:moveTo>
                  <a:lnTo>
                    <a:pt x="162" y="81"/>
                  </a:lnTo>
                  <a:lnTo>
                    <a:pt x="0" y="162"/>
                  </a:lnTo>
                  <a:lnTo>
                    <a:pt x="0" y="0"/>
                  </a:lnTo>
                  <a:close/>
                </a:path>
              </a:pathLst>
            </a:custGeom>
            <a:solidFill>
              <a:srgbClr val="000000"/>
            </a:solidFill>
            <a:ln w="9525">
              <a:noFill/>
              <a:round/>
              <a:headEnd/>
              <a:tailEnd/>
            </a:ln>
          </p:spPr>
          <p:txBody>
            <a:bodyPr/>
            <a:lstStyle/>
            <a:p>
              <a:pPr defTabSz="912813">
                <a:defRPr/>
              </a:pPr>
              <a:endParaRPr lang="en-US">
                <a:latin typeface="+mj-lt"/>
                <a:ea typeface="+mn-ea"/>
                <a:cs typeface="+mn-cs"/>
              </a:endParaRPr>
            </a:p>
          </p:txBody>
        </p:sp>
      </p:grpSp>
      <p:grpSp>
        <p:nvGrpSpPr>
          <p:cNvPr id="6" name="Group 167"/>
          <p:cNvGrpSpPr>
            <a:grpSpLocks/>
          </p:cNvGrpSpPr>
          <p:nvPr/>
        </p:nvGrpSpPr>
        <p:grpSpPr bwMode="auto">
          <a:xfrm>
            <a:off x="7885113" y="2946400"/>
            <a:ext cx="1068387" cy="750888"/>
            <a:chOff x="2436813" y="2220913"/>
            <a:chExt cx="4849812" cy="2968625"/>
          </a:xfrm>
        </p:grpSpPr>
        <p:sp>
          <p:nvSpPr>
            <p:cNvPr id="116" name="Freeform 4"/>
            <p:cNvSpPr>
              <a:spLocks/>
            </p:cNvSpPr>
            <p:nvPr/>
          </p:nvSpPr>
          <p:spPr bwMode="auto">
            <a:xfrm>
              <a:off x="5830960" y="2220913"/>
              <a:ext cx="1455665" cy="2968625"/>
            </a:xfrm>
            <a:custGeom>
              <a:avLst/>
              <a:gdLst>
                <a:gd name="T0" fmla="*/ 2147483647 w 3504"/>
                <a:gd name="T1" fmla="*/ 2147483647 h 8064"/>
                <a:gd name="T2" fmla="*/ 2147483647 w 3504"/>
                <a:gd name="T3" fmla="*/ 2147483647 h 8064"/>
                <a:gd name="T4" fmla="*/ 2147483647 w 3504"/>
                <a:gd name="T5" fmla="*/ 0 h 8064"/>
                <a:gd name="T6" fmla="*/ 2147483647 w 3504"/>
                <a:gd name="T7" fmla="*/ 0 h 8064"/>
                <a:gd name="T8" fmla="*/ 2147483647 w 3504"/>
                <a:gd name="T9" fmla="*/ 0 h 8064"/>
                <a:gd name="T10" fmla="*/ 2147483647 w 3504"/>
                <a:gd name="T11" fmla="*/ 0 h 8064"/>
                <a:gd name="T12" fmla="*/ 0 w 3504"/>
                <a:gd name="T13" fmla="*/ 2147483647 h 8064"/>
                <a:gd name="T14" fmla="*/ 0 w 3504"/>
                <a:gd name="T15" fmla="*/ 2147483647 h 8064"/>
                <a:gd name="T16" fmla="*/ 0 w 3504"/>
                <a:gd name="T17" fmla="*/ 2147483647 h 8064"/>
                <a:gd name="T18" fmla="*/ 2147483647 w 3504"/>
                <a:gd name="T19" fmla="*/ 2147483647 h 8064"/>
                <a:gd name="T20" fmla="*/ 2147483647 w 3504"/>
                <a:gd name="T21" fmla="*/ 2147483647 h 8064"/>
                <a:gd name="T22" fmla="*/ 2147483647 w 3504"/>
                <a:gd name="T23" fmla="*/ 2147483647 h 80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04"/>
                <a:gd name="T37" fmla="*/ 0 h 8064"/>
                <a:gd name="T38" fmla="*/ 3504 w 3504"/>
                <a:gd name="T39" fmla="*/ 8064 h 80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04" h="8064">
                  <a:moveTo>
                    <a:pt x="3504" y="7584"/>
                  </a:moveTo>
                  <a:lnTo>
                    <a:pt x="3504" y="480"/>
                  </a:lnTo>
                  <a:cubicBezTo>
                    <a:pt x="3504" y="214"/>
                    <a:pt x="3289" y="0"/>
                    <a:pt x="3024" y="0"/>
                  </a:cubicBezTo>
                  <a:cubicBezTo>
                    <a:pt x="3024" y="0"/>
                    <a:pt x="3024" y="0"/>
                    <a:pt x="3024" y="0"/>
                  </a:cubicBezTo>
                  <a:lnTo>
                    <a:pt x="480" y="0"/>
                  </a:lnTo>
                  <a:cubicBezTo>
                    <a:pt x="215" y="0"/>
                    <a:pt x="0" y="214"/>
                    <a:pt x="0" y="480"/>
                  </a:cubicBezTo>
                  <a:lnTo>
                    <a:pt x="0" y="7584"/>
                  </a:lnTo>
                  <a:cubicBezTo>
                    <a:pt x="0" y="7849"/>
                    <a:pt x="215" y="8064"/>
                    <a:pt x="480" y="8064"/>
                  </a:cubicBezTo>
                  <a:lnTo>
                    <a:pt x="3024" y="8064"/>
                  </a:lnTo>
                  <a:cubicBezTo>
                    <a:pt x="3289" y="8064"/>
                    <a:pt x="3504" y="7849"/>
                    <a:pt x="3504" y="7584"/>
                  </a:cubicBezTo>
                  <a:close/>
                </a:path>
              </a:pathLst>
            </a:custGeom>
            <a:solidFill>
              <a:srgbClr val="00FF00"/>
            </a:solidFill>
            <a:ln w="0">
              <a:solidFill>
                <a:srgbClr val="000000"/>
              </a:solidFill>
              <a:round/>
              <a:headEnd/>
              <a:tailEnd/>
            </a:ln>
          </p:spPr>
          <p:txBody>
            <a:bodyPr/>
            <a:lstStyle/>
            <a:p>
              <a:pPr defTabSz="912813">
                <a:defRPr/>
              </a:pPr>
              <a:endParaRPr lang="en-US">
                <a:latin typeface="+mj-lt"/>
                <a:ea typeface="+mn-ea"/>
                <a:cs typeface="+mn-cs"/>
              </a:endParaRPr>
            </a:p>
          </p:txBody>
        </p:sp>
        <p:sp>
          <p:nvSpPr>
            <p:cNvPr id="117" name="Freeform 5"/>
            <p:cNvSpPr>
              <a:spLocks/>
            </p:cNvSpPr>
            <p:nvPr/>
          </p:nvSpPr>
          <p:spPr bwMode="auto">
            <a:xfrm>
              <a:off x="5830960" y="2220913"/>
              <a:ext cx="1455665" cy="2968625"/>
            </a:xfrm>
            <a:custGeom>
              <a:avLst/>
              <a:gdLst>
                <a:gd name="T0" fmla="*/ 2147483647 w 3504"/>
                <a:gd name="T1" fmla="*/ 2147483647 h 8064"/>
                <a:gd name="T2" fmla="*/ 2147483647 w 3504"/>
                <a:gd name="T3" fmla="*/ 2147483647 h 8064"/>
                <a:gd name="T4" fmla="*/ 2147483647 w 3504"/>
                <a:gd name="T5" fmla="*/ 0 h 8064"/>
                <a:gd name="T6" fmla="*/ 2147483647 w 3504"/>
                <a:gd name="T7" fmla="*/ 0 h 8064"/>
                <a:gd name="T8" fmla="*/ 2147483647 w 3504"/>
                <a:gd name="T9" fmla="*/ 0 h 8064"/>
                <a:gd name="T10" fmla="*/ 2147483647 w 3504"/>
                <a:gd name="T11" fmla="*/ 0 h 8064"/>
                <a:gd name="T12" fmla="*/ 0 w 3504"/>
                <a:gd name="T13" fmla="*/ 2147483647 h 8064"/>
                <a:gd name="T14" fmla="*/ 0 w 3504"/>
                <a:gd name="T15" fmla="*/ 2147483647 h 8064"/>
                <a:gd name="T16" fmla="*/ 0 w 3504"/>
                <a:gd name="T17" fmla="*/ 2147483647 h 8064"/>
                <a:gd name="T18" fmla="*/ 2147483647 w 3504"/>
                <a:gd name="T19" fmla="*/ 2147483647 h 8064"/>
                <a:gd name="T20" fmla="*/ 2147483647 w 3504"/>
                <a:gd name="T21" fmla="*/ 2147483647 h 8064"/>
                <a:gd name="T22" fmla="*/ 2147483647 w 3504"/>
                <a:gd name="T23" fmla="*/ 2147483647 h 80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04"/>
                <a:gd name="T37" fmla="*/ 0 h 8064"/>
                <a:gd name="T38" fmla="*/ 3504 w 3504"/>
                <a:gd name="T39" fmla="*/ 8064 h 80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04" h="8064">
                  <a:moveTo>
                    <a:pt x="3504" y="7584"/>
                  </a:moveTo>
                  <a:lnTo>
                    <a:pt x="3504" y="480"/>
                  </a:lnTo>
                  <a:cubicBezTo>
                    <a:pt x="3504" y="214"/>
                    <a:pt x="3289" y="0"/>
                    <a:pt x="3024" y="0"/>
                  </a:cubicBezTo>
                  <a:cubicBezTo>
                    <a:pt x="3024" y="0"/>
                    <a:pt x="3024" y="0"/>
                    <a:pt x="3024" y="0"/>
                  </a:cubicBezTo>
                  <a:lnTo>
                    <a:pt x="480" y="0"/>
                  </a:lnTo>
                  <a:cubicBezTo>
                    <a:pt x="215" y="0"/>
                    <a:pt x="0" y="214"/>
                    <a:pt x="0" y="480"/>
                  </a:cubicBezTo>
                  <a:lnTo>
                    <a:pt x="0" y="7584"/>
                  </a:lnTo>
                  <a:cubicBezTo>
                    <a:pt x="0" y="7849"/>
                    <a:pt x="215" y="8064"/>
                    <a:pt x="480" y="8064"/>
                  </a:cubicBezTo>
                  <a:lnTo>
                    <a:pt x="3024" y="8064"/>
                  </a:lnTo>
                  <a:cubicBezTo>
                    <a:pt x="3289" y="8064"/>
                    <a:pt x="3504" y="7849"/>
                    <a:pt x="3504" y="7584"/>
                  </a:cubicBezTo>
                  <a:close/>
                </a:path>
              </a:pathLst>
            </a:custGeom>
            <a:noFill/>
            <a:ln w="3175" cap="rnd">
              <a:solidFill>
                <a:srgbClr val="000000"/>
              </a:solidFill>
              <a:round/>
              <a:headEnd/>
              <a:tailEnd/>
            </a:ln>
          </p:spPr>
          <p:txBody>
            <a:bodyPr/>
            <a:lstStyle/>
            <a:p>
              <a:pPr defTabSz="912813">
                <a:defRPr/>
              </a:pPr>
              <a:endParaRPr lang="en-US">
                <a:latin typeface="+mj-lt"/>
                <a:ea typeface="+mn-ea"/>
                <a:cs typeface="+mn-cs"/>
              </a:endParaRPr>
            </a:p>
          </p:txBody>
        </p:sp>
        <p:sp>
          <p:nvSpPr>
            <p:cNvPr id="119" name="Freeform 7"/>
            <p:cNvSpPr>
              <a:spLocks/>
            </p:cNvSpPr>
            <p:nvPr/>
          </p:nvSpPr>
          <p:spPr bwMode="auto">
            <a:xfrm>
              <a:off x="5153571" y="3275308"/>
              <a:ext cx="648564" cy="6278"/>
            </a:xfrm>
            <a:custGeom>
              <a:avLst/>
              <a:gdLst>
                <a:gd name="T0" fmla="*/ 0 w 1563"/>
                <a:gd name="T1" fmla="*/ 0 h 10"/>
                <a:gd name="T2" fmla="*/ 2147483647 w 1563"/>
                <a:gd name="T3" fmla="*/ 0 h 10"/>
                <a:gd name="T4" fmla="*/ 2147483647 w 1563"/>
                <a:gd name="T5" fmla="*/ 2147483647 h 10"/>
                <a:gd name="T6" fmla="*/ 2147483647 w 1563"/>
                <a:gd name="T7" fmla="*/ 2147483647 h 10"/>
                <a:gd name="T8" fmla="*/ 2147483647 w 1563"/>
                <a:gd name="T9" fmla="*/ 2147483647 h 10"/>
                <a:gd name="T10" fmla="*/ 2147483647 w 1563"/>
                <a:gd name="T11" fmla="*/ 2147483647 h 10"/>
                <a:gd name="T12" fmla="*/ 0 60000 65536"/>
                <a:gd name="T13" fmla="*/ 0 60000 65536"/>
                <a:gd name="T14" fmla="*/ 0 60000 65536"/>
                <a:gd name="T15" fmla="*/ 0 60000 65536"/>
                <a:gd name="T16" fmla="*/ 0 60000 65536"/>
                <a:gd name="T17" fmla="*/ 0 60000 65536"/>
                <a:gd name="T18" fmla="*/ 0 w 1563"/>
                <a:gd name="T19" fmla="*/ 0 h 10"/>
                <a:gd name="T20" fmla="*/ 1563 w 1563"/>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563" h="10">
                  <a:moveTo>
                    <a:pt x="0" y="0"/>
                  </a:moveTo>
                  <a:lnTo>
                    <a:pt x="283" y="0"/>
                  </a:lnTo>
                  <a:cubicBezTo>
                    <a:pt x="285" y="0"/>
                    <a:pt x="288" y="3"/>
                    <a:pt x="288" y="5"/>
                  </a:cubicBezTo>
                  <a:cubicBezTo>
                    <a:pt x="288" y="5"/>
                    <a:pt x="288" y="5"/>
                    <a:pt x="288" y="5"/>
                  </a:cubicBezTo>
                  <a:cubicBezTo>
                    <a:pt x="288" y="8"/>
                    <a:pt x="290" y="10"/>
                    <a:pt x="293" y="10"/>
                  </a:cubicBezTo>
                  <a:lnTo>
                    <a:pt x="1563" y="10"/>
                  </a:lnTo>
                </a:path>
              </a:pathLst>
            </a:custGeom>
            <a:noFill/>
            <a:ln w="33338" cap="rnd">
              <a:solidFill>
                <a:srgbClr val="000000"/>
              </a:solidFill>
              <a:round/>
              <a:headEnd/>
              <a:tailEnd/>
            </a:ln>
          </p:spPr>
          <p:txBody>
            <a:bodyPr/>
            <a:lstStyle/>
            <a:p>
              <a:pPr defTabSz="912813">
                <a:defRPr/>
              </a:pPr>
              <a:endParaRPr lang="en-US">
                <a:latin typeface="+mj-lt"/>
                <a:ea typeface="+mn-ea"/>
                <a:cs typeface="+mn-cs"/>
              </a:endParaRPr>
            </a:p>
          </p:txBody>
        </p:sp>
        <p:sp>
          <p:nvSpPr>
            <p:cNvPr id="120" name="Freeform 8"/>
            <p:cNvSpPr>
              <a:spLocks/>
            </p:cNvSpPr>
            <p:nvPr/>
          </p:nvSpPr>
          <p:spPr bwMode="auto">
            <a:xfrm>
              <a:off x="5773310" y="3187441"/>
              <a:ext cx="216188" cy="188285"/>
            </a:xfrm>
            <a:custGeom>
              <a:avLst/>
              <a:gdLst>
                <a:gd name="T0" fmla="*/ 0 w 162"/>
                <a:gd name="T1" fmla="*/ 0 h 162"/>
                <a:gd name="T2" fmla="*/ 2147483647 w 162"/>
                <a:gd name="T3" fmla="*/ 2147483647 h 162"/>
                <a:gd name="T4" fmla="*/ 0 w 162"/>
                <a:gd name="T5" fmla="*/ 2147483647 h 162"/>
                <a:gd name="T6" fmla="*/ 0 w 162"/>
                <a:gd name="T7" fmla="*/ 0 h 162"/>
                <a:gd name="T8" fmla="*/ 0 60000 65536"/>
                <a:gd name="T9" fmla="*/ 0 60000 65536"/>
                <a:gd name="T10" fmla="*/ 0 60000 65536"/>
                <a:gd name="T11" fmla="*/ 0 60000 65536"/>
                <a:gd name="T12" fmla="*/ 0 w 162"/>
                <a:gd name="T13" fmla="*/ 0 h 162"/>
                <a:gd name="T14" fmla="*/ 162 w 162"/>
                <a:gd name="T15" fmla="*/ 162 h 162"/>
              </a:gdLst>
              <a:ahLst/>
              <a:cxnLst>
                <a:cxn ang="T8">
                  <a:pos x="T0" y="T1"/>
                </a:cxn>
                <a:cxn ang="T9">
                  <a:pos x="T2" y="T3"/>
                </a:cxn>
                <a:cxn ang="T10">
                  <a:pos x="T4" y="T5"/>
                </a:cxn>
                <a:cxn ang="T11">
                  <a:pos x="T6" y="T7"/>
                </a:cxn>
              </a:cxnLst>
              <a:rect l="T12" t="T13" r="T14" b="T15"/>
              <a:pathLst>
                <a:path w="162" h="162">
                  <a:moveTo>
                    <a:pt x="0" y="0"/>
                  </a:moveTo>
                  <a:lnTo>
                    <a:pt x="162" y="81"/>
                  </a:lnTo>
                  <a:lnTo>
                    <a:pt x="0" y="162"/>
                  </a:lnTo>
                  <a:lnTo>
                    <a:pt x="0" y="0"/>
                  </a:lnTo>
                  <a:close/>
                </a:path>
              </a:pathLst>
            </a:custGeom>
            <a:solidFill>
              <a:srgbClr val="000000"/>
            </a:solidFill>
            <a:ln w="9525">
              <a:noFill/>
              <a:round/>
              <a:headEnd/>
              <a:tailEnd/>
            </a:ln>
          </p:spPr>
          <p:txBody>
            <a:bodyPr/>
            <a:lstStyle/>
            <a:p>
              <a:pPr defTabSz="912813">
                <a:defRPr/>
              </a:pPr>
              <a:endParaRPr lang="en-US">
                <a:latin typeface="+mj-lt"/>
                <a:ea typeface="+mn-ea"/>
                <a:cs typeface="+mn-cs"/>
              </a:endParaRPr>
            </a:p>
          </p:txBody>
        </p:sp>
        <p:sp>
          <p:nvSpPr>
            <p:cNvPr id="121" name="Line 9"/>
            <p:cNvSpPr>
              <a:spLocks noChangeShapeType="1"/>
            </p:cNvSpPr>
            <p:nvPr/>
          </p:nvSpPr>
          <p:spPr bwMode="auto">
            <a:xfrm>
              <a:off x="3712319" y="3275308"/>
              <a:ext cx="295459" cy="6278"/>
            </a:xfrm>
            <a:prstGeom prst="line">
              <a:avLst/>
            </a:prstGeom>
            <a:noFill/>
            <a:ln w="33338" cap="rnd">
              <a:solidFill>
                <a:srgbClr val="000000"/>
              </a:solidFill>
              <a:round/>
              <a:headEnd/>
              <a:tailEnd/>
            </a:ln>
          </p:spPr>
          <p:txBody>
            <a:bodyPr/>
            <a:lstStyle/>
            <a:p>
              <a:pPr>
                <a:defRPr/>
              </a:pPr>
              <a:endParaRPr lang="en-US">
                <a:latin typeface="+mj-lt"/>
                <a:ea typeface="+mn-ea"/>
                <a:cs typeface="+mn-cs"/>
              </a:endParaRPr>
            </a:p>
          </p:txBody>
        </p:sp>
        <p:sp>
          <p:nvSpPr>
            <p:cNvPr id="122" name="Freeform 10"/>
            <p:cNvSpPr>
              <a:spLocks/>
            </p:cNvSpPr>
            <p:nvPr/>
          </p:nvSpPr>
          <p:spPr bwMode="auto">
            <a:xfrm>
              <a:off x="3978953" y="3181167"/>
              <a:ext cx="216188" cy="194559"/>
            </a:xfrm>
            <a:custGeom>
              <a:avLst/>
              <a:gdLst>
                <a:gd name="T0" fmla="*/ 0 w 162"/>
                <a:gd name="T1" fmla="*/ 0 h 162"/>
                <a:gd name="T2" fmla="*/ 2147483647 w 162"/>
                <a:gd name="T3" fmla="*/ 2147483647 h 162"/>
                <a:gd name="T4" fmla="*/ 0 w 162"/>
                <a:gd name="T5" fmla="*/ 2147483647 h 162"/>
                <a:gd name="T6" fmla="*/ 0 w 162"/>
                <a:gd name="T7" fmla="*/ 0 h 162"/>
                <a:gd name="T8" fmla="*/ 0 60000 65536"/>
                <a:gd name="T9" fmla="*/ 0 60000 65536"/>
                <a:gd name="T10" fmla="*/ 0 60000 65536"/>
                <a:gd name="T11" fmla="*/ 0 60000 65536"/>
                <a:gd name="T12" fmla="*/ 0 w 162"/>
                <a:gd name="T13" fmla="*/ 0 h 162"/>
                <a:gd name="T14" fmla="*/ 162 w 162"/>
                <a:gd name="T15" fmla="*/ 162 h 162"/>
              </a:gdLst>
              <a:ahLst/>
              <a:cxnLst>
                <a:cxn ang="T8">
                  <a:pos x="T0" y="T1"/>
                </a:cxn>
                <a:cxn ang="T9">
                  <a:pos x="T2" y="T3"/>
                </a:cxn>
                <a:cxn ang="T10">
                  <a:pos x="T4" y="T5"/>
                </a:cxn>
                <a:cxn ang="T11">
                  <a:pos x="T6" y="T7"/>
                </a:cxn>
              </a:cxnLst>
              <a:rect l="T12" t="T13" r="T14" b="T15"/>
              <a:pathLst>
                <a:path w="162" h="162">
                  <a:moveTo>
                    <a:pt x="0" y="0"/>
                  </a:moveTo>
                  <a:lnTo>
                    <a:pt x="162" y="81"/>
                  </a:lnTo>
                  <a:lnTo>
                    <a:pt x="0" y="162"/>
                  </a:lnTo>
                  <a:lnTo>
                    <a:pt x="0" y="0"/>
                  </a:lnTo>
                  <a:close/>
                </a:path>
              </a:pathLst>
            </a:custGeom>
            <a:solidFill>
              <a:srgbClr val="000000"/>
            </a:solidFill>
            <a:ln w="9525">
              <a:noFill/>
              <a:round/>
              <a:headEnd/>
              <a:tailEnd/>
            </a:ln>
          </p:spPr>
          <p:txBody>
            <a:bodyPr/>
            <a:lstStyle/>
            <a:p>
              <a:pPr defTabSz="912813">
                <a:defRPr/>
              </a:pPr>
              <a:endParaRPr lang="en-US">
                <a:latin typeface="+mj-lt"/>
                <a:ea typeface="+mn-ea"/>
                <a:cs typeface="+mn-cs"/>
              </a:endParaRPr>
            </a:p>
          </p:txBody>
        </p:sp>
        <p:sp>
          <p:nvSpPr>
            <p:cNvPr id="123" name="Freeform 13"/>
            <p:cNvSpPr>
              <a:spLocks/>
            </p:cNvSpPr>
            <p:nvPr/>
          </p:nvSpPr>
          <p:spPr bwMode="auto">
            <a:xfrm>
              <a:off x="3870857" y="3953133"/>
              <a:ext cx="482822" cy="219668"/>
            </a:xfrm>
            <a:custGeom>
              <a:avLst/>
              <a:gdLst>
                <a:gd name="T0" fmla="*/ 0 w 1152"/>
                <a:gd name="T1" fmla="*/ 0 h 603"/>
                <a:gd name="T2" fmla="*/ 2147483647 w 1152"/>
                <a:gd name="T3" fmla="*/ 0 h 603"/>
                <a:gd name="T4" fmla="*/ 2147483647 w 1152"/>
                <a:gd name="T5" fmla="*/ 2147483647 h 603"/>
                <a:gd name="T6" fmla="*/ 2147483647 w 1152"/>
                <a:gd name="T7" fmla="*/ 2147483647 h 603"/>
                <a:gd name="T8" fmla="*/ 2147483647 w 1152"/>
                <a:gd name="T9" fmla="*/ 2147483647 h 603"/>
                <a:gd name="T10" fmla="*/ 0 60000 65536"/>
                <a:gd name="T11" fmla="*/ 0 60000 65536"/>
                <a:gd name="T12" fmla="*/ 0 60000 65536"/>
                <a:gd name="T13" fmla="*/ 0 60000 65536"/>
                <a:gd name="T14" fmla="*/ 0 60000 65536"/>
                <a:gd name="T15" fmla="*/ 0 w 1152"/>
                <a:gd name="T16" fmla="*/ 0 h 603"/>
                <a:gd name="T17" fmla="*/ 1152 w 1152"/>
                <a:gd name="T18" fmla="*/ 603 h 603"/>
              </a:gdLst>
              <a:ahLst/>
              <a:cxnLst>
                <a:cxn ang="T10">
                  <a:pos x="T0" y="T1"/>
                </a:cxn>
                <a:cxn ang="T11">
                  <a:pos x="T2" y="T3"/>
                </a:cxn>
                <a:cxn ang="T12">
                  <a:pos x="T4" y="T5"/>
                </a:cxn>
                <a:cxn ang="T13">
                  <a:pos x="T6" y="T7"/>
                </a:cxn>
                <a:cxn ang="T14">
                  <a:pos x="T8" y="T9"/>
                </a:cxn>
              </a:cxnLst>
              <a:rect l="T15" t="T16" r="T17" b="T18"/>
              <a:pathLst>
                <a:path w="1152" h="603">
                  <a:moveTo>
                    <a:pt x="0" y="0"/>
                  </a:moveTo>
                  <a:lnTo>
                    <a:pt x="1056" y="0"/>
                  </a:lnTo>
                  <a:cubicBezTo>
                    <a:pt x="1109" y="0"/>
                    <a:pt x="1152" y="43"/>
                    <a:pt x="1152" y="96"/>
                  </a:cubicBezTo>
                  <a:cubicBezTo>
                    <a:pt x="1152" y="96"/>
                    <a:pt x="1152" y="96"/>
                    <a:pt x="1152" y="96"/>
                  </a:cubicBezTo>
                  <a:lnTo>
                    <a:pt x="1152" y="603"/>
                  </a:lnTo>
                </a:path>
              </a:pathLst>
            </a:custGeom>
            <a:noFill/>
            <a:ln w="33338" cap="rnd">
              <a:solidFill>
                <a:srgbClr val="000000"/>
              </a:solidFill>
              <a:round/>
              <a:headEnd/>
              <a:tailEnd/>
            </a:ln>
          </p:spPr>
          <p:txBody>
            <a:bodyPr/>
            <a:lstStyle/>
            <a:p>
              <a:pPr defTabSz="912813">
                <a:defRPr/>
              </a:pPr>
              <a:endParaRPr lang="en-US">
                <a:latin typeface="+mj-lt"/>
                <a:ea typeface="+mn-ea"/>
                <a:cs typeface="+mn-cs"/>
              </a:endParaRPr>
            </a:p>
          </p:txBody>
        </p:sp>
        <p:sp>
          <p:nvSpPr>
            <p:cNvPr id="124" name="Freeform 14"/>
            <p:cNvSpPr>
              <a:spLocks/>
            </p:cNvSpPr>
            <p:nvPr/>
          </p:nvSpPr>
          <p:spPr bwMode="auto">
            <a:xfrm>
              <a:off x="4245582" y="4153970"/>
              <a:ext cx="216188" cy="188285"/>
            </a:xfrm>
            <a:custGeom>
              <a:avLst/>
              <a:gdLst>
                <a:gd name="T0" fmla="*/ 2147483647 w 161"/>
                <a:gd name="T1" fmla="*/ 0 h 162"/>
                <a:gd name="T2" fmla="*/ 2147483647 w 161"/>
                <a:gd name="T3" fmla="*/ 2147483647 h 162"/>
                <a:gd name="T4" fmla="*/ 0 w 161"/>
                <a:gd name="T5" fmla="*/ 0 h 162"/>
                <a:gd name="T6" fmla="*/ 2147483647 w 161"/>
                <a:gd name="T7" fmla="*/ 0 h 162"/>
                <a:gd name="T8" fmla="*/ 0 60000 65536"/>
                <a:gd name="T9" fmla="*/ 0 60000 65536"/>
                <a:gd name="T10" fmla="*/ 0 60000 65536"/>
                <a:gd name="T11" fmla="*/ 0 60000 65536"/>
                <a:gd name="T12" fmla="*/ 0 w 161"/>
                <a:gd name="T13" fmla="*/ 0 h 162"/>
                <a:gd name="T14" fmla="*/ 161 w 161"/>
                <a:gd name="T15" fmla="*/ 162 h 162"/>
              </a:gdLst>
              <a:ahLst/>
              <a:cxnLst>
                <a:cxn ang="T8">
                  <a:pos x="T0" y="T1"/>
                </a:cxn>
                <a:cxn ang="T9">
                  <a:pos x="T2" y="T3"/>
                </a:cxn>
                <a:cxn ang="T10">
                  <a:pos x="T4" y="T5"/>
                </a:cxn>
                <a:cxn ang="T11">
                  <a:pos x="T6" y="T7"/>
                </a:cxn>
              </a:cxnLst>
              <a:rect l="T12" t="T13" r="T14" b="T15"/>
              <a:pathLst>
                <a:path w="161" h="162">
                  <a:moveTo>
                    <a:pt x="161" y="0"/>
                  </a:moveTo>
                  <a:lnTo>
                    <a:pt x="81" y="162"/>
                  </a:lnTo>
                  <a:lnTo>
                    <a:pt x="0" y="0"/>
                  </a:lnTo>
                  <a:lnTo>
                    <a:pt x="161" y="0"/>
                  </a:lnTo>
                  <a:close/>
                </a:path>
              </a:pathLst>
            </a:custGeom>
            <a:solidFill>
              <a:srgbClr val="000000"/>
            </a:solidFill>
            <a:ln w="9525">
              <a:noFill/>
              <a:round/>
              <a:headEnd/>
              <a:tailEnd/>
            </a:ln>
          </p:spPr>
          <p:txBody>
            <a:bodyPr/>
            <a:lstStyle/>
            <a:p>
              <a:pPr defTabSz="912813">
                <a:defRPr/>
              </a:pPr>
              <a:endParaRPr lang="en-US">
                <a:latin typeface="+mj-lt"/>
                <a:ea typeface="+mn-ea"/>
                <a:cs typeface="+mn-cs"/>
              </a:endParaRPr>
            </a:p>
          </p:txBody>
        </p:sp>
        <p:sp>
          <p:nvSpPr>
            <p:cNvPr id="125" name="Line 15"/>
            <p:cNvSpPr>
              <a:spLocks noChangeShapeType="1"/>
            </p:cNvSpPr>
            <p:nvPr/>
          </p:nvSpPr>
          <p:spPr bwMode="auto">
            <a:xfrm>
              <a:off x="3395244" y="4624684"/>
              <a:ext cx="288250" cy="0"/>
            </a:xfrm>
            <a:prstGeom prst="line">
              <a:avLst/>
            </a:prstGeom>
            <a:noFill/>
            <a:ln w="33338" cap="rnd">
              <a:solidFill>
                <a:srgbClr val="000000"/>
              </a:solidFill>
              <a:round/>
              <a:headEnd/>
              <a:tailEnd/>
            </a:ln>
          </p:spPr>
          <p:txBody>
            <a:bodyPr/>
            <a:lstStyle/>
            <a:p>
              <a:pPr>
                <a:defRPr/>
              </a:pPr>
              <a:endParaRPr lang="en-US">
                <a:latin typeface="+mj-lt"/>
                <a:ea typeface="+mn-ea"/>
                <a:cs typeface="+mn-cs"/>
              </a:endParaRPr>
            </a:p>
          </p:txBody>
        </p:sp>
        <p:sp>
          <p:nvSpPr>
            <p:cNvPr id="126" name="Freeform 16"/>
            <p:cNvSpPr>
              <a:spLocks/>
            </p:cNvSpPr>
            <p:nvPr/>
          </p:nvSpPr>
          <p:spPr bwMode="auto">
            <a:xfrm>
              <a:off x="3661878" y="4530539"/>
              <a:ext cx="208979" cy="188285"/>
            </a:xfrm>
            <a:custGeom>
              <a:avLst/>
              <a:gdLst>
                <a:gd name="T0" fmla="*/ 0 w 162"/>
                <a:gd name="T1" fmla="*/ 0 h 162"/>
                <a:gd name="T2" fmla="*/ 2147483647 w 162"/>
                <a:gd name="T3" fmla="*/ 2147483647 h 162"/>
                <a:gd name="T4" fmla="*/ 0 w 162"/>
                <a:gd name="T5" fmla="*/ 2147483647 h 162"/>
                <a:gd name="T6" fmla="*/ 0 w 162"/>
                <a:gd name="T7" fmla="*/ 0 h 162"/>
                <a:gd name="T8" fmla="*/ 0 60000 65536"/>
                <a:gd name="T9" fmla="*/ 0 60000 65536"/>
                <a:gd name="T10" fmla="*/ 0 60000 65536"/>
                <a:gd name="T11" fmla="*/ 0 60000 65536"/>
                <a:gd name="T12" fmla="*/ 0 w 162"/>
                <a:gd name="T13" fmla="*/ 0 h 162"/>
                <a:gd name="T14" fmla="*/ 162 w 162"/>
                <a:gd name="T15" fmla="*/ 162 h 162"/>
              </a:gdLst>
              <a:ahLst/>
              <a:cxnLst>
                <a:cxn ang="T8">
                  <a:pos x="T0" y="T1"/>
                </a:cxn>
                <a:cxn ang="T9">
                  <a:pos x="T2" y="T3"/>
                </a:cxn>
                <a:cxn ang="T10">
                  <a:pos x="T4" y="T5"/>
                </a:cxn>
                <a:cxn ang="T11">
                  <a:pos x="T6" y="T7"/>
                </a:cxn>
              </a:cxnLst>
              <a:rect l="T12" t="T13" r="T14" b="T15"/>
              <a:pathLst>
                <a:path w="162" h="162">
                  <a:moveTo>
                    <a:pt x="0" y="0"/>
                  </a:moveTo>
                  <a:lnTo>
                    <a:pt x="162" y="81"/>
                  </a:lnTo>
                  <a:lnTo>
                    <a:pt x="0" y="162"/>
                  </a:lnTo>
                  <a:lnTo>
                    <a:pt x="0" y="0"/>
                  </a:lnTo>
                  <a:close/>
                </a:path>
              </a:pathLst>
            </a:custGeom>
            <a:solidFill>
              <a:srgbClr val="000000"/>
            </a:solidFill>
            <a:ln w="9525">
              <a:noFill/>
              <a:round/>
              <a:headEnd/>
              <a:tailEnd/>
            </a:ln>
          </p:spPr>
          <p:txBody>
            <a:bodyPr/>
            <a:lstStyle/>
            <a:p>
              <a:pPr defTabSz="912813">
                <a:defRPr/>
              </a:pPr>
              <a:endParaRPr lang="en-US">
                <a:latin typeface="+mj-lt"/>
                <a:ea typeface="+mn-ea"/>
                <a:cs typeface="+mn-cs"/>
              </a:endParaRPr>
            </a:p>
          </p:txBody>
        </p:sp>
        <p:sp>
          <p:nvSpPr>
            <p:cNvPr id="127" name="Freeform 17"/>
            <p:cNvSpPr>
              <a:spLocks/>
            </p:cNvSpPr>
            <p:nvPr/>
          </p:nvSpPr>
          <p:spPr bwMode="auto">
            <a:xfrm>
              <a:off x="3870857" y="4342255"/>
              <a:ext cx="958435" cy="564854"/>
            </a:xfrm>
            <a:custGeom>
              <a:avLst/>
              <a:gdLst>
                <a:gd name="T0" fmla="*/ 2147483647 w 2304"/>
                <a:gd name="T1" fmla="*/ 2147483647 h 1536"/>
                <a:gd name="T2" fmla="*/ 2147483647 w 2304"/>
                <a:gd name="T3" fmla="*/ 2147483647 h 1536"/>
                <a:gd name="T4" fmla="*/ 2147483647 w 2304"/>
                <a:gd name="T5" fmla="*/ 2147483647 h 1536"/>
                <a:gd name="T6" fmla="*/ 2147483647 w 2304"/>
                <a:gd name="T7" fmla="*/ 2147483647 h 1536"/>
                <a:gd name="T8" fmla="*/ 2147483647 w 2304"/>
                <a:gd name="T9" fmla="*/ 2147483647 h 1536"/>
                <a:gd name="T10" fmla="*/ 2147483647 w 2304"/>
                <a:gd name="T11" fmla="*/ 0 h 1536"/>
                <a:gd name="T12" fmla="*/ 2147483647 w 2304"/>
                <a:gd name="T13" fmla="*/ 0 h 1536"/>
                <a:gd name="T14" fmla="*/ 0 w 2304"/>
                <a:gd name="T15" fmla="*/ 2147483647 h 1536"/>
                <a:gd name="T16" fmla="*/ 0 w 2304"/>
                <a:gd name="T17" fmla="*/ 2147483647 h 1536"/>
                <a:gd name="T18" fmla="*/ 2147483647 w 2304"/>
                <a:gd name="T19" fmla="*/ 2147483647 h 1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04"/>
                <a:gd name="T31" fmla="*/ 0 h 1536"/>
                <a:gd name="T32" fmla="*/ 2304 w 2304"/>
                <a:gd name="T33" fmla="*/ 1536 h 1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04" h="1536">
                  <a:moveTo>
                    <a:pt x="96" y="1536"/>
                  </a:moveTo>
                  <a:lnTo>
                    <a:pt x="2208" y="1536"/>
                  </a:lnTo>
                  <a:cubicBezTo>
                    <a:pt x="2261" y="1536"/>
                    <a:pt x="2304" y="1493"/>
                    <a:pt x="2304" y="1440"/>
                  </a:cubicBezTo>
                  <a:cubicBezTo>
                    <a:pt x="2304" y="1440"/>
                    <a:pt x="2304" y="1440"/>
                    <a:pt x="2304" y="1440"/>
                  </a:cubicBezTo>
                  <a:lnTo>
                    <a:pt x="2304" y="96"/>
                  </a:lnTo>
                  <a:cubicBezTo>
                    <a:pt x="2304" y="43"/>
                    <a:pt x="2261" y="0"/>
                    <a:pt x="2208" y="0"/>
                  </a:cubicBezTo>
                  <a:lnTo>
                    <a:pt x="96" y="0"/>
                  </a:lnTo>
                  <a:cubicBezTo>
                    <a:pt x="43" y="0"/>
                    <a:pt x="0" y="43"/>
                    <a:pt x="0" y="96"/>
                  </a:cubicBezTo>
                  <a:lnTo>
                    <a:pt x="0" y="1440"/>
                  </a:lnTo>
                  <a:cubicBezTo>
                    <a:pt x="0" y="1493"/>
                    <a:pt x="43" y="1536"/>
                    <a:pt x="96" y="1536"/>
                  </a:cubicBezTo>
                  <a:close/>
                </a:path>
              </a:pathLst>
            </a:custGeom>
            <a:solidFill>
              <a:srgbClr val="FF99CC"/>
            </a:solidFill>
            <a:ln w="0">
              <a:solidFill>
                <a:srgbClr val="000000"/>
              </a:solidFill>
              <a:round/>
              <a:headEnd/>
              <a:tailEnd/>
            </a:ln>
          </p:spPr>
          <p:txBody>
            <a:bodyPr/>
            <a:lstStyle/>
            <a:p>
              <a:pPr defTabSz="912813">
                <a:defRPr/>
              </a:pPr>
              <a:endParaRPr lang="en-US">
                <a:latin typeface="+mj-lt"/>
                <a:ea typeface="+mn-ea"/>
                <a:cs typeface="+mn-cs"/>
              </a:endParaRPr>
            </a:p>
          </p:txBody>
        </p:sp>
        <p:sp>
          <p:nvSpPr>
            <p:cNvPr id="128" name="Freeform 18"/>
            <p:cNvSpPr>
              <a:spLocks/>
            </p:cNvSpPr>
            <p:nvPr/>
          </p:nvSpPr>
          <p:spPr bwMode="auto">
            <a:xfrm>
              <a:off x="3870857" y="4342255"/>
              <a:ext cx="958435" cy="564854"/>
            </a:xfrm>
            <a:custGeom>
              <a:avLst/>
              <a:gdLst>
                <a:gd name="T0" fmla="*/ 2147483647 w 2304"/>
                <a:gd name="T1" fmla="*/ 2147483647 h 1536"/>
                <a:gd name="T2" fmla="*/ 2147483647 w 2304"/>
                <a:gd name="T3" fmla="*/ 2147483647 h 1536"/>
                <a:gd name="T4" fmla="*/ 2147483647 w 2304"/>
                <a:gd name="T5" fmla="*/ 2147483647 h 1536"/>
                <a:gd name="T6" fmla="*/ 2147483647 w 2304"/>
                <a:gd name="T7" fmla="*/ 2147483647 h 1536"/>
                <a:gd name="T8" fmla="*/ 2147483647 w 2304"/>
                <a:gd name="T9" fmla="*/ 2147483647 h 1536"/>
                <a:gd name="T10" fmla="*/ 2147483647 w 2304"/>
                <a:gd name="T11" fmla="*/ 0 h 1536"/>
                <a:gd name="T12" fmla="*/ 2147483647 w 2304"/>
                <a:gd name="T13" fmla="*/ 0 h 1536"/>
                <a:gd name="T14" fmla="*/ 0 w 2304"/>
                <a:gd name="T15" fmla="*/ 2147483647 h 1536"/>
                <a:gd name="T16" fmla="*/ 0 w 2304"/>
                <a:gd name="T17" fmla="*/ 2147483647 h 1536"/>
                <a:gd name="T18" fmla="*/ 2147483647 w 2304"/>
                <a:gd name="T19" fmla="*/ 2147483647 h 1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04"/>
                <a:gd name="T31" fmla="*/ 0 h 1536"/>
                <a:gd name="T32" fmla="*/ 2304 w 2304"/>
                <a:gd name="T33" fmla="*/ 1536 h 1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04" h="1536">
                  <a:moveTo>
                    <a:pt x="96" y="1536"/>
                  </a:moveTo>
                  <a:lnTo>
                    <a:pt x="2208" y="1536"/>
                  </a:lnTo>
                  <a:cubicBezTo>
                    <a:pt x="2261" y="1536"/>
                    <a:pt x="2304" y="1493"/>
                    <a:pt x="2304" y="1440"/>
                  </a:cubicBezTo>
                  <a:cubicBezTo>
                    <a:pt x="2304" y="1440"/>
                    <a:pt x="2304" y="1440"/>
                    <a:pt x="2304" y="1440"/>
                  </a:cubicBezTo>
                  <a:lnTo>
                    <a:pt x="2304" y="96"/>
                  </a:lnTo>
                  <a:cubicBezTo>
                    <a:pt x="2304" y="43"/>
                    <a:pt x="2261" y="0"/>
                    <a:pt x="2208" y="0"/>
                  </a:cubicBezTo>
                  <a:lnTo>
                    <a:pt x="96" y="0"/>
                  </a:lnTo>
                  <a:cubicBezTo>
                    <a:pt x="43" y="0"/>
                    <a:pt x="0" y="43"/>
                    <a:pt x="0" y="96"/>
                  </a:cubicBezTo>
                  <a:lnTo>
                    <a:pt x="0" y="1440"/>
                  </a:lnTo>
                  <a:cubicBezTo>
                    <a:pt x="0" y="1493"/>
                    <a:pt x="43" y="1536"/>
                    <a:pt x="96" y="1536"/>
                  </a:cubicBezTo>
                  <a:close/>
                </a:path>
              </a:pathLst>
            </a:custGeom>
            <a:noFill/>
            <a:ln w="12700" cap="rnd">
              <a:solidFill>
                <a:srgbClr val="000000"/>
              </a:solidFill>
              <a:round/>
              <a:headEnd/>
              <a:tailEnd/>
            </a:ln>
          </p:spPr>
          <p:txBody>
            <a:bodyPr/>
            <a:lstStyle/>
            <a:p>
              <a:pPr defTabSz="912813">
                <a:defRPr/>
              </a:pPr>
              <a:endParaRPr lang="en-US">
                <a:latin typeface="+mj-lt"/>
                <a:ea typeface="+mn-ea"/>
                <a:cs typeface="+mn-cs"/>
              </a:endParaRPr>
            </a:p>
          </p:txBody>
        </p:sp>
        <p:sp>
          <p:nvSpPr>
            <p:cNvPr id="131" name="Freeform 21"/>
            <p:cNvSpPr>
              <a:spLocks/>
            </p:cNvSpPr>
            <p:nvPr/>
          </p:nvSpPr>
          <p:spPr bwMode="auto">
            <a:xfrm>
              <a:off x="4195141" y="2992882"/>
              <a:ext cx="958431" cy="564854"/>
            </a:xfrm>
            <a:custGeom>
              <a:avLst/>
              <a:gdLst>
                <a:gd name="T0" fmla="*/ 2147483647 w 2304"/>
                <a:gd name="T1" fmla="*/ 2147483647 h 1536"/>
                <a:gd name="T2" fmla="*/ 2147483647 w 2304"/>
                <a:gd name="T3" fmla="*/ 2147483647 h 1536"/>
                <a:gd name="T4" fmla="*/ 2147483647 w 2304"/>
                <a:gd name="T5" fmla="*/ 2147483647 h 1536"/>
                <a:gd name="T6" fmla="*/ 2147483647 w 2304"/>
                <a:gd name="T7" fmla="*/ 2147483647 h 1536"/>
                <a:gd name="T8" fmla="*/ 2147483647 w 2304"/>
                <a:gd name="T9" fmla="*/ 2147483647 h 1536"/>
                <a:gd name="T10" fmla="*/ 2147483647 w 2304"/>
                <a:gd name="T11" fmla="*/ 0 h 1536"/>
                <a:gd name="T12" fmla="*/ 2147483647 w 2304"/>
                <a:gd name="T13" fmla="*/ 0 h 1536"/>
                <a:gd name="T14" fmla="*/ 0 w 2304"/>
                <a:gd name="T15" fmla="*/ 2147483647 h 1536"/>
                <a:gd name="T16" fmla="*/ 0 w 2304"/>
                <a:gd name="T17" fmla="*/ 2147483647 h 1536"/>
                <a:gd name="T18" fmla="*/ 2147483647 w 2304"/>
                <a:gd name="T19" fmla="*/ 2147483647 h 1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04"/>
                <a:gd name="T31" fmla="*/ 0 h 1536"/>
                <a:gd name="T32" fmla="*/ 2304 w 2304"/>
                <a:gd name="T33" fmla="*/ 1536 h 1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04" h="1536">
                  <a:moveTo>
                    <a:pt x="96" y="1536"/>
                  </a:moveTo>
                  <a:lnTo>
                    <a:pt x="2208" y="1536"/>
                  </a:lnTo>
                  <a:cubicBezTo>
                    <a:pt x="2261" y="1536"/>
                    <a:pt x="2304" y="1493"/>
                    <a:pt x="2304" y="1440"/>
                  </a:cubicBezTo>
                  <a:cubicBezTo>
                    <a:pt x="2304" y="1440"/>
                    <a:pt x="2304" y="1440"/>
                    <a:pt x="2304" y="1440"/>
                  </a:cubicBezTo>
                  <a:lnTo>
                    <a:pt x="2304" y="96"/>
                  </a:lnTo>
                  <a:cubicBezTo>
                    <a:pt x="2304" y="43"/>
                    <a:pt x="2261" y="0"/>
                    <a:pt x="2208" y="0"/>
                  </a:cubicBezTo>
                  <a:lnTo>
                    <a:pt x="96" y="0"/>
                  </a:lnTo>
                  <a:cubicBezTo>
                    <a:pt x="43" y="0"/>
                    <a:pt x="0" y="43"/>
                    <a:pt x="0" y="96"/>
                  </a:cubicBezTo>
                  <a:lnTo>
                    <a:pt x="0" y="1440"/>
                  </a:lnTo>
                  <a:cubicBezTo>
                    <a:pt x="0" y="1493"/>
                    <a:pt x="43" y="1536"/>
                    <a:pt x="96" y="1536"/>
                  </a:cubicBezTo>
                  <a:close/>
                </a:path>
              </a:pathLst>
            </a:custGeom>
            <a:solidFill>
              <a:srgbClr val="FF99CC"/>
            </a:solidFill>
            <a:ln w="0">
              <a:solidFill>
                <a:srgbClr val="000000"/>
              </a:solidFill>
              <a:round/>
              <a:headEnd/>
              <a:tailEnd/>
            </a:ln>
          </p:spPr>
          <p:txBody>
            <a:bodyPr/>
            <a:lstStyle/>
            <a:p>
              <a:pPr defTabSz="912813">
                <a:defRPr/>
              </a:pPr>
              <a:endParaRPr lang="en-US">
                <a:latin typeface="+mj-lt"/>
                <a:ea typeface="+mn-ea"/>
                <a:cs typeface="+mn-cs"/>
              </a:endParaRPr>
            </a:p>
          </p:txBody>
        </p:sp>
        <p:sp>
          <p:nvSpPr>
            <p:cNvPr id="132" name="Freeform 22"/>
            <p:cNvSpPr>
              <a:spLocks/>
            </p:cNvSpPr>
            <p:nvPr/>
          </p:nvSpPr>
          <p:spPr bwMode="auto">
            <a:xfrm>
              <a:off x="4195141" y="2992882"/>
              <a:ext cx="958431" cy="564854"/>
            </a:xfrm>
            <a:custGeom>
              <a:avLst/>
              <a:gdLst>
                <a:gd name="T0" fmla="*/ 2147483647 w 2304"/>
                <a:gd name="T1" fmla="*/ 2147483647 h 1536"/>
                <a:gd name="T2" fmla="*/ 2147483647 w 2304"/>
                <a:gd name="T3" fmla="*/ 2147483647 h 1536"/>
                <a:gd name="T4" fmla="*/ 2147483647 w 2304"/>
                <a:gd name="T5" fmla="*/ 2147483647 h 1536"/>
                <a:gd name="T6" fmla="*/ 2147483647 w 2304"/>
                <a:gd name="T7" fmla="*/ 2147483647 h 1536"/>
                <a:gd name="T8" fmla="*/ 2147483647 w 2304"/>
                <a:gd name="T9" fmla="*/ 2147483647 h 1536"/>
                <a:gd name="T10" fmla="*/ 2147483647 w 2304"/>
                <a:gd name="T11" fmla="*/ 0 h 1536"/>
                <a:gd name="T12" fmla="*/ 2147483647 w 2304"/>
                <a:gd name="T13" fmla="*/ 0 h 1536"/>
                <a:gd name="T14" fmla="*/ 0 w 2304"/>
                <a:gd name="T15" fmla="*/ 2147483647 h 1536"/>
                <a:gd name="T16" fmla="*/ 0 w 2304"/>
                <a:gd name="T17" fmla="*/ 2147483647 h 1536"/>
                <a:gd name="T18" fmla="*/ 2147483647 w 2304"/>
                <a:gd name="T19" fmla="*/ 2147483647 h 1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04"/>
                <a:gd name="T31" fmla="*/ 0 h 1536"/>
                <a:gd name="T32" fmla="*/ 2304 w 2304"/>
                <a:gd name="T33" fmla="*/ 1536 h 1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04" h="1536">
                  <a:moveTo>
                    <a:pt x="96" y="1536"/>
                  </a:moveTo>
                  <a:lnTo>
                    <a:pt x="2208" y="1536"/>
                  </a:lnTo>
                  <a:cubicBezTo>
                    <a:pt x="2261" y="1536"/>
                    <a:pt x="2304" y="1493"/>
                    <a:pt x="2304" y="1440"/>
                  </a:cubicBezTo>
                  <a:cubicBezTo>
                    <a:pt x="2304" y="1440"/>
                    <a:pt x="2304" y="1440"/>
                    <a:pt x="2304" y="1440"/>
                  </a:cubicBezTo>
                  <a:lnTo>
                    <a:pt x="2304" y="96"/>
                  </a:lnTo>
                  <a:cubicBezTo>
                    <a:pt x="2304" y="43"/>
                    <a:pt x="2261" y="0"/>
                    <a:pt x="2208" y="0"/>
                  </a:cubicBezTo>
                  <a:lnTo>
                    <a:pt x="96" y="0"/>
                  </a:lnTo>
                  <a:cubicBezTo>
                    <a:pt x="43" y="0"/>
                    <a:pt x="0" y="43"/>
                    <a:pt x="0" y="96"/>
                  </a:cubicBezTo>
                  <a:lnTo>
                    <a:pt x="0" y="1440"/>
                  </a:lnTo>
                  <a:cubicBezTo>
                    <a:pt x="0" y="1493"/>
                    <a:pt x="43" y="1536"/>
                    <a:pt x="96" y="1536"/>
                  </a:cubicBezTo>
                  <a:close/>
                </a:path>
              </a:pathLst>
            </a:custGeom>
            <a:noFill/>
            <a:ln w="12700" cap="rnd">
              <a:solidFill>
                <a:srgbClr val="000000"/>
              </a:solidFill>
              <a:round/>
              <a:headEnd/>
              <a:tailEnd/>
            </a:ln>
          </p:spPr>
          <p:txBody>
            <a:bodyPr/>
            <a:lstStyle/>
            <a:p>
              <a:pPr defTabSz="912813">
                <a:defRPr/>
              </a:pPr>
              <a:endParaRPr lang="en-US">
                <a:latin typeface="+mj-lt"/>
                <a:ea typeface="+mn-ea"/>
                <a:cs typeface="+mn-cs"/>
              </a:endParaRPr>
            </a:p>
          </p:txBody>
        </p:sp>
        <p:sp>
          <p:nvSpPr>
            <p:cNvPr id="135" name="Freeform 25"/>
            <p:cNvSpPr>
              <a:spLocks/>
            </p:cNvSpPr>
            <p:nvPr/>
          </p:nvSpPr>
          <p:spPr bwMode="auto">
            <a:xfrm>
              <a:off x="2436813" y="4342255"/>
              <a:ext cx="958431" cy="564854"/>
            </a:xfrm>
            <a:custGeom>
              <a:avLst/>
              <a:gdLst>
                <a:gd name="T0" fmla="*/ 2147483647 w 2304"/>
                <a:gd name="T1" fmla="*/ 2147483647 h 1536"/>
                <a:gd name="T2" fmla="*/ 2147483647 w 2304"/>
                <a:gd name="T3" fmla="*/ 2147483647 h 1536"/>
                <a:gd name="T4" fmla="*/ 2147483647 w 2304"/>
                <a:gd name="T5" fmla="*/ 2147483647 h 1536"/>
                <a:gd name="T6" fmla="*/ 2147483647 w 2304"/>
                <a:gd name="T7" fmla="*/ 2147483647 h 1536"/>
                <a:gd name="T8" fmla="*/ 2147483647 w 2304"/>
                <a:gd name="T9" fmla="*/ 2147483647 h 1536"/>
                <a:gd name="T10" fmla="*/ 2147483647 w 2304"/>
                <a:gd name="T11" fmla="*/ 0 h 1536"/>
                <a:gd name="T12" fmla="*/ 2147483647 w 2304"/>
                <a:gd name="T13" fmla="*/ 0 h 1536"/>
                <a:gd name="T14" fmla="*/ 0 w 2304"/>
                <a:gd name="T15" fmla="*/ 2147483647 h 1536"/>
                <a:gd name="T16" fmla="*/ 0 w 2304"/>
                <a:gd name="T17" fmla="*/ 2147483647 h 1536"/>
                <a:gd name="T18" fmla="*/ 2147483647 w 2304"/>
                <a:gd name="T19" fmla="*/ 2147483647 h 1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04"/>
                <a:gd name="T31" fmla="*/ 0 h 1536"/>
                <a:gd name="T32" fmla="*/ 2304 w 2304"/>
                <a:gd name="T33" fmla="*/ 1536 h 1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04" h="1536">
                  <a:moveTo>
                    <a:pt x="96" y="1536"/>
                  </a:moveTo>
                  <a:lnTo>
                    <a:pt x="2208" y="1536"/>
                  </a:lnTo>
                  <a:cubicBezTo>
                    <a:pt x="2261" y="1536"/>
                    <a:pt x="2304" y="1493"/>
                    <a:pt x="2304" y="1440"/>
                  </a:cubicBezTo>
                  <a:cubicBezTo>
                    <a:pt x="2304" y="1440"/>
                    <a:pt x="2304" y="1440"/>
                    <a:pt x="2304" y="1440"/>
                  </a:cubicBezTo>
                  <a:lnTo>
                    <a:pt x="2304" y="96"/>
                  </a:lnTo>
                  <a:cubicBezTo>
                    <a:pt x="2304" y="43"/>
                    <a:pt x="2261" y="0"/>
                    <a:pt x="2208" y="0"/>
                  </a:cubicBezTo>
                  <a:lnTo>
                    <a:pt x="96" y="0"/>
                  </a:lnTo>
                  <a:cubicBezTo>
                    <a:pt x="43" y="0"/>
                    <a:pt x="0" y="43"/>
                    <a:pt x="0" y="96"/>
                  </a:cubicBezTo>
                  <a:lnTo>
                    <a:pt x="0" y="1440"/>
                  </a:lnTo>
                  <a:cubicBezTo>
                    <a:pt x="0" y="1493"/>
                    <a:pt x="43" y="1536"/>
                    <a:pt x="96" y="1536"/>
                  </a:cubicBezTo>
                  <a:close/>
                </a:path>
              </a:pathLst>
            </a:custGeom>
            <a:solidFill>
              <a:srgbClr val="FF9900"/>
            </a:solidFill>
            <a:ln w="0">
              <a:solidFill>
                <a:srgbClr val="000000"/>
              </a:solidFill>
              <a:round/>
              <a:headEnd/>
              <a:tailEnd/>
            </a:ln>
          </p:spPr>
          <p:txBody>
            <a:bodyPr/>
            <a:lstStyle/>
            <a:p>
              <a:pPr defTabSz="912813">
                <a:defRPr/>
              </a:pPr>
              <a:endParaRPr lang="en-US">
                <a:latin typeface="+mj-lt"/>
                <a:ea typeface="+mn-ea"/>
                <a:cs typeface="+mn-cs"/>
              </a:endParaRPr>
            </a:p>
          </p:txBody>
        </p:sp>
        <p:sp>
          <p:nvSpPr>
            <p:cNvPr id="136" name="Freeform 26"/>
            <p:cNvSpPr>
              <a:spLocks/>
            </p:cNvSpPr>
            <p:nvPr/>
          </p:nvSpPr>
          <p:spPr bwMode="auto">
            <a:xfrm>
              <a:off x="2436813" y="4342255"/>
              <a:ext cx="958431" cy="564854"/>
            </a:xfrm>
            <a:custGeom>
              <a:avLst/>
              <a:gdLst>
                <a:gd name="T0" fmla="*/ 2147483647 w 2304"/>
                <a:gd name="T1" fmla="*/ 2147483647 h 1536"/>
                <a:gd name="T2" fmla="*/ 2147483647 w 2304"/>
                <a:gd name="T3" fmla="*/ 2147483647 h 1536"/>
                <a:gd name="T4" fmla="*/ 2147483647 w 2304"/>
                <a:gd name="T5" fmla="*/ 2147483647 h 1536"/>
                <a:gd name="T6" fmla="*/ 2147483647 w 2304"/>
                <a:gd name="T7" fmla="*/ 2147483647 h 1536"/>
                <a:gd name="T8" fmla="*/ 2147483647 w 2304"/>
                <a:gd name="T9" fmla="*/ 2147483647 h 1536"/>
                <a:gd name="T10" fmla="*/ 2147483647 w 2304"/>
                <a:gd name="T11" fmla="*/ 0 h 1536"/>
                <a:gd name="T12" fmla="*/ 2147483647 w 2304"/>
                <a:gd name="T13" fmla="*/ 0 h 1536"/>
                <a:gd name="T14" fmla="*/ 0 w 2304"/>
                <a:gd name="T15" fmla="*/ 2147483647 h 1536"/>
                <a:gd name="T16" fmla="*/ 0 w 2304"/>
                <a:gd name="T17" fmla="*/ 2147483647 h 1536"/>
                <a:gd name="T18" fmla="*/ 2147483647 w 2304"/>
                <a:gd name="T19" fmla="*/ 2147483647 h 1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04"/>
                <a:gd name="T31" fmla="*/ 0 h 1536"/>
                <a:gd name="T32" fmla="*/ 2304 w 2304"/>
                <a:gd name="T33" fmla="*/ 1536 h 1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04" h="1536">
                  <a:moveTo>
                    <a:pt x="96" y="1536"/>
                  </a:moveTo>
                  <a:lnTo>
                    <a:pt x="2208" y="1536"/>
                  </a:lnTo>
                  <a:cubicBezTo>
                    <a:pt x="2261" y="1536"/>
                    <a:pt x="2304" y="1493"/>
                    <a:pt x="2304" y="1440"/>
                  </a:cubicBezTo>
                  <a:cubicBezTo>
                    <a:pt x="2304" y="1440"/>
                    <a:pt x="2304" y="1440"/>
                    <a:pt x="2304" y="1440"/>
                  </a:cubicBezTo>
                  <a:lnTo>
                    <a:pt x="2304" y="96"/>
                  </a:lnTo>
                  <a:cubicBezTo>
                    <a:pt x="2304" y="43"/>
                    <a:pt x="2261" y="0"/>
                    <a:pt x="2208" y="0"/>
                  </a:cubicBezTo>
                  <a:lnTo>
                    <a:pt x="96" y="0"/>
                  </a:lnTo>
                  <a:cubicBezTo>
                    <a:pt x="43" y="0"/>
                    <a:pt x="0" y="43"/>
                    <a:pt x="0" y="96"/>
                  </a:cubicBezTo>
                  <a:lnTo>
                    <a:pt x="0" y="1440"/>
                  </a:lnTo>
                  <a:cubicBezTo>
                    <a:pt x="0" y="1493"/>
                    <a:pt x="43" y="1536"/>
                    <a:pt x="96" y="1536"/>
                  </a:cubicBezTo>
                  <a:close/>
                </a:path>
              </a:pathLst>
            </a:custGeom>
            <a:noFill/>
            <a:ln w="12700" cap="rnd">
              <a:solidFill>
                <a:srgbClr val="000000"/>
              </a:solidFill>
              <a:round/>
              <a:headEnd/>
              <a:tailEnd/>
            </a:ln>
          </p:spPr>
          <p:txBody>
            <a:bodyPr/>
            <a:lstStyle/>
            <a:p>
              <a:pPr defTabSz="912813">
                <a:defRPr/>
              </a:pPr>
              <a:endParaRPr lang="en-US">
                <a:latin typeface="+mj-lt"/>
                <a:ea typeface="+mn-ea"/>
                <a:cs typeface="+mn-cs"/>
              </a:endParaRPr>
            </a:p>
          </p:txBody>
        </p:sp>
        <p:sp>
          <p:nvSpPr>
            <p:cNvPr id="138" name="Freeform 28"/>
            <p:cNvSpPr>
              <a:spLocks/>
            </p:cNvSpPr>
            <p:nvPr/>
          </p:nvSpPr>
          <p:spPr bwMode="auto">
            <a:xfrm>
              <a:off x="2753889" y="2992882"/>
              <a:ext cx="958431" cy="564854"/>
            </a:xfrm>
            <a:custGeom>
              <a:avLst/>
              <a:gdLst>
                <a:gd name="T0" fmla="*/ 2147483647 w 2304"/>
                <a:gd name="T1" fmla="*/ 2147483647 h 1536"/>
                <a:gd name="T2" fmla="*/ 2147483647 w 2304"/>
                <a:gd name="T3" fmla="*/ 2147483647 h 1536"/>
                <a:gd name="T4" fmla="*/ 2147483647 w 2304"/>
                <a:gd name="T5" fmla="*/ 2147483647 h 1536"/>
                <a:gd name="T6" fmla="*/ 2147483647 w 2304"/>
                <a:gd name="T7" fmla="*/ 2147483647 h 1536"/>
                <a:gd name="T8" fmla="*/ 2147483647 w 2304"/>
                <a:gd name="T9" fmla="*/ 2147483647 h 1536"/>
                <a:gd name="T10" fmla="*/ 2147483647 w 2304"/>
                <a:gd name="T11" fmla="*/ 0 h 1536"/>
                <a:gd name="T12" fmla="*/ 2147483647 w 2304"/>
                <a:gd name="T13" fmla="*/ 0 h 1536"/>
                <a:gd name="T14" fmla="*/ 0 w 2304"/>
                <a:gd name="T15" fmla="*/ 2147483647 h 1536"/>
                <a:gd name="T16" fmla="*/ 0 w 2304"/>
                <a:gd name="T17" fmla="*/ 2147483647 h 1536"/>
                <a:gd name="T18" fmla="*/ 2147483647 w 2304"/>
                <a:gd name="T19" fmla="*/ 2147483647 h 1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04"/>
                <a:gd name="T31" fmla="*/ 0 h 1536"/>
                <a:gd name="T32" fmla="*/ 2304 w 2304"/>
                <a:gd name="T33" fmla="*/ 1536 h 1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04" h="1536">
                  <a:moveTo>
                    <a:pt x="96" y="1536"/>
                  </a:moveTo>
                  <a:lnTo>
                    <a:pt x="2208" y="1536"/>
                  </a:lnTo>
                  <a:cubicBezTo>
                    <a:pt x="2261" y="1536"/>
                    <a:pt x="2304" y="1493"/>
                    <a:pt x="2304" y="1440"/>
                  </a:cubicBezTo>
                  <a:cubicBezTo>
                    <a:pt x="2304" y="1440"/>
                    <a:pt x="2304" y="1440"/>
                    <a:pt x="2304" y="1440"/>
                  </a:cubicBezTo>
                  <a:lnTo>
                    <a:pt x="2304" y="96"/>
                  </a:lnTo>
                  <a:cubicBezTo>
                    <a:pt x="2304" y="43"/>
                    <a:pt x="2261" y="0"/>
                    <a:pt x="2208" y="0"/>
                  </a:cubicBezTo>
                  <a:lnTo>
                    <a:pt x="96" y="0"/>
                  </a:lnTo>
                  <a:cubicBezTo>
                    <a:pt x="43" y="0"/>
                    <a:pt x="0" y="43"/>
                    <a:pt x="0" y="96"/>
                  </a:cubicBezTo>
                  <a:lnTo>
                    <a:pt x="0" y="1440"/>
                  </a:lnTo>
                  <a:cubicBezTo>
                    <a:pt x="0" y="1493"/>
                    <a:pt x="43" y="1536"/>
                    <a:pt x="96" y="1536"/>
                  </a:cubicBezTo>
                  <a:close/>
                </a:path>
              </a:pathLst>
            </a:custGeom>
            <a:solidFill>
              <a:srgbClr val="FF9900"/>
            </a:solidFill>
            <a:ln w="0">
              <a:solidFill>
                <a:srgbClr val="000000"/>
              </a:solidFill>
              <a:round/>
              <a:headEnd/>
              <a:tailEnd/>
            </a:ln>
          </p:spPr>
          <p:txBody>
            <a:bodyPr/>
            <a:lstStyle/>
            <a:p>
              <a:pPr defTabSz="912813">
                <a:defRPr/>
              </a:pPr>
              <a:endParaRPr lang="en-US">
                <a:latin typeface="+mj-lt"/>
                <a:ea typeface="+mn-ea"/>
                <a:cs typeface="+mn-cs"/>
              </a:endParaRPr>
            </a:p>
          </p:txBody>
        </p:sp>
        <p:sp>
          <p:nvSpPr>
            <p:cNvPr id="139" name="Freeform 29"/>
            <p:cNvSpPr>
              <a:spLocks/>
            </p:cNvSpPr>
            <p:nvPr/>
          </p:nvSpPr>
          <p:spPr bwMode="auto">
            <a:xfrm>
              <a:off x="2753889" y="2992882"/>
              <a:ext cx="958431" cy="564854"/>
            </a:xfrm>
            <a:custGeom>
              <a:avLst/>
              <a:gdLst>
                <a:gd name="T0" fmla="*/ 2147483647 w 2304"/>
                <a:gd name="T1" fmla="*/ 2147483647 h 1536"/>
                <a:gd name="T2" fmla="*/ 2147483647 w 2304"/>
                <a:gd name="T3" fmla="*/ 2147483647 h 1536"/>
                <a:gd name="T4" fmla="*/ 2147483647 w 2304"/>
                <a:gd name="T5" fmla="*/ 2147483647 h 1536"/>
                <a:gd name="T6" fmla="*/ 2147483647 w 2304"/>
                <a:gd name="T7" fmla="*/ 2147483647 h 1536"/>
                <a:gd name="T8" fmla="*/ 2147483647 w 2304"/>
                <a:gd name="T9" fmla="*/ 2147483647 h 1536"/>
                <a:gd name="T10" fmla="*/ 2147483647 w 2304"/>
                <a:gd name="T11" fmla="*/ 0 h 1536"/>
                <a:gd name="T12" fmla="*/ 2147483647 w 2304"/>
                <a:gd name="T13" fmla="*/ 0 h 1536"/>
                <a:gd name="T14" fmla="*/ 0 w 2304"/>
                <a:gd name="T15" fmla="*/ 2147483647 h 1536"/>
                <a:gd name="T16" fmla="*/ 0 w 2304"/>
                <a:gd name="T17" fmla="*/ 2147483647 h 1536"/>
                <a:gd name="T18" fmla="*/ 2147483647 w 2304"/>
                <a:gd name="T19" fmla="*/ 2147483647 h 1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04"/>
                <a:gd name="T31" fmla="*/ 0 h 1536"/>
                <a:gd name="T32" fmla="*/ 2304 w 2304"/>
                <a:gd name="T33" fmla="*/ 1536 h 1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04" h="1536">
                  <a:moveTo>
                    <a:pt x="96" y="1536"/>
                  </a:moveTo>
                  <a:lnTo>
                    <a:pt x="2208" y="1536"/>
                  </a:lnTo>
                  <a:cubicBezTo>
                    <a:pt x="2261" y="1536"/>
                    <a:pt x="2304" y="1493"/>
                    <a:pt x="2304" y="1440"/>
                  </a:cubicBezTo>
                  <a:cubicBezTo>
                    <a:pt x="2304" y="1440"/>
                    <a:pt x="2304" y="1440"/>
                    <a:pt x="2304" y="1440"/>
                  </a:cubicBezTo>
                  <a:lnTo>
                    <a:pt x="2304" y="96"/>
                  </a:lnTo>
                  <a:cubicBezTo>
                    <a:pt x="2304" y="43"/>
                    <a:pt x="2261" y="0"/>
                    <a:pt x="2208" y="0"/>
                  </a:cubicBezTo>
                  <a:lnTo>
                    <a:pt x="96" y="0"/>
                  </a:lnTo>
                  <a:cubicBezTo>
                    <a:pt x="43" y="0"/>
                    <a:pt x="0" y="43"/>
                    <a:pt x="0" y="96"/>
                  </a:cubicBezTo>
                  <a:lnTo>
                    <a:pt x="0" y="1440"/>
                  </a:lnTo>
                  <a:cubicBezTo>
                    <a:pt x="0" y="1493"/>
                    <a:pt x="43" y="1536"/>
                    <a:pt x="96" y="1536"/>
                  </a:cubicBezTo>
                  <a:close/>
                </a:path>
              </a:pathLst>
            </a:custGeom>
            <a:noFill/>
            <a:ln w="12700" cap="rnd">
              <a:solidFill>
                <a:srgbClr val="000000"/>
              </a:solidFill>
              <a:round/>
              <a:headEnd/>
              <a:tailEnd/>
            </a:ln>
          </p:spPr>
          <p:txBody>
            <a:bodyPr/>
            <a:lstStyle/>
            <a:p>
              <a:pPr defTabSz="912813">
                <a:defRPr/>
              </a:pPr>
              <a:endParaRPr lang="en-US">
                <a:latin typeface="+mj-lt"/>
                <a:ea typeface="+mn-ea"/>
                <a:cs typeface="+mn-cs"/>
              </a:endParaRPr>
            </a:p>
          </p:txBody>
        </p:sp>
        <p:sp>
          <p:nvSpPr>
            <p:cNvPr id="141" name="Freeform 31"/>
            <p:cNvSpPr>
              <a:spLocks/>
            </p:cNvSpPr>
            <p:nvPr/>
          </p:nvSpPr>
          <p:spPr bwMode="auto">
            <a:xfrm>
              <a:off x="4389708" y="2296227"/>
              <a:ext cx="958435" cy="564854"/>
            </a:xfrm>
            <a:custGeom>
              <a:avLst/>
              <a:gdLst>
                <a:gd name="T0" fmla="*/ 2147483647 w 2304"/>
                <a:gd name="T1" fmla="*/ 2147483647 h 1536"/>
                <a:gd name="T2" fmla="*/ 2147483647 w 2304"/>
                <a:gd name="T3" fmla="*/ 2147483647 h 1536"/>
                <a:gd name="T4" fmla="*/ 2147483647 w 2304"/>
                <a:gd name="T5" fmla="*/ 2147483647 h 1536"/>
                <a:gd name="T6" fmla="*/ 2147483647 w 2304"/>
                <a:gd name="T7" fmla="*/ 2147483647 h 1536"/>
                <a:gd name="T8" fmla="*/ 2147483647 w 2304"/>
                <a:gd name="T9" fmla="*/ 2147483647 h 1536"/>
                <a:gd name="T10" fmla="*/ 2147483647 w 2304"/>
                <a:gd name="T11" fmla="*/ 0 h 1536"/>
                <a:gd name="T12" fmla="*/ 2147483647 w 2304"/>
                <a:gd name="T13" fmla="*/ 0 h 1536"/>
                <a:gd name="T14" fmla="*/ 2147483647 w 2304"/>
                <a:gd name="T15" fmla="*/ 0 h 1536"/>
                <a:gd name="T16" fmla="*/ 0 w 2304"/>
                <a:gd name="T17" fmla="*/ 2147483647 h 1536"/>
                <a:gd name="T18" fmla="*/ 0 w 2304"/>
                <a:gd name="T19" fmla="*/ 2147483647 h 1536"/>
                <a:gd name="T20" fmla="*/ 0 w 2304"/>
                <a:gd name="T21" fmla="*/ 2147483647 h 1536"/>
                <a:gd name="T22" fmla="*/ 2147483647 w 2304"/>
                <a:gd name="T23" fmla="*/ 2147483647 h 1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04"/>
                <a:gd name="T37" fmla="*/ 0 h 1536"/>
                <a:gd name="T38" fmla="*/ 2304 w 2304"/>
                <a:gd name="T39" fmla="*/ 1536 h 1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04" h="1536">
                  <a:moveTo>
                    <a:pt x="96" y="1536"/>
                  </a:moveTo>
                  <a:lnTo>
                    <a:pt x="2208" y="1536"/>
                  </a:lnTo>
                  <a:cubicBezTo>
                    <a:pt x="2261" y="1536"/>
                    <a:pt x="2304" y="1493"/>
                    <a:pt x="2304" y="1440"/>
                  </a:cubicBezTo>
                  <a:cubicBezTo>
                    <a:pt x="2304" y="1440"/>
                    <a:pt x="2304" y="1440"/>
                    <a:pt x="2304" y="1440"/>
                  </a:cubicBezTo>
                  <a:lnTo>
                    <a:pt x="2304" y="96"/>
                  </a:lnTo>
                  <a:cubicBezTo>
                    <a:pt x="2304" y="43"/>
                    <a:pt x="2261" y="0"/>
                    <a:pt x="2208" y="0"/>
                  </a:cubicBezTo>
                  <a:lnTo>
                    <a:pt x="96" y="0"/>
                  </a:lnTo>
                  <a:cubicBezTo>
                    <a:pt x="43" y="0"/>
                    <a:pt x="0" y="43"/>
                    <a:pt x="0" y="96"/>
                  </a:cubicBezTo>
                  <a:lnTo>
                    <a:pt x="0" y="1440"/>
                  </a:lnTo>
                  <a:cubicBezTo>
                    <a:pt x="0" y="1493"/>
                    <a:pt x="43" y="1536"/>
                    <a:pt x="96" y="1536"/>
                  </a:cubicBezTo>
                  <a:close/>
                </a:path>
              </a:pathLst>
            </a:custGeom>
            <a:solidFill>
              <a:srgbClr val="FF99CC"/>
            </a:solidFill>
            <a:ln w="0">
              <a:solidFill>
                <a:srgbClr val="000000"/>
              </a:solidFill>
              <a:round/>
              <a:headEnd/>
              <a:tailEnd/>
            </a:ln>
          </p:spPr>
          <p:txBody>
            <a:bodyPr/>
            <a:lstStyle/>
            <a:p>
              <a:pPr defTabSz="912813">
                <a:defRPr/>
              </a:pPr>
              <a:endParaRPr lang="en-US">
                <a:latin typeface="+mj-lt"/>
                <a:ea typeface="+mn-ea"/>
                <a:cs typeface="+mn-cs"/>
              </a:endParaRPr>
            </a:p>
          </p:txBody>
        </p:sp>
        <p:sp>
          <p:nvSpPr>
            <p:cNvPr id="142" name="Freeform 32"/>
            <p:cNvSpPr>
              <a:spLocks/>
            </p:cNvSpPr>
            <p:nvPr/>
          </p:nvSpPr>
          <p:spPr bwMode="auto">
            <a:xfrm>
              <a:off x="4389708" y="2296227"/>
              <a:ext cx="958435" cy="564854"/>
            </a:xfrm>
            <a:custGeom>
              <a:avLst/>
              <a:gdLst>
                <a:gd name="T0" fmla="*/ 2147483647 w 2304"/>
                <a:gd name="T1" fmla="*/ 2147483647 h 1536"/>
                <a:gd name="T2" fmla="*/ 2147483647 w 2304"/>
                <a:gd name="T3" fmla="*/ 2147483647 h 1536"/>
                <a:gd name="T4" fmla="*/ 2147483647 w 2304"/>
                <a:gd name="T5" fmla="*/ 2147483647 h 1536"/>
                <a:gd name="T6" fmla="*/ 2147483647 w 2304"/>
                <a:gd name="T7" fmla="*/ 2147483647 h 1536"/>
                <a:gd name="T8" fmla="*/ 2147483647 w 2304"/>
                <a:gd name="T9" fmla="*/ 2147483647 h 1536"/>
                <a:gd name="T10" fmla="*/ 2147483647 w 2304"/>
                <a:gd name="T11" fmla="*/ 0 h 1536"/>
                <a:gd name="T12" fmla="*/ 2147483647 w 2304"/>
                <a:gd name="T13" fmla="*/ 0 h 1536"/>
                <a:gd name="T14" fmla="*/ 2147483647 w 2304"/>
                <a:gd name="T15" fmla="*/ 0 h 1536"/>
                <a:gd name="T16" fmla="*/ 0 w 2304"/>
                <a:gd name="T17" fmla="*/ 2147483647 h 1536"/>
                <a:gd name="T18" fmla="*/ 0 w 2304"/>
                <a:gd name="T19" fmla="*/ 2147483647 h 1536"/>
                <a:gd name="T20" fmla="*/ 0 w 2304"/>
                <a:gd name="T21" fmla="*/ 2147483647 h 1536"/>
                <a:gd name="T22" fmla="*/ 2147483647 w 2304"/>
                <a:gd name="T23" fmla="*/ 2147483647 h 1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04"/>
                <a:gd name="T37" fmla="*/ 0 h 1536"/>
                <a:gd name="T38" fmla="*/ 2304 w 2304"/>
                <a:gd name="T39" fmla="*/ 1536 h 1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04" h="1536">
                  <a:moveTo>
                    <a:pt x="96" y="1536"/>
                  </a:moveTo>
                  <a:lnTo>
                    <a:pt x="2208" y="1536"/>
                  </a:lnTo>
                  <a:cubicBezTo>
                    <a:pt x="2261" y="1536"/>
                    <a:pt x="2304" y="1493"/>
                    <a:pt x="2304" y="1440"/>
                  </a:cubicBezTo>
                  <a:cubicBezTo>
                    <a:pt x="2304" y="1440"/>
                    <a:pt x="2304" y="1440"/>
                    <a:pt x="2304" y="1440"/>
                  </a:cubicBezTo>
                  <a:lnTo>
                    <a:pt x="2304" y="96"/>
                  </a:lnTo>
                  <a:cubicBezTo>
                    <a:pt x="2304" y="43"/>
                    <a:pt x="2261" y="0"/>
                    <a:pt x="2208" y="0"/>
                  </a:cubicBezTo>
                  <a:lnTo>
                    <a:pt x="96" y="0"/>
                  </a:lnTo>
                  <a:cubicBezTo>
                    <a:pt x="43" y="0"/>
                    <a:pt x="0" y="43"/>
                    <a:pt x="0" y="96"/>
                  </a:cubicBezTo>
                  <a:lnTo>
                    <a:pt x="0" y="1440"/>
                  </a:lnTo>
                  <a:cubicBezTo>
                    <a:pt x="0" y="1493"/>
                    <a:pt x="43" y="1536"/>
                    <a:pt x="96" y="1536"/>
                  </a:cubicBezTo>
                  <a:close/>
                </a:path>
              </a:pathLst>
            </a:custGeom>
            <a:noFill/>
            <a:ln w="12700" cap="rnd">
              <a:solidFill>
                <a:srgbClr val="000000"/>
              </a:solidFill>
              <a:round/>
              <a:headEnd/>
              <a:tailEnd/>
            </a:ln>
          </p:spPr>
          <p:txBody>
            <a:bodyPr/>
            <a:lstStyle/>
            <a:p>
              <a:pPr defTabSz="912813">
                <a:defRPr/>
              </a:pPr>
              <a:endParaRPr lang="en-US">
                <a:latin typeface="+mj-lt"/>
                <a:ea typeface="+mn-ea"/>
                <a:cs typeface="+mn-cs"/>
              </a:endParaRPr>
            </a:p>
          </p:txBody>
        </p:sp>
        <p:sp>
          <p:nvSpPr>
            <p:cNvPr id="145" name="Freeform 35"/>
            <p:cNvSpPr>
              <a:spLocks/>
            </p:cNvSpPr>
            <p:nvPr/>
          </p:nvSpPr>
          <p:spPr bwMode="auto">
            <a:xfrm>
              <a:off x="2919630" y="3670708"/>
              <a:ext cx="951227" cy="564854"/>
            </a:xfrm>
            <a:custGeom>
              <a:avLst/>
              <a:gdLst>
                <a:gd name="T0" fmla="*/ 2147483647 w 2304"/>
                <a:gd name="T1" fmla="*/ 2147483647 h 1536"/>
                <a:gd name="T2" fmla="*/ 2147483647 w 2304"/>
                <a:gd name="T3" fmla="*/ 2147483647 h 1536"/>
                <a:gd name="T4" fmla="*/ 2147483647 w 2304"/>
                <a:gd name="T5" fmla="*/ 2147483647 h 1536"/>
                <a:gd name="T6" fmla="*/ 2147483647 w 2304"/>
                <a:gd name="T7" fmla="*/ 2147483647 h 1536"/>
                <a:gd name="T8" fmla="*/ 2147483647 w 2304"/>
                <a:gd name="T9" fmla="*/ 2147483647 h 1536"/>
                <a:gd name="T10" fmla="*/ 2147483647 w 2304"/>
                <a:gd name="T11" fmla="*/ 0 h 1536"/>
                <a:gd name="T12" fmla="*/ 2147483647 w 2304"/>
                <a:gd name="T13" fmla="*/ 0 h 1536"/>
                <a:gd name="T14" fmla="*/ 0 w 2304"/>
                <a:gd name="T15" fmla="*/ 2147483647 h 1536"/>
                <a:gd name="T16" fmla="*/ 0 w 2304"/>
                <a:gd name="T17" fmla="*/ 2147483647 h 1536"/>
                <a:gd name="T18" fmla="*/ 2147483647 w 2304"/>
                <a:gd name="T19" fmla="*/ 2147483647 h 1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04"/>
                <a:gd name="T31" fmla="*/ 0 h 1536"/>
                <a:gd name="T32" fmla="*/ 2304 w 2304"/>
                <a:gd name="T33" fmla="*/ 1536 h 1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04" h="1536">
                  <a:moveTo>
                    <a:pt x="96" y="1536"/>
                  </a:moveTo>
                  <a:lnTo>
                    <a:pt x="2208" y="1536"/>
                  </a:lnTo>
                  <a:cubicBezTo>
                    <a:pt x="2261" y="1536"/>
                    <a:pt x="2304" y="1493"/>
                    <a:pt x="2304" y="1440"/>
                  </a:cubicBezTo>
                  <a:cubicBezTo>
                    <a:pt x="2304" y="1440"/>
                    <a:pt x="2304" y="1440"/>
                    <a:pt x="2304" y="1440"/>
                  </a:cubicBezTo>
                  <a:lnTo>
                    <a:pt x="2304" y="96"/>
                  </a:lnTo>
                  <a:cubicBezTo>
                    <a:pt x="2304" y="43"/>
                    <a:pt x="2261" y="0"/>
                    <a:pt x="2208" y="0"/>
                  </a:cubicBezTo>
                  <a:lnTo>
                    <a:pt x="96" y="0"/>
                  </a:lnTo>
                  <a:cubicBezTo>
                    <a:pt x="43" y="0"/>
                    <a:pt x="0" y="43"/>
                    <a:pt x="0" y="96"/>
                  </a:cubicBezTo>
                  <a:lnTo>
                    <a:pt x="0" y="1440"/>
                  </a:lnTo>
                  <a:cubicBezTo>
                    <a:pt x="0" y="1493"/>
                    <a:pt x="43" y="1536"/>
                    <a:pt x="96" y="1536"/>
                  </a:cubicBezTo>
                  <a:close/>
                </a:path>
              </a:pathLst>
            </a:custGeom>
            <a:solidFill>
              <a:srgbClr val="FF9900"/>
            </a:solidFill>
            <a:ln w="0">
              <a:solidFill>
                <a:srgbClr val="000000"/>
              </a:solidFill>
              <a:round/>
              <a:headEnd/>
              <a:tailEnd/>
            </a:ln>
          </p:spPr>
          <p:txBody>
            <a:bodyPr/>
            <a:lstStyle/>
            <a:p>
              <a:pPr defTabSz="912813">
                <a:defRPr/>
              </a:pPr>
              <a:endParaRPr lang="en-US">
                <a:latin typeface="+mj-lt"/>
                <a:ea typeface="+mn-ea"/>
                <a:cs typeface="+mn-cs"/>
              </a:endParaRPr>
            </a:p>
          </p:txBody>
        </p:sp>
        <p:sp>
          <p:nvSpPr>
            <p:cNvPr id="146" name="Freeform 36"/>
            <p:cNvSpPr>
              <a:spLocks/>
            </p:cNvSpPr>
            <p:nvPr/>
          </p:nvSpPr>
          <p:spPr bwMode="auto">
            <a:xfrm>
              <a:off x="2919630" y="3670708"/>
              <a:ext cx="951227" cy="564854"/>
            </a:xfrm>
            <a:custGeom>
              <a:avLst/>
              <a:gdLst>
                <a:gd name="T0" fmla="*/ 2147483647 w 2304"/>
                <a:gd name="T1" fmla="*/ 2147483647 h 1536"/>
                <a:gd name="T2" fmla="*/ 2147483647 w 2304"/>
                <a:gd name="T3" fmla="*/ 2147483647 h 1536"/>
                <a:gd name="T4" fmla="*/ 2147483647 w 2304"/>
                <a:gd name="T5" fmla="*/ 2147483647 h 1536"/>
                <a:gd name="T6" fmla="*/ 2147483647 w 2304"/>
                <a:gd name="T7" fmla="*/ 2147483647 h 1536"/>
                <a:gd name="T8" fmla="*/ 2147483647 w 2304"/>
                <a:gd name="T9" fmla="*/ 2147483647 h 1536"/>
                <a:gd name="T10" fmla="*/ 2147483647 w 2304"/>
                <a:gd name="T11" fmla="*/ 0 h 1536"/>
                <a:gd name="T12" fmla="*/ 2147483647 w 2304"/>
                <a:gd name="T13" fmla="*/ 0 h 1536"/>
                <a:gd name="T14" fmla="*/ 0 w 2304"/>
                <a:gd name="T15" fmla="*/ 2147483647 h 1536"/>
                <a:gd name="T16" fmla="*/ 0 w 2304"/>
                <a:gd name="T17" fmla="*/ 2147483647 h 1536"/>
                <a:gd name="T18" fmla="*/ 2147483647 w 2304"/>
                <a:gd name="T19" fmla="*/ 2147483647 h 1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04"/>
                <a:gd name="T31" fmla="*/ 0 h 1536"/>
                <a:gd name="T32" fmla="*/ 2304 w 2304"/>
                <a:gd name="T33" fmla="*/ 1536 h 1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04" h="1536">
                  <a:moveTo>
                    <a:pt x="96" y="1536"/>
                  </a:moveTo>
                  <a:lnTo>
                    <a:pt x="2208" y="1536"/>
                  </a:lnTo>
                  <a:cubicBezTo>
                    <a:pt x="2261" y="1536"/>
                    <a:pt x="2304" y="1493"/>
                    <a:pt x="2304" y="1440"/>
                  </a:cubicBezTo>
                  <a:cubicBezTo>
                    <a:pt x="2304" y="1440"/>
                    <a:pt x="2304" y="1440"/>
                    <a:pt x="2304" y="1440"/>
                  </a:cubicBezTo>
                  <a:lnTo>
                    <a:pt x="2304" y="96"/>
                  </a:lnTo>
                  <a:cubicBezTo>
                    <a:pt x="2304" y="43"/>
                    <a:pt x="2261" y="0"/>
                    <a:pt x="2208" y="0"/>
                  </a:cubicBezTo>
                  <a:lnTo>
                    <a:pt x="96" y="0"/>
                  </a:lnTo>
                  <a:cubicBezTo>
                    <a:pt x="43" y="0"/>
                    <a:pt x="0" y="43"/>
                    <a:pt x="0" y="96"/>
                  </a:cubicBezTo>
                  <a:lnTo>
                    <a:pt x="0" y="1440"/>
                  </a:lnTo>
                  <a:cubicBezTo>
                    <a:pt x="0" y="1493"/>
                    <a:pt x="43" y="1536"/>
                    <a:pt x="96" y="1536"/>
                  </a:cubicBezTo>
                  <a:close/>
                </a:path>
              </a:pathLst>
            </a:custGeom>
            <a:noFill/>
            <a:ln w="12700" cap="rnd">
              <a:solidFill>
                <a:srgbClr val="000000"/>
              </a:solidFill>
              <a:round/>
              <a:headEnd/>
              <a:tailEnd/>
            </a:ln>
          </p:spPr>
          <p:txBody>
            <a:bodyPr/>
            <a:lstStyle/>
            <a:p>
              <a:pPr defTabSz="912813">
                <a:defRPr/>
              </a:pPr>
              <a:endParaRPr lang="en-US">
                <a:latin typeface="+mj-lt"/>
                <a:ea typeface="+mn-ea"/>
                <a:cs typeface="+mn-cs"/>
              </a:endParaRPr>
            </a:p>
          </p:txBody>
        </p:sp>
        <p:sp>
          <p:nvSpPr>
            <p:cNvPr id="148" name="Freeform 38"/>
            <p:cNvSpPr>
              <a:spLocks/>
            </p:cNvSpPr>
            <p:nvPr/>
          </p:nvSpPr>
          <p:spPr bwMode="auto">
            <a:xfrm>
              <a:off x="5348143" y="2578656"/>
              <a:ext cx="453992" cy="702930"/>
            </a:xfrm>
            <a:custGeom>
              <a:avLst/>
              <a:gdLst>
                <a:gd name="T0" fmla="*/ 0 w 1083"/>
                <a:gd name="T1" fmla="*/ 0 h 1905"/>
                <a:gd name="T2" fmla="*/ 2147483647 w 1083"/>
                <a:gd name="T3" fmla="*/ 0 h 1905"/>
                <a:gd name="T4" fmla="*/ 2147483647 w 1083"/>
                <a:gd name="T5" fmla="*/ 2147483647 h 1905"/>
                <a:gd name="T6" fmla="*/ 2147483647 w 1083"/>
                <a:gd name="T7" fmla="*/ 2147483647 h 1905"/>
                <a:gd name="T8" fmla="*/ 2147483647 w 1083"/>
                <a:gd name="T9" fmla="*/ 2147483647 h 1905"/>
                <a:gd name="T10" fmla="*/ 2147483647 w 1083"/>
                <a:gd name="T11" fmla="*/ 2147483647 h 1905"/>
                <a:gd name="T12" fmla="*/ 2147483647 w 1083"/>
                <a:gd name="T13" fmla="*/ 2147483647 h 1905"/>
                <a:gd name="T14" fmla="*/ 0 60000 65536"/>
                <a:gd name="T15" fmla="*/ 0 60000 65536"/>
                <a:gd name="T16" fmla="*/ 0 60000 65536"/>
                <a:gd name="T17" fmla="*/ 0 60000 65536"/>
                <a:gd name="T18" fmla="*/ 0 60000 65536"/>
                <a:gd name="T19" fmla="*/ 0 60000 65536"/>
                <a:gd name="T20" fmla="*/ 0 60000 65536"/>
                <a:gd name="T21" fmla="*/ 0 w 1083"/>
                <a:gd name="T22" fmla="*/ 0 h 1905"/>
                <a:gd name="T23" fmla="*/ 1083 w 1083"/>
                <a:gd name="T24" fmla="*/ 1905 h 19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3" h="1905">
                  <a:moveTo>
                    <a:pt x="0" y="0"/>
                  </a:moveTo>
                  <a:lnTo>
                    <a:pt x="437" y="0"/>
                  </a:lnTo>
                  <a:cubicBezTo>
                    <a:pt x="490" y="0"/>
                    <a:pt x="533" y="43"/>
                    <a:pt x="533" y="96"/>
                  </a:cubicBezTo>
                  <a:cubicBezTo>
                    <a:pt x="533" y="96"/>
                    <a:pt x="533" y="96"/>
                    <a:pt x="533" y="96"/>
                  </a:cubicBezTo>
                  <a:lnTo>
                    <a:pt x="533" y="1809"/>
                  </a:lnTo>
                  <a:cubicBezTo>
                    <a:pt x="533" y="1862"/>
                    <a:pt x="576" y="1905"/>
                    <a:pt x="629" y="1905"/>
                  </a:cubicBezTo>
                  <a:lnTo>
                    <a:pt x="1083" y="1905"/>
                  </a:lnTo>
                </a:path>
              </a:pathLst>
            </a:custGeom>
            <a:noFill/>
            <a:ln w="33338" cap="rnd">
              <a:solidFill>
                <a:srgbClr val="000000"/>
              </a:solidFill>
              <a:round/>
              <a:headEnd/>
              <a:tailEnd/>
            </a:ln>
          </p:spPr>
          <p:txBody>
            <a:bodyPr/>
            <a:lstStyle/>
            <a:p>
              <a:pPr defTabSz="912813">
                <a:defRPr/>
              </a:pPr>
              <a:endParaRPr lang="en-US">
                <a:latin typeface="+mj-lt"/>
                <a:ea typeface="+mn-ea"/>
                <a:cs typeface="+mn-cs"/>
              </a:endParaRPr>
            </a:p>
          </p:txBody>
        </p:sp>
        <p:sp>
          <p:nvSpPr>
            <p:cNvPr id="149" name="Freeform 39"/>
            <p:cNvSpPr>
              <a:spLocks/>
            </p:cNvSpPr>
            <p:nvPr/>
          </p:nvSpPr>
          <p:spPr bwMode="auto">
            <a:xfrm>
              <a:off x="5773310" y="3187441"/>
              <a:ext cx="216188" cy="188285"/>
            </a:xfrm>
            <a:custGeom>
              <a:avLst/>
              <a:gdLst>
                <a:gd name="T0" fmla="*/ 0 w 162"/>
                <a:gd name="T1" fmla="*/ 0 h 162"/>
                <a:gd name="T2" fmla="*/ 2147483647 w 162"/>
                <a:gd name="T3" fmla="*/ 2147483647 h 162"/>
                <a:gd name="T4" fmla="*/ 0 w 162"/>
                <a:gd name="T5" fmla="*/ 2147483647 h 162"/>
                <a:gd name="T6" fmla="*/ 0 w 162"/>
                <a:gd name="T7" fmla="*/ 0 h 162"/>
                <a:gd name="T8" fmla="*/ 0 60000 65536"/>
                <a:gd name="T9" fmla="*/ 0 60000 65536"/>
                <a:gd name="T10" fmla="*/ 0 60000 65536"/>
                <a:gd name="T11" fmla="*/ 0 60000 65536"/>
                <a:gd name="T12" fmla="*/ 0 w 162"/>
                <a:gd name="T13" fmla="*/ 0 h 162"/>
                <a:gd name="T14" fmla="*/ 162 w 162"/>
                <a:gd name="T15" fmla="*/ 162 h 162"/>
              </a:gdLst>
              <a:ahLst/>
              <a:cxnLst>
                <a:cxn ang="T8">
                  <a:pos x="T0" y="T1"/>
                </a:cxn>
                <a:cxn ang="T9">
                  <a:pos x="T2" y="T3"/>
                </a:cxn>
                <a:cxn ang="T10">
                  <a:pos x="T4" y="T5"/>
                </a:cxn>
                <a:cxn ang="T11">
                  <a:pos x="T6" y="T7"/>
                </a:cxn>
              </a:cxnLst>
              <a:rect l="T12" t="T13" r="T14" b="T15"/>
              <a:pathLst>
                <a:path w="162" h="162">
                  <a:moveTo>
                    <a:pt x="0" y="0"/>
                  </a:moveTo>
                  <a:lnTo>
                    <a:pt x="162" y="81"/>
                  </a:lnTo>
                  <a:lnTo>
                    <a:pt x="0" y="162"/>
                  </a:lnTo>
                  <a:lnTo>
                    <a:pt x="0" y="0"/>
                  </a:lnTo>
                  <a:close/>
                </a:path>
              </a:pathLst>
            </a:custGeom>
            <a:solidFill>
              <a:srgbClr val="000000"/>
            </a:solidFill>
            <a:ln w="9525">
              <a:noFill/>
              <a:round/>
              <a:headEnd/>
              <a:tailEnd/>
            </a:ln>
          </p:spPr>
          <p:txBody>
            <a:bodyPr/>
            <a:lstStyle/>
            <a:p>
              <a:pPr defTabSz="912813">
                <a:defRPr/>
              </a:pPr>
              <a:endParaRPr lang="en-US">
                <a:latin typeface="+mj-lt"/>
                <a:ea typeface="+mn-ea"/>
                <a:cs typeface="+mn-cs"/>
              </a:endParaRPr>
            </a:p>
          </p:txBody>
        </p:sp>
        <p:sp>
          <p:nvSpPr>
            <p:cNvPr id="150" name="Freeform 43"/>
            <p:cNvSpPr>
              <a:spLocks/>
            </p:cNvSpPr>
            <p:nvPr/>
          </p:nvSpPr>
          <p:spPr bwMode="auto">
            <a:xfrm>
              <a:off x="5989498" y="2842255"/>
              <a:ext cx="1116973" cy="878662"/>
            </a:xfrm>
            <a:custGeom>
              <a:avLst/>
              <a:gdLst>
                <a:gd name="T0" fmla="*/ 2147483647 w 2688"/>
                <a:gd name="T1" fmla="*/ 2147483647 h 2389"/>
                <a:gd name="T2" fmla="*/ 2147483647 w 2688"/>
                <a:gd name="T3" fmla="*/ 2147483647 h 2389"/>
                <a:gd name="T4" fmla="*/ 2147483647 w 2688"/>
                <a:gd name="T5" fmla="*/ 2147483647 h 2389"/>
                <a:gd name="T6" fmla="*/ 2147483647 w 2688"/>
                <a:gd name="T7" fmla="*/ 2147483647 h 2389"/>
                <a:gd name="T8" fmla="*/ 2147483647 w 2688"/>
                <a:gd name="T9" fmla="*/ 2147483647 h 2389"/>
                <a:gd name="T10" fmla="*/ 2147483647 w 2688"/>
                <a:gd name="T11" fmla="*/ 2147483647 h 2389"/>
                <a:gd name="T12" fmla="*/ 2147483647 w 2688"/>
                <a:gd name="T13" fmla="*/ 0 h 2389"/>
                <a:gd name="T14" fmla="*/ 2147483647 w 2688"/>
                <a:gd name="T15" fmla="*/ 0 h 2389"/>
                <a:gd name="T16" fmla="*/ 0 w 2688"/>
                <a:gd name="T17" fmla="*/ 2147483647 h 2389"/>
                <a:gd name="T18" fmla="*/ 0 w 2688"/>
                <a:gd name="T19" fmla="*/ 2147483647 h 2389"/>
                <a:gd name="T20" fmla="*/ 0 w 2688"/>
                <a:gd name="T21" fmla="*/ 2147483647 h 2389"/>
                <a:gd name="T22" fmla="*/ 2147483647 w 2688"/>
                <a:gd name="T23" fmla="*/ 2147483647 h 23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88"/>
                <a:gd name="T37" fmla="*/ 0 h 2389"/>
                <a:gd name="T38" fmla="*/ 2688 w 2688"/>
                <a:gd name="T39" fmla="*/ 2389 h 23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88" h="2389">
                  <a:moveTo>
                    <a:pt x="480" y="2389"/>
                  </a:moveTo>
                  <a:lnTo>
                    <a:pt x="2208" y="2389"/>
                  </a:lnTo>
                  <a:cubicBezTo>
                    <a:pt x="2473" y="2389"/>
                    <a:pt x="2688" y="2174"/>
                    <a:pt x="2688" y="1909"/>
                  </a:cubicBezTo>
                  <a:cubicBezTo>
                    <a:pt x="2688" y="1909"/>
                    <a:pt x="2688" y="1909"/>
                    <a:pt x="2688" y="1909"/>
                  </a:cubicBezTo>
                  <a:lnTo>
                    <a:pt x="2688" y="480"/>
                  </a:lnTo>
                  <a:cubicBezTo>
                    <a:pt x="2688" y="215"/>
                    <a:pt x="2473" y="0"/>
                    <a:pt x="2208" y="0"/>
                  </a:cubicBezTo>
                  <a:lnTo>
                    <a:pt x="480" y="0"/>
                  </a:lnTo>
                  <a:cubicBezTo>
                    <a:pt x="215" y="0"/>
                    <a:pt x="0" y="215"/>
                    <a:pt x="0" y="480"/>
                  </a:cubicBezTo>
                  <a:lnTo>
                    <a:pt x="0" y="1909"/>
                  </a:lnTo>
                  <a:cubicBezTo>
                    <a:pt x="0" y="2174"/>
                    <a:pt x="215" y="2389"/>
                    <a:pt x="480" y="2389"/>
                  </a:cubicBezTo>
                  <a:close/>
                </a:path>
              </a:pathLst>
            </a:custGeom>
            <a:solidFill>
              <a:srgbClr val="CCFFCC"/>
            </a:solidFill>
            <a:ln w="0">
              <a:solidFill>
                <a:srgbClr val="000000"/>
              </a:solidFill>
              <a:round/>
              <a:headEnd/>
              <a:tailEnd/>
            </a:ln>
          </p:spPr>
          <p:txBody>
            <a:bodyPr/>
            <a:lstStyle/>
            <a:p>
              <a:pPr defTabSz="912813">
                <a:defRPr/>
              </a:pPr>
              <a:endParaRPr lang="en-US">
                <a:latin typeface="+mj-lt"/>
                <a:ea typeface="+mn-ea"/>
                <a:cs typeface="+mn-cs"/>
              </a:endParaRPr>
            </a:p>
          </p:txBody>
        </p:sp>
        <p:sp>
          <p:nvSpPr>
            <p:cNvPr id="151" name="Freeform 44"/>
            <p:cNvSpPr>
              <a:spLocks/>
            </p:cNvSpPr>
            <p:nvPr/>
          </p:nvSpPr>
          <p:spPr bwMode="auto">
            <a:xfrm>
              <a:off x="5989498" y="2842255"/>
              <a:ext cx="1116973" cy="878662"/>
            </a:xfrm>
            <a:custGeom>
              <a:avLst/>
              <a:gdLst>
                <a:gd name="T0" fmla="*/ 2147483647 w 2688"/>
                <a:gd name="T1" fmla="*/ 2147483647 h 2389"/>
                <a:gd name="T2" fmla="*/ 2147483647 w 2688"/>
                <a:gd name="T3" fmla="*/ 2147483647 h 2389"/>
                <a:gd name="T4" fmla="*/ 2147483647 w 2688"/>
                <a:gd name="T5" fmla="*/ 2147483647 h 2389"/>
                <a:gd name="T6" fmla="*/ 2147483647 w 2688"/>
                <a:gd name="T7" fmla="*/ 2147483647 h 2389"/>
                <a:gd name="T8" fmla="*/ 2147483647 w 2688"/>
                <a:gd name="T9" fmla="*/ 2147483647 h 2389"/>
                <a:gd name="T10" fmla="*/ 2147483647 w 2688"/>
                <a:gd name="T11" fmla="*/ 2147483647 h 2389"/>
                <a:gd name="T12" fmla="*/ 2147483647 w 2688"/>
                <a:gd name="T13" fmla="*/ 0 h 2389"/>
                <a:gd name="T14" fmla="*/ 2147483647 w 2688"/>
                <a:gd name="T15" fmla="*/ 0 h 2389"/>
                <a:gd name="T16" fmla="*/ 0 w 2688"/>
                <a:gd name="T17" fmla="*/ 2147483647 h 2389"/>
                <a:gd name="T18" fmla="*/ 0 w 2688"/>
                <a:gd name="T19" fmla="*/ 2147483647 h 2389"/>
                <a:gd name="T20" fmla="*/ 0 w 2688"/>
                <a:gd name="T21" fmla="*/ 2147483647 h 2389"/>
                <a:gd name="T22" fmla="*/ 2147483647 w 2688"/>
                <a:gd name="T23" fmla="*/ 2147483647 h 23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88"/>
                <a:gd name="T37" fmla="*/ 0 h 2389"/>
                <a:gd name="T38" fmla="*/ 2688 w 2688"/>
                <a:gd name="T39" fmla="*/ 2389 h 23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88" h="2389">
                  <a:moveTo>
                    <a:pt x="480" y="2389"/>
                  </a:moveTo>
                  <a:lnTo>
                    <a:pt x="2208" y="2389"/>
                  </a:lnTo>
                  <a:cubicBezTo>
                    <a:pt x="2473" y="2389"/>
                    <a:pt x="2688" y="2174"/>
                    <a:pt x="2688" y="1909"/>
                  </a:cubicBezTo>
                  <a:cubicBezTo>
                    <a:pt x="2688" y="1909"/>
                    <a:pt x="2688" y="1909"/>
                    <a:pt x="2688" y="1909"/>
                  </a:cubicBezTo>
                  <a:lnTo>
                    <a:pt x="2688" y="480"/>
                  </a:lnTo>
                  <a:cubicBezTo>
                    <a:pt x="2688" y="215"/>
                    <a:pt x="2473" y="0"/>
                    <a:pt x="2208" y="0"/>
                  </a:cubicBezTo>
                  <a:lnTo>
                    <a:pt x="480" y="0"/>
                  </a:lnTo>
                  <a:cubicBezTo>
                    <a:pt x="215" y="0"/>
                    <a:pt x="0" y="215"/>
                    <a:pt x="0" y="480"/>
                  </a:cubicBezTo>
                  <a:lnTo>
                    <a:pt x="0" y="1909"/>
                  </a:lnTo>
                  <a:cubicBezTo>
                    <a:pt x="0" y="2174"/>
                    <a:pt x="215" y="2389"/>
                    <a:pt x="480" y="2389"/>
                  </a:cubicBezTo>
                  <a:close/>
                </a:path>
              </a:pathLst>
            </a:custGeom>
            <a:noFill/>
            <a:ln w="3175" cap="rnd">
              <a:solidFill>
                <a:srgbClr val="000000"/>
              </a:solidFill>
              <a:round/>
              <a:headEnd/>
              <a:tailEnd/>
            </a:ln>
          </p:spPr>
          <p:txBody>
            <a:bodyPr/>
            <a:lstStyle/>
            <a:p>
              <a:pPr defTabSz="912813">
                <a:defRPr/>
              </a:pPr>
              <a:endParaRPr lang="en-US">
                <a:latin typeface="+mj-lt"/>
                <a:ea typeface="+mn-ea"/>
                <a:cs typeface="+mn-cs"/>
              </a:endParaRPr>
            </a:p>
          </p:txBody>
        </p:sp>
        <p:sp>
          <p:nvSpPr>
            <p:cNvPr id="154" name="Freeform 47"/>
            <p:cNvSpPr>
              <a:spLocks/>
            </p:cNvSpPr>
            <p:nvPr/>
          </p:nvSpPr>
          <p:spPr bwMode="auto">
            <a:xfrm>
              <a:off x="5989498" y="4185353"/>
              <a:ext cx="1116973" cy="884936"/>
            </a:xfrm>
            <a:custGeom>
              <a:avLst/>
              <a:gdLst>
                <a:gd name="T0" fmla="*/ 2147483647 w 2688"/>
                <a:gd name="T1" fmla="*/ 2147483647 h 2389"/>
                <a:gd name="T2" fmla="*/ 2147483647 w 2688"/>
                <a:gd name="T3" fmla="*/ 2147483647 h 2389"/>
                <a:gd name="T4" fmla="*/ 2147483647 w 2688"/>
                <a:gd name="T5" fmla="*/ 2147483647 h 2389"/>
                <a:gd name="T6" fmla="*/ 2147483647 w 2688"/>
                <a:gd name="T7" fmla="*/ 2147483647 h 2389"/>
                <a:gd name="T8" fmla="*/ 2147483647 w 2688"/>
                <a:gd name="T9" fmla="*/ 2147483647 h 2389"/>
                <a:gd name="T10" fmla="*/ 2147483647 w 2688"/>
                <a:gd name="T11" fmla="*/ 0 h 2389"/>
                <a:gd name="T12" fmla="*/ 2147483647 w 2688"/>
                <a:gd name="T13" fmla="*/ 0 h 2389"/>
                <a:gd name="T14" fmla="*/ 0 w 2688"/>
                <a:gd name="T15" fmla="*/ 2147483647 h 2389"/>
                <a:gd name="T16" fmla="*/ 0 w 2688"/>
                <a:gd name="T17" fmla="*/ 2147483647 h 2389"/>
                <a:gd name="T18" fmla="*/ 2147483647 w 2688"/>
                <a:gd name="T19" fmla="*/ 2147483647 h 2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88"/>
                <a:gd name="T31" fmla="*/ 0 h 2389"/>
                <a:gd name="T32" fmla="*/ 2688 w 2688"/>
                <a:gd name="T33" fmla="*/ 2389 h 23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88" h="2389">
                  <a:moveTo>
                    <a:pt x="480" y="2389"/>
                  </a:moveTo>
                  <a:lnTo>
                    <a:pt x="2208" y="2389"/>
                  </a:lnTo>
                  <a:cubicBezTo>
                    <a:pt x="2473" y="2389"/>
                    <a:pt x="2688" y="2174"/>
                    <a:pt x="2688" y="1909"/>
                  </a:cubicBezTo>
                  <a:cubicBezTo>
                    <a:pt x="2688" y="1909"/>
                    <a:pt x="2688" y="1909"/>
                    <a:pt x="2688" y="1909"/>
                  </a:cubicBezTo>
                  <a:lnTo>
                    <a:pt x="2688" y="480"/>
                  </a:lnTo>
                  <a:cubicBezTo>
                    <a:pt x="2688" y="215"/>
                    <a:pt x="2473" y="0"/>
                    <a:pt x="2208" y="0"/>
                  </a:cubicBezTo>
                  <a:lnTo>
                    <a:pt x="480" y="0"/>
                  </a:lnTo>
                  <a:cubicBezTo>
                    <a:pt x="215" y="0"/>
                    <a:pt x="0" y="215"/>
                    <a:pt x="0" y="480"/>
                  </a:cubicBezTo>
                  <a:lnTo>
                    <a:pt x="0" y="1909"/>
                  </a:lnTo>
                  <a:cubicBezTo>
                    <a:pt x="0" y="2174"/>
                    <a:pt x="215" y="2389"/>
                    <a:pt x="480" y="2389"/>
                  </a:cubicBezTo>
                  <a:close/>
                </a:path>
              </a:pathLst>
            </a:custGeom>
            <a:solidFill>
              <a:srgbClr val="CCFFCC"/>
            </a:solidFill>
            <a:ln w="0">
              <a:solidFill>
                <a:srgbClr val="000000"/>
              </a:solidFill>
              <a:round/>
              <a:headEnd/>
              <a:tailEnd/>
            </a:ln>
          </p:spPr>
          <p:txBody>
            <a:bodyPr/>
            <a:lstStyle/>
            <a:p>
              <a:pPr defTabSz="912813">
                <a:defRPr/>
              </a:pPr>
              <a:endParaRPr lang="en-US">
                <a:latin typeface="+mj-lt"/>
                <a:ea typeface="+mn-ea"/>
                <a:cs typeface="+mn-cs"/>
              </a:endParaRPr>
            </a:p>
          </p:txBody>
        </p:sp>
        <p:sp>
          <p:nvSpPr>
            <p:cNvPr id="155" name="Freeform 48"/>
            <p:cNvSpPr>
              <a:spLocks/>
            </p:cNvSpPr>
            <p:nvPr/>
          </p:nvSpPr>
          <p:spPr bwMode="auto">
            <a:xfrm>
              <a:off x="5989498" y="4185353"/>
              <a:ext cx="1116973" cy="884936"/>
            </a:xfrm>
            <a:custGeom>
              <a:avLst/>
              <a:gdLst>
                <a:gd name="T0" fmla="*/ 2147483647 w 2688"/>
                <a:gd name="T1" fmla="*/ 2147483647 h 2389"/>
                <a:gd name="T2" fmla="*/ 2147483647 w 2688"/>
                <a:gd name="T3" fmla="*/ 2147483647 h 2389"/>
                <a:gd name="T4" fmla="*/ 2147483647 w 2688"/>
                <a:gd name="T5" fmla="*/ 2147483647 h 2389"/>
                <a:gd name="T6" fmla="*/ 2147483647 w 2688"/>
                <a:gd name="T7" fmla="*/ 2147483647 h 2389"/>
                <a:gd name="T8" fmla="*/ 2147483647 w 2688"/>
                <a:gd name="T9" fmla="*/ 2147483647 h 2389"/>
                <a:gd name="T10" fmla="*/ 2147483647 w 2688"/>
                <a:gd name="T11" fmla="*/ 0 h 2389"/>
                <a:gd name="T12" fmla="*/ 2147483647 w 2688"/>
                <a:gd name="T13" fmla="*/ 0 h 2389"/>
                <a:gd name="T14" fmla="*/ 0 w 2688"/>
                <a:gd name="T15" fmla="*/ 2147483647 h 2389"/>
                <a:gd name="T16" fmla="*/ 0 w 2688"/>
                <a:gd name="T17" fmla="*/ 2147483647 h 2389"/>
                <a:gd name="T18" fmla="*/ 2147483647 w 2688"/>
                <a:gd name="T19" fmla="*/ 2147483647 h 2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88"/>
                <a:gd name="T31" fmla="*/ 0 h 2389"/>
                <a:gd name="T32" fmla="*/ 2688 w 2688"/>
                <a:gd name="T33" fmla="*/ 2389 h 23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88" h="2389">
                  <a:moveTo>
                    <a:pt x="480" y="2389"/>
                  </a:moveTo>
                  <a:lnTo>
                    <a:pt x="2208" y="2389"/>
                  </a:lnTo>
                  <a:cubicBezTo>
                    <a:pt x="2473" y="2389"/>
                    <a:pt x="2688" y="2174"/>
                    <a:pt x="2688" y="1909"/>
                  </a:cubicBezTo>
                  <a:cubicBezTo>
                    <a:pt x="2688" y="1909"/>
                    <a:pt x="2688" y="1909"/>
                    <a:pt x="2688" y="1909"/>
                  </a:cubicBezTo>
                  <a:lnTo>
                    <a:pt x="2688" y="480"/>
                  </a:lnTo>
                  <a:cubicBezTo>
                    <a:pt x="2688" y="215"/>
                    <a:pt x="2473" y="0"/>
                    <a:pt x="2208" y="0"/>
                  </a:cubicBezTo>
                  <a:lnTo>
                    <a:pt x="480" y="0"/>
                  </a:lnTo>
                  <a:cubicBezTo>
                    <a:pt x="215" y="0"/>
                    <a:pt x="0" y="215"/>
                    <a:pt x="0" y="480"/>
                  </a:cubicBezTo>
                  <a:lnTo>
                    <a:pt x="0" y="1909"/>
                  </a:lnTo>
                  <a:cubicBezTo>
                    <a:pt x="0" y="2174"/>
                    <a:pt x="215" y="2389"/>
                    <a:pt x="480" y="2389"/>
                  </a:cubicBezTo>
                  <a:close/>
                </a:path>
              </a:pathLst>
            </a:custGeom>
            <a:noFill/>
            <a:ln w="3175" cap="rnd">
              <a:solidFill>
                <a:srgbClr val="000000"/>
              </a:solidFill>
              <a:round/>
              <a:headEnd/>
              <a:tailEnd/>
            </a:ln>
          </p:spPr>
          <p:txBody>
            <a:bodyPr/>
            <a:lstStyle/>
            <a:p>
              <a:pPr defTabSz="912813">
                <a:defRPr/>
              </a:pPr>
              <a:endParaRPr lang="en-US">
                <a:latin typeface="+mj-lt"/>
                <a:ea typeface="+mn-ea"/>
                <a:cs typeface="+mn-cs"/>
              </a:endParaRPr>
            </a:p>
          </p:txBody>
        </p:sp>
        <p:sp>
          <p:nvSpPr>
            <p:cNvPr id="157" name="Line 50"/>
            <p:cNvSpPr>
              <a:spLocks noChangeShapeType="1"/>
            </p:cNvSpPr>
            <p:nvPr/>
          </p:nvSpPr>
          <p:spPr bwMode="auto">
            <a:xfrm>
              <a:off x="4829292" y="4624684"/>
              <a:ext cx="972843" cy="0"/>
            </a:xfrm>
            <a:prstGeom prst="line">
              <a:avLst/>
            </a:prstGeom>
            <a:noFill/>
            <a:ln w="33338" cap="rnd">
              <a:solidFill>
                <a:srgbClr val="000000"/>
              </a:solidFill>
              <a:round/>
              <a:headEnd/>
              <a:tailEnd/>
            </a:ln>
          </p:spPr>
          <p:txBody>
            <a:bodyPr/>
            <a:lstStyle/>
            <a:p>
              <a:pPr>
                <a:defRPr/>
              </a:pPr>
              <a:endParaRPr lang="en-US">
                <a:latin typeface="+mj-lt"/>
                <a:ea typeface="+mn-ea"/>
                <a:cs typeface="+mn-cs"/>
              </a:endParaRPr>
            </a:p>
          </p:txBody>
        </p:sp>
        <p:sp>
          <p:nvSpPr>
            <p:cNvPr id="158" name="Freeform 51"/>
            <p:cNvSpPr>
              <a:spLocks/>
            </p:cNvSpPr>
            <p:nvPr/>
          </p:nvSpPr>
          <p:spPr bwMode="auto">
            <a:xfrm>
              <a:off x="5773310" y="4530539"/>
              <a:ext cx="216188" cy="188285"/>
            </a:xfrm>
            <a:custGeom>
              <a:avLst/>
              <a:gdLst>
                <a:gd name="T0" fmla="*/ 0 w 162"/>
                <a:gd name="T1" fmla="*/ 0 h 161"/>
                <a:gd name="T2" fmla="*/ 2147483647 w 162"/>
                <a:gd name="T3" fmla="*/ 2147483647 h 161"/>
                <a:gd name="T4" fmla="*/ 0 w 162"/>
                <a:gd name="T5" fmla="*/ 2147483647 h 161"/>
                <a:gd name="T6" fmla="*/ 0 w 162"/>
                <a:gd name="T7" fmla="*/ 0 h 161"/>
                <a:gd name="T8" fmla="*/ 0 60000 65536"/>
                <a:gd name="T9" fmla="*/ 0 60000 65536"/>
                <a:gd name="T10" fmla="*/ 0 60000 65536"/>
                <a:gd name="T11" fmla="*/ 0 60000 65536"/>
                <a:gd name="T12" fmla="*/ 0 w 162"/>
                <a:gd name="T13" fmla="*/ 0 h 161"/>
                <a:gd name="T14" fmla="*/ 162 w 162"/>
                <a:gd name="T15" fmla="*/ 161 h 161"/>
              </a:gdLst>
              <a:ahLst/>
              <a:cxnLst>
                <a:cxn ang="T8">
                  <a:pos x="T0" y="T1"/>
                </a:cxn>
                <a:cxn ang="T9">
                  <a:pos x="T2" y="T3"/>
                </a:cxn>
                <a:cxn ang="T10">
                  <a:pos x="T4" y="T5"/>
                </a:cxn>
                <a:cxn ang="T11">
                  <a:pos x="T6" y="T7"/>
                </a:cxn>
              </a:cxnLst>
              <a:rect l="T12" t="T13" r="T14" b="T15"/>
              <a:pathLst>
                <a:path w="162" h="161">
                  <a:moveTo>
                    <a:pt x="0" y="0"/>
                  </a:moveTo>
                  <a:lnTo>
                    <a:pt x="162" y="81"/>
                  </a:lnTo>
                  <a:lnTo>
                    <a:pt x="0" y="161"/>
                  </a:lnTo>
                  <a:lnTo>
                    <a:pt x="0" y="0"/>
                  </a:lnTo>
                  <a:close/>
                </a:path>
              </a:pathLst>
            </a:custGeom>
            <a:solidFill>
              <a:srgbClr val="000000"/>
            </a:solidFill>
            <a:ln w="9525">
              <a:noFill/>
              <a:round/>
              <a:headEnd/>
              <a:tailEnd/>
            </a:ln>
          </p:spPr>
          <p:txBody>
            <a:bodyPr/>
            <a:lstStyle/>
            <a:p>
              <a:pPr defTabSz="912813">
                <a:defRPr/>
              </a:pPr>
              <a:endParaRPr lang="en-US">
                <a:latin typeface="+mj-lt"/>
                <a:ea typeface="+mn-ea"/>
                <a:cs typeface="+mn-cs"/>
              </a:endParaRPr>
            </a:p>
          </p:txBody>
        </p:sp>
        <p:sp>
          <p:nvSpPr>
            <p:cNvPr id="159" name="Freeform 52"/>
            <p:cNvSpPr>
              <a:spLocks/>
            </p:cNvSpPr>
            <p:nvPr/>
          </p:nvSpPr>
          <p:spPr bwMode="auto">
            <a:xfrm>
              <a:off x="4670754" y="3557737"/>
              <a:ext cx="1131381" cy="1066947"/>
            </a:xfrm>
            <a:custGeom>
              <a:avLst/>
              <a:gdLst>
                <a:gd name="T0" fmla="*/ 0 w 2711"/>
                <a:gd name="T1" fmla="*/ 0 h 2895"/>
                <a:gd name="T2" fmla="*/ 0 w 2711"/>
                <a:gd name="T3" fmla="*/ 2147483647 h 2895"/>
                <a:gd name="T4" fmla="*/ 2147483647 w 2711"/>
                <a:gd name="T5" fmla="*/ 2147483647 h 2895"/>
                <a:gd name="T6" fmla="*/ 2147483647 w 2711"/>
                <a:gd name="T7" fmla="*/ 2147483647 h 2895"/>
                <a:gd name="T8" fmla="*/ 2147483647 w 2711"/>
                <a:gd name="T9" fmla="*/ 2147483647 h 2895"/>
                <a:gd name="T10" fmla="*/ 2147483647 w 2711"/>
                <a:gd name="T11" fmla="*/ 2147483647 h 2895"/>
                <a:gd name="T12" fmla="*/ 2147483647 w 2711"/>
                <a:gd name="T13" fmla="*/ 2147483647 h 2895"/>
                <a:gd name="T14" fmla="*/ 2147483647 w 2711"/>
                <a:gd name="T15" fmla="*/ 2147483647 h 2895"/>
                <a:gd name="T16" fmla="*/ 2147483647 w 2711"/>
                <a:gd name="T17" fmla="*/ 2147483647 h 28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11"/>
                <a:gd name="T28" fmla="*/ 0 h 2895"/>
                <a:gd name="T29" fmla="*/ 2711 w 2711"/>
                <a:gd name="T30" fmla="*/ 2895 h 28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11" h="2895">
                  <a:moveTo>
                    <a:pt x="0" y="0"/>
                  </a:moveTo>
                  <a:lnTo>
                    <a:pt x="0" y="563"/>
                  </a:lnTo>
                  <a:cubicBezTo>
                    <a:pt x="0" y="616"/>
                    <a:pt x="43" y="659"/>
                    <a:pt x="96" y="659"/>
                  </a:cubicBezTo>
                  <a:lnTo>
                    <a:pt x="1340" y="659"/>
                  </a:lnTo>
                  <a:cubicBezTo>
                    <a:pt x="1393" y="659"/>
                    <a:pt x="1436" y="702"/>
                    <a:pt x="1436" y="755"/>
                  </a:cubicBezTo>
                  <a:cubicBezTo>
                    <a:pt x="1436" y="755"/>
                    <a:pt x="1436" y="755"/>
                    <a:pt x="1436" y="755"/>
                  </a:cubicBezTo>
                  <a:lnTo>
                    <a:pt x="1436" y="2799"/>
                  </a:lnTo>
                  <a:cubicBezTo>
                    <a:pt x="1436" y="2852"/>
                    <a:pt x="1479" y="2895"/>
                    <a:pt x="1532" y="2895"/>
                  </a:cubicBezTo>
                  <a:lnTo>
                    <a:pt x="2711" y="2895"/>
                  </a:lnTo>
                </a:path>
              </a:pathLst>
            </a:custGeom>
            <a:noFill/>
            <a:ln w="33338" cap="rnd">
              <a:solidFill>
                <a:srgbClr val="000000"/>
              </a:solidFill>
              <a:round/>
              <a:headEnd/>
              <a:tailEnd/>
            </a:ln>
          </p:spPr>
          <p:txBody>
            <a:bodyPr/>
            <a:lstStyle/>
            <a:p>
              <a:pPr defTabSz="912813">
                <a:defRPr/>
              </a:pPr>
              <a:endParaRPr lang="en-US">
                <a:latin typeface="+mj-lt"/>
                <a:ea typeface="+mn-ea"/>
                <a:cs typeface="+mn-cs"/>
              </a:endParaRPr>
            </a:p>
          </p:txBody>
        </p:sp>
        <p:sp>
          <p:nvSpPr>
            <p:cNvPr id="160" name="Freeform 53"/>
            <p:cNvSpPr>
              <a:spLocks/>
            </p:cNvSpPr>
            <p:nvPr/>
          </p:nvSpPr>
          <p:spPr bwMode="auto">
            <a:xfrm>
              <a:off x="5773310" y="4530539"/>
              <a:ext cx="216188" cy="188285"/>
            </a:xfrm>
            <a:custGeom>
              <a:avLst/>
              <a:gdLst>
                <a:gd name="T0" fmla="*/ 0 w 162"/>
                <a:gd name="T1" fmla="*/ 0 h 162"/>
                <a:gd name="T2" fmla="*/ 2147483647 w 162"/>
                <a:gd name="T3" fmla="*/ 2147483647 h 162"/>
                <a:gd name="T4" fmla="*/ 0 w 162"/>
                <a:gd name="T5" fmla="*/ 2147483647 h 162"/>
                <a:gd name="T6" fmla="*/ 0 w 162"/>
                <a:gd name="T7" fmla="*/ 0 h 162"/>
                <a:gd name="T8" fmla="*/ 0 60000 65536"/>
                <a:gd name="T9" fmla="*/ 0 60000 65536"/>
                <a:gd name="T10" fmla="*/ 0 60000 65536"/>
                <a:gd name="T11" fmla="*/ 0 60000 65536"/>
                <a:gd name="T12" fmla="*/ 0 w 162"/>
                <a:gd name="T13" fmla="*/ 0 h 162"/>
                <a:gd name="T14" fmla="*/ 162 w 162"/>
                <a:gd name="T15" fmla="*/ 162 h 162"/>
              </a:gdLst>
              <a:ahLst/>
              <a:cxnLst>
                <a:cxn ang="T8">
                  <a:pos x="T0" y="T1"/>
                </a:cxn>
                <a:cxn ang="T9">
                  <a:pos x="T2" y="T3"/>
                </a:cxn>
                <a:cxn ang="T10">
                  <a:pos x="T4" y="T5"/>
                </a:cxn>
                <a:cxn ang="T11">
                  <a:pos x="T6" y="T7"/>
                </a:cxn>
              </a:cxnLst>
              <a:rect l="T12" t="T13" r="T14" b="T15"/>
              <a:pathLst>
                <a:path w="162" h="162">
                  <a:moveTo>
                    <a:pt x="0" y="0"/>
                  </a:moveTo>
                  <a:lnTo>
                    <a:pt x="162" y="81"/>
                  </a:lnTo>
                  <a:lnTo>
                    <a:pt x="0" y="162"/>
                  </a:lnTo>
                  <a:lnTo>
                    <a:pt x="0" y="0"/>
                  </a:lnTo>
                  <a:close/>
                </a:path>
              </a:pathLst>
            </a:custGeom>
            <a:solidFill>
              <a:srgbClr val="000000"/>
            </a:solidFill>
            <a:ln w="9525">
              <a:noFill/>
              <a:round/>
              <a:headEnd/>
              <a:tailEnd/>
            </a:ln>
          </p:spPr>
          <p:txBody>
            <a:bodyPr/>
            <a:lstStyle/>
            <a:p>
              <a:pPr defTabSz="912813">
                <a:defRPr/>
              </a:pPr>
              <a:endParaRPr lang="en-US">
                <a:latin typeface="+mj-lt"/>
                <a:ea typeface="+mn-ea"/>
                <a:cs typeface="+mn-cs"/>
              </a:endParaRPr>
            </a:p>
          </p:txBody>
        </p:sp>
        <p:sp>
          <p:nvSpPr>
            <p:cNvPr id="161" name="Freeform 67"/>
            <p:cNvSpPr>
              <a:spLocks/>
            </p:cNvSpPr>
            <p:nvPr/>
          </p:nvSpPr>
          <p:spPr bwMode="auto">
            <a:xfrm>
              <a:off x="4404120" y="2308779"/>
              <a:ext cx="122509" cy="106697"/>
            </a:xfrm>
            <a:custGeom>
              <a:avLst/>
              <a:gdLst>
                <a:gd name="T0" fmla="*/ 2147483647 w 288"/>
                <a:gd name="T1" fmla="*/ 2147483647 h 288"/>
                <a:gd name="T2" fmla="*/ 2147483647 w 288"/>
                <a:gd name="T3" fmla="*/ 2147483647 h 288"/>
                <a:gd name="T4" fmla="*/ 2147483647 w 288"/>
                <a:gd name="T5" fmla="*/ 2147483647 h 288"/>
                <a:gd name="T6" fmla="*/ 2147483647 w 288"/>
                <a:gd name="T7" fmla="*/ 2147483647 h 288"/>
                <a:gd name="T8" fmla="*/ 2147483647 w 288"/>
                <a:gd name="T9" fmla="*/ 2147483647 h 288"/>
                <a:gd name="T10" fmla="*/ 2147483647 w 288"/>
                <a:gd name="T11" fmla="*/ 2147483647 h 288"/>
                <a:gd name="T12" fmla="*/ 2147483647 w 288"/>
                <a:gd name="T13" fmla="*/ 0 h 288"/>
                <a:gd name="T14" fmla="*/ 2147483647 w 288"/>
                <a:gd name="T15" fmla="*/ 0 h 288"/>
                <a:gd name="T16" fmla="*/ 0 w 288"/>
                <a:gd name="T17" fmla="*/ 2147483647 h 288"/>
                <a:gd name="T18" fmla="*/ 0 w 288"/>
                <a:gd name="T19" fmla="*/ 2147483647 h 288"/>
                <a:gd name="T20" fmla="*/ 0 w 288"/>
                <a:gd name="T21" fmla="*/ 2147483647 h 288"/>
                <a:gd name="T22" fmla="*/ 2147483647 w 288"/>
                <a:gd name="T23" fmla="*/ 2147483647 h 2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8"/>
                <a:gd name="T37" fmla="*/ 0 h 288"/>
                <a:gd name="T38" fmla="*/ 288 w 288"/>
                <a:gd name="T39" fmla="*/ 288 h 2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8" h="288">
                  <a:moveTo>
                    <a:pt x="96" y="288"/>
                  </a:moveTo>
                  <a:lnTo>
                    <a:pt x="192" y="288"/>
                  </a:lnTo>
                  <a:cubicBezTo>
                    <a:pt x="245" y="288"/>
                    <a:pt x="288" y="245"/>
                    <a:pt x="288" y="192"/>
                  </a:cubicBezTo>
                  <a:cubicBezTo>
                    <a:pt x="288" y="192"/>
                    <a:pt x="288" y="192"/>
                    <a:pt x="288" y="192"/>
                  </a:cubicBezTo>
                  <a:lnTo>
                    <a:pt x="288" y="96"/>
                  </a:lnTo>
                  <a:cubicBezTo>
                    <a:pt x="288" y="43"/>
                    <a:pt x="245" y="0"/>
                    <a:pt x="192" y="0"/>
                  </a:cubicBezTo>
                  <a:lnTo>
                    <a:pt x="96" y="0"/>
                  </a:lnTo>
                  <a:cubicBezTo>
                    <a:pt x="43" y="0"/>
                    <a:pt x="0" y="43"/>
                    <a:pt x="0" y="96"/>
                  </a:cubicBezTo>
                  <a:lnTo>
                    <a:pt x="0" y="192"/>
                  </a:lnTo>
                  <a:cubicBezTo>
                    <a:pt x="0" y="245"/>
                    <a:pt x="43" y="288"/>
                    <a:pt x="96" y="288"/>
                  </a:cubicBezTo>
                  <a:close/>
                </a:path>
              </a:pathLst>
            </a:custGeom>
            <a:solidFill>
              <a:srgbClr val="00FF00"/>
            </a:solidFill>
            <a:ln w="0">
              <a:solidFill>
                <a:srgbClr val="000000"/>
              </a:solidFill>
              <a:round/>
              <a:headEnd/>
              <a:tailEnd/>
            </a:ln>
          </p:spPr>
          <p:txBody>
            <a:bodyPr/>
            <a:lstStyle/>
            <a:p>
              <a:pPr defTabSz="912813">
                <a:defRPr/>
              </a:pPr>
              <a:endParaRPr lang="en-US">
                <a:latin typeface="+mj-lt"/>
                <a:ea typeface="+mn-ea"/>
                <a:cs typeface="+mn-cs"/>
              </a:endParaRPr>
            </a:p>
          </p:txBody>
        </p:sp>
        <p:sp>
          <p:nvSpPr>
            <p:cNvPr id="162" name="Freeform 68"/>
            <p:cNvSpPr>
              <a:spLocks/>
            </p:cNvSpPr>
            <p:nvPr/>
          </p:nvSpPr>
          <p:spPr bwMode="auto">
            <a:xfrm>
              <a:off x="4404120" y="2308779"/>
              <a:ext cx="122509" cy="106697"/>
            </a:xfrm>
            <a:custGeom>
              <a:avLst/>
              <a:gdLst>
                <a:gd name="T0" fmla="*/ 2147483647 w 288"/>
                <a:gd name="T1" fmla="*/ 2147483647 h 288"/>
                <a:gd name="T2" fmla="*/ 2147483647 w 288"/>
                <a:gd name="T3" fmla="*/ 2147483647 h 288"/>
                <a:gd name="T4" fmla="*/ 2147483647 w 288"/>
                <a:gd name="T5" fmla="*/ 2147483647 h 288"/>
                <a:gd name="T6" fmla="*/ 2147483647 w 288"/>
                <a:gd name="T7" fmla="*/ 2147483647 h 288"/>
                <a:gd name="T8" fmla="*/ 2147483647 w 288"/>
                <a:gd name="T9" fmla="*/ 2147483647 h 288"/>
                <a:gd name="T10" fmla="*/ 2147483647 w 288"/>
                <a:gd name="T11" fmla="*/ 2147483647 h 288"/>
                <a:gd name="T12" fmla="*/ 2147483647 w 288"/>
                <a:gd name="T13" fmla="*/ 0 h 288"/>
                <a:gd name="T14" fmla="*/ 2147483647 w 288"/>
                <a:gd name="T15" fmla="*/ 0 h 288"/>
                <a:gd name="T16" fmla="*/ 0 w 288"/>
                <a:gd name="T17" fmla="*/ 2147483647 h 288"/>
                <a:gd name="T18" fmla="*/ 0 w 288"/>
                <a:gd name="T19" fmla="*/ 2147483647 h 288"/>
                <a:gd name="T20" fmla="*/ 0 w 288"/>
                <a:gd name="T21" fmla="*/ 2147483647 h 288"/>
                <a:gd name="T22" fmla="*/ 2147483647 w 288"/>
                <a:gd name="T23" fmla="*/ 2147483647 h 2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8"/>
                <a:gd name="T37" fmla="*/ 0 h 288"/>
                <a:gd name="T38" fmla="*/ 288 w 288"/>
                <a:gd name="T39" fmla="*/ 288 h 2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8" h="288">
                  <a:moveTo>
                    <a:pt x="96" y="288"/>
                  </a:moveTo>
                  <a:lnTo>
                    <a:pt x="192" y="288"/>
                  </a:lnTo>
                  <a:cubicBezTo>
                    <a:pt x="245" y="288"/>
                    <a:pt x="288" y="245"/>
                    <a:pt x="288" y="192"/>
                  </a:cubicBezTo>
                  <a:cubicBezTo>
                    <a:pt x="288" y="192"/>
                    <a:pt x="288" y="192"/>
                    <a:pt x="288" y="192"/>
                  </a:cubicBezTo>
                  <a:lnTo>
                    <a:pt x="288" y="96"/>
                  </a:lnTo>
                  <a:cubicBezTo>
                    <a:pt x="288" y="43"/>
                    <a:pt x="245" y="0"/>
                    <a:pt x="192" y="0"/>
                  </a:cubicBezTo>
                  <a:lnTo>
                    <a:pt x="96" y="0"/>
                  </a:lnTo>
                  <a:cubicBezTo>
                    <a:pt x="43" y="0"/>
                    <a:pt x="0" y="43"/>
                    <a:pt x="0" y="96"/>
                  </a:cubicBezTo>
                  <a:lnTo>
                    <a:pt x="0" y="192"/>
                  </a:lnTo>
                  <a:cubicBezTo>
                    <a:pt x="0" y="245"/>
                    <a:pt x="43" y="288"/>
                    <a:pt x="96" y="288"/>
                  </a:cubicBezTo>
                  <a:close/>
                </a:path>
              </a:pathLst>
            </a:custGeom>
            <a:noFill/>
            <a:ln w="3175" cap="rnd">
              <a:solidFill>
                <a:srgbClr val="000000"/>
              </a:solidFill>
              <a:round/>
              <a:headEnd/>
              <a:tailEnd/>
            </a:ln>
          </p:spPr>
          <p:txBody>
            <a:bodyPr/>
            <a:lstStyle/>
            <a:p>
              <a:pPr defTabSz="912813">
                <a:defRPr/>
              </a:pPr>
              <a:endParaRPr lang="en-US">
                <a:latin typeface="+mj-lt"/>
                <a:ea typeface="+mn-ea"/>
                <a:cs typeface="+mn-cs"/>
              </a:endParaRPr>
            </a:p>
          </p:txBody>
        </p:sp>
        <p:sp>
          <p:nvSpPr>
            <p:cNvPr id="163" name="Freeform 69"/>
            <p:cNvSpPr>
              <a:spLocks/>
            </p:cNvSpPr>
            <p:nvPr/>
          </p:nvSpPr>
          <p:spPr bwMode="auto">
            <a:xfrm>
              <a:off x="4216757" y="3017987"/>
              <a:ext cx="115300" cy="106693"/>
            </a:xfrm>
            <a:custGeom>
              <a:avLst/>
              <a:gdLst>
                <a:gd name="T0" fmla="*/ 2147483647 w 288"/>
                <a:gd name="T1" fmla="*/ 2147483647 h 288"/>
                <a:gd name="T2" fmla="*/ 2147483647 w 288"/>
                <a:gd name="T3" fmla="*/ 2147483647 h 288"/>
                <a:gd name="T4" fmla="*/ 2147483647 w 288"/>
                <a:gd name="T5" fmla="*/ 2147483647 h 288"/>
                <a:gd name="T6" fmla="*/ 2147483647 w 288"/>
                <a:gd name="T7" fmla="*/ 2147483647 h 288"/>
                <a:gd name="T8" fmla="*/ 2147483647 w 288"/>
                <a:gd name="T9" fmla="*/ 2147483647 h 288"/>
                <a:gd name="T10" fmla="*/ 2147483647 w 288"/>
                <a:gd name="T11" fmla="*/ 0 h 288"/>
                <a:gd name="T12" fmla="*/ 2147483647 w 288"/>
                <a:gd name="T13" fmla="*/ 0 h 288"/>
                <a:gd name="T14" fmla="*/ 0 w 288"/>
                <a:gd name="T15" fmla="*/ 2147483647 h 288"/>
                <a:gd name="T16" fmla="*/ 0 w 288"/>
                <a:gd name="T17" fmla="*/ 2147483647 h 288"/>
                <a:gd name="T18" fmla="*/ 2147483647 w 288"/>
                <a:gd name="T19" fmla="*/ 2147483647 h 2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8"/>
                <a:gd name="T31" fmla="*/ 0 h 288"/>
                <a:gd name="T32" fmla="*/ 288 w 288"/>
                <a:gd name="T33" fmla="*/ 288 h 2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8" h="288">
                  <a:moveTo>
                    <a:pt x="96" y="288"/>
                  </a:moveTo>
                  <a:lnTo>
                    <a:pt x="192" y="288"/>
                  </a:lnTo>
                  <a:cubicBezTo>
                    <a:pt x="245" y="288"/>
                    <a:pt x="288" y="245"/>
                    <a:pt x="288" y="192"/>
                  </a:cubicBezTo>
                  <a:cubicBezTo>
                    <a:pt x="288" y="192"/>
                    <a:pt x="288" y="192"/>
                    <a:pt x="288" y="192"/>
                  </a:cubicBezTo>
                  <a:lnTo>
                    <a:pt x="288" y="96"/>
                  </a:lnTo>
                  <a:cubicBezTo>
                    <a:pt x="288" y="43"/>
                    <a:pt x="245" y="0"/>
                    <a:pt x="192" y="0"/>
                  </a:cubicBezTo>
                  <a:lnTo>
                    <a:pt x="96" y="0"/>
                  </a:lnTo>
                  <a:cubicBezTo>
                    <a:pt x="43" y="0"/>
                    <a:pt x="0" y="43"/>
                    <a:pt x="0" y="96"/>
                  </a:cubicBezTo>
                  <a:lnTo>
                    <a:pt x="0" y="192"/>
                  </a:lnTo>
                  <a:cubicBezTo>
                    <a:pt x="0" y="245"/>
                    <a:pt x="43" y="288"/>
                    <a:pt x="96" y="288"/>
                  </a:cubicBezTo>
                  <a:close/>
                </a:path>
              </a:pathLst>
            </a:custGeom>
            <a:solidFill>
              <a:srgbClr val="FF0000"/>
            </a:solidFill>
            <a:ln w="0">
              <a:solidFill>
                <a:srgbClr val="000000"/>
              </a:solidFill>
              <a:round/>
              <a:headEnd/>
              <a:tailEnd/>
            </a:ln>
          </p:spPr>
          <p:txBody>
            <a:bodyPr/>
            <a:lstStyle/>
            <a:p>
              <a:pPr defTabSz="912813">
                <a:defRPr/>
              </a:pPr>
              <a:endParaRPr lang="en-US">
                <a:latin typeface="+mj-lt"/>
                <a:ea typeface="+mn-ea"/>
                <a:cs typeface="+mn-cs"/>
              </a:endParaRPr>
            </a:p>
          </p:txBody>
        </p:sp>
        <p:sp>
          <p:nvSpPr>
            <p:cNvPr id="164" name="Freeform 70"/>
            <p:cNvSpPr>
              <a:spLocks/>
            </p:cNvSpPr>
            <p:nvPr/>
          </p:nvSpPr>
          <p:spPr bwMode="auto">
            <a:xfrm>
              <a:off x="4216757" y="3017987"/>
              <a:ext cx="115300" cy="106693"/>
            </a:xfrm>
            <a:custGeom>
              <a:avLst/>
              <a:gdLst>
                <a:gd name="T0" fmla="*/ 2147483647 w 288"/>
                <a:gd name="T1" fmla="*/ 2147483647 h 288"/>
                <a:gd name="T2" fmla="*/ 2147483647 w 288"/>
                <a:gd name="T3" fmla="*/ 2147483647 h 288"/>
                <a:gd name="T4" fmla="*/ 2147483647 w 288"/>
                <a:gd name="T5" fmla="*/ 2147483647 h 288"/>
                <a:gd name="T6" fmla="*/ 2147483647 w 288"/>
                <a:gd name="T7" fmla="*/ 2147483647 h 288"/>
                <a:gd name="T8" fmla="*/ 2147483647 w 288"/>
                <a:gd name="T9" fmla="*/ 2147483647 h 288"/>
                <a:gd name="T10" fmla="*/ 2147483647 w 288"/>
                <a:gd name="T11" fmla="*/ 0 h 288"/>
                <a:gd name="T12" fmla="*/ 2147483647 w 288"/>
                <a:gd name="T13" fmla="*/ 0 h 288"/>
                <a:gd name="T14" fmla="*/ 0 w 288"/>
                <a:gd name="T15" fmla="*/ 2147483647 h 288"/>
                <a:gd name="T16" fmla="*/ 0 w 288"/>
                <a:gd name="T17" fmla="*/ 2147483647 h 288"/>
                <a:gd name="T18" fmla="*/ 2147483647 w 288"/>
                <a:gd name="T19" fmla="*/ 2147483647 h 2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8"/>
                <a:gd name="T31" fmla="*/ 0 h 288"/>
                <a:gd name="T32" fmla="*/ 288 w 288"/>
                <a:gd name="T33" fmla="*/ 288 h 2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8" h="288">
                  <a:moveTo>
                    <a:pt x="96" y="288"/>
                  </a:moveTo>
                  <a:lnTo>
                    <a:pt x="192" y="288"/>
                  </a:lnTo>
                  <a:cubicBezTo>
                    <a:pt x="245" y="288"/>
                    <a:pt x="288" y="245"/>
                    <a:pt x="288" y="192"/>
                  </a:cubicBezTo>
                  <a:cubicBezTo>
                    <a:pt x="288" y="192"/>
                    <a:pt x="288" y="192"/>
                    <a:pt x="288" y="192"/>
                  </a:cubicBezTo>
                  <a:lnTo>
                    <a:pt x="288" y="96"/>
                  </a:lnTo>
                  <a:cubicBezTo>
                    <a:pt x="288" y="43"/>
                    <a:pt x="245" y="0"/>
                    <a:pt x="192" y="0"/>
                  </a:cubicBezTo>
                  <a:lnTo>
                    <a:pt x="96" y="0"/>
                  </a:lnTo>
                  <a:cubicBezTo>
                    <a:pt x="43" y="0"/>
                    <a:pt x="0" y="43"/>
                    <a:pt x="0" y="96"/>
                  </a:cubicBezTo>
                  <a:lnTo>
                    <a:pt x="0" y="192"/>
                  </a:lnTo>
                  <a:cubicBezTo>
                    <a:pt x="0" y="245"/>
                    <a:pt x="43" y="288"/>
                    <a:pt x="96" y="288"/>
                  </a:cubicBezTo>
                  <a:close/>
                </a:path>
              </a:pathLst>
            </a:custGeom>
            <a:noFill/>
            <a:ln w="3175" cap="rnd">
              <a:solidFill>
                <a:srgbClr val="000000"/>
              </a:solidFill>
              <a:round/>
              <a:headEnd/>
              <a:tailEnd/>
            </a:ln>
          </p:spPr>
          <p:txBody>
            <a:bodyPr/>
            <a:lstStyle/>
            <a:p>
              <a:pPr defTabSz="912813">
                <a:defRPr/>
              </a:pPr>
              <a:endParaRPr lang="en-US">
                <a:latin typeface="+mj-lt"/>
                <a:ea typeface="+mn-ea"/>
                <a:cs typeface="+mn-cs"/>
              </a:endParaRPr>
            </a:p>
          </p:txBody>
        </p:sp>
        <p:sp>
          <p:nvSpPr>
            <p:cNvPr id="165" name="Freeform 72"/>
            <p:cNvSpPr>
              <a:spLocks/>
            </p:cNvSpPr>
            <p:nvPr/>
          </p:nvSpPr>
          <p:spPr bwMode="auto">
            <a:xfrm>
              <a:off x="3892478" y="4348533"/>
              <a:ext cx="122504" cy="106693"/>
            </a:xfrm>
            <a:custGeom>
              <a:avLst/>
              <a:gdLst>
                <a:gd name="T0" fmla="*/ 2147483647 w 288"/>
                <a:gd name="T1" fmla="*/ 2147483647 h 288"/>
                <a:gd name="T2" fmla="*/ 2147483647 w 288"/>
                <a:gd name="T3" fmla="*/ 2147483647 h 288"/>
                <a:gd name="T4" fmla="*/ 2147483647 w 288"/>
                <a:gd name="T5" fmla="*/ 2147483647 h 288"/>
                <a:gd name="T6" fmla="*/ 2147483647 w 288"/>
                <a:gd name="T7" fmla="*/ 2147483647 h 288"/>
                <a:gd name="T8" fmla="*/ 2147483647 w 288"/>
                <a:gd name="T9" fmla="*/ 2147483647 h 288"/>
                <a:gd name="T10" fmla="*/ 2147483647 w 288"/>
                <a:gd name="T11" fmla="*/ 0 h 288"/>
                <a:gd name="T12" fmla="*/ 2147483647 w 288"/>
                <a:gd name="T13" fmla="*/ 0 h 288"/>
                <a:gd name="T14" fmla="*/ 0 w 288"/>
                <a:gd name="T15" fmla="*/ 2147483647 h 288"/>
                <a:gd name="T16" fmla="*/ 0 w 288"/>
                <a:gd name="T17" fmla="*/ 2147483647 h 288"/>
                <a:gd name="T18" fmla="*/ 2147483647 w 288"/>
                <a:gd name="T19" fmla="*/ 2147483647 h 2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8"/>
                <a:gd name="T31" fmla="*/ 0 h 288"/>
                <a:gd name="T32" fmla="*/ 288 w 288"/>
                <a:gd name="T33" fmla="*/ 288 h 2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8" h="288">
                  <a:moveTo>
                    <a:pt x="96" y="288"/>
                  </a:moveTo>
                  <a:lnTo>
                    <a:pt x="192" y="288"/>
                  </a:lnTo>
                  <a:cubicBezTo>
                    <a:pt x="245" y="288"/>
                    <a:pt x="288" y="245"/>
                    <a:pt x="288" y="192"/>
                  </a:cubicBezTo>
                  <a:cubicBezTo>
                    <a:pt x="288" y="192"/>
                    <a:pt x="288" y="192"/>
                    <a:pt x="288" y="192"/>
                  </a:cubicBezTo>
                  <a:lnTo>
                    <a:pt x="288" y="96"/>
                  </a:lnTo>
                  <a:cubicBezTo>
                    <a:pt x="288" y="43"/>
                    <a:pt x="245" y="0"/>
                    <a:pt x="192" y="0"/>
                  </a:cubicBezTo>
                  <a:lnTo>
                    <a:pt x="96" y="0"/>
                  </a:lnTo>
                  <a:cubicBezTo>
                    <a:pt x="43" y="0"/>
                    <a:pt x="0" y="43"/>
                    <a:pt x="0" y="96"/>
                  </a:cubicBezTo>
                  <a:lnTo>
                    <a:pt x="0" y="192"/>
                  </a:lnTo>
                  <a:cubicBezTo>
                    <a:pt x="0" y="245"/>
                    <a:pt x="43" y="288"/>
                    <a:pt x="96" y="288"/>
                  </a:cubicBezTo>
                  <a:close/>
                </a:path>
              </a:pathLst>
            </a:custGeom>
            <a:solidFill>
              <a:srgbClr val="FFFF00"/>
            </a:solidFill>
            <a:ln w="0">
              <a:solidFill>
                <a:srgbClr val="000000"/>
              </a:solidFill>
              <a:round/>
              <a:headEnd/>
              <a:tailEnd/>
            </a:ln>
          </p:spPr>
          <p:txBody>
            <a:bodyPr/>
            <a:lstStyle/>
            <a:p>
              <a:pPr defTabSz="912813">
                <a:defRPr/>
              </a:pPr>
              <a:endParaRPr lang="en-US">
                <a:latin typeface="+mj-lt"/>
                <a:ea typeface="+mn-ea"/>
                <a:cs typeface="+mn-cs"/>
              </a:endParaRPr>
            </a:p>
          </p:txBody>
        </p:sp>
        <p:sp>
          <p:nvSpPr>
            <p:cNvPr id="166" name="Freeform 73"/>
            <p:cNvSpPr>
              <a:spLocks/>
            </p:cNvSpPr>
            <p:nvPr/>
          </p:nvSpPr>
          <p:spPr bwMode="auto">
            <a:xfrm>
              <a:off x="3892478" y="4348533"/>
              <a:ext cx="122504" cy="106693"/>
            </a:xfrm>
            <a:custGeom>
              <a:avLst/>
              <a:gdLst>
                <a:gd name="T0" fmla="*/ 2147483647 w 288"/>
                <a:gd name="T1" fmla="*/ 2147483647 h 288"/>
                <a:gd name="T2" fmla="*/ 2147483647 w 288"/>
                <a:gd name="T3" fmla="*/ 2147483647 h 288"/>
                <a:gd name="T4" fmla="*/ 2147483647 w 288"/>
                <a:gd name="T5" fmla="*/ 2147483647 h 288"/>
                <a:gd name="T6" fmla="*/ 2147483647 w 288"/>
                <a:gd name="T7" fmla="*/ 2147483647 h 288"/>
                <a:gd name="T8" fmla="*/ 2147483647 w 288"/>
                <a:gd name="T9" fmla="*/ 2147483647 h 288"/>
                <a:gd name="T10" fmla="*/ 2147483647 w 288"/>
                <a:gd name="T11" fmla="*/ 0 h 288"/>
                <a:gd name="T12" fmla="*/ 2147483647 w 288"/>
                <a:gd name="T13" fmla="*/ 0 h 288"/>
                <a:gd name="T14" fmla="*/ 0 w 288"/>
                <a:gd name="T15" fmla="*/ 2147483647 h 288"/>
                <a:gd name="T16" fmla="*/ 0 w 288"/>
                <a:gd name="T17" fmla="*/ 2147483647 h 288"/>
                <a:gd name="T18" fmla="*/ 2147483647 w 288"/>
                <a:gd name="T19" fmla="*/ 2147483647 h 2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8"/>
                <a:gd name="T31" fmla="*/ 0 h 288"/>
                <a:gd name="T32" fmla="*/ 288 w 288"/>
                <a:gd name="T33" fmla="*/ 288 h 2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8" h="288">
                  <a:moveTo>
                    <a:pt x="96" y="288"/>
                  </a:moveTo>
                  <a:lnTo>
                    <a:pt x="192" y="288"/>
                  </a:lnTo>
                  <a:cubicBezTo>
                    <a:pt x="245" y="288"/>
                    <a:pt x="288" y="245"/>
                    <a:pt x="288" y="192"/>
                  </a:cubicBezTo>
                  <a:cubicBezTo>
                    <a:pt x="288" y="192"/>
                    <a:pt x="288" y="192"/>
                    <a:pt x="288" y="192"/>
                  </a:cubicBezTo>
                  <a:lnTo>
                    <a:pt x="288" y="96"/>
                  </a:lnTo>
                  <a:cubicBezTo>
                    <a:pt x="288" y="43"/>
                    <a:pt x="245" y="0"/>
                    <a:pt x="192" y="0"/>
                  </a:cubicBezTo>
                  <a:lnTo>
                    <a:pt x="96" y="0"/>
                  </a:lnTo>
                  <a:cubicBezTo>
                    <a:pt x="43" y="0"/>
                    <a:pt x="0" y="43"/>
                    <a:pt x="0" y="96"/>
                  </a:cubicBezTo>
                  <a:lnTo>
                    <a:pt x="0" y="192"/>
                  </a:lnTo>
                  <a:cubicBezTo>
                    <a:pt x="0" y="245"/>
                    <a:pt x="43" y="288"/>
                    <a:pt x="96" y="288"/>
                  </a:cubicBezTo>
                  <a:close/>
                </a:path>
              </a:pathLst>
            </a:custGeom>
            <a:noFill/>
            <a:ln w="3175" cap="rnd">
              <a:solidFill>
                <a:srgbClr val="000000"/>
              </a:solidFill>
              <a:round/>
              <a:headEnd/>
              <a:tailEnd/>
            </a:ln>
          </p:spPr>
          <p:txBody>
            <a:bodyPr/>
            <a:lstStyle/>
            <a:p>
              <a:pPr defTabSz="912813">
                <a:defRPr/>
              </a:pPr>
              <a:endParaRPr lang="en-US">
                <a:latin typeface="+mj-lt"/>
                <a:ea typeface="+mn-ea"/>
                <a:cs typeface="+mn-cs"/>
              </a:endParaRPr>
            </a:p>
          </p:txBody>
        </p:sp>
      </p:grpSp>
      <p:grpSp>
        <p:nvGrpSpPr>
          <p:cNvPr id="7" name="Group 179"/>
          <p:cNvGrpSpPr>
            <a:grpSpLocks/>
          </p:cNvGrpSpPr>
          <p:nvPr/>
        </p:nvGrpSpPr>
        <p:grpSpPr bwMode="auto">
          <a:xfrm>
            <a:off x="5867400" y="1433513"/>
            <a:ext cx="419100" cy="674687"/>
            <a:chOff x="5829300" y="2220913"/>
            <a:chExt cx="1457325" cy="2968625"/>
          </a:xfrm>
        </p:grpSpPr>
        <p:sp>
          <p:nvSpPr>
            <p:cNvPr id="169" name="Freeform 4"/>
            <p:cNvSpPr>
              <a:spLocks/>
            </p:cNvSpPr>
            <p:nvPr/>
          </p:nvSpPr>
          <p:spPr bwMode="auto">
            <a:xfrm>
              <a:off x="5829300" y="2220913"/>
              <a:ext cx="1457325" cy="2968625"/>
            </a:xfrm>
            <a:custGeom>
              <a:avLst/>
              <a:gdLst>
                <a:gd name="T0" fmla="*/ 2147483647 w 3504"/>
                <a:gd name="T1" fmla="*/ 2147483647 h 8064"/>
                <a:gd name="T2" fmla="*/ 2147483647 w 3504"/>
                <a:gd name="T3" fmla="*/ 2147483647 h 8064"/>
                <a:gd name="T4" fmla="*/ 2147483647 w 3504"/>
                <a:gd name="T5" fmla="*/ 0 h 8064"/>
                <a:gd name="T6" fmla="*/ 2147483647 w 3504"/>
                <a:gd name="T7" fmla="*/ 0 h 8064"/>
                <a:gd name="T8" fmla="*/ 2147483647 w 3504"/>
                <a:gd name="T9" fmla="*/ 0 h 8064"/>
                <a:gd name="T10" fmla="*/ 2147483647 w 3504"/>
                <a:gd name="T11" fmla="*/ 0 h 8064"/>
                <a:gd name="T12" fmla="*/ 0 w 3504"/>
                <a:gd name="T13" fmla="*/ 2147483647 h 8064"/>
                <a:gd name="T14" fmla="*/ 0 w 3504"/>
                <a:gd name="T15" fmla="*/ 2147483647 h 8064"/>
                <a:gd name="T16" fmla="*/ 0 w 3504"/>
                <a:gd name="T17" fmla="*/ 2147483647 h 8064"/>
                <a:gd name="T18" fmla="*/ 2147483647 w 3504"/>
                <a:gd name="T19" fmla="*/ 2147483647 h 8064"/>
                <a:gd name="T20" fmla="*/ 2147483647 w 3504"/>
                <a:gd name="T21" fmla="*/ 2147483647 h 8064"/>
                <a:gd name="T22" fmla="*/ 2147483647 w 3504"/>
                <a:gd name="T23" fmla="*/ 2147483647 h 80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04"/>
                <a:gd name="T37" fmla="*/ 0 h 8064"/>
                <a:gd name="T38" fmla="*/ 3504 w 3504"/>
                <a:gd name="T39" fmla="*/ 8064 h 80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04" h="8064">
                  <a:moveTo>
                    <a:pt x="3504" y="7584"/>
                  </a:moveTo>
                  <a:lnTo>
                    <a:pt x="3504" y="480"/>
                  </a:lnTo>
                  <a:cubicBezTo>
                    <a:pt x="3504" y="214"/>
                    <a:pt x="3289" y="0"/>
                    <a:pt x="3024" y="0"/>
                  </a:cubicBezTo>
                  <a:cubicBezTo>
                    <a:pt x="3024" y="0"/>
                    <a:pt x="3024" y="0"/>
                    <a:pt x="3024" y="0"/>
                  </a:cubicBezTo>
                  <a:lnTo>
                    <a:pt x="480" y="0"/>
                  </a:lnTo>
                  <a:cubicBezTo>
                    <a:pt x="215" y="0"/>
                    <a:pt x="0" y="214"/>
                    <a:pt x="0" y="480"/>
                  </a:cubicBezTo>
                  <a:lnTo>
                    <a:pt x="0" y="7584"/>
                  </a:lnTo>
                  <a:cubicBezTo>
                    <a:pt x="0" y="7849"/>
                    <a:pt x="215" y="8064"/>
                    <a:pt x="480" y="8064"/>
                  </a:cubicBezTo>
                  <a:lnTo>
                    <a:pt x="3024" y="8064"/>
                  </a:lnTo>
                  <a:cubicBezTo>
                    <a:pt x="3289" y="8064"/>
                    <a:pt x="3504" y="7849"/>
                    <a:pt x="3504" y="7584"/>
                  </a:cubicBezTo>
                  <a:close/>
                </a:path>
              </a:pathLst>
            </a:custGeom>
            <a:solidFill>
              <a:srgbClr val="00FF00"/>
            </a:solidFill>
            <a:ln w="0">
              <a:solidFill>
                <a:srgbClr val="000000"/>
              </a:solidFill>
              <a:round/>
              <a:headEnd/>
              <a:tailEnd/>
            </a:ln>
          </p:spPr>
          <p:txBody>
            <a:bodyPr/>
            <a:lstStyle/>
            <a:p>
              <a:pPr defTabSz="912813">
                <a:defRPr/>
              </a:pPr>
              <a:endParaRPr lang="en-US">
                <a:latin typeface="+mj-lt"/>
                <a:ea typeface="+mn-ea"/>
                <a:cs typeface="+mn-cs"/>
              </a:endParaRPr>
            </a:p>
          </p:txBody>
        </p:sp>
        <p:sp>
          <p:nvSpPr>
            <p:cNvPr id="170" name="Freeform 5"/>
            <p:cNvSpPr>
              <a:spLocks/>
            </p:cNvSpPr>
            <p:nvPr/>
          </p:nvSpPr>
          <p:spPr bwMode="auto">
            <a:xfrm>
              <a:off x="5829300" y="2220913"/>
              <a:ext cx="1457325" cy="2968625"/>
            </a:xfrm>
            <a:custGeom>
              <a:avLst/>
              <a:gdLst>
                <a:gd name="T0" fmla="*/ 2147483647 w 3504"/>
                <a:gd name="T1" fmla="*/ 2147483647 h 8064"/>
                <a:gd name="T2" fmla="*/ 2147483647 w 3504"/>
                <a:gd name="T3" fmla="*/ 2147483647 h 8064"/>
                <a:gd name="T4" fmla="*/ 2147483647 w 3504"/>
                <a:gd name="T5" fmla="*/ 0 h 8064"/>
                <a:gd name="T6" fmla="*/ 2147483647 w 3504"/>
                <a:gd name="T7" fmla="*/ 0 h 8064"/>
                <a:gd name="T8" fmla="*/ 2147483647 w 3504"/>
                <a:gd name="T9" fmla="*/ 0 h 8064"/>
                <a:gd name="T10" fmla="*/ 2147483647 w 3504"/>
                <a:gd name="T11" fmla="*/ 0 h 8064"/>
                <a:gd name="T12" fmla="*/ 0 w 3504"/>
                <a:gd name="T13" fmla="*/ 2147483647 h 8064"/>
                <a:gd name="T14" fmla="*/ 0 w 3504"/>
                <a:gd name="T15" fmla="*/ 2147483647 h 8064"/>
                <a:gd name="T16" fmla="*/ 0 w 3504"/>
                <a:gd name="T17" fmla="*/ 2147483647 h 8064"/>
                <a:gd name="T18" fmla="*/ 2147483647 w 3504"/>
                <a:gd name="T19" fmla="*/ 2147483647 h 8064"/>
                <a:gd name="T20" fmla="*/ 2147483647 w 3504"/>
                <a:gd name="T21" fmla="*/ 2147483647 h 8064"/>
                <a:gd name="T22" fmla="*/ 2147483647 w 3504"/>
                <a:gd name="T23" fmla="*/ 2147483647 h 80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04"/>
                <a:gd name="T37" fmla="*/ 0 h 8064"/>
                <a:gd name="T38" fmla="*/ 3504 w 3504"/>
                <a:gd name="T39" fmla="*/ 8064 h 80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04" h="8064">
                  <a:moveTo>
                    <a:pt x="3504" y="7584"/>
                  </a:moveTo>
                  <a:lnTo>
                    <a:pt x="3504" y="480"/>
                  </a:lnTo>
                  <a:cubicBezTo>
                    <a:pt x="3504" y="214"/>
                    <a:pt x="3289" y="0"/>
                    <a:pt x="3024" y="0"/>
                  </a:cubicBezTo>
                  <a:cubicBezTo>
                    <a:pt x="3024" y="0"/>
                    <a:pt x="3024" y="0"/>
                    <a:pt x="3024" y="0"/>
                  </a:cubicBezTo>
                  <a:lnTo>
                    <a:pt x="480" y="0"/>
                  </a:lnTo>
                  <a:cubicBezTo>
                    <a:pt x="215" y="0"/>
                    <a:pt x="0" y="214"/>
                    <a:pt x="0" y="480"/>
                  </a:cubicBezTo>
                  <a:lnTo>
                    <a:pt x="0" y="7584"/>
                  </a:lnTo>
                  <a:cubicBezTo>
                    <a:pt x="0" y="7849"/>
                    <a:pt x="215" y="8064"/>
                    <a:pt x="480" y="8064"/>
                  </a:cubicBezTo>
                  <a:lnTo>
                    <a:pt x="3024" y="8064"/>
                  </a:lnTo>
                  <a:cubicBezTo>
                    <a:pt x="3289" y="8064"/>
                    <a:pt x="3504" y="7849"/>
                    <a:pt x="3504" y="7584"/>
                  </a:cubicBezTo>
                  <a:close/>
                </a:path>
              </a:pathLst>
            </a:custGeom>
            <a:noFill/>
            <a:ln w="3175" cap="rnd">
              <a:solidFill>
                <a:srgbClr val="000000"/>
              </a:solidFill>
              <a:round/>
              <a:headEnd/>
              <a:tailEnd/>
            </a:ln>
          </p:spPr>
          <p:txBody>
            <a:bodyPr/>
            <a:lstStyle/>
            <a:p>
              <a:pPr defTabSz="912813">
                <a:defRPr/>
              </a:pPr>
              <a:endParaRPr lang="en-US">
                <a:latin typeface="+mj-lt"/>
                <a:ea typeface="+mn-ea"/>
                <a:cs typeface="+mn-cs"/>
              </a:endParaRPr>
            </a:p>
          </p:txBody>
        </p:sp>
        <p:sp>
          <p:nvSpPr>
            <p:cNvPr id="172" name="Freeform 43"/>
            <p:cNvSpPr>
              <a:spLocks/>
            </p:cNvSpPr>
            <p:nvPr/>
          </p:nvSpPr>
          <p:spPr bwMode="auto">
            <a:xfrm>
              <a:off x="5989387" y="2842576"/>
              <a:ext cx="1120593" cy="880111"/>
            </a:xfrm>
            <a:custGeom>
              <a:avLst/>
              <a:gdLst>
                <a:gd name="T0" fmla="*/ 2147483647 w 2688"/>
                <a:gd name="T1" fmla="*/ 2147483647 h 2389"/>
                <a:gd name="T2" fmla="*/ 2147483647 w 2688"/>
                <a:gd name="T3" fmla="*/ 2147483647 h 2389"/>
                <a:gd name="T4" fmla="*/ 2147483647 w 2688"/>
                <a:gd name="T5" fmla="*/ 2147483647 h 2389"/>
                <a:gd name="T6" fmla="*/ 2147483647 w 2688"/>
                <a:gd name="T7" fmla="*/ 2147483647 h 2389"/>
                <a:gd name="T8" fmla="*/ 2147483647 w 2688"/>
                <a:gd name="T9" fmla="*/ 2147483647 h 2389"/>
                <a:gd name="T10" fmla="*/ 2147483647 w 2688"/>
                <a:gd name="T11" fmla="*/ 2147483647 h 2389"/>
                <a:gd name="T12" fmla="*/ 2147483647 w 2688"/>
                <a:gd name="T13" fmla="*/ 0 h 2389"/>
                <a:gd name="T14" fmla="*/ 2147483647 w 2688"/>
                <a:gd name="T15" fmla="*/ 0 h 2389"/>
                <a:gd name="T16" fmla="*/ 0 w 2688"/>
                <a:gd name="T17" fmla="*/ 2147483647 h 2389"/>
                <a:gd name="T18" fmla="*/ 0 w 2688"/>
                <a:gd name="T19" fmla="*/ 2147483647 h 2389"/>
                <a:gd name="T20" fmla="*/ 0 w 2688"/>
                <a:gd name="T21" fmla="*/ 2147483647 h 2389"/>
                <a:gd name="T22" fmla="*/ 2147483647 w 2688"/>
                <a:gd name="T23" fmla="*/ 2147483647 h 23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88"/>
                <a:gd name="T37" fmla="*/ 0 h 2389"/>
                <a:gd name="T38" fmla="*/ 2688 w 2688"/>
                <a:gd name="T39" fmla="*/ 2389 h 23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88" h="2389">
                  <a:moveTo>
                    <a:pt x="480" y="2389"/>
                  </a:moveTo>
                  <a:lnTo>
                    <a:pt x="2208" y="2389"/>
                  </a:lnTo>
                  <a:cubicBezTo>
                    <a:pt x="2473" y="2389"/>
                    <a:pt x="2688" y="2174"/>
                    <a:pt x="2688" y="1909"/>
                  </a:cubicBezTo>
                  <a:cubicBezTo>
                    <a:pt x="2688" y="1909"/>
                    <a:pt x="2688" y="1909"/>
                    <a:pt x="2688" y="1909"/>
                  </a:cubicBezTo>
                  <a:lnTo>
                    <a:pt x="2688" y="480"/>
                  </a:lnTo>
                  <a:cubicBezTo>
                    <a:pt x="2688" y="215"/>
                    <a:pt x="2473" y="0"/>
                    <a:pt x="2208" y="0"/>
                  </a:cubicBezTo>
                  <a:lnTo>
                    <a:pt x="480" y="0"/>
                  </a:lnTo>
                  <a:cubicBezTo>
                    <a:pt x="215" y="0"/>
                    <a:pt x="0" y="215"/>
                    <a:pt x="0" y="480"/>
                  </a:cubicBezTo>
                  <a:lnTo>
                    <a:pt x="0" y="1909"/>
                  </a:lnTo>
                  <a:cubicBezTo>
                    <a:pt x="0" y="2174"/>
                    <a:pt x="215" y="2389"/>
                    <a:pt x="480" y="2389"/>
                  </a:cubicBezTo>
                  <a:close/>
                </a:path>
              </a:pathLst>
            </a:custGeom>
            <a:solidFill>
              <a:srgbClr val="CCFFCC"/>
            </a:solidFill>
            <a:ln w="0">
              <a:solidFill>
                <a:srgbClr val="000000"/>
              </a:solidFill>
              <a:round/>
              <a:headEnd/>
              <a:tailEnd/>
            </a:ln>
          </p:spPr>
          <p:txBody>
            <a:bodyPr/>
            <a:lstStyle/>
            <a:p>
              <a:pPr defTabSz="912813">
                <a:defRPr/>
              </a:pPr>
              <a:endParaRPr lang="en-US">
                <a:latin typeface="+mj-lt"/>
                <a:ea typeface="+mn-ea"/>
                <a:cs typeface="+mn-cs"/>
              </a:endParaRPr>
            </a:p>
          </p:txBody>
        </p:sp>
        <p:sp>
          <p:nvSpPr>
            <p:cNvPr id="173" name="Freeform 44"/>
            <p:cNvSpPr>
              <a:spLocks/>
            </p:cNvSpPr>
            <p:nvPr/>
          </p:nvSpPr>
          <p:spPr bwMode="auto">
            <a:xfrm>
              <a:off x="5989387" y="2842576"/>
              <a:ext cx="1120593" cy="880111"/>
            </a:xfrm>
            <a:custGeom>
              <a:avLst/>
              <a:gdLst>
                <a:gd name="T0" fmla="*/ 2147483647 w 2688"/>
                <a:gd name="T1" fmla="*/ 2147483647 h 2389"/>
                <a:gd name="T2" fmla="*/ 2147483647 w 2688"/>
                <a:gd name="T3" fmla="*/ 2147483647 h 2389"/>
                <a:gd name="T4" fmla="*/ 2147483647 w 2688"/>
                <a:gd name="T5" fmla="*/ 2147483647 h 2389"/>
                <a:gd name="T6" fmla="*/ 2147483647 w 2688"/>
                <a:gd name="T7" fmla="*/ 2147483647 h 2389"/>
                <a:gd name="T8" fmla="*/ 2147483647 w 2688"/>
                <a:gd name="T9" fmla="*/ 2147483647 h 2389"/>
                <a:gd name="T10" fmla="*/ 2147483647 w 2688"/>
                <a:gd name="T11" fmla="*/ 2147483647 h 2389"/>
                <a:gd name="T12" fmla="*/ 2147483647 w 2688"/>
                <a:gd name="T13" fmla="*/ 0 h 2389"/>
                <a:gd name="T14" fmla="*/ 2147483647 w 2688"/>
                <a:gd name="T15" fmla="*/ 0 h 2389"/>
                <a:gd name="T16" fmla="*/ 0 w 2688"/>
                <a:gd name="T17" fmla="*/ 2147483647 h 2389"/>
                <a:gd name="T18" fmla="*/ 0 w 2688"/>
                <a:gd name="T19" fmla="*/ 2147483647 h 2389"/>
                <a:gd name="T20" fmla="*/ 0 w 2688"/>
                <a:gd name="T21" fmla="*/ 2147483647 h 2389"/>
                <a:gd name="T22" fmla="*/ 2147483647 w 2688"/>
                <a:gd name="T23" fmla="*/ 2147483647 h 23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88"/>
                <a:gd name="T37" fmla="*/ 0 h 2389"/>
                <a:gd name="T38" fmla="*/ 2688 w 2688"/>
                <a:gd name="T39" fmla="*/ 2389 h 23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88" h="2389">
                  <a:moveTo>
                    <a:pt x="480" y="2389"/>
                  </a:moveTo>
                  <a:lnTo>
                    <a:pt x="2208" y="2389"/>
                  </a:lnTo>
                  <a:cubicBezTo>
                    <a:pt x="2473" y="2389"/>
                    <a:pt x="2688" y="2174"/>
                    <a:pt x="2688" y="1909"/>
                  </a:cubicBezTo>
                  <a:cubicBezTo>
                    <a:pt x="2688" y="1909"/>
                    <a:pt x="2688" y="1909"/>
                    <a:pt x="2688" y="1909"/>
                  </a:cubicBezTo>
                  <a:lnTo>
                    <a:pt x="2688" y="480"/>
                  </a:lnTo>
                  <a:cubicBezTo>
                    <a:pt x="2688" y="215"/>
                    <a:pt x="2473" y="0"/>
                    <a:pt x="2208" y="0"/>
                  </a:cubicBezTo>
                  <a:lnTo>
                    <a:pt x="480" y="0"/>
                  </a:lnTo>
                  <a:cubicBezTo>
                    <a:pt x="215" y="0"/>
                    <a:pt x="0" y="215"/>
                    <a:pt x="0" y="480"/>
                  </a:cubicBezTo>
                  <a:lnTo>
                    <a:pt x="0" y="1909"/>
                  </a:lnTo>
                  <a:cubicBezTo>
                    <a:pt x="0" y="2174"/>
                    <a:pt x="215" y="2389"/>
                    <a:pt x="480" y="2389"/>
                  </a:cubicBezTo>
                  <a:close/>
                </a:path>
              </a:pathLst>
            </a:custGeom>
            <a:noFill/>
            <a:ln w="3175" cap="rnd">
              <a:solidFill>
                <a:srgbClr val="000000"/>
              </a:solidFill>
              <a:round/>
              <a:headEnd/>
              <a:tailEnd/>
            </a:ln>
          </p:spPr>
          <p:txBody>
            <a:bodyPr/>
            <a:lstStyle/>
            <a:p>
              <a:pPr defTabSz="912813">
                <a:defRPr/>
              </a:pPr>
              <a:endParaRPr lang="en-US">
                <a:latin typeface="+mj-lt"/>
                <a:ea typeface="+mn-ea"/>
                <a:cs typeface="+mn-cs"/>
              </a:endParaRPr>
            </a:p>
          </p:txBody>
        </p:sp>
        <p:sp>
          <p:nvSpPr>
            <p:cNvPr id="176" name="Freeform 47"/>
            <p:cNvSpPr>
              <a:spLocks/>
            </p:cNvSpPr>
            <p:nvPr/>
          </p:nvSpPr>
          <p:spPr bwMode="auto">
            <a:xfrm>
              <a:off x="5989387" y="4183697"/>
              <a:ext cx="1115074" cy="880111"/>
            </a:xfrm>
            <a:custGeom>
              <a:avLst/>
              <a:gdLst>
                <a:gd name="T0" fmla="*/ 2147483647 w 2688"/>
                <a:gd name="T1" fmla="*/ 2147483647 h 2389"/>
                <a:gd name="T2" fmla="*/ 2147483647 w 2688"/>
                <a:gd name="T3" fmla="*/ 2147483647 h 2389"/>
                <a:gd name="T4" fmla="*/ 2147483647 w 2688"/>
                <a:gd name="T5" fmla="*/ 2147483647 h 2389"/>
                <a:gd name="T6" fmla="*/ 2147483647 w 2688"/>
                <a:gd name="T7" fmla="*/ 2147483647 h 2389"/>
                <a:gd name="T8" fmla="*/ 2147483647 w 2688"/>
                <a:gd name="T9" fmla="*/ 2147483647 h 2389"/>
                <a:gd name="T10" fmla="*/ 2147483647 w 2688"/>
                <a:gd name="T11" fmla="*/ 0 h 2389"/>
                <a:gd name="T12" fmla="*/ 2147483647 w 2688"/>
                <a:gd name="T13" fmla="*/ 0 h 2389"/>
                <a:gd name="T14" fmla="*/ 0 w 2688"/>
                <a:gd name="T15" fmla="*/ 2147483647 h 2389"/>
                <a:gd name="T16" fmla="*/ 0 w 2688"/>
                <a:gd name="T17" fmla="*/ 2147483647 h 2389"/>
                <a:gd name="T18" fmla="*/ 2147483647 w 2688"/>
                <a:gd name="T19" fmla="*/ 2147483647 h 2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88"/>
                <a:gd name="T31" fmla="*/ 0 h 2389"/>
                <a:gd name="T32" fmla="*/ 2688 w 2688"/>
                <a:gd name="T33" fmla="*/ 2389 h 23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88" h="2389">
                  <a:moveTo>
                    <a:pt x="480" y="2389"/>
                  </a:moveTo>
                  <a:lnTo>
                    <a:pt x="2208" y="2389"/>
                  </a:lnTo>
                  <a:cubicBezTo>
                    <a:pt x="2473" y="2389"/>
                    <a:pt x="2688" y="2174"/>
                    <a:pt x="2688" y="1909"/>
                  </a:cubicBezTo>
                  <a:cubicBezTo>
                    <a:pt x="2688" y="1909"/>
                    <a:pt x="2688" y="1909"/>
                    <a:pt x="2688" y="1909"/>
                  </a:cubicBezTo>
                  <a:lnTo>
                    <a:pt x="2688" y="480"/>
                  </a:lnTo>
                  <a:cubicBezTo>
                    <a:pt x="2688" y="215"/>
                    <a:pt x="2473" y="0"/>
                    <a:pt x="2208" y="0"/>
                  </a:cubicBezTo>
                  <a:lnTo>
                    <a:pt x="480" y="0"/>
                  </a:lnTo>
                  <a:cubicBezTo>
                    <a:pt x="215" y="0"/>
                    <a:pt x="0" y="215"/>
                    <a:pt x="0" y="480"/>
                  </a:cubicBezTo>
                  <a:lnTo>
                    <a:pt x="0" y="1909"/>
                  </a:lnTo>
                  <a:cubicBezTo>
                    <a:pt x="0" y="2174"/>
                    <a:pt x="215" y="2389"/>
                    <a:pt x="480" y="2389"/>
                  </a:cubicBezTo>
                  <a:close/>
                </a:path>
              </a:pathLst>
            </a:custGeom>
            <a:solidFill>
              <a:srgbClr val="CCFFCC"/>
            </a:solidFill>
            <a:ln w="0">
              <a:solidFill>
                <a:srgbClr val="000000"/>
              </a:solidFill>
              <a:round/>
              <a:headEnd/>
              <a:tailEnd/>
            </a:ln>
          </p:spPr>
          <p:txBody>
            <a:bodyPr/>
            <a:lstStyle/>
            <a:p>
              <a:pPr defTabSz="912813">
                <a:defRPr/>
              </a:pPr>
              <a:endParaRPr lang="en-US">
                <a:latin typeface="+mj-lt"/>
                <a:ea typeface="+mn-ea"/>
                <a:cs typeface="+mn-cs"/>
              </a:endParaRPr>
            </a:p>
          </p:txBody>
        </p:sp>
        <p:sp>
          <p:nvSpPr>
            <p:cNvPr id="177" name="Freeform 48"/>
            <p:cNvSpPr>
              <a:spLocks/>
            </p:cNvSpPr>
            <p:nvPr/>
          </p:nvSpPr>
          <p:spPr bwMode="auto">
            <a:xfrm>
              <a:off x="5989387" y="4183697"/>
              <a:ext cx="1115074" cy="880111"/>
            </a:xfrm>
            <a:custGeom>
              <a:avLst/>
              <a:gdLst>
                <a:gd name="T0" fmla="*/ 2147483647 w 2688"/>
                <a:gd name="T1" fmla="*/ 2147483647 h 2389"/>
                <a:gd name="T2" fmla="*/ 2147483647 w 2688"/>
                <a:gd name="T3" fmla="*/ 2147483647 h 2389"/>
                <a:gd name="T4" fmla="*/ 2147483647 w 2688"/>
                <a:gd name="T5" fmla="*/ 2147483647 h 2389"/>
                <a:gd name="T6" fmla="*/ 2147483647 w 2688"/>
                <a:gd name="T7" fmla="*/ 2147483647 h 2389"/>
                <a:gd name="T8" fmla="*/ 2147483647 w 2688"/>
                <a:gd name="T9" fmla="*/ 2147483647 h 2389"/>
                <a:gd name="T10" fmla="*/ 2147483647 w 2688"/>
                <a:gd name="T11" fmla="*/ 0 h 2389"/>
                <a:gd name="T12" fmla="*/ 2147483647 w 2688"/>
                <a:gd name="T13" fmla="*/ 0 h 2389"/>
                <a:gd name="T14" fmla="*/ 0 w 2688"/>
                <a:gd name="T15" fmla="*/ 2147483647 h 2389"/>
                <a:gd name="T16" fmla="*/ 0 w 2688"/>
                <a:gd name="T17" fmla="*/ 2147483647 h 2389"/>
                <a:gd name="T18" fmla="*/ 2147483647 w 2688"/>
                <a:gd name="T19" fmla="*/ 2147483647 h 2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88"/>
                <a:gd name="T31" fmla="*/ 0 h 2389"/>
                <a:gd name="T32" fmla="*/ 2688 w 2688"/>
                <a:gd name="T33" fmla="*/ 2389 h 23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88" h="2389">
                  <a:moveTo>
                    <a:pt x="480" y="2389"/>
                  </a:moveTo>
                  <a:lnTo>
                    <a:pt x="2208" y="2389"/>
                  </a:lnTo>
                  <a:cubicBezTo>
                    <a:pt x="2473" y="2389"/>
                    <a:pt x="2688" y="2174"/>
                    <a:pt x="2688" y="1909"/>
                  </a:cubicBezTo>
                  <a:cubicBezTo>
                    <a:pt x="2688" y="1909"/>
                    <a:pt x="2688" y="1909"/>
                    <a:pt x="2688" y="1909"/>
                  </a:cubicBezTo>
                  <a:lnTo>
                    <a:pt x="2688" y="480"/>
                  </a:lnTo>
                  <a:cubicBezTo>
                    <a:pt x="2688" y="215"/>
                    <a:pt x="2473" y="0"/>
                    <a:pt x="2208" y="0"/>
                  </a:cubicBezTo>
                  <a:lnTo>
                    <a:pt x="480" y="0"/>
                  </a:lnTo>
                  <a:cubicBezTo>
                    <a:pt x="215" y="0"/>
                    <a:pt x="0" y="215"/>
                    <a:pt x="0" y="480"/>
                  </a:cubicBezTo>
                  <a:lnTo>
                    <a:pt x="0" y="1909"/>
                  </a:lnTo>
                  <a:cubicBezTo>
                    <a:pt x="0" y="2174"/>
                    <a:pt x="215" y="2389"/>
                    <a:pt x="480" y="2389"/>
                  </a:cubicBezTo>
                  <a:close/>
                </a:path>
              </a:pathLst>
            </a:custGeom>
            <a:noFill/>
            <a:ln w="3175" cap="rnd">
              <a:solidFill>
                <a:srgbClr val="000000"/>
              </a:solidFill>
              <a:round/>
              <a:headEnd/>
              <a:tailEnd/>
            </a:ln>
          </p:spPr>
          <p:txBody>
            <a:bodyPr/>
            <a:lstStyle/>
            <a:p>
              <a:pPr defTabSz="912813">
                <a:defRPr/>
              </a:pPr>
              <a:endParaRPr lang="en-US">
                <a:latin typeface="+mj-lt"/>
                <a:ea typeface="+mn-ea"/>
                <a:cs typeface="+mn-cs"/>
              </a:endParaRPr>
            </a:p>
          </p:txBody>
        </p:sp>
      </p:grpSp>
      <p:grpSp>
        <p:nvGrpSpPr>
          <p:cNvPr id="8" name="Group 248"/>
          <p:cNvGrpSpPr>
            <a:grpSpLocks/>
          </p:cNvGrpSpPr>
          <p:nvPr/>
        </p:nvGrpSpPr>
        <p:grpSpPr bwMode="auto">
          <a:xfrm>
            <a:off x="7596188" y="4025900"/>
            <a:ext cx="1304925" cy="827088"/>
            <a:chOff x="904875" y="2220913"/>
            <a:chExt cx="6381750" cy="4375150"/>
          </a:xfrm>
        </p:grpSpPr>
        <p:grpSp>
          <p:nvGrpSpPr>
            <p:cNvPr id="15420" name="Group 242"/>
            <p:cNvGrpSpPr>
              <a:grpSpLocks/>
            </p:cNvGrpSpPr>
            <p:nvPr/>
          </p:nvGrpSpPr>
          <p:grpSpPr bwMode="auto">
            <a:xfrm>
              <a:off x="904875" y="2220913"/>
              <a:ext cx="6381750" cy="4162425"/>
              <a:chOff x="904875" y="2220913"/>
              <a:chExt cx="6381750" cy="4162425"/>
            </a:xfrm>
          </p:grpSpPr>
          <p:sp>
            <p:nvSpPr>
              <p:cNvPr id="181" name="Line 2"/>
              <p:cNvSpPr>
                <a:spLocks noChangeShapeType="1"/>
              </p:cNvSpPr>
              <p:nvPr/>
            </p:nvSpPr>
            <p:spPr bwMode="auto">
              <a:xfrm flipH="1">
                <a:off x="4359713" y="5109686"/>
                <a:ext cx="15527" cy="537446"/>
              </a:xfrm>
              <a:prstGeom prst="line">
                <a:avLst/>
              </a:prstGeom>
              <a:noFill/>
              <a:ln w="25400">
                <a:solidFill>
                  <a:schemeClr val="tx1"/>
                </a:solidFill>
                <a:round/>
                <a:headEnd/>
                <a:tailEnd/>
              </a:ln>
            </p:spPr>
            <p:txBody>
              <a:bodyPr/>
              <a:lstStyle/>
              <a:p>
                <a:pPr>
                  <a:defRPr/>
                </a:pPr>
                <a:endParaRPr lang="en-US">
                  <a:latin typeface="+mj-lt"/>
                  <a:ea typeface="+mn-ea"/>
                  <a:cs typeface="+mn-cs"/>
                </a:endParaRPr>
              </a:p>
            </p:txBody>
          </p:sp>
          <p:sp>
            <p:nvSpPr>
              <p:cNvPr id="182" name="Freeform 4"/>
              <p:cNvSpPr>
                <a:spLocks/>
              </p:cNvSpPr>
              <p:nvPr/>
            </p:nvSpPr>
            <p:spPr bwMode="auto">
              <a:xfrm>
                <a:off x="5827052" y="2220913"/>
                <a:ext cx="1459573" cy="2972749"/>
              </a:xfrm>
              <a:custGeom>
                <a:avLst/>
                <a:gdLst>
                  <a:gd name="T0" fmla="*/ 2147483647 w 3504"/>
                  <a:gd name="T1" fmla="*/ 2147483647 h 8064"/>
                  <a:gd name="T2" fmla="*/ 2147483647 w 3504"/>
                  <a:gd name="T3" fmla="*/ 2147483647 h 8064"/>
                  <a:gd name="T4" fmla="*/ 2147483647 w 3504"/>
                  <a:gd name="T5" fmla="*/ 0 h 8064"/>
                  <a:gd name="T6" fmla="*/ 2147483647 w 3504"/>
                  <a:gd name="T7" fmla="*/ 0 h 8064"/>
                  <a:gd name="T8" fmla="*/ 2147483647 w 3504"/>
                  <a:gd name="T9" fmla="*/ 0 h 8064"/>
                  <a:gd name="T10" fmla="*/ 2147483647 w 3504"/>
                  <a:gd name="T11" fmla="*/ 0 h 8064"/>
                  <a:gd name="T12" fmla="*/ 0 w 3504"/>
                  <a:gd name="T13" fmla="*/ 2147483647 h 8064"/>
                  <a:gd name="T14" fmla="*/ 0 w 3504"/>
                  <a:gd name="T15" fmla="*/ 2147483647 h 8064"/>
                  <a:gd name="T16" fmla="*/ 0 w 3504"/>
                  <a:gd name="T17" fmla="*/ 2147483647 h 8064"/>
                  <a:gd name="T18" fmla="*/ 2147483647 w 3504"/>
                  <a:gd name="T19" fmla="*/ 2147483647 h 8064"/>
                  <a:gd name="T20" fmla="*/ 2147483647 w 3504"/>
                  <a:gd name="T21" fmla="*/ 2147483647 h 8064"/>
                  <a:gd name="T22" fmla="*/ 2147483647 w 3504"/>
                  <a:gd name="T23" fmla="*/ 2147483647 h 80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04"/>
                  <a:gd name="T37" fmla="*/ 0 h 8064"/>
                  <a:gd name="T38" fmla="*/ 3504 w 3504"/>
                  <a:gd name="T39" fmla="*/ 8064 h 80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04" h="8064">
                    <a:moveTo>
                      <a:pt x="3504" y="7584"/>
                    </a:moveTo>
                    <a:lnTo>
                      <a:pt x="3504" y="480"/>
                    </a:lnTo>
                    <a:cubicBezTo>
                      <a:pt x="3504" y="214"/>
                      <a:pt x="3289" y="0"/>
                      <a:pt x="3024" y="0"/>
                    </a:cubicBezTo>
                    <a:cubicBezTo>
                      <a:pt x="3024" y="0"/>
                      <a:pt x="3024" y="0"/>
                      <a:pt x="3024" y="0"/>
                    </a:cubicBezTo>
                    <a:lnTo>
                      <a:pt x="480" y="0"/>
                    </a:lnTo>
                    <a:cubicBezTo>
                      <a:pt x="215" y="0"/>
                      <a:pt x="0" y="214"/>
                      <a:pt x="0" y="480"/>
                    </a:cubicBezTo>
                    <a:lnTo>
                      <a:pt x="0" y="7584"/>
                    </a:lnTo>
                    <a:cubicBezTo>
                      <a:pt x="0" y="7849"/>
                      <a:pt x="215" y="8064"/>
                      <a:pt x="480" y="8064"/>
                    </a:cubicBezTo>
                    <a:lnTo>
                      <a:pt x="3024" y="8064"/>
                    </a:lnTo>
                    <a:cubicBezTo>
                      <a:pt x="3289" y="8064"/>
                      <a:pt x="3504" y="7849"/>
                      <a:pt x="3504" y="7584"/>
                    </a:cubicBezTo>
                    <a:close/>
                  </a:path>
                </a:pathLst>
              </a:custGeom>
              <a:solidFill>
                <a:srgbClr val="00FF00"/>
              </a:solidFill>
              <a:ln w="0">
                <a:solidFill>
                  <a:srgbClr val="000000"/>
                </a:solidFill>
                <a:round/>
                <a:headEnd/>
                <a:tailEnd/>
              </a:ln>
            </p:spPr>
            <p:txBody>
              <a:bodyPr/>
              <a:lstStyle/>
              <a:p>
                <a:pPr defTabSz="912813">
                  <a:defRPr/>
                </a:pPr>
                <a:endParaRPr lang="en-US">
                  <a:latin typeface="+mj-lt"/>
                  <a:ea typeface="+mn-ea"/>
                  <a:cs typeface="+mn-cs"/>
                </a:endParaRPr>
              </a:p>
            </p:txBody>
          </p:sp>
          <p:sp>
            <p:nvSpPr>
              <p:cNvPr id="183" name="Freeform 5"/>
              <p:cNvSpPr>
                <a:spLocks/>
              </p:cNvSpPr>
              <p:nvPr/>
            </p:nvSpPr>
            <p:spPr bwMode="auto">
              <a:xfrm>
                <a:off x="5827052" y="2220913"/>
                <a:ext cx="1459573" cy="2972749"/>
              </a:xfrm>
              <a:custGeom>
                <a:avLst/>
                <a:gdLst>
                  <a:gd name="T0" fmla="*/ 2147483647 w 3504"/>
                  <a:gd name="T1" fmla="*/ 2147483647 h 8064"/>
                  <a:gd name="T2" fmla="*/ 2147483647 w 3504"/>
                  <a:gd name="T3" fmla="*/ 2147483647 h 8064"/>
                  <a:gd name="T4" fmla="*/ 2147483647 w 3504"/>
                  <a:gd name="T5" fmla="*/ 0 h 8064"/>
                  <a:gd name="T6" fmla="*/ 2147483647 w 3504"/>
                  <a:gd name="T7" fmla="*/ 0 h 8064"/>
                  <a:gd name="T8" fmla="*/ 2147483647 w 3504"/>
                  <a:gd name="T9" fmla="*/ 0 h 8064"/>
                  <a:gd name="T10" fmla="*/ 2147483647 w 3504"/>
                  <a:gd name="T11" fmla="*/ 0 h 8064"/>
                  <a:gd name="T12" fmla="*/ 0 w 3504"/>
                  <a:gd name="T13" fmla="*/ 2147483647 h 8064"/>
                  <a:gd name="T14" fmla="*/ 0 w 3504"/>
                  <a:gd name="T15" fmla="*/ 2147483647 h 8064"/>
                  <a:gd name="T16" fmla="*/ 0 w 3504"/>
                  <a:gd name="T17" fmla="*/ 2147483647 h 8064"/>
                  <a:gd name="T18" fmla="*/ 2147483647 w 3504"/>
                  <a:gd name="T19" fmla="*/ 2147483647 h 8064"/>
                  <a:gd name="T20" fmla="*/ 2147483647 w 3504"/>
                  <a:gd name="T21" fmla="*/ 2147483647 h 8064"/>
                  <a:gd name="T22" fmla="*/ 2147483647 w 3504"/>
                  <a:gd name="T23" fmla="*/ 2147483647 h 80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04"/>
                  <a:gd name="T37" fmla="*/ 0 h 8064"/>
                  <a:gd name="T38" fmla="*/ 3504 w 3504"/>
                  <a:gd name="T39" fmla="*/ 8064 h 80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04" h="8064">
                    <a:moveTo>
                      <a:pt x="3504" y="7584"/>
                    </a:moveTo>
                    <a:lnTo>
                      <a:pt x="3504" y="480"/>
                    </a:lnTo>
                    <a:cubicBezTo>
                      <a:pt x="3504" y="214"/>
                      <a:pt x="3289" y="0"/>
                      <a:pt x="3024" y="0"/>
                    </a:cubicBezTo>
                    <a:cubicBezTo>
                      <a:pt x="3024" y="0"/>
                      <a:pt x="3024" y="0"/>
                      <a:pt x="3024" y="0"/>
                    </a:cubicBezTo>
                    <a:lnTo>
                      <a:pt x="480" y="0"/>
                    </a:lnTo>
                    <a:cubicBezTo>
                      <a:pt x="215" y="0"/>
                      <a:pt x="0" y="214"/>
                      <a:pt x="0" y="480"/>
                    </a:cubicBezTo>
                    <a:lnTo>
                      <a:pt x="0" y="7584"/>
                    </a:lnTo>
                    <a:cubicBezTo>
                      <a:pt x="0" y="7849"/>
                      <a:pt x="215" y="8064"/>
                      <a:pt x="480" y="8064"/>
                    </a:cubicBezTo>
                    <a:lnTo>
                      <a:pt x="3024" y="8064"/>
                    </a:lnTo>
                    <a:cubicBezTo>
                      <a:pt x="3289" y="8064"/>
                      <a:pt x="3504" y="7849"/>
                      <a:pt x="3504" y="7584"/>
                    </a:cubicBezTo>
                    <a:close/>
                  </a:path>
                </a:pathLst>
              </a:custGeom>
              <a:noFill/>
              <a:ln w="3175" cap="rnd">
                <a:solidFill>
                  <a:srgbClr val="000000"/>
                </a:solidFill>
                <a:round/>
                <a:headEnd/>
                <a:tailEnd/>
              </a:ln>
            </p:spPr>
            <p:txBody>
              <a:bodyPr/>
              <a:lstStyle/>
              <a:p>
                <a:pPr defTabSz="912813">
                  <a:defRPr/>
                </a:pPr>
                <a:endParaRPr lang="en-US">
                  <a:latin typeface="+mj-lt"/>
                  <a:ea typeface="+mn-ea"/>
                  <a:cs typeface="+mn-cs"/>
                </a:endParaRPr>
              </a:p>
            </p:txBody>
          </p:sp>
          <p:sp>
            <p:nvSpPr>
              <p:cNvPr id="185" name="Freeform 7"/>
              <p:cNvSpPr>
                <a:spLocks/>
              </p:cNvSpPr>
              <p:nvPr/>
            </p:nvSpPr>
            <p:spPr bwMode="auto">
              <a:xfrm>
                <a:off x="5151609" y="3279010"/>
                <a:ext cx="652150" cy="0"/>
              </a:xfrm>
              <a:custGeom>
                <a:avLst/>
                <a:gdLst>
                  <a:gd name="T0" fmla="*/ 0 w 1563"/>
                  <a:gd name="T1" fmla="*/ 0 h 10"/>
                  <a:gd name="T2" fmla="*/ 2147483647 w 1563"/>
                  <a:gd name="T3" fmla="*/ 0 h 10"/>
                  <a:gd name="T4" fmla="*/ 2147483647 w 1563"/>
                  <a:gd name="T5" fmla="*/ 2147483647 h 10"/>
                  <a:gd name="T6" fmla="*/ 2147483647 w 1563"/>
                  <a:gd name="T7" fmla="*/ 2147483647 h 10"/>
                  <a:gd name="T8" fmla="*/ 2147483647 w 1563"/>
                  <a:gd name="T9" fmla="*/ 2147483647 h 10"/>
                  <a:gd name="T10" fmla="*/ 2147483647 w 1563"/>
                  <a:gd name="T11" fmla="*/ 2147483647 h 10"/>
                  <a:gd name="T12" fmla="*/ 0 60000 65536"/>
                  <a:gd name="T13" fmla="*/ 0 60000 65536"/>
                  <a:gd name="T14" fmla="*/ 0 60000 65536"/>
                  <a:gd name="T15" fmla="*/ 0 60000 65536"/>
                  <a:gd name="T16" fmla="*/ 0 60000 65536"/>
                  <a:gd name="T17" fmla="*/ 0 60000 65536"/>
                  <a:gd name="T18" fmla="*/ 0 w 1563"/>
                  <a:gd name="T19" fmla="*/ 0 h 10"/>
                  <a:gd name="T20" fmla="*/ 1563 w 1563"/>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563" h="10">
                    <a:moveTo>
                      <a:pt x="0" y="0"/>
                    </a:moveTo>
                    <a:lnTo>
                      <a:pt x="283" y="0"/>
                    </a:lnTo>
                    <a:cubicBezTo>
                      <a:pt x="285" y="0"/>
                      <a:pt x="288" y="3"/>
                      <a:pt x="288" y="5"/>
                    </a:cubicBezTo>
                    <a:cubicBezTo>
                      <a:pt x="288" y="5"/>
                      <a:pt x="288" y="5"/>
                      <a:pt x="288" y="5"/>
                    </a:cubicBezTo>
                    <a:cubicBezTo>
                      <a:pt x="288" y="8"/>
                      <a:pt x="290" y="10"/>
                      <a:pt x="293" y="10"/>
                    </a:cubicBezTo>
                    <a:lnTo>
                      <a:pt x="1563" y="10"/>
                    </a:lnTo>
                  </a:path>
                </a:pathLst>
              </a:custGeom>
              <a:noFill/>
              <a:ln w="33338" cap="rnd">
                <a:solidFill>
                  <a:srgbClr val="000000"/>
                </a:solidFill>
                <a:round/>
                <a:headEnd/>
                <a:tailEnd/>
              </a:ln>
            </p:spPr>
            <p:txBody>
              <a:bodyPr/>
              <a:lstStyle/>
              <a:p>
                <a:pPr defTabSz="912813">
                  <a:defRPr/>
                </a:pPr>
                <a:endParaRPr lang="en-US">
                  <a:latin typeface="+mj-lt"/>
                  <a:ea typeface="+mn-ea"/>
                  <a:cs typeface="+mn-cs"/>
                </a:endParaRPr>
              </a:p>
            </p:txBody>
          </p:sp>
          <p:sp>
            <p:nvSpPr>
              <p:cNvPr id="186" name="Freeform 8"/>
              <p:cNvSpPr>
                <a:spLocks/>
              </p:cNvSpPr>
              <p:nvPr/>
            </p:nvSpPr>
            <p:spPr bwMode="auto">
              <a:xfrm>
                <a:off x="5772704" y="3186639"/>
                <a:ext cx="217383" cy="193142"/>
              </a:xfrm>
              <a:custGeom>
                <a:avLst/>
                <a:gdLst>
                  <a:gd name="T0" fmla="*/ 0 w 162"/>
                  <a:gd name="T1" fmla="*/ 0 h 162"/>
                  <a:gd name="T2" fmla="*/ 2147483647 w 162"/>
                  <a:gd name="T3" fmla="*/ 2147483647 h 162"/>
                  <a:gd name="T4" fmla="*/ 0 w 162"/>
                  <a:gd name="T5" fmla="*/ 2147483647 h 162"/>
                  <a:gd name="T6" fmla="*/ 0 w 162"/>
                  <a:gd name="T7" fmla="*/ 0 h 162"/>
                  <a:gd name="T8" fmla="*/ 0 60000 65536"/>
                  <a:gd name="T9" fmla="*/ 0 60000 65536"/>
                  <a:gd name="T10" fmla="*/ 0 60000 65536"/>
                  <a:gd name="T11" fmla="*/ 0 60000 65536"/>
                  <a:gd name="T12" fmla="*/ 0 w 162"/>
                  <a:gd name="T13" fmla="*/ 0 h 162"/>
                  <a:gd name="T14" fmla="*/ 162 w 162"/>
                  <a:gd name="T15" fmla="*/ 162 h 162"/>
                </a:gdLst>
                <a:ahLst/>
                <a:cxnLst>
                  <a:cxn ang="T8">
                    <a:pos x="T0" y="T1"/>
                  </a:cxn>
                  <a:cxn ang="T9">
                    <a:pos x="T2" y="T3"/>
                  </a:cxn>
                  <a:cxn ang="T10">
                    <a:pos x="T4" y="T5"/>
                  </a:cxn>
                  <a:cxn ang="T11">
                    <a:pos x="T6" y="T7"/>
                  </a:cxn>
                </a:cxnLst>
                <a:rect l="T12" t="T13" r="T14" b="T15"/>
                <a:pathLst>
                  <a:path w="162" h="162">
                    <a:moveTo>
                      <a:pt x="0" y="0"/>
                    </a:moveTo>
                    <a:lnTo>
                      <a:pt x="162" y="81"/>
                    </a:lnTo>
                    <a:lnTo>
                      <a:pt x="0" y="162"/>
                    </a:lnTo>
                    <a:lnTo>
                      <a:pt x="0" y="0"/>
                    </a:lnTo>
                    <a:close/>
                  </a:path>
                </a:pathLst>
              </a:custGeom>
              <a:solidFill>
                <a:srgbClr val="000000"/>
              </a:solidFill>
              <a:ln w="9525">
                <a:noFill/>
                <a:round/>
                <a:headEnd/>
                <a:tailEnd/>
              </a:ln>
            </p:spPr>
            <p:txBody>
              <a:bodyPr/>
              <a:lstStyle/>
              <a:p>
                <a:pPr defTabSz="912813">
                  <a:defRPr/>
                </a:pPr>
                <a:endParaRPr lang="en-US">
                  <a:latin typeface="+mj-lt"/>
                  <a:ea typeface="+mn-ea"/>
                  <a:cs typeface="+mn-cs"/>
                </a:endParaRPr>
              </a:p>
            </p:txBody>
          </p:sp>
          <p:sp>
            <p:nvSpPr>
              <p:cNvPr id="187" name="Line 9"/>
              <p:cNvSpPr>
                <a:spLocks noChangeShapeType="1"/>
              </p:cNvSpPr>
              <p:nvPr/>
            </p:nvSpPr>
            <p:spPr bwMode="auto">
              <a:xfrm>
                <a:off x="3715329" y="3279010"/>
                <a:ext cx="287254" cy="0"/>
              </a:xfrm>
              <a:prstGeom prst="line">
                <a:avLst/>
              </a:prstGeom>
              <a:noFill/>
              <a:ln w="33338" cap="rnd">
                <a:solidFill>
                  <a:srgbClr val="000000"/>
                </a:solidFill>
                <a:round/>
                <a:headEnd/>
                <a:tailEnd/>
              </a:ln>
            </p:spPr>
            <p:txBody>
              <a:bodyPr/>
              <a:lstStyle/>
              <a:p>
                <a:pPr>
                  <a:defRPr/>
                </a:pPr>
                <a:endParaRPr lang="en-US">
                  <a:latin typeface="+mj-lt"/>
                  <a:ea typeface="+mn-ea"/>
                  <a:cs typeface="+mn-cs"/>
                </a:endParaRPr>
              </a:p>
            </p:txBody>
          </p:sp>
          <p:sp>
            <p:nvSpPr>
              <p:cNvPr id="188" name="Freeform 10"/>
              <p:cNvSpPr>
                <a:spLocks/>
              </p:cNvSpPr>
              <p:nvPr/>
            </p:nvSpPr>
            <p:spPr bwMode="auto">
              <a:xfrm>
                <a:off x="3979295" y="3186639"/>
                <a:ext cx="209617" cy="184747"/>
              </a:xfrm>
              <a:custGeom>
                <a:avLst/>
                <a:gdLst>
                  <a:gd name="T0" fmla="*/ 0 w 162"/>
                  <a:gd name="T1" fmla="*/ 0 h 162"/>
                  <a:gd name="T2" fmla="*/ 2147483647 w 162"/>
                  <a:gd name="T3" fmla="*/ 2147483647 h 162"/>
                  <a:gd name="T4" fmla="*/ 0 w 162"/>
                  <a:gd name="T5" fmla="*/ 2147483647 h 162"/>
                  <a:gd name="T6" fmla="*/ 0 w 162"/>
                  <a:gd name="T7" fmla="*/ 0 h 162"/>
                  <a:gd name="T8" fmla="*/ 0 60000 65536"/>
                  <a:gd name="T9" fmla="*/ 0 60000 65536"/>
                  <a:gd name="T10" fmla="*/ 0 60000 65536"/>
                  <a:gd name="T11" fmla="*/ 0 60000 65536"/>
                  <a:gd name="T12" fmla="*/ 0 w 162"/>
                  <a:gd name="T13" fmla="*/ 0 h 162"/>
                  <a:gd name="T14" fmla="*/ 162 w 162"/>
                  <a:gd name="T15" fmla="*/ 162 h 162"/>
                </a:gdLst>
                <a:ahLst/>
                <a:cxnLst>
                  <a:cxn ang="T8">
                    <a:pos x="T0" y="T1"/>
                  </a:cxn>
                  <a:cxn ang="T9">
                    <a:pos x="T2" y="T3"/>
                  </a:cxn>
                  <a:cxn ang="T10">
                    <a:pos x="T4" y="T5"/>
                  </a:cxn>
                  <a:cxn ang="T11">
                    <a:pos x="T6" y="T7"/>
                  </a:cxn>
                </a:cxnLst>
                <a:rect l="T12" t="T13" r="T14" b="T15"/>
                <a:pathLst>
                  <a:path w="162" h="162">
                    <a:moveTo>
                      <a:pt x="0" y="0"/>
                    </a:moveTo>
                    <a:lnTo>
                      <a:pt x="162" y="81"/>
                    </a:lnTo>
                    <a:lnTo>
                      <a:pt x="0" y="162"/>
                    </a:lnTo>
                    <a:lnTo>
                      <a:pt x="0" y="0"/>
                    </a:lnTo>
                    <a:close/>
                  </a:path>
                </a:pathLst>
              </a:custGeom>
              <a:solidFill>
                <a:srgbClr val="000000"/>
              </a:solidFill>
              <a:ln w="9525">
                <a:noFill/>
                <a:round/>
                <a:headEnd/>
                <a:tailEnd/>
              </a:ln>
            </p:spPr>
            <p:txBody>
              <a:bodyPr/>
              <a:lstStyle/>
              <a:p>
                <a:pPr defTabSz="912813">
                  <a:defRPr/>
                </a:pPr>
                <a:endParaRPr lang="en-US">
                  <a:latin typeface="+mj-lt"/>
                  <a:ea typeface="+mn-ea"/>
                  <a:cs typeface="+mn-cs"/>
                </a:endParaRPr>
              </a:p>
            </p:txBody>
          </p:sp>
          <p:sp>
            <p:nvSpPr>
              <p:cNvPr id="189" name="Freeform 11"/>
              <p:cNvSpPr>
                <a:spLocks/>
              </p:cNvSpPr>
              <p:nvPr/>
            </p:nvSpPr>
            <p:spPr bwMode="auto">
              <a:xfrm>
                <a:off x="2372209" y="3279010"/>
                <a:ext cx="194095" cy="0"/>
              </a:xfrm>
              <a:custGeom>
                <a:avLst/>
                <a:gdLst>
                  <a:gd name="T0" fmla="*/ 0 w 471"/>
                  <a:gd name="T1" fmla="*/ 2147483647 h 6"/>
                  <a:gd name="T2" fmla="*/ 2147483647 w 471"/>
                  <a:gd name="T3" fmla="*/ 2147483647 h 6"/>
                  <a:gd name="T4" fmla="*/ 2147483647 w 471"/>
                  <a:gd name="T5" fmla="*/ 2147483647 h 6"/>
                  <a:gd name="T6" fmla="*/ 2147483647 w 471"/>
                  <a:gd name="T7" fmla="*/ 2147483647 h 6"/>
                  <a:gd name="T8" fmla="*/ 2147483647 w 471"/>
                  <a:gd name="T9" fmla="*/ 0 h 6"/>
                  <a:gd name="T10" fmla="*/ 2147483647 w 471"/>
                  <a:gd name="T11" fmla="*/ 0 h 6"/>
                  <a:gd name="T12" fmla="*/ 2147483647 w 471"/>
                  <a:gd name="T13" fmla="*/ 0 h 6"/>
                  <a:gd name="T14" fmla="*/ 0 60000 65536"/>
                  <a:gd name="T15" fmla="*/ 0 60000 65536"/>
                  <a:gd name="T16" fmla="*/ 0 60000 65536"/>
                  <a:gd name="T17" fmla="*/ 0 60000 65536"/>
                  <a:gd name="T18" fmla="*/ 0 60000 65536"/>
                  <a:gd name="T19" fmla="*/ 0 60000 65536"/>
                  <a:gd name="T20" fmla="*/ 0 60000 65536"/>
                  <a:gd name="T21" fmla="*/ 0 w 471"/>
                  <a:gd name="T22" fmla="*/ 0 h 6"/>
                  <a:gd name="T23" fmla="*/ 471 w 471"/>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1" h="6">
                    <a:moveTo>
                      <a:pt x="0" y="6"/>
                    </a:moveTo>
                    <a:lnTo>
                      <a:pt x="285" y="6"/>
                    </a:lnTo>
                    <a:cubicBezTo>
                      <a:pt x="286" y="6"/>
                      <a:pt x="288" y="4"/>
                      <a:pt x="288" y="3"/>
                    </a:cubicBezTo>
                    <a:cubicBezTo>
                      <a:pt x="288" y="3"/>
                      <a:pt x="288" y="3"/>
                      <a:pt x="288" y="3"/>
                    </a:cubicBezTo>
                    <a:cubicBezTo>
                      <a:pt x="288" y="2"/>
                      <a:pt x="289" y="0"/>
                      <a:pt x="290" y="0"/>
                    </a:cubicBezTo>
                    <a:lnTo>
                      <a:pt x="471" y="0"/>
                    </a:lnTo>
                  </a:path>
                </a:pathLst>
              </a:custGeom>
              <a:noFill/>
              <a:ln w="33338" cap="rnd">
                <a:solidFill>
                  <a:srgbClr val="000000"/>
                </a:solidFill>
                <a:round/>
                <a:headEnd/>
                <a:tailEnd/>
              </a:ln>
            </p:spPr>
            <p:txBody>
              <a:bodyPr/>
              <a:lstStyle/>
              <a:p>
                <a:pPr defTabSz="912813">
                  <a:defRPr/>
                </a:pPr>
                <a:endParaRPr lang="en-US">
                  <a:latin typeface="+mj-lt"/>
                  <a:ea typeface="+mn-ea"/>
                  <a:cs typeface="+mn-cs"/>
                </a:endParaRPr>
              </a:p>
            </p:txBody>
          </p:sp>
          <p:sp>
            <p:nvSpPr>
              <p:cNvPr id="190" name="Freeform 12"/>
              <p:cNvSpPr>
                <a:spLocks/>
              </p:cNvSpPr>
              <p:nvPr/>
            </p:nvSpPr>
            <p:spPr bwMode="auto">
              <a:xfrm>
                <a:off x="2543010" y="3186639"/>
                <a:ext cx="209622" cy="184747"/>
              </a:xfrm>
              <a:custGeom>
                <a:avLst/>
                <a:gdLst>
                  <a:gd name="T0" fmla="*/ 0 w 162"/>
                  <a:gd name="T1" fmla="*/ 0 h 162"/>
                  <a:gd name="T2" fmla="*/ 2147483647 w 162"/>
                  <a:gd name="T3" fmla="*/ 2147483647 h 162"/>
                  <a:gd name="T4" fmla="*/ 0 w 162"/>
                  <a:gd name="T5" fmla="*/ 2147483647 h 162"/>
                  <a:gd name="T6" fmla="*/ 0 w 162"/>
                  <a:gd name="T7" fmla="*/ 0 h 162"/>
                  <a:gd name="T8" fmla="*/ 0 60000 65536"/>
                  <a:gd name="T9" fmla="*/ 0 60000 65536"/>
                  <a:gd name="T10" fmla="*/ 0 60000 65536"/>
                  <a:gd name="T11" fmla="*/ 0 60000 65536"/>
                  <a:gd name="T12" fmla="*/ 0 w 162"/>
                  <a:gd name="T13" fmla="*/ 0 h 162"/>
                  <a:gd name="T14" fmla="*/ 162 w 162"/>
                  <a:gd name="T15" fmla="*/ 162 h 162"/>
                </a:gdLst>
                <a:ahLst/>
                <a:cxnLst>
                  <a:cxn ang="T8">
                    <a:pos x="T0" y="T1"/>
                  </a:cxn>
                  <a:cxn ang="T9">
                    <a:pos x="T2" y="T3"/>
                  </a:cxn>
                  <a:cxn ang="T10">
                    <a:pos x="T4" y="T5"/>
                  </a:cxn>
                  <a:cxn ang="T11">
                    <a:pos x="T6" y="T7"/>
                  </a:cxn>
                </a:cxnLst>
                <a:rect l="T12" t="T13" r="T14" b="T15"/>
                <a:pathLst>
                  <a:path w="162" h="162">
                    <a:moveTo>
                      <a:pt x="0" y="0"/>
                    </a:moveTo>
                    <a:lnTo>
                      <a:pt x="162" y="81"/>
                    </a:lnTo>
                    <a:lnTo>
                      <a:pt x="0" y="162"/>
                    </a:lnTo>
                    <a:lnTo>
                      <a:pt x="0" y="0"/>
                    </a:lnTo>
                    <a:close/>
                  </a:path>
                </a:pathLst>
              </a:custGeom>
              <a:solidFill>
                <a:srgbClr val="000000"/>
              </a:solidFill>
              <a:ln w="9525">
                <a:noFill/>
                <a:round/>
                <a:headEnd/>
                <a:tailEnd/>
              </a:ln>
            </p:spPr>
            <p:txBody>
              <a:bodyPr/>
              <a:lstStyle/>
              <a:p>
                <a:pPr defTabSz="912813">
                  <a:defRPr/>
                </a:pPr>
                <a:endParaRPr lang="en-US">
                  <a:latin typeface="+mj-lt"/>
                  <a:ea typeface="+mn-ea"/>
                  <a:cs typeface="+mn-cs"/>
                </a:endParaRPr>
              </a:p>
            </p:txBody>
          </p:sp>
          <p:sp>
            <p:nvSpPr>
              <p:cNvPr id="191" name="Freeform 13"/>
              <p:cNvSpPr>
                <a:spLocks/>
              </p:cNvSpPr>
              <p:nvPr/>
            </p:nvSpPr>
            <p:spPr bwMode="auto">
              <a:xfrm>
                <a:off x="3870603" y="3950818"/>
                <a:ext cx="481349" cy="226738"/>
              </a:xfrm>
              <a:custGeom>
                <a:avLst/>
                <a:gdLst>
                  <a:gd name="T0" fmla="*/ 0 w 1152"/>
                  <a:gd name="T1" fmla="*/ 0 h 603"/>
                  <a:gd name="T2" fmla="*/ 2147483647 w 1152"/>
                  <a:gd name="T3" fmla="*/ 0 h 603"/>
                  <a:gd name="T4" fmla="*/ 2147483647 w 1152"/>
                  <a:gd name="T5" fmla="*/ 2147483647 h 603"/>
                  <a:gd name="T6" fmla="*/ 2147483647 w 1152"/>
                  <a:gd name="T7" fmla="*/ 2147483647 h 603"/>
                  <a:gd name="T8" fmla="*/ 2147483647 w 1152"/>
                  <a:gd name="T9" fmla="*/ 2147483647 h 603"/>
                  <a:gd name="T10" fmla="*/ 0 60000 65536"/>
                  <a:gd name="T11" fmla="*/ 0 60000 65536"/>
                  <a:gd name="T12" fmla="*/ 0 60000 65536"/>
                  <a:gd name="T13" fmla="*/ 0 60000 65536"/>
                  <a:gd name="T14" fmla="*/ 0 60000 65536"/>
                  <a:gd name="T15" fmla="*/ 0 w 1152"/>
                  <a:gd name="T16" fmla="*/ 0 h 603"/>
                  <a:gd name="T17" fmla="*/ 1152 w 1152"/>
                  <a:gd name="T18" fmla="*/ 603 h 603"/>
                </a:gdLst>
                <a:ahLst/>
                <a:cxnLst>
                  <a:cxn ang="T10">
                    <a:pos x="T0" y="T1"/>
                  </a:cxn>
                  <a:cxn ang="T11">
                    <a:pos x="T2" y="T3"/>
                  </a:cxn>
                  <a:cxn ang="T12">
                    <a:pos x="T4" y="T5"/>
                  </a:cxn>
                  <a:cxn ang="T13">
                    <a:pos x="T6" y="T7"/>
                  </a:cxn>
                  <a:cxn ang="T14">
                    <a:pos x="T8" y="T9"/>
                  </a:cxn>
                </a:cxnLst>
                <a:rect l="T15" t="T16" r="T17" b="T18"/>
                <a:pathLst>
                  <a:path w="1152" h="603">
                    <a:moveTo>
                      <a:pt x="0" y="0"/>
                    </a:moveTo>
                    <a:lnTo>
                      <a:pt x="1056" y="0"/>
                    </a:lnTo>
                    <a:cubicBezTo>
                      <a:pt x="1109" y="0"/>
                      <a:pt x="1152" y="43"/>
                      <a:pt x="1152" y="96"/>
                    </a:cubicBezTo>
                    <a:cubicBezTo>
                      <a:pt x="1152" y="96"/>
                      <a:pt x="1152" y="96"/>
                      <a:pt x="1152" y="96"/>
                    </a:cubicBezTo>
                    <a:lnTo>
                      <a:pt x="1152" y="603"/>
                    </a:lnTo>
                  </a:path>
                </a:pathLst>
              </a:custGeom>
              <a:noFill/>
              <a:ln w="33338" cap="rnd">
                <a:solidFill>
                  <a:srgbClr val="000000"/>
                </a:solidFill>
                <a:round/>
                <a:headEnd/>
                <a:tailEnd/>
              </a:ln>
            </p:spPr>
            <p:txBody>
              <a:bodyPr/>
              <a:lstStyle/>
              <a:p>
                <a:pPr defTabSz="912813">
                  <a:defRPr/>
                </a:pPr>
                <a:endParaRPr lang="en-US">
                  <a:latin typeface="+mj-lt"/>
                  <a:ea typeface="+mn-ea"/>
                  <a:cs typeface="+mn-cs"/>
                </a:endParaRPr>
              </a:p>
            </p:txBody>
          </p:sp>
          <p:sp>
            <p:nvSpPr>
              <p:cNvPr id="192" name="Freeform 14"/>
              <p:cNvSpPr>
                <a:spLocks/>
              </p:cNvSpPr>
              <p:nvPr/>
            </p:nvSpPr>
            <p:spPr bwMode="auto">
              <a:xfrm>
                <a:off x="4243260" y="4152360"/>
                <a:ext cx="217383" cy="193147"/>
              </a:xfrm>
              <a:custGeom>
                <a:avLst/>
                <a:gdLst>
                  <a:gd name="T0" fmla="*/ 2147483647 w 161"/>
                  <a:gd name="T1" fmla="*/ 0 h 162"/>
                  <a:gd name="T2" fmla="*/ 2147483647 w 161"/>
                  <a:gd name="T3" fmla="*/ 2147483647 h 162"/>
                  <a:gd name="T4" fmla="*/ 0 w 161"/>
                  <a:gd name="T5" fmla="*/ 0 h 162"/>
                  <a:gd name="T6" fmla="*/ 2147483647 w 161"/>
                  <a:gd name="T7" fmla="*/ 0 h 162"/>
                  <a:gd name="T8" fmla="*/ 0 60000 65536"/>
                  <a:gd name="T9" fmla="*/ 0 60000 65536"/>
                  <a:gd name="T10" fmla="*/ 0 60000 65536"/>
                  <a:gd name="T11" fmla="*/ 0 60000 65536"/>
                  <a:gd name="T12" fmla="*/ 0 w 161"/>
                  <a:gd name="T13" fmla="*/ 0 h 162"/>
                  <a:gd name="T14" fmla="*/ 161 w 161"/>
                  <a:gd name="T15" fmla="*/ 162 h 162"/>
                </a:gdLst>
                <a:ahLst/>
                <a:cxnLst>
                  <a:cxn ang="T8">
                    <a:pos x="T0" y="T1"/>
                  </a:cxn>
                  <a:cxn ang="T9">
                    <a:pos x="T2" y="T3"/>
                  </a:cxn>
                  <a:cxn ang="T10">
                    <a:pos x="T4" y="T5"/>
                  </a:cxn>
                  <a:cxn ang="T11">
                    <a:pos x="T6" y="T7"/>
                  </a:cxn>
                </a:cxnLst>
                <a:rect l="T12" t="T13" r="T14" b="T15"/>
                <a:pathLst>
                  <a:path w="161" h="162">
                    <a:moveTo>
                      <a:pt x="161" y="0"/>
                    </a:moveTo>
                    <a:lnTo>
                      <a:pt x="81" y="162"/>
                    </a:lnTo>
                    <a:lnTo>
                      <a:pt x="0" y="0"/>
                    </a:lnTo>
                    <a:lnTo>
                      <a:pt x="161" y="0"/>
                    </a:lnTo>
                    <a:close/>
                  </a:path>
                </a:pathLst>
              </a:custGeom>
              <a:solidFill>
                <a:srgbClr val="000000"/>
              </a:solidFill>
              <a:ln w="9525">
                <a:noFill/>
                <a:round/>
                <a:headEnd/>
                <a:tailEnd/>
              </a:ln>
            </p:spPr>
            <p:txBody>
              <a:bodyPr/>
              <a:lstStyle/>
              <a:p>
                <a:pPr defTabSz="912813">
                  <a:defRPr/>
                </a:pPr>
                <a:endParaRPr lang="en-US">
                  <a:latin typeface="+mj-lt"/>
                  <a:ea typeface="+mn-ea"/>
                  <a:cs typeface="+mn-cs"/>
                </a:endParaRPr>
              </a:p>
            </p:txBody>
          </p:sp>
          <p:sp>
            <p:nvSpPr>
              <p:cNvPr id="193" name="Line 15"/>
              <p:cNvSpPr>
                <a:spLocks noChangeShapeType="1"/>
              </p:cNvSpPr>
              <p:nvPr/>
            </p:nvSpPr>
            <p:spPr bwMode="auto">
              <a:xfrm>
                <a:off x="3397016" y="4622625"/>
                <a:ext cx="287259" cy="8400"/>
              </a:xfrm>
              <a:prstGeom prst="line">
                <a:avLst/>
              </a:prstGeom>
              <a:noFill/>
              <a:ln w="33338" cap="rnd">
                <a:solidFill>
                  <a:srgbClr val="000000"/>
                </a:solidFill>
                <a:round/>
                <a:headEnd/>
                <a:tailEnd/>
              </a:ln>
            </p:spPr>
            <p:txBody>
              <a:bodyPr/>
              <a:lstStyle/>
              <a:p>
                <a:pPr>
                  <a:defRPr/>
                </a:pPr>
                <a:endParaRPr lang="en-US">
                  <a:latin typeface="+mj-lt"/>
                  <a:ea typeface="+mn-ea"/>
                  <a:cs typeface="+mn-cs"/>
                </a:endParaRPr>
              </a:p>
            </p:txBody>
          </p:sp>
          <p:sp>
            <p:nvSpPr>
              <p:cNvPr id="194" name="Freeform 16"/>
              <p:cNvSpPr>
                <a:spLocks/>
              </p:cNvSpPr>
              <p:nvPr/>
            </p:nvSpPr>
            <p:spPr bwMode="auto">
              <a:xfrm>
                <a:off x="3660981" y="4530254"/>
                <a:ext cx="209622" cy="193142"/>
              </a:xfrm>
              <a:custGeom>
                <a:avLst/>
                <a:gdLst>
                  <a:gd name="T0" fmla="*/ 0 w 162"/>
                  <a:gd name="T1" fmla="*/ 0 h 162"/>
                  <a:gd name="T2" fmla="*/ 2147483647 w 162"/>
                  <a:gd name="T3" fmla="*/ 2147483647 h 162"/>
                  <a:gd name="T4" fmla="*/ 0 w 162"/>
                  <a:gd name="T5" fmla="*/ 2147483647 h 162"/>
                  <a:gd name="T6" fmla="*/ 0 w 162"/>
                  <a:gd name="T7" fmla="*/ 0 h 162"/>
                  <a:gd name="T8" fmla="*/ 0 60000 65536"/>
                  <a:gd name="T9" fmla="*/ 0 60000 65536"/>
                  <a:gd name="T10" fmla="*/ 0 60000 65536"/>
                  <a:gd name="T11" fmla="*/ 0 60000 65536"/>
                  <a:gd name="T12" fmla="*/ 0 w 162"/>
                  <a:gd name="T13" fmla="*/ 0 h 162"/>
                  <a:gd name="T14" fmla="*/ 162 w 162"/>
                  <a:gd name="T15" fmla="*/ 162 h 162"/>
                </a:gdLst>
                <a:ahLst/>
                <a:cxnLst>
                  <a:cxn ang="T8">
                    <a:pos x="T0" y="T1"/>
                  </a:cxn>
                  <a:cxn ang="T9">
                    <a:pos x="T2" y="T3"/>
                  </a:cxn>
                  <a:cxn ang="T10">
                    <a:pos x="T4" y="T5"/>
                  </a:cxn>
                  <a:cxn ang="T11">
                    <a:pos x="T6" y="T7"/>
                  </a:cxn>
                </a:cxnLst>
                <a:rect l="T12" t="T13" r="T14" b="T15"/>
                <a:pathLst>
                  <a:path w="162" h="162">
                    <a:moveTo>
                      <a:pt x="0" y="0"/>
                    </a:moveTo>
                    <a:lnTo>
                      <a:pt x="162" y="81"/>
                    </a:lnTo>
                    <a:lnTo>
                      <a:pt x="0" y="162"/>
                    </a:lnTo>
                    <a:lnTo>
                      <a:pt x="0" y="0"/>
                    </a:lnTo>
                    <a:close/>
                  </a:path>
                </a:pathLst>
              </a:custGeom>
              <a:solidFill>
                <a:srgbClr val="000000"/>
              </a:solidFill>
              <a:ln w="9525">
                <a:noFill/>
                <a:round/>
                <a:headEnd/>
                <a:tailEnd/>
              </a:ln>
            </p:spPr>
            <p:txBody>
              <a:bodyPr/>
              <a:lstStyle/>
              <a:p>
                <a:pPr defTabSz="912813">
                  <a:defRPr/>
                </a:pPr>
                <a:endParaRPr lang="en-US">
                  <a:latin typeface="+mj-lt"/>
                  <a:ea typeface="+mn-ea"/>
                  <a:cs typeface="+mn-cs"/>
                </a:endParaRPr>
              </a:p>
            </p:txBody>
          </p:sp>
          <p:sp>
            <p:nvSpPr>
              <p:cNvPr id="195" name="Freeform 17"/>
              <p:cNvSpPr>
                <a:spLocks/>
              </p:cNvSpPr>
              <p:nvPr/>
            </p:nvSpPr>
            <p:spPr bwMode="auto">
              <a:xfrm>
                <a:off x="3870603" y="4345507"/>
                <a:ext cx="962697" cy="562636"/>
              </a:xfrm>
              <a:custGeom>
                <a:avLst/>
                <a:gdLst>
                  <a:gd name="T0" fmla="*/ 2147483647 w 2304"/>
                  <a:gd name="T1" fmla="*/ 2147483647 h 1536"/>
                  <a:gd name="T2" fmla="*/ 2147483647 w 2304"/>
                  <a:gd name="T3" fmla="*/ 2147483647 h 1536"/>
                  <a:gd name="T4" fmla="*/ 2147483647 w 2304"/>
                  <a:gd name="T5" fmla="*/ 2147483647 h 1536"/>
                  <a:gd name="T6" fmla="*/ 2147483647 w 2304"/>
                  <a:gd name="T7" fmla="*/ 2147483647 h 1536"/>
                  <a:gd name="T8" fmla="*/ 2147483647 w 2304"/>
                  <a:gd name="T9" fmla="*/ 2147483647 h 1536"/>
                  <a:gd name="T10" fmla="*/ 2147483647 w 2304"/>
                  <a:gd name="T11" fmla="*/ 0 h 1536"/>
                  <a:gd name="T12" fmla="*/ 2147483647 w 2304"/>
                  <a:gd name="T13" fmla="*/ 0 h 1536"/>
                  <a:gd name="T14" fmla="*/ 0 w 2304"/>
                  <a:gd name="T15" fmla="*/ 2147483647 h 1536"/>
                  <a:gd name="T16" fmla="*/ 0 w 2304"/>
                  <a:gd name="T17" fmla="*/ 2147483647 h 1536"/>
                  <a:gd name="T18" fmla="*/ 2147483647 w 2304"/>
                  <a:gd name="T19" fmla="*/ 2147483647 h 1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04"/>
                  <a:gd name="T31" fmla="*/ 0 h 1536"/>
                  <a:gd name="T32" fmla="*/ 2304 w 2304"/>
                  <a:gd name="T33" fmla="*/ 1536 h 1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04" h="1536">
                    <a:moveTo>
                      <a:pt x="96" y="1536"/>
                    </a:moveTo>
                    <a:lnTo>
                      <a:pt x="2208" y="1536"/>
                    </a:lnTo>
                    <a:cubicBezTo>
                      <a:pt x="2261" y="1536"/>
                      <a:pt x="2304" y="1493"/>
                      <a:pt x="2304" y="1440"/>
                    </a:cubicBezTo>
                    <a:cubicBezTo>
                      <a:pt x="2304" y="1440"/>
                      <a:pt x="2304" y="1440"/>
                      <a:pt x="2304" y="1440"/>
                    </a:cubicBezTo>
                    <a:lnTo>
                      <a:pt x="2304" y="96"/>
                    </a:lnTo>
                    <a:cubicBezTo>
                      <a:pt x="2304" y="43"/>
                      <a:pt x="2261" y="0"/>
                      <a:pt x="2208" y="0"/>
                    </a:cubicBezTo>
                    <a:lnTo>
                      <a:pt x="96" y="0"/>
                    </a:lnTo>
                    <a:cubicBezTo>
                      <a:pt x="43" y="0"/>
                      <a:pt x="0" y="43"/>
                      <a:pt x="0" y="96"/>
                    </a:cubicBezTo>
                    <a:lnTo>
                      <a:pt x="0" y="1440"/>
                    </a:lnTo>
                    <a:cubicBezTo>
                      <a:pt x="0" y="1493"/>
                      <a:pt x="43" y="1536"/>
                      <a:pt x="96" y="1536"/>
                    </a:cubicBezTo>
                    <a:close/>
                  </a:path>
                </a:pathLst>
              </a:custGeom>
              <a:solidFill>
                <a:srgbClr val="FF99CC"/>
              </a:solidFill>
              <a:ln w="0">
                <a:solidFill>
                  <a:srgbClr val="000000"/>
                </a:solidFill>
                <a:round/>
                <a:headEnd/>
                <a:tailEnd/>
              </a:ln>
            </p:spPr>
            <p:txBody>
              <a:bodyPr/>
              <a:lstStyle/>
              <a:p>
                <a:pPr defTabSz="912813">
                  <a:defRPr/>
                </a:pPr>
                <a:endParaRPr lang="en-US">
                  <a:latin typeface="+mj-lt"/>
                  <a:ea typeface="+mn-ea"/>
                  <a:cs typeface="+mn-cs"/>
                </a:endParaRPr>
              </a:p>
            </p:txBody>
          </p:sp>
          <p:sp>
            <p:nvSpPr>
              <p:cNvPr id="196" name="Freeform 18"/>
              <p:cNvSpPr>
                <a:spLocks/>
              </p:cNvSpPr>
              <p:nvPr/>
            </p:nvSpPr>
            <p:spPr bwMode="auto">
              <a:xfrm>
                <a:off x="3870603" y="4345507"/>
                <a:ext cx="962697" cy="562636"/>
              </a:xfrm>
              <a:custGeom>
                <a:avLst/>
                <a:gdLst>
                  <a:gd name="T0" fmla="*/ 2147483647 w 2304"/>
                  <a:gd name="T1" fmla="*/ 2147483647 h 1536"/>
                  <a:gd name="T2" fmla="*/ 2147483647 w 2304"/>
                  <a:gd name="T3" fmla="*/ 2147483647 h 1536"/>
                  <a:gd name="T4" fmla="*/ 2147483647 w 2304"/>
                  <a:gd name="T5" fmla="*/ 2147483647 h 1536"/>
                  <a:gd name="T6" fmla="*/ 2147483647 w 2304"/>
                  <a:gd name="T7" fmla="*/ 2147483647 h 1536"/>
                  <a:gd name="T8" fmla="*/ 2147483647 w 2304"/>
                  <a:gd name="T9" fmla="*/ 2147483647 h 1536"/>
                  <a:gd name="T10" fmla="*/ 2147483647 w 2304"/>
                  <a:gd name="T11" fmla="*/ 0 h 1536"/>
                  <a:gd name="T12" fmla="*/ 2147483647 w 2304"/>
                  <a:gd name="T13" fmla="*/ 0 h 1536"/>
                  <a:gd name="T14" fmla="*/ 0 w 2304"/>
                  <a:gd name="T15" fmla="*/ 2147483647 h 1536"/>
                  <a:gd name="T16" fmla="*/ 0 w 2304"/>
                  <a:gd name="T17" fmla="*/ 2147483647 h 1536"/>
                  <a:gd name="T18" fmla="*/ 2147483647 w 2304"/>
                  <a:gd name="T19" fmla="*/ 2147483647 h 1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04"/>
                  <a:gd name="T31" fmla="*/ 0 h 1536"/>
                  <a:gd name="T32" fmla="*/ 2304 w 2304"/>
                  <a:gd name="T33" fmla="*/ 1536 h 1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04" h="1536">
                    <a:moveTo>
                      <a:pt x="96" y="1536"/>
                    </a:moveTo>
                    <a:lnTo>
                      <a:pt x="2208" y="1536"/>
                    </a:lnTo>
                    <a:cubicBezTo>
                      <a:pt x="2261" y="1536"/>
                      <a:pt x="2304" y="1493"/>
                      <a:pt x="2304" y="1440"/>
                    </a:cubicBezTo>
                    <a:cubicBezTo>
                      <a:pt x="2304" y="1440"/>
                      <a:pt x="2304" y="1440"/>
                      <a:pt x="2304" y="1440"/>
                    </a:cubicBezTo>
                    <a:lnTo>
                      <a:pt x="2304" y="96"/>
                    </a:lnTo>
                    <a:cubicBezTo>
                      <a:pt x="2304" y="43"/>
                      <a:pt x="2261" y="0"/>
                      <a:pt x="2208" y="0"/>
                    </a:cubicBezTo>
                    <a:lnTo>
                      <a:pt x="96" y="0"/>
                    </a:lnTo>
                    <a:cubicBezTo>
                      <a:pt x="43" y="0"/>
                      <a:pt x="0" y="43"/>
                      <a:pt x="0" y="96"/>
                    </a:cubicBezTo>
                    <a:lnTo>
                      <a:pt x="0" y="1440"/>
                    </a:lnTo>
                    <a:cubicBezTo>
                      <a:pt x="0" y="1493"/>
                      <a:pt x="43" y="1536"/>
                      <a:pt x="96" y="1536"/>
                    </a:cubicBezTo>
                    <a:close/>
                  </a:path>
                </a:pathLst>
              </a:custGeom>
              <a:noFill/>
              <a:ln w="12700" cap="rnd">
                <a:solidFill>
                  <a:srgbClr val="000000"/>
                </a:solidFill>
                <a:round/>
                <a:headEnd/>
                <a:tailEnd/>
              </a:ln>
            </p:spPr>
            <p:txBody>
              <a:bodyPr/>
              <a:lstStyle/>
              <a:p>
                <a:pPr defTabSz="912813">
                  <a:defRPr/>
                </a:pPr>
                <a:endParaRPr lang="en-US">
                  <a:latin typeface="+mj-lt"/>
                  <a:ea typeface="+mn-ea"/>
                  <a:cs typeface="+mn-cs"/>
                </a:endParaRPr>
              </a:p>
            </p:txBody>
          </p:sp>
          <p:sp>
            <p:nvSpPr>
              <p:cNvPr id="199" name="Freeform 21"/>
              <p:cNvSpPr>
                <a:spLocks/>
              </p:cNvSpPr>
              <p:nvPr/>
            </p:nvSpPr>
            <p:spPr bwMode="auto">
              <a:xfrm>
                <a:off x="4188912" y="2993492"/>
                <a:ext cx="962697" cy="571037"/>
              </a:xfrm>
              <a:custGeom>
                <a:avLst/>
                <a:gdLst>
                  <a:gd name="T0" fmla="*/ 2147483647 w 2304"/>
                  <a:gd name="T1" fmla="*/ 2147483647 h 1536"/>
                  <a:gd name="T2" fmla="*/ 2147483647 w 2304"/>
                  <a:gd name="T3" fmla="*/ 2147483647 h 1536"/>
                  <a:gd name="T4" fmla="*/ 2147483647 w 2304"/>
                  <a:gd name="T5" fmla="*/ 2147483647 h 1536"/>
                  <a:gd name="T6" fmla="*/ 2147483647 w 2304"/>
                  <a:gd name="T7" fmla="*/ 2147483647 h 1536"/>
                  <a:gd name="T8" fmla="*/ 2147483647 w 2304"/>
                  <a:gd name="T9" fmla="*/ 2147483647 h 1536"/>
                  <a:gd name="T10" fmla="*/ 2147483647 w 2304"/>
                  <a:gd name="T11" fmla="*/ 0 h 1536"/>
                  <a:gd name="T12" fmla="*/ 2147483647 w 2304"/>
                  <a:gd name="T13" fmla="*/ 0 h 1536"/>
                  <a:gd name="T14" fmla="*/ 0 w 2304"/>
                  <a:gd name="T15" fmla="*/ 2147483647 h 1536"/>
                  <a:gd name="T16" fmla="*/ 0 w 2304"/>
                  <a:gd name="T17" fmla="*/ 2147483647 h 1536"/>
                  <a:gd name="T18" fmla="*/ 2147483647 w 2304"/>
                  <a:gd name="T19" fmla="*/ 2147483647 h 1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04"/>
                  <a:gd name="T31" fmla="*/ 0 h 1536"/>
                  <a:gd name="T32" fmla="*/ 2304 w 2304"/>
                  <a:gd name="T33" fmla="*/ 1536 h 1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04" h="1536">
                    <a:moveTo>
                      <a:pt x="96" y="1536"/>
                    </a:moveTo>
                    <a:lnTo>
                      <a:pt x="2208" y="1536"/>
                    </a:lnTo>
                    <a:cubicBezTo>
                      <a:pt x="2261" y="1536"/>
                      <a:pt x="2304" y="1493"/>
                      <a:pt x="2304" y="1440"/>
                    </a:cubicBezTo>
                    <a:cubicBezTo>
                      <a:pt x="2304" y="1440"/>
                      <a:pt x="2304" y="1440"/>
                      <a:pt x="2304" y="1440"/>
                    </a:cubicBezTo>
                    <a:lnTo>
                      <a:pt x="2304" y="96"/>
                    </a:lnTo>
                    <a:cubicBezTo>
                      <a:pt x="2304" y="43"/>
                      <a:pt x="2261" y="0"/>
                      <a:pt x="2208" y="0"/>
                    </a:cubicBezTo>
                    <a:lnTo>
                      <a:pt x="96" y="0"/>
                    </a:lnTo>
                    <a:cubicBezTo>
                      <a:pt x="43" y="0"/>
                      <a:pt x="0" y="43"/>
                      <a:pt x="0" y="96"/>
                    </a:cubicBezTo>
                    <a:lnTo>
                      <a:pt x="0" y="1440"/>
                    </a:lnTo>
                    <a:cubicBezTo>
                      <a:pt x="0" y="1493"/>
                      <a:pt x="43" y="1536"/>
                      <a:pt x="96" y="1536"/>
                    </a:cubicBezTo>
                    <a:close/>
                  </a:path>
                </a:pathLst>
              </a:custGeom>
              <a:solidFill>
                <a:srgbClr val="FF99CC"/>
              </a:solidFill>
              <a:ln w="0">
                <a:solidFill>
                  <a:srgbClr val="000000"/>
                </a:solidFill>
                <a:round/>
                <a:headEnd/>
                <a:tailEnd/>
              </a:ln>
            </p:spPr>
            <p:txBody>
              <a:bodyPr/>
              <a:lstStyle/>
              <a:p>
                <a:pPr defTabSz="912813">
                  <a:defRPr/>
                </a:pPr>
                <a:endParaRPr lang="en-US">
                  <a:latin typeface="+mj-lt"/>
                  <a:ea typeface="+mn-ea"/>
                  <a:cs typeface="+mn-cs"/>
                </a:endParaRPr>
              </a:p>
            </p:txBody>
          </p:sp>
          <p:sp>
            <p:nvSpPr>
              <p:cNvPr id="200" name="Freeform 22"/>
              <p:cNvSpPr>
                <a:spLocks/>
              </p:cNvSpPr>
              <p:nvPr/>
            </p:nvSpPr>
            <p:spPr bwMode="auto">
              <a:xfrm>
                <a:off x="4188912" y="2993492"/>
                <a:ext cx="962697" cy="571037"/>
              </a:xfrm>
              <a:custGeom>
                <a:avLst/>
                <a:gdLst>
                  <a:gd name="T0" fmla="*/ 2147483647 w 2304"/>
                  <a:gd name="T1" fmla="*/ 2147483647 h 1536"/>
                  <a:gd name="T2" fmla="*/ 2147483647 w 2304"/>
                  <a:gd name="T3" fmla="*/ 2147483647 h 1536"/>
                  <a:gd name="T4" fmla="*/ 2147483647 w 2304"/>
                  <a:gd name="T5" fmla="*/ 2147483647 h 1536"/>
                  <a:gd name="T6" fmla="*/ 2147483647 w 2304"/>
                  <a:gd name="T7" fmla="*/ 2147483647 h 1536"/>
                  <a:gd name="T8" fmla="*/ 2147483647 w 2304"/>
                  <a:gd name="T9" fmla="*/ 2147483647 h 1536"/>
                  <a:gd name="T10" fmla="*/ 2147483647 w 2304"/>
                  <a:gd name="T11" fmla="*/ 0 h 1536"/>
                  <a:gd name="T12" fmla="*/ 2147483647 w 2304"/>
                  <a:gd name="T13" fmla="*/ 0 h 1536"/>
                  <a:gd name="T14" fmla="*/ 0 w 2304"/>
                  <a:gd name="T15" fmla="*/ 2147483647 h 1536"/>
                  <a:gd name="T16" fmla="*/ 0 w 2304"/>
                  <a:gd name="T17" fmla="*/ 2147483647 h 1536"/>
                  <a:gd name="T18" fmla="*/ 2147483647 w 2304"/>
                  <a:gd name="T19" fmla="*/ 2147483647 h 1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04"/>
                  <a:gd name="T31" fmla="*/ 0 h 1536"/>
                  <a:gd name="T32" fmla="*/ 2304 w 2304"/>
                  <a:gd name="T33" fmla="*/ 1536 h 1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04" h="1536">
                    <a:moveTo>
                      <a:pt x="96" y="1536"/>
                    </a:moveTo>
                    <a:lnTo>
                      <a:pt x="2208" y="1536"/>
                    </a:lnTo>
                    <a:cubicBezTo>
                      <a:pt x="2261" y="1536"/>
                      <a:pt x="2304" y="1493"/>
                      <a:pt x="2304" y="1440"/>
                    </a:cubicBezTo>
                    <a:cubicBezTo>
                      <a:pt x="2304" y="1440"/>
                      <a:pt x="2304" y="1440"/>
                      <a:pt x="2304" y="1440"/>
                    </a:cubicBezTo>
                    <a:lnTo>
                      <a:pt x="2304" y="96"/>
                    </a:lnTo>
                    <a:cubicBezTo>
                      <a:pt x="2304" y="43"/>
                      <a:pt x="2261" y="0"/>
                      <a:pt x="2208" y="0"/>
                    </a:cubicBezTo>
                    <a:lnTo>
                      <a:pt x="96" y="0"/>
                    </a:lnTo>
                    <a:cubicBezTo>
                      <a:pt x="43" y="0"/>
                      <a:pt x="0" y="43"/>
                      <a:pt x="0" y="96"/>
                    </a:cubicBezTo>
                    <a:lnTo>
                      <a:pt x="0" y="1440"/>
                    </a:lnTo>
                    <a:cubicBezTo>
                      <a:pt x="0" y="1493"/>
                      <a:pt x="43" y="1536"/>
                      <a:pt x="96" y="1536"/>
                    </a:cubicBezTo>
                    <a:close/>
                  </a:path>
                </a:pathLst>
              </a:custGeom>
              <a:noFill/>
              <a:ln w="12700" cap="rnd">
                <a:solidFill>
                  <a:srgbClr val="000000"/>
                </a:solidFill>
                <a:round/>
                <a:headEnd/>
                <a:tailEnd/>
              </a:ln>
            </p:spPr>
            <p:txBody>
              <a:bodyPr/>
              <a:lstStyle/>
              <a:p>
                <a:pPr defTabSz="912813">
                  <a:defRPr/>
                </a:pPr>
                <a:endParaRPr lang="en-US">
                  <a:latin typeface="+mj-lt"/>
                  <a:ea typeface="+mn-ea"/>
                  <a:cs typeface="+mn-cs"/>
                </a:endParaRPr>
              </a:p>
            </p:txBody>
          </p:sp>
          <p:sp>
            <p:nvSpPr>
              <p:cNvPr id="203" name="Freeform 25"/>
              <p:cNvSpPr>
                <a:spLocks/>
              </p:cNvSpPr>
              <p:nvPr/>
            </p:nvSpPr>
            <p:spPr bwMode="auto">
              <a:xfrm>
                <a:off x="2434319" y="4345507"/>
                <a:ext cx="962697" cy="562636"/>
              </a:xfrm>
              <a:custGeom>
                <a:avLst/>
                <a:gdLst>
                  <a:gd name="T0" fmla="*/ 2147483647 w 2304"/>
                  <a:gd name="T1" fmla="*/ 2147483647 h 1536"/>
                  <a:gd name="T2" fmla="*/ 2147483647 w 2304"/>
                  <a:gd name="T3" fmla="*/ 2147483647 h 1536"/>
                  <a:gd name="T4" fmla="*/ 2147483647 w 2304"/>
                  <a:gd name="T5" fmla="*/ 2147483647 h 1536"/>
                  <a:gd name="T6" fmla="*/ 2147483647 w 2304"/>
                  <a:gd name="T7" fmla="*/ 2147483647 h 1536"/>
                  <a:gd name="T8" fmla="*/ 2147483647 w 2304"/>
                  <a:gd name="T9" fmla="*/ 2147483647 h 1536"/>
                  <a:gd name="T10" fmla="*/ 2147483647 w 2304"/>
                  <a:gd name="T11" fmla="*/ 0 h 1536"/>
                  <a:gd name="T12" fmla="*/ 2147483647 w 2304"/>
                  <a:gd name="T13" fmla="*/ 0 h 1536"/>
                  <a:gd name="T14" fmla="*/ 0 w 2304"/>
                  <a:gd name="T15" fmla="*/ 2147483647 h 1536"/>
                  <a:gd name="T16" fmla="*/ 0 w 2304"/>
                  <a:gd name="T17" fmla="*/ 2147483647 h 1536"/>
                  <a:gd name="T18" fmla="*/ 2147483647 w 2304"/>
                  <a:gd name="T19" fmla="*/ 2147483647 h 1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04"/>
                  <a:gd name="T31" fmla="*/ 0 h 1536"/>
                  <a:gd name="T32" fmla="*/ 2304 w 2304"/>
                  <a:gd name="T33" fmla="*/ 1536 h 1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04" h="1536">
                    <a:moveTo>
                      <a:pt x="96" y="1536"/>
                    </a:moveTo>
                    <a:lnTo>
                      <a:pt x="2208" y="1536"/>
                    </a:lnTo>
                    <a:cubicBezTo>
                      <a:pt x="2261" y="1536"/>
                      <a:pt x="2304" y="1493"/>
                      <a:pt x="2304" y="1440"/>
                    </a:cubicBezTo>
                    <a:cubicBezTo>
                      <a:pt x="2304" y="1440"/>
                      <a:pt x="2304" y="1440"/>
                      <a:pt x="2304" y="1440"/>
                    </a:cubicBezTo>
                    <a:lnTo>
                      <a:pt x="2304" y="96"/>
                    </a:lnTo>
                    <a:cubicBezTo>
                      <a:pt x="2304" y="43"/>
                      <a:pt x="2261" y="0"/>
                      <a:pt x="2208" y="0"/>
                    </a:cubicBezTo>
                    <a:lnTo>
                      <a:pt x="96" y="0"/>
                    </a:lnTo>
                    <a:cubicBezTo>
                      <a:pt x="43" y="0"/>
                      <a:pt x="0" y="43"/>
                      <a:pt x="0" y="96"/>
                    </a:cubicBezTo>
                    <a:lnTo>
                      <a:pt x="0" y="1440"/>
                    </a:lnTo>
                    <a:cubicBezTo>
                      <a:pt x="0" y="1493"/>
                      <a:pt x="43" y="1536"/>
                      <a:pt x="96" y="1536"/>
                    </a:cubicBezTo>
                    <a:close/>
                  </a:path>
                </a:pathLst>
              </a:custGeom>
              <a:solidFill>
                <a:srgbClr val="FF9900"/>
              </a:solidFill>
              <a:ln w="0">
                <a:solidFill>
                  <a:srgbClr val="000000"/>
                </a:solidFill>
                <a:round/>
                <a:headEnd/>
                <a:tailEnd/>
              </a:ln>
            </p:spPr>
            <p:txBody>
              <a:bodyPr/>
              <a:lstStyle/>
              <a:p>
                <a:pPr defTabSz="912813">
                  <a:defRPr/>
                </a:pPr>
                <a:endParaRPr lang="en-US">
                  <a:latin typeface="+mj-lt"/>
                  <a:ea typeface="+mn-ea"/>
                  <a:cs typeface="+mn-cs"/>
                </a:endParaRPr>
              </a:p>
            </p:txBody>
          </p:sp>
          <p:sp>
            <p:nvSpPr>
              <p:cNvPr id="204" name="Freeform 26"/>
              <p:cNvSpPr>
                <a:spLocks/>
              </p:cNvSpPr>
              <p:nvPr/>
            </p:nvSpPr>
            <p:spPr bwMode="auto">
              <a:xfrm>
                <a:off x="2434319" y="4345507"/>
                <a:ext cx="962697" cy="562636"/>
              </a:xfrm>
              <a:custGeom>
                <a:avLst/>
                <a:gdLst>
                  <a:gd name="T0" fmla="*/ 2147483647 w 2304"/>
                  <a:gd name="T1" fmla="*/ 2147483647 h 1536"/>
                  <a:gd name="T2" fmla="*/ 2147483647 w 2304"/>
                  <a:gd name="T3" fmla="*/ 2147483647 h 1536"/>
                  <a:gd name="T4" fmla="*/ 2147483647 w 2304"/>
                  <a:gd name="T5" fmla="*/ 2147483647 h 1536"/>
                  <a:gd name="T6" fmla="*/ 2147483647 w 2304"/>
                  <a:gd name="T7" fmla="*/ 2147483647 h 1536"/>
                  <a:gd name="T8" fmla="*/ 2147483647 w 2304"/>
                  <a:gd name="T9" fmla="*/ 2147483647 h 1536"/>
                  <a:gd name="T10" fmla="*/ 2147483647 w 2304"/>
                  <a:gd name="T11" fmla="*/ 0 h 1536"/>
                  <a:gd name="T12" fmla="*/ 2147483647 w 2304"/>
                  <a:gd name="T13" fmla="*/ 0 h 1536"/>
                  <a:gd name="T14" fmla="*/ 0 w 2304"/>
                  <a:gd name="T15" fmla="*/ 2147483647 h 1536"/>
                  <a:gd name="T16" fmla="*/ 0 w 2304"/>
                  <a:gd name="T17" fmla="*/ 2147483647 h 1536"/>
                  <a:gd name="T18" fmla="*/ 2147483647 w 2304"/>
                  <a:gd name="T19" fmla="*/ 2147483647 h 1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04"/>
                  <a:gd name="T31" fmla="*/ 0 h 1536"/>
                  <a:gd name="T32" fmla="*/ 2304 w 2304"/>
                  <a:gd name="T33" fmla="*/ 1536 h 1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04" h="1536">
                    <a:moveTo>
                      <a:pt x="96" y="1536"/>
                    </a:moveTo>
                    <a:lnTo>
                      <a:pt x="2208" y="1536"/>
                    </a:lnTo>
                    <a:cubicBezTo>
                      <a:pt x="2261" y="1536"/>
                      <a:pt x="2304" y="1493"/>
                      <a:pt x="2304" y="1440"/>
                    </a:cubicBezTo>
                    <a:cubicBezTo>
                      <a:pt x="2304" y="1440"/>
                      <a:pt x="2304" y="1440"/>
                      <a:pt x="2304" y="1440"/>
                    </a:cubicBezTo>
                    <a:lnTo>
                      <a:pt x="2304" y="96"/>
                    </a:lnTo>
                    <a:cubicBezTo>
                      <a:pt x="2304" y="43"/>
                      <a:pt x="2261" y="0"/>
                      <a:pt x="2208" y="0"/>
                    </a:cubicBezTo>
                    <a:lnTo>
                      <a:pt x="96" y="0"/>
                    </a:lnTo>
                    <a:cubicBezTo>
                      <a:pt x="43" y="0"/>
                      <a:pt x="0" y="43"/>
                      <a:pt x="0" y="96"/>
                    </a:cubicBezTo>
                    <a:lnTo>
                      <a:pt x="0" y="1440"/>
                    </a:lnTo>
                    <a:cubicBezTo>
                      <a:pt x="0" y="1493"/>
                      <a:pt x="43" y="1536"/>
                      <a:pt x="96" y="1536"/>
                    </a:cubicBezTo>
                    <a:close/>
                  </a:path>
                </a:pathLst>
              </a:custGeom>
              <a:noFill/>
              <a:ln w="12700" cap="rnd">
                <a:solidFill>
                  <a:srgbClr val="000000"/>
                </a:solidFill>
                <a:round/>
                <a:headEnd/>
                <a:tailEnd/>
              </a:ln>
            </p:spPr>
            <p:txBody>
              <a:bodyPr/>
              <a:lstStyle/>
              <a:p>
                <a:pPr defTabSz="912813">
                  <a:defRPr/>
                </a:pPr>
                <a:endParaRPr lang="en-US">
                  <a:latin typeface="+mj-lt"/>
                  <a:ea typeface="+mn-ea"/>
                  <a:cs typeface="+mn-cs"/>
                </a:endParaRPr>
              </a:p>
            </p:txBody>
          </p:sp>
          <p:sp>
            <p:nvSpPr>
              <p:cNvPr id="206" name="Freeform 28"/>
              <p:cNvSpPr>
                <a:spLocks/>
              </p:cNvSpPr>
              <p:nvPr/>
            </p:nvSpPr>
            <p:spPr bwMode="auto">
              <a:xfrm>
                <a:off x="2752632" y="2993492"/>
                <a:ext cx="962697" cy="571037"/>
              </a:xfrm>
              <a:custGeom>
                <a:avLst/>
                <a:gdLst>
                  <a:gd name="T0" fmla="*/ 2147483647 w 2304"/>
                  <a:gd name="T1" fmla="*/ 2147483647 h 1536"/>
                  <a:gd name="T2" fmla="*/ 2147483647 w 2304"/>
                  <a:gd name="T3" fmla="*/ 2147483647 h 1536"/>
                  <a:gd name="T4" fmla="*/ 2147483647 w 2304"/>
                  <a:gd name="T5" fmla="*/ 2147483647 h 1536"/>
                  <a:gd name="T6" fmla="*/ 2147483647 w 2304"/>
                  <a:gd name="T7" fmla="*/ 2147483647 h 1536"/>
                  <a:gd name="T8" fmla="*/ 2147483647 w 2304"/>
                  <a:gd name="T9" fmla="*/ 2147483647 h 1536"/>
                  <a:gd name="T10" fmla="*/ 2147483647 w 2304"/>
                  <a:gd name="T11" fmla="*/ 0 h 1536"/>
                  <a:gd name="T12" fmla="*/ 2147483647 w 2304"/>
                  <a:gd name="T13" fmla="*/ 0 h 1536"/>
                  <a:gd name="T14" fmla="*/ 0 w 2304"/>
                  <a:gd name="T15" fmla="*/ 2147483647 h 1536"/>
                  <a:gd name="T16" fmla="*/ 0 w 2304"/>
                  <a:gd name="T17" fmla="*/ 2147483647 h 1536"/>
                  <a:gd name="T18" fmla="*/ 2147483647 w 2304"/>
                  <a:gd name="T19" fmla="*/ 2147483647 h 1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04"/>
                  <a:gd name="T31" fmla="*/ 0 h 1536"/>
                  <a:gd name="T32" fmla="*/ 2304 w 2304"/>
                  <a:gd name="T33" fmla="*/ 1536 h 1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04" h="1536">
                    <a:moveTo>
                      <a:pt x="96" y="1536"/>
                    </a:moveTo>
                    <a:lnTo>
                      <a:pt x="2208" y="1536"/>
                    </a:lnTo>
                    <a:cubicBezTo>
                      <a:pt x="2261" y="1536"/>
                      <a:pt x="2304" y="1493"/>
                      <a:pt x="2304" y="1440"/>
                    </a:cubicBezTo>
                    <a:cubicBezTo>
                      <a:pt x="2304" y="1440"/>
                      <a:pt x="2304" y="1440"/>
                      <a:pt x="2304" y="1440"/>
                    </a:cubicBezTo>
                    <a:lnTo>
                      <a:pt x="2304" y="96"/>
                    </a:lnTo>
                    <a:cubicBezTo>
                      <a:pt x="2304" y="43"/>
                      <a:pt x="2261" y="0"/>
                      <a:pt x="2208" y="0"/>
                    </a:cubicBezTo>
                    <a:lnTo>
                      <a:pt x="96" y="0"/>
                    </a:lnTo>
                    <a:cubicBezTo>
                      <a:pt x="43" y="0"/>
                      <a:pt x="0" y="43"/>
                      <a:pt x="0" y="96"/>
                    </a:cubicBezTo>
                    <a:lnTo>
                      <a:pt x="0" y="1440"/>
                    </a:lnTo>
                    <a:cubicBezTo>
                      <a:pt x="0" y="1493"/>
                      <a:pt x="43" y="1536"/>
                      <a:pt x="96" y="1536"/>
                    </a:cubicBezTo>
                    <a:close/>
                  </a:path>
                </a:pathLst>
              </a:custGeom>
              <a:solidFill>
                <a:srgbClr val="FF9900"/>
              </a:solidFill>
              <a:ln w="0">
                <a:solidFill>
                  <a:srgbClr val="000000"/>
                </a:solidFill>
                <a:round/>
                <a:headEnd/>
                <a:tailEnd/>
              </a:ln>
            </p:spPr>
            <p:txBody>
              <a:bodyPr/>
              <a:lstStyle/>
              <a:p>
                <a:pPr defTabSz="912813">
                  <a:defRPr/>
                </a:pPr>
                <a:endParaRPr lang="en-US">
                  <a:latin typeface="+mj-lt"/>
                  <a:ea typeface="+mn-ea"/>
                  <a:cs typeface="+mn-cs"/>
                </a:endParaRPr>
              </a:p>
            </p:txBody>
          </p:sp>
          <p:sp>
            <p:nvSpPr>
              <p:cNvPr id="207" name="Freeform 29"/>
              <p:cNvSpPr>
                <a:spLocks/>
              </p:cNvSpPr>
              <p:nvPr/>
            </p:nvSpPr>
            <p:spPr bwMode="auto">
              <a:xfrm>
                <a:off x="2752632" y="2993492"/>
                <a:ext cx="962697" cy="571037"/>
              </a:xfrm>
              <a:custGeom>
                <a:avLst/>
                <a:gdLst>
                  <a:gd name="T0" fmla="*/ 2147483647 w 2304"/>
                  <a:gd name="T1" fmla="*/ 2147483647 h 1536"/>
                  <a:gd name="T2" fmla="*/ 2147483647 w 2304"/>
                  <a:gd name="T3" fmla="*/ 2147483647 h 1536"/>
                  <a:gd name="T4" fmla="*/ 2147483647 w 2304"/>
                  <a:gd name="T5" fmla="*/ 2147483647 h 1536"/>
                  <a:gd name="T6" fmla="*/ 2147483647 w 2304"/>
                  <a:gd name="T7" fmla="*/ 2147483647 h 1536"/>
                  <a:gd name="T8" fmla="*/ 2147483647 w 2304"/>
                  <a:gd name="T9" fmla="*/ 2147483647 h 1536"/>
                  <a:gd name="T10" fmla="*/ 2147483647 w 2304"/>
                  <a:gd name="T11" fmla="*/ 0 h 1536"/>
                  <a:gd name="T12" fmla="*/ 2147483647 w 2304"/>
                  <a:gd name="T13" fmla="*/ 0 h 1536"/>
                  <a:gd name="T14" fmla="*/ 0 w 2304"/>
                  <a:gd name="T15" fmla="*/ 2147483647 h 1536"/>
                  <a:gd name="T16" fmla="*/ 0 w 2304"/>
                  <a:gd name="T17" fmla="*/ 2147483647 h 1536"/>
                  <a:gd name="T18" fmla="*/ 2147483647 w 2304"/>
                  <a:gd name="T19" fmla="*/ 2147483647 h 1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04"/>
                  <a:gd name="T31" fmla="*/ 0 h 1536"/>
                  <a:gd name="T32" fmla="*/ 2304 w 2304"/>
                  <a:gd name="T33" fmla="*/ 1536 h 1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04" h="1536">
                    <a:moveTo>
                      <a:pt x="96" y="1536"/>
                    </a:moveTo>
                    <a:lnTo>
                      <a:pt x="2208" y="1536"/>
                    </a:lnTo>
                    <a:cubicBezTo>
                      <a:pt x="2261" y="1536"/>
                      <a:pt x="2304" y="1493"/>
                      <a:pt x="2304" y="1440"/>
                    </a:cubicBezTo>
                    <a:cubicBezTo>
                      <a:pt x="2304" y="1440"/>
                      <a:pt x="2304" y="1440"/>
                      <a:pt x="2304" y="1440"/>
                    </a:cubicBezTo>
                    <a:lnTo>
                      <a:pt x="2304" y="96"/>
                    </a:lnTo>
                    <a:cubicBezTo>
                      <a:pt x="2304" y="43"/>
                      <a:pt x="2261" y="0"/>
                      <a:pt x="2208" y="0"/>
                    </a:cubicBezTo>
                    <a:lnTo>
                      <a:pt x="96" y="0"/>
                    </a:lnTo>
                    <a:cubicBezTo>
                      <a:pt x="43" y="0"/>
                      <a:pt x="0" y="43"/>
                      <a:pt x="0" y="96"/>
                    </a:cubicBezTo>
                    <a:lnTo>
                      <a:pt x="0" y="1440"/>
                    </a:lnTo>
                    <a:cubicBezTo>
                      <a:pt x="0" y="1493"/>
                      <a:pt x="43" y="1536"/>
                      <a:pt x="96" y="1536"/>
                    </a:cubicBezTo>
                    <a:close/>
                  </a:path>
                </a:pathLst>
              </a:custGeom>
              <a:noFill/>
              <a:ln w="12700" cap="rnd">
                <a:solidFill>
                  <a:srgbClr val="000000"/>
                </a:solidFill>
                <a:round/>
                <a:headEnd/>
                <a:tailEnd/>
              </a:ln>
            </p:spPr>
            <p:txBody>
              <a:bodyPr/>
              <a:lstStyle/>
              <a:p>
                <a:pPr defTabSz="912813">
                  <a:defRPr/>
                </a:pPr>
                <a:endParaRPr lang="en-US">
                  <a:latin typeface="+mj-lt"/>
                  <a:ea typeface="+mn-ea"/>
                  <a:cs typeface="+mn-cs"/>
                </a:endParaRPr>
              </a:p>
            </p:txBody>
          </p:sp>
          <p:sp>
            <p:nvSpPr>
              <p:cNvPr id="209" name="Freeform 31"/>
              <p:cNvSpPr>
                <a:spLocks/>
              </p:cNvSpPr>
              <p:nvPr/>
            </p:nvSpPr>
            <p:spPr bwMode="auto">
              <a:xfrm>
                <a:off x="4390768" y="2296494"/>
                <a:ext cx="962697" cy="562636"/>
              </a:xfrm>
              <a:custGeom>
                <a:avLst/>
                <a:gdLst>
                  <a:gd name="T0" fmla="*/ 2147483647 w 2304"/>
                  <a:gd name="T1" fmla="*/ 2147483647 h 1536"/>
                  <a:gd name="T2" fmla="*/ 2147483647 w 2304"/>
                  <a:gd name="T3" fmla="*/ 2147483647 h 1536"/>
                  <a:gd name="T4" fmla="*/ 2147483647 w 2304"/>
                  <a:gd name="T5" fmla="*/ 2147483647 h 1536"/>
                  <a:gd name="T6" fmla="*/ 2147483647 w 2304"/>
                  <a:gd name="T7" fmla="*/ 2147483647 h 1536"/>
                  <a:gd name="T8" fmla="*/ 2147483647 w 2304"/>
                  <a:gd name="T9" fmla="*/ 2147483647 h 1536"/>
                  <a:gd name="T10" fmla="*/ 2147483647 w 2304"/>
                  <a:gd name="T11" fmla="*/ 0 h 1536"/>
                  <a:gd name="T12" fmla="*/ 2147483647 w 2304"/>
                  <a:gd name="T13" fmla="*/ 0 h 1536"/>
                  <a:gd name="T14" fmla="*/ 2147483647 w 2304"/>
                  <a:gd name="T15" fmla="*/ 0 h 1536"/>
                  <a:gd name="T16" fmla="*/ 0 w 2304"/>
                  <a:gd name="T17" fmla="*/ 2147483647 h 1536"/>
                  <a:gd name="T18" fmla="*/ 0 w 2304"/>
                  <a:gd name="T19" fmla="*/ 2147483647 h 1536"/>
                  <a:gd name="T20" fmla="*/ 0 w 2304"/>
                  <a:gd name="T21" fmla="*/ 2147483647 h 1536"/>
                  <a:gd name="T22" fmla="*/ 2147483647 w 2304"/>
                  <a:gd name="T23" fmla="*/ 2147483647 h 1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04"/>
                  <a:gd name="T37" fmla="*/ 0 h 1536"/>
                  <a:gd name="T38" fmla="*/ 2304 w 2304"/>
                  <a:gd name="T39" fmla="*/ 1536 h 1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04" h="1536">
                    <a:moveTo>
                      <a:pt x="96" y="1536"/>
                    </a:moveTo>
                    <a:lnTo>
                      <a:pt x="2208" y="1536"/>
                    </a:lnTo>
                    <a:cubicBezTo>
                      <a:pt x="2261" y="1536"/>
                      <a:pt x="2304" y="1493"/>
                      <a:pt x="2304" y="1440"/>
                    </a:cubicBezTo>
                    <a:cubicBezTo>
                      <a:pt x="2304" y="1440"/>
                      <a:pt x="2304" y="1440"/>
                      <a:pt x="2304" y="1440"/>
                    </a:cubicBezTo>
                    <a:lnTo>
                      <a:pt x="2304" y="96"/>
                    </a:lnTo>
                    <a:cubicBezTo>
                      <a:pt x="2304" y="43"/>
                      <a:pt x="2261" y="0"/>
                      <a:pt x="2208" y="0"/>
                    </a:cubicBezTo>
                    <a:lnTo>
                      <a:pt x="96" y="0"/>
                    </a:lnTo>
                    <a:cubicBezTo>
                      <a:pt x="43" y="0"/>
                      <a:pt x="0" y="43"/>
                      <a:pt x="0" y="96"/>
                    </a:cubicBezTo>
                    <a:lnTo>
                      <a:pt x="0" y="1440"/>
                    </a:lnTo>
                    <a:cubicBezTo>
                      <a:pt x="0" y="1493"/>
                      <a:pt x="43" y="1536"/>
                      <a:pt x="96" y="1536"/>
                    </a:cubicBezTo>
                    <a:close/>
                  </a:path>
                </a:pathLst>
              </a:custGeom>
              <a:solidFill>
                <a:srgbClr val="FF99CC"/>
              </a:solidFill>
              <a:ln w="0">
                <a:solidFill>
                  <a:srgbClr val="000000"/>
                </a:solidFill>
                <a:round/>
                <a:headEnd/>
                <a:tailEnd/>
              </a:ln>
            </p:spPr>
            <p:txBody>
              <a:bodyPr/>
              <a:lstStyle/>
              <a:p>
                <a:pPr defTabSz="912813">
                  <a:defRPr/>
                </a:pPr>
                <a:endParaRPr lang="en-US">
                  <a:latin typeface="+mj-lt"/>
                  <a:ea typeface="+mn-ea"/>
                  <a:cs typeface="+mn-cs"/>
                </a:endParaRPr>
              </a:p>
            </p:txBody>
          </p:sp>
          <p:sp>
            <p:nvSpPr>
              <p:cNvPr id="210" name="Freeform 32"/>
              <p:cNvSpPr>
                <a:spLocks/>
              </p:cNvSpPr>
              <p:nvPr/>
            </p:nvSpPr>
            <p:spPr bwMode="auto">
              <a:xfrm>
                <a:off x="4390768" y="2296494"/>
                <a:ext cx="962697" cy="562636"/>
              </a:xfrm>
              <a:custGeom>
                <a:avLst/>
                <a:gdLst>
                  <a:gd name="T0" fmla="*/ 2147483647 w 2304"/>
                  <a:gd name="T1" fmla="*/ 2147483647 h 1536"/>
                  <a:gd name="T2" fmla="*/ 2147483647 w 2304"/>
                  <a:gd name="T3" fmla="*/ 2147483647 h 1536"/>
                  <a:gd name="T4" fmla="*/ 2147483647 w 2304"/>
                  <a:gd name="T5" fmla="*/ 2147483647 h 1536"/>
                  <a:gd name="T6" fmla="*/ 2147483647 w 2304"/>
                  <a:gd name="T7" fmla="*/ 2147483647 h 1536"/>
                  <a:gd name="T8" fmla="*/ 2147483647 w 2304"/>
                  <a:gd name="T9" fmla="*/ 2147483647 h 1536"/>
                  <a:gd name="T10" fmla="*/ 2147483647 w 2304"/>
                  <a:gd name="T11" fmla="*/ 0 h 1536"/>
                  <a:gd name="T12" fmla="*/ 2147483647 w 2304"/>
                  <a:gd name="T13" fmla="*/ 0 h 1536"/>
                  <a:gd name="T14" fmla="*/ 2147483647 w 2304"/>
                  <a:gd name="T15" fmla="*/ 0 h 1536"/>
                  <a:gd name="T16" fmla="*/ 0 w 2304"/>
                  <a:gd name="T17" fmla="*/ 2147483647 h 1536"/>
                  <a:gd name="T18" fmla="*/ 0 w 2304"/>
                  <a:gd name="T19" fmla="*/ 2147483647 h 1536"/>
                  <a:gd name="T20" fmla="*/ 0 w 2304"/>
                  <a:gd name="T21" fmla="*/ 2147483647 h 1536"/>
                  <a:gd name="T22" fmla="*/ 2147483647 w 2304"/>
                  <a:gd name="T23" fmla="*/ 2147483647 h 1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04"/>
                  <a:gd name="T37" fmla="*/ 0 h 1536"/>
                  <a:gd name="T38" fmla="*/ 2304 w 2304"/>
                  <a:gd name="T39" fmla="*/ 1536 h 1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04" h="1536">
                    <a:moveTo>
                      <a:pt x="96" y="1536"/>
                    </a:moveTo>
                    <a:lnTo>
                      <a:pt x="2208" y="1536"/>
                    </a:lnTo>
                    <a:cubicBezTo>
                      <a:pt x="2261" y="1536"/>
                      <a:pt x="2304" y="1493"/>
                      <a:pt x="2304" y="1440"/>
                    </a:cubicBezTo>
                    <a:cubicBezTo>
                      <a:pt x="2304" y="1440"/>
                      <a:pt x="2304" y="1440"/>
                      <a:pt x="2304" y="1440"/>
                    </a:cubicBezTo>
                    <a:lnTo>
                      <a:pt x="2304" y="96"/>
                    </a:lnTo>
                    <a:cubicBezTo>
                      <a:pt x="2304" y="43"/>
                      <a:pt x="2261" y="0"/>
                      <a:pt x="2208" y="0"/>
                    </a:cubicBezTo>
                    <a:lnTo>
                      <a:pt x="96" y="0"/>
                    </a:lnTo>
                    <a:cubicBezTo>
                      <a:pt x="43" y="0"/>
                      <a:pt x="0" y="43"/>
                      <a:pt x="0" y="96"/>
                    </a:cubicBezTo>
                    <a:lnTo>
                      <a:pt x="0" y="1440"/>
                    </a:lnTo>
                    <a:cubicBezTo>
                      <a:pt x="0" y="1493"/>
                      <a:pt x="43" y="1536"/>
                      <a:pt x="96" y="1536"/>
                    </a:cubicBezTo>
                    <a:close/>
                  </a:path>
                </a:pathLst>
              </a:custGeom>
              <a:noFill/>
              <a:ln w="12700" cap="rnd">
                <a:solidFill>
                  <a:srgbClr val="000000"/>
                </a:solidFill>
                <a:round/>
                <a:headEnd/>
                <a:tailEnd/>
              </a:ln>
            </p:spPr>
            <p:txBody>
              <a:bodyPr/>
              <a:lstStyle/>
              <a:p>
                <a:pPr defTabSz="912813">
                  <a:defRPr/>
                </a:pPr>
                <a:endParaRPr lang="en-US">
                  <a:latin typeface="+mj-lt"/>
                  <a:ea typeface="+mn-ea"/>
                  <a:cs typeface="+mn-cs"/>
                </a:endParaRPr>
              </a:p>
            </p:txBody>
          </p:sp>
          <p:sp>
            <p:nvSpPr>
              <p:cNvPr id="213" name="Freeform 35"/>
              <p:cNvSpPr>
                <a:spLocks/>
              </p:cNvSpPr>
              <p:nvPr/>
            </p:nvSpPr>
            <p:spPr bwMode="auto">
              <a:xfrm>
                <a:off x="2915667" y="3673700"/>
                <a:ext cx="954936" cy="562636"/>
              </a:xfrm>
              <a:custGeom>
                <a:avLst/>
                <a:gdLst>
                  <a:gd name="T0" fmla="*/ 2147483647 w 2304"/>
                  <a:gd name="T1" fmla="*/ 2147483647 h 1536"/>
                  <a:gd name="T2" fmla="*/ 2147483647 w 2304"/>
                  <a:gd name="T3" fmla="*/ 2147483647 h 1536"/>
                  <a:gd name="T4" fmla="*/ 2147483647 w 2304"/>
                  <a:gd name="T5" fmla="*/ 2147483647 h 1536"/>
                  <a:gd name="T6" fmla="*/ 2147483647 w 2304"/>
                  <a:gd name="T7" fmla="*/ 2147483647 h 1536"/>
                  <a:gd name="T8" fmla="*/ 2147483647 w 2304"/>
                  <a:gd name="T9" fmla="*/ 2147483647 h 1536"/>
                  <a:gd name="T10" fmla="*/ 2147483647 w 2304"/>
                  <a:gd name="T11" fmla="*/ 0 h 1536"/>
                  <a:gd name="T12" fmla="*/ 2147483647 w 2304"/>
                  <a:gd name="T13" fmla="*/ 0 h 1536"/>
                  <a:gd name="T14" fmla="*/ 0 w 2304"/>
                  <a:gd name="T15" fmla="*/ 2147483647 h 1536"/>
                  <a:gd name="T16" fmla="*/ 0 w 2304"/>
                  <a:gd name="T17" fmla="*/ 2147483647 h 1536"/>
                  <a:gd name="T18" fmla="*/ 2147483647 w 2304"/>
                  <a:gd name="T19" fmla="*/ 2147483647 h 1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04"/>
                  <a:gd name="T31" fmla="*/ 0 h 1536"/>
                  <a:gd name="T32" fmla="*/ 2304 w 2304"/>
                  <a:gd name="T33" fmla="*/ 1536 h 1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04" h="1536">
                    <a:moveTo>
                      <a:pt x="96" y="1536"/>
                    </a:moveTo>
                    <a:lnTo>
                      <a:pt x="2208" y="1536"/>
                    </a:lnTo>
                    <a:cubicBezTo>
                      <a:pt x="2261" y="1536"/>
                      <a:pt x="2304" y="1493"/>
                      <a:pt x="2304" y="1440"/>
                    </a:cubicBezTo>
                    <a:cubicBezTo>
                      <a:pt x="2304" y="1440"/>
                      <a:pt x="2304" y="1440"/>
                      <a:pt x="2304" y="1440"/>
                    </a:cubicBezTo>
                    <a:lnTo>
                      <a:pt x="2304" y="96"/>
                    </a:lnTo>
                    <a:cubicBezTo>
                      <a:pt x="2304" y="43"/>
                      <a:pt x="2261" y="0"/>
                      <a:pt x="2208" y="0"/>
                    </a:cubicBezTo>
                    <a:lnTo>
                      <a:pt x="96" y="0"/>
                    </a:lnTo>
                    <a:cubicBezTo>
                      <a:pt x="43" y="0"/>
                      <a:pt x="0" y="43"/>
                      <a:pt x="0" y="96"/>
                    </a:cubicBezTo>
                    <a:lnTo>
                      <a:pt x="0" y="1440"/>
                    </a:lnTo>
                    <a:cubicBezTo>
                      <a:pt x="0" y="1493"/>
                      <a:pt x="43" y="1536"/>
                      <a:pt x="96" y="1536"/>
                    </a:cubicBezTo>
                    <a:close/>
                  </a:path>
                </a:pathLst>
              </a:custGeom>
              <a:solidFill>
                <a:srgbClr val="FF9900"/>
              </a:solidFill>
              <a:ln w="0">
                <a:solidFill>
                  <a:srgbClr val="000000"/>
                </a:solidFill>
                <a:round/>
                <a:headEnd/>
                <a:tailEnd/>
              </a:ln>
            </p:spPr>
            <p:txBody>
              <a:bodyPr/>
              <a:lstStyle/>
              <a:p>
                <a:pPr defTabSz="912813">
                  <a:defRPr/>
                </a:pPr>
                <a:endParaRPr lang="en-US">
                  <a:latin typeface="+mj-lt"/>
                  <a:ea typeface="+mn-ea"/>
                  <a:cs typeface="+mn-cs"/>
                </a:endParaRPr>
              </a:p>
            </p:txBody>
          </p:sp>
          <p:sp>
            <p:nvSpPr>
              <p:cNvPr id="214" name="Freeform 36"/>
              <p:cNvSpPr>
                <a:spLocks/>
              </p:cNvSpPr>
              <p:nvPr/>
            </p:nvSpPr>
            <p:spPr bwMode="auto">
              <a:xfrm>
                <a:off x="2915667" y="3673700"/>
                <a:ext cx="954936" cy="562636"/>
              </a:xfrm>
              <a:custGeom>
                <a:avLst/>
                <a:gdLst>
                  <a:gd name="T0" fmla="*/ 2147483647 w 2304"/>
                  <a:gd name="T1" fmla="*/ 2147483647 h 1536"/>
                  <a:gd name="T2" fmla="*/ 2147483647 w 2304"/>
                  <a:gd name="T3" fmla="*/ 2147483647 h 1536"/>
                  <a:gd name="T4" fmla="*/ 2147483647 w 2304"/>
                  <a:gd name="T5" fmla="*/ 2147483647 h 1536"/>
                  <a:gd name="T6" fmla="*/ 2147483647 w 2304"/>
                  <a:gd name="T7" fmla="*/ 2147483647 h 1536"/>
                  <a:gd name="T8" fmla="*/ 2147483647 w 2304"/>
                  <a:gd name="T9" fmla="*/ 2147483647 h 1536"/>
                  <a:gd name="T10" fmla="*/ 2147483647 w 2304"/>
                  <a:gd name="T11" fmla="*/ 0 h 1536"/>
                  <a:gd name="T12" fmla="*/ 2147483647 w 2304"/>
                  <a:gd name="T13" fmla="*/ 0 h 1536"/>
                  <a:gd name="T14" fmla="*/ 0 w 2304"/>
                  <a:gd name="T15" fmla="*/ 2147483647 h 1536"/>
                  <a:gd name="T16" fmla="*/ 0 w 2304"/>
                  <a:gd name="T17" fmla="*/ 2147483647 h 1536"/>
                  <a:gd name="T18" fmla="*/ 2147483647 w 2304"/>
                  <a:gd name="T19" fmla="*/ 2147483647 h 1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04"/>
                  <a:gd name="T31" fmla="*/ 0 h 1536"/>
                  <a:gd name="T32" fmla="*/ 2304 w 2304"/>
                  <a:gd name="T33" fmla="*/ 1536 h 1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04" h="1536">
                    <a:moveTo>
                      <a:pt x="96" y="1536"/>
                    </a:moveTo>
                    <a:lnTo>
                      <a:pt x="2208" y="1536"/>
                    </a:lnTo>
                    <a:cubicBezTo>
                      <a:pt x="2261" y="1536"/>
                      <a:pt x="2304" y="1493"/>
                      <a:pt x="2304" y="1440"/>
                    </a:cubicBezTo>
                    <a:cubicBezTo>
                      <a:pt x="2304" y="1440"/>
                      <a:pt x="2304" y="1440"/>
                      <a:pt x="2304" y="1440"/>
                    </a:cubicBezTo>
                    <a:lnTo>
                      <a:pt x="2304" y="96"/>
                    </a:lnTo>
                    <a:cubicBezTo>
                      <a:pt x="2304" y="43"/>
                      <a:pt x="2261" y="0"/>
                      <a:pt x="2208" y="0"/>
                    </a:cubicBezTo>
                    <a:lnTo>
                      <a:pt x="96" y="0"/>
                    </a:lnTo>
                    <a:cubicBezTo>
                      <a:pt x="43" y="0"/>
                      <a:pt x="0" y="43"/>
                      <a:pt x="0" y="96"/>
                    </a:cubicBezTo>
                    <a:lnTo>
                      <a:pt x="0" y="1440"/>
                    </a:lnTo>
                    <a:cubicBezTo>
                      <a:pt x="0" y="1493"/>
                      <a:pt x="43" y="1536"/>
                      <a:pt x="96" y="1536"/>
                    </a:cubicBezTo>
                    <a:close/>
                  </a:path>
                </a:pathLst>
              </a:custGeom>
              <a:noFill/>
              <a:ln w="12700" cap="rnd">
                <a:solidFill>
                  <a:srgbClr val="000000"/>
                </a:solidFill>
                <a:round/>
                <a:headEnd/>
                <a:tailEnd/>
              </a:ln>
            </p:spPr>
            <p:txBody>
              <a:bodyPr/>
              <a:lstStyle/>
              <a:p>
                <a:pPr defTabSz="912813">
                  <a:defRPr/>
                </a:pPr>
                <a:endParaRPr lang="en-US">
                  <a:latin typeface="+mj-lt"/>
                  <a:ea typeface="+mn-ea"/>
                  <a:cs typeface="+mn-cs"/>
                </a:endParaRPr>
              </a:p>
            </p:txBody>
          </p:sp>
          <p:sp>
            <p:nvSpPr>
              <p:cNvPr id="216" name="Freeform 38"/>
              <p:cNvSpPr>
                <a:spLocks/>
              </p:cNvSpPr>
              <p:nvPr/>
            </p:nvSpPr>
            <p:spPr bwMode="auto">
              <a:xfrm>
                <a:off x="5353465" y="2582012"/>
                <a:ext cx="450294" cy="696998"/>
              </a:xfrm>
              <a:custGeom>
                <a:avLst/>
                <a:gdLst>
                  <a:gd name="T0" fmla="*/ 0 w 1083"/>
                  <a:gd name="T1" fmla="*/ 0 h 1905"/>
                  <a:gd name="T2" fmla="*/ 2147483647 w 1083"/>
                  <a:gd name="T3" fmla="*/ 0 h 1905"/>
                  <a:gd name="T4" fmla="*/ 2147483647 w 1083"/>
                  <a:gd name="T5" fmla="*/ 2147483647 h 1905"/>
                  <a:gd name="T6" fmla="*/ 2147483647 w 1083"/>
                  <a:gd name="T7" fmla="*/ 2147483647 h 1905"/>
                  <a:gd name="T8" fmla="*/ 2147483647 w 1083"/>
                  <a:gd name="T9" fmla="*/ 2147483647 h 1905"/>
                  <a:gd name="T10" fmla="*/ 2147483647 w 1083"/>
                  <a:gd name="T11" fmla="*/ 2147483647 h 1905"/>
                  <a:gd name="T12" fmla="*/ 2147483647 w 1083"/>
                  <a:gd name="T13" fmla="*/ 2147483647 h 1905"/>
                  <a:gd name="T14" fmla="*/ 0 60000 65536"/>
                  <a:gd name="T15" fmla="*/ 0 60000 65536"/>
                  <a:gd name="T16" fmla="*/ 0 60000 65536"/>
                  <a:gd name="T17" fmla="*/ 0 60000 65536"/>
                  <a:gd name="T18" fmla="*/ 0 60000 65536"/>
                  <a:gd name="T19" fmla="*/ 0 60000 65536"/>
                  <a:gd name="T20" fmla="*/ 0 60000 65536"/>
                  <a:gd name="T21" fmla="*/ 0 w 1083"/>
                  <a:gd name="T22" fmla="*/ 0 h 1905"/>
                  <a:gd name="T23" fmla="*/ 1083 w 1083"/>
                  <a:gd name="T24" fmla="*/ 1905 h 19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3" h="1905">
                    <a:moveTo>
                      <a:pt x="0" y="0"/>
                    </a:moveTo>
                    <a:lnTo>
                      <a:pt x="437" y="0"/>
                    </a:lnTo>
                    <a:cubicBezTo>
                      <a:pt x="490" y="0"/>
                      <a:pt x="533" y="43"/>
                      <a:pt x="533" y="96"/>
                    </a:cubicBezTo>
                    <a:cubicBezTo>
                      <a:pt x="533" y="96"/>
                      <a:pt x="533" y="96"/>
                      <a:pt x="533" y="96"/>
                    </a:cubicBezTo>
                    <a:lnTo>
                      <a:pt x="533" y="1809"/>
                    </a:lnTo>
                    <a:cubicBezTo>
                      <a:pt x="533" y="1862"/>
                      <a:pt x="576" y="1905"/>
                      <a:pt x="629" y="1905"/>
                    </a:cubicBezTo>
                    <a:lnTo>
                      <a:pt x="1083" y="1905"/>
                    </a:lnTo>
                  </a:path>
                </a:pathLst>
              </a:custGeom>
              <a:noFill/>
              <a:ln w="33338" cap="rnd">
                <a:solidFill>
                  <a:srgbClr val="000000"/>
                </a:solidFill>
                <a:round/>
                <a:headEnd/>
                <a:tailEnd/>
              </a:ln>
            </p:spPr>
            <p:txBody>
              <a:bodyPr/>
              <a:lstStyle/>
              <a:p>
                <a:pPr defTabSz="912813">
                  <a:defRPr/>
                </a:pPr>
                <a:endParaRPr lang="en-US">
                  <a:latin typeface="+mj-lt"/>
                  <a:ea typeface="+mn-ea"/>
                  <a:cs typeface="+mn-cs"/>
                </a:endParaRPr>
              </a:p>
            </p:txBody>
          </p:sp>
          <p:sp>
            <p:nvSpPr>
              <p:cNvPr id="217" name="Freeform 39"/>
              <p:cNvSpPr>
                <a:spLocks/>
              </p:cNvSpPr>
              <p:nvPr/>
            </p:nvSpPr>
            <p:spPr bwMode="auto">
              <a:xfrm>
                <a:off x="5772704" y="3186639"/>
                <a:ext cx="217383" cy="193142"/>
              </a:xfrm>
              <a:custGeom>
                <a:avLst/>
                <a:gdLst>
                  <a:gd name="T0" fmla="*/ 0 w 162"/>
                  <a:gd name="T1" fmla="*/ 0 h 162"/>
                  <a:gd name="T2" fmla="*/ 2147483647 w 162"/>
                  <a:gd name="T3" fmla="*/ 2147483647 h 162"/>
                  <a:gd name="T4" fmla="*/ 0 w 162"/>
                  <a:gd name="T5" fmla="*/ 2147483647 h 162"/>
                  <a:gd name="T6" fmla="*/ 0 w 162"/>
                  <a:gd name="T7" fmla="*/ 0 h 162"/>
                  <a:gd name="T8" fmla="*/ 0 60000 65536"/>
                  <a:gd name="T9" fmla="*/ 0 60000 65536"/>
                  <a:gd name="T10" fmla="*/ 0 60000 65536"/>
                  <a:gd name="T11" fmla="*/ 0 60000 65536"/>
                  <a:gd name="T12" fmla="*/ 0 w 162"/>
                  <a:gd name="T13" fmla="*/ 0 h 162"/>
                  <a:gd name="T14" fmla="*/ 162 w 162"/>
                  <a:gd name="T15" fmla="*/ 162 h 162"/>
                </a:gdLst>
                <a:ahLst/>
                <a:cxnLst>
                  <a:cxn ang="T8">
                    <a:pos x="T0" y="T1"/>
                  </a:cxn>
                  <a:cxn ang="T9">
                    <a:pos x="T2" y="T3"/>
                  </a:cxn>
                  <a:cxn ang="T10">
                    <a:pos x="T4" y="T5"/>
                  </a:cxn>
                  <a:cxn ang="T11">
                    <a:pos x="T6" y="T7"/>
                  </a:cxn>
                </a:cxnLst>
                <a:rect l="T12" t="T13" r="T14" b="T15"/>
                <a:pathLst>
                  <a:path w="162" h="162">
                    <a:moveTo>
                      <a:pt x="0" y="0"/>
                    </a:moveTo>
                    <a:lnTo>
                      <a:pt x="162" y="81"/>
                    </a:lnTo>
                    <a:lnTo>
                      <a:pt x="0" y="162"/>
                    </a:lnTo>
                    <a:lnTo>
                      <a:pt x="0" y="0"/>
                    </a:lnTo>
                    <a:close/>
                  </a:path>
                </a:pathLst>
              </a:custGeom>
              <a:solidFill>
                <a:srgbClr val="000000"/>
              </a:solidFill>
              <a:ln w="9525">
                <a:noFill/>
                <a:round/>
                <a:headEnd/>
                <a:tailEnd/>
              </a:ln>
            </p:spPr>
            <p:txBody>
              <a:bodyPr/>
              <a:lstStyle/>
              <a:p>
                <a:pPr defTabSz="912813">
                  <a:defRPr/>
                </a:pPr>
                <a:endParaRPr lang="en-US">
                  <a:latin typeface="+mj-lt"/>
                  <a:ea typeface="+mn-ea"/>
                  <a:cs typeface="+mn-cs"/>
                </a:endParaRPr>
              </a:p>
            </p:txBody>
          </p:sp>
          <p:sp>
            <p:nvSpPr>
              <p:cNvPr id="218" name="Freeform 40"/>
              <p:cNvSpPr>
                <a:spLocks/>
              </p:cNvSpPr>
              <p:nvPr/>
            </p:nvSpPr>
            <p:spPr bwMode="auto">
              <a:xfrm>
                <a:off x="904875" y="2917916"/>
                <a:ext cx="1467334" cy="730588"/>
              </a:xfrm>
              <a:custGeom>
                <a:avLst/>
                <a:gdLst>
                  <a:gd name="T0" fmla="*/ 2147483647 w 3526"/>
                  <a:gd name="T1" fmla="*/ 2147483647 h 1983"/>
                  <a:gd name="T2" fmla="*/ 2147483647 w 3526"/>
                  <a:gd name="T3" fmla="*/ 2147483647 h 1983"/>
                  <a:gd name="T4" fmla="*/ 2147483647 w 3526"/>
                  <a:gd name="T5" fmla="*/ 2147483647 h 1983"/>
                  <a:gd name="T6" fmla="*/ 2147483647 w 3526"/>
                  <a:gd name="T7" fmla="*/ 2147483647 h 1983"/>
                  <a:gd name="T8" fmla="*/ 2147483647 w 3526"/>
                  <a:gd name="T9" fmla="*/ 2147483647 h 1983"/>
                  <a:gd name="T10" fmla="*/ 2147483647 w 3526"/>
                  <a:gd name="T11" fmla="*/ 2147483647 h 1983"/>
                  <a:gd name="T12" fmla="*/ 2147483647 w 3526"/>
                  <a:gd name="T13" fmla="*/ 0 h 1983"/>
                  <a:gd name="T14" fmla="*/ 2147483647 w 3526"/>
                  <a:gd name="T15" fmla="*/ 0 h 1983"/>
                  <a:gd name="T16" fmla="*/ 2147483647 w 3526"/>
                  <a:gd name="T17" fmla="*/ 2147483647 h 1983"/>
                  <a:gd name="T18" fmla="*/ 2147483647 w 3526"/>
                  <a:gd name="T19" fmla="*/ 2147483647 h 1983"/>
                  <a:gd name="T20" fmla="*/ 2147483647 w 3526"/>
                  <a:gd name="T21" fmla="*/ 2147483647 h 1983"/>
                  <a:gd name="T22" fmla="*/ 2147483647 w 3526"/>
                  <a:gd name="T23" fmla="*/ 2147483647 h 1983"/>
                  <a:gd name="T24" fmla="*/ 2147483647 w 3526"/>
                  <a:gd name="T25" fmla="*/ 2147483647 h 19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6"/>
                  <a:gd name="T40" fmla="*/ 0 h 1983"/>
                  <a:gd name="T41" fmla="*/ 3526 w 3526"/>
                  <a:gd name="T42" fmla="*/ 1983 h 19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6" h="1983">
                    <a:moveTo>
                      <a:pt x="445" y="1983"/>
                    </a:moveTo>
                    <a:lnTo>
                      <a:pt x="3081" y="1983"/>
                    </a:lnTo>
                    <a:cubicBezTo>
                      <a:pt x="3121" y="1983"/>
                      <a:pt x="3156" y="1958"/>
                      <a:pt x="3170" y="1922"/>
                    </a:cubicBezTo>
                    <a:lnTo>
                      <a:pt x="3517" y="1026"/>
                    </a:lnTo>
                    <a:cubicBezTo>
                      <a:pt x="3526" y="1004"/>
                      <a:pt x="3526" y="979"/>
                      <a:pt x="3517" y="957"/>
                    </a:cubicBezTo>
                    <a:lnTo>
                      <a:pt x="3170" y="62"/>
                    </a:lnTo>
                    <a:cubicBezTo>
                      <a:pt x="3156" y="25"/>
                      <a:pt x="3121" y="0"/>
                      <a:pt x="3081" y="0"/>
                    </a:cubicBezTo>
                    <a:lnTo>
                      <a:pt x="445" y="0"/>
                    </a:lnTo>
                    <a:cubicBezTo>
                      <a:pt x="406" y="0"/>
                      <a:pt x="370" y="25"/>
                      <a:pt x="356" y="62"/>
                    </a:cubicBezTo>
                    <a:lnTo>
                      <a:pt x="9" y="957"/>
                    </a:lnTo>
                    <a:cubicBezTo>
                      <a:pt x="0" y="979"/>
                      <a:pt x="0" y="1004"/>
                      <a:pt x="9" y="1026"/>
                    </a:cubicBezTo>
                    <a:lnTo>
                      <a:pt x="356" y="1922"/>
                    </a:lnTo>
                    <a:cubicBezTo>
                      <a:pt x="370" y="1958"/>
                      <a:pt x="406" y="1983"/>
                      <a:pt x="445" y="1983"/>
                    </a:cubicBezTo>
                    <a:close/>
                  </a:path>
                </a:pathLst>
              </a:custGeom>
              <a:solidFill>
                <a:srgbClr val="FFFF00"/>
              </a:solidFill>
              <a:ln w="0">
                <a:solidFill>
                  <a:srgbClr val="000000"/>
                </a:solidFill>
                <a:round/>
                <a:headEnd/>
                <a:tailEnd/>
              </a:ln>
            </p:spPr>
            <p:txBody>
              <a:bodyPr/>
              <a:lstStyle/>
              <a:p>
                <a:pPr defTabSz="912813">
                  <a:defRPr/>
                </a:pPr>
                <a:endParaRPr lang="en-US">
                  <a:latin typeface="+mj-lt"/>
                  <a:ea typeface="+mn-ea"/>
                  <a:cs typeface="+mn-cs"/>
                </a:endParaRPr>
              </a:p>
            </p:txBody>
          </p:sp>
          <p:sp>
            <p:nvSpPr>
              <p:cNvPr id="219" name="Freeform 41"/>
              <p:cNvSpPr>
                <a:spLocks/>
              </p:cNvSpPr>
              <p:nvPr/>
            </p:nvSpPr>
            <p:spPr bwMode="auto">
              <a:xfrm>
                <a:off x="904875" y="2917916"/>
                <a:ext cx="1467334" cy="730588"/>
              </a:xfrm>
              <a:custGeom>
                <a:avLst/>
                <a:gdLst>
                  <a:gd name="T0" fmla="*/ 2147483647 w 3526"/>
                  <a:gd name="T1" fmla="*/ 2147483647 h 1983"/>
                  <a:gd name="T2" fmla="*/ 2147483647 w 3526"/>
                  <a:gd name="T3" fmla="*/ 2147483647 h 1983"/>
                  <a:gd name="T4" fmla="*/ 2147483647 w 3526"/>
                  <a:gd name="T5" fmla="*/ 2147483647 h 1983"/>
                  <a:gd name="T6" fmla="*/ 2147483647 w 3526"/>
                  <a:gd name="T7" fmla="*/ 2147483647 h 1983"/>
                  <a:gd name="T8" fmla="*/ 2147483647 w 3526"/>
                  <a:gd name="T9" fmla="*/ 2147483647 h 1983"/>
                  <a:gd name="T10" fmla="*/ 2147483647 w 3526"/>
                  <a:gd name="T11" fmla="*/ 2147483647 h 1983"/>
                  <a:gd name="T12" fmla="*/ 2147483647 w 3526"/>
                  <a:gd name="T13" fmla="*/ 0 h 1983"/>
                  <a:gd name="T14" fmla="*/ 2147483647 w 3526"/>
                  <a:gd name="T15" fmla="*/ 0 h 1983"/>
                  <a:gd name="T16" fmla="*/ 2147483647 w 3526"/>
                  <a:gd name="T17" fmla="*/ 2147483647 h 1983"/>
                  <a:gd name="T18" fmla="*/ 2147483647 w 3526"/>
                  <a:gd name="T19" fmla="*/ 2147483647 h 1983"/>
                  <a:gd name="T20" fmla="*/ 2147483647 w 3526"/>
                  <a:gd name="T21" fmla="*/ 2147483647 h 1983"/>
                  <a:gd name="T22" fmla="*/ 2147483647 w 3526"/>
                  <a:gd name="T23" fmla="*/ 2147483647 h 1983"/>
                  <a:gd name="T24" fmla="*/ 2147483647 w 3526"/>
                  <a:gd name="T25" fmla="*/ 2147483647 h 19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6"/>
                  <a:gd name="T40" fmla="*/ 0 h 1983"/>
                  <a:gd name="T41" fmla="*/ 3526 w 3526"/>
                  <a:gd name="T42" fmla="*/ 1983 h 19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6" h="1983">
                    <a:moveTo>
                      <a:pt x="445" y="1983"/>
                    </a:moveTo>
                    <a:lnTo>
                      <a:pt x="3081" y="1983"/>
                    </a:lnTo>
                    <a:cubicBezTo>
                      <a:pt x="3121" y="1983"/>
                      <a:pt x="3156" y="1958"/>
                      <a:pt x="3170" y="1922"/>
                    </a:cubicBezTo>
                    <a:lnTo>
                      <a:pt x="3517" y="1026"/>
                    </a:lnTo>
                    <a:cubicBezTo>
                      <a:pt x="3526" y="1004"/>
                      <a:pt x="3526" y="979"/>
                      <a:pt x="3517" y="957"/>
                    </a:cubicBezTo>
                    <a:lnTo>
                      <a:pt x="3170" y="62"/>
                    </a:lnTo>
                    <a:cubicBezTo>
                      <a:pt x="3156" y="25"/>
                      <a:pt x="3121" y="0"/>
                      <a:pt x="3081" y="0"/>
                    </a:cubicBezTo>
                    <a:lnTo>
                      <a:pt x="445" y="0"/>
                    </a:lnTo>
                    <a:cubicBezTo>
                      <a:pt x="406" y="0"/>
                      <a:pt x="370" y="25"/>
                      <a:pt x="356" y="62"/>
                    </a:cubicBezTo>
                    <a:lnTo>
                      <a:pt x="9" y="957"/>
                    </a:lnTo>
                    <a:cubicBezTo>
                      <a:pt x="0" y="979"/>
                      <a:pt x="0" y="1004"/>
                      <a:pt x="9" y="1026"/>
                    </a:cubicBezTo>
                    <a:lnTo>
                      <a:pt x="356" y="1922"/>
                    </a:lnTo>
                    <a:cubicBezTo>
                      <a:pt x="370" y="1958"/>
                      <a:pt x="406" y="1983"/>
                      <a:pt x="445" y="1983"/>
                    </a:cubicBezTo>
                    <a:close/>
                  </a:path>
                </a:pathLst>
              </a:custGeom>
              <a:noFill/>
              <a:ln w="12700" cap="rnd">
                <a:solidFill>
                  <a:srgbClr val="000000"/>
                </a:solidFill>
                <a:round/>
                <a:headEnd/>
                <a:tailEnd/>
              </a:ln>
            </p:spPr>
            <p:txBody>
              <a:bodyPr/>
              <a:lstStyle/>
              <a:p>
                <a:pPr defTabSz="912813">
                  <a:defRPr/>
                </a:pPr>
                <a:endParaRPr lang="en-US">
                  <a:latin typeface="+mj-lt"/>
                  <a:ea typeface="+mn-ea"/>
                  <a:cs typeface="+mn-cs"/>
                </a:endParaRPr>
              </a:p>
            </p:txBody>
          </p:sp>
          <p:sp>
            <p:nvSpPr>
              <p:cNvPr id="221" name="Freeform 43"/>
              <p:cNvSpPr>
                <a:spLocks/>
              </p:cNvSpPr>
              <p:nvPr/>
            </p:nvSpPr>
            <p:spPr bwMode="auto">
              <a:xfrm>
                <a:off x="5990087" y="2842335"/>
                <a:ext cx="1117971" cy="881750"/>
              </a:xfrm>
              <a:custGeom>
                <a:avLst/>
                <a:gdLst>
                  <a:gd name="T0" fmla="*/ 2147483647 w 2688"/>
                  <a:gd name="T1" fmla="*/ 2147483647 h 2389"/>
                  <a:gd name="T2" fmla="*/ 2147483647 w 2688"/>
                  <a:gd name="T3" fmla="*/ 2147483647 h 2389"/>
                  <a:gd name="T4" fmla="*/ 2147483647 w 2688"/>
                  <a:gd name="T5" fmla="*/ 2147483647 h 2389"/>
                  <a:gd name="T6" fmla="*/ 2147483647 w 2688"/>
                  <a:gd name="T7" fmla="*/ 2147483647 h 2389"/>
                  <a:gd name="T8" fmla="*/ 2147483647 w 2688"/>
                  <a:gd name="T9" fmla="*/ 2147483647 h 2389"/>
                  <a:gd name="T10" fmla="*/ 2147483647 w 2688"/>
                  <a:gd name="T11" fmla="*/ 2147483647 h 2389"/>
                  <a:gd name="T12" fmla="*/ 2147483647 w 2688"/>
                  <a:gd name="T13" fmla="*/ 0 h 2389"/>
                  <a:gd name="T14" fmla="*/ 2147483647 w 2688"/>
                  <a:gd name="T15" fmla="*/ 0 h 2389"/>
                  <a:gd name="T16" fmla="*/ 0 w 2688"/>
                  <a:gd name="T17" fmla="*/ 2147483647 h 2389"/>
                  <a:gd name="T18" fmla="*/ 0 w 2688"/>
                  <a:gd name="T19" fmla="*/ 2147483647 h 2389"/>
                  <a:gd name="T20" fmla="*/ 0 w 2688"/>
                  <a:gd name="T21" fmla="*/ 2147483647 h 2389"/>
                  <a:gd name="T22" fmla="*/ 2147483647 w 2688"/>
                  <a:gd name="T23" fmla="*/ 2147483647 h 23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88"/>
                  <a:gd name="T37" fmla="*/ 0 h 2389"/>
                  <a:gd name="T38" fmla="*/ 2688 w 2688"/>
                  <a:gd name="T39" fmla="*/ 2389 h 23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88" h="2389">
                    <a:moveTo>
                      <a:pt x="480" y="2389"/>
                    </a:moveTo>
                    <a:lnTo>
                      <a:pt x="2208" y="2389"/>
                    </a:lnTo>
                    <a:cubicBezTo>
                      <a:pt x="2473" y="2389"/>
                      <a:pt x="2688" y="2174"/>
                      <a:pt x="2688" y="1909"/>
                    </a:cubicBezTo>
                    <a:cubicBezTo>
                      <a:pt x="2688" y="1909"/>
                      <a:pt x="2688" y="1909"/>
                      <a:pt x="2688" y="1909"/>
                    </a:cubicBezTo>
                    <a:lnTo>
                      <a:pt x="2688" y="480"/>
                    </a:lnTo>
                    <a:cubicBezTo>
                      <a:pt x="2688" y="215"/>
                      <a:pt x="2473" y="0"/>
                      <a:pt x="2208" y="0"/>
                    </a:cubicBezTo>
                    <a:lnTo>
                      <a:pt x="480" y="0"/>
                    </a:lnTo>
                    <a:cubicBezTo>
                      <a:pt x="215" y="0"/>
                      <a:pt x="0" y="215"/>
                      <a:pt x="0" y="480"/>
                    </a:cubicBezTo>
                    <a:lnTo>
                      <a:pt x="0" y="1909"/>
                    </a:lnTo>
                    <a:cubicBezTo>
                      <a:pt x="0" y="2174"/>
                      <a:pt x="215" y="2389"/>
                      <a:pt x="480" y="2389"/>
                    </a:cubicBezTo>
                    <a:close/>
                  </a:path>
                </a:pathLst>
              </a:custGeom>
              <a:solidFill>
                <a:srgbClr val="CCFFCC"/>
              </a:solidFill>
              <a:ln w="0">
                <a:solidFill>
                  <a:srgbClr val="000000"/>
                </a:solidFill>
                <a:round/>
                <a:headEnd/>
                <a:tailEnd/>
              </a:ln>
            </p:spPr>
            <p:txBody>
              <a:bodyPr/>
              <a:lstStyle/>
              <a:p>
                <a:pPr defTabSz="912813">
                  <a:defRPr/>
                </a:pPr>
                <a:endParaRPr lang="en-US">
                  <a:latin typeface="+mj-lt"/>
                  <a:ea typeface="+mn-ea"/>
                  <a:cs typeface="+mn-cs"/>
                </a:endParaRPr>
              </a:p>
            </p:txBody>
          </p:sp>
          <p:sp>
            <p:nvSpPr>
              <p:cNvPr id="222" name="Freeform 44"/>
              <p:cNvSpPr>
                <a:spLocks/>
              </p:cNvSpPr>
              <p:nvPr/>
            </p:nvSpPr>
            <p:spPr bwMode="auto">
              <a:xfrm>
                <a:off x="5990087" y="2842335"/>
                <a:ext cx="1117971" cy="881750"/>
              </a:xfrm>
              <a:custGeom>
                <a:avLst/>
                <a:gdLst>
                  <a:gd name="T0" fmla="*/ 2147483647 w 2688"/>
                  <a:gd name="T1" fmla="*/ 2147483647 h 2389"/>
                  <a:gd name="T2" fmla="*/ 2147483647 w 2688"/>
                  <a:gd name="T3" fmla="*/ 2147483647 h 2389"/>
                  <a:gd name="T4" fmla="*/ 2147483647 w 2688"/>
                  <a:gd name="T5" fmla="*/ 2147483647 h 2389"/>
                  <a:gd name="T6" fmla="*/ 2147483647 w 2688"/>
                  <a:gd name="T7" fmla="*/ 2147483647 h 2389"/>
                  <a:gd name="T8" fmla="*/ 2147483647 w 2688"/>
                  <a:gd name="T9" fmla="*/ 2147483647 h 2389"/>
                  <a:gd name="T10" fmla="*/ 2147483647 w 2688"/>
                  <a:gd name="T11" fmla="*/ 2147483647 h 2389"/>
                  <a:gd name="T12" fmla="*/ 2147483647 w 2688"/>
                  <a:gd name="T13" fmla="*/ 0 h 2389"/>
                  <a:gd name="T14" fmla="*/ 2147483647 w 2688"/>
                  <a:gd name="T15" fmla="*/ 0 h 2389"/>
                  <a:gd name="T16" fmla="*/ 0 w 2688"/>
                  <a:gd name="T17" fmla="*/ 2147483647 h 2389"/>
                  <a:gd name="T18" fmla="*/ 0 w 2688"/>
                  <a:gd name="T19" fmla="*/ 2147483647 h 2389"/>
                  <a:gd name="T20" fmla="*/ 0 w 2688"/>
                  <a:gd name="T21" fmla="*/ 2147483647 h 2389"/>
                  <a:gd name="T22" fmla="*/ 2147483647 w 2688"/>
                  <a:gd name="T23" fmla="*/ 2147483647 h 23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88"/>
                  <a:gd name="T37" fmla="*/ 0 h 2389"/>
                  <a:gd name="T38" fmla="*/ 2688 w 2688"/>
                  <a:gd name="T39" fmla="*/ 2389 h 23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88" h="2389">
                    <a:moveTo>
                      <a:pt x="480" y="2389"/>
                    </a:moveTo>
                    <a:lnTo>
                      <a:pt x="2208" y="2389"/>
                    </a:lnTo>
                    <a:cubicBezTo>
                      <a:pt x="2473" y="2389"/>
                      <a:pt x="2688" y="2174"/>
                      <a:pt x="2688" y="1909"/>
                    </a:cubicBezTo>
                    <a:cubicBezTo>
                      <a:pt x="2688" y="1909"/>
                      <a:pt x="2688" y="1909"/>
                      <a:pt x="2688" y="1909"/>
                    </a:cubicBezTo>
                    <a:lnTo>
                      <a:pt x="2688" y="480"/>
                    </a:lnTo>
                    <a:cubicBezTo>
                      <a:pt x="2688" y="215"/>
                      <a:pt x="2473" y="0"/>
                      <a:pt x="2208" y="0"/>
                    </a:cubicBezTo>
                    <a:lnTo>
                      <a:pt x="480" y="0"/>
                    </a:lnTo>
                    <a:cubicBezTo>
                      <a:pt x="215" y="0"/>
                      <a:pt x="0" y="215"/>
                      <a:pt x="0" y="480"/>
                    </a:cubicBezTo>
                    <a:lnTo>
                      <a:pt x="0" y="1909"/>
                    </a:lnTo>
                    <a:cubicBezTo>
                      <a:pt x="0" y="2174"/>
                      <a:pt x="215" y="2389"/>
                      <a:pt x="480" y="2389"/>
                    </a:cubicBezTo>
                    <a:close/>
                  </a:path>
                </a:pathLst>
              </a:custGeom>
              <a:noFill/>
              <a:ln w="3175" cap="rnd">
                <a:solidFill>
                  <a:srgbClr val="000000"/>
                </a:solidFill>
                <a:round/>
                <a:headEnd/>
                <a:tailEnd/>
              </a:ln>
            </p:spPr>
            <p:txBody>
              <a:bodyPr/>
              <a:lstStyle/>
              <a:p>
                <a:pPr defTabSz="912813">
                  <a:defRPr/>
                </a:pPr>
                <a:endParaRPr lang="en-US">
                  <a:latin typeface="+mj-lt"/>
                  <a:ea typeface="+mn-ea"/>
                  <a:cs typeface="+mn-cs"/>
                </a:endParaRPr>
              </a:p>
            </p:txBody>
          </p:sp>
          <p:sp>
            <p:nvSpPr>
              <p:cNvPr id="225" name="Freeform 47"/>
              <p:cNvSpPr>
                <a:spLocks/>
              </p:cNvSpPr>
              <p:nvPr/>
            </p:nvSpPr>
            <p:spPr bwMode="auto">
              <a:xfrm>
                <a:off x="5990087" y="4185950"/>
                <a:ext cx="1117971" cy="881750"/>
              </a:xfrm>
              <a:custGeom>
                <a:avLst/>
                <a:gdLst>
                  <a:gd name="T0" fmla="*/ 2147483647 w 2688"/>
                  <a:gd name="T1" fmla="*/ 2147483647 h 2389"/>
                  <a:gd name="T2" fmla="*/ 2147483647 w 2688"/>
                  <a:gd name="T3" fmla="*/ 2147483647 h 2389"/>
                  <a:gd name="T4" fmla="*/ 2147483647 w 2688"/>
                  <a:gd name="T5" fmla="*/ 2147483647 h 2389"/>
                  <a:gd name="T6" fmla="*/ 2147483647 w 2688"/>
                  <a:gd name="T7" fmla="*/ 2147483647 h 2389"/>
                  <a:gd name="T8" fmla="*/ 2147483647 w 2688"/>
                  <a:gd name="T9" fmla="*/ 2147483647 h 2389"/>
                  <a:gd name="T10" fmla="*/ 2147483647 w 2688"/>
                  <a:gd name="T11" fmla="*/ 0 h 2389"/>
                  <a:gd name="T12" fmla="*/ 2147483647 w 2688"/>
                  <a:gd name="T13" fmla="*/ 0 h 2389"/>
                  <a:gd name="T14" fmla="*/ 0 w 2688"/>
                  <a:gd name="T15" fmla="*/ 2147483647 h 2389"/>
                  <a:gd name="T16" fmla="*/ 0 w 2688"/>
                  <a:gd name="T17" fmla="*/ 2147483647 h 2389"/>
                  <a:gd name="T18" fmla="*/ 2147483647 w 2688"/>
                  <a:gd name="T19" fmla="*/ 2147483647 h 2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88"/>
                  <a:gd name="T31" fmla="*/ 0 h 2389"/>
                  <a:gd name="T32" fmla="*/ 2688 w 2688"/>
                  <a:gd name="T33" fmla="*/ 2389 h 23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88" h="2389">
                    <a:moveTo>
                      <a:pt x="480" y="2389"/>
                    </a:moveTo>
                    <a:lnTo>
                      <a:pt x="2208" y="2389"/>
                    </a:lnTo>
                    <a:cubicBezTo>
                      <a:pt x="2473" y="2389"/>
                      <a:pt x="2688" y="2174"/>
                      <a:pt x="2688" y="1909"/>
                    </a:cubicBezTo>
                    <a:cubicBezTo>
                      <a:pt x="2688" y="1909"/>
                      <a:pt x="2688" y="1909"/>
                      <a:pt x="2688" y="1909"/>
                    </a:cubicBezTo>
                    <a:lnTo>
                      <a:pt x="2688" y="480"/>
                    </a:lnTo>
                    <a:cubicBezTo>
                      <a:pt x="2688" y="215"/>
                      <a:pt x="2473" y="0"/>
                      <a:pt x="2208" y="0"/>
                    </a:cubicBezTo>
                    <a:lnTo>
                      <a:pt x="480" y="0"/>
                    </a:lnTo>
                    <a:cubicBezTo>
                      <a:pt x="215" y="0"/>
                      <a:pt x="0" y="215"/>
                      <a:pt x="0" y="480"/>
                    </a:cubicBezTo>
                    <a:lnTo>
                      <a:pt x="0" y="1909"/>
                    </a:lnTo>
                    <a:cubicBezTo>
                      <a:pt x="0" y="2174"/>
                      <a:pt x="215" y="2389"/>
                      <a:pt x="480" y="2389"/>
                    </a:cubicBezTo>
                    <a:close/>
                  </a:path>
                </a:pathLst>
              </a:custGeom>
              <a:solidFill>
                <a:srgbClr val="CCFFCC"/>
              </a:solidFill>
              <a:ln w="0">
                <a:solidFill>
                  <a:srgbClr val="000000"/>
                </a:solidFill>
                <a:round/>
                <a:headEnd/>
                <a:tailEnd/>
              </a:ln>
            </p:spPr>
            <p:txBody>
              <a:bodyPr/>
              <a:lstStyle/>
              <a:p>
                <a:pPr defTabSz="912813">
                  <a:defRPr/>
                </a:pPr>
                <a:endParaRPr lang="en-US">
                  <a:latin typeface="+mj-lt"/>
                  <a:ea typeface="+mn-ea"/>
                  <a:cs typeface="+mn-cs"/>
                </a:endParaRPr>
              </a:p>
            </p:txBody>
          </p:sp>
          <p:sp>
            <p:nvSpPr>
              <p:cNvPr id="226" name="Freeform 48"/>
              <p:cNvSpPr>
                <a:spLocks/>
              </p:cNvSpPr>
              <p:nvPr/>
            </p:nvSpPr>
            <p:spPr bwMode="auto">
              <a:xfrm>
                <a:off x="5990087" y="4185950"/>
                <a:ext cx="1117971" cy="881750"/>
              </a:xfrm>
              <a:custGeom>
                <a:avLst/>
                <a:gdLst>
                  <a:gd name="T0" fmla="*/ 2147483647 w 2688"/>
                  <a:gd name="T1" fmla="*/ 2147483647 h 2389"/>
                  <a:gd name="T2" fmla="*/ 2147483647 w 2688"/>
                  <a:gd name="T3" fmla="*/ 2147483647 h 2389"/>
                  <a:gd name="T4" fmla="*/ 2147483647 w 2688"/>
                  <a:gd name="T5" fmla="*/ 2147483647 h 2389"/>
                  <a:gd name="T6" fmla="*/ 2147483647 w 2688"/>
                  <a:gd name="T7" fmla="*/ 2147483647 h 2389"/>
                  <a:gd name="T8" fmla="*/ 2147483647 w 2688"/>
                  <a:gd name="T9" fmla="*/ 2147483647 h 2389"/>
                  <a:gd name="T10" fmla="*/ 2147483647 w 2688"/>
                  <a:gd name="T11" fmla="*/ 0 h 2389"/>
                  <a:gd name="T12" fmla="*/ 2147483647 w 2688"/>
                  <a:gd name="T13" fmla="*/ 0 h 2389"/>
                  <a:gd name="T14" fmla="*/ 0 w 2688"/>
                  <a:gd name="T15" fmla="*/ 2147483647 h 2389"/>
                  <a:gd name="T16" fmla="*/ 0 w 2688"/>
                  <a:gd name="T17" fmla="*/ 2147483647 h 2389"/>
                  <a:gd name="T18" fmla="*/ 2147483647 w 2688"/>
                  <a:gd name="T19" fmla="*/ 2147483647 h 2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88"/>
                  <a:gd name="T31" fmla="*/ 0 h 2389"/>
                  <a:gd name="T32" fmla="*/ 2688 w 2688"/>
                  <a:gd name="T33" fmla="*/ 2389 h 23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88" h="2389">
                    <a:moveTo>
                      <a:pt x="480" y="2389"/>
                    </a:moveTo>
                    <a:lnTo>
                      <a:pt x="2208" y="2389"/>
                    </a:lnTo>
                    <a:cubicBezTo>
                      <a:pt x="2473" y="2389"/>
                      <a:pt x="2688" y="2174"/>
                      <a:pt x="2688" y="1909"/>
                    </a:cubicBezTo>
                    <a:cubicBezTo>
                      <a:pt x="2688" y="1909"/>
                      <a:pt x="2688" y="1909"/>
                      <a:pt x="2688" y="1909"/>
                    </a:cubicBezTo>
                    <a:lnTo>
                      <a:pt x="2688" y="480"/>
                    </a:lnTo>
                    <a:cubicBezTo>
                      <a:pt x="2688" y="215"/>
                      <a:pt x="2473" y="0"/>
                      <a:pt x="2208" y="0"/>
                    </a:cubicBezTo>
                    <a:lnTo>
                      <a:pt x="480" y="0"/>
                    </a:lnTo>
                    <a:cubicBezTo>
                      <a:pt x="215" y="0"/>
                      <a:pt x="0" y="215"/>
                      <a:pt x="0" y="480"/>
                    </a:cubicBezTo>
                    <a:lnTo>
                      <a:pt x="0" y="1909"/>
                    </a:lnTo>
                    <a:cubicBezTo>
                      <a:pt x="0" y="2174"/>
                      <a:pt x="215" y="2389"/>
                      <a:pt x="480" y="2389"/>
                    </a:cubicBezTo>
                    <a:close/>
                  </a:path>
                </a:pathLst>
              </a:custGeom>
              <a:noFill/>
              <a:ln w="3175" cap="rnd">
                <a:solidFill>
                  <a:srgbClr val="000000"/>
                </a:solidFill>
                <a:round/>
                <a:headEnd/>
                <a:tailEnd/>
              </a:ln>
            </p:spPr>
            <p:txBody>
              <a:bodyPr/>
              <a:lstStyle/>
              <a:p>
                <a:pPr defTabSz="912813">
                  <a:defRPr/>
                </a:pPr>
                <a:endParaRPr lang="en-US">
                  <a:latin typeface="+mj-lt"/>
                  <a:ea typeface="+mn-ea"/>
                  <a:cs typeface="+mn-cs"/>
                </a:endParaRPr>
              </a:p>
            </p:txBody>
          </p:sp>
          <p:sp>
            <p:nvSpPr>
              <p:cNvPr id="228" name="Line 50"/>
              <p:cNvSpPr>
                <a:spLocks noChangeShapeType="1"/>
              </p:cNvSpPr>
              <p:nvPr/>
            </p:nvSpPr>
            <p:spPr bwMode="auto">
              <a:xfrm>
                <a:off x="4833300" y="4622625"/>
                <a:ext cx="962697" cy="8400"/>
              </a:xfrm>
              <a:prstGeom prst="line">
                <a:avLst/>
              </a:prstGeom>
              <a:noFill/>
              <a:ln w="33338" cap="rnd">
                <a:solidFill>
                  <a:srgbClr val="000000"/>
                </a:solidFill>
                <a:round/>
                <a:headEnd/>
                <a:tailEnd/>
              </a:ln>
            </p:spPr>
            <p:txBody>
              <a:bodyPr/>
              <a:lstStyle/>
              <a:p>
                <a:pPr>
                  <a:defRPr/>
                </a:pPr>
                <a:endParaRPr lang="en-US">
                  <a:latin typeface="+mj-lt"/>
                  <a:ea typeface="+mn-ea"/>
                  <a:cs typeface="+mn-cs"/>
                </a:endParaRPr>
              </a:p>
            </p:txBody>
          </p:sp>
          <p:sp>
            <p:nvSpPr>
              <p:cNvPr id="229" name="Freeform 51"/>
              <p:cNvSpPr>
                <a:spLocks/>
              </p:cNvSpPr>
              <p:nvPr/>
            </p:nvSpPr>
            <p:spPr bwMode="auto">
              <a:xfrm>
                <a:off x="5772704" y="4530254"/>
                <a:ext cx="217383" cy="193142"/>
              </a:xfrm>
              <a:custGeom>
                <a:avLst/>
                <a:gdLst>
                  <a:gd name="T0" fmla="*/ 0 w 162"/>
                  <a:gd name="T1" fmla="*/ 0 h 161"/>
                  <a:gd name="T2" fmla="*/ 2147483647 w 162"/>
                  <a:gd name="T3" fmla="*/ 2147483647 h 161"/>
                  <a:gd name="T4" fmla="*/ 0 w 162"/>
                  <a:gd name="T5" fmla="*/ 2147483647 h 161"/>
                  <a:gd name="T6" fmla="*/ 0 w 162"/>
                  <a:gd name="T7" fmla="*/ 0 h 161"/>
                  <a:gd name="T8" fmla="*/ 0 60000 65536"/>
                  <a:gd name="T9" fmla="*/ 0 60000 65536"/>
                  <a:gd name="T10" fmla="*/ 0 60000 65536"/>
                  <a:gd name="T11" fmla="*/ 0 60000 65536"/>
                  <a:gd name="T12" fmla="*/ 0 w 162"/>
                  <a:gd name="T13" fmla="*/ 0 h 161"/>
                  <a:gd name="T14" fmla="*/ 162 w 162"/>
                  <a:gd name="T15" fmla="*/ 161 h 161"/>
                </a:gdLst>
                <a:ahLst/>
                <a:cxnLst>
                  <a:cxn ang="T8">
                    <a:pos x="T0" y="T1"/>
                  </a:cxn>
                  <a:cxn ang="T9">
                    <a:pos x="T2" y="T3"/>
                  </a:cxn>
                  <a:cxn ang="T10">
                    <a:pos x="T4" y="T5"/>
                  </a:cxn>
                  <a:cxn ang="T11">
                    <a:pos x="T6" y="T7"/>
                  </a:cxn>
                </a:cxnLst>
                <a:rect l="T12" t="T13" r="T14" b="T15"/>
                <a:pathLst>
                  <a:path w="162" h="161">
                    <a:moveTo>
                      <a:pt x="0" y="0"/>
                    </a:moveTo>
                    <a:lnTo>
                      <a:pt x="162" y="81"/>
                    </a:lnTo>
                    <a:lnTo>
                      <a:pt x="0" y="161"/>
                    </a:lnTo>
                    <a:lnTo>
                      <a:pt x="0" y="0"/>
                    </a:lnTo>
                    <a:close/>
                  </a:path>
                </a:pathLst>
              </a:custGeom>
              <a:solidFill>
                <a:srgbClr val="000000"/>
              </a:solidFill>
              <a:ln w="9525">
                <a:noFill/>
                <a:round/>
                <a:headEnd/>
                <a:tailEnd/>
              </a:ln>
            </p:spPr>
            <p:txBody>
              <a:bodyPr/>
              <a:lstStyle/>
              <a:p>
                <a:pPr defTabSz="912813">
                  <a:defRPr/>
                </a:pPr>
                <a:endParaRPr lang="en-US">
                  <a:latin typeface="+mj-lt"/>
                  <a:ea typeface="+mn-ea"/>
                  <a:cs typeface="+mn-cs"/>
                </a:endParaRPr>
              </a:p>
            </p:txBody>
          </p:sp>
          <p:sp>
            <p:nvSpPr>
              <p:cNvPr id="230" name="Freeform 52"/>
              <p:cNvSpPr>
                <a:spLocks/>
              </p:cNvSpPr>
              <p:nvPr/>
            </p:nvSpPr>
            <p:spPr bwMode="auto">
              <a:xfrm>
                <a:off x="4670260" y="3564528"/>
                <a:ext cx="1125737" cy="1066497"/>
              </a:xfrm>
              <a:custGeom>
                <a:avLst/>
                <a:gdLst>
                  <a:gd name="T0" fmla="*/ 0 w 2711"/>
                  <a:gd name="T1" fmla="*/ 0 h 2895"/>
                  <a:gd name="T2" fmla="*/ 0 w 2711"/>
                  <a:gd name="T3" fmla="*/ 2147483647 h 2895"/>
                  <a:gd name="T4" fmla="*/ 2147483647 w 2711"/>
                  <a:gd name="T5" fmla="*/ 2147483647 h 2895"/>
                  <a:gd name="T6" fmla="*/ 2147483647 w 2711"/>
                  <a:gd name="T7" fmla="*/ 2147483647 h 2895"/>
                  <a:gd name="T8" fmla="*/ 2147483647 w 2711"/>
                  <a:gd name="T9" fmla="*/ 2147483647 h 2895"/>
                  <a:gd name="T10" fmla="*/ 2147483647 w 2711"/>
                  <a:gd name="T11" fmla="*/ 2147483647 h 2895"/>
                  <a:gd name="T12" fmla="*/ 2147483647 w 2711"/>
                  <a:gd name="T13" fmla="*/ 2147483647 h 2895"/>
                  <a:gd name="T14" fmla="*/ 2147483647 w 2711"/>
                  <a:gd name="T15" fmla="*/ 2147483647 h 2895"/>
                  <a:gd name="T16" fmla="*/ 2147483647 w 2711"/>
                  <a:gd name="T17" fmla="*/ 2147483647 h 28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11"/>
                  <a:gd name="T28" fmla="*/ 0 h 2895"/>
                  <a:gd name="T29" fmla="*/ 2711 w 2711"/>
                  <a:gd name="T30" fmla="*/ 2895 h 28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11" h="2895">
                    <a:moveTo>
                      <a:pt x="0" y="0"/>
                    </a:moveTo>
                    <a:lnTo>
                      <a:pt x="0" y="563"/>
                    </a:lnTo>
                    <a:cubicBezTo>
                      <a:pt x="0" y="616"/>
                      <a:pt x="43" y="659"/>
                      <a:pt x="96" y="659"/>
                    </a:cubicBezTo>
                    <a:lnTo>
                      <a:pt x="1340" y="659"/>
                    </a:lnTo>
                    <a:cubicBezTo>
                      <a:pt x="1393" y="659"/>
                      <a:pt x="1436" y="702"/>
                      <a:pt x="1436" y="755"/>
                    </a:cubicBezTo>
                    <a:cubicBezTo>
                      <a:pt x="1436" y="755"/>
                      <a:pt x="1436" y="755"/>
                      <a:pt x="1436" y="755"/>
                    </a:cubicBezTo>
                    <a:lnTo>
                      <a:pt x="1436" y="2799"/>
                    </a:lnTo>
                    <a:cubicBezTo>
                      <a:pt x="1436" y="2852"/>
                      <a:pt x="1479" y="2895"/>
                      <a:pt x="1532" y="2895"/>
                    </a:cubicBezTo>
                    <a:lnTo>
                      <a:pt x="2711" y="2895"/>
                    </a:lnTo>
                  </a:path>
                </a:pathLst>
              </a:custGeom>
              <a:noFill/>
              <a:ln w="33338" cap="rnd">
                <a:solidFill>
                  <a:srgbClr val="000000"/>
                </a:solidFill>
                <a:round/>
                <a:headEnd/>
                <a:tailEnd/>
              </a:ln>
            </p:spPr>
            <p:txBody>
              <a:bodyPr/>
              <a:lstStyle/>
              <a:p>
                <a:pPr defTabSz="912813">
                  <a:defRPr/>
                </a:pPr>
                <a:endParaRPr lang="en-US">
                  <a:latin typeface="+mj-lt"/>
                  <a:ea typeface="+mn-ea"/>
                  <a:cs typeface="+mn-cs"/>
                </a:endParaRPr>
              </a:p>
            </p:txBody>
          </p:sp>
          <p:sp>
            <p:nvSpPr>
              <p:cNvPr id="231" name="Freeform 53"/>
              <p:cNvSpPr>
                <a:spLocks/>
              </p:cNvSpPr>
              <p:nvPr/>
            </p:nvSpPr>
            <p:spPr bwMode="auto">
              <a:xfrm>
                <a:off x="5772704" y="4530254"/>
                <a:ext cx="217383" cy="193142"/>
              </a:xfrm>
              <a:custGeom>
                <a:avLst/>
                <a:gdLst>
                  <a:gd name="T0" fmla="*/ 0 w 162"/>
                  <a:gd name="T1" fmla="*/ 0 h 162"/>
                  <a:gd name="T2" fmla="*/ 2147483647 w 162"/>
                  <a:gd name="T3" fmla="*/ 2147483647 h 162"/>
                  <a:gd name="T4" fmla="*/ 0 w 162"/>
                  <a:gd name="T5" fmla="*/ 2147483647 h 162"/>
                  <a:gd name="T6" fmla="*/ 0 w 162"/>
                  <a:gd name="T7" fmla="*/ 0 h 162"/>
                  <a:gd name="T8" fmla="*/ 0 60000 65536"/>
                  <a:gd name="T9" fmla="*/ 0 60000 65536"/>
                  <a:gd name="T10" fmla="*/ 0 60000 65536"/>
                  <a:gd name="T11" fmla="*/ 0 60000 65536"/>
                  <a:gd name="T12" fmla="*/ 0 w 162"/>
                  <a:gd name="T13" fmla="*/ 0 h 162"/>
                  <a:gd name="T14" fmla="*/ 162 w 162"/>
                  <a:gd name="T15" fmla="*/ 162 h 162"/>
                </a:gdLst>
                <a:ahLst/>
                <a:cxnLst>
                  <a:cxn ang="T8">
                    <a:pos x="T0" y="T1"/>
                  </a:cxn>
                  <a:cxn ang="T9">
                    <a:pos x="T2" y="T3"/>
                  </a:cxn>
                  <a:cxn ang="T10">
                    <a:pos x="T4" y="T5"/>
                  </a:cxn>
                  <a:cxn ang="T11">
                    <a:pos x="T6" y="T7"/>
                  </a:cxn>
                </a:cxnLst>
                <a:rect l="T12" t="T13" r="T14" b="T15"/>
                <a:pathLst>
                  <a:path w="162" h="162">
                    <a:moveTo>
                      <a:pt x="0" y="0"/>
                    </a:moveTo>
                    <a:lnTo>
                      <a:pt x="162" y="81"/>
                    </a:lnTo>
                    <a:lnTo>
                      <a:pt x="0" y="162"/>
                    </a:lnTo>
                    <a:lnTo>
                      <a:pt x="0" y="0"/>
                    </a:lnTo>
                    <a:close/>
                  </a:path>
                </a:pathLst>
              </a:custGeom>
              <a:solidFill>
                <a:srgbClr val="000000"/>
              </a:solidFill>
              <a:ln w="9525">
                <a:noFill/>
                <a:round/>
                <a:headEnd/>
                <a:tailEnd/>
              </a:ln>
            </p:spPr>
            <p:txBody>
              <a:bodyPr/>
              <a:lstStyle/>
              <a:p>
                <a:pPr defTabSz="912813">
                  <a:defRPr/>
                </a:pPr>
                <a:endParaRPr lang="en-US">
                  <a:latin typeface="+mj-lt"/>
                  <a:ea typeface="+mn-ea"/>
                  <a:cs typeface="+mn-cs"/>
                </a:endParaRPr>
              </a:p>
            </p:txBody>
          </p:sp>
          <p:sp>
            <p:nvSpPr>
              <p:cNvPr id="232" name="Freeform 55"/>
              <p:cNvSpPr>
                <a:spLocks/>
              </p:cNvSpPr>
              <p:nvPr/>
            </p:nvSpPr>
            <p:spPr bwMode="auto">
              <a:xfrm>
                <a:off x="3505707" y="5638737"/>
                <a:ext cx="1467339" cy="747383"/>
              </a:xfrm>
              <a:custGeom>
                <a:avLst/>
                <a:gdLst>
                  <a:gd name="T0" fmla="*/ 2147483647 w 3526"/>
                  <a:gd name="T1" fmla="*/ 2147483647 h 1982"/>
                  <a:gd name="T2" fmla="*/ 2147483647 w 3526"/>
                  <a:gd name="T3" fmla="*/ 2147483647 h 1982"/>
                  <a:gd name="T4" fmla="*/ 2147483647 w 3526"/>
                  <a:gd name="T5" fmla="*/ 2147483647 h 1982"/>
                  <a:gd name="T6" fmla="*/ 2147483647 w 3526"/>
                  <a:gd name="T7" fmla="*/ 2147483647 h 1982"/>
                  <a:gd name="T8" fmla="*/ 2147483647 w 3526"/>
                  <a:gd name="T9" fmla="*/ 2147483647 h 1982"/>
                  <a:gd name="T10" fmla="*/ 2147483647 w 3526"/>
                  <a:gd name="T11" fmla="*/ 2147483647 h 1982"/>
                  <a:gd name="T12" fmla="*/ 2147483647 w 3526"/>
                  <a:gd name="T13" fmla="*/ 2147483647 h 1982"/>
                  <a:gd name="T14" fmla="*/ 2147483647 w 3526"/>
                  <a:gd name="T15" fmla="*/ 0 h 1982"/>
                  <a:gd name="T16" fmla="*/ 2147483647 w 3526"/>
                  <a:gd name="T17" fmla="*/ 0 h 1982"/>
                  <a:gd name="T18" fmla="*/ 2147483647 w 3526"/>
                  <a:gd name="T19" fmla="*/ 2147483647 h 1982"/>
                  <a:gd name="T20" fmla="*/ 2147483647 w 3526"/>
                  <a:gd name="T21" fmla="*/ 2147483647 h 1982"/>
                  <a:gd name="T22" fmla="*/ 2147483647 w 3526"/>
                  <a:gd name="T23" fmla="*/ 2147483647 h 1982"/>
                  <a:gd name="T24" fmla="*/ 2147483647 w 3526"/>
                  <a:gd name="T25" fmla="*/ 2147483647 h 1982"/>
                  <a:gd name="T26" fmla="*/ 2147483647 w 3526"/>
                  <a:gd name="T27" fmla="*/ 2147483647 h 1982"/>
                  <a:gd name="T28" fmla="*/ 2147483647 w 3526"/>
                  <a:gd name="T29" fmla="*/ 2147483647 h 198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26"/>
                  <a:gd name="T46" fmla="*/ 0 h 1982"/>
                  <a:gd name="T47" fmla="*/ 3526 w 3526"/>
                  <a:gd name="T48" fmla="*/ 1982 h 198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26" h="1982">
                    <a:moveTo>
                      <a:pt x="445" y="1982"/>
                    </a:moveTo>
                    <a:lnTo>
                      <a:pt x="3081" y="1982"/>
                    </a:lnTo>
                    <a:cubicBezTo>
                      <a:pt x="3121" y="1982"/>
                      <a:pt x="3156" y="1958"/>
                      <a:pt x="3170" y="1921"/>
                    </a:cubicBezTo>
                    <a:lnTo>
                      <a:pt x="3517" y="1026"/>
                    </a:lnTo>
                    <a:cubicBezTo>
                      <a:pt x="3526" y="1003"/>
                      <a:pt x="3526" y="979"/>
                      <a:pt x="3517" y="956"/>
                    </a:cubicBezTo>
                    <a:lnTo>
                      <a:pt x="3170" y="61"/>
                    </a:lnTo>
                    <a:cubicBezTo>
                      <a:pt x="3156" y="24"/>
                      <a:pt x="3121" y="0"/>
                      <a:pt x="3081" y="0"/>
                    </a:cubicBezTo>
                    <a:lnTo>
                      <a:pt x="445" y="0"/>
                    </a:lnTo>
                    <a:cubicBezTo>
                      <a:pt x="406" y="0"/>
                      <a:pt x="370" y="24"/>
                      <a:pt x="356" y="61"/>
                    </a:cubicBezTo>
                    <a:lnTo>
                      <a:pt x="9" y="956"/>
                    </a:lnTo>
                    <a:cubicBezTo>
                      <a:pt x="0" y="979"/>
                      <a:pt x="0" y="1003"/>
                      <a:pt x="9" y="1026"/>
                    </a:cubicBezTo>
                    <a:lnTo>
                      <a:pt x="356" y="1921"/>
                    </a:lnTo>
                    <a:cubicBezTo>
                      <a:pt x="370" y="1958"/>
                      <a:pt x="406" y="1982"/>
                      <a:pt x="445" y="1982"/>
                    </a:cubicBezTo>
                    <a:close/>
                  </a:path>
                </a:pathLst>
              </a:custGeom>
              <a:solidFill>
                <a:srgbClr val="FFFF00"/>
              </a:solidFill>
              <a:ln w="0">
                <a:solidFill>
                  <a:srgbClr val="000000"/>
                </a:solidFill>
                <a:round/>
                <a:headEnd/>
                <a:tailEnd/>
              </a:ln>
            </p:spPr>
            <p:txBody>
              <a:bodyPr/>
              <a:lstStyle/>
              <a:p>
                <a:pPr defTabSz="912813">
                  <a:defRPr/>
                </a:pPr>
                <a:endParaRPr lang="en-US">
                  <a:latin typeface="+mj-lt"/>
                  <a:ea typeface="+mn-ea"/>
                  <a:cs typeface="+mn-cs"/>
                </a:endParaRPr>
              </a:p>
            </p:txBody>
          </p:sp>
          <p:sp>
            <p:nvSpPr>
              <p:cNvPr id="233" name="Freeform 56"/>
              <p:cNvSpPr>
                <a:spLocks/>
              </p:cNvSpPr>
              <p:nvPr/>
            </p:nvSpPr>
            <p:spPr bwMode="auto">
              <a:xfrm>
                <a:off x="3505707" y="5655532"/>
                <a:ext cx="1467339" cy="730588"/>
              </a:xfrm>
              <a:custGeom>
                <a:avLst/>
                <a:gdLst>
                  <a:gd name="T0" fmla="*/ 2147483647 w 3526"/>
                  <a:gd name="T1" fmla="*/ 2147483647 h 1982"/>
                  <a:gd name="T2" fmla="*/ 2147483647 w 3526"/>
                  <a:gd name="T3" fmla="*/ 2147483647 h 1982"/>
                  <a:gd name="T4" fmla="*/ 2147483647 w 3526"/>
                  <a:gd name="T5" fmla="*/ 2147483647 h 1982"/>
                  <a:gd name="T6" fmla="*/ 2147483647 w 3526"/>
                  <a:gd name="T7" fmla="*/ 2147483647 h 1982"/>
                  <a:gd name="T8" fmla="*/ 2147483647 w 3526"/>
                  <a:gd name="T9" fmla="*/ 2147483647 h 1982"/>
                  <a:gd name="T10" fmla="*/ 2147483647 w 3526"/>
                  <a:gd name="T11" fmla="*/ 2147483647 h 1982"/>
                  <a:gd name="T12" fmla="*/ 2147483647 w 3526"/>
                  <a:gd name="T13" fmla="*/ 2147483647 h 1982"/>
                  <a:gd name="T14" fmla="*/ 2147483647 w 3526"/>
                  <a:gd name="T15" fmla="*/ 0 h 1982"/>
                  <a:gd name="T16" fmla="*/ 2147483647 w 3526"/>
                  <a:gd name="T17" fmla="*/ 0 h 1982"/>
                  <a:gd name="T18" fmla="*/ 2147483647 w 3526"/>
                  <a:gd name="T19" fmla="*/ 2147483647 h 1982"/>
                  <a:gd name="T20" fmla="*/ 2147483647 w 3526"/>
                  <a:gd name="T21" fmla="*/ 2147483647 h 1982"/>
                  <a:gd name="T22" fmla="*/ 2147483647 w 3526"/>
                  <a:gd name="T23" fmla="*/ 2147483647 h 1982"/>
                  <a:gd name="T24" fmla="*/ 2147483647 w 3526"/>
                  <a:gd name="T25" fmla="*/ 2147483647 h 1982"/>
                  <a:gd name="T26" fmla="*/ 2147483647 w 3526"/>
                  <a:gd name="T27" fmla="*/ 2147483647 h 1982"/>
                  <a:gd name="T28" fmla="*/ 2147483647 w 3526"/>
                  <a:gd name="T29" fmla="*/ 2147483647 h 198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26"/>
                  <a:gd name="T46" fmla="*/ 0 h 1982"/>
                  <a:gd name="T47" fmla="*/ 3526 w 3526"/>
                  <a:gd name="T48" fmla="*/ 1982 h 198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26" h="1982">
                    <a:moveTo>
                      <a:pt x="445" y="1982"/>
                    </a:moveTo>
                    <a:lnTo>
                      <a:pt x="3081" y="1982"/>
                    </a:lnTo>
                    <a:cubicBezTo>
                      <a:pt x="3121" y="1982"/>
                      <a:pt x="3156" y="1958"/>
                      <a:pt x="3170" y="1921"/>
                    </a:cubicBezTo>
                    <a:lnTo>
                      <a:pt x="3517" y="1026"/>
                    </a:lnTo>
                    <a:cubicBezTo>
                      <a:pt x="3526" y="1003"/>
                      <a:pt x="3526" y="979"/>
                      <a:pt x="3517" y="956"/>
                    </a:cubicBezTo>
                    <a:lnTo>
                      <a:pt x="3170" y="61"/>
                    </a:lnTo>
                    <a:cubicBezTo>
                      <a:pt x="3156" y="24"/>
                      <a:pt x="3121" y="0"/>
                      <a:pt x="3081" y="0"/>
                    </a:cubicBezTo>
                    <a:lnTo>
                      <a:pt x="445" y="0"/>
                    </a:lnTo>
                    <a:cubicBezTo>
                      <a:pt x="406" y="0"/>
                      <a:pt x="370" y="24"/>
                      <a:pt x="356" y="61"/>
                    </a:cubicBezTo>
                    <a:lnTo>
                      <a:pt x="9" y="956"/>
                    </a:lnTo>
                    <a:cubicBezTo>
                      <a:pt x="0" y="979"/>
                      <a:pt x="0" y="1003"/>
                      <a:pt x="9" y="1026"/>
                    </a:cubicBezTo>
                    <a:lnTo>
                      <a:pt x="356" y="1921"/>
                    </a:lnTo>
                    <a:cubicBezTo>
                      <a:pt x="370" y="1958"/>
                      <a:pt x="406" y="1982"/>
                      <a:pt x="445" y="1982"/>
                    </a:cubicBezTo>
                    <a:close/>
                  </a:path>
                </a:pathLst>
              </a:custGeom>
              <a:noFill/>
              <a:ln w="12700" cap="rnd">
                <a:solidFill>
                  <a:srgbClr val="000000"/>
                </a:solidFill>
                <a:round/>
                <a:headEnd/>
                <a:tailEnd/>
              </a:ln>
            </p:spPr>
            <p:txBody>
              <a:bodyPr/>
              <a:lstStyle/>
              <a:p>
                <a:pPr defTabSz="912813">
                  <a:defRPr/>
                </a:pPr>
                <a:endParaRPr lang="en-US">
                  <a:latin typeface="+mj-lt"/>
                  <a:ea typeface="+mn-ea"/>
                  <a:cs typeface="+mn-cs"/>
                </a:endParaRPr>
              </a:p>
            </p:txBody>
          </p:sp>
          <p:sp>
            <p:nvSpPr>
              <p:cNvPr id="235" name="Freeform 67"/>
              <p:cNvSpPr>
                <a:spLocks/>
              </p:cNvSpPr>
              <p:nvPr/>
            </p:nvSpPr>
            <p:spPr bwMode="auto">
              <a:xfrm>
                <a:off x="4406295" y="2313289"/>
                <a:ext cx="116458" cy="100771"/>
              </a:xfrm>
              <a:custGeom>
                <a:avLst/>
                <a:gdLst>
                  <a:gd name="T0" fmla="*/ 2147483647 w 288"/>
                  <a:gd name="T1" fmla="*/ 2147483647 h 288"/>
                  <a:gd name="T2" fmla="*/ 2147483647 w 288"/>
                  <a:gd name="T3" fmla="*/ 2147483647 h 288"/>
                  <a:gd name="T4" fmla="*/ 2147483647 w 288"/>
                  <a:gd name="T5" fmla="*/ 2147483647 h 288"/>
                  <a:gd name="T6" fmla="*/ 2147483647 w 288"/>
                  <a:gd name="T7" fmla="*/ 2147483647 h 288"/>
                  <a:gd name="T8" fmla="*/ 2147483647 w 288"/>
                  <a:gd name="T9" fmla="*/ 2147483647 h 288"/>
                  <a:gd name="T10" fmla="*/ 2147483647 w 288"/>
                  <a:gd name="T11" fmla="*/ 2147483647 h 288"/>
                  <a:gd name="T12" fmla="*/ 2147483647 w 288"/>
                  <a:gd name="T13" fmla="*/ 0 h 288"/>
                  <a:gd name="T14" fmla="*/ 2147483647 w 288"/>
                  <a:gd name="T15" fmla="*/ 0 h 288"/>
                  <a:gd name="T16" fmla="*/ 0 w 288"/>
                  <a:gd name="T17" fmla="*/ 2147483647 h 288"/>
                  <a:gd name="T18" fmla="*/ 0 w 288"/>
                  <a:gd name="T19" fmla="*/ 2147483647 h 288"/>
                  <a:gd name="T20" fmla="*/ 0 w 288"/>
                  <a:gd name="T21" fmla="*/ 2147483647 h 288"/>
                  <a:gd name="T22" fmla="*/ 2147483647 w 288"/>
                  <a:gd name="T23" fmla="*/ 2147483647 h 2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8"/>
                  <a:gd name="T37" fmla="*/ 0 h 288"/>
                  <a:gd name="T38" fmla="*/ 288 w 288"/>
                  <a:gd name="T39" fmla="*/ 288 h 2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8" h="288">
                    <a:moveTo>
                      <a:pt x="96" y="288"/>
                    </a:moveTo>
                    <a:lnTo>
                      <a:pt x="192" y="288"/>
                    </a:lnTo>
                    <a:cubicBezTo>
                      <a:pt x="245" y="288"/>
                      <a:pt x="288" y="245"/>
                      <a:pt x="288" y="192"/>
                    </a:cubicBezTo>
                    <a:cubicBezTo>
                      <a:pt x="288" y="192"/>
                      <a:pt x="288" y="192"/>
                      <a:pt x="288" y="192"/>
                    </a:cubicBezTo>
                    <a:lnTo>
                      <a:pt x="288" y="96"/>
                    </a:lnTo>
                    <a:cubicBezTo>
                      <a:pt x="288" y="43"/>
                      <a:pt x="245" y="0"/>
                      <a:pt x="192" y="0"/>
                    </a:cubicBezTo>
                    <a:lnTo>
                      <a:pt x="96" y="0"/>
                    </a:lnTo>
                    <a:cubicBezTo>
                      <a:pt x="43" y="0"/>
                      <a:pt x="0" y="43"/>
                      <a:pt x="0" y="96"/>
                    </a:cubicBezTo>
                    <a:lnTo>
                      <a:pt x="0" y="192"/>
                    </a:lnTo>
                    <a:cubicBezTo>
                      <a:pt x="0" y="245"/>
                      <a:pt x="43" y="288"/>
                      <a:pt x="96" y="288"/>
                    </a:cubicBezTo>
                    <a:close/>
                  </a:path>
                </a:pathLst>
              </a:custGeom>
              <a:solidFill>
                <a:srgbClr val="00FF00"/>
              </a:solidFill>
              <a:ln w="0">
                <a:solidFill>
                  <a:srgbClr val="000000"/>
                </a:solidFill>
                <a:round/>
                <a:headEnd/>
                <a:tailEnd/>
              </a:ln>
            </p:spPr>
            <p:txBody>
              <a:bodyPr/>
              <a:lstStyle/>
              <a:p>
                <a:pPr defTabSz="912813">
                  <a:defRPr/>
                </a:pPr>
                <a:endParaRPr lang="en-US">
                  <a:latin typeface="+mj-lt"/>
                  <a:ea typeface="+mn-ea"/>
                  <a:cs typeface="+mn-cs"/>
                </a:endParaRPr>
              </a:p>
            </p:txBody>
          </p:sp>
          <p:sp>
            <p:nvSpPr>
              <p:cNvPr id="236" name="Freeform 68"/>
              <p:cNvSpPr>
                <a:spLocks/>
              </p:cNvSpPr>
              <p:nvPr/>
            </p:nvSpPr>
            <p:spPr bwMode="auto">
              <a:xfrm>
                <a:off x="4406295" y="2313289"/>
                <a:ext cx="116458" cy="100771"/>
              </a:xfrm>
              <a:custGeom>
                <a:avLst/>
                <a:gdLst>
                  <a:gd name="T0" fmla="*/ 2147483647 w 288"/>
                  <a:gd name="T1" fmla="*/ 2147483647 h 288"/>
                  <a:gd name="T2" fmla="*/ 2147483647 w 288"/>
                  <a:gd name="T3" fmla="*/ 2147483647 h 288"/>
                  <a:gd name="T4" fmla="*/ 2147483647 w 288"/>
                  <a:gd name="T5" fmla="*/ 2147483647 h 288"/>
                  <a:gd name="T6" fmla="*/ 2147483647 w 288"/>
                  <a:gd name="T7" fmla="*/ 2147483647 h 288"/>
                  <a:gd name="T8" fmla="*/ 2147483647 w 288"/>
                  <a:gd name="T9" fmla="*/ 2147483647 h 288"/>
                  <a:gd name="T10" fmla="*/ 2147483647 w 288"/>
                  <a:gd name="T11" fmla="*/ 2147483647 h 288"/>
                  <a:gd name="T12" fmla="*/ 2147483647 w 288"/>
                  <a:gd name="T13" fmla="*/ 0 h 288"/>
                  <a:gd name="T14" fmla="*/ 2147483647 w 288"/>
                  <a:gd name="T15" fmla="*/ 0 h 288"/>
                  <a:gd name="T16" fmla="*/ 0 w 288"/>
                  <a:gd name="T17" fmla="*/ 2147483647 h 288"/>
                  <a:gd name="T18" fmla="*/ 0 w 288"/>
                  <a:gd name="T19" fmla="*/ 2147483647 h 288"/>
                  <a:gd name="T20" fmla="*/ 0 w 288"/>
                  <a:gd name="T21" fmla="*/ 2147483647 h 288"/>
                  <a:gd name="T22" fmla="*/ 2147483647 w 288"/>
                  <a:gd name="T23" fmla="*/ 2147483647 h 2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8"/>
                  <a:gd name="T37" fmla="*/ 0 h 288"/>
                  <a:gd name="T38" fmla="*/ 288 w 288"/>
                  <a:gd name="T39" fmla="*/ 288 h 2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8" h="288">
                    <a:moveTo>
                      <a:pt x="96" y="288"/>
                    </a:moveTo>
                    <a:lnTo>
                      <a:pt x="192" y="288"/>
                    </a:lnTo>
                    <a:cubicBezTo>
                      <a:pt x="245" y="288"/>
                      <a:pt x="288" y="245"/>
                      <a:pt x="288" y="192"/>
                    </a:cubicBezTo>
                    <a:cubicBezTo>
                      <a:pt x="288" y="192"/>
                      <a:pt x="288" y="192"/>
                      <a:pt x="288" y="192"/>
                    </a:cubicBezTo>
                    <a:lnTo>
                      <a:pt x="288" y="96"/>
                    </a:lnTo>
                    <a:cubicBezTo>
                      <a:pt x="288" y="43"/>
                      <a:pt x="245" y="0"/>
                      <a:pt x="192" y="0"/>
                    </a:cubicBezTo>
                    <a:lnTo>
                      <a:pt x="96" y="0"/>
                    </a:lnTo>
                    <a:cubicBezTo>
                      <a:pt x="43" y="0"/>
                      <a:pt x="0" y="43"/>
                      <a:pt x="0" y="96"/>
                    </a:cubicBezTo>
                    <a:lnTo>
                      <a:pt x="0" y="192"/>
                    </a:lnTo>
                    <a:cubicBezTo>
                      <a:pt x="0" y="245"/>
                      <a:pt x="43" y="288"/>
                      <a:pt x="96" y="288"/>
                    </a:cubicBezTo>
                    <a:close/>
                  </a:path>
                </a:pathLst>
              </a:custGeom>
              <a:noFill/>
              <a:ln w="3175" cap="rnd">
                <a:solidFill>
                  <a:srgbClr val="000000"/>
                </a:solidFill>
                <a:round/>
                <a:headEnd/>
                <a:tailEnd/>
              </a:ln>
            </p:spPr>
            <p:txBody>
              <a:bodyPr/>
              <a:lstStyle/>
              <a:p>
                <a:pPr defTabSz="912813">
                  <a:defRPr/>
                </a:pPr>
                <a:endParaRPr lang="en-US">
                  <a:latin typeface="+mj-lt"/>
                  <a:ea typeface="+mn-ea"/>
                  <a:cs typeface="+mn-cs"/>
                </a:endParaRPr>
              </a:p>
            </p:txBody>
          </p:sp>
          <p:sp>
            <p:nvSpPr>
              <p:cNvPr id="237" name="Freeform 69"/>
              <p:cNvSpPr>
                <a:spLocks/>
              </p:cNvSpPr>
              <p:nvPr/>
            </p:nvSpPr>
            <p:spPr bwMode="auto">
              <a:xfrm>
                <a:off x="4212205" y="3018687"/>
                <a:ext cx="124219" cy="100771"/>
              </a:xfrm>
              <a:custGeom>
                <a:avLst/>
                <a:gdLst>
                  <a:gd name="T0" fmla="*/ 2147483647 w 288"/>
                  <a:gd name="T1" fmla="*/ 2147483647 h 288"/>
                  <a:gd name="T2" fmla="*/ 2147483647 w 288"/>
                  <a:gd name="T3" fmla="*/ 2147483647 h 288"/>
                  <a:gd name="T4" fmla="*/ 2147483647 w 288"/>
                  <a:gd name="T5" fmla="*/ 2147483647 h 288"/>
                  <a:gd name="T6" fmla="*/ 2147483647 w 288"/>
                  <a:gd name="T7" fmla="*/ 2147483647 h 288"/>
                  <a:gd name="T8" fmla="*/ 2147483647 w 288"/>
                  <a:gd name="T9" fmla="*/ 2147483647 h 288"/>
                  <a:gd name="T10" fmla="*/ 2147483647 w 288"/>
                  <a:gd name="T11" fmla="*/ 0 h 288"/>
                  <a:gd name="T12" fmla="*/ 2147483647 w 288"/>
                  <a:gd name="T13" fmla="*/ 0 h 288"/>
                  <a:gd name="T14" fmla="*/ 0 w 288"/>
                  <a:gd name="T15" fmla="*/ 2147483647 h 288"/>
                  <a:gd name="T16" fmla="*/ 0 w 288"/>
                  <a:gd name="T17" fmla="*/ 2147483647 h 288"/>
                  <a:gd name="T18" fmla="*/ 2147483647 w 288"/>
                  <a:gd name="T19" fmla="*/ 2147483647 h 2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8"/>
                  <a:gd name="T31" fmla="*/ 0 h 288"/>
                  <a:gd name="T32" fmla="*/ 288 w 288"/>
                  <a:gd name="T33" fmla="*/ 288 h 2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8" h="288">
                    <a:moveTo>
                      <a:pt x="96" y="288"/>
                    </a:moveTo>
                    <a:lnTo>
                      <a:pt x="192" y="288"/>
                    </a:lnTo>
                    <a:cubicBezTo>
                      <a:pt x="245" y="288"/>
                      <a:pt x="288" y="245"/>
                      <a:pt x="288" y="192"/>
                    </a:cubicBezTo>
                    <a:cubicBezTo>
                      <a:pt x="288" y="192"/>
                      <a:pt x="288" y="192"/>
                      <a:pt x="288" y="192"/>
                    </a:cubicBezTo>
                    <a:lnTo>
                      <a:pt x="288" y="96"/>
                    </a:lnTo>
                    <a:cubicBezTo>
                      <a:pt x="288" y="43"/>
                      <a:pt x="245" y="0"/>
                      <a:pt x="192" y="0"/>
                    </a:cubicBezTo>
                    <a:lnTo>
                      <a:pt x="96" y="0"/>
                    </a:lnTo>
                    <a:cubicBezTo>
                      <a:pt x="43" y="0"/>
                      <a:pt x="0" y="43"/>
                      <a:pt x="0" y="96"/>
                    </a:cubicBezTo>
                    <a:lnTo>
                      <a:pt x="0" y="192"/>
                    </a:lnTo>
                    <a:cubicBezTo>
                      <a:pt x="0" y="245"/>
                      <a:pt x="43" y="288"/>
                      <a:pt x="96" y="288"/>
                    </a:cubicBezTo>
                    <a:close/>
                  </a:path>
                </a:pathLst>
              </a:custGeom>
              <a:solidFill>
                <a:srgbClr val="FF0000"/>
              </a:solidFill>
              <a:ln w="0">
                <a:solidFill>
                  <a:srgbClr val="000000"/>
                </a:solidFill>
                <a:round/>
                <a:headEnd/>
                <a:tailEnd/>
              </a:ln>
            </p:spPr>
            <p:txBody>
              <a:bodyPr/>
              <a:lstStyle/>
              <a:p>
                <a:pPr defTabSz="912813">
                  <a:defRPr/>
                </a:pPr>
                <a:endParaRPr lang="en-US">
                  <a:latin typeface="+mj-lt"/>
                  <a:ea typeface="+mn-ea"/>
                  <a:cs typeface="+mn-cs"/>
                </a:endParaRPr>
              </a:p>
            </p:txBody>
          </p:sp>
          <p:sp>
            <p:nvSpPr>
              <p:cNvPr id="238" name="Freeform 70"/>
              <p:cNvSpPr>
                <a:spLocks/>
              </p:cNvSpPr>
              <p:nvPr/>
            </p:nvSpPr>
            <p:spPr bwMode="auto">
              <a:xfrm>
                <a:off x="4212205" y="3018687"/>
                <a:ext cx="124219" cy="100771"/>
              </a:xfrm>
              <a:custGeom>
                <a:avLst/>
                <a:gdLst>
                  <a:gd name="T0" fmla="*/ 2147483647 w 288"/>
                  <a:gd name="T1" fmla="*/ 2147483647 h 288"/>
                  <a:gd name="T2" fmla="*/ 2147483647 w 288"/>
                  <a:gd name="T3" fmla="*/ 2147483647 h 288"/>
                  <a:gd name="T4" fmla="*/ 2147483647 w 288"/>
                  <a:gd name="T5" fmla="*/ 2147483647 h 288"/>
                  <a:gd name="T6" fmla="*/ 2147483647 w 288"/>
                  <a:gd name="T7" fmla="*/ 2147483647 h 288"/>
                  <a:gd name="T8" fmla="*/ 2147483647 w 288"/>
                  <a:gd name="T9" fmla="*/ 2147483647 h 288"/>
                  <a:gd name="T10" fmla="*/ 2147483647 w 288"/>
                  <a:gd name="T11" fmla="*/ 0 h 288"/>
                  <a:gd name="T12" fmla="*/ 2147483647 w 288"/>
                  <a:gd name="T13" fmla="*/ 0 h 288"/>
                  <a:gd name="T14" fmla="*/ 0 w 288"/>
                  <a:gd name="T15" fmla="*/ 2147483647 h 288"/>
                  <a:gd name="T16" fmla="*/ 0 w 288"/>
                  <a:gd name="T17" fmla="*/ 2147483647 h 288"/>
                  <a:gd name="T18" fmla="*/ 2147483647 w 288"/>
                  <a:gd name="T19" fmla="*/ 2147483647 h 2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8"/>
                  <a:gd name="T31" fmla="*/ 0 h 288"/>
                  <a:gd name="T32" fmla="*/ 288 w 288"/>
                  <a:gd name="T33" fmla="*/ 288 h 2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8" h="288">
                    <a:moveTo>
                      <a:pt x="96" y="288"/>
                    </a:moveTo>
                    <a:lnTo>
                      <a:pt x="192" y="288"/>
                    </a:lnTo>
                    <a:cubicBezTo>
                      <a:pt x="245" y="288"/>
                      <a:pt x="288" y="245"/>
                      <a:pt x="288" y="192"/>
                    </a:cubicBezTo>
                    <a:cubicBezTo>
                      <a:pt x="288" y="192"/>
                      <a:pt x="288" y="192"/>
                      <a:pt x="288" y="192"/>
                    </a:cubicBezTo>
                    <a:lnTo>
                      <a:pt x="288" y="96"/>
                    </a:lnTo>
                    <a:cubicBezTo>
                      <a:pt x="288" y="43"/>
                      <a:pt x="245" y="0"/>
                      <a:pt x="192" y="0"/>
                    </a:cubicBezTo>
                    <a:lnTo>
                      <a:pt x="96" y="0"/>
                    </a:lnTo>
                    <a:cubicBezTo>
                      <a:pt x="43" y="0"/>
                      <a:pt x="0" y="43"/>
                      <a:pt x="0" y="96"/>
                    </a:cubicBezTo>
                    <a:lnTo>
                      <a:pt x="0" y="192"/>
                    </a:lnTo>
                    <a:cubicBezTo>
                      <a:pt x="0" y="245"/>
                      <a:pt x="43" y="288"/>
                      <a:pt x="96" y="288"/>
                    </a:cubicBezTo>
                    <a:close/>
                  </a:path>
                </a:pathLst>
              </a:custGeom>
              <a:noFill/>
              <a:ln w="3175" cap="rnd">
                <a:solidFill>
                  <a:srgbClr val="000000"/>
                </a:solidFill>
                <a:round/>
                <a:headEnd/>
                <a:tailEnd/>
              </a:ln>
            </p:spPr>
            <p:txBody>
              <a:bodyPr/>
              <a:lstStyle/>
              <a:p>
                <a:pPr defTabSz="912813">
                  <a:defRPr/>
                </a:pPr>
                <a:endParaRPr lang="en-US">
                  <a:latin typeface="+mj-lt"/>
                  <a:ea typeface="+mn-ea"/>
                  <a:cs typeface="+mn-cs"/>
                </a:endParaRPr>
              </a:p>
            </p:txBody>
          </p:sp>
          <p:sp>
            <p:nvSpPr>
              <p:cNvPr id="239" name="Freeform 72"/>
              <p:cNvSpPr>
                <a:spLocks/>
              </p:cNvSpPr>
              <p:nvPr/>
            </p:nvSpPr>
            <p:spPr bwMode="auto">
              <a:xfrm>
                <a:off x="3893892" y="4345507"/>
                <a:ext cx="124219" cy="109166"/>
              </a:xfrm>
              <a:custGeom>
                <a:avLst/>
                <a:gdLst>
                  <a:gd name="T0" fmla="*/ 2147483647 w 288"/>
                  <a:gd name="T1" fmla="*/ 2147483647 h 288"/>
                  <a:gd name="T2" fmla="*/ 2147483647 w 288"/>
                  <a:gd name="T3" fmla="*/ 2147483647 h 288"/>
                  <a:gd name="T4" fmla="*/ 2147483647 w 288"/>
                  <a:gd name="T5" fmla="*/ 2147483647 h 288"/>
                  <a:gd name="T6" fmla="*/ 2147483647 w 288"/>
                  <a:gd name="T7" fmla="*/ 2147483647 h 288"/>
                  <a:gd name="T8" fmla="*/ 2147483647 w 288"/>
                  <a:gd name="T9" fmla="*/ 2147483647 h 288"/>
                  <a:gd name="T10" fmla="*/ 2147483647 w 288"/>
                  <a:gd name="T11" fmla="*/ 0 h 288"/>
                  <a:gd name="T12" fmla="*/ 2147483647 w 288"/>
                  <a:gd name="T13" fmla="*/ 0 h 288"/>
                  <a:gd name="T14" fmla="*/ 0 w 288"/>
                  <a:gd name="T15" fmla="*/ 2147483647 h 288"/>
                  <a:gd name="T16" fmla="*/ 0 w 288"/>
                  <a:gd name="T17" fmla="*/ 2147483647 h 288"/>
                  <a:gd name="T18" fmla="*/ 2147483647 w 288"/>
                  <a:gd name="T19" fmla="*/ 2147483647 h 2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8"/>
                  <a:gd name="T31" fmla="*/ 0 h 288"/>
                  <a:gd name="T32" fmla="*/ 288 w 288"/>
                  <a:gd name="T33" fmla="*/ 288 h 2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8" h="288">
                    <a:moveTo>
                      <a:pt x="96" y="288"/>
                    </a:moveTo>
                    <a:lnTo>
                      <a:pt x="192" y="288"/>
                    </a:lnTo>
                    <a:cubicBezTo>
                      <a:pt x="245" y="288"/>
                      <a:pt x="288" y="245"/>
                      <a:pt x="288" y="192"/>
                    </a:cubicBezTo>
                    <a:cubicBezTo>
                      <a:pt x="288" y="192"/>
                      <a:pt x="288" y="192"/>
                      <a:pt x="288" y="192"/>
                    </a:cubicBezTo>
                    <a:lnTo>
                      <a:pt x="288" y="96"/>
                    </a:lnTo>
                    <a:cubicBezTo>
                      <a:pt x="288" y="43"/>
                      <a:pt x="245" y="0"/>
                      <a:pt x="192" y="0"/>
                    </a:cubicBezTo>
                    <a:lnTo>
                      <a:pt x="96" y="0"/>
                    </a:lnTo>
                    <a:cubicBezTo>
                      <a:pt x="43" y="0"/>
                      <a:pt x="0" y="43"/>
                      <a:pt x="0" y="96"/>
                    </a:cubicBezTo>
                    <a:lnTo>
                      <a:pt x="0" y="192"/>
                    </a:lnTo>
                    <a:cubicBezTo>
                      <a:pt x="0" y="245"/>
                      <a:pt x="43" y="288"/>
                      <a:pt x="96" y="288"/>
                    </a:cubicBezTo>
                    <a:close/>
                  </a:path>
                </a:pathLst>
              </a:custGeom>
              <a:solidFill>
                <a:srgbClr val="FFFF00"/>
              </a:solidFill>
              <a:ln w="0">
                <a:solidFill>
                  <a:srgbClr val="000000"/>
                </a:solidFill>
                <a:round/>
                <a:headEnd/>
                <a:tailEnd/>
              </a:ln>
            </p:spPr>
            <p:txBody>
              <a:bodyPr/>
              <a:lstStyle/>
              <a:p>
                <a:pPr defTabSz="912813">
                  <a:defRPr/>
                </a:pPr>
                <a:endParaRPr lang="en-US">
                  <a:latin typeface="+mj-lt"/>
                  <a:ea typeface="+mn-ea"/>
                  <a:cs typeface="+mn-cs"/>
                </a:endParaRPr>
              </a:p>
            </p:txBody>
          </p:sp>
          <p:sp>
            <p:nvSpPr>
              <p:cNvPr id="240" name="Freeform 73"/>
              <p:cNvSpPr>
                <a:spLocks/>
              </p:cNvSpPr>
              <p:nvPr/>
            </p:nvSpPr>
            <p:spPr bwMode="auto">
              <a:xfrm>
                <a:off x="3893892" y="4345507"/>
                <a:ext cx="124219" cy="109166"/>
              </a:xfrm>
              <a:custGeom>
                <a:avLst/>
                <a:gdLst>
                  <a:gd name="T0" fmla="*/ 2147483647 w 288"/>
                  <a:gd name="T1" fmla="*/ 2147483647 h 288"/>
                  <a:gd name="T2" fmla="*/ 2147483647 w 288"/>
                  <a:gd name="T3" fmla="*/ 2147483647 h 288"/>
                  <a:gd name="T4" fmla="*/ 2147483647 w 288"/>
                  <a:gd name="T5" fmla="*/ 2147483647 h 288"/>
                  <a:gd name="T6" fmla="*/ 2147483647 w 288"/>
                  <a:gd name="T7" fmla="*/ 2147483647 h 288"/>
                  <a:gd name="T8" fmla="*/ 2147483647 w 288"/>
                  <a:gd name="T9" fmla="*/ 2147483647 h 288"/>
                  <a:gd name="T10" fmla="*/ 2147483647 w 288"/>
                  <a:gd name="T11" fmla="*/ 0 h 288"/>
                  <a:gd name="T12" fmla="*/ 2147483647 w 288"/>
                  <a:gd name="T13" fmla="*/ 0 h 288"/>
                  <a:gd name="T14" fmla="*/ 0 w 288"/>
                  <a:gd name="T15" fmla="*/ 2147483647 h 288"/>
                  <a:gd name="T16" fmla="*/ 0 w 288"/>
                  <a:gd name="T17" fmla="*/ 2147483647 h 288"/>
                  <a:gd name="T18" fmla="*/ 2147483647 w 288"/>
                  <a:gd name="T19" fmla="*/ 2147483647 h 2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8"/>
                  <a:gd name="T31" fmla="*/ 0 h 288"/>
                  <a:gd name="T32" fmla="*/ 288 w 288"/>
                  <a:gd name="T33" fmla="*/ 288 h 2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8" h="288">
                    <a:moveTo>
                      <a:pt x="96" y="288"/>
                    </a:moveTo>
                    <a:lnTo>
                      <a:pt x="192" y="288"/>
                    </a:lnTo>
                    <a:cubicBezTo>
                      <a:pt x="245" y="288"/>
                      <a:pt x="288" y="245"/>
                      <a:pt x="288" y="192"/>
                    </a:cubicBezTo>
                    <a:cubicBezTo>
                      <a:pt x="288" y="192"/>
                      <a:pt x="288" y="192"/>
                      <a:pt x="288" y="192"/>
                    </a:cubicBezTo>
                    <a:lnTo>
                      <a:pt x="288" y="96"/>
                    </a:lnTo>
                    <a:cubicBezTo>
                      <a:pt x="288" y="43"/>
                      <a:pt x="245" y="0"/>
                      <a:pt x="192" y="0"/>
                    </a:cubicBezTo>
                    <a:lnTo>
                      <a:pt x="96" y="0"/>
                    </a:lnTo>
                    <a:cubicBezTo>
                      <a:pt x="43" y="0"/>
                      <a:pt x="0" y="43"/>
                      <a:pt x="0" y="96"/>
                    </a:cubicBezTo>
                    <a:lnTo>
                      <a:pt x="0" y="192"/>
                    </a:lnTo>
                    <a:cubicBezTo>
                      <a:pt x="0" y="245"/>
                      <a:pt x="43" y="288"/>
                      <a:pt x="96" y="288"/>
                    </a:cubicBezTo>
                    <a:close/>
                  </a:path>
                </a:pathLst>
              </a:custGeom>
              <a:noFill/>
              <a:ln w="3175" cap="rnd">
                <a:solidFill>
                  <a:srgbClr val="000000"/>
                </a:solidFill>
                <a:round/>
                <a:headEnd/>
                <a:tailEnd/>
              </a:ln>
            </p:spPr>
            <p:txBody>
              <a:bodyPr/>
              <a:lstStyle/>
              <a:p>
                <a:pPr defTabSz="912813">
                  <a:defRPr/>
                </a:pPr>
                <a:endParaRPr lang="en-US">
                  <a:latin typeface="+mj-lt"/>
                  <a:ea typeface="+mn-ea"/>
                  <a:cs typeface="+mn-cs"/>
                </a:endParaRPr>
              </a:p>
            </p:txBody>
          </p:sp>
          <p:sp>
            <p:nvSpPr>
              <p:cNvPr id="242" name="Freeform 76"/>
              <p:cNvSpPr>
                <a:spLocks/>
              </p:cNvSpPr>
              <p:nvPr/>
            </p:nvSpPr>
            <p:spPr bwMode="auto">
              <a:xfrm flipV="1">
                <a:off x="4266549" y="4874553"/>
                <a:ext cx="209622" cy="235133"/>
              </a:xfrm>
              <a:custGeom>
                <a:avLst/>
                <a:gdLst>
                  <a:gd name="T0" fmla="*/ 2147483647 w 161"/>
                  <a:gd name="T1" fmla="*/ 0 h 162"/>
                  <a:gd name="T2" fmla="*/ 2147483647 w 161"/>
                  <a:gd name="T3" fmla="*/ 2147483647 h 162"/>
                  <a:gd name="T4" fmla="*/ 0 w 161"/>
                  <a:gd name="T5" fmla="*/ 0 h 162"/>
                  <a:gd name="T6" fmla="*/ 2147483647 w 161"/>
                  <a:gd name="T7" fmla="*/ 0 h 162"/>
                  <a:gd name="T8" fmla="*/ 0 60000 65536"/>
                  <a:gd name="T9" fmla="*/ 0 60000 65536"/>
                  <a:gd name="T10" fmla="*/ 0 60000 65536"/>
                  <a:gd name="T11" fmla="*/ 0 60000 65536"/>
                  <a:gd name="T12" fmla="*/ 0 w 161"/>
                  <a:gd name="T13" fmla="*/ 0 h 162"/>
                  <a:gd name="T14" fmla="*/ 161 w 161"/>
                  <a:gd name="T15" fmla="*/ 162 h 162"/>
                </a:gdLst>
                <a:ahLst/>
                <a:cxnLst>
                  <a:cxn ang="T8">
                    <a:pos x="T0" y="T1"/>
                  </a:cxn>
                  <a:cxn ang="T9">
                    <a:pos x="T2" y="T3"/>
                  </a:cxn>
                  <a:cxn ang="T10">
                    <a:pos x="T4" y="T5"/>
                  </a:cxn>
                  <a:cxn ang="T11">
                    <a:pos x="T6" y="T7"/>
                  </a:cxn>
                </a:cxnLst>
                <a:rect l="T12" t="T13" r="T14" b="T15"/>
                <a:pathLst>
                  <a:path w="161" h="162">
                    <a:moveTo>
                      <a:pt x="161" y="0"/>
                    </a:moveTo>
                    <a:lnTo>
                      <a:pt x="81" y="162"/>
                    </a:lnTo>
                    <a:lnTo>
                      <a:pt x="0" y="0"/>
                    </a:lnTo>
                    <a:lnTo>
                      <a:pt x="161" y="0"/>
                    </a:lnTo>
                    <a:close/>
                  </a:path>
                </a:pathLst>
              </a:custGeom>
              <a:solidFill>
                <a:srgbClr val="000000"/>
              </a:solidFill>
              <a:ln w="9525">
                <a:noFill/>
                <a:round/>
                <a:headEnd/>
                <a:tailEnd/>
              </a:ln>
            </p:spPr>
            <p:txBody>
              <a:bodyPr/>
              <a:lstStyle/>
              <a:p>
                <a:pPr defTabSz="912813">
                  <a:defRPr/>
                </a:pPr>
                <a:endParaRPr lang="en-US">
                  <a:latin typeface="+mj-lt"/>
                  <a:ea typeface="+mn-ea"/>
                  <a:cs typeface="+mn-cs"/>
                </a:endParaRPr>
              </a:p>
            </p:txBody>
          </p:sp>
        </p:grpSp>
        <p:sp>
          <p:nvSpPr>
            <p:cNvPr id="244" name="Line 2"/>
            <p:cNvSpPr>
              <a:spLocks noChangeShapeType="1"/>
            </p:cNvSpPr>
            <p:nvPr/>
          </p:nvSpPr>
          <p:spPr bwMode="auto">
            <a:xfrm flipH="1">
              <a:off x="6564600" y="5319628"/>
              <a:ext cx="23294" cy="537446"/>
            </a:xfrm>
            <a:prstGeom prst="line">
              <a:avLst/>
            </a:prstGeom>
            <a:noFill/>
            <a:ln w="25400">
              <a:solidFill>
                <a:schemeClr val="tx1"/>
              </a:solidFill>
              <a:round/>
              <a:headEnd/>
              <a:tailEnd/>
            </a:ln>
          </p:spPr>
          <p:txBody>
            <a:bodyPr/>
            <a:lstStyle/>
            <a:p>
              <a:pPr>
                <a:defRPr/>
              </a:pPr>
              <a:endParaRPr lang="en-US">
                <a:latin typeface="+mj-lt"/>
                <a:ea typeface="+mn-ea"/>
                <a:cs typeface="+mn-cs"/>
              </a:endParaRPr>
            </a:p>
          </p:txBody>
        </p:sp>
        <p:sp>
          <p:nvSpPr>
            <p:cNvPr id="245" name="Freeform 55"/>
            <p:cNvSpPr>
              <a:spLocks/>
            </p:cNvSpPr>
            <p:nvPr/>
          </p:nvSpPr>
          <p:spPr bwMode="auto">
            <a:xfrm>
              <a:off x="5718360" y="5848674"/>
              <a:ext cx="1459573" cy="747389"/>
            </a:xfrm>
            <a:custGeom>
              <a:avLst/>
              <a:gdLst>
                <a:gd name="T0" fmla="*/ 2147483647 w 3526"/>
                <a:gd name="T1" fmla="*/ 2147483647 h 1982"/>
                <a:gd name="T2" fmla="*/ 2147483647 w 3526"/>
                <a:gd name="T3" fmla="*/ 2147483647 h 1982"/>
                <a:gd name="T4" fmla="*/ 2147483647 w 3526"/>
                <a:gd name="T5" fmla="*/ 2147483647 h 1982"/>
                <a:gd name="T6" fmla="*/ 2147483647 w 3526"/>
                <a:gd name="T7" fmla="*/ 2147483647 h 1982"/>
                <a:gd name="T8" fmla="*/ 2147483647 w 3526"/>
                <a:gd name="T9" fmla="*/ 2147483647 h 1982"/>
                <a:gd name="T10" fmla="*/ 2147483647 w 3526"/>
                <a:gd name="T11" fmla="*/ 2147483647 h 1982"/>
                <a:gd name="T12" fmla="*/ 2147483647 w 3526"/>
                <a:gd name="T13" fmla="*/ 2147483647 h 1982"/>
                <a:gd name="T14" fmla="*/ 2147483647 w 3526"/>
                <a:gd name="T15" fmla="*/ 0 h 1982"/>
                <a:gd name="T16" fmla="*/ 2147483647 w 3526"/>
                <a:gd name="T17" fmla="*/ 0 h 1982"/>
                <a:gd name="T18" fmla="*/ 2147483647 w 3526"/>
                <a:gd name="T19" fmla="*/ 2147483647 h 1982"/>
                <a:gd name="T20" fmla="*/ 2147483647 w 3526"/>
                <a:gd name="T21" fmla="*/ 2147483647 h 1982"/>
                <a:gd name="T22" fmla="*/ 2147483647 w 3526"/>
                <a:gd name="T23" fmla="*/ 2147483647 h 1982"/>
                <a:gd name="T24" fmla="*/ 2147483647 w 3526"/>
                <a:gd name="T25" fmla="*/ 2147483647 h 1982"/>
                <a:gd name="T26" fmla="*/ 2147483647 w 3526"/>
                <a:gd name="T27" fmla="*/ 2147483647 h 1982"/>
                <a:gd name="T28" fmla="*/ 2147483647 w 3526"/>
                <a:gd name="T29" fmla="*/ 2147483647 h 198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26"/>
                <a:gd name="T46" fmla="*/ 0 h 1982"/>
                <a:gd name="T47" fmla="*/ 3526 w 3526"/>
                <a:gd name="T48" fmla="*/ 1982 h 198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26" h="1982">
                  <a:moveTo>
                    <a:pt x="445" y="1982"/>
                  </a:moveTo>
                  <a:lnTo>
                    <a:pt x="3081" y="1982"/>
                  </a:lnTo>
                  <a:cubicBezTo>
                    <a:pt x="3121" y="1982"/>
                    <a:pt x="3156" y="1958"/>
                    <a:pt x="3170" y="1921"/>
                  </a:cubicBezTo>
                  <a:lnTo>
                    <a:pt x="3517" y="1026"/>
                  </a:lnTo>
                  <a:cubicBezTo>
                    <a:pt x="3526" y="1003"/>
                    <a:pt x="3526" y="979"/>
                    <a:pt x="3517" y="956"/>
                  </a:cubicBezTo>
                  <a:lnTo>
                    <a:pt x="3170" y="61"/>
                  </a:lnTo>
                  <a:cubicBezTo>
                    <a:pt x="3156" y="24"/>
                    <a:pt x="3121" y="0"/>
                    <a:pt x="3081" y="0"/>
                  </a:cubicBezTo>
                  <a:lnTo>
                    <a:pt x="445" y="0"/>
                  </a:lnTo>
                  <a:cubicBezTo>
                    <a:pt x="406" y="0"/>
                    <a:pt x="370" y="24"/>
                    <a:pt x="356" y="61"/>
                  </a:cubicBezTo>
                  <a:lnTo>
                    <a:pt x="9" y="956"/>
                  </a:lnTo>
                  <a:cubicBezTo>
                    <a:pt x="0" y="979"/>
                    <a:pt x="0" y="1003"/>
                    <a:pt x="9" y="1026"/>
                  </a:cubicBezTo>
                  <a:lnTo>
                    <a:pt x="356" y="1921"/>
                  </a:lnTo>
                  <a:cubicBezTo>
                    <a:pt x="370" y="1958"/>
                    <a:pt x="406" y="1982"/>
                    <a:pt x="445" y="1982"/>
                  </a:cubicBezTo>
                  <a:close/>
                </a:path>
              </a:pathLst>
            </a:custGeom>
            <a:solidFill>
              <a:srgbClr val="FFFF00"/>
            </a:solidFill>
            <a:ln w="0">
              <a:solidFill>
                <a:srgbClr val="000000"/>
              </a:solidFill>
              <a:round/>
              <a:headEnd/>
              <a:tailEnd/>
            </a:ln>
          </p:spPr>
          <p:txBody>
            <a:bodyPr/>
            <a:lstStyle/>
            <a:p>
              <a:pPr defTabSz="912813">
                <a:defRPr/>
              </a:pPr>
              <a:endParaRPr lang="en-US">
                <a:latin typeface="+mj-lt"/>
                <a:ea typeface="+mn-ea"/>
                <a:cs typeface="+mn-cs"/>
              </a:endParaRPr>
            </a:p>
          </p:txBody>
        </p:sp>
        <p:sp>
          <p:nvSpPr>
            <p:cNvPr id="246" name="Freeform 56"/>
            <p:cNvSpPr>
              <a:spLocks/>
            </p:cNvSpPr>
            <p:nvPr/>
          </p:nvSpPr>
          <p:spPr bwMode="auto">
            <a:xfrm>
              <a:off x="5718360" y="5865470"/>
              <a:ext cx="1459573" cy="730593"/>
            </a:xfrm>
            <a:custGeom>
              <a:avLst/>
              <a:gdLst>
                <a:gd name="T0" fmla="*/ 2147483647 w 3526"/>
                <a:gd name="T1" fmla="*/ 2147483647 h 1982"/>
                <a:gd name="T2" fmla="*/ 2147483647 w 3526"/>
                <a:gd name="T3" fmla="*/ 2147483647 h 1982"/>
                <a:gd name="T4" fmla="*/ 2147483647 w 3526"/>
                <a:gd name="T5" fmla="*/ 2147483647 h 1982"/>
                <a:gd name="T6" fmla="*/ 2147483647 w 3526"/>
                <a:gd name="T7" fmla="*/ 2147483647 h 1982"/>
                <a:gd name="T8" fmla="*/ 2147483647 w 3526"/>
                <a:gd name="T9" fmla="*/ 2147483647 h 1982"/>
                <a:gd name="T10" fmla="*/ 2147483647 w 3526"/>
                <a:gd name="T11" fmla="*/ 2147483647 h 1982"/>
                <a:gd name="T12" fmla="*/ 2147483647 w 3526"/>
                <a:gd name="T13" fmla="*/ 2147483647 h 1982"/>
                <a:gd name="T14" fmla="*/ 2147483647 w 3526"/>
                <a:gd name="T15" fmla="*/ 0 h 1982"/>
                <a:gd name="T16" fmla="*/ 2147483647 w 3526"/>
                <a:gd name="T17" fmla="*/ 0 h 1982"/>
                <a:gd name="T18" fmla="*/ 2147483647 w 3526"/>
                <a:gd name="T19" fmla="*/ 2147483647 h 1982"/>
                <a:gd name="T20" fmla="*/ 2147483647 w 3526"/>
                <a:gd name="T21" fmla="*/ 2147483647 h 1982"/>
                <a:gd name="T22" fmla="*/ 2147483647 w 3526"/>
                <a:gd name="T23" fmla="*/ 2147483647 h 1982"/>
                <a:gd name="T24" fmla="*/ 2147483647 w 3526"/>
                <a:gd name="T25" fmla="*/ 2147483647 h 1982"/>
                <a:gd name="T26" fmla="*/ 2147483647 w 3526"/>
                <a:gd name="T27" fmla="*/ 2147483647 h 1982"/>
                <a:gd name="T28" fmla="*/ 2147483647 w 3526"/>
                <a:gd name="T29" fmla="*/ 2147483647 h 198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26"/>
                <a:gd name="T46" fmla="*/ 0 h 1982"/>
                <a:gd name="T47" fmla="*/ 3526 w 3526"/>
                <a:gd name="T48" fmla="*/ 1982 h 198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26" h="1982">
                  <a:moveTo>
                    <a:pt x="445" y="1982"/>
                  </a:moveTo>
                  <a:lnTo>
                    <a:pt x="3081" y="1982"/>
                  </a:lnTo>
                  <a:cubicBezTo>
                    <a:pt x="3121" y="1982"/>
                    <a:pt x="3156" y="1958"/>
                    <a:pt x="3170" y="1921"/>
                  </a:cubicBezTo>
                  <a:lnTo>
                    <a:pt x="3517" y="1026"/>
                  </a:lnTo>
                  <a:cubicBezTo>
                    <a:pt x="3526" y="1003"/>
                    <a:pt x="3526" y="979"/>
                    <a:pt x="3517" y="956"/>
                  </a:cubicBezTo>
                  <a:lnTo>
                    <a:pt x="3170" y="61"/>
                  </a:lnTo>
                  <a:cubicBezTo>
                    <a:pt x="3156" y="24"/>
                    <a:pt x="3121" y="0"/>
                    <a:pt x="3081" y="0"/>
                  </a:cubicBezTo>
                  <a:lnTo>
                    <a:pt x="445" y="0"/>
                  </a:lnTo>
                  <a:cubicBezTo>
                    <a:pt x="406" y="0"/>
                    <a:pt x="370" y="24"/>
                    <a:pt x="356" y="61"/>
                  </a:cubicBezTo>
                  <a:lnTo>
                    <a:pt x="9" y="956"/>
                  </a:lnTo>
                  <a:cubicBezTo>
                    <a:pt x="0" y="979"/>
                    <a:pt x="0" y="1003"/>
                    <a:pt x="9" y="1026"/>
                  </a:cubicBezTo>
                  <a:lnTo>
                    <a:pt x="356" y="1921"/>
                  </a:lnTo>
                  <a:cubicBezTo>
                    <a:pt x="370" y="1958"/>
                    <a:pt x="406" y="1982"/>
                    <a:pt x="445" y="1982"/>
                  </a:cubicBezTo>
                  <a:close/>
                </a:path>
              </a:pathLst>
            </a:custGeom>
            <a:noFill/>
            <a:ln w="12700" cap="rnd">
              <a:solidFill>
                <a:srgbClr val="000000"/>
              </a:solidFill>
              <a:round/>
              <a:headEnd/>
              <a:tailEnd/>
            </a:ln>
          </p:spPr>
          <p:txBody>
            <a:bodyPr/>
            <a:lstStyle/>
            <a:p>
              <a:pPr defTabSz="912813">
                <a:defRPr/>
              </a:pPr>
              <a:endParaRPr lang="en-US">
                <a:latin typeface="+mj-lt"/>
                <a:ea typeface="+mn-ea"/>
                <a:cs typeface="+mn-cs"/>
              </a:endParaRPr>
            </a:p>
          </p:txBody>
        </p:sp>
        <p:sp>
          <p:nvSpPr>
            <p:cNvPr id="248" name="Freeform 76"/>
            <p:cNvSpPr>
              <a:spLocks/>
            </p:cNvSpPr>
            <p:nvPr/>
          </p:nvSpPr>
          <p:spPr bwMode="auto">
            <a:xfrm flipV="1">
              <a:off x="6479202" y="5092891"/>
              <a:ext cx="209617" cy="226738"/>
            </a:xfrm>
            <a:custGeom>
              <a:avLst/>
              <a:gdLst>
                <a:gd name="T0" fmla="*/ 2147483647 w 161"/>
                <a:gd name="T1" fmla="*/ 0 h 162"/>
                <a:gd name="T2" fmla="*/ 2147483647 w 161"/>
                <a:gd name="T3" fmla="*/ 2147483647 h 162"/>
                <a:gd name="T4" fmla="*/ 0 w 161"/>
                <a:gd name="T5" fmla="*/ 0 h 162"/>
                <a:gd name="T6" fmla="*/ 2147483647 w 161"/>
                <a:gd name="T7" fmla="*/ 0 h 162"/>
                <a:gd name="T8" fmla="*/ 0 60000 65536"/>
                <a:gd name="T9" fmla="*/ 0 60000 65536"/>
                <a:gd name="T10" fmla="*/ 0 60000 65536"/>
                <a:gd name="T11" fmla="*/ 0 60000 65536"/>
                <a:gd name="T12" fmla="*/ 0 w 161"/>
                <a:gd name="T13" fmla="*/ 0 h 162"/>
                <a:gd name="T14" fmla="*/ 161 w 161"/>
                <a:gd name="T15" fmla="*/ 162 h 162"/>
              </a:gdLst>
              <a:ahLst/>
              <a:cxnLst>
                <a:cxn ang="T8">
                  <a:pos x="T0" y="T1"/>
                </a:cxn>
                <a:cxn ang="T9">
                  <a:pos x="T2" y="T3"/>
                </a:cxn>
                <a:cxn ang="T10">
                  <a:pos x="T4" y="T5"/>
                </a:cxn>
                <a:cxn ang="T11">
                  <a:pos x="T6" y="T7"/>
                </a:cxn>
              </a:cxnLst>
              <a:rect l="T12" t="T13" r="T14" b="T15"/>
              <a:pathLst>
                <a:path w="161" h="162">
                  <a:moveTo>
                    <a:pt x="161" y="0"/>
                  </a:moveTo>
                  <a:lnTo>
                    <a:pt x="81" y="162"/>
                  </a:lnTo>
                  <a:lnTo>
                    <a:pt x="0" y="0"/>
                  </a:lnTo>
                  <a:lnTo>
                    <a:pt x="161" y="0"/>
                  </a:lnTo>
                  <a:close/>
                </a:path>
              </a:pathLst>
            </a:custGeom>
            <a:solidFill>
              <a:srgbClr val="000000"/>
            </a:solidFill>
            <a:ln w="9525">
              <a:noFill/>
              <a:round/>
              <a:headEnd/>
              <a:tailEnd/>
            </a:ln>
          </p:spPr>
          <p:txBody>
            <a:bodyPr/>
            <a:lstStyle/>
            <a:p>
              <a:pPr defTabSz="912813">
                <a:defRPr/>
              </a:pPr>
              <a:endParaRPr lang="en-US">
                <a:latin typeface="+mj-lt"/>
                <a:ea typeface="+mn-ea"/>
                <a:cs typeface="+mn-cs"/>
              </a:endParaRPr>
            </a:p>
          </p:txBody>
        </p:sp>
      </p:grpSp>
      <p:grpSp>
        <p:nvGrpSpPr>
          <p:cNvPr id="10" name="Group 319"/>
          <p:cNvGrpSpPr>
            <a:grpSpLocks/>
          </p:cNvGrpSpPr>
          <p:nvPr/>
        </p:nvGrpSpPr>
        <p:grpSpPr bwMode="auto">
          <a:xfrm>
            <a:off x="7308850" y="5249863"/>
            <a:ext cx="1606550" cy="762000"/>
            <a:chOff x="298450" y="2133600"/>
            <a:chExt cx="8555038" cy="3776663"/>
          </a:xfrm>
        </p:grpSpPr>
        <p:sp>
          <p:nvSpPr>
            <p:cNvPr id="313" name="Freeform 28"/>
            <p:cNvSpPr>
              <a:spLocks/>
            </p:cNvSpPr>
            <p:nvPr/>
          </p:nvSpPr>
          <p:spPr bwMode="auto">
            <a:xfrm>
              <a:off x="4263189" y="4037668"/>
              <a:ext cx="963710" cy="566499"/>
            </a:xfrm>
            <a:custGeom>
              <a:avLst/>
              <a:gdLst>
                <a:gd name="T0" fmla="*/ 2147483647 w 2304"/>
                <a:gd name="T1" fmla="*/ 2147483647 h 1536"/>
                <a:gd name="T2" fmla="*/ 2147483647 w 2304"/>
                <a:gd name="T3" fmla="*/ 2147483647 h 1536"/>
                <a:gd name="T4" fmla="*/ 2147483647 w 2304"/>
                <a:gd name="T5" fmla="*/ 2147483647 h 1536"/>
                <a:gd name="T6" fmla="*/ 2147483647 w 2304"/>
                <a:gd name="T7" fmla="*/ 2147483647 h 1536"/>
                <a:gd name="T8" fmla="*/ 2147483647 w 2304"/>
                <a:gd name="T9" fmla="*/ 2147483647 h 1536"/>
                <a:gd name="T10" fmla="*/ 2147483647 w 2304"/>
                <a:gd name="T11" fmla="*/ 0 h 1536"/>
                <a:gd name="T12" fmla="*/ 2147483647 w 2304"/>
                <a:gd name="T13" fmla="*/ 0 h 1536"/>
                <a:gd name="T14" fmla="*/ 0 w 2304"/>
                <a:gd name="T15" fmla="*/ 2147483647 h 1536"/>
                <a:gd name="T16" fmla="*/ 0 w 2304"/>
                <a:gd name="T17" fmla="*/ 2147483647 h 1536"/>
                <a:gd name="T18" fmla="*/ 2147483647 w 2304"/>
                <a:gd name="T19" fmla="*/ 2147483647 h 1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04"/>
                <a:gd name="T31" fmla="*/ 0 h 1536"/>
                <a:gd name="T32" fmla="*/ 2304 w 2304"/>
                <a:gd name="T33" fmla="*/ 1536 h 1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04" h="1536">
                  <a:moveTo>
                    <a:pt x="96" y="1536"/>
                  </a:moveTo>
                  <a:lnTo>
                    <a:pt x="2208" y="1536"/>
                  </a:lnTo>
                  <a:cubicBezTo>
                    <a:pt x="2261" y="1536"/>
                    <a:pt x="2304" y="1493"/>
                    <a:pt x="2304" y="1440"/>
                  </a:cubicBezTo>
                  <a:cubicBezTo>
                    <a:pt x="2304" y="1440"/>
                    <a:pt x="2304" y="1440"/>
                    <a:pt x="2304" y="1440"/>
                  </a:cubicBezTo>
                  <a:lnTo>
                    <a:pt x="2304" y="96"/>
                  </a:lnTo>
                  <a:cubicBezTo>
                    <a:pt x="2304" y="43"/>
                    <a:pt x="2261" y="0"/>
                    <a:pt x="2208" y="0"/>
                  </a:cubicBezTo>
                  <a:lnTo>
                    <a:pt x="96" y="0"/>
                  </a:lnTo>
                  <a:cubicBezTo>
                    <a:pt x="43" y="0"/>
                    <a:pt x="0" y="43"/>
                    <a:pt x="0" y="96"/>
                  </a:cubicBezTo>
                  <a:lnTo>
                    <a:pt x="0" y="1440"/>
                  </a:lnTo>
                  <a:cubicBezTo>
                    <a:pt x="0" y="1493"/>
                    <a:pt x="43" y="1536"/>
                    <a:pt x="96" y="1536"/>
                  </a:cubicBezTo>
                  <a:close/>
                </a:path>
              </a:pathLst>
            </a:custGeom>
            <a:solidFill>
              <a:srgbClr val="0066FF"/>
            </a:solidFill>
            <a:ln w="0">
              <a:solidFill>
                <a:srgbClr val="000000"/>
              </a:solidFill>
              <a:round/>
              <a:headEnd/>
              <a:tailEnd/>
            </a:ln>
          </p:spPr>
          <p:txBody>
            <a:bodyPr/>
            <a:lstStyle/>
            <a:p>
              <a:pPr defTabSz="912813">
                <a:defRPr/>
              </a:pPr>
              <a:endParaRPr lang="en-US">
                <a:latin typeface="+mj-lt"/>
                <a:ea typeface="+mn-ea"/>
                <a:cs typeface="+mn-cs"/>
              </a:endParaRPr>
            </a:p>
          </p:txBody>
        </p:sp>
        <p:sp>
          <p:nvSpPr>
            <p:cNvPr id="314" name="Freeform 29"/>
            <p:cNvSpPr>
              <a:spLocks/>
            </p:cNvSpPr>
            <p:nvPr/>
          </p:nvSpPr>
          <p:spPr bwMode="auto">
            <a:xfrm>
              <a:off x="4263189" y="4037668"/>
              <a:ext cx="963710" cy="566499"/>
            </a:xfrm>
            <a:custGeom>
              <a:avLst/>
              <a:gdLst>
                <a:gd name="T0" fmla="*/ 2147483647 w 2304"/>
                <a:gd name="T1" fmla="*/ 2147483647 h 1536"/>
                <a:gd name="T2" fmla="*/ 2147483647 w 2304"/>
                <a:gd name="T3" fmla="*/ 2147483647 h 1536"/>
                <a:gd name="T4" fmla="*/ 2147483647 w 2304"/>
                <a:gd name="T5" fmla="*/ 2147483647 h 1536"/>
                <a:gd name="T6" fmla="*/ 2147483647 w 2304"/>
                <a:gd name="T7" fmla="*/ 2147483647 h 1536"/>
                <a:gd name="T8" fmla="*/ 2147483647 w 2304"/>
                <a:gd name="T9" fmla="*/ 2147483647 h 1536"/>
                <a:gd name="T10" fmla="*/ 2147483647 w 2304"/>
                <a:gd name="T11" fmla="*/ 0 h 1536"/>
                <a:gd name="T12" fmla="*/ 2147483647 w 2304"/>
                <a:gd name="T13" fmla="*/ 0 h 1536"/>
                <a:gd name="T14" fmla="*/ 0 w 2304"/>
                <a:gd name="T15" fmla="*/ 2147483647 h 1536"/>
                <a:gd name="T16" fmla="*/ 0 w 2304"/>
                <a:gd name="T17" fmla="*/ 2147483647 h 1536"/>
                <a:gd name="T18" fmla="*/ 2147483647 w 2304"/>
                <a:gd name="T19" fmla="*/ 2147483647 h 1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04"/>
                <a:gd name="T31" fmla="*/ 0 h 1536"/>
                <a:gd name="T32" fmla="*/ 2304 w 2304"/>
                <a:gd name="T33" fmla="*/ 1536 h 1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04" h="1536">
                  <a:moveTo>
                    <a:pt x="96" y="1536"/>
                  </a:moveTo>
                  <a:lnTo>
                    <a:pt x="2208" y="1536"/>
                  </a:lnTo>
                  <a:cubicBezTo>
                    <a:pt x="2261" y="1536"/>
                    <a:pt x="2304" y="1493"/>
                    <a:pt x="2304" y="1440"/>
                  </a:cubicBezTo>
                  <a:cubicBezTo>
                    <a:pt x="2304" y="1440"/>
                    <a:pt x="2304" y="1440"/>
                    <a:pt x="2304" y="1440"/>
                  </a:cubicBezTo>
                  <a:lnTo>
                    <a:pt x="2304" y="96"/>
                  </a:lnTo>
                  <a:cubicBezTo>
                    <a:pt x="2304" y="43"/>
                    <a:pt x="2261" y="0"/>
                    <a:pt x="2208" y="0"/>
                  </a:cubicBezTo>
                  <a:lnTo>
                    <a:pt x="96" y="0"/>
                  </a:lnTo>
                  <a:cubicBezTo>
                    <a:pt x="43" y="0"/>
                    <a:pt x="0" y="43"/>
                    <a:pt x="0" y="96"/>
                  </a:cubicBezTo>
                  <a:lnTo>
                    <a:pt x="0" y="1440"/>
                  </a:lnTo>
                  <a:cubicBezTo>
                    <a:pt x="0" y="1493"/>
                    <a:pt x="43" y="1536"/>
                    <a:pt x="96" y="1536"/>
                  </a:cubicBezTo>
                  <a:close/>
                </a:path>
              </a:pathLst>
            </a:custGeom>
            <a:noFill/>
            <a:ln w="12700" cap="rnd">
              <a:solidFill>
                <a:srgbClr val="000000"/>
              </a:solidFill>
              <a:round/>
              <a:headEnd/>
              <a:tailEnd/>
            </a:ln>
          </p:spPr>
          <p:txBody>
            <a:bodyPr/>
            <a:lstStyle/>
            <a:p>
              <a:pPr defTabSz="912813">
                <a:defRPr/>
              </a:pPr>
              <a:endParaRPr lang="en-US">
                <a:latin typeface="+mj-lt"/>
                <a:ea typeface="+mn-ea"/>
                <a:cs typeface="+mn-cs"/>
              </a:endParaRPr>
            </a:p>
          </p:txBody>
        </p:sp>
        <p:grpSp>
          <p:nvGrpSpPr>
            <p:cNvPr id="15372" name="Group 318"/>
            <p:cNvGrpSpPr>
              <a:grpSpLocks/>
            </p:cNvGrpSpPr>
            <p:nvPr/>
          </p:nvGrpSpPr>
          <p:grpSpPr bwMode="auto">
            <a:xfrm>
              <a:off x="298450" y="2133600"/>
              <a:ext cx="8555038" cy="3776663"/>
              <a:chOff x="298450" y="2133600"/>
              <a:chExt cx="8555038" cy="3776663"/>
            </a:xfrm>
          </p:grpSpPr>
          <p:sp>
            <p:nvSpPr>
              <p:cNvPr id="308" name="Line 2"/>
              <p:cNvSpPr>
                <a:spLocks noChangeShapeType="1"/>
              </p:cNvSpPr>
              <p:nvPr/>
            </p:nvSpPr>
            <p:spPr bwMode="auto">
              <a:xfrm>
                <a:off x="4761948" y="4863810"/>
                <a:ext cx="0" cy="322592"/>
              </a:xfrm>
              <a:prstGeom prst="line">
                <a:avLst/>
              </a:prstGeom>
              <a:noFill/>
              <a:ln w="25400">
                <a:solidFill>
                  <a:schemeClr val="tx1"/>
                </a:solidFill>
                <a:round/>
                <a:headEnd/>
                <a:tailEnd/>
              </a:ln>
            </p:spPr>
            <p:txBody>
              <a:bodyPr/>
              <a:lstStyle/>
              <a:p>
                <a:pPr>
                  <a:defRPr/>
                </a:pPr>
                <a:endParaRPr lang="en-US">
                  <a:latin typeface="+mj-lt"/>
                  <a:ea typeface="+mn-ea"/>
                  <a:cs typeface="+mn-cs"/>
                </a:endParaRPr>
              </a:p>
            </p:txBody>
          </p:sp>
          <p:sp>
            <p:nvSpPr>
              <p:cNvPr id="312" name="Freeform 76"/>
              <p:cNvSpPr>
                <a:spLocks/>
              </p:cNvSpPr>
              <p:nvPr/>
            </p:nvSpPr>
            <p:spPr bwMode="auto">
              <a:xfrm flipV="1">
                <a:off x="4652054" y="4635639"/>
                <a:ext cx="211337" cy="228171"/>
              </a:xfrm>
              <a:custGeom>
                <a:avLst/>
                <a:gdLst>
                  <a:gd name="T0" fmla="*/ 2147483647 w 161"/>
                  <a:gd name="T1" fmla="*/ 0 h 162"/>
                  <a:gd name="T2" fmla="*/ 2147483647 w 161"/>
                  <a:gd name="T3" fmla="*/ 2147483647 h 162"/>
                  <a:gd name="T4" fmla="*/ 0 w 161"/>
                  <a:gd name="T5" fmla="*/ 0 h 162"/>
                  <a:gd name="T6" fmla="*/ 2147483647 w 161"/>
                  <a:gd name="T7" fmla="*/ 0 h 162"/>
                  <a:gd name="T8" fmla="*/ 0 60000 65536"/>
                  <a:gd name="T9" fmla="*/ 0 60000 65536"/>
                  <a:gd name="T10" fmla="*/ 0 60000 65536"/>
                  <a:gd name="T11" fmla="*/ 0 60000 65536"/>
                  <a:gd name="T12" fmla="*/ 0 w 161"/>
                  <a:gd name="T13" fmla="*/ 0 h 162"/>
                  <a:gd name="T14" fmla="*/ 161 w 161"/>
                  <a:gd name="T15" fmla="*/ 162 h 162"/>
                </a:gdLst>
                <a:ahLst/>
                <a:cxnLst>
                  <a:cxn ang="T8">
                    <a:pos x="T0" y="T1"/>
                  </a:cxn>
                  <a:cxn ang="T9">
                    <a:pos x="T2" y="T3"/>
                  </a:cxn>
                  <a:cxn ang="T10">
                    <a:pos x="T4" y="T5"/>
                  </a:cxn>
                  <a:cxn ang="T11">
                    <a:pos x="T6" y="T7"/>
                  </a:cxn>
                </a:cxnLst>
                <a:rect l="T12" t="T13" r="T14" b="T15"/>
                <a:pathLst>
                  <a:path w="161" h="162">
                    <a:moveTo>
                      <a:pt x="161" y="0"/>
                    </a:moveTo>
                    <a:lnTo>
                      <a:pt x="81" y="162"/>
                    </a:lnTo>
                    <a:lnTo>
                      <a:pt x="0" y="0"/>
                    </a:lnTo>
                    <a:lnTo>
                      <a:pt x="161" y="0"/>
                    </a:lnTo>
                    <a:close/>
                  </a:path>
                </a:pathLst>
              </a:custGeom>
              <a:solidFill>
                <a:srgbClr val="000000"/>
              </a:solidFill>
              <a:ln w="9525">
                <a:noFill/>
                <a:round/>
                <a:headEnd/>
                <a:tailEnd/>
              </a:ln>
            </p:spPr>
            <p:txBody>
              <a:bodyPr/>
              <a:lstStyle/>
              <a:p>
                <a:pPr defTabSz="912813">
                  <a:defRPr/>
                </a:pPr>
                <a:endParaRPr lang="en-US">
                  <a:latin typeface="+mj-lt"/>
                  <a:ea typeface="+mn-ea"/>
                  <a:cs typeface="+mn-cs"/>
                </a:endParaRPr>
              </a:p>
            </p:txBody>
          </p:sp>
          <p:grpSp>
            <p:nvGrpSpPr>
              <p:cNvPr id="15375" name="Group 317"/>
              <p:cNvGrpSpPr>
                <a:grpSpLocks/>
              </p:cNvGrpSpPr>
              <p:nvPr/>
            </p:nvGrpSpPr>
            <p:grpSpPr bwMode="auto">
              <a:xfrm>
                <a:off x="298450" y="2133600"/>
                <a:ext cx="8555038" cy="3776663"/>
                <a:chOff x="298450" y="2133600"/>
                <a:chExt cx="8555038" cy="3776663"/>
              </a:xfrm>
            </p:grpSpPr>
            <p:grpSp>
              <p:nvGrpSpPr>
                <p:cNvPr id="15376" name="Group 306"/>
                <p:cNvGrpSpPr>
                  <a:grpSpLocks/>
                </p:cNvGrpSpPr>
                <p:nvPr/>
              </p:nvGrpSpPr>
              <p:grpSpPr bwMode="auto">
                <a:xfrm>
                  <a:off x="298450" y="2133600"/>
                  <a:ext cx="8555038" cy="3676650"/>
                  <a:chOff x="298450" y="2133600"/>
                  <a:chExt cx="8555038" cy="3676650"/>
                </a:xfrm>
              </p:grpSpPr>
              <p:sp>
                <p:nvSpPr>
                  <p:cNvPr id="250" name="AutoShape 3"/>
                  <p:cNvSpPr>
                    <a:spLocks noChangeAspect="1" noChangeArrowheads="1" noTextEdit="1"/>
                  </p:cNvSpPr>
                  <p:nvPr/>
                </p:nvSpPr>
                <p:spPr bwMode="auto">
                  <a:xfrm>
                    <a:off x="611236" y="2133600"/>
                    <a:ext cx="7709679" cy="2989858"/>
                  </a:xfrm>
                  <a:prstGeom prst="rect">
                    <a:avLst/>
                  </a:prstGeom>
                  <a:noFill/>
                  <a:ln w="9525">
                    <a:noFill/>
                    <a:miter lim="800000"/>
                    <a:headEnd/>
                    <a:tailEnd/>
                  </a:ln>
                </p:spPr>
                <p:txBody>
                  <a:bodyPr/>
                  <a:lstStyle/>
                  <a:p>
                    <a:pPr>
                      <a:defRPr/>
                    </a:pPr>
                    <a:endParaRPr lang="en-US">
                      <a:latin typeface="+mj-lt"/>
                      <a:ea typeface="+mn-ea"/>
                      <a:cs typeface="+mn-cs"/>
                    </a:endParaRPr>
                  </a:p>
                </p:txBody>
              </p:sp>
              <p:sp>
                <p:nvSpPr>
                  <p:cNvPr id="251" name="Freeform 4"/>
                  <p:cNvSpPr>
                    <a:spLocks/>
                  </p:cNvSpPr>
                  <p:nvPr/>
                </p:nvSpPr>
                <p:spPr bwMode="auto">
                  <a:xfrm>
                    <a:off x="7382562" y="2228017"/>
                    <a:ext cx="1462475" cy="2966251"/>
                  </a:xfrm>
                  <a:custGeom>
                    <a:avLst/>
                    <a:gdLst>
                      <a:gd name="T0" fmla="*/ 2147483647 w 3504"/>
                      <a:gd name="T1" fmla="*/ 2147483647 h 8064"/>
                      <a:gd name="T2" fmla="*/ 2147483647 w 3504"/>
                      <a:gd name="T3" fmla="*/ 2147483647 h 8064"/>
                      <a:gd name="T4" fmla="*/ 2147483647 w 3504"/>
                      <a:gd name="T5" fmla="*/ 0 h 8064"/>
                      <a:gd name="T6" fmla="*/ 2147483647 w 3504"/>
                      <a:gd name="T7" fmla="*/ 0 h 8064"/>
                      <a:gd name="T8" fmla="*/ 2147483647 w 3504"/>
                      <a:gd name="T9" fmla="*/ 0 h 8064"/>
                      <a:gd name="T10" fmla="*/ 2147483647 w 3504"/>
                      <a:gd name="T11" fmla="*/ 0 h 8064"/>
                      <a:gd name="T12" fmla="*/ 0 w 3504"/>
                      <a:gd name="T13" fmla="*/ 2147483647 h 8064"/>
                      <a:gd name="T14" fmla="*/ 0 w 3504"/>
                      <a:gd name="T15" fmla="*/ 2147483647 h 8064"/>
                      <a:gd name="T16" fmla="*/ 0 w 3504"/>
                      <a:gd name="T17" fmla="*/ 2147483647 h 8064"/>
                      <a:gd name="T18" fmla="*/ 2147483647 w 3504"/>
                      <a:gd name="T19" fmla="*/ 2147483647 h 8064"/>
                      <a:gd name="T20" fmla="*/ 2147483647 w 3504"/>
                      <a:gd name="T21" fmla="*/ 2147483647 h 8064"/>
                      <a:gd name="T22" fmla="*/ 2147483647 w 3504"/>
                      <a:gd name="T23" fmla="*/ 2147483647 h 80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04"/>
                      <a:gd name="T37" fmla="*/ 0 h 8064"/>
                      <a:gd name="T38" fmla="*/ 3504 w 3504"/>
                      <a:gd name="T39" fmla="*/ 8064 h 80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04" h="8064">
                        <a:moveTo>
                          <a:pt x="3504" y="7584"/>
                        </a:moveTo>
                        <a:lnTo>
                          <a:pt x="3504" y="480"/>
                        </a:lnTo>
                        <a:cubicBezTo>
                          <a:pt x="3504" y="214"/>
                          <a:pt x="3289" y="0"/>
                          <a:pt x="3024" y="0"/>
                        </a:cubicBezTo>
                        <a:cubicBezTo>
                          <a:pt x="3024" y="0"/>
                          <a:pt x="3024" y="0"/>
                          <a:pt x="3024" y="0"/>
                        </a:cubicBezTo>
                        <a:lnTo>
                          <a:pt x="480" y="0"/>
                        </a:lnTo>
                        <a:cubicBezTo>
                          <a:pt x="215" y="0"/>
                          <a:pt x="0" y="214"/>
                          <a:pt x="0" y="480"/>
                        </a:cubicBezTo>
                        <a:lnTo>
                          <a:pt x="0" y="7584"/>
                        </a:lnTo>
                        <a:cubicBezTo>
                          <a:pt x="0" y="7849"/>
                          <a:pt x="215" y="8064"/>
                          <a:pt x="480" y="8064"/>
                        </a:cubicBezTo>
                        <a:lnTo>
                          <a:pt x="3024" y="8064"/>
                        </a:lnTo>
                        <a:cubicBezTo>
                          <a:pt x="3289" y="8064"/>
                          <a:pt x="3504" y="7849"/>
                          <a:pt x="3504" y="7584"/>
                        </a:cubicBezTo>
                        <a:close/>
                      </a:path>
                    </a:pathLst>
                  </a:custGeom>
                  <a:solidFill>
                    <a:srgbClr val="00FF00"/>
                  </a:solidFill>
                  <a:ln w="0">
                    <a:solidFill>
                      <a:srgbClr val="000000"/>
                    </a:solidFill>
                    <a:round/>
                    <a:headEnd/>
                    <a:tailEnd/>
                  </a:ln>
                </p:spPr>
                <p:txBody>
                  <a:bodyPr/>
                  <a:lstStyle/>
                  <a:p>
                    <a:pPr defTabSz="912813">
                      <a:defRPr/>
                    </a:pPr>
                    <a:endParaRPr lang="en-US">
                      <a:latin typeface="+mj-lt"/>
                      <a:ea typeface="+mn-ea"/>
                      <a:cs typeface="+mn-cs"/>
                    </a:endParaRPr>
                  </a:p>
                </p:txBody>
              </p:sp>
              <p:sp>
                <p:nvSpPr>
                  <p:cNvPr id="252" name="Freeform 5"/>
                  <p:cNvSpPr>
                    <a:spLocks/>
                  </p:cNvSpPr>
                  <p:nvPr/>
                </p:nvSpPr>
                <p:spPr bwMode="auto">
                  <a:xfrm>
                    <a:off x="7382562" y="2228017"/>
                    <a:ext cx="1462475" cy="2966251"/>
                  </a:xfrm>
                  <a:custGeom>
                    <a:avLst/>
                    <a:gdLst>
                      <a:gd name="T0" fmla="*/ 2147483647 w 3504"/>
                      <a:gd name="T1" fmla="*/ 2147483647 h 8064"/>
                      <a:gd name="T2" fmla="*/ 2147483647 w 3504"/>
                      <a:gd name="T3" fmla="*/ 2147483647 h 8064"/>
                      <a:gd name="T4" fmla="*/ 2147483647 w 3504"/>
                      <a:gd name="T5" fmla="*/ 0 h 8064"/>
                      <a:gd name="T6" fmla="*/ 2147483647 w 3504"/>
                      <a:gd name="T7" fmla="*/ 0 h 8064"/>
                      <a:gd name="T8" fmla="*/ 2147483647 w 3504"/>
                      <a:gd name="T9" fmla="*/ 0 h 8064"/>
                      <a:gd name="T10" fmla="*/ 2147483647 w 3504"/>
                      <a:gd name="T11" fmla="*/ 0 h 8064"/>
                      <a:gd name="T12" fmla="*/ 0 w 3504"/>
                      <a:gd name="T13" fmla="*/ 2147483647 h 8064"/>
                      <a:gd name="T14" fmla="*/ 0 w 3504"/>
                      <a:gd name="T15" fmla="*/ 2147483647 h 8064"/>
                      <a:gd name="T16" fmla="*/ 0 w 3504"/>
                      <a:gd name="T17" fmla="*/ 2147483647 h 8064"/>
                      <a:gd name="T18" fmla="*/ 2147483647 w 3504"/>
                      <a:gd name="T19" fmla="*/ 2147483647 h 8064"/>
                      <a:gd name="T20" fmla="*/ 2147483647 w 3504"/>
                      <a:gd name="T21" fmla="*/ 2147483647 h 8064"/>
                      <a:gd name="T22" fmla="*/ 2147483647 w 3504"/>
                      <a:gd name="T23" fmla="*/ 2147483647 h 80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04"/>
                      <a:gd name="T37" fmla="*/ 0 h 8064"/>
                      <a:gd name="T38" fmla="*/ 3504 w 3504"/>
                      <a:gd name="T39" fmla="*/ 8064 h 80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04" h="8064">
                        <a:moveTo>
                          <a:pt x="3504" y="7584"/>
                        </a:moveTo>
                        <a:lnTo>
                          <a:pt x="3504" y="480"/>
                        </a:lnTo>
                        <a:cubicBezTo>
                          <a:pt x="3504" y="214"/>
                          <a:pt x="3289" y="0"/>
                          <a:pt x="3024" y="0"/>
                        </a:cubicBezTo>
                        <a:cubicBezTo>
                          <a:pt x="3024" y="0"/>
                          <a:pt x="3024" y="0"/>
                          <a:pt x="3024" y="0"/>
                        </a:cubicBezTo>
                        <a:lnTo>
                          <a:pt x="480" y="0"/>
                        </a:lnTo>
                        <a:cubicBezTo>
                          <a:pt x="215" y="0"/>
                          <a:pt x="0" y="214"/>
                          <a:pt x="0" y="480"/>
                        </a:cubicBezTo>
                        <a:lnTo>
                          <a:pt x="0" y="7584"/>
                        </a:lnTo>
                        <a:cubicBezTo>
                          <a:pt x="0" y="7849"/>
                          <a:pt x="215" y="8064"/>
                          <a:pt x="480" y="8064"/>
                        </a:cubicBezTo>
                        <a:lnTo>
                          <a:pt x="3024" y="8064"/>
                        </a:lnTo>
                        <a:cubicBezTo>
                          <a:pt x="3289" y="8064"/>
                          <a:pt x="3504" y="7849"/>
                          <a:pt x="3504" y="7584"/>
                        </a:cubicBezTo>
                        <a:close/>
                      </a:path>
                    </a:pathLst>
                  </a:custGeom>
                  <a:noFill/>
                  <a:ln w="3175" cap="rnd">
                    <a:solidFill>
                      <a:srgbClr val="000000"/>
                    </a:solidFill>
                    <a:round/>
                    <a:headEnd/>
                    <a:tailEnd/>
                  </a:ln>
                </p:spPr>
                <p:txBody>
                  <a:bodyPr/>
                  <a:lstStyle/>
                  <a:p>
                    <a:pPr defTabSz="912813">
                      <a:defRPr/>
                    </a:pPr>
                    <a:endParaRPr lang="en-US">
                      <a:latin typeface="+mj-lt"/>
                      <a:ea typeface="+mn-ea"/>
                      <a:cs typeface="+mn-cs"/>
                    </a:endParaRPr>
                  </a:p>
                </p:txBody>
              </p:sp>
              <p:sp>
                <p:nvSpPr>
                  <p:cNvPr id="254" name="Freeform 7"/>
                  <p:cNvSpPr>
                    <a:spLocks/>
                  </p:cNvSpPr>
                  <p:nvPr/>
                </p:nvSpPr>
                <p:spPr bwMode="auto">
                  <a:xfrm>
                    <a:off x="6706275" y="3282335"/>
                    <a:ext cx="650929" cy="0"/>
                  </a:xfrm>
                  <a:custGeom>
                    <a:avLst/>
                    <a:gdLst>
                      <a:gd name="T0" fmla="*/ 0 w 1563"/>
                      <a:gd name="T1" fmla="*/ 0 h 10"/>
                      <a:gd name="T2" fmla="*/ 2147483647 w 1563"/>
                      <a:gd name="T3" fmla="*/ 0 h 10"/>
                      <a:gd name="T4" fmla="*/ 2147483647 w 1563"/>
                      <a:gd name="T5" fmla="*/ 2147483647 h 10"/>
                      <a:gd name="T6" fmla="*/ 2147483647 w 1563"/>
                      <a:gd name="T7" fmla="*/ 2147483647 h 10"/>
                      <a:gd name="T8" fmla="*/ 2147483647 w 1563"/>
                      <a:gd name="T9" fmla="*/ 2147483647 h 10"/>
                      <a:gd name="T10" fmla="*/ 2147483647 w 1563"/>
                      <a:gd name="T11" fmla="*/ 2147483647 h 10"/>
                      <a:gd name="T12" fmla="*/ 0 60000 65536"/>
                      <a:gd name="T13" fmla="*/ 0 60000 65536"/>
                      <a:gd name="T14" fmla="*/ 0 60000 65536"/>
                      <a:gd name="T15" fmla="*/ 0 60000 65536"/>
                      <a:gd name="T16" fmla="*/ 0 60000 65536"/>
                      <a:gd name="T17" fmla="*/ 0 60000 65536"/>
                      <a:gd name="T18" fmla="*/ 0 w 1563"/>
                      <a:gd name="T19" fmla="*/ 0 h 10"/>
                      <a:gd name="T20" fmla="*/ 1563 w 1563"/>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563" h="10">
                        <a:moveTo>
                          <a:pt x="0" y="0"/>
                        </a:moveTo>
                        <a:lnTo>
                          <a:pt x="283" y="0"/>
                        </a:lnTo>
                        <a:cubicBezTo>
                          <a:pt x="285" y="0"/>
                          <a:pt x="288" y="3"/>
                          <a:pt x="288" y="5"/>
                        </a:cubicBezTo>
                        <a:cubicBezTo>
                          <a:pt x="288" y="5"/>
                          <a:pt x="288" y="5"/>
                          <a:pt x="288" y="5"/>
                        </a:cubicBezTo>
                        <a:cubicBezTo>
                          <a:pt x="288" y="8"/>
                          <a:pt x="290" y="10"/>
                          <a:pt x="293" y="10"/>
                        </a:cubicBezTo>
                        <a:lnTo>
                          <a:pt x="1563" y="10"/>
                        </a:lnTo>
                      </a:path>
                    </a:pathLst>
                  </a:custGeom>
                  <a:noFill/>
                  <a:ln w="33338" cap="rnd">
                    <a:solidFill>
                      <a:srgbClr val="000000"/>
                    </a:solidFill>
                    <a:round/>
                    <a:headEnd/>
                    <a:tailEnd/>
                  </a:ln>
                </p:spPr>
                <p:txBody>
                  <a:bodyPr/>
                  <a:lstStyle/>
                  <a:p>
                    <a:pPr defTabSz="912813">
                      <a:defRPr/>
                    </a:pPr>
                    <a:endParaRPr lang="en-US">
                      <a:latin typeface="+mj-lt"/>
                      <a:ea typeface="+mn-ea"/>
                      <a:cs typeface="+mn-cs"/>
                    </a:endParaRPr>
                  </a:p>
                </p:txBody>
              </p:sp>
              <p:sp>
                <p:nvSpPr>
                  <p:cNvPr id="255" name="Freeform 8"/>
                  <p:cNvSpPr>
                    <a:spLocks/>
                  </p:cNvSpPr>
                  <p:nvPr/>
                </p:nvSpPr>
                <p:spPr bwMode="auto">
                  <a:xfrm>
                    <a:off x="7331841" y="3187918"/>
                    <a:ext cx="211343" cy="188833"/>
                  </a:xfrm>
                  <a:custGeom>
                    <a:avLst/>
                    <a:gdLst>
                      <a:gd name="T0" fmla="*/ 0 w 162"/>
                      <a:gd name="T1" fmla="*/ 0 h 162"/>
                      <a:gd name="T2" fmla="*/ 2147483647 w 162"/>
                      <a:gd name="T3" fmla="*/ 2147483647 h 162"/>
                      <a:gd name="T4" fmla="*/ 0 w 162"/>
                      <a:gd name="T5" fmla="*/ 2147483647 h 162"/>
                      <a:gd name="T6" fmla="*/ 0 w 162"/>
                      <a:gd name="T7" fmla="*/ 0 h 162"/>
                      <a:gd name="T8" fmla="*/ 0 60000 65536"/>
                      <a:gd name="T9" fmla="*/ 0 60000 65536"/>
                      <a:gd name="T10" fmla="*/ 0 60000 65536"/>
                      <a:gd name="T11" fmla="*/ 0 60000 65536"/>
                      <a:gd name="T12" fmla="*/ 0 w 162"/>
                      <a:gd name="T13" fmla="*/ 0 h 162"/>
                      <a:gd name="T14" fmla="*/ 162 w 162"/>
                      <a:gd name="T15" fmla="*/ 162 h 162"/>
                    </a:gdLst>
                    <a:ahLst/>
                    <a:cxnLst>
                      <a:cxn ang="T8">
                        <a:pos x="T0" y="T1"/>
                      </a:cxn>
                      <a:cxn ang="T9">
                        <a:pos x="T2" y="T3"/>
                      </a:cxn>
                      <a:cxn ang="T10">
                        <a:pos x="T4" y="T5"/>
                      </a:cxn>
                      <a:cxn ang="T11">
                        <a:pos x="T6" y="T7"/>
                      </a:cxn>
                    </a:cxnLst>
                    <a:rect l="T12" t="T13" r="T14" b="T15"/>
                    <a:pathLst>
                      <a:path w="162" h="162">
                        <a:moveTo>
                          <a:pt x="0" y="0"/>
                        </a:moveTo>
                        <a:lnTo>
                          <a:pt x="162" y="81"/>
                        </a:lnTo>
                        <a:lnTo>
                          <a:pt x="0" y="162"/>
                        </a:lnTo>
                        <a:lnTo>
                          <a:pt x="0" y="0"/>
                        </a:lnTo>
                        <a:close/>
                      </a:path>
                    </a:pathLst>
                  </a:custGeom>
                  <a:solidFill>
                    <a:srgbClr val="000000"/>
                  </a:solidFill>
                  <a:ln w="9525">
                    <a:noFill/>
                    <a:round/>
                    <a:headEnd/>
                    <a:tailEnd/>
                  </a:ln>
                </p:spPr>
                <p:txBody>
                  <a:bodyPr/>
                  <a:lstStyle/>
                  <a:p>
                    <a:pPr defTabSz="912813">
                      <a:defRPr/>
                    </a:pPr>
                    <a:endParaRPr lang="en-US">
                      <a:latin typeface="+mj-lt"/>
                      <a:ea typeface="+mn-ea"/>
                      <a:cs typeface="+mn-cs"/>
                    </a:endParaRPr>
                  </a:p>
                </p:txBody>
              </p:sp>
              <p:sp>
                <p:nvSpPr>
                  <p:cNvPr id="256" name="Freeform 10"/>
                  <p:cNvSpPr>
                    <a:spLocks/>
                  </p:cNvSpPr>
                  <p:nvPr/>
                </p:nvSpPr>
                <p:spPr bwMode="auto">
                  <a:xfrm>
                    <a:off x="5531228" y="3187918"/>
                    <a:ext cx="219793" cy="188833"/>
                  </a:xfrm>
                  <a:custGeom>
                    <a:avLst/>
                    <a:gdLst>
                      <a:gd name="T0" fmla="*/ 0 w 162"/>
                      <a:gd name="T1" fmla="*/ 0 h 162"/>
                      <a:gd name="T2" fmla="*/ 2147483647 w 162"/>
                      <a:gd name="T3" fmla="*/ 2147483647 h 162"/>
                      <a:gd name="T4" fmla="*/ 0 w 162"/>
                      <a:gd name="T5" fmla="*/ 2147483647 h 162"/>
                      <a:gd name="T6" fmla="*/ 0 w 162"/>
                      <a:gd name="T7" fmla="*/ 0 h 162"/>
                      <a:gd name="T8" fmla="*/ 0 60000 65536"/>
                      <a:gd name="T9" fmla="*/ 0 60000 65536"/>
                      <a:gd name="T10" fmla="*/ 0 60000 65536"/>
                      <a:gd name="T11" fmla="*/ 0 60000 65536"/>
                      <a:gd name="T12" fmla="*/ 0 w 162"/>
                      <a:gd name="T13" fmla="*/ 0 h 162"/>
                      <a:gd name="T14" fmla="*/ 162 w 162"/>
                      <a:gd name="T15" fmla="*/ 162 h 162"/>
                    </a:gdLst>
                    <a:ahLst/>
                    <a:cxnLst>
                      <a:cxn ang="T8">
                        <a:pos x="T0" y="T1"/>
                      </a:cxn>
                      <a:cxn ang="T9">
                        <a:pos x="T2" y="T3"/>
                      </a:cxn>
                      <a:cxn ang="T10">
                        <a:pos x="T4" y="T5"/>
                      </a:cxn>
                      <a:cxn ang="T11">
                        <a:pos x="T6" y="T7"/>
                      </a:cxn>
                    </a:cxnLst>
                    <a:rect l="T12" t="T13" r="T14" b="T15"/>
                    <a:pathLst>
                      <a:path w="162" h="162">
                        <a:moveTo>
                          <a:pt x="0" y="0"/>
                        </a:moveTo>
                        <a:lnTo>
                          <a:pt x="162" y="81"/>
                        </a:lnTo>
                        <a:lnTo>
                          <a:pt x="0" y="162"/>
                        </a:lnTo>
                        <a:lnTo>
                          <a:pt x="0" y="0"/>
                        </a:lnTo>
                        <a:close/>
                      </a:path>
                    </a:pathLst>
                  </a:custGeom>
                  <a:solidFill>
                    <a:srgbClr val="000000"/>
                  </a:solidFill>
                  <a:ln w="9525">
                    <a:noFill/>
                    <a:round/>
                    <a:headEnd/>
                    <a:tailEnd/>
                  </a:ln>
                </p:spPr>
                <p:txBody>
                  <a:bodyPr/>
                  <a:lstStyle/>
                  <a:p>
                    <a:pPr defTabSz="912813">
                      <a:defRPr/>
                    </a:pPr>
                    <a:endParaRPr lang="en-US">
                      <a:latin typeface="+mj-lt"/>
                      <a:ea typeface="+mn-ea"/>
                      <a:cs typeface="+mn-cs"/>
                    </a:endParaRPr>
                  </a:p>
                </p:txBody>
              </p:sp>
              <p:sp>
                <p:nvSpPr>
                  <p:cNvPr id="257" name="Freeform 11"/>
                  <p:cNvSpPr>
                    <a:spLocks/>
                  </p:cNvSpPr>
                  <p:nvPr/>
                </p:nvSpPr>
                <p:spPr bwMode="auto">
                  <a:xfrm>
                    <a:off x="2073705" y="3258728"/>
                    <a:ext cx="194435" cy="0"/>
                  </a:xfrm>
                  <a:custGeom>
                    <a:avLst/>
                    <a:gdLst>
                      <a:gd name="T0" fmla="*/ 0 w 471"/>
                      <a:gd name="T1" fmla="*/ 2147483647 h 6"/>
                      <a:gd name="T2" fmla="*/ 2147483647 w 471"/>
                      <a:gd name="T3" fmla="*/ 2147483647 h 6"/>
                      <a:gd name="T4" fmla="*/ 2147483647 w 471"/>
                      <a:gd name="T5" fmla="*/ 2147483647 h 6"/>
                      <a:gd name="T6" fmla="*/ 2147483647 w 471"/>
                      <a:gd name="T7" fmla="*/ 2147483647 h 6"/>
                      <a:gd name="T8" fmla="*/ 2147483647 w 471"/>
                      <a:gd name="T9" fmla="*/ 0 h 6"/>
                      <a:gd name="T10" fmla="*/ 2147483647 w 471"/>
                      <a:gd name="T11" fmla="*/ 0 h 6"/>
                      <a:gd name="T12" fmla="*/ 2147483647 w 471"/>
                      <a:gd name="T13" fmla="*/ 0 h 6"/>
                      <a:gd name="T14" fmla="*/ 0 60000 65536"/>
                      <a:gd name="T15" fmla="*/ 0 60000 65536"/>
                      <a:gd name="T16" fmla="*/ 0 60000 65536"/>
                      <a:gd name="T17" fmla="*/ 0 60000 65536"/>
                      <a:gd name="T18" fmla="*/ 0 60000 65536"/>
                      <a:gd name="T19" fmla="*/ 0 60000 65536"/>
                      <a:gd name="T20" fmla="*/ 0 60000 65536"/>
                      <a:gd name="T21" fmla="*/ 0 w 471"/>
                      <a:gd name="T22" fmla="*/ 0 h 6"/>
                      <a:gd name="T23" fmla="*/ 471 w 471"/>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1" h="6">
                        <a:moveTo>
                          <a:pt x="0" y="6"/>
                        </a:moveTo>
                        <a:lnTo>
                          <a:pt x="285" y="6"/>
                        </a:lnTo>
                        <a:cubicBezTo>
                          <a:pt x="286" y="6"/>
                          <a:pt x="288" y="4"/>
                          <a:pt x="288" y="3"/>
                        </a:cubicBezTo>
                        <a:cubicBezTo>
                          <a:pt x="288" y="3"/>
                          <a:pt x="288" y="3"/>
                          <a:pt x="288" y="3"/>
                        </a:cubicBezTo>
                        <a:cubicBezTo>
                          <a:pt x="288" y="2"/>
                          <a:pt x="289" y="0"/>
                          <a:pt x="290" y="0"/>
                        </a:cubicBezTo>
                        <a:lnTo>
                          <a:pt x="471" y="0"/>
                        </a:lnTo>
                      </a:path>
                    </a:pathLst>
                  </a:custGeom>
                  <a:noFill/>
                  <a:ln w="33338" cap="rnd">
                    <a:solidFill>
                      <a:srgbClr val="000000"/>
                    </a:solidFill>
                    <a:round/>
                    <a:headEnd/>
                    <a:tailEnd/>
                  </a:ln>
                </p:spPr>
                <p:txBody>
                  <a:bodyPr/>
                  <a:lstStyle/>
                  <a:p>
                    <a:pPr defTabSz="912813">
                      <a:defRPr/>
                    </a:pPr>
                    <a:endParaRPr lang="en-US">
                      <a:latin typeface="+mj-lt"/>
                      <a:ea typeface="+mn-ea"/>
                      <a:cs typeface="+mn-cs"/>
                    </a:endParaRPr>
                  </a:p>
                </p:txBody>
              </p:sp>
              <p:sp>
                <p:nvSpPr>
                  <p:cNvPr id="258" name="Freeform 12"/>
                  <p:cNvSpPr>
                    <a:spLocks/>
                  </p:cNvSpPr>
                  <p:nvPr/>
                </p:nvSpPr>
                <p:spPr bwMode="auto">
                  <a:xfrm>
                    <a:off x="2158241" y="3180048"/>
                    <a:ext cx="219793" cy="188833"/>
                  </a:xfrm>
                  <a:custGeom>
                    <a:avLst/>
                    <a:gdLst>
                      <a:gd name="T0" fmla="*/ 0 w 162"/>
                      <a:gd name="T1" fmla="*/ 0 h 162"/>
                      <a:gd name="T2" fmla="*/ 2147483647 w 162"/>
                      <a:gd name="T3" fmla="*/ 2147483647 h 162"/>
                      <a:gd name="T4" fmla="*/ 0 w 162"/>
                      <a:gd name="T5" fmla="*/ 2147483647 h 162"/>
                      <a:gd name="T6" fmla="*/ 0 w 162"/>
                      <a:gd name="T7" fmla="*/ 0 h 162"/>
                      <a:gd name="T8" fmla="*/ 0 60000 65536"/>
                      <a:gd name="T9" fmla="*/ 0 60000 65536"/>
                      <a:gd name="T10" fmla="*/ 0 60000 65536"/>
                      <a:gd name="T11" fmla="*/ 0 60000 65536"/>
                      <a:gd name="T12" fmla="*/ 0 w 162"/>
                      <a:gd name="T13" fmla="*/ 0 h 162"/>
                      <a:gd name="T14" fmla="*/ 162 w 162"/>
                      <a:gd name="T15" fmla="*/ 162 h 162"/>
                    </a:gdLst>
                    <a:ahLst/>
                    <a:cxnLst>
                      <a:cxn ang="T8">
                        <a:pos x="T0" y="T1"/>
                      </a:cxn>
                      <a:cxn ang="T9">
                        <a:pos x="T2" y="T3"/>
                      </a:cxn>
                      <a:cxn ang="T10">
                        <a:pos x="T4" y="T5"/>
                      </a:cxn>
                      <a:cxn ang="T11">
                        <a:pos x="T6" y="T7"/>
                      </a:cxn>
                    </a:cxnLst>
                    <a:rect l="T12" t="T13" r="T14" b="T15"/>
                    <a:pathLst>
                      <a:path w="162" h="162">
                        <a:moveTo>
                          <a:pt x="0" y="0"/>
                        </a:moveTo>
                        <a:lnTo>
                          <a:pt x="162" y="81"/>
                        </a:lnTo>
                        <a:lnTo>
                          <a:pt x="0" y="162"/>
                        </a:lnTo>
                        <a:lnTo>
                          <a:pt x="0" y="0"/>
                        </a:lnTo>
                        <a:close/>
                      </a:path>
                    </a:pathLst>
                  </a:custGeom>
                  <a:solidFill>
                    <a:srgbClr val="000000"/>
                  </a:solidFill>
                  <a:ln w="9525">
                    <a:noFill/>
                    <a:round/>
                    <a:headEnd/>
                    <a:tailEnd/>
                  </a:ln>
                </p:spPr>
                <p:txBody>
                  <a:bodyPr/>
                  <a:lstStyle/>
                  <a:p>
                    <a:pPr defTabSz="912813">
                      <a:defRPr/>
                    </a:pPr>
                    <a:endParaRPr lang="en-US">
                      <a:latin typeface="+mj-lt"/>
                      <a:ea typeface="+mn-ea"/>
                      <a:cs typeface="+mn-cs"/>
                    </a:endParaRPr>
                  </a:p>
                </p:txBody>
              </p:sp>
              <p:sp>
                <p:nvSpPr>
                  <p:cNvPr id="259" name="Freeform 21"/>
                  <p:cNvSpPr>
                    <a:spLocks/>
                  </p:cNvSpPr>
                  <p:nvPr/>
                </p:nvSpPr>
                <p:spPr bwMode="auto">
                  <a:xfrm>
                    <a:off x="5751021" y="2999085"/>
                    <a:ext cx="955254" cy="566499"/>
                  </a:xfrm>
                  <a:custGeom>
                    <a:avLst/>
                    <a:gdLst>
                      <a:gd name="T0" fmla="*/ 2147483647 w 2304"/>
                      <a:gd name="T1" fmla="*/ 2147483647 h 1536"/>
                      <a:gd name="T2" fmla="*/ 2147483647 w 2304"/>
                      <a:gd name="T3" fmla="*/ 2147483647 h 1536"/>
                      <a:gd name="T4" fmla="*/ 2147483647 w 2304"/>
                      <a:gd name="T5" fmla="*/ 2147483647 h 1536"/>
                      <a:gd name="T6" fmla="*/ 2147483647 w 2304"/>
                      <a:gd name="T7" fmla="*/ 2147483647 h 1536"/>
                      <a:gd name="T8" fmla="*/ 2147483647 w 2304"/>
                      <a:gd name="T9" fmla="*/ 2147483647 h 1536"/>
                      <a:gd name="T10" fmla="*/ 2147483647 w 2304"/>
                      <a:gd name="T11" fmla="*/ 0 h 1536"/>
                      <a:gd name="T12" fmla="*/ 2147483647 w 2304"/>
                      <a:gd name="T13" fmla="*/ 0 h 1536"/>
                      <a:gd name="T14" fmla="*/ 0 w 2304"/>
                      <a:gd name="T15" fmla="*/ 2147483647 h 1536"/>
                      <a:gd name="T16" fmla="*/ 0 w 2304"/>
                      <a:gd name="T17" fmla="*/ 2147483647 h 1536"/>
                      <a:gd name="T18" fmla="*/ 2147483647 w 2304"/>
                      <a:gd name="T19" fmla="*/ 2147483647 h 1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04"/>
                      <a:gd name="T31" fmla="*/ 0 h 1536"/>
                      <a:gd name="T32" fmla="*/ 2304 w 2304"/>
                      <a:gd name="T33" fmla="*/ 1536 h 1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04" h="1536">
                        <a:moveTo>
                          <a:pt x="96" y="1536"/>
                        </a:moveTo>
                        <a:lnTo>
                          <a:pt x="2208" y="1536"/>
                        </a:lnTo>
                        <a:cubicBezTo>
                          <a:pt x="2261" y="1536"/>
                          <a:pt x="2304" y="1493"/>
                          <a:pt x="2304" y="1440"/>
                        </a:cubicBezTo>
                        <a:cubicBezTo>
                          <a:pt x="2304" y="1440"/>
                          <a:pt x="2304" y="1440"/>
                          <a:pt x="2304" y="1440"/>
                        </a:cubicBezTo>
                        <a:lnTo>
                          <a:pt x="2304" y="96"/>
                        </a:lnTo>
                        <a:cubicBezTo>
                          <a:pt x="2304" y="43"/>
                          <a:pt x="2261" y="0"/>
                          <a:pt x="2208" y="0"/>
                        </a:cubicBezTo>
                        <a:lnTo>
                          <a:pt x="96" y="0"/>
                        </a:lnTo>
                        <a:cubicBezTo>
                          <a:pt x="43" y="0"/>
                          <a:pt x="0" y="43"/>
                          <a:pt x="0" y="96"/>
                        </a:cubicBezTo>
                        <a:lnTo>
                          <a:pt x="0" y="1440"/>
                        </a:lnTo>
                        <a:cubicBezTo>
                          <a:pt x="0" y="1493"/>
                          <a:pt x="43" y="1536"/>
                          <a:pt x="96" y="1536"/>
                        </a:cubicBezTo>
                        <a:close/>
                      </a:path>
                    </a:pathLst>
                  </a:custGeom>
                  <a:solidFill>
                    <a:srgbClr val="FF99CC"/>
                  </a:solidFill>
                  <a:ln w="0">
                    <a:solidFill>
                      <a:srgbClr val="000000"/>
                    </a:solidFill>
                    <a:round/>
                    <a:headEnd/>
                    <a:tailEnd/>
                  </a:ln>
                </p:spPr>
                <p:txBody>
                  <a:bodyPr/>
                  <a:lstStyle/>
                  <a:p>
                    <a:pPr defTabSz="912813">
                      <a:defRPr/>
                    </a:pPr>
                    <a:endParaRPr lang="en-US">
                      <a:latin typeface="+mj-lt"/>
                      <a:ea typeface="+mn-ea"/>
                      <a:cs typeface="+mn-cs"/>
                    </a:endParaRPr>
                  </a:p>
                </p:txBody>
              </p:sp>
              <p:sp>
                <p:nvSpPr>
                  <p:cNvPr id="260" name="Freeform 22"/>
                  <p:cNvSpPr>
                    <a:spLocks/>
                  </p:cNvSpPr>
                  <p:nvPr/>
                </p:nvSpPr>
                <p:spPr bwMode="auto">
                  <a:xfrm>
                    <a:off x="5751021" y="2999085"/>
                    <a:ext cx="955254" cy="566499"/>
                  </a:xfrm>
                  <a:custGeom>
                    <a:avLst/>
                    <a:gdLst>
                      <a:gd name="T0" fmla="*/ 2147483647 w 2304"/>
                      <a:gd name="T1" fmla="*/ 2147483647 h 1536"/>
                      <a:gd name="T2" fmla="*/ 2147483647 w 2304"/>
                      <a:gd name="T3" fmla="*/ 2147483647 h 1536"/>
                      <a:gd name="T4" fmla="*/ 2147483647 w 2304"/>
                      <a:gd name="T5" fmla="*/ 2147483647 h 1536"/>
                      <a:gd name="T6" fmla="*/ 2147483647 w 2304"/>
                      <a:gd name="T7" fmla="*/ 2147483647 h 1536"/>
                      <a:gd name="T8" fmla="*/ 2147483647 w 2304"/>
                      <a:gd name="T9" fmla="*/ 2147483647 h 1536"/>
                      <a:gd name="T10" fmla="*/ 2147483647 w 2304"/>
                      <a:gd name="T11" fmla="*/ 0 h 1536"/>
                      <a:gd name="T12" fmla="*/ 2147483647 w 2304"/>
                      <a:gd name="T13" fmla="*/ 0 h 1536"/>
                      <a:gd name="T14" fmla="*/ 0 w 2304"/>
                      <a:gd name="T15" fmla="*/ 2147483647 h 1536"/>
                      <a:gd name="T16" fmla="*/ 0 w 2304"/>
                      <a:gd name="T17" fmla="*/ 2147483647 h 1536"/>
                      <a:gd name="T18" fmla="*/ 2147483647 w 2304"/>
                      <a:gd name="T19" fmla="*/ 2147483647 h 1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04"/>
                      <a:gd name="T31" fmla="*/ 0 h 1536"/>
                      <a:gd name="T32" fmla="*/ 2304 w 2304"/>
                      <a:gd name="T33" fmla="*/ 1536 h 1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04" h="1536">
                        <a:moveTo>
                          <a:pt x="96" y="1536"/>
                        </a:moveTo>
                        <a:lnTo>
                          <a:pt x="2208" y="1536"/>
                        </a:lnTo>
                        <a:cubicBezTo>
                          <a:pt x="2261" y="1536"/>
                          <a:pt x="2304" y="1493"/>
                          <a:pt x="2304" y="1440"/>
                        </a:cubicBezTo>
                        <a:cubicBezTo>
                          <a:pt x="2304" y="1440"/>
                          <a:pt x="2304" y="1440"/>
                          <a:pt x="2304" y="1440"/>
                        </a:cubicBezTo>
                        <a:lnTo>
                          <a:pt x="2304" y="96"/>
                        </a:lnTo>
                        <a:cubicBezTo>
                          <a:pt x="2304" y="43"/>
                          <a:pt x="2261" y="0"/>
                          <a:pt x="2208" y="0"/>
                        </a:cubicBezTo>
                        <a:lnTo>
                          <a:pt x="96" y="0"/>
                        </a:lnTo>
                        <a:cubicBezTo>
                          <a:pt x="43" y="0"/>
                          <a:pt x="0" y="43"/>
                          <a:pt x="0" y="96"/>
                        </a:cubicBezTo>
                        <a:lnTo>
                          <a:pt x="0" y="1440"/>
                        </a:lnTo>
                        <a:cubicBezTo>
                          <a:pt x="0" y="1493"/>
                          <a:pt x="43" y="1536"/>
                          <a:pt x="96" y="1536"/>
                        </a:cubicBezTo>
                        <a:close/>
                      </a:path>
                    </a:pathLst>
                  </a:custGeom>
                  <a:noFill/>
                  <a:ln w="12700" cap="rnd">
                    <a:solidFill>
                      <a:srgbClr val="000000"/>
                    </a:solidFill>
                    <a:round/>
                    <a:headEnd/>
                    <a:tailEnd/>
                  </a:ln>
                </p:spPr>
                <p:txBody>
                  <a:bodyPr/>
                  <a:lstStyle/>
                  <a:p>
                    <a:pPr defTabSz="912813">
                      <a:defRPr/>
                    </a:pPr>
                    <a:endParaRPr lang="en-US">
                      <a:latin typeface="+mj-lt"/>
                      <a:ea typeface="+mn-ea"/>
                      <a:cs typeface="+mn-cs"/>
                    </a:endParaRPr>
                  </a:p>
                </p:txBody>
              </p:sp>
              <p:sp>
                <p:nvSpPr>
                  <p:cNvPr id="263" name="Freeform 28"/>
                  <p:cNvSpPr>
                    <a:spLocks/>
                  </p:cNvSpPr>
                  <p:nvPr/>
                </p:nvSpPr>
                <p:spPr bwMode="auto">
                  <a:xfrm>
                    <a:off x="2378034" y="2991215"/>
                    <a:ext cx="955259" cy="566499"/>
                  </a:xfrm>
                  <a:custGeom>
                    <a:avLst/>
                    <a:gdLst>
                      <a:gd name="T0" fmla="*/ 2147483647 w 2304"/>
                      <a:gd name="T1" fmla="*/ 2147483647 h 1536"/>
                      <a:gd name="T2" fmla="*/ 2147483647 w 2304"/>
                      <a:gd name="T3" fmla="*/ 2147483647 h 1536"/>
                      <a:gd name="T4" fmla="*/ 2147483647 w 2304"/>
                      <a:gd name="T5" fmla="*/ 2147483647 h 1536"/>
                      <a:gd name="T6" fmla="*/ 2147483647 w 2304"/>
                      <a:gd name="T7" fmla="*/ 2147483647 h 1536"/>
                      <a:gd name="T8" fmla="*/ 2147483647 w 2304"/>
                      <a:gd name="T9" fmla="*/ 2147483647 h 1536"/>
                      <a:gd name="T10" fmla="*/ 2147483647 w 2304"/>
                      <a:gd name="T11" fmla="*/ 0 h 1536"/>
                      <a:gd name="T12" fmla="*/ 2147483647 w 2304"/>
                      <a:gd name="T13" fmla="*/ 0 h 1536"/>
                      <a:gd name="T14" fmla="*/ 0 w 2304"/>
                      <a:gd name="T15" fmla="*/ 2147483647 h 1536"/>
                      <a:gd name="T16" fmla="*/ 0 w 2304"/>
                      <a:gd name="T17" fmla="*/ 2147483647 h 1536"/>
                      <a:gd name="T18" fmla="*/ 2147483647 w 2304"/>
                      <a:gd name="T19" fmla="*/ 2147483647 h 1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04"/>
                      <a:gd name="T31" fmla="*/ 0 h 1536"/>
                      <a:gd name="T32" fmla="*/ 2304 w 2304"/>
                      <a:gd name="T33" fmla="*/ 1536 h 1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04" h="1536">
                        <a:moveTo>
                          <a:pt x="96" y="1536"/>
                        </a:moveTo>
                        <a:lnTo>
                          <a:pt x="2208" y="1536"/>
                        </a:lnTo>
                        <a:cubicBezTo>
                          <a:pt x="2261" y="1536"/>
                          <a:pt x="2304" y="1493"/>
                          <a:pt x="2304" y="1440"/>
                        </a:cubicBezTo>
                        <a:cubicBezTo>
                          <a:pt x="2304" y="1440"/>
                          <a:pt x="2304" y="1440"/>
                          <a:pt x="2304" y="1440"/>
                        </a:cubicBezTo>
                        <a:lnTo>
                          <a:pt x="2304" y="96"/>
                        </a:lnTo>
                        <a:cubicBezTo>
                          <a:pt x="2304" y="43"/>
                          <a:pt x="2261" y="0"/>
                          <a:pt x="2208" y="0"/>
                        </a:cubicBezTo>
                        <a:lnTo>
                          <a:pt x="96" y="0"/>
                        </a:lnTo>
                        <a:cubicBezTo>
                          <a:pt x="43" y="0"/>
                          <a:pt x="0" y="43"/>
                          <a:pt x="0" y="96"/>
                        </a:cubicBezTo>
                        <a:lnTo>
                          <a:pt x="0" y="1440"/>
                        </a:lnTo>
                        <a:cubicBezTo>
                          <a:pt x="0" y="1493"/>
                          <a:pt x="43" y="1536"/>
                          <a:pt x="96" y="1536"/>
                        </a:cubicBezTo>
                        <a:close/>
                      </a:path>
                    </a:pathLst>
                  </a:custGeom>
                  <a:solidFill>
                    <a:srgbClr val="0066FF"/>
                  </a:solidFill>
                  <a:ln w="0">
                    <a:solidFill>
                      <a:srgbClr val="000000"/>
                    </a:solidFill>
                    <a:round/>
                    <a:headEnd/>
                    <a:tailEnd/>
                  </a:ln>
                </p:spPr>
                <p:txBody>
                  <a:bodyPr/>
                  <a:lstStyle/>
                  <a:p>
                    <a:pPr defTabSz="912813">
                      <a:defRPr/>
                    </a:pPr>
                    <a:endParaRPr lang="en-US">
                      <a:latin typeface="+mj-lt"/>
                      <a:ea typeface="+mn-ea"/>
                      <a:cs typeface="+mn-cs"/>
                    </a:endParaRPr>
                  </a:p>
                </p:txBody>
              </p:sp>
              <p:sp>
                <p:nvSpPr>
                  <p:cNvPr id="264" name="Freeform 29"/>
                  <p:cNvSpPr>
                    <a:spLocks/>
                  </p:cNvSpPr>
                  <p:nvPr/>
                </p:nvSpPr>
                <p:spPr bwMode="auto">
                  <a:xfrm>
                    <a:off x="2378034" y="2991215"/>
                    <a:ext cx="955259" cy="566499"/>
                  </a:xfrm>
                  <a:custGeom>
                    <a:avLst/>
                    <a:gdLst>
                      <a:gd name="T0" fmla="*/ 2147483647 w 2304"/>
                      <a:gd name="T1" fmla="*/ 2147483647 h 1536"/>
                      <a:gd name="T2" fmla="*/ 2147483647 w 2304"/>
                      <a:gd name="T3" fmla="*/ 2147483647 h 1536"/>
                      <a:gd name="T4" fmla="*/ 2147483647 w 2304"/>
                      <a:gd name="T5" fmla="*/ 2147483647 h 1536"/>
                      <a:gd name="T6" fmla="*/ 2147483647 w 2304"/>
                      <a:gd name="T7" fmla="*/ 2147483647 h 1536"/>
                      <a:gd name="T8" fmla="*/ 2147483647 w 2304"/>
                      <a:gd name="T9" fmla="*/ 2147483647 h 1536"/>
                      <a:gd name="T10" fmla="*/ 2147483647 w 2304"/>
                      <a:gd name="T11" fmla="*/ 0 h 1536"/>
                      <a:gd name="T12" fmla="*/ 2147483647 w 2304"/>
                      <a:gd name="T13" fmla="*/ 0 h 1536"/>
                      <a:gd name="T14" fmla="*/ 0 w 2304"/>
                      <a:gd name="T15" fmla="*/ 2147483647 h 1536"/>
                      <a:gd name="T16" fmla="*/ 0 w 2304"/>
                      <a:gd name="T17" fmla="*/ 2147483647 h 1536"/>
                      <a:gd name="T18" fmla="*/ 2147483647 w 2304"/>
                      <a:gd name="T19" fmla="*/ 2147483647 h 1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04"/>
                      <a:gd name="T31" fmla="*/ 0 h 1536"/>
                      <a:gd name="T32" fmla="*/ 2304 w 2304"/>
                      <a:gd name="T33" fmla="*/ 1536 h 1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04" h="1536">
                        <a:moveTo>
                          <a:pt x="96" y="1536"/>
                        </a:moveTo>
                        <a:lnTo>
                          <a:pt x="2208" y="1536"/>
                        </a:lnTo>
                        <a:cubicBezTo>
                          <a:pt x="2261" y="1536"/>
                          <a:pt x="2304" y="1493"/>
                          <a:pt x="2304" y="1440"/>
                        </a:cubicBezTo>
                        <a:cubicBezTo>
                          <a:pt x="2304" y="1440"/>
                          <a:pt x="2304" y="1440"/>
                          <a:pt x="2304" y="1440"/>
                        </a:cubicBezTo>
                        <a:lnTo>
                          <a:pt x="2304" y="96"/>
                        </a:lnTo>
                        <a:cubicBezTo>
                          <a:pt x="2304" y="43"/>
                          <a:pt x="2261" y="0"/>
                          <a:pt x="2208" y="0"/>
                        </a:cubicBezTo>
                        <a:lnTo>
                          <a:pt x="96" y="0"/>
                        </a:lnTo>
                        <a:cubicBezTo>
                          <a:pt x="43" y="0"/>
                          <a:pt x="0" y="43"/>
                          <a:pt x="0" y="96"/>
                        </a:cubicBezTo>
                        <a:lnTo>
                          <a:pt x="0" y="1440"/>
                        </a:lnTo>
                        <a:cubicBezTo>
                          <a:pt x="0" y="1493"/>
                          <a:pt x="43" y="1536"/>
                          <a:pt x="96" y="1536"/>
                        </a:cubicBezTo>
                        <a:close/>
                      </a:path>
                    </a:pathLst>
                  </a:custGeom>
                  <a:noFill/>
                  <a:ln w="12700" cap="rnd">
                    <a:solidFill>
                      <a:srgbClr val="000000"/>
                    </a:solidFill>
                    <a:round/>
                    <a:headEnd/>
                    <a:tailEnd/>
                  </a:ln>
                </p:spPr>
                <p:txBody>
                  <a:bodyPr/>
                  <a:lstStyle/>
                  <a:p>
                    <a:pPr defTabSz="912813">
                      <a:defRPr/>
                    </a:pPr>
                    <a:endParaRPr lang="en-US">
                      <a:latin typeface="+mj-lt"/>
                      <a:ea typeface="+mn-ea"/>
                      <a:cs typeface="+mn-cs"/>
                    </a:endParaRPr>
                  </a:p>
                </p:txBody>
              </p:sp>
              <p:sp>
                <p:nvSpPr>
                  <p:cNvPr id="266" name="Freeform 39"/>
                  <p:cNvSpPr>
                    <a:spLocks/>
                  </p:cNvSpPr>
                  <p:nvPr/>
                </p:nvSpPr>
                <p:spPr bwMode="auto">
                  <a:xfrm>
                    <a:off x="7331841" y="3187918"/>
                    <a:ext cx="211343" cy="188833"/>
                  </a:xfrm>
                  <a:custGeom>
                    <a:avLst/>
                    <a:gdLst>
                      <a:gd name="T0" fmla="*/ 0 w 162"/>
                      <a:gd name="T1" fmla="*/ 0 h 162"/>
                      <a:gd name="T2" fmla="*/ 2147483647 w 162"/>
                      <a:gd name="T3" fmla="*/ 2147483647 h 162"/>
                      <a:gd name="T4" fmla="*/ 0 w 162"/>
                      <a:gd name="T5" fmla="*/ 2147483647 h 162"/>
                      <a:gd name="T6" fmla="*/ 0 w 162"/>
                      <a:gd name="T7" fmla="*/ 0 h 162"/>
                      <a:gd name="T8" fmla="*/ 0 60000 65536"/>
                      <a:gd name="T9" fmla="*/ 0 60000 65536"/>
                      <a:gd name="T10" fmla="*/ 0 60000 65536"/>
                      <a:gd name="T11" fmla="*/ 0 60000 65536"/>
                      <a:gd name="T12" fmla="*/ 0 w 162"/>
                      <a:gd name="T13" fmla="*/ 0 h 162"/>
                      <a:gd name="T14" fmla="*/ 162 w 162"/>
                      <a:gd name="T15" fmla="*/ 162 h 162"/>
                    </a:gdLst>
                    <a:ahLst/>
                    <a:cxnLst>
                      <a:cxn ang="T8">
                        <a:pos x="T0" y="T1"/>
                      </a:cxn>
                      <a:cxn ang="T9">
                        <a:pos x="T2" y="T3"/>
                      </a:cxn>
                      <a:cxn ang="T10">
                        <a:pos x="T4" y="T5"/>
                      </a:cxn>
                      <a:cxn ang="T11">
                        <a:pos x="T6" y="T7"/>
                      </a:cxn>
                    </a:cxnLst>
                    <a:rect l="T12" t="T13" r="T14" b="T15"/>
                    <a:pathLst>
                      <a:path w="162" h="162">
                        <a:moveTo>
                          <a:pt x="0" y="0"/>
                        </a:moveTo>
                        <a:lnTo>
                          <a:pt x="162" y="81"/>
                        </a:lnTo>
                        <a:lnTo>
                          <a:pt x="0" y="162"/>
                        </a:lnTo>
                        <a:lnTo>
                          <a:pt x="0" y="0"/>
                        </a:lnTo>
                        <a:close/>
                      </a:path>
                    </a:pathLst>
                  </a:custGeom>
                  <a:solidFill>
                    <a:srgbClr val="000000"/>
                  </a:solidFill>
                  <a:ln w="9525">
                    <a:noFill/>
                    <a:round/>
                    <a:headEnd/>
                    <a:tailEnd/>
                  </a:ln>
                </p:spPr>
                <p:txBody>
                  <a:bodyPr/>
                  <a:lstStyle/>
                  <a:p>
                    <a:pPr defTabSz="912813">
                      <a:defRPr/>
                    </a:pPr>
                    <a:endParaRPr lang="en-US">
                      <a:latin typeface="+mj-lt"/>
                      <a:ea typeface="+mn-ea"/>
                      <a:cs typeface="+mn-cs"/>
                    </a:endParaRPr>
                  </a:p>
                </p:txBody>
              </p:sp>
              <p:sp>
                <p:nvSpPr>
                  <p:cNvPr id="267" name="Freeform 40"/>
                  <p:cNvSpPr>
                    <a:spLocks/>
                  </p:cNvSpPr>
                  <p:nvPr/>
                </p:nvSpPr>
                <p:spPr bwMode="auto">
                  <a:xfrm>
                    <a:off x="611236" y="2896798"/>
                    <a:ext cx="1462469" cy="731731"/>
                  </a:xfrm>
                  <a:custGeom>
                    <a:avLst/>
                    <a:gdLst>
                      <a:gd name="T0" fmla="*/ 2147483647 w 3526"/>
                      <a:gd name="T1" fmla="*/ 2147483647 h 1983"/>
                      <a:gd name="T2" fmla="*/ 2147483647 w 3526"/>
                      <a:gd name="T3" fmla="*/ 2147483647 h 1983"/>
                      <a:gd name="T4" fmla="*/ 2147483647 w 3526"/>
                      <a:gd name="T5" fmla="*/ 2147483647 h 1983"/>
                      <a:gd name="T6" fmla="*/ 2147483647 w 3526"/>
                      <a:gd name="T7" fmla="*/ 2147483647 h 1983"/>
                      <a:gd name="T8" fmla="*/ 2147483647 w 3526"/>
                      <a:gd name="T9" fmla="*/ 2147483647 h 1983"/>
                      <a:gd name="T10" fmla="*/ 2147483647 w 3526"/>
                      <a:gd name="T11" fmla="*/ 2147483647 h 1983"/>
                      <a:gd name="T12" fmla="*/ 2147483647 w 3526"/>
                      <a:gd name="T13" fmla="*/ 0 h 1983"/>
                      <a:gd name="T14" fmla="*/ 2147483647 w 3526"/>
                      <a:gd name="T15" fmla="*/ 0 h 1983"/>
                      <a:gd name="T16" fmla="*/ 2147483647 w 3526"/>
                      <a:gd name="T17" fmla="*/ 2147483647 h 1983"/>
                      <a:gd name="T18" fmla="*/ 2147483647 w 3526"/>
                      <a:gd name="T19" fmla="*/ 2147483647 h 1983"/>
                      <a:gd name="T20" fmla="*/ 2147483647 w 3526"/>
                      <a:gd name="T21" fmla="*/ 2147483647 h 1983"/>
                      <a:gd name="T22" fmla="*/ 2147483647 w 3526"/>
                      <a:gd name="T23" fmla="*/ 2147483647 h 1983"/>
                      <a:gd name="T24" fmla="*/ 2147483647 w 3526"/>
                      <a:gd name="T25" fmla="*/ 2147483647 h 19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6"/>
                      <a:gd name="T40" fmla="*/ 0 h 1983"/>
                      <a:gd name="T41" fmla="*/ 3526 w 3526"/>
                      <a:gd name="T42" fmla="*/ 1983 h 19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6" h="1983">
                        <a:moveTo>
                          <a:pt x="445" y="1983"/>
                        </a:moveTo>
                        <a:lnTo>
                          <a:pt x="3081" y="1983"/>
                        </a:lnTo>
                        <a:cubicBezTo>
                          <a:pt x="3121" y="1983"/>
                          <a:pt x="3156" y="1958"/>
                          <a:pt x="3170" y="1922"/>
                        </a:cubicBezTo>
                        <a:lnTo>
                          <a:pt x="3517" y="1026"/>
                        </a:lnTo>
                        <a:cubicBezTo>
                          <a:pt x="3526" y="1004"/>
                          <a:pt x="3526" y="979"/>
                          <a:pt x="3517" y="957"/>
                        </a:cubicBezTo>
                        <a:lnTo>
                          <a:pt x="3170" y="62"/>
                        </a:lnTo>
                        <a:cubicBezTo>
                          <a:pt x="3156" y="25"/>
                          <a:pt x="3121" y="0"/>
                          <a:pt x="3081" y="0"/>
                        </a:cubicBezTo>
                        <a:lnTo>
                          <a:pt x="445" y="0"/>
                        </a:lnTo>
                        <a:cubicBezTo>
                          <a:pt x="406" y="0"/>
                          <a:pt x="370" y="25"/>
                          <a:pt x="356" y="62"/>
                        </a:cubicBezTo>
                        <a:lnTo>
                          <a:pt x="9" y="957"/>
                        </a:lnTo>
                        <a:cubicBezTo>
                          <a:pt x="0" y="979"/>
                          <a:pt x="0" y="1004"/>
                          <a:pt x="9" y="1026"/>
                        </a:cubicBezTo>
                        <a:lnTo>
                          <a:pt x="356" y="1922"/>
                        </a:lnTo>
                        <a:cubicBezTo>
                          <a:pt x="370" y="1958"/>
                          <a:pt x="406" y="1983"/>
                          <a:pt x="445" y="1983"/>
                        </a:cubicBezTo>
                        <a:close/>
                      </a:path>
                    </a:pathLst>
                  </a:custGeom>
                  <a:solidFill>
                    <a:srgbClr val="FFFF00"/>
                  </a:solidFill>
                  <a:ln w="0">
                    <a:solidFill>
                      <a:srgbClr val="000000"/>
                    </a:solidFill>
                    <a:round/>
                    <a:headEnd/>
                    <a:tailEnd/>
                  </a:ln>
                </p:spPr>
                <p:txBody>
                  <a:bodyPr/>
                  <a:lstStyle/>
                  <a:p>
                    <a:pPr defTabSz="912813">
                      <a:defRPr/>
                    </a:pPr>
                    <a:endParaRPr lang="en-US">
                      <a:latin typeface="+mj-lt"/>
                      <a:ea typeface="+mn-ea"/>
                      <a:cs typeface="+mn-cs"/>
                    </a:endParaRPr>
                  </a:p>
                </p:txBody>
              </p:sp>
              <p:sp>
                <p:nvSpPr>
                  <p:cNvPr id="268" name="Freeform 41"/>
                  <p:cNvSpPr>
                    <a:spLocks/>
                  </p:cNvSpPr>
                  <p:nvPr/>
                </p:nvSpPr>
                <p:spPr bwMode="auto">
                  <a:xfrm>
                    <a:off x="611236" y="2896798"/>
                    <a:ext cx="1462469" cy="731731"/>
                  </a:xfrm>
                  <a:custGeom>
                    <a:avLst/>
                    <a:gdLst>
                      <a:gd name="T0" fmla="*/ 2147483647 w 3526"/>
                      <a:gd name="T1" fmla="*/ 2147483647 h 1983"/>
                      <a:gd name="T2" fmla="*/ 2147483647 w 3526"/>
                      <a:gd name="T3" fmla="*/ 2147483647 h 1983"/>
                      <a:gd name="T4" fmla="*/ 2147483647 w 3526"/>
                      <a:gd name="T5" fmla="*/ 2147483647 h 1983"/>
                      <a:gd name="T6" fmla="*/ 2147483647 w 3526"/>
                      <a:gd name="T7" fmla="*/ 2147483647 h 1983"/>
                      <a:gd name="T8" fmla="*/ 2147483647 w 3526"/>
                      <a:gd name="T9" fmla="*/ 2147483647 h 1983"/>
                      <a:gd name="T10" fmla="*/ 2147483647 w 3526"/>
                      <a:gd name="T11" fmla="*/ 2147483647 h 1983"/>
                      <a:gd name="T12" fmla="*/ 2147483647 w 3526"/>
                      <a:gd name="T13" fmla="*/ 0 h 1983"/>
                      <a:gd name="T14" fmla="*/ 2147483647 w 3526"/>
                      <a:gd name="T15" fmla="*/ 0 h 1983"/>
                      <a:gd name="T16" fmla="*/ 2147483647 w 3526"/>
                      <a:gd name="T17" fmla="*/ 2147483647 h 1983"/>
                      <a:gd name="T18" fmla="*/ 2147483647 w 3526"/>
                      <a:gd name="T19" fmla="*/ 2147483647 h 1983"/>
                      <a:gd name="T20" fmla="*/ 2147483647 w 3526"/>
                      <a:gd name="T21" fmla="*/ 2147483647 h 1983"/>
                      <a:gd name="T22" fmla="*/ 2147483647 w 3526"/>
                      <a:gd name="T23" fmla="*/ 2147483647 h 1983"/>
                      <a:gd name="T24" fmla="*/ 2147483647 w 3526"/>
                      <a:gd name="T25" fmla="*/ 2147483647 h 19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6"/>
                      <a:gd name="T40" fmla="*/ 0 h 1983"/>
                      <a:gd name="T41" fmla="*/ 3526 w 3526"/>
                      <a:gd name="T42" fmla="*/ 1983 h 19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6" h="1983">
                        <a:moveTo>
                          <a:pt x="445" y="1983"/>
                        </a:moveTo>
                        <a:lnTo>
                          <a:pt x="3081" y="1983"/>
                        </a:lnTo>
                        <a:cubicBezTo>
                          <a:pt x="3121" y="1983"/>
                          <a:pt x="3156" y="1958"/>
                          <a:pt x="3170" y="1922"/>
                        </a:cubicBezTo>
                        <a:lnTo>
                          <a:pt x="3517" y="1026"/>
                        </a:lnTo>
                        <a:cubicBezTo>
                          <a:pt x="3526" y="1004"/>
                          <a:pt x="3526" y="979"/>
                          <a:pt x="3517" y="957"/>
                        </a:cubicBezTo>
                        <a:lnTo>
                          <a:pt x="3170" y="62"/>
                        </a:lnTo>
                        <a:cubicBezTo>
                          <a:pt x="3156" y="25"/>
                          <a:pt x="3121" y="0"/>
                          <a:pt x="3081" y="0"/>
                        </a:cubicBezTo>
                        <a:lnTo>
                          <a:pt x="445" y="0"/>
                        </a:lnTo>
                        <a:cubicBezTo>
                          <a:pt x="406" y="0"/>
                          <a:pt x="370" y="25"/>
                          <a:pt x="356" y="62"/>
                        </a:cubicBezTo>
                        <a:lnTo>
                          <a:pt x="9" y="957"/>
                        </a:lnTo>
                        <a:cubicBezTo>
                          <a:pt x="0" y="979"/>
                          <a:pt x="0" y="1004"/>
                          <a:pt x="9" y="1026"/>
                        </a:cubicBezTo>
                        <a:lnTo>
                          <a:pt x="356" y="1922"/>
                        </a:lnTo>
                        <a:cubicBezTo>
                          <a:pt x="370" y="1958"/>
                          <a:pt x="406" y="1983"/>
                          <a:pt x="445" y="1983"/>
                        </a:cubicBezTo>
                        <a:close/>
                      </a:path>
                    </a:pathLst>
                  </a:custGeom>
                  <a:noFill/>
                  <a:ln w="12700" cap="rnd">
                    <a:solidFill>
                      <a:srgbClr val="000000"/>
                    </a:solidFill>
                    <a:round/>
                    <a:headEnd/>
                    <a:tailEnd/>
                  </a:ln>
                </p:spPr>
                <p:txBody>
                  <a:bodyPr/>
                  <a:lstStyle/>
                  <a:p>
                    <a:pPr defTabSz="912813">
                      <a:defRPr/>
                    </a:pPr>
                    <a:endParaRPr lang="en-US">
                      <a:latin typeface="+mj-lt"/>
                      <a:ea typeface="+mn-ea"/>
                      <a:cs typeface="+mn-cs"/>
                    </a:endParaRPr>
                  </a:p>
                </p:txBody>
              </p:sp>
              <p:sp>
                <p:nvSpPr>
                  <p:cNvPr id="270" name="Freeform 43"/>
                  <p:cNvSpPr>
                    <a:spLocks/>
                  </p:cNvSpPr>
                  <p:nvPr/>
                </p:nvSpPr>
                <p:spPr bwMode="auto">
                  <a:xfrm>
                    <a:off x="7543183" y="2849590"/>
                    <a:ext cx="1115875" cy="873356"/>
                  </a:xfrm>
                  <a:custGeom>
                    <a:avLst/>
                    <a:gdLst>
                      <a:gd name="T0" fmla="*/ 2147483647 w 2688"/>
                      <a:gd name="T1" fmla="*/ 2147483647 h 2389"/>
                      <a:gd name="T2" fmla="*/ 2147483647 w 2688"/>
                      <a:gd name="T3" fmla="*/ 2147483647 h 2389"/>
                      <a:gd name="T4" fmla="*/ 2147483647 w 2688"/>
                      <a:gd name="T5" fmla="*/ 2147483647 h 2389"/>
                      <a:gd name="T6" fmla="*/ 2147483647 w 2688"/>
                      <a:gd name="T7" fmla="*/ 2147483647 h 2389"/>
                      <a:gd name="T8" fmla="*/ 2147483647 w 2688"/>
                      <a:gd name="T9" fmla="*/ 2147483647 h 2389"/>
                      <a:gd name="T10" fmla="*/ 2147483647 w 2688"/>
                      <a:gd name="T11" fmla="*/ 2147483647 h 2389"/>
                      <a:gd name="T12" fmla="*/ 2147483647 w 2688"/>
                      <a:gd name="T13" fmla="*/ 0 h 2389"/>
                      <a:gd name="T14" fmla="*/ 2147483647 w 2688"/>
                      <a:gd name="T15" fmla="*/ 0 h 2389"/>
                      <a:gd name="T16" fmla="*/ 0 w 2688"/>
                      <a:gd name="T17" fmla="*/ 2147483647 h 2389"/>
                      <a:gd name="T18" fmla="*/ 0 w 2688"/>
                      <a:gd name="T19" fmla="*/ 2147483647 h 2389"/>
                      <a:gd name="T20" fmla="*/ 0 w 2688"/>
                      <a:gd name="T21" fmla="*/ 2147483647 h 2389"/>
                      <a:gd name="T22" fmla="*/ 2147483647 w 2688"/>
                      <a:gd name="T23" fmla="*/ 2147483647 h 23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88"/>
                      <a:gd name="T37" fmla="*/ 0 h 2389"/>
                      <a:gd name="T38" fmla="*/ 2688 w 2688"/>
                      <a:gd name="T39" fmla="*/ 2389 h 23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88" h="2389">
                        <a:moveTo>
                          <a:pt x="480" y="2389"/>
                        </a:moveTo>
                        <a:lnTo>
                          <a:pt x="2208" y="2389"/>
                        </a:lnTo>
                        <a:cubicBezTo>
                          <a:pt x="2473" y="2389"/>
                          <a:pt x="2688" y="2174"/>
                          <a:pt x="2688" y="1909"/>
                        </a:cubicBezTo>
                        <a:cubicBezTo>
                          <a:pt x="2688" y="1909"/>
                          <a:pt x="2688" y="1909"/>
                          <a:pt x="2688" y="1909"/>
                        </a:cubicBezTo>
                        <a:lnTo>
                          <a:pt x="2688" y="480"/>
                        </a:lnTo>
                        <a:cubicBezTo>
                          <a:pt x="2688" y="215"/>
                          <a:pt x="2473" y="0"/>
                          <a:pt x="2208" y="0"/>
                        </a:cubicBezTo>
                        <a:lnTo>
                          <a:pt x="480" y="0"/>
                        </a:lnTo>
                        <a:cubicBezTo>
                          <a:pt x="215" y="0"/>
                          <a:pt x="0" y="215"/>
                          <a:pt x="0" y="480"/>
                        </a:cubicBezTo>
                        <a:lnTo>
                          <a:pt x="0" y="1909"/>
                        </a:lnTo>
                        <a:cubicBezTo>
                          <a:pt x="0" y="2174"/>
                          <a:pt x="215" y="2389"/>
                          <a:pt x="480" y="2389"/>
                        </a:cubicBezTo>
                        <a:close/>
                      </a:path>
                    </a:pathLst>
                  </a:custGeom>
                  <a:solidFill>
                    <a:srgbClr val="CCFFCC"/>
                  </a:solidFill>
                  <a:ln w="0">
                    <a:solidFill>
                      <a:srgbClr val="000000"/>
                    </a:solidFill>
                    <a:round/>
                    <a:headEnd/>
                    <a:tailEnd/>
                  </a:ln>
                </p:spPr>
                <p:txBody>
                  <a:bodyPr/>
                  <a:lstStyle/>
                  <a:p>
                    <a:pPr defTabSz="912813">
                      <a:defRPr/>
                    </a:pPr>
                    <a:endParaRPr lang="en-US">
                      <a:latin typeface="+mj-lt"/>
                      <a:ea typeface="+mn-ea"/>
                      <a:cs typeface="+mn-cs"/>
                    </a:endParaRPr>
                  </a:p>
                </p:txBody>
              </p:sp>
              <p:sp>
                <p:nvSpPr>
                  <p:cNvPr id="271" name="Freeform 44"/>
                  <p:cNvSpPr>
                    <a:spLocks/>
                  </p:cNvSpPr>
                  <p:nvPr/>
                </p:nvSpPr>
                <p:spPr bwMode="auto">
                  <a:xfrm>
                    <a:off x="7543183" y="2849590"/>
                    <a:ext cx="1115875" cy="873356"/>
                  </a:xfrm>
                  <a:custGeom>
                    <a:avLst/>
                    <a:gdLst>
                      <a:gd name="T0" fmla="*/ 2147483647 w 2688"/>
                      <a:gd name="T1" fmla="*/ 2147483647 h 2389"/>
                      <a:gd name="T2" fmla="*/ 2147483647 w 2688"/>
                      <a:gd name="T3" fmla="*/ 2147483647 h 2389"/>
                      <a:gd name="T4" fmla="*/ 2147483647 w 2688"/>
                      <a:gd name="T5" fmla="*/ 2147483647 h 2389"/>
                      <a:gd name="T6" fmla="*/ 2147483647 w 2688"/>
                      <a:gd name="T7" fmla="*/ 2147483647 h 2389"/>
                      <a:gd name="T8" fmla="*/ 2147483647 w 2688"/>
                      <a:gd name="T9" fmla="*/ 2147483647 h 2389"/>
                      <a:gd name="T10" fmla="*/ 2147483647 w 2688"/>
                      <a:gd name="T11" fmla="*/ 2147483647 h 2389"/>
                      <a:gd name="T12" fmla="*/ 2147483647 w 2688"/>
                      <a:gd name="T13" fmla="*/ 0 h 2389"/>
                      <a:gd name="T14" fmla="*/ 2147483647 w 2688"/>
                      <a:gd name="T15" fmla="*/ 0 h 2389"/>
                      <a:gd name="T16" fmla="*/ 0 w 2688"/>
                      <a:gd name="T17" fmla="*/ 2147483647 h 2389"/>
                      <a:gd name="T18" fmla="*/ 0 w 2688"/>
                      <a:gd name="T19" fmla="*/ 2147483647 h 2389"/>
                      <a:gd name="T20" fmla="*/ 0 w 2688"/>
                      <a:gd name="T21" fmla="*/ 2147483647 h 2389"/>
                      <a:gd name="T22" fmla="*/ 2147483647 w 2688"/>
                      <a:gd name="T23" fmla="*/ 2147483647 h 23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88"/>
                      <a:gd name="T37" fmla="*/ 0 h 2389"/>
                      <a:gd name="T38" fmla="*/ 2688 w 2688"/>
                      <a:gd name="T39" fmla="*/ 2389 h 23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88" h="2389">
                        <a:moveTo>
                          <a:pt x="480" y="2389"/>
                        </a:moveTo>
                        <a:lnTo>
                          <a:pt x="2208" y="2389"/>
                        </a:lnTo>
                        <a:cubicBezTo>
                          <a:pt x="2473" y="2389"/>
                          <a:pt x="2688" y="2174"/>
                          <a:pt x="2688" y="1909"/>
                        </a:cubicBezTo>
                        <a:cubicBezTo>
                          <a:pt x="2688" y="1909"/>
                          <a:pt x="2688" y="1909"/>
                          <a:pt x="2688" y="1909"/>
                        </a:cubicBezTo>
                        <a:lnTo>
                          <a:pt x="2688" y="480"/>
                        </a:lnTo>
                        <a:cubicBezTo>
                          <a:pt x="2688" y="215"/>
                          <a:pt x="2473" y="0"/>
                          <a:pt x="2208" y="0"/>
                        </a:cubicBezTo>
                        <a:lnTo>
                          <a:pt x="480" y="0"/>
                        </a:lnTo>
                        <a:cubicBezTo>
                          <a:pt x="215" y="0"/>
                          <a:pt x="0" y="215"/>
                          <a:pt x="0" y="480"/>
                        </a:cubicBezTo>
                        <a:lnTo>
                          <a:pt x="0" y="1909"/>
                        </a:lnTo>
                        <a:cubicBezTo>
                          <a:pt x="0" y="2174"/>
                          <a:pt x="215" y="2389"/>
                          <a:pt x="480" y="2389"/>
                        </a:cubicBezTo>
                        <a:close/>
                      </a:path>
                    </a:pathLst>
                  </a:custGeom>
                  <a:noFill/>
                  <a:ln w="3175" cap="rnd">
                    <a:solidFill>
                      <a:srgbClr val="000000"/>
                    </a:solidFill>
                    <a:round/>
                    <a:headEnd/>
                    <a:tailEnd/>
                  </a:ln>
                </p:spPr>
                <p:txBody>
                  <a:bodyPr/>
                  <a:lstStyle/>
                  <a:p>
                    <a:pPr defTabSz="912813">
                      <a:defRPr/>
                    </a:pPr>
                    <a:endParaRPr lang="en-US">
                      <a:latin typeface="+mj-lt"/>
                      <a:ea typeface="+mn-ea"/>
                      <a:cs typeface="+mn-cs"/>
                    </a:endParaRPr>
                  </a:p>
                </p:txBody>
              </p:sp>
              <p:sp>
                <p:nvSpPr>
                  <p:cNvPr id="274" name="Freeform 47"/>
                  <p:cNvSpPr>
                    <a:spLocks/>
                  </p:cNvSpPr>
                  <p:nvPr/>
                </p:nvSpPr>
                <p:spPr bwMode="auto">
                  <a:xfrm>
                    <a:off x="7543183" y="4187158"/>
                    <a:ext cx="1115875" cy="881221"/>
                  </a:xfrm>
                  <a:custGeom>
                    <a:avLst/>
                    <a:gdLst>
                      <a:gd name="T0" fmla="*/ 2147483647 w 2688"/>
                      <a:gd name="T1" fmla="*/ 2147483647 h 2389"/>
                      <a:gd name="T2" fmla="*/ 2147483647 w 2688"/>
                      <a:gd name="T3" fmla="*/ 2147483647 h 2389"/>
                      <a:gd name="T4" fmla="*/ 2147483647 w 2688"/>
                      <a:gd name="T5" fmla="*/ 2147483647 h 2389"/>
                      <a:gd name="T6" fmla="*/ 2147483647 w 2688"/>
                      <a:gd name="T7" fmla="*/ 2147483647 h 2389"/>
                      <a:gd name="T8" fmla="*/ 2147483647 w 2688"/>
                      <a:gd name="T9" fmla="*/ 2147483647 h 2389"/>
                      <a:gd name="T10" fmla="*/ 2147483647 w 2688"/>
                      <a:gd name="T11" fmla="*/ 0 h 2389"/>
                      <a:gd name="T12" fmla="*/ 2147483647 w 2688"/>
                      <a:gd name="T13" fmla="*/ 0 h 2389"/>
                      <a:gd name="T14" fmla="*/ 0 w 2688"/>
                      <a:gd name="T15" fmla="*/ 2147483647 h 2389"/>
                      <a:gd name="T16" fmla="*/ 0 w 2688"/>
                      <a:gd name="T17" fmla="*/ 2147483647 h 2389"/>
                      <a:gd name="T18" fmla="*/ 2147483647 w 2688"/>
                      <a:gd name="T19" fmla="*/ 2147483647 h 2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88"/>
                      <a:gd name="T31" fmla="*/ 0 h 2389"/>
                      <a:gd name="T32" fmla="*/ 2688 w 2688"/>
                      <a:gd name="T33" fmla="*/ 2389 h 23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88" h="2389">
                        <a:moveTo>
                          <a:pt x="480" y="2389"/>
                        </a:moveTo>
                        <a:lnTo>
                          <a:pt x="2208" y="2389"/>
                        </a:lnTo>
                        <a:cubicBezTo>
                          <a:pt x="2473" y="2389"/>
                          <a:pt x="2688" y="2174"/>
                          <a:pt x="2688" y="1909"/>
                        </a:cubicBezTo>
                        <a:cubicBezTo>
                          <a:pt x="2688" y="1909"/>
                          <a:pt x="2688" y="1909"/>
                          <a:pt x="2688" y="1909"/>
                        </a:cubicBezTo>
                        <a:lnTo>
                          <a:pt x="2688" y="480"/>
                        </a:lnTo>
                        <a:cubicBezTo>
                          <a:pt x="2688" y="215"/>
                          <a:pt x="2473" y="0"/>
                          <a:pt x="2208" y="0"/>
                        </a:cubicBezTo>
                        <a:lnTo>
                          <a:pt x="480" y="0"/>
                        </a:lnTo>
                        <a:cubicBezTo>
                          <a:pt x="215" y="0"/>
                          <a:pt x="0" y="215"/>
                          <a:pt x="0" y="480"/>
                        </a:cubicBezTo>
                        <a:lnTo>
                          <a:pt x="0" y="1909"/>
                        </a:lnTo>
                        <a:cubicBezTo>
                          <a:pt x="0" y="2174"/>
                          <a:pt x="215" y="2389"/>
                          <a:pt x="480" y="2389"/>
                        </a:cubicBezTo>
                        <a:close/>
                      </a:path>
                    </a:pathLst>
                  </a:custGeom>
                  <a:solidFill>
                    <a:srgbClr val="CCFFCC"/>
                  </a:solidFill>
                  <a:ln w="0">
                    <a:solidFill>
                      <a:srgbClr val="000000"/>
                    </a:solidFill>
                    <a:round/>
                    <a:headEnd/>
                    <a:tailEnd/>
                  </a:ln>
                </p:spPr>
                <p:txBody>
                  <a:bodyPr/>
                  <a:lstStyle/>
                  <a:p>
                    <a:pPr defTabSz="912813">
                      <a:defRPr/>
                    </a:pPr>
                    <a:endParaRPr lang="en-US">
                      <a:latin typeface="+mj-lt"/>
                      <a:ea typeface="+mn-ea"/>
                      <a:cs typeface="+mn-cs"/>
                    </a:endParaRPr>
                  </a:p>
                </p:txBody>
              </p:sp>
              <p:sp>
                <p:nvSpPr>
                  <p:cNvPr id="275" name="Freeform 48"/>
                  <p:cNvSpPr>
                    <a:spLocks/>
                  </p:cNvSpPr>
                  <p:nvPr/>
                </p:nvSpPr>
                <p:spPr bwMode="auto">
                  <a:xfrm>
                    <a:off x="7543183" y="4187158"/>
                    <a:ext cx="1115875" cy="881221"/>
                  </a:xfrm>
                  <a:custGeom>
                    <a:avLst/>
                    <a:gdLst>
                      <a:gd name="T0" fmla="*/ 2147483647 w 2688"/>
                      <a:gd name="T1" fmla="*/ 2147483647 h 2389"/>
                      <a:gd name="T2" fmla="*/ 2147483647 w 2688"/>
                      <a:gd name="T3" fmla="*/ 2147483647 h 2389"/>
                      <a:gd name="T4" fmla="*/ 2147483647 w 2688"/>
                      <a:gd name="T5" fmla="*/ 2147483647 h 2389"/>
                      <a:gd name="T6" fmla="*/ 2147483647 w 2688"/>
                      <a:gd name="T7" fmla="*/ 2147483647 h 2389"/>
                      <a:gd name="T8" fmla="*/ 2147483647 w 2688"/>
                      <a:gd name="T9" fmla="*/ 2147483647 h 2389"/>
                      <a:gd name="T10" fmla="*/ 2147483647 w 2688"/>
                      <a:gd name="T11" fmla="*/ 0 h 2389"/>
                      <a:gd name="T12" fmla="*/ 2147483647 w 2688"/>
                      <a:gd name="T13" fmla="*/ 0 h 2389"/>
                      <a:gd name="T14" fmla="*/ 0 w 2688"/>
                      <a:gd name="T15" fmla="*/ 2147483647 h 2389"/>
                      <a:gd name="T16" fmla="*/ 0 w 2688"/>
                      <a:gd name="T17" fmla="*/ 2147483647 h 2389"/>
                      <a:gd name="T18" fmla="*/ 2147483647 w 2688"/>
                      <a:gd name="T19" fmla="*/ 2147483647 h 2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88"/>
                      <a:gd name="T31" fmla="*/ 0 h 2389"/>
                      <a:gd name="T32" fmla="*/ 2688 w 2688"/>
                      <a:gd name="T33" fmla="*/ 2389 h 23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88" h="2389">
                        <a:moveTo>
                          <a:pt x="480" y="2389"/>
                        </a:moveTo>
                        <a:lnTo>
                          <a:pt x="2208" y="2389"/>
                        </a:lnTo>
                        <a:cubicBezTo>
                          <a:pt x="2473" y="2389"/>
                          <a:pt x="2688" y="2174"/>
                          <a:pt x="2688" y="1909"/>
                        </a:cubicBezTo>
                        <a:cubicBezTo>
                          <a:pt x="2688" y="1909"/>
                          <a:pt x="2688" y="1909"/>
                          <a:pt x="2688" y="1909"/>
                        </a:cubicBezTo>
                        <a:lnTo>
                          <a:pt x="2688" y="480"/>
                        </a:lnTo>
                        <a:cubicBezTo>
                          <a:pt x="2688" y="215"/>
                          <a:pt x="2473" y="0"/>
                          <a:pt x="2208" y="0"/>
                        </a:cubicBezTo>
                        <a:lnTo>
                          <a:pt x="480" y="0"/>
                        </a:lnTo>
                        <a:cubicBezTo>
                          <a:pt x="215" y="0"/>
                          <a:pt x="0" y="215"/>
                          <a:pt x="0" y="480"/>
                        </a:cubicBezTo>
                        <a:lnTo>
                          <a:pt x="0" y="1909"/>
                        </a:lnTo>
                        <a:cubicBezTo>
                          <a:pt x="0" y="2174"/>
                          <a:pt x="215" y="2389"/>
                          <a:pt x="480" y="2389"/>
                        </a:cubicBezTo>
                        <a:close/>
                      </a:path>
                    </a:pathLst>
                  </a:custGeom>
                  <a:noFill/>
                  <a:ln w="3175" cap="rnd">
                    <a:solidFill>
                      <a:srgbClr val="000000"/>
                    </a:solidFill>
                    <a:round/>
                    <a:headEnd/>
                    <a:tailEnd/>
                  </a:ln>
                </p:spPr>
                <p:txBody>
                  <a:bodyPr/>
                  <a:lstStyle/>
                  <a:p>
                    <a:pPr defTabSz="912813">
                      <a:defRPr/>
                    </a:pPr>
                    <a:endParaRPr lang="en-US">
                      <a:latin typeface="+mj-lt"/>
                      <a:ea typeface="+mn-ea"/>
                      <a:cs typeface="+mn-cs"/>
                    </a:endParaRPr>
                  </a:p>
                </p:txBody>
              </p:sp>
              <p:sp>
                <p:nvSpPr>
                  <p:cNvPr id="277" name="Freeform 51"/>
                  <p:cNvSpPr>
                    <a:spLocks/>
                  </p:cNvSpPr>
                  <p:nvPr/>
                </p:nvSpPr>
                <p:spPr bwMode="auto">
                  <a:xfrm>
                    <a:off x="7331841" y="4533352"/>
                    <a:ext cx="211343" cy="188833"/>
                  </a:xfrm>
                  <a:custGeom>
                    <a:avLst/>
                    <a:gdLst>
                      <a:gd name="T0" fmla="*/ 0 w 162"/>
                      <a:gd name="T1" fmla="*/ 0 h 161"/>
                      <a:gd name="T2" fmla="*/ 2147483647 w 162"/>
                      <a:gd name="T3" fmla="*/ 2147483647 h 161"/>
                      <a:gd name="T4" fmla="*/ 0 w 162"/>
                      <a:gd name="T5" fmla="*/ 2147483647 h 161"/>
                      <a:gd name="T6" fmla="*/ 0 w 162"/>
                      <a:gd name="T7" fmla="*/ 0 h 161"/>
                      <a:gd name="T8" fmla="*/ 0 60000 65536"/>
                      <a:gd name="T9" fmla="*/ 0 60000 65536"/>
                      <a:gd name="T10" fmla="*/ 0 60000 65536"/>
                      <a:gd name="T11" fmla="*/ 0 60000 65536"/>
                      <a:gd name="T12" fmla="*/ 0 w 162"/>
                      <a:gd name="T13" fmla="*/ 0 h 161"/>
                      <a:gd name="T14" fmla="*/ 162 w 162"/>
                      <a:gd name="T15" fmla="*/ 161 h 161"/>
                    </a:gdLst>
                    <a:ahLst/>
                    <a:cxnLst>
                      <a:cxn ang="T8">
                        <a:pos x="T0" y="T1"/>
                      </a:cxn>
                      <a:cxn ang="T9">
                        <a:pos x="T2" y="T3"/>
                      </a:cxn>
                      <a:cxn ang="T10">
                        <a:pos x="T4" y="T5"/>
                      </a:cxn>
                      <a:cxn ang="T11">
                        <a:pos x="T6" y="T7"/>
                      </a:cxn>
                    </a:cxnLst>
                    <a:rect l="T12" t="T13" r="T14" b="T15"/>
                    <a:pathLst>
                      <a:path w="162" h="161">
                        <a:moveTo>
                          <a:pt x="0" y="0"/>
                        </a:moveTo>
                        <a:lnTo>
                          <a:pt x="162" y="81"/>
                        </a:lnTo>
                        <a:lnTo>
                          <a:pt x="0" y="161"/>
                        </a:lnTo>
                        <a:lnTo>
                          <a:pt x="0" y="0"/>
                        </a:lnTo>
                        <a:close/>
                      </a:path>
                    </a:pathLst>
                  </a:custGeom>
                  <a:solidFill>
                    <a:srgbClr val="000000"/>
                  </a:solidFill>
                  <a:ln w="9525">
                    <a:noFill/>
                    <a:round/>
                    <a:headEnd/>
                    <a:tailEnd/>
                  </a:ln>
                </p:spPr>
                <p:txBody>
                  <a:bodyPr/>
                  <a:lstStyle/>
                  <a:p>
                    <a:pPr defTabSz="912813">
                      <a:defRPr/>
                    </a:pPr>
                    <a:endParaRPr lang="en-US">
                      <a:latin typeface="+mj-lt"/>
                      <a:ea typeface="+mn-ea"/>
                      <a:cs typeface="+mn-cs"/>
                    </a:endParaRPr>
                  </a:p>
                </p:txBody>
              </p:sp>
              <p:sp>
                <p:nvSpPr>
                  <p:cNvPr id="278" name="Freeform 52"/>
                  <p:cNvSpPr>
                    <a:spLocks/>
                  </p:cNvSpPr>
                  <p:nvPr/>
                </p:nvSpPr>
                <p:spPr bwMode="auto">
                  <a:xfrm>
                    <a:off x="6224423" y="3565584"/>
                    <a:ext cx="1132782" cy="1062184"/>
                  </a:xfrm>
                  <a:custGeom>
                    <a:avLst/>
                    <a:gdLst>
                      <a:gd name="T0" fmla="*/ 0 w 2711"/>
                      <a:gd name="T1" fmla="*/ 0 h 2895"/>
                      <a:gd name="T2" fmla="*/ 0 w 2711"/>
                      <a:gd name="T3" fmla="*/ 2147483647 h 2895"/>
                      <a:gd name="T4" fmla="*/ 2147483647 w 2711"/>
                      <a:gd name="T5" fmla="*/ 2147483647 h 2895"/>
                      <a:gd name="T6" fmla="*/ 2147483647 w 2711"/>
                      <a:gd name="T7" fmla="*/ 2147483647 h 2895"/>
                      <a:gd name="T8" fmla="*/ 2147483647 w 2711"/>
                      <a:gd name="T9" fmla="*/ 2147483647 h 2895"/>
                      <a:gd name="T10" fmla="*/ 2147483647 w 2711"/>
                      <a:gd name="T11" fmla="*/ 2147483647 h 2895"/>
                      <a:gd name="T12" fmla="*/ 2147483647 w 2711"/>
                      <a:gd name="T13" fmla="*/ 2147483647 h 2895"/>
                      <a:gd name="T14" fmla="*/ 2147483647 w 2711"/>
                      <a:gd name="T15" fmla="*/ 2147483647 h 2895"/>
                      <a:gd name="T16" fmla="*/ 2147483647 w 2711"/>
                      <a:gd name="T17" fmla="*/ 2147483647 h 28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11"/>
                      <a:gd name="T28" fmla="*/ 0 h 2895"/>
                      <a:gd name="T29" fmla="*/ 2711 w 2711"/>
                      <a:gd name="T30" fmla="*/ 2895 h 28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11" h="2895">
                        <a:moveTo>
                          <a:pt x="0" y="0"/>
                        </a:moveTo>
                        <a:lnTo>
                          <a:pt x="0" y="563"/>
                        </a:lnTo>
                        <a:cubicBezTo>
                          <a:pt x="0" y="616"/>
                          <a:pt x="43" y="659"/>
                          <a:pt x="96" y="659"/>
                        </a:cubicBezTo>
                        <a:lnTo>
                          <a:pt x="1340" y="659"/>
                        </a:lnTo>
                        <a:cubicBezTo>
                          <a:pt x="1393" y="659"/>
                          <a:pt x="1436" y="702"/>
                          <a:pt x="1436" y="755"/>
                        </a:cubicBezTo>
                        <a:cubicBezTo>
                          <a:pt x="1436" y="755"/>
                          <a:pt x="1436" y="755"/>
                          <a:pt x="1436" y="755"/>
                        </a:cubicBezTo>
                        <a:lnTo>
                          <a:pt x="1436" y="2799"/>
                        </a:lnTo>
                        <a:cubicBezTo>
                          <a:pt x="1436" y="2852"/>
                          <a:pt x="1479" y="2895"/>
                          <a:pt x="1532" y="2895"/>
                        </a:cubicBezTo>
                        <a:lnTo>
                          <a:pt x="2711" y="2895"/>
                        </a:lnTo>
                      </a:path>
                    </a:pathLst>
                  </a:custGeom>
                  <a:noFill/>
                  <a:ln w="33338" cap="rnd">
                    <a:solidFill>
                      <a:srgbClr val="000000"/>
                    </a:solidFill>
                    <a:round/>
                    <a:headEnd/>
                    <a:tailEnd/>
                  </a:ln>
                </p:spPr>
                <p:txBody>
                  <a:bodyPr/>
                  <a:lstStyle/>
                  <a:p>
                    <a:pPr defTabSz="912813">
                      <a:defRPr/>
                    </a:pPr>
                    <a:endParaRPr lang="en-US">
                      <a:latin typeface="+mj-lt"/>
                      <a:ea typeface="+mn-ea"/>
                      <a:cs typeface="+mn-cs"/>
                    </a:endParaRPr>
                  </a:p>
                </p:txBody>
              </p:sp>
              <p:sp>
                <p:nvSpPr>
                  <p:cNvPr id="279" name="Freeform 53"/>
                  <p:cNvSpPr>
                    <a:spLocks/>
                  </p:cNvSpPr>
                  <p:nvPr/>
                </p:nvSpPr>
                <p:spPr bwMode="auto">
                  <a:xfrm>
                    <a:off x="7331841" y="4533352"/>
                    <a:ext cx="211343" cy="188833"/>
                  </a:xfrm>
                  <a:custGeom>
                    <a:avLst/>
                    <a:gdLst>
                      <a:gd name="T0" fmla="*/ 0 w 162"/>
                      <a:gd name="T1" fmla="*/ 0 h 162"/>
                      <a:gd name="T2" fmla="*/ 2147483647 w 162"/>
                      <a:gd name="T3" fmla="*/ 2147483647 h 162"/>
                      <a:gd name="T4" fmla="*/ 0 w 162"/>
                      <a:gd name="T5" fmla="*/ 2147483647 h 162"/>
                      <a:gd name="T6" fmla="*/ 0 w 162"/>
                      <a:gd name="T7" fmla="*/ 0 h 162"/>
                      <a:gd name="T8" fmla="*/ 0 60000 65536"/>
                      <a:gd name="T9" fmla="*/ 0 60000 65536"/>
                      <a:gd name="T10" fmla="*/ 0 60000 65536"/>
                      <a:gd name="T11" fmla="*/ 0 60000 65536"/>
                      <a:gd name="T12" fmla="*/ 0 w 162"/>
                      <a:gd name="T13" fmla="*/ 0 h 162"/>
                      <a:gd name="T14" fmla="*/ 162 w 162"/>
                      <a:gd name="T15" fmla="*/ 162 h 162"/>
                    </a:gdLst>
                    <a:ahLst/>
                    <a:cxnLst>
                      <a:cxn ang="T8">
                        <a:pos x="T0" y="T1"/>
                      </a:cxn>
                      <a:cxn ang="T9">
                        <a:pos x="T2" y="T3"/>
                      </a:cxn>
                      <a:cxn ang="T10">
                        <a:pos x="T4" y="T5"/>
                      </a:cxn>
                      <a:cxn ang="T11">
                        <a:pos x="T6" y="T7"/>
                      </a:cxn>
                    </a:cxnLst>
                    <a:rect l="T12" t="T13" r="T14" b="T15"/>
                    <a:pathLst>
                      <a:path w="162" h="162">
                        <a:moveTo>
                          <a:pt x="0" y="0"/>
                        </a:moveTo>
                        <a:lnTo>
                          <a:pt x="162" y="81"/>
                        </a:lnTo>
                        <a:lnTo>
                          <a:pt x="0" y="162"/>
                        </a:lnTo>
                        <a:lnTo>
                          <a:pt x="0" y="0"/>
                        </a:lnTo>
                        <a:close/>
                      </a:path>
                    </a:pathLst>
                  </a:custGeom>
                  <a:solidFill>
                    <a:srgbClr val="000000"/>
                  </a:solidFill>
                  <a:ln w="9525">
                    <a:noFill/>
                    <a:round/>
                    <a:headEnd/>
                    <a:tailEnd/>
                  </a:ln>
                </p:spPr>
                <p:txBody>
                  <a:bodyPr/>
                  <a:lstStyle/>
                  <a:p>
                    <a:pPr defTabSz="912813">
                      <a:defRPr/>
                    </a:pPr>
                    <a:endParaRPr lang="en-US">
                      <a:latin typeface="+mj-lt"/>
                      <a:ea typeface="+mn-ea"/>
                      <a:cs typeface="+mn-cs"/>
                    </a:endParaRPr>
                  </a:p>
                </p:txBody>
              </p:sp>
              <p:sp>
                <p:nvSpPr>
                  <p:cNvPr id="280" name="Freeform 61"/>
                  <p:cNvSpPr>
                    <a:spLocks/>
                  </p:cNvSpPr>
                  <p:nvPr/>
                </p:nvSpPr>
                <p:spPr bwMode="auto">
                  <a:xfrm>
                    <a:off x="1067730" y="2684363"/>
                    <a:ext cx="659380" cy="291115"/>
                  </a:xfrm>
                  <a:custGeom>
                    <a:avLst/>
                    <a:gdLst>
                      <a:gd name="T0" fmla="*/ 2147483647 w 1601"/>
                      <a:gd name="T1" fmla="*/ 2147483647 h 789"/>
                      <a:gd name="T2" fmla="*/ 0 w 1601"/>
                      <a:gd name="T3" fmla="*/ 2147483647 h 789"/>
                      <a:gd name="T4" fmla="*/ 0 w 1601"/>
                      <a:gd name="T5" fmla="*/ 2147483647 h 789"/>
                      <a:gd name="T6" fmla="*/ 0 w 1601"/>
                      <a:gd name="T7" fmla="*/ 2147483647 h 789"/>
                      <a:gd name="T8" fmla="*/ 2147483647 w 1601"/>
                      <a:gd name="T9" fmla="*/ 0 h 789"/>
                      <a:gd name="T10" fmla="*/ 2147483647 w 1601"/>
                      <a:gd name="T11" fmla="*/ 0 h 789"/>
                      <a:gd name="T12" fmla="*/ 2147483647 w 1601"/>
                      <a:gd name="T13" fmla="*/ 0 h 789"/>
                      <a:gd name="T14" fmla="*/ 2147483647 w 1601"/>
                      <a:gd name="T15" fmla="*/ 2147483647 h 789"/>
                      <a:gd name="T16" fmla="*/ 2147483647 w 1601"/>
                      <a:gd name="T17" fmla="*/ 2147483647 h 789"/>
                      <a:gd name="T18" fmla="*/ 2147483647 w 1601"/>
                      <a:gd name="T19" fmla="*/ 2147483647 h 789"/>
                      <a:gd name="T20" fmla="*/ 2147483647 w 1601"/>
                      <a:gd name="T21" fmla="*/ 2147483647 h 7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01"/>
                      <a:gd name="T34" fmla="*/ 0 h 789"/>
                      <a:gd name="T35" fmla="*/ 1601 w 1601"/>
                      <a:gd name="T36" fmla="*/ 789 h 78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01" h="789">
                        <a:moveTo>
                          <a:pt x="302" y="789"/>
                        </a:moveTo>
                        <a:cubicBezTo>
                          <a:pt x="135" y="789"/>
                          <a:pt x="0" y="654"/>
                          <a:pt x="0" y="487"/>
                        </a:cubicBezTo>
                        <a:lnTo>
                          <a:pt x="0" y="303"/>
                        </a:lnTo>
                        <a:cubicBezTo>
                          <a:pt x="0" y="136"/>
                          <a:pt x="135" y="0"/>
                          <a:pt x="302" y="0"/>
                        </a:cubicBezTo>
                        <a:lnTo>
                          <a:pt x="1299" y="0"/>
                        </a:lnTo>
                        <a:cubicBezTo>
                          <a:pt x="1466" y="0"/>
                          <a:pt x="1601" y="136"/>
                          <a:pt x="1601" y="303"/>
                        </a:cubicBezTo>
                        <a:lnTo>
                          <a:pt x="1601" y="487"/>
                        </a:lnTo>
                        <a:cubicBezTo>
                          <a:pt x="1601" y="654"/>
                          <a:pt x="1466" y="789"/>
                          <a:pt x="1299" y="789"/>
                        </a:cubicBezTo>
                        <a:lnTo>
                          <a:pt x="302" y="789"/>
                        </a:lnTo>
                        <a:close/>
                      </a:path>
                    </a:pathLst>
                  </a:custGeom>
                  <a:solidFill>
                    <a:srgbClr val="FFFF00"/>
                  </a:solidFill>
                  <a:ln w="0">
                    <a:solidFill>
                      <a:srgbClr val="000000"/>
                    </a:solidFill>
                    <a:round/>
                    <a:headEnd/>
                    <a:tailEnd/>
                  </a:ln>
                </p:spPr>
                <p:txBody>
                  <a:bodyPr/>
                  <a:lstStyle/>
                  <a:p>
                    <a:pPr defTabSz="912813">
                      <a:defRPr/>
                    </a:pPr>
                    <a:endParaRPr lang="en-US">
                      <a:latin typeface="+mj-lt"/>
                      <a:ea typeface="+mn-ea"/>
                      <a:cs typeface="+mn-cs"/>
                    </a:endParaRPr>
                  </a:p>
                </p:txBody>
              </p:sp>
              <p:sp>
                <p:nvSpPr>
                  <p:cNvPr id="281" name="Freeform 62"/>
                  <p:cNvSpPr>
                    <a:spLocks/>
                  </p:cNvSpPr>
                  <p:nvPr/>
                </p:nvSpPr>
                <p:spPr bwMode="auto">
                  <a:xfrm>
                    <a:off x="1067730" y="2684363"/>
                    <a:ext cx="659380" cy="291115"/>
                  </a:xfrm>
                  <a:custGeom>
                    <a:avLst/>
                    <a:gdLst>
                      <a:gd name="T0" fmla="*/ 2147483647 w 1601"/>
                      <a:gd name="T1" fmla="*/ 2147483647 h 789"/>
                      <a:gd name="T2" fmla="*/ 0 w 1601"/>
                      <a:gd name="T3" fmla="*/ 2147483647 h 789"/>
                      <a:gd name="T4" fmla="*/ 0 w 1601"/>
                      <a:gd name="T5" fmla="*/ 2147483647 h 789"/>
                      <a:gd name="T6" fmla="*/ 0 w 1601"/>
                      <a:gd name="T7" fmla="*/ 2147483647 h 789"/>
                      <a:gd name="T8" fmla="*/ 2147483647 w 1601"/>
                      <a:gd name="T9" fmla="*/ 0 h 789"/>
                      <a:gd name="T10" fmla="*/ 2147483647 w 1601"/>
                      <a:gd name="T11" fmla="*/ 0 h 789"/>
                      <a:gd name="T12" fmla="*/ 2147483647 w 1601"/>
                      <a:gd name="T13" fmla="*/ 0 h 789"/>
                      <a:gd name="T14" fmla="*/ 2147483647 w 1601"/>
                      <a:gd name="T15" fmla="*/ 2147483647 h 789"/>
                      <a:gd name="T16" fmla="*/ 2147483647 w 1601"/>
                      <a:gd name="T17" fmla="*/ 2147483647 h 789"/>
                      <a:gd name="T18" fmla="*/ 2147483647 w 1601"/>
                      <a:gd name="T19" fmla="*/ 2147483647 h 789"/>
                      <a:gd name="T20" fmla="*/ 2147483647 w 1601"/>
                      <a:gd name="T21" fmla="*/ 2147483647 h 7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01"/>
                      <a:gd name="T34" fmla="*/ 0 h 789"/>
                      <a:gd name="T35" fmla="*/ 1601 w 1601"/>
                      <a:gd name="T36" fmla="*/ 789 h 78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01" h="789">
                        <a:moveTo>
                          <a:pt x="302" y="789"/>
                        </a:moveTo>
                        <a:cubicBezTo>
                          <a:pt x="135" y="789"/>
                          <a:pt x="0" y="654"/>
                          <a:pt x="0" y="487"/>
                        </a:cubicBezTo>
                        <a:lnTo>
                          <a:pt x="0" y="303"/>
                        </a:lnTo>
                        <a:cubicBezTo>
                          <a:pt x="0" y="136"/>
                          <a:pt x="135" y="0"/>
                          <a:pt x="302" y="0"/>
                        </a:cubicBezTo>
                        <a:lnTo>
                          <a:pt x="1299" y="0"/>
                        </a:lnTo>
                        <a:cubicBezTo>
                          <a:pt x="1466" y="0"/>
                          <a:pt x="1601" y="136"/>
                          <a:pt x="1601" y="303"/>
                        </a:cubicBezTo>
                        <a:lnTo>
                          <a:pt x="1601" y="487"/>
                        </a:lnTo>
                        <a:cubicBezTo>
                          <a:pt x="1601" y="654"/>
                          <a:pt x="1466" y="789"/>
                          <a:pt x="1299" y="789"/>
                        </a:cubicBezTo>
                        <a:lnTo>
                          <a:pt x="302" y="789"/>
                        </a:lnTo>
                        <a:close/>
                      </a:path>
                    </a:pathLst>
                  </a:custGeom>
                  <a:noFill/>
                  <a:ln w="12700" cap="rnd">
                    <a:solidFill>
                      <a:srgbClr val="000000"/>
                    </a:solidFill>
                    <a:round/>
                    <a:headEnd/>
                    <a:tailEnd/>
                  </a:ln>
                </p:spPr>
                <p:txBody>
                  <a:bodyPr/>
                  <a:lstStyle/>
                  <a:p>
                    <a:pPr defTabSz="912813">
                      <a:defRPr/>
                    </a:pPr>
                    <a:endParaRPr lang="en-US">
                      <a:latin typeface="+mj-lt"/>
                      <a:ea typeface="+mn-ea"/>
                      <a:cs typeface="+mn-cs"/>
                    </a:endParaRPr>
                  </a:p>
                </p:txBody>
              </p:sp>
              <p:sp>
                <p:nvSpPr>
                  <p:cNvPr id="283" name="Freeform 64"/>
                  <p:cNvSpPr>
                    <a:spLocks/>
                  </p:cNvSpPr>
                  <p:nvPr/>
                </p:nvSpPr>
                <p:spPr bwMode="auto">
                  <a:xfrm>
                    <a:off x="298450" y="2684363"/>
                    <a:ext cx="667837" cy="291115"/>
                  </a:xfrm>
                  <a:custGeom>
                    <a:avLst/>
                    <a:gdLst>
                      <a:gd name="T0" fmla="*/ 2147483647 w 1602"/>
                      <a:gd name="T1" fmla="*/ 2147483647 h 789"/>
                      <a:gd name="T2" fmla="*/ 0 w 1602"/>
                      <a:gd name="T3" fmla="*/ 2147483647 h 789"/>
                      <a:gd name="T4" fmla="*/ 0 w 1602"/>
                      <a:gd name="T5" fmla="*/ 2147483647 h 789"/>
                      <a:gd name="T6" fmla="*/ 0 w 1602"/>
                      <a:gd name="T7" fmla="*/ 2147483647 h 789"/>
                      <a:gd name="T8" fmla="*/ 2147483647 w 1602"/>
                      <a:gd name="T9" fmla="*/ 0 h 789"/>
                      <a:gd name="T10" fmla="*/ 2147483647 w 1602"/>
                      <a:gd name="T11" fmla="*/ 0 h 789"/>
                      <a:gd name="T12" fmla="*/ 2147483647 w 1602"/>
                      <a:gd name="T13" fmla="*/ 0 h 789"/>
                      <a:gd name="T14" fmla="*/ 2147483647 w 1602"/>
                      <a:gd name="T15" fmla="*/ 2147483647 h 789"/>
                      <a:gd name="T16" fmla="*/ 2147483647 w 1602"/>
                      <a:gd name="T17" fmla="*/ 2147483647 h 789"/>
                      <a:gd name="T18" fmla="*/ 2147483647 w 1602"/>
                      <a:gd name="T19" fmla="*/ 2147483647 h 789"/>
                      <a:gd name="T20" fmla="*/ 2147483647 w 1602"/>
                      <a:gd name="T21" fmla="*/ 2147483647 h 789"/>
                      <a:gd name="T22" fmla="*/ 2147483647 w 1602"/>
                      <a:gd name="T23" fmla="*/ 2147483647 h 7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02"/>
                      <a:gd name="T37" fmla="*/ 0 h 789"/>
                      <a:gd name="T38" fmla="*/ 1602 w 1602"/>
                      <a:gd name="T39" fmla="*/ 789 h 7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02" h="789">
                        <a:moveTo>
                          <a:pt x="303" y="789"/>
                        </a:moveTo>
                        <a:cubicBezTo>
                          <a:pt x="136" y="789"/>
                          <a:pt x="0" y="654"/>
                          <a:pt x="0" y="487"/>
                        </a:cubicBezTo>
                        <a:lnTo>
                          <a:pt x="0" y="303"/>
                        </a:lnTo>
                        <a:cubicBezTo>
                          <a:pt x="0" y="136"/>
                          <a:pt x="136" y="0"/>
                          <a:pt x="303" y="0"/>
                        </a:cubicBezTo>
                        <a:lnTo>
                          <a:pt x="1299" y="0"/>
                        </a:lnTo>
                        <a:cubicBezTo>
                          <a:pt x="1466" y="0"/>
                          <a:pt x="1602" y="136"/>
                          <a:pt x="1602" y="303"/>
                        </a:cubicBezTo>
                        <a:lnTo>
                          <a:pt x="1602" y="487"/>
                        </a:lnTo>
                        <a:cubicBezTo>
                          <a:pt x="1602" y="654"/>
                          <a:pt x="1466" y="789"/>
                          <a:pt x="1299" y="789"/>
                        </a:cubicBezTo>
                        <a:lnTo>
                          <a:pt x="303" y="789"/>
                        </a:lnTo>
                        <a:close/>
                      </a:path>
                    </a:pathLst>
                  </a:custGeom>
                  <a:solidFill>
                    <a:srgbClr val="FFFF00"/>
                  </a:solidFill>
                  <a:ln w="0">
                    <a:solidFill>
                      <a:srgbClr val="000000"/>
                    </a:solidFill>
                    <a:round/>
                    <a:headEnd/>
                    <a:tailEnd/>
                  </a:ln>
                </p:spPr>
                <p:txBody>
                  <a:bodyPr/>
                  <a:lstStyle/>
                  <a:p>
                    <a:pPr defTabSz="912813">
                      <a:defRPr/>
                    </a:pPr>
                    <a:endParaRPr lang="en-US">
                      <a:latin typeface="+mj-lt"/>
                      <a:ea typeface="+mn-ea"/>
                      <a:cs typeface="+mn-cs"/>
                    </a:endParaRPr>
                  </a:p>
                </p:txBody>
              </p:sp>
              <p:sp>
                <p:nvSpPr>
                  <p:cNvPr id="284" name="Freeform 65"/>
                  <p:cNvSpPr>
                    <a:spLocks/>
                  </p:cNvSpPr>
                  <p:nvPr/>
                </p:nvSpPr>
                <p:spPr bwMode="auto">
                  <a:xfrm>
                    <a:off x="298450" y="2684363"/>
                    <a:ext cx="667837" cy="291115"/>
                  </a:xfrm>
                  <a:custGeom>
                    <a:avLst/>
                    <a:gdLst>
                      <a:gd name="T0" fmla="*/ 2147483647 w 1602"/>
                      <a:gd name="T1" fmla="*/ 2147483647 h 789"/>
                      <a:gd name="T2" fmla="*/ 0 w 1602"/>
                      <a:gd name="T3" fmla="*/ 2147483647 h 789"/>
                      <a:gd name="T4" fmla="*/ 0 w 1602"/>
                      <a:gd name="T5" fmla="*/ 2147483647 h 789"/>
                      <a:gd name="T6" fmla="*/ 0 w 1602"/>
                      <a:gd name="T7" fmla="*/ 2147483647 h 789"/>
                      <a:gd name="T8" fmla="*/ 2147483647 w 1602"/>
                      <a:gd name="T9" fmla="*/ 0 h 789"/>
                      <a:gd name="T10" fmla="*/ 2147483647 w 1602"/>
                      <a:gd name="T11" fmla="*/ 0 h 789"/>
                      <a:gd name="T12" fmla="*/ 2147483647 w 1602"/>
                      <a:gd name="T13" fmla="*/ 0 h 789"/>
                      <a:gd name="T14" fmla="*/ 2147483647 w 1602"/>
                      <a:gd name="T15" fmla="*/ 2147483647 h 789"/>
                      <a:gd name="T16" fmla="*/ 2147483647 w 1602"/>
                      <a:gd name="T17" fmla="*/ 2147483647 h 789"/>
                      <a:gd name="T18" fmla="*/ 2147483647 w 1602"/>
                      <a:gd name="T19" fmla="*/ 2147483647 h 789"/>
                      <a:gd name="T20" fmla="*/ 2147483647 w 1602"/>
                      <a:gd name="T21" fmla="*/ 2147483647 h 789"/>
                      <a:gd name="T22" fmla="*/ 2147483647 w 1602"/>
                      <a:gd name="T23" fmla="*/ 2147483647 h 7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02"/>
                      <a:gd name="T37" fmla="*/ 0 h 789"/>
                      <a:gd name="T38" fmla="*/ 1602 w 1602"/>
                      <a:gd name="T39" fmla="*/ 789 h 7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02" h="789">
                        <a:moveTo>
                          <a:pt x="303" y="789"/>
                        </a:moveTo>
                        <a:cubicBezTo>
                          <a:pt x="136" y="789"/>
                          <a:pt x="0" y="654"/>
                          <a:pt x="0" y="487"/>
                        </a:cubicBezTo>
                        <a:lnTo>
                          <a:pt x="0" y="303"/>
                        </a:lnTo>
                        <a:cubicBezTo>
                          <a:pt x="0" y="136"/>
                          <a:pt x="136" y="0"/>
                          <a:pt x="303" y="0"/>
                        </a:cubicBezTo>
                        <a:lnTo>
                          <a:pt x="1299" y="0"/>
                        </a:lnTo>
                        <a:cubicBezTo>
                          <a:pt x="1466" y="0"/>
                          <a:pt x="1602" y="136"/>
                          <a:pt x="1602" y="303"/>
                        </a:cubicBezTo>
                        <a:lnTo>
                          <a:pt x="1602" y="487"/>
                        </a:lnTo>
                        <a:cubicBezTo>
                          <a:pt x="1602" y="654"/>
                          <a:pt x="1466" y="789"/>
                          <a:pt x="1299" y="789"/>
                        </a:cubicBezTo>
                        <a:lnTo>
                          <a:pt x="303" y="789"/>
                        </a:lnTo>
                        <a:close/>
                      </a:path>
                    </a:pathLst>
                  </a:custGeom>
                  <a:noFill/>
                  <a:ln w="12700" cap="rnd">
                    <a:solidFill>
                      <a:srgbClr val="000000"/>
                    </a:solidFill>
                    <a:round/>
                    <a:headEnd/>
                    <a:tailEnd/>
                  </a:ln>
                </p:spPr>
                <p:txBody>
                  <a:bodyPr/>
                  <a:lstStyle/>
                  <a:p>
                    <a:pPr defTabSz="912813">
                      <a:defRPr/>
                    </a:pPr>
                    <a:endParaRPr lang="en-US">
                      <a:latin typeface="+mj-lt"/>
                      <a:ea typeface="+mn-ea"/>
                      <a:cs typeface="+mn-cs"/>
                    </a:endParaRPr>
                  </a:p>
                </p:txBody>
              </p:sp>
              <p:sp>
                <p:nvSpPr>
                  <p:cNvPr id="286" name="Freeform 69"/>
                  <p:cNvSpPr>
                    <a:spLocks/>
                  </p:cNvSpPr>
                  <p:nvPr/>
                </p:nvSpPr>
                <p:spPr bwMode="auto">
                  <a:xfrm>
                    <a:off x="5767929" y="3022687"/>
                    <a:ext cx="126801" cy="102287"/>
                  </a:xfrm>
                  <a:custGeom>
                    <a:avLst/>
                    <a:gdLst>
                      <a:gd name="T0" fmla="*/ 2147483647 w 288"/>
                      <a:gd name="T1" fmla="*/ 2147483647 h 288"/>
                      <a:gd name="T2" fmla="*/ 2147483647 w 288"/>
                      <a:gd name="T3" fmla="*/ 2147483647 h 288"/>
                      <a:gd name="T4" fmla="*/ 2147483647 w 288"/>
                      <a:gd name="T5" fmla="*/ 2147483647 h 288"/>
                      <a:gd name="T6" fmla="*/ 2147483647 w 288"/>
                      <a:gd name="T7" fmla="*/ 2147483647 h 288"/>
                      <a:gd name="T8" fmla="*/ 2147483647 w 288"/>
                      <a:gd name="T9" fmla="*/ 2147483647 h 288"/>
                      <a:gd name="T10" fmla="*/ 2147483647 w 288"/>
                      <a:gd name="T11" fmla="*/ 0 h 288"/>
                      <a:gd name="T12" fmla="*/ 2147483647 w 288"/>
                      <a:gd name="T13" fmla="*/ 0 h 288"/>
                      <a:gd name="T14" fmla="*/ 0 w 288"/>
                      <a:gd name="T15" fmla="*/ 2147483647 h 288"/>
                      <a:gd name="T16" fmla="*/ 0 w 288"/>
                      <a:gd name="T17" fmla="*/ 2147483647 h 288"/>
                      <a:gd name="T18" fmla="*/ 2147483647 w 288"/>
                      <a:gd name="T19" fmla="*/ 2147483647 h 2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8"/>
                      <a:gd name="T31" fmla="*/ 0 h 288"/>
                      <a:gd name="T32" fmla="*/ 288 w 288"/>
                      <a:gd name="T33" fmla="*/ 288 h 2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8" h="288">
                        <a:moveTo>
                          <a:pt x="96" y="288"/>
                        </a:moveTo>
                        <a:lnTo>
                          <a:pt x="192" y="288"/>
                        </a:lnTo>
                        <a:cubicBezTo>
                          <a:pt x="245" y="288"/>
                          <a:pt x="288" y="245"/>
                          <a:pt x="288" y="192"/>
                        </a:cubicBezTo>
                        <a:cubicBezTo>
                          <a:pt x="288" y="192"/>
                          <a:pt x="288" y="192"/>
                          <a:pt x="288" y="192"/>
                        </a:cubicBezTo>
                        <a:lnTo>
                          <a:pt x="288" y="96"/>
                        </a:lnTo>
                        <a:cubicBezTo>
                          <a:pt x="288" y="43"/>
                          <a:pt x="245" y="0"/>
                          <a:pt x="192" y="0"/>
                        </a:cubicBezTo>
                        <a:lnTo>
                          <a:pt x="96" y="0"/>
                        </a:lnTo>
                        <a:cubicBezTo>
                          <a:pt x="43" y="0"/>
                          <a:pt x="0" y="43"/>
                          <a:pt x="0" y="96"/>
                        </a:cubicBezTo>
                        <a:lnTo>
                          <a:pt x="0" y="192"/>
                        </a:lnTo>
                        <a:cubicBezTo>
                          <a:pt x="0" y="245"/>
                          <a:pt x="43" y="288"/>
                          <a:pt x="96" y="288"/>
                        </a:cubicBezTo>
                        <a:close/>
                      </a:path>
                    </a:pathLst>
                  </a:custGeom>
                  <a:solidFill>
                    <a:srgbClr val="FF0000"/>
                  </a:solidFill>
                  <a:ln w="0">
                    <a:solidFill>
                      <a:srgbClr val="000000"/>
                    </a:solidFill>
                    <a:round/>
                    <a:headEnd/>
                    <a:tailEnd/>
                  </a:ln>
                </p:spPr>
                <p:txBody>
                  <a:bodyPr/>
                  <a:lstStyle/>
                  <a:p>
                    <a:pPr defTabSz="912813">
                      <a:defRPr/>
                    </a:pPr>
                    <a:endParaRPr lang="en-US">
                      <a:latin typeface="+mj-lt"/>
                      <a:ea typeface="+mn-ea"/>
                      <a:cs typeface="+mn-cs"/>
                    </a:endParaRPr>
                  </a:p>
                </p:txBody>
              </p:sp>
              <p:sp>
                <p:nvSpPr>
                  <p:cNvPr id="287" name="Freeform 70"/>
                  <p:cNvSpPr>
                    <a:spLocks/>
                  </p:cNvSpPr>
                  <p:nvPr/>
                </p:nvSpPr>
                <p:spPr bwMode="auto">
                  <a:xfrm>
                    <a:off x="5767929" y="3022687"/>
                    <a:ext cx="126801" cy="102287"/>
                  </a:xfrm>
                  <a:custGeom>
                    <a:avLst/>
                    <a:gdLst>
                      <a:gd name="T0" fmla="*/ 2147483647 w 288"/>
                      <a:gd name="T1" fmla="*/ 2147483647 h 288"/>
                      <a:gd name="T2" fmla="*/ 2147483647 w 288"/>
                      <a:gd name="T3" fmla="*/ 2147483647 h 288"/>
                      <a:gd name="T4" fmla="*/ 2147483647 w 288"/>
                      <a:gd name="T5" fmla="*/ 2147483647 h 288"/>
                      <a:gd name="T6" fmla="*/ 2147483647 w 288"/>
                      <a:gd name="T7" fmla="*/ 2147483647 h 288"/>
                      <a:gd name="T8" fmla="*/ 2147483647 w 288"/>
                      <a:gd name="T9" fmla="*/ 2147483647 h 288"/>
                      <a:gd name="T10" fmla="*/ 2147483647 w 288"/>
                      <a:gd name="T11" fmla="*/ 0 h 288"/>
                      <a:gd name="T12" fmla="*/ 2147483647 w 288"/>
                      <a:gd name="T13" fmla="*/ 0 h 288"/>
                      <a:gd name="T14" fmla="*/ 0 w 288"/>
                      <a:gd name="T15" fmla="*/ 2147483647 h 288"/>
                      <a:gd name="T16" fmla="*/ 0 w 288"/>
                      <a:gd name="T17" fmla="*/ 2147483647 h 288"/>
                      <a:gd name="T18" fmla="*/ 2147483647 w 288"/>
                      <a:gd name="T19" fmla="*/ 2147483647 h 2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8"/>
                      <a:gd name="T31" fmla="*/ 0 h 288"/>
                      <a:gd name="T32" fmla="*/ 288 w 288"/>
                      <a:gd name="T33" fmla="*/ 288 h 2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8" h="288">
                        <a:moveTo>
                          <a:pt x="96" y="288"/>
                        </a:moveTo>
                        <a:lnTo>
                          <a:pt x="192" y="288"/>
                        </a:lnTo>
                        <a:cubicBezTo>
                          <a:pt x="245" y="288"/>
                          <a:pt x="288" y="245"/>
                          <a:pt x="288" y="192"/>
                        </a:cubicBezTo>
                        <a:cubicBezTo>
                          <a:pt x="288" y="192"/>
                          <a:pt x="288" y="192"/>
                          <a:pt x="288" y="192"/>
                        </a:cubicBezTo>
                        <a:lnTo>
                          <a:pt x="288" y="96"/>
                        </a:lnTo>
                        <a:cubicBezTo>
                          <a:pt x="288" y="43"/>
                          <a:pt x="245" y="0"/>
                          <a:pt x="192" y="0"/>
                        </a:cubicBezTo>
                        <a:lnTo>
                          <a:pt x="96" y="0"/>
                        </a:lnTo>
                        <a:cubicBezTo>
                          <a:pt x="43" y="0"/>
                          <a:pt x="0" y="43"/>
                          <a:pt x="0" y="96"/>
                        </a:cubicBezTo>
                        <a:lnTo>
                          <a:pt x="0" y="192"/>
                        </a:lnTo>
                        <a:cubicBezTo>
                          <a:pt x="0" y="245"/>
                          <a:pt x="43" y="288"/>
                          <a:pt x="96" y="288"/>
                        </a:cubicBezTo>
                        <a:close/>
                      </a:path>
                    </a:pathLst>
                  </a:custGeom>
                  <a:noFill/>
                  <a:ln w="3175" cap="rnd">
                    <a:solidFill>
                      <a:srgbClr val="000000"/>
                    </a:solidFill>
                    <a:round/>
                    <a:headEnd/>
                    <a:tailEnd/>
                  </a:ln>
                </p:spPr>
                <p:txBody>
                  <a:bodyPr/>
                  <a:lstStyle/>
                  <a:p>
                    <a:pPr defTabSz="912813">
                      <a:defRPr/>
                    </a:pPr>
                    <a:endParaRPr lang="en-US">
                      <a:latin typeface="+mj-lt"/>
                      <a:ea typeface="+mn-ea"/>
                      <a:cs typeface="+mn-cs"/>
                    </a:endParaRPr>
                  </a:p>
                </p:txBody>
              </p:sp>
              <p:sp>
                <p:nvSpPr>
                  <p:cNvPr id="293" name="AutoShape 3"/>
                  <p:cNvSpPr>
                    <a:spLocks noChangeAspect="1" noChangeArrowheads="1" noTextEdit="1"/>
                  </p:cNvSpPr>
                  <p:nvPr/>
                </p:nvSpPr>
                <p:spPr bwMode="auto">
                  <a:xfrm>
                    <a:off x="687315" y="2361771"/>
                    <a:ext cx="7709679" cy="2989858"/>
                  </a:xfrm>
                  <a:prstGeom prst="rect">
                    <a:avLst/>
                  </a:prstGeom>
                  <a:noFill/>
                  <a:ln w="9525">
                    <a:noFill/>
                    <a:miter lim="800000"/>
                    <a:headEnd/>
                    <a:tailEnd/>
                  </a:ln>
                </p:spPr>
                <p:txBody>
                  <a:bodyPr/>
                  <a:lstStyle/>
                  <a:p>
                    <a:pPr>
                      <a:defRPr/>
                    </a:pPr>
                    <a:endParaRPr lang="en-US">
                      <a:latin typeface="+mj-lt"/>
                      <a:ea typeface="+mn-ea"/>
                      <a:cs typeface="+mn-cs"/>
                    </a:endParaRPr>
                  </a:p>
                </p:txBody>
              </p:sp>
              <p:sp>
                <p:nvSpPr>
                  <p:cNvPr id="294" name="AutoShape 3"/>
                  <p:cNvSpPr>
                    <a:spLocks noChangeAspect="1" noChangeArrowheads="1" noTextEdit="1"/>
                  </p:cNvSpPr>
                  <p:nvPr/>
                </p:nvSpPr>
                <p:spPr bwMode="auto">
                  <a:xfrm>
                    <a:off x="839480" y="2511266"/>
                    <a:ext cx="7709679" cy="2989858"/>
                  </a:xfrm>
                  <a:prstGeom prst="rect">
                    <a:avLst/>
                  </a:prstGeom>
                  <a:noFill/>
                  <a:ln w="9525">
                    <a:noFill/>
                    <a:miter lim="800000"/>
                    <a:headEnd/>
                    <a:tailEnd/>
                  </a:ln>
                </p:spPr>
                <p:txBody>
                  <a:bodyPr/>
                  <a:lstStyle/>
                  <a:p>
                    <a:pPr>
                      <a:defRPr/>
                    </a:pPr>
                    <a:endParaRPr lang="en-US">
                      <a:latin typeface="+mj-lt"/>
                      <a:ea typeface="+mn-ea"/>
                      <a:cs typeface="+mn-cs"/>
                    </a:endParaRPr>
                  </a:p>
                </p:txBody>
              </p:sp>
              <p:sp>
                <p:nvSpPr>
                  <p:cNvPr id="295" name="Line 9"/>
                  <p:cNvSpPr>
                    <a:spLocks noChangeShapeType="1"/>
                  </p:cNvSpPr>
                  <p:nvPr/>
                </p:nvSpPr>
                <p:spPr bwMode="auto">
                  <a:xfrm>
                    <a:off x="5235349" y="3290200"/>
                    <a:ext cx="295878" cy="0"/>
                  </a:xfrm>
                  <a:prstGeom prst="line">
                    <a:avLst/>
                  </a:prstGeom>
                  <a:noFill/>
                  <a:ln w="33338" cap="rnd">
                    <a:solidFill>
                      <a:srgbClr val="000000"/>
                    </a:solidFill>
                    <a:round/>
                    <a:headEnd/>
                    <a:tailEnd/>
                  </a:ln>
                </p:spPr>
                <p:txBody>
                  <a:bodyPr/>
                  <a:lstStyle/>
                  <a:p>
                    <a:pPr>
                      <a:defRPr/>
                    </a:pPr>
                    <a:endParaRPr lang="en-US">
                      <a:latin typeface="+mj-lt"/>
                      <a:ea typeface="+mn-ea"/>
                      <a:cs typeface="+mn-cs"/>
                    </a:endParaRPr>
                  </a:p>
                </p:txBody>
              </p:sp>
              <p:sp>
                <p:nvSpPr>
                  <p:cNvPr id="296" name="Freeform 28"/>
                  <p:cNvSpPr>
                    <a:spLocks/>
                  </p:cNvSpPr>
                  <p:nvPr/>
                </p:nvSpPr>
                <p:spPr bwMode="auto">
                  <a:xfrm>
                    <a:off x="4280096" y="3006951"/>
                    <a:ext cx="955254" cy="566499"/>
                  </a:xfrm>
                  <a:custGeom>
                    <a:avLst/>
                    <a:gdLst>
                      <a:gd name="T0" fmla="*/ 2147483647 w 2304"/>
                      <a:gd name="T1" fmla="*/ 2147483647 h 1536"/>
                      <a:gd name="T2" fmla="*/ 2147483647 w 2304"/>
                      <a:gd name="T3" fmla="*/ 2147483647 h 1536"/>
                      <a:gd name="T4" fmla="*/ 2147483647 w 2304"/>
                      <a:gd name="T5" fmla="*/ 2147483647 h 1536"/>
                      <a:gd name="T6" fmla="*/ 2147483647 w 2304"/>
                      <a:gd name="T7" fmla="*/ 2147483647 h 1536"/>
                      <a:gd name="T8" fmla="*/ 2147483647 w 2304"/>
                      <a:gd name="T9" fmla="*/ 2147483647 h 1536"/>
                      <a:gd name="T10" fmla="*/ 2147483647 w 2304"/>
                      <a:gd name="T11" fmla="*/ 0 h 1536"/>
                      <a:gd name="T12" fmla="*/ 2147483647 w 2304"/>
                      <a:gd name="T13" fmla="*/ 0 h 1536"/>
                      <a:gd name="T14" fmla="*/ 0 w 2304"/>
                      <a:gd name="T15" fmla="*/ 2147483647 h 1536"/>
                      <a:gd name="T16" fmla="*/ 0 w 2304"/>
                      <a:gd name="T17" fmla="*/ 2147483647 h 1536"/>
                      <a:gd name="T18" fmla="*/ 2147483647 w 2304"/>
                      <a:gd name="T19" fmla="*/ 2147483647 h 1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04"/>
                      <a:gd name="T31" fmla="*/ 0 h 1536"/>
                      <a:gd name="T32" fmla="*/ 2304 w 2304"/>
                      <a:gd name="T33" fmla="*/ 1536 h 1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04" h="1536">
                        <a:moveTo>
                          <a:pt x="96" y="1536"/>
                        </a:moveTo>
                        <a:lnTo>
                          <a:pt x="2208" y="1536"/>
                        </a:lnTo>
                        <a:cubicBezTo>
                          <a:pt x="2261" y="1536"/>
                          <a:pt x="2304" y="1493"/>
                          <a:pt x="2304" y="1440"/>
                        </a:cubicBezTo>
                        <a:cubicBezTo>
                          <a:pt x="2304" y="1440"/>
                          <a:pt x="2304" y="1440"/>
                          <a:pt x="2304" y="1440"/>
                        </a:cubicBezTo>
                        <a:lnTo>
                          <a:pt x="2304" y="96"/>
                        </a:lnTo>
                        <a:cubicBezTo>
                          <a:pt x="2304" y="43"/>
                          <a:pt x="2261" y="0"/>
                          <a:pt x="2208" y="0"/>
                        </a:cubicBezTo>
                        <a:lnTo>
                          <a:pt x="96" y="0"/>
                        </a:lnTo>
                        <a:cubicBezTo>
                          <a:pt x="43" y="0"/>
                          <a:pt x="0" y="43"/>
                          <a:pt x="0" y="96"/>
                        </a:cubicBezTo>
                        <a:lnTo>
                          <a:pt x="0" y="1440"/>
                        </a:lnTo>
                        <a:cubicBezTo>
                          <a:pt x="0" y="1493"/>
                          <a:pt x="43" y="1536"/>
                          <a:pt x="96" y="1536"/>
                        </a:cubicBezTo>
                        <a:close/>
                      </a:path>
                    </a:pathLst>
                  </a:custGeom>
                  <a:solidFill>
                    <a:srgbClr val="0066FF"/>
                  </a:solidFill>
                  <a:ln w="0">
                    <a:solidFill>
                      <a:srgbClr val="000000"/>
                    </a:solidFill>
                    <a:round/>
                    <a:headEnd/>
                    <a:tailEnd/>
                  </a:ln>
                </p:spPr>
                <p:txBody>
                  <a:bodyPr/>
                  <a:lstStyle/>
                  <a:p>
                    <a:pPr defTabSz="912813">
                      <a:defRPr/>
                    </a:pPr>
                    <a:endParaRPr lang="en-US">
                      <a:latin typeface="+mj-lt"/>
                      <a:ea typeface="+mn-ea"/>
                      <a:cs typeface="+mn-cs"/>
                    </a:endParaRPr>
                  </a:p>
                </p:txBody>
              </p:sp>
              <p:sp>
                <p:nvSpPr>
                  <p:cNvPr id="297" name="Freeform 29"/>
                  <p:cNvSpPr>
                    <a:spLocks/>
                  </p:cNvSpPr>
                  <p:nvPr/>
                </p:nvSpPr>
                <p:spPr bwMode="auto">
                  <a:xfrm>
                    <a:off x="4280096" y="3006951"/>
                    <a:ext cx="955254" cy="566499"/>
                  </a:xfrm>
                  <a:custGeom>
                    <a:avLst/>
                    <a:gdLst>
                      <a:gd name="T0" fmla="*/ 2147483647 w 2304"/>
                      <a:gd name="T1" fmla="*/ 2147483647 h 1536"/>
                      <a:gd name="T2" fmla="*/ 2147483647 w 2304"/>
                      <a:gd name="T3" fmla="*/ 2147483647 h 1536"/>
                      <a:gd name="T4" fmla="*/ 2147483647 w 2304"/>
                      <a:gd name="T5" fmla="*/ 2147483647 h 1536"/>
                      <a:gd name="T6" fmla="*/ 2147483647 w 2304"/>
                      <a:gd name="T7" fmla="*/ 2147483647 h 1536"/>
                      <a:gd name="T8" fmla="*/ 2147483647 w 2304"/>
                      <a:gd name="T9" fmla="*/ 2147483647 h 1536"/>
                      <a:gd name="T10" fmla="*/ 2147483647 w 2304"/>
                      <a:gd name="T11" fmla="*/ 0 h 1536"/>
                      <a:gd name="T12" fmla="*/ 2147483647 w 2304"/>
                      <a:gd name="T13" fmla="*/ 0 h 1536"/>
                      <a:gd name="T14" fmla="*/ 0 w 2304"/>
                      <a:gd name="T15" fmla="*/ 2147483647 h 1536"/>
                      <a:gd name="T16" fmla="*/ 0 w 2304"/>
                      <a:gd name="T17" fmla="*/ 2147483647 h 1536"/>
                      <a:gd name="T18" fmla="*/ 2147483647 w 2304"/>
                      <a:gd name="T19" fmla="*/ 2147483647 h 1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04"/>
                      <a:gd name="T31" fmla="*/ 0 h 1536"/>
                      <a:gd name="T32" fmla="*/ 2304 w 2304"/>
                      <a:gd name="T33" fmla="*/ 1536 h 1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04" h="1536">
                        <a:moveTo>
                          <a:pt x="96" y="1536"/>
                        </a:moveTo>
                        <a:lnTo>
                          <a:pt x="2208" y="1536"/>
                        </a:lnTo>
                        <a:cubicBezTo>
                          <a:pt x="2261" y="1536"/>
                          <a:pt x="2304" y="1493"/>
                          <a:pt x="2304" y="1440"/>
                        </a:cubicBezTo>
                        <a:cubicBezTo>
                          <a:pt x="2304" y="1440"/>
                          <a:pt x="2304" y="1440"/>
                          <a:pt x="2304" y="1440"/>
                        </a:cubicBezTo>
                        <a:lnTo>
                          <a:pt x="2304" y="96"/>
                        </a:lnTo>
                        <a:cubicBezTo>
                          <a:pt x="2304" y="43"/>
                          <a:pt x="2261" y="0"/>
                          <a:pt x="2208" y="0"/>
                        </a:cubicBezTo>
                        <a:lnTo>
                          <a:pt x="96" y="0"/>
                        </a:lnTo>
                        <a:cubicBezTo>
                          <a:pt x="43" y="0"/>
                          <a:pt x="0" y="43"/>
                          <a:pt x="0" y="96"/>
                        </a:cubicBezTo>
                        <a:lnTo>
                          <a:pt x="0" y="1440"/>
                        </a:lnTo>
                        <a:cubicBezTo>
                          <a:pt x="0" y="1493"/>
                          <a:pt x="43" y="1536"/>
                          <a:pt x="96" y="1536"/>
                        </a:cubicBezTo>
                        <a:close/>
                      </a:path>
                    </a:pathLst>
                  </a:custGeom>
                  <a:noFill/>
                  <a:ln w="12700" cap="rnd">
                    <a:solidFill>
                      <a:srgbClr val="000000"/>
                    </a:solidFill>
                    <a:round/>
                    <a:headEnd/>
                    <a:tailEnd/>
                  </a:ln>
                </p:spPr>
                <p:txBody>
                  <a:bodyPr/>
                  <a:lstStyle/>
                  <a:p>
                    <a:pPr defTabSz="912813">
                      <a:defRPr/>
                    </a:pPr>
                    <a:endParaRPr lang="en-US">
                      <a:latin typeface="+mj-lt"/>
                      <a:ea typeface="+mn-ea"/>
                      <a:cs typeface="+mn-cs"/>
                    </a:endParaRPr>
                  </a:p>
                </p:txBody>
              </p:sp>
              <p:sp>
                <p:nvSpPr>
                  <p:cNvPr id="300" name="Freeform 12"/>
                  <p:cNvSpPr>
                    <a:spLocks/>
                  </p:cNvSpPr>
                  <p:nvPr/>
                </p:nvSpPr>
                <p:spPr bwMode="auto">
                  <a:xfrm>
                    <a:off x="4111024" y="3203654"/>
                    <a:ext cx="219793" cy="188833"/>
                  </a:xfrm>
                  <a:custGeom>
                    <a:avLst/>
                    <a:gdLst>
                      <a:gd name="T0" fmla="*/ 0 w 162"/>
                      <a:gd name="T1" fmla="*/ 0 h 162"/>
                      <a:gd name="T2" fmla="*/ 2147483647 w 162"/>
                      <a:gd name="T3" fmla="*/ 2147483647 h 162"/>
                      <a:gd name="T4" fmla="*/ 0 w 162"/>
                      <a:gd name="T5" fmla="*/ 2147483647 h 162"/>
                      <a:gd name="T6" fmla="*/ 0 w 162"/>
                      <a:gd name="T7" fmla="*/ 0 h 162"/>
                      <a:gd name="T8" fmla="*/ 0 60000 65536"/>
                      <a:gd name="T9" fmla="*/ 0 60000 65536"/>
                      <a:gd name="T10" fmla="*/ 0 60000 65536"/>
                      <a:gd name="T11" fmla="*/ 0 60000 65536"/>
                      <a:gd name="T12" fmla="*/ 0 w 162"/>
                      <a:gd name="T13" fmla="*/ 0 h 162"/>
                      <a:gd name="T14" fmla="*/ 162 w 162"/>
                      <a:gd name="T15" fmla="*/ 162 h 162"/>
                    </a:gdLst>
                    <a:ahLst/>
                    <a:cxnLst>
                      <a:cxn ang="T8">
                        <a:pos x="T0" y="T1"/>
                      </a:cxn>
                      <a:cxn ang="T9">
                        <a:pos x="T2" y="T3"/>
                      </a:cxn>
                      <a:cxn ang="T10">
                        <a:pos x="T4" y="T5"/>
                      </a:cxn>
                      <a:cxn ang="T11">
                        <a:pos x="T6" y="T7"/>
                      </a:cxn>
                    </a:cxnLst>
                    <a:rect l="T12" t="T13" r="T14" b="T15"/>
                    <a:pathLst>
                      <a:path w="162" h="162">
                        <a:moveTo>
                          <a:pt x="0" y="0"/>
                        </a:moveTo>
                        <a:lnTo>
                          <a:pt x="162" y="81"/>
                        </a:lnTo>
                        <a:lnTo>
                          <a:pt x="0" y="162"/>
                        </a:lnTo>
                        <a:lnTo>
                          <a:pt x="0" y="0"/>
                        </a:lnTo>
                        <a:close/>
                      </a:path>
                    </a:pathLst>
                  </a:custGeom>
                  <a:solidFill>
                    <a:srgbClr val="000000"/>
                  </a:solidFill>
                  <a:ln w="9525">
                    <a:noFill/>
                    <a:round/>
                    <a:headEnd/>
                    <a:tailEnd/>
                  </a:ln>
                </p:spPr>
                <p:txBody>
                  <a:bodyPr/>
                  <a:lstStyle/>
                  <a:p>
                    <a:pPr defTabSz="912813">
                      <a:defRPr/>
                    </a:pPr>
                    <a:endParaRPr lang="en-US">
                      <a:latin typeface="+mj-lt"/>
                      <a:ea typeface="+mn-ea"/>
                      <a:cs typeface="+mn-cs"/>
                    </a:endParaRPr>
                  </a:p>
                </p:txBody>
              </p:sp>
              <p:sp>
                <p:nvSpPr>
                  <p:cNvPr id="301" name="Freeform 7"/>
                  <p:cNvSpPr>
                    <a:spLocks/>
                  </p:cNvSpPr>
                  <p:nvPr/>
                </p:nvSpPr>
                <p:spPr bwMode="auto">
                  <a:xfrm>
                    <a:off x="3654530" y="3274464"/>
                    <a:ext cx="650924" cy="7871"/>
                  </a:xfrm>
                  <a:custGeom>
                    <a:avLst/>
                    <a:gdLst>
                      <a:gd name="T0" fmla="*/ 0 w 1563"/>
                      <a:gd name="T1" fmla="*/ 0 h 10"/>
                      <a:gd name="T2" fmla="*/ 2147483647 w 1563"/>
                      <a:gd name="T3" fmla="*/ 0 h 10"/>
                      <a:gd name="T4" fmla="*/ 2147483647 w 1563"/>
                      <a:gd name="T5" fmla="*/ 2147483647 h 10"/>
                      <a:gd name="T6" fmla="*/ 2147483647 w 1563"/>
                      <a:gd name="T7" fmla="*/ 2147483647 h 10"/>
                      <a:gd name="T8" fmla="*/ 2147483647 w 1563"/>
                      <a:gd name="T9" fmla="*/ 2147483647 h 10"/>
                      <a:gd name="T10" fmla="*/ 2147483647 w 1563"/>
                      <a:gd name="T11" fmla="*/ 2147483647 h 10"/>
                      <a:gd name="T12" fmla="*/ 0 60000 65536"/>
                      <a:gd name="T13" fmla="*/ 0 60000 65536"/>
                      <a:gd name="T14" fmla="*/ 0 60000 65536"/>
                      <a:gd name="T15" fmla="*/ 0 60000 65536"/>
                      <a:gd name="T16" fmla="*/ 0 60000 65536"/>
                      <a:gd name="T17" fmla="*/ 0 60000 65536"/>
                      <a:gd name="T18" fmla="*/ 0 w 1563"/>
                      <a:gd name="T19" fmla="*/ 0 h 10"/>
                      <a:gd name="T20" fmla="*/ 1563 w 1563"/>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563" h="10">
                        <a:moveTo>
                          <a:pt x="0" y="0"/>
                        </a:moveTo>
                        <a:lnTo>
                          <a:pt x="283" y="0"/>
                        </a:lnTo>
                        <a:cubicBezTo>
                          <a:pt x="285" y="0"/>
                          <a:pt x="288" y="3"/>
                          <a:pt x="288" y="5"/>
                        </a:cubicBezTo>
                        <a:cubicBezTo>
                          <a:pt x="288" y="5"/>
                          <a:pt x="288" y="5"/>
                          <a:pt x="288" y="5"/>
                        </a:cubicBezTo>
                        <a:cubicBezTo>
                          <a:pt x="288" y="8"/>
                          <a:pt x="290" y="10"/>
                          <a:pt x="293" y="10"/>
                        </a:cubicBezTo>
                        <a:lnTo>
                          <a:pt x="1563" y="10"/>
                        </a:lnTo>
                      </a:path>
                    </a:pathLst>
                  </a:custGeom>
                  <a:noFill/>
                  <a:ln w="33338" cap="rnd">
                    <a:solidFill>
                      <a:srgbClr val="000000"/>
                    </a:solidFill>
                    <a:round/>
                    <a:headEnd/>
                    <a:tailEnd/>
                  </a:ln>
                </p:spPr>
                <p:txBody>
                  <a:bodyPr/>
                  <a:lstStyle/>
                  <a:p>
                    <a:pPr defTabSz="912813">
                      <a:defRPr/>
                    </a:pPr>
                    <a:endParaRPr lang="en-US">
                      <a:latin typeface="+mj-lt"/>
                      <a:ea typeface="+mn-ea"/>
                      <a:cs typeface="+mn-cs"/>
                    </a:endParaRPr>
                  </a:p>
                </p:txBody>
              </p:sp>
              <p:sp>
                <p:nvSpPr>
                  <p:cNvPr id="302" name="AutoShape 3"/>
                  <p:cNvSpPr>
                    <a:spLocks noChangeAspect="1" noChangeArrowheads="1" noTextEdit="1"/>
                  </p:cNvSpPr>
                  <p:nvPr/>
                </p:nvSpPr>
                <p:spPr bwMode="auto">
                  <a:xfrm>
                    <a:off x="991645" y="2668627"/>
                    <a:ext cx="7709679" cy="2989858"/>
                  </a:xfrm>
                  <a:prstGeom prst="rect">
                    <a:avLst/>
                  </a:prstGeom>
                  <a:noFill/>
                  <a:ln w="9525">
                    <a:noFill/>
                    <a:miter lim="800000"/>
                    <a:headEnd/>
                    <a:tailEnd/>
                  </a:ln>
                </p:spPr>
                <p:txBody>
                  <a:bodyPr/>
                  <a:lstStyle/>
                  <a:p>
                    <a:pPr>
                      <a:defRPr/>
                    </a:pPr>
                    <a:endParaRPr lang="en-US">
                      <a:latin typeface="+mj-lt"/>
                      <a:ea typeface="+mn-ea"/>
                      <a:cs typeface="+mn-cs"/>
                    </a:endParaRPr>
                  </a:p>
                </p:txBody>
              </p:sp>
              <p:sp>
                <p:nvSpPr>
                  <p:cNvPr id="303" name="AutoShape 3"/>
                  <p:cNvSpPr>
                    <a:spLocks noChangeAspect="1" noChangeArrowheads="1" noTextEdit="1"/>
                  </p:cNvSpPr>
                  <p:nvPr/>
                </p:nvSpPr>
                <p:spPr bwMode="auto">
                  <a:xfrm>
                    <a:off x="1143809" y="2818118"/>
                    <a:ext cx="7709679" cy="2989858"/>
                  </a:xfrm>
                  <a:prstGeom prst="rect">
                    <a:avLst/>
                  </a:prstGeom>
                  <a:noFill/>
                  <a:ln w="9525">
                    <a:noFill/>
                    <a:miter lim="800000"/>
                    <a:headEnd/>
                    <a:tailEnd/>
                  </a:ln>
                </p:spPr>
                <p:txBody>
                  <a:bodyPr/>
                  <a:lstStyle/>
                  <a:p>
                    <a:pPr>
                      <a:defRPr/>
                    </a:pPr>
                    <a:endParaRPr lang="en-US">
                      <a:latin typeface="+mj-lt"/>
                      <a:ea typeface="+mn-ea"/>
                      <a:cs typeface="+mn-cs"/>
                    </a:endParaRPr>
                  </a:p>
                </p:txBody>
              </p:sp>
              <p:sp>
                <p:nvSpPr>
                  <p:cNvPr id="304" name="Freeform 64"/>
                  <p:cNvSpPr>
                    <a:spLocks/>
                  </p:cNvSpPr>
                  <p:nvPr/>
                </p:nvSpPr>
                <p:spPr bwMode="auto">
                  <a:xfrm>
                    <a:off x="3400922" y="3124974"/>
                    <a:ext cx="667831" cy="291115"/>
                  </a:xfrm>
                  <a:custGeom>
                    <a:avLst/>
                    <a:gdLst>
                      <a:gd name="T0" fmla="*/ 2147483647 w 1602"/>
                      <a:gd name="T1" fmla="*/ 2147483647 h 789"/>
                      <a:gd name="T2" fmla="*/ 0 w 1602"/>
                      <a:gd name="T3" fmla="*/ 2147483647 h 789"/>
                      <a:gd name="T4" fmla="*/ 0 w 1602"/>
                      <a:gd name="T5" fmla="*/ 2147483647 h 789"/>
                      <a:gd name="T6" fmla="*/ 0 w 1602"/>
                      <a:gd name="T7" fmla="*/ 2147483647 h 789"/>
                      <a:gd name="T8" fmla="*/ 2147483647 w 1602"/>
                      <a:gd name="T9" fmla="*/ 0 h 789"/>
                      <a:gd name="T10" fmla="*/ 2147483647 w 1602"/>
                      <a:gd name="T11" fmla="*/ 0 h 789"/>
                      <a:gd name="T12" fmla="*/ 2147483647 w 1602"/>
                      <a:gd name="T13" fmla="*/ 0 h 789"/>
                      <a:gd name="T14" fmla="*/ 2147483647 w 1602"/>
                      <a:gd name="T15" fmla="*/ 2147483647 h 789"/>
                      <a:gd name="T16" fmla="*/ 2147483647 w 1602"/>
                      <a:gd name="T17" fmla="*/ 2147483647 h 789"/>
                      <a:gd name="T18" fmla="*/ 2147483647 w 1602"/>
                      <a:gd name="T19" fmla="*/ 2147483647 h 789"/>
                      <a:gd name="T20" fmla="*/ 2147483647 w 1602"/>
                      <a:gd name="T21" fmla="*/ 2147483647 h 789"/>
                      <a:gd name="T22" fmla="*/ 2147483647 w 1602"/>
                      <a:gd name="T23" fmla="*/ 2147483647 h 7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02"/>
                      <a:gd name="T37" fmla="*/ 0 h 789"/>
                      <a:gd name="T38" fmla="*/ 1602 w 1602"/>
                      <a:gd name="T39" fmla="*/ 789 h 7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02" h="789">
                        <a:moveTo>
                          <a:pt x="303" y="789"/>
                        </a:moveTo>
                        <a:cubicBezTo>
                          <a:pt x="136" y="789"/>
                          <a:pt x="0" y="654"/>
                          <a:pt x="0" y="487"/>
                        </a:cubicBezTo>
                        <a:lnTo>
                          <a:pt x="0" y="303"/>
                        </a:lnTo>
                        <a:cubicBezTo>
                          <a:pt x="0" y="136"/>
                          <a:pt x="136" y="0"/>
                          <a:pt x="303" y="0"/>
                        </a:cubicBezTo>
                        <a:lnTo>
                          <a:pt x="1299" y="0"/>
                        </a:lnTo>
                        <a:cubicBezTo>
                          <a:pt x="1466" y="0"/>
                          <a:pt x="1602" y="136"/>
                          <a:pt x="1602" y="303"/>
                        </a:cubicBezTo>
                        <a:lnTo>
                          <a:pt x="1602" y="487"/>
                        </a:lnTo>
                        <a:cubicBezTo>
                          <a:pt x="1602" y="654"/>
                          <a:pt x="1466" y="789"/>
                          <a:pt x="1299" y="789"/>
                        </a:cubicBezTo>
                        <a:lnTo>
                          <a:pt x="303" y="789"/>
                        </a:lnTo>
                        <a:close/>
                      </a:path>
                    </a:pathLst>
                  </a:custGeom>
                  <a:solidFill>
                    <a:srgbClr val="FFFF00"/>
                  </a:solidFill>
                  <a:ln w="0">
                    <a:solidFill>
                      <a:srgbClr val="000000"/>
                    </a:solidFill>
                    <a:round/>
                    <a:headEnd/>
                    <a:tailEnd/>
                  </a:ln>
                </p:spPr>
                <p:txBody>
                  <a:bodyPr/>
                  <a:lstStyle/>
                  <a:p>
                    <a:pPr defTabSz="912813">
                      <a:defRPr/>
                    </a:pPr>
                    <a:endParaRPr lang="en-US">
                      <a:latin typeface="+mj-lt"/>
                      <a:ea typeface="+mn-ea"/>
                      <a:cs typeface="+mn-cs"/>
                    </a:endParaRPr>
                  </a:p>
                </p:txBody>
              </p:sp>
              <p:sp>
                <p:nvSpPr>
                  <p:cNvPr id="305" name="Freeform 65"/>
                  <p:cNvSpPr>
                    <a:spLocks/>
                  </p:cNvSpPr>
                  <p:nvPr/>
                </p:nvSpPr>
                <p:spPr bwMode="auto">
                  <a:xfrm>
                    <a:off x="3400922" y="3124974"/>
                    <a:ext cx="667831" cy="291115"/>
                  </a:xfrm>
                  <a:custGeom>
                    <a:avLst/>
                    <a:gdLst>
                      <a:gd name="T0" fmla="*/ 2147483647 w 1602"/>
                      <a:gd name="T1" fmla="*/ 2147483647 h 789"/>
                      <a:gd name="T2" fmla="*/ 0 w 1602"/>
                      <a:gd name="T3" fmla="*/ 2147483647 h 789"/>
                      <a:gd name="T4" fmla="*/ 0 w 1602"/>
                      <a:gd name="T5" fmla="*/ 2147483647 h 789"/>
                      <a:gd name="T6" fmla="*/ 0 w 1602"/>
                      <a:gd name="T7" fmla="*/ 2147483647 h 789"/>
                      <a:gd name="T8" fmla="*/ 2147483647 w 1602"/>
                      <a:gd name="T9" fmla="*/ 0 h 789"/>
                      <a:gd name="T10" fmla="*/ 2147483647 w 1602"/>
                      <a:gd name="T11" fmla="*/ 0 h 789"/>
                      <a:gd name="T12" fmla="*/ 2147483647 w 1602"/>
                      <a:gd name="T13" fmla="*/ 0 h 789"/>
                      <a:gd name="T14" fmla="*/ 2147483647 w 1602"/>
                      <a:gd name="T15" fmla="*/ 2147483647 h 789"/>
                      <a:gd name="T16" fmla="*/ 2147483647 w 1602"/>
                      <a:gd name="T17" fmla="*/ 2147483647 h 789"/>
                      <a:gd name="T18" fmla="*/ 2147483647 w 1602"/>
                      <a:gd name="T19" fmla="*/ 2147483647 h 789"/>
                      <a:gd name="T20" fmla="*/ 2147483647 w 1602"/>
                      <a:gd name="T21" fmla="*/ 2147483647 h 789"/>
                      <a:gd name="T22" fmla="*/ 2147483647 w 1602"/>
                      <a:gd name="T23" fmla="*/ 2147483647 h 7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02"/>
                      <a:gd name="T37" fmla="*/ 0 h 789"/>
                      <a:gd name="T38" fmla="*/ 1602 w 1602"/>
                      <a:gd name="T39" fmla="*/ 789 h 7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02" h="789">
                        <a:moveTo>
                          <a:pt x="303" y="789"/>
                        </a:moveTo>
                        <a:cubicBezTo>
                          <a:pt x="136" y="789"/>
                          <a:pt x="0" y="654"/>
                          <a:pt x="0" y="487"/>
                        </a:cubicBezTo>
                        <a:lnTo>
                          <a:pt x="0" y="303"/>
                        </a:lnTo>
                        <a:cubicBezTo>
                          <a:pt x="0" y="136"/>
                          <a:pt x="136" y="0"/>
                          <a:pt x="303" y="0"/>
                        </a:cubicBezTo>
                        <a:lnTo>
                          <a:pt x="1299" y="0"/>
                        </a:lnTo>
                        <a:cubicBezTo>
                          <a:pt x="1466" y="0"/>
                          <a:pt x="1602" y="136"/>
                          <a:pt x="1602" y="303"/>
                        </a:cubicBezTo>
                        <a:lnTo>
                          <a:pt x="1602" y="487"/>
                        </a:lnTo>
                        <a:cubicBezTo>
                          <a:pt x="1602" y="654"/>
                          <a:pt x="1466" y="789"/>
                          <a:pt x="1299" y="789"/>
                        </a:cubicBezTo>
                        <a:lnTo>
                          <a:pt x="303" y="789"/>
                        </a:lnTo>
                        <a:close/>
                      </a:path>
                    </a:pathLst>
                  </a:custGeom>
                  <a:noFill/>
                  <a:ln w="12700" cap="rnd">
                    <a:solidFill>
                      <a:srgbClr val="000000"/>
                    </a:solidFill>
                    <a:round/>
                    <a:headEnd/>
                    <a:tailEnd/>
                  </a:ln>
                </p:spPr>
                <p:txBody>
                  <a:bodyPr/>
                  <a:lstStyle/>
                  <a:p>
                    <a:pPr defTabSz="912813">
                      <a:defRPr/>
                    </a:pPr>
                    <a:endParaRPr lang="en-US">
                      <a:latin typeface="+mj-lt"/>
                      <a:ea typeface="+mn-ea"/>
                      <a:cs typeface="+mn-cs"/>
                    </a:endParaRPr>
                  </a:p>
                </p:txBody>
              </p:sp>
            </p:grpSp>
            <p:sp>
              <p:nvSpPr>
                <p:cNvPr id="309" name="Freeform 55"/>
                <p:cNvSpPr>
                  <a:spLocks/>
                </p:cNvSpPr>
                <p:nvPr/>
              </p:nvSpPr>
              <p:spPr bwMode="auto">
                <a:xfrm>
                  <a:off x="3958859" y="5162796"/>
                  <a:ext cx="1470926" cy="747467"/>
                </a:xfrm>
                <a:custGeom>
                  <a:avLst/>
                  <a:gdLst>
                    <a:gd name="T0" fmla="*/ 2147483647 w 3526"/>
                    <a:gd name="T1" fmla="*/ 2147483647 h 1982"/>
                    <a:gd name="T2" fmla="*/ 2147483647 w 3526"/>
                    <a:gd name="T3" fmla="*/ 2147483647 h 1982"/>
                    <a:gd name="T4" fmla="*/ 2147483647 w 3526"/>
                    <a:gd name="T5" fmla="*/ 2147483647 h 1982"/>
                    <a:gd name="T6" fmla="*/ 2147483647 w 3526"/>
                    <a:gd name="T7" fmla="*/ 2147483647 h 1982"/>
                    <a:gd name="T8" fmla="*/ 2147483647 w 3526"/>
                    <a:gd name="T9" fmla="*/ 2147483647 h 1982"/>
                    <a:gd name="T10" fmla="*/ 2147483647 w 3526"/>
                    <a:gd name="T11" fmla="*/ 2147483647 h 1982"/>
                    <a:gd name="T12" fmla="*/ 2147483647 w 3526"/>
                    <a:gd name="T13" fmla="*/ 2147483647 h 1982"/>
                    <a:gd name="T14" fmla="*/ 2147483647 w 3526"/>
                    <a:gd name="T15" fmla="*/ 0 h 1982"/>
                    <a:gd name="T16" fmla="*/ 2147483647 w 3526"/>
                    <a:gd name="T17" fmla="*/ 0 h 1982"/>
                    <a:gd name="T18" fmla="*/ 2147483647 w 3526"/>
                    <a:gd name="T19" fmla="*/ 2147483647 h 1982"/>
                    <a:gd name="T20" fmla="*/ 2147483647 w 3526"/>
                    <a:gd name="T21" fmla="*/ 2147483647 h 1982"/>
                    <a:gd name="T22" fmla="*/ 2147483647 w 3526"/>
                    <a:gd name="T23" fmla="*/ 2147483647 h 1982"/>
                    <a:gd name="T24" fmla="*/ 2147483647 w 3526"/>
                    <a:gd name="T25" fmla="*/ 2147483647 h 1982"/>
                    <a:gd name="T26" fmla="*/ 2147483647 w 3526"/>
                    <a:gd name="T27" fmla="*/ 2147483647 h 1982"/>
                    <a:gd name="T28" fmla="*/ 2147483647 w 3526"/>
                    <a:gd name="T29" fmla="*/ 2147483647 h 198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26"/>
                    <a:gd name="T46" fmla="*/ 0 h 1982"/>
                    <a:gd name="T47" fmla="*/ 3526 w 3526"/>
                    <a:gd name="T48" fmla="*/ 1982 h 198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26" h="1982">
                      <a:moveTo>
                        <a:pt x="445" y="1982"/>
                      </a:moveTo>
                      <a:lnTo>
                        <a:pt x="3081" y="1982"/>
                      </a:lnTo>
                      <a:cubicBezTo>
                        <a:pt x="3121" y="1982"/>
                        <a:pt x="3156" y="1958"/>
                        <a:pt x="3170" y="1921"/>
                      </a:cubicBezTo>
                      <a:lnTo>
                        <a:pt x="3517" y="1026"/>
                      </a:lnTo>
                      <a:cubicBezTo>
                        <a:pt x="3526" y="1003"/>
                        <a:pt x="3526" y="979"/>
                        <a:pt x="3517" y="956"/>
                      </a:cubicBezTo>
                      <a:lnTo>
                        <a:pt x="3170" y="61"/>
                      </a:lnTo>
                      <a:cubicBezTo>
                        <a:pt x="3156" y="24"/>
                        <a:pt x="3121" y="0"/>
                        <a:pt x="3081" y="0"/>
                      </a:cubicBezTo>
                      <a:lnTo>
                        <a:pt x="445" y="0"/>
                      </a:lnTo>
                      <a:cubicBezTo>
                        <a:pt x="406" y="0"/>
                        <a:pt x="370" y="24"/>
                        <a:pt x="356" y="61"/>
                      </a:cubicBezTo>
                      <a:lnTo>
                        <a:pt x="9" y="956"/>
                      </a:lnTo>
                      <a:cubicBezTo>
                        <a:pt x="0" y="979"/>
                        <a:pt x="0" y="1003"/>
                        <a:pt x="9" y="1026"/>
                      </a:cubicBezTo>
                      <a:lnTo>
                        <a:pt x="356" y="1921"/>
                      </a:lnTo>
                      <a:cubicBezTo>
                        <a:pt x="370" y="1958"/>
                        <a:pt x="406" y="1982"/>
                        <a:pt x="445" y="1982"/>
                      </a:cubicBezTo>
                      <a:close/>
                    </a:path>
                  </a:pathLst>
                </a:custGeom>
                <a:solidFill>
                  <a:srgbClr val="FFFF00"/>
                </a:solidFill>
                <a:ln w="0">
                  <a:solidFill>
                    <a:srgbClr val="000000"/>
                  </a:solidFill>
                  <a:round/>
                  <a:headEnd/>
                  <a:tailEnd/>
                </a:ln>
              </p:spPr>
              <p:txBody>
                <a:bodyPr/>
                <a:lstStyle/>
                <a:p>
                  <a:pPr defTabSz="912813">
                    <a:defRPr/>
                  </a:pPr>
                  <a:endParaRPr lang="en-US">
                    <a:latin typeface="+mj-lt"/>
                    <a:ea typeface="+mn-ea"/>
                    <a:cs typeface="+mn-cs"/>
                  </a:endParaRPr>
                </a:p>
              </p:txBody>
            </p:sp>
            <p:sp>
              <p:nvSpPr>
                <p:cNvPr id="310" name="Freeform 56"/>
                <p:cNvSpPr>
                  <a:spLocks/>
                </p:cNvSpPr>
                <p:nvPr/>
              </p:nvSpPr>
              <p:spPr bwMode="auto">
                <a:xfrm>
                  <a:off x="3958859" y="5178532"/>
                  <a:ext cx="1470926" cy="731731"/>
                </a:xfrm>
                <a:custGeom>
                  <a:avLst/>
                  <a:gdLst>
                    <a:gd name="T0" fmla="*/ 2147483647 w 3526"/>
                    <a:gd name="T1" fmla="*/ 2147483647 h 1982"/>
                    <a:gd name="T2" fmla="*/ 2147483647 w 3526"/>
                    <a:gd name="T3" fmla="*/ 2147483647 h 1982"/>
                    <a:gd name="T4" fmla="*/ 2147483647 w 3526"/>
                    <a:gd name="T5" fmla="*/ 2147483647 h 1982"/>
                    <a:gd name="T6" fmla="*/ 2147483647 w 3526"/>
                    <a:gd name="T7" fmla="*/ 2147483647 h 1982"/>
                    <a:gd name="T8" fmla="*/ 2147483647 w 3526"/>
                    <a:gd name="T9" fmla="*/ 2147483647 h 1982"/>
                    <a:gd name="T10" fmla="*/ 2147483647 w 3526"/>
                    <a:gd name="T11" fmla="*/ 2147483647 h 1982"/>
                    <a:gd name="T12" fmla="*/ 2147483647 w 3526"/>
                    <a:gd name="T13" fmla="*/ 2147483647 h 1982"/>
                    <a:gd name="T14" fmla="*/ 2147483647 w 3526"/>
                    <a:gd name="T15" fmla="*/ 0 h 1982"/>
                    <a:gd name="T16" fmla="*/ 2147483647 w 3526"/>
                    <a:gd name="T17" fmla="*/ 0 h 1982"/>
                    <a:gd name="T18" fmla="*/ 2147483647 w 3526"/>
                    <a:gd name="T19" fmla="*/ 2147483647 h 1982"/>
                    <a:gd name="T20" fmla="*/ 2147483647 w 3526"/>
                    <a:gd name="T21" fmla="*/ 2147483647 h 1982"/>
                    <a:gd name="T22" fmla="*/ 2147483647 w 3526"/>
                    <a:gd name="T23" fmla="*/ 2147483647 h 1982"/>
                    <a:gd name="T24" fmla="*/ 2147483647 w 3526"/>
                    <a:gd name="T25" fmla="*/ 2147483647 h 1982"/>
                    <a:gd name="T26" fmla="*/ 2147483647 w 3526"/>
                    <a:gd name="T27" fmla="*/ 2147483647 h 1982"/>
                    <a:gd name="T28" fmla="*/ 2147483647 w 3526"/>
                    <a:gd name="T29" fmla="*/ 2147483647 h 198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26"/>
                    <a:gd name="T46" fmla="*/ 0 h 1982"/>
                    <a:gd name="T47" fmla="*/ 3526 w 3526"/>
                    <a:gd name="T48" fmla="*/ 1982 h 198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26" h="1982">
                      <a:moveTo>
                        <a:pt x="445" y="1982"/>
                      </a:moveTo>
                      <a:lnTo>
                        <a:pt x="3081" y="1982"/>
                      </a:lnTo>
                      <a:cubicBezTo>
                        <a:pt x="3121" y="1982"/>
                        <a:pt x="3156" y="1958"/>
                        <a:pt x="3170" y="1921"/>
                      </a:cubicBezTo>
                      <a:lnTo>
                        <a:pt x="3517" y="1026"/>
                      </a:lnTo>
                      <a:cubicBezTo>
                        <a:pt x="3526" y="1003"/>
                        <a:pt x="3526" y="979"/>
                        <a:pt x="3517" y="956"/>
                      </a:cubicBezTo>
                      <a:lnTo>
                        <a:pt x="3170" y="61"/>
                      </a:lnTo>
                      <a:cubicBezTo>
                        <a:pt x="3156" y="24"/>
                        <a:pt x="3121" y="0"/>
                        <a:pt x="3081" y="0"/>
                      </a:cubicBezTo>
                      <a:lnTo>
                        <a:pt x="445" y="0"/>
                      </a:lnTo>
                      <a:cubicBezTo>
                        <a:pt x="406" y="0"/>
                        <a:pt x="370" y="24"/>
                        <a:pt x="356" y="61"/>
                      </a:cubicBezTo>
                      <a:lnTo>
                        <a:pt x="9" y="956"/>
                      </a:lnTo>
                      <a:cubicBezTo>
                        <a:pt x="0" y="979"/>
                        <a:pt x="0" y="1003"/>
                        <a:pt x="9" y="1026"/>
                      </a:cubicBezTo>
                      <a:lnTo>
                        <a:pt x="356" y="1921"/>
                      </a:lnTo>
                      <a:cubicBezTo>
                        <a:pt x="370" y="1958"/>
                        <a:pt x="406" y="1982"/>
                        <a:pt x="445" y="1982"/>
                      </a:cubicBezTo>
                      <a:close/>
                    </a:path>
                  </a:pathLst>
                </a:custGeom>
                <a:noFill/>
                <a:ln w="12700" cap="rnd">
                  <a:solidFill>
                    <a:srgbClr val="000000"/>
                  </a:solidFill>
                  <a:round/>
                  <a:headEnd/>
                  <a:tailEnd/>
                </a:ln>
              </p:spPr>
              <p:txBody>
                <a:bodyPr/>
                <a:lstStyle/>
                <a:p>
                  <a:pPr defTabSz="912813">
                    <a:defRPr/>
                  </a:pPr>
                  <a:endParaRPr lang="en-US">
                    <a:latin typeface="+mj-lt"/>
                    <a:ea typeface="+mn-ea"/>
                    <a:cs typeface="+mn-cs"/>
                  </a:endParaRPr>
                </a:p>
              </p:txBody>
            </p:sp>
            <p:sp>
              <p:nvSpPr>
                <p:cNvPr id="316" name="Line 2"/>
                <p:cNvSpPr>
                  <a:spLocks noChangeShapeType="1"/>
                </p:cNvSpPr>
                <p:nvPr/>
              </p:nvSpPr>
              <p:spPr bwMode="auto">
                <a:xfrm flipH="1">
                  <a:off x="4728134" y="3809492"/>
                  <a:ext cx="16907" cy="228176"/>
                </a:xfrm>
                <a:prstGeom prst="line">
                  <a:avLst/>
                </a:prstGeom>
                <a:noFill/>
                <a:ln w="25400">
                  <a:solidFill>
                    <a:schemeClr val="tx1"/>
                  </a:solidFill>
                  <a:round/>
                  <a:headEnd/>
                  <a:tailEnd/>
                </a:ln>
              </p:spPr>
              <p:txBody>
                <a:bodyPr/>
                <a:lstStyle/>
                <a:p>
                  <a:pPr>
                    <a:defRPr/>
                  </a:pPr>
                  <a:endParaRPr lang="en-US">
                    <a:latin typeface="+mj-lt"/>
                    <a:ea typeface="+mn-ea"/>
                    <a:cs typeface="+mn-cs"/>
                  </a:endParaRPr>
                </a:p>
              </p:txBody>
            </p:sp>
            <p:sp>
              <p:nvSpPr>
                <p:cNvPr id="317" name="Freeform 76"/>
                <p:cNvSpPr>
                  <a:spLocks/>
                </p:cNvSpPr>
                <p:nvPr/>
              </p:nvSpPr>
              <p:spPr bwMode="auto">
                <a:xfrm flipV="1">
                  <a:off x="4635147" y="3581321"/>
                  <a:ext cx="211337" cy="228171"/>
                </a:xfrm>
                <a:custGeom>
                  <a:avLst/>
                  <a:gdLst>
                    <a:gd name="T0" fmla="*/ 2147483647 w 161"/>
                    <a:gd name="T1" fmla="*/ 0 h 162"/>
                    <a:gd name="T2" fmla="*/ 2147483647 w 161"/>
                    <a:gd name="T3" fmla="*/ 2147483647 h 162"/>
                    <a:gd name="T4" fmla="*/ 0 w 161"/>
                    <a:gd name="T5" fmla="*/ 0 h 162"/>
                    <a:gd name="T6" fmla="*/ 2147483647 w 161"/>
                    <a:gd name="T7" fmla="*/ 0 h 162"/>
                    <a:gd name="T8" fmla="*/ 0 60000 65536"/>
                    <a:gd name="T9" fmla="*/ 0 60000 65536"/>
                    <a:gd name="T10" fmla="*/ 0 60000 65536"/>
                    <a:gd name="T11" fmla="*/ 0 60000 65536"/>
                    <a:gd name="T12" fmla="*/ 0 w 161"/>
                    <a:gd name="T13" fmla="*/ 0 h 162"/>
                    <a:gd name="T14" fmla="*/ 161 w 161"/>
                    <a:gd name="T15" fmla="*/ 162 h 162"/>
                  </a:gdLst>
                  <a:ahLst/>
                  <a:cxnLst>
                    <a:cxn ang="T8">
                      <a:pos x="T0" y="T1"/>
                    </a:cxn>
                    <a:cxn ang="T9">
                      <a:pos x="T2" y="T3"/>
                    </a:cxn>
                    <a:cxn ang="T10">
                      <a:pos x="T4" y="T5"/>
                    </a:cxn>
                    <a:cxn ang="T11">
                      <a:pos x="T6" y="T7"/>
                    </a:cxn>
                  </a:cxnLst>
                  <a:rect l="T12" t="T13" r="T14" b="T15"/>
                  <a:pathLst>
                    <a:path w="161" h="162">
                      <a:moveTo>
                        <a:pt x="161" y="0"/>
                      </a:moveTo>
                      <a:lnTo>
                        <a:pt x="81" y="162"/>
                      </a:lnTo>
                      <a:lnTo>
                        <a:pt x="0" y="0"/>
                      </a:lnTo>
                      <a:lnTo>
                        <a:pt x="161" y="0"/>
                      </a:lnTo>
                      <a:close/>
                    </a:path>
                  </a:pathLst>
                </a:custGeom>
                <a:solidFill>
                  <a:srgbClr val="000000"/>
                </a:solidFill>
                <a:ln w="9525">
                  <a:noFill/>
                  <a:round/>
                  <a:headEnd/>
                  <a:tailEnd/>
                </a:ln>
              </p:spPr>
              <p:txBody>
                <a:bodyPr/>
                <a:lstStyle/>
                <a:p>
                  <a:pPr defTabSz="912813">
                    <a:defRPr/>
                  </a:pPr>
                  <a:endParaRPr lang="en-US">
                    <a:latin typeface="+mj-lt"/>
                    <a:ea typeface="+mn-ea"/>
                    <a:cs typeface="+mn-cs"/>
                  </a:endParaRPr>
                </a:p>
              </p:txBody>
            </p:sp>
          </p:grpSp>
        </p:grpSp>
      </p:grpSp>
    </p:spTree>
    <p:custDataLst>
      <p:tags r:id="rId1"/>
    </p:custDataLst>
    <p:extLst>
      <p:ext uri="{BB962C8B-B14F-4D97-AF65-F5344CB8AC3E}">
        <p14:creationId xmlns:p14="http://schemas.microsoft.com/office/powerpoint/2010/main" val="208072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dissolve">
                                      <p:cBhvr>
                                        <p:cTn id="18" dur="500"/>
                                        <p:tgtEl>
                                          <p:spTgt spid="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dissolve">
                                      <p:cBhvr>
                                        <p:cTn id="26" dur="500"/>
                                        <p:tgtEl>
                                          <p:spTgt spid="5"/>
                                        </p:tgtEl>
                                      </p:cBhvr>
                                    </p:animEffect>
                                  </p:childTnLst>
                                </p:cTn>
                              </p:par>
                              <p:par>
                                <p:cTn id="27" presetID="9"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dissolve">
                                      <p:cBhvr>
                                        <p:cTn id="29" dur="500"/>
                                        <p:tgtEl>
                                          <p:spTgt spid="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dissolve">
                                      <p:cBhvr>
                                        <p:cTn id="34" dur="500"/>
                                        <p:tgtEl>
                                          <p:spTgt spid="3">
                                            <p:txEl>
                                              <p:pRg st="6" end="6"/>
                                            </p:txEl>
                                          </p:spTgt>
                                        </p:tgtEl>
                                      </p:cBhvr>
                                    </p:animEffect>
                                  </p:childTnLst>
                                </p:cTn>
                              </p:par>
                              <p:par>
                                <p:cTn id="35" presetID="9"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dissolve">
                                      <p:cBhvr>
                                        <p:cTn id="37" dur="500"/>
                                        <p:tgtEl>
                                          <p:spTgt spid="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dissolve">
                                      <p:cBhvr>
                                        <p:cTn id="42" dur="500"/>
                                        <p:tgtEl>
                                          <p:spTgt spid="3">
                                            <p:txEl>
                                              <p:pRg st="8" end="8"/>
                                            </p:txEl>
                                          </p:spTgt>
                                        </p:tgtEl>
                                      </p:cBhvr>
                                    </p:animEffect>
                                  </p:childTnLst>
                                </p:cTn>
                              </p:par>
                              <p:par>
                                <p:cTn id="43" presetID="9"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dissolve">
                                      <p:cBhvr>
                                        <p:cTn id="45" dur="500"/>
                                        <p:tgtEl>
                                          <p:spTgt spid="8"/>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3">
                                            <p:txEl>
                                              <p:pRg st="10" end="10"/>
                                            </p:txEl>
                                          </p:spTgt>
                                        </p:tgtEl>
                                        <p:attrNameLst>
                                          <p:attrName>style.visibility</p:attrName>
                                        </p:attrNameLst>
                                      </p:cBhvr>
                                      <p:to>
                                        <p:strVal val="visible"/>
                                      </p:to>
                                    </p:set>
                                    <p:animEffect transition="in" filter="dissolve">
                                      <p:cBhvr>
                                        <p:cTn id="50" dur="500"/>
                                        <p:tgtEl>
                                          <p:spTgt spid="3">
                                            <p:txEl>
                                              <p:pRg st="10" end="10"/>
                                            </p:txEl>
                                          </p:spTgt>
                                        </p:tgtEl>
                                      </p:cBhvr>
                                    </p:animEffect>
                                  </p:childTnLst>
                                </p:cTn>
                              </p:par>
                              <p:par>
                                <p:cTn id="51" presetID="9"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dissolve">
                                      <p:cBhvr>
                                        <p:cTn id="53" dur="500"/>
                                        <p:tgtEl>
                                          <p:spTgt spid="10"/>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3">
                                            <p:txEl>
                                              <p:pRg st="12" end="12"/>
                                            </p:txEl>
                                          </p:spTgt>
                                        </p:tgtEl>
                                        <p:attrNameLst>
                                          <p:attrName>style.visibility</p:attrName>
                                        </p:attrNameLst>
                                      </p:cBhvr>
                                      <p:to>
                                        <p:strVal val="visible"/>
                                      </p:to>
                                    </p:set>
                                    <p:animEffect transition="in" filter="dissolve">
                                      <p:cBhvr>
                                        <p:cTn id="58" dur="500"/>
                                        <p:tgtEl>
                                          <p:spTgt spid="3">
                                            <p:txEl>
                                              <p:pRg st="12" end="12"/>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animEffect transition="in" filter="dissolve">
                                      <p:cBhvr>
                                        <p:cTn id="63"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FarSideSpiderSlide.jpg"/>
          <p:cNvPicPr>
            <a:picLocks noChangeAspect="1" noChangeArrowheads="1"/>
          </p:cNvPicPr>
          <p:nvPr/>
        </p:nvPicPr>
        <p:blipFill rotWithShape="1">
          <a:blip r:embed="rId2">
            <a:extLst>
              <a:ext uri="{28A0092B-C50C-407E-A947-70E740481C1C}">
                <a14:useLocalDpi xmlns:a14="http://schemas.microsoft.com/office/drawing/2010/main" val="0"/>
              </a:ext>
            </a:extLst>
          </a:blip>
          <a:srcRect b="6111"/>
          <a:stretch/>
        </p:blipFill>
        <p:spPr bwMode="auto">
          <a:xfrm>
            <a:off x="2743200" y="1524000"/>
            <a:ext cx="4102432"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1676400" y="0"/>
            <a:ext cx="7467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a:solidFill>
                  <a:srgbClr val="FFFFFF"/>
                </a:solidFill>
                <a:latin typeface="+mn-lt"/>
                <a:ea typeface="MS PGothic" charset="0"/>
                <a:cs typeface="MS PGothic" charset="0"/>
              </a:defRPr>
            </a:lvl1pPr>
            <a:lvl2pPr algn="l" rtl="0" eaLnBrk="0" fontAlgn="base" hangingPunct="0">
              <a:spcBef>
                <a:spcPct val="0"/>
              </a:spcBef>
              <a:spcAft>
                <a:spcPct val="0"/>
              </a:spcAft>
              <a:defRPr sz="4000" b="1">
                <a:solidFill>
                  <a:schemeClr val="tx1"/>
                </a:solidFill>
                <a:latin typeface="Garamond" pitchFamily="18" charset="0"/>
                <a:ea typeface="MS PGothic" charset="0"/>
                <a:cs typeface="MS PGothic" charset="0"/>
              </a:defRPr>
            </a:lvl2pPr>
            <a:lvl3pPr algn="l" rtl="0" eaLnBrk="0" fontAlgn="base" hangingPunct="0">
              <a:spcBef>
                <a:spcPct val="0"/>
              </a:spcBef>
              <a:spcAft>
                <a:spcPct val="0"/>
              </a:spcAft>
              <a:defRPr sz="4000" b="1">
                <a:solidFill>
                  <a:schemeClr val="tx1"/>
                </a:solidFill>
                <a:latin typeface="Garamond" pitchFamily="18" charset="0"/>
                <a:ea typeface="MS PGothic" charset="0"/>
                <a:cs typeface="MS PGothic" charset="0"/>
              </a:defRPr>
            </a:lvl3pPr>
            <a:lvl4pPr algn="l" rtl="0" eaLnBrk="0" fontAlgn="base" hangingPunct="0">
              <a:spcBef>
                <a:spcPct val="0"/>
              </a:spcBef>
              <a:spcAft>
                <a:spcPct val="0"/>
              </a:spcAft>
              <a:defRPr sz="4000" b="1">
                <a:solidFill>
                  <a:schemeClr val="tx1"/>
                </a:solidFill>
                <a:latin typeface="Garamond" pitchFamily="18" charset="0"/>
                <a:ea typeface="MS PGothic" charset="0"/>
                <a:cs typeface="MS PGothic" charset="0"/>
              </a:defRPr>
            </a:lvl4pPr>
            <a:lvl5pPr algn="l" rtl="0" eaLnBrk="0" fontAlgn="base" hangingPunct="0">
              <a:spcBef>
                <a:spcPct val="0"/>
              </a:spcBef>
              <a:spcAft>
                <a:spcPct val="0"/>
              </a:spcAft>
              <a:defRPr sz="4000" b="1">
                <a:solidFill>
                  <a:schemeClr val="tx1"/>
                </a:solidFill>
                <a:latin typeface="Garamond" pitchFamily="18" charset="0"/>
                <a:ea typeface="MS PGothic" charset="0"/>
                <a:cs typeface="MS PGothic" charset="0"/>
              </a:defRPr>
            </a:lvl5pPr>
            <a:lvl6pPr marL="457200" algn="l" rtl="0" fontAlgn="base">
              <a:spcBef>
                <a:spcPct val="0"/>
              </a:spcBef>
              <a:spcAft>
                <a:spcPct val="0"/>
              </a:spcAft>
              <a:defRPr sz="4000" b="1">
                <a:solidFill>
                  <a:schemeClr val="tx1"/>
                </a:solidFill>
                <a:latin typeface="Garamond" pitchFamily="18" charset="0"/>
              </a:defRPr>
            </a:lvl6pPr>
            <a:lvl7pPr marL="914400" algn="l" rtl="0" fontAlgn="base">
              <a:spcBef>
                <a:spcPct val="0"/>
              </a:spcBef>
              <a:spcAft>
                <a:spcPct val="0"/>
              </a:spcAft>
              <a:defRPr sz="4000" b="1">
                <a:solidFill>
                  <a:schemeClr val="tx1"/>
                </a:solidFill>
                <a:latin typeface="Garamond" pitchFamily="18" charset="0"/>
              </a:defRPr>
            </a:lvl7pPr>
            <a:lvl8pPr marL="1371600" algn="l" rtl="0" fontAlgn="base">
              <a:spcBef>
                <a:spcPct val="0"/>
              </a:spcBef>
              <a:spcAft>
                <a:spcPct val="0"/>
              </a:spcAft>
              <a:defRPr sz="4000" b="1">
                <a:solidFill>
                  <a:schemeClr val="tx1"/>
                </a:solidFill>
                <a:latin typeface="Garamond" pitchFamily="18" charset="0"/>
              </a:defRPr>
            </a:lvl8pPr>
            <a:lvl9pPr marL="1828800" algn="l" rtl="0" fontAlgn="base">
              <a:spcBef>
                <a:spcPct val="0"/>
              </a:spcBef>
              <a:spcAft>
                <a:spcPct val="0"/>
              </a:spcAft>
              <a:defRPr sz="4000" b="1">
                <a:solidFill>
                  <a:schemeClr val="tx1"/>
                </a:solidFill>
                <a:latin typeface="Garamond" pitchFamily="18" charset="0"/>
              </a:defRPr>
            </a:lvl9pPr>
          </a:lstStyle>
          <a:p>
            <a:r>
              <a:rPr lang="en-US" kern="0" dirty="0" smtClean="0">
                <a:latin typeface="Arial" charset="0"/>
              </a:rPr>
              <a:t>1. Summarize what you want to conserve</a:t>
            </a:r>
            <a:endParaRPr lang="en-US" kern="0" dirty="0"/>
          </a:p>
        </p:txBody>
      </p:sp>
    </p:spTree>
    <p:extLst>
      <p:ext uri="{BB962C8B-B14F-4D97-AF65-F5344CB8AC3E}">
        <p14:creationId xmlns:p14="http://schemas.microsoft.com/office/powerpoint/2010/main" val="883337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0" descr="TCPCREEKFRANCO01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1238" y="1993900"/>
            <a:ext cx="3049587" cy="24288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27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16538" y="1992313"/>
            <a:ext cx="1690687" cy="24288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2772" name="Picture 4" descr="DSC_0027-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4050" y="1992313"/>
            <a:ext cx="2149475" cy="24288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2773" name="Picture 6" descr="tietoncany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09800" y="4421188"/>
            <a:ext cx="3657600" cy="17557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2774" name="Picture 7" descr="halawaFall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2438400"/>
            <a:ext cx="2266950" cy="37338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2775" name="Picture 8" descr="Moloka'i’s native upland forest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91200" y="4421188"/>
            <a:ext cx="3352800" cy="17494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685925" y="0"/>
            <a:ext cx="7467600" cy="1371600"/>
          </a:xfrm>
        </p:spPr>
        <p:txBody>
          <a:bodyPr/>
          <a:lstStyle/>
          <a:p>
            <a:r>
              <a:rPr lang="en-US" dirty="0">
                <a:solidFill>
                  <a:srgbClr val="FFFFFF"/>
                </a:solidFill>
                <a:latin typeface="Arial" charset="0"/>
              </a:rPr>
              <a:t>1. Summarize what you want to conserve</a:t>
            </a:r>
            <a:endParaRPr lang="en-US" dirty="0"/>
          </a:p>
        </p:txBody>
      </p:sp>
    </p:spTree>
    <p:extLst>
      <p:ext uri="{BB962C8B-B14F-4D97-AF65-F5344CB8AC3E}">
        <p14:creationId xmlns:p14="http://schemas.microsoft.com/office/powerpoint/2010/main" val="3506915746"/>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8342" y="1222812"/>
            <a:ext cx="3179292" cy="2520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2"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b="3757"/>
          <a:stretch/>
        </p:blipFill>
        <p:spPr bwMode="auto">
          <a:xfrm>
            <a:off x="-1" y="4700588"/>
            <a:ext cx="3378539" cy="2157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956" r="9261"/>
          <a:stretch/>
        </p:blipFill>
        <p:spPr bwMode="auto">
          <a:xfrm>
            <a:off x="5787634" y="1222812"/>
            <a:ext cx="3356366" cy="2520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222812"/>
            <a:ext cx="2660824" cy="2520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 y="3743091"/>
            <a:ext cx="2608343" cy="369332"/>
          </a:xfrm>
          <a:prstGeom prst="rect">
            <a:avLst/>
          </a:prstGeom>
          <a:noFill/>
        </p:spPr>
        <p:txBody>
          <a:bodyPr wrap="none" rtlCol="0">
            <a:spAutoFit/>
          </a:bodyPr>
          <a:lstStyle/>
          <a:p>
            <a:r>
              <a:rPr lang="en-AU" dirty="0">
                <a:solidFill>
                  <a:srgbClr val="000000"/>
                </a:solidFill>
              </a:rPr>
              <a:t>CULTURAL PRACTICE</a:t>
            </a:r>
          </a:p>
        </p:txBody>
      </p:sp>
      <p:sp>
        <p:nvSpPr>
          <p:cNvPr id="9" name="TextBox 8"/>
          <p:cNvSpPr txBox="1"/>
          <p:nvPr/>
        </p:nvSpPr>
        <p:spPr>
          <a:xfrm>
            <a:off x="3098323" y="3760928"/>
            <a:ext cx="2266326" cy="369332"/>
          </a:xfrm>
          <a:prstGeom prst="rect">
            <a:avLst/>
          </a:prstGeom>
          <a:noFill/>
        </p:spPr>
        <p:txBody>
          <a:bodyPr wrap="none" rtlCol="0">
            <a:spAutoFit/>
          </a:bodyPr>
          <a:lstStyle/>
          <a:p>
            <a:r>
              <a:rPr lang="en-AU" dirty="0">
                <a:solidFill>
                  <a:srgbClr val="000000"/>
                </a:solidFill>
              </a:rPr>
              <a:t>WATAYI (DUGONG)</a:t>
            </a:r>
          </a:p>
        </p:txBody>
      </p:sp>
      <p:sp>
        <p:nvSpPr>
          <p:cNvPr id="11" name="TextBox 10"/>
          <p:cNvSpPr txBox="1"/>
          <p:nvPr/>
        </p:nvSpPr>
        <p:spPr>
          <a:xfrm>
            <a:off x="6622944" y="3743091"/>
            <a:ext cx="2048574" cy="369332"/>
          </a:xfrm>
          <a:prstGeom prst="rect">
            <a:avLst/>
          </a:prstGeom>
          <a:noFill/>
        </p:spPr>
        <p:txBody>
          <a:bodyPr wrap="none" rtlCol="0">
            <a:spAutoFit/>
          </a:bodyPr>
          <a:lstStyle/>
          <a:p>
            <a:r>
              <a:rPr lang="en-AU" dirty="0">
                <a:solidFill>
                  <a:srgbClr val="000000"/>
                </a:solidFill>
              </a:rPr>
              <a:t>RIGHT-WAY FIRE</a:t>
            </a:r>
          </a:p>
        </p:txBody>
      </p:sp>
      <p:pic>
        <p:nvPicPr>
          <p:cNvPr id="615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0544" y="4700587"/>
            <a:ext cx="2719206"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3208477" y="4331255"/>
            <a:ext cx="2796471" cy="369332"/>
          </a:xfrm>
          <a:prstGeom prst="rect">
            <a:avLst/>
          </a:prstGeom>
          <a:noFill/>
        </p:spPr>
        <p:txBody>
          <a:bodyPr wrap="none" rtlCol="0">
            <a:spAutoFit/>
          </a:bodyPr>
          <a:lstStyle/>
          <a:p>
            <a:r>
              <a:rPr lang="en-AU" dirty="0">
                <a:solidFill>
                  <a:srgbClr val="000000"/>
                </a:solidFill>
              </a:rPr>
              <a:t>THREATENED SPECIES</a:t>
            </a:r>
          </a:p>
        </p:txBody>
      </p:sp>
      <p:pic>
        <p:nvPicPr>
          <p:cNvPr id="615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9583" y="4700475"/>
            <a:ext cx="3194417" cy="2157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6139329" y="4331255"/>
            <a:ext cx="2924647" cy="369332"/>
          </a:xfrm>
          <a:prstGeom prst="rect">
            <a:avLst/>
          </a:prstGeom>
          <a:noFill/>
        </p:spPr>
        <p:txBody>
          <a:bodyPr wrap="none" rtlCol="0">
            <a:spAutoFit/>
          </a:bodyPr>
          <a:lstStyle/>
          <a:p>
            <a:r>
              <a:rPr lang="en-AU" dirty="0">
                <a:solidFill>
                  <a:srgbClr val="000000"/>
                </a:solidFill>
              </a:rPr>
              <a:t>KALYU (WATER PLACES)</a:t>
            </a:r>
          </a:p>
        </p:txBody>
      </p:sp>
      <p:sp>
        <p:nvSpPr>
          <p:cNvPr id="19" name="TextBox 18"/>
          <p:cNvSpPr txBox="1"/>
          <p:nvPr/>
        </p:nvSpPr>
        <p:spPr>
          <a:xfrm>
            <a:off x="291032" y="4331142"/>
            <a:ext cx="2595582" cy="369332"/>
          </a:xfrm>
          <a:prstGeom prst="rect">
            <a:avLst/>
          </a:prstGeom>
          <a:noFill/>
        </p:spPr>
        <p:txBody>
          <a:bodyPr wrap="none" rtlCol="0">
            <a:spAutoFit/>
          </a:bodyPr>
          <a:lstStyle/>
          <a:p>
            <a:r>
              <a:rPr lang="en-AU" dirty="0">
                <a:solidFill>
                  <a:srgbClr val="000000"/>
                </a:solidFill>
              </a:rPr>
              <a:t>KUWIYI (BUSH FOOD)</a:t>
            </a:r>
          </a:p>
        </p:txBody>
      </p:sp>
      <p:sp>
        <p:nvSpPr>
          <p:cNvPr id="16" name="Title 1"/>
          <p:cNvSpPr>
            <a:spLocks noGrp="1"/>
          </p:cNvSpPr>
          <p:nvPr>
            <p:ph type="title"/>
          </p:nvPr>
        </p:nvSpPr>
        <p:spPr>
          <a:xfrm>
            <a:off x="1685925" y="0"/>
            <a:ext cx="7467600" cy="1371600"/>
          </a:xfrm>
        </p:spPr>
        <p:txBody>
          <a:bodyPr/>
          <a:lstStyle/>
          <a:p>
            <a:r>
              <a:rPr lang="en-US" dirty="0">
                <a:solidFill>
                  <a:srgbClr val="FFFFFF"/>
                </a:solidFill>
                <a:latin typeface="Arial" charset="0"/>
              </a:rPr>
              <a:t>1. Summarize what you want to conserve</a:t>
            </a:r>
            <a:endParaRPr lang="en-US" dirty="0"/>
          </a:p>
        </p:txBody>
      </p:sp>
    </p:spTree>
    <p:extLst>
      <p:ext uri="{BB962C8B-B14F-4D97-AF65-F5344CB8AC3E}">
        <p14:creationId xmlns:p14="http://schemas.microsoft.com/office/powerpoint/2010/main" val="3341919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body" sz="half" idx="1"/>
          </p:nvPr>
        </p:nvSpPr>
        <p:spPr>
          <a:xfrm>
            <a:off x="228600" y="1447800"/>
            <a:ext cx="4572000" cy="1600200"/>
          </a:xfrm>
        </p:spPr>
        <p:txBody>
          <a:bodyPr>
            <a:normAutofit fontScale="92500" lnSpcReduction="10000"/>
          </a:bodyPr>
          <a:lstStyle/>
          <a:p>
            <a:pPr marL="0" indent="0" eaLnBrk="1" hangingPunct="1">
              <a:buFontTx/>
              <a:buNone/>
            </a:pPr>
            <a:r>
              <a:rPr lang="en-US" dirty="0" smtClean="0">
                <a:solidFill>
                  <a:schemeClr val="accent2"/>
                </a:solidFill>
              </a:rPr>
              <a:t>What do you want to conserve?  </a:t>
            </a:r>
          </a:p>
          <a:p>
            <a:pPr marL="0" indent="0" eaLnBrk="1" hangingPunct="1">
              <a:buFontTx/>
              <a:buNone/>
            </a:pPr>
            <a:r>
              <a:rPr lang="en-US" dirty="0" smtClean="0">
                <a:solidFill>
                  <a:srgbClr val="008000"/>
                </a:solidFill>
              </a:rPr>
              <a:t>What is your best estimate of how it’s doing?</a:t>
            </a:r>
          </a:p>
        </p:txBody>
      </p:sp>
      <p:graphicFrame>
        <p:nvGraphicFramePr>
          <p:cNvPr id="65591" name="Group 55"/>
          <p:cNvGraphicFramePr>
            <a:graphicFrameLocks noGrp="1"/>
          </p:cNvGraphicFramePr>
          <p:nvPr>
            <p:ph sz="quarter" idx="2"/>
          </p:nvPr>
        </p:nvGraphicFramePr>
        <p:xfrm>
          <a:off x="3200400" y="3276600"/>
          <a:ext cx="5534342" cy="3276600"/>
        </p:xfrm>
        <a:graphic>
          <a:graphicData uri="http://schemas.openxmlformats.org/drawingml/2006/table">
            <a:tbl>
              <a:tblPr/>
              <a:tblGrid>
                <a:gridCol w="258015">
                  <a:extLst>
                    <a:ext uri="{9D8B030D-6E8A-4147-A177-3AD203B41FA5}">
                      <a16:colId xmlns="" xmlns:a16="http://schemas.microsoft.com/office/drawing/2014/main" val="20000"/>
                    </a:ext>
                  </a:extLst>
                </a:gridCol>
                <a:gridCol w="1500498">
                  <a:extLst>
                    <a:ext uri="{9D8B030D-6E8A-4147-A177-3AD203B41FA5}">
                      <a16:colId xmlns="" xmlns:a16="http://schemas.microsoft.com/office/drawing/2014/main" val="20001"/>
                    </a:ext>
                  </a:extLst>
                </a:gridCol>
                <a:gridCol w="1038353">
                  <a:extLst>
                    <a:ext uri="{9D8B030D-6E8A-4147-A177-3AD203B41FA5}">
                      <a16:colId xmlns="" xmlns:a16="http://schemas.microsoft.com/office/drawing/2014/main" val="20002"/>
                    </a:ext>
                  </a:extLst>
                </a:gridCol>
                <a:gridCol w="1038353">
                  <a:extLst>
                    <a:ext uri="{9D8B030D-6E8A-4147-A177-3AD203B41FA5}">
                      <a16:colId xmlns="" xmlns:a16="http://schemas.microsoft.com/office/drawing/2014/main" val="20003"/>
                    </a:ext>
                  </a:extLst>
                </a:gridCol>
                <a:gridCol w="660770">
                  <a:extLst>
                    <a:ext uri="{9D8B030D-6E8A-4147-A177-3AD203B41FA5}">
                      <a16:colId xmlns="" xmlns:a16="http://schemas.microsoft.com/office/drawing/2014/main" val="20004"/>
                    </a:ext>
                  </a:extLst>
                </a:gridCol>
                <a:gridCol w="1038353">
                  <a:extLst>
                    <a:ext uri="{9D8B030D-6E8A-4147-A177-3AD203B41FA5}">
                      <a16:colId xmlns="" xmlns:a16="http://schemas.microsoft.com/office/drawing/2014/main" val="20005"/>
                    </a:ext>
                  </a:extLst>
                </a:gridCol>
              </a:tblGrid>
              <a:tr h="423927">
                <a:tc gridSpan="6">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ea typeface="Times New Roman" pitchFamily="18" charset="0"/>
                          <a:cs typeface="Arial" charset="0"/>
                        </a:rPr>
                        <a:t>Viability Summary </a:t>
                      </a:r>
                      <a:endParaRPr kumimoji="0" lang="en-US" sz="16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390808">
                <a:tc gridSpan="6">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smtClean="0">
                          <a:ln>
                            <a:noFill/>
                          </a:ln>
                          <a:solidFill>
                            <a:schemeClr val="tx1"/>
                          </a:solidFill>
                          <a:effectLst/>
                          <a:latin typeface="Arial" charset="0"/>
                          <a:ea typeface="Times New Roman" pitchFamily="18" charset="0"/>
                          <a:cs typeface="Arial" charset="0"/>
                        </a:rPr>
                        <a:t>East Molokai </a:t>
                      </a:r>
                      <a:endParaRPr kumimoji="0" lang="en-US" sz="14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1"/>
                  </a:ext>
                </a:extLst>
              </a:tr>
              <a:tr h="55110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Times New Roman" pitchFamily="18" charset="0"/>
                          <a:cs typeface="Arial" charset="0"/>
                        </a:rPr>
                        <a:t>Targets</a:t>
                      </a:r>
                      <a:endParaRPr kumimoji="0" lang="en-US" sz="18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charset="0"/>
                          <a:ea typeface="Times New Roman" pitchFamily="18" charset="0"/>
                          <a:cs typeface="Arial" charset="0"/>
                        </a:rPr>
                        <a:t>Landscape </a:t>
                      </a:r>
                      <a:br>
                        <a:rPr kumimoji="0" lang="en-US" sz="900" b="0" i="0" u="none" strike="noStrike" cap="none" normalizeH="0" baseline="0" dirty="0" smtClean="0">
                          <a:ln>
                            <a:noFill/>
                          </a:ln>
                          <a:solidFill>
                            <a:schemeClr val="tx1"/>
                          </a:solidFill>
                          <a:effectLst/>
                          <a:latin typeface="Arial" charset="0"/>
                          <a:ea typeface="Times New Roman" pitchFamily="18" charset="0"/>
                          <a:cs typeface="Arial" charset="0"/>
                        </a:rPr>
                      </a:br>
                      <a:r>
                        <a:rPr kumimoji="0" lang="en-US" sz="900" b="0" i="0" u="none" strike="noStrike" cap="none" normalizeH="0" baseline="0" dirty="0" smtClean="0">
                          <a:ln>
                            <a:noFill/>
                          </a:ln>
                          <a:solidFill>
                            <a:schemeClr val="tx1"/>
                          </a:solidFill>
                          <a:effectLst/>
                          <a:latin typeface="Arial" charset="0"/>
                          <a:ea typeface="Times New Roman" pitchFamily="18" charset="0"/>
                          <a:cs typeface="Arial" charset="0"/>
                        </a:rPr>
                        <a:t>Context</a:t>
                      </a:r>
                      <a:endParaRPr kumimoji="0" lang="en-US" sz="14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charset="0"/>
                          <a:ea typeface="Times New Roman" pitchFamily="18" charset="0"/>
                          <a:cs typeface="Arial" charset="0"/>
                        </a:rPr>
                        <a:t>Condition</a:t>
                      </a:r>
                      <a:endParaRPr kumimoji="0" lang="en-US" sz="14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charset="0"/>
                          <a:ea typeface="Times New Roman" pitchFamily="18" charset="0"/>
                          <a:cs typeface="Arial" charset="0"/>
                        </a:rPr>
                        <a:t>Size</a:t>
                      </a:r>
                      <a:endParaRPr kumimoji="0" lang="en-US" sz="14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charset="0"/>
                          <a:ea typeface="Times New Roman" pitchFamily="18" charset="0"/>
                          <a:cs typeface="Arial" charset="0"/>
                        </a:rPr>
                        <a:t>Viability</a:t>
                      </a:r>
                      <a:br>
                        <a:rPr kumimoji="0" lang="en-US" sz="900" b="0" i="0" u="none" strike="noStrike" cap="none" normalizeH="0" baseline="0" dirty="0" smtClean="0">
                          <a:ln>
                            <a:noFill/>
                          </a:ln>
                          <a:solidFill>
                            <a:schemeClr val="tx1"/>
                          </a:solidFill>
                          <a:effectLst/>
                          <a:latin typeface="Arial" charset="0"/>
                          <a:ea typeface="Times New Roman" pitchFamily="18" charset="0"/>
                          <a:cs typeface="Arial" charset="0"/>
                        </a:rPr>
                      </a:br>
                      <a:r>
                        <a:rPr kumimoji="0" lang="en-US" sz="900" b="0" i="0" u="none" strike="noStrike" cap="none" normalizeH="0" baseline="0" dirty="0" smtClean="0">
                          <a:ln>
                            <a:noFill/>
                          </a:ln>
                          <a:solidFill>
                            <a:schemeClr val="tx1"/>
                          </a:solidFill>
                          <a:effectLst/>
                          <a:latin typeface="Arial" charset="0"/>
                          <a:ea typeface="Times New Roman" pitchFamily="18" charset="0"/>
                          <a:cs typeface="Arial" charset="0"/>
                        </a:rPr>
                        <a:t> Rank</a:t>
                      </a:r>
                      <a:endParaRPr kumimoji="0" lang="en-US" sz="14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 xmlns:a16="http://schemas.microsoft.com/office/drawing/2014/main" val="10002"/>
                  </a:ext>
                </a:extLst>
              </a:tr>
              <a:tr h="50871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1</a:t>
                      </a:r>
                      <a:endParaRPr kumimoji="0" lang="en-US" sz="14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charset="0"/>
                          <a:ea typeface="Times New Roman" pitchFamily="18" charset="0"/>
                          <a:cs typeface="Arial" charset="0"/>
                        </a:rPr>
                        <a:t>North Shore Forests &amp; Cliffs</a:t>
                      </a:r>
                      <a:endParaRPr kumimoji="0" lang="en-US" sz="14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Times New Roman" pitchFamily="18" charset="0"/>
                          <a:cs typeface="Arial" charset="0"/>
                        </a:rPr>
                        <a:t>Fair</a:t>
                      </a:r>
                      <a:endParaRPr kumimoji="0" lang="en-US" sz="14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Times New Roman" pitchFamily="18" charset="0"/>
                          <a:cs typeface="Arial" charset="0"/>
                        </a:rPr>
                        <a:t>Good</a:t>
                      </a:r>
                      <a:endParaRPr kumimoji="0" lang="en-US" sz="14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Times New Roman" pitchFamily="18" charset="0"/>
                          <a:cs typeface="Arial" charset="0"/>
                        </a:rPr>
                        <a:t>Fair</a:t>
                      </a:r>
                      <a:endParaRPr kumimoji="0" lang="en-US" sz="14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charset="0"/>
                          <a:ea typeface="Times New Roman" pitchFamily="18" charset="0"/>
                          <a:cs typeface="Arial" charset="0"/>
                        </a:rPr>
                        <a:t>Fair</a:t>
                      </a:r>
                      <a:endParaRPr kumimoji="0" lang="en-US" sz="14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 xmlns:a16="http://schemas.microsoft.com/office/drawing/2014/main" val="10003"/>
                  </a:ext>
                </a:extLst>
              </a:tr>
              <a:tr h="55110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2</a:t>
                      </a:r>
                      <a:endParaRPr kumimoji="0" lang="en-US" sz="14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charset="0"/>
                          <a:ea typeface="Times New Roman" pitchFamily="18" charset="0"/>
                          <a:cs typeface="Arial" charset="0"/>
                        </a:rPr>
                        <a:t>Montane Wet Forest</a:t>
                      </a:r>
                      <a:endParaRPr kumimoji="0" lang="en-US" sz="14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Times New Roman" pitchFamily="18" charset="0"/>
                          <a:cs typeface="Arial" charset="0"/>
                        </a:rPr>
                        <a:t>Fair</a:t>
                      </a:r>
                      <a:endParaRPr kumimoji="0" lang="en-US" sz="14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Times New Roman" pitchFamily="18" charset="0"/>
                          <a:cs typeface="Arial" charset="0"/>
                        </a:rPr>
                        <a:t>Very </a:t>
                      </a:r>
                      <a:br>
                        <a:rPr kumimoji="0" lang="en-US" sz="1000" b="0" i="0" u="none" strike="noStrike" cap="none" normalizeH="0" baseline="0" dirty="0" smtClean="0">
                          <a:ln>
                            <a:noFill/>
                          </a:ln>
                          <a:solidFill>
                            <a:schemeClr val="tx1"/>
                          </a:solidFill>
                          <a:effectLst/>
                          <a:latin typeface="Arial" charset="0"/>
                          <a:ea typeface="Times New Roman" pitchFamily="18" charset="0"/>
                          <a:cs typeface="Arial" charset="0"/>
                        </a:rPr>
                      </a:br>
                      <a:r>
                        <a:rPr kumimoji="0" lang="en-US" sz="1000" b="0" i="0" u="none" strike="noStrike" cap="none" normalizeH="0" baseline="0" dirty="0" smtClean="0">
                          <a:ln>
                            <a:noFill/>
                          </a:ln>
                          <a:solidFill>
                            <a:schemeClr val="tx1"/>
                          </a:solidFill>
                          <a:effectLst/>
                          <a:latin typeface="Arial" charset="0"/>
                          <a:ea typeface="Times New Roman" pitchFamily="18" charset="0"/>
                          <a:cs typeface="Arial" charset="0"/>
                        </a:rPr>
                        <a:t>Good</a:t>
                      </a:r>
                      <a:endParaRPr kumimoji="0" lang="en-US" sz="14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Times New Roman" pitchFamily="18" charset="0"/>
                          <a:cs typeface="Arial" charset="0"/>
                        </a:rPr>
                        <a:t>Fair</a:t>
                      </a:r>
                      <a:endParaRPr kumimoji="0" lang="en-US" sz="14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charset="0"/>
                          <a:ea typeface="Times New Roman" pitchFamily="18" charset="0"/>
                          <a:cs typeface="Arial" charset="0"/>
                        </a:rPr>
                        <a:t>Good</a:t>
                      </a:r>
                      <a:endParaRPr kumimoji="0" lang="en-US" sz="14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 xmlns:a16="http://schemas.microsoft.com/office/drawing/2014/main" val="10004"/>
                  </a:ext>
                </a:extLst>
              </a:tr>
              <a:tr h="50871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charset="0"/>
                          <a:ea typeface="Times New Roman" pitchFamily="18" charset="0"/>
                          <a:cs typeface="Arial" charset="0"/>
                        </a:rPr>
                        <a:t>3</a:t>
                      </a:r>
                      <a:endParaRPr kumimoji="0" lang="en-US" sz="14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charset="0"/>
                          <a:ea typeface="Times New Roman" pitchFamily="18" charset="0"/>
                          <a:cs typeface="Arial" charset="0"/>
                        </a:rPr>
                        <a:t>South Slope Mesic Forest &amp;  Shrubland</a:t>
                      </a:r>
                      <a:endParaRPr kumimoji="0" lang="en-US" sz="14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Times New Roman" pitchFamily="18" charset="0"/>
                          <a:cs typeface="Arial" charset="0"/>
                        </a:rPr>
                        <a:t>Poor</a:t>
                      </a:r>
                      <a:endParaRPr kumimoji="0" lang="en-US" sz="14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Times New Roman" pitchFamily="18" charset="0"/>
                          <a:cs typeface="Arial" charset="0"/>
                        </a:rPr>
                        <a:t>Good</a:t>
                      </a:r>
                      <a:endParaRPr kumimoji="0" lang="en-US" sz="14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Times New Roman" pitchFamily="18" charset="0"/>
                          <a:cs typeface="Arial" charset="0"/>
                        </a:rPr>
                        <a:t>Poor</a:t>
                      </a:r>
                      <a:endParaRPr kumimoji="0" lang="en-US" sz="14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charset="0"/>
                          <a:ea typeface="Times New Roman" pitchFamily="18" charset="0"/>
                          <a:cs typeface="Arial" charset="0"/>
                        </a:rPr>
                        <a:t>Fair</a:t>
                      </a:r>
                      <a:endParaRPr kumimoji="0" lang="en-US" sz="14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 xmlns:a16="http://schemas.microsoft.com/office/drawing/2014/main" val="10005"/>
                  </a:ext>
                </a:extLst>
              </a:tr>
              <a:tr h="342233">
                <a:tc grid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charset="0"/>
                          <a:ea typeface="Times New Roman" pitchFamily="18" charset="0"/>
                          <a:cs typeface="Arial" charset="0"/>
                        </a:rPr>
                        <a:t>Overall Biodiversity Health Rank</a:t>
                      </a:r>
                      <a:endParaRPr kumimoji="0" lang="en-US" sz="14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charset="0"/>
                          <a:ea typeface="Times New Roman" pitchFamily="18" charset="0"/>
                          <a:cs typeface="Arial" charset="0"/>
                        </a:rPr>
                        <a:t>Fair</a:t>
                      </a:r>
                      <a:endParaRPr kumimoji="0" lang="en-US" sz="14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 xmlns:a16="http://schemas.microsoft.com/office/drawing/2014/main" val="10006"/>
                  </a:ext>
                </a:extLst>
              </a:tr>
            </a:tbl>
          </a:graphicData>
        </a:graphic>
      </p:graphicFrame>
      <p:pic>
        <p:nvPicPr>
          <p:cNvPr id="9220" name="Picture 6" descr="DSC_0027-1"/>
          <p:cNvPicPr>
            <a:picLocks noChangeAspect="1" noChangeArrowheads="1"/>
          </p:cNvPicPr>
          <p:nvPr/>
        </p:nvPicPr>
        <p:blipFill>
          <a:blip r:embed="rId3" cstate="print"/>
          <a:srcRect/>
          <a:stretch>
            <a:fillRect/>
          </a:stretch>
        </p:blipFill>
        <p:spPr bwMode="auto">
          <a:xfrm>
            <a:off x="914400" y="4953000"/>
            <a:ext cx="1430338" cy="1752600"/>
          </a:xfrm>
          <a:prstGeom prst="rect">
            <a:avLst/>
          </a:prstGeom>
          <a:noFill/>
          <a:ln w="9525">
            <a:noFill/>
            <a:miter lim="800000"/>
            <a:headEnd/>
            <a:tailEnd/>
          </a:ln>
        </p:spPr>
      </p:pic>
      <p:pic>
        <p:nvPicPr>
          <p:cNvPr id="9221" name="Picture 8" descr="Moloka'i’s native upland forests"/>
          <p:cNvPicPr>
            <a:picLocks noChangeAspect="1" noChangeArrowheads="1"/>
          </p:cNvPicPr>
          <p:nvPr/>
        </p:nvPicPr>
        <p:blipFill>
          <a:blip r:embed="rId4" cstate="print"/>
          <a:srcRect/>
          <a:stretch>
            <a:fillRect/>
          </a:stretch>
        </p:blipFill>
        <p:spPr bwMode="auto">
          <a:xfrm>
            <a:off x="381000" y="3054350"/>
            <a:ext cx="2743200" cy="1746250"/>
          </a:xfrm>
          <a:prstGeom prst="rect">
            <a:avLst/>
          </a:prstGeom>
          <a:noFill/>
          <a:ln w="9525">
            <a:noFill/>
            <a:miter lim="800000"/>
            <a:headEnd/>
            <a:tailEnd/>
          </a:ln>
        </p:spPr>
      </p:pic>
      <p:pic>
        <p:nvPicPr>
          <p:cNvPr id="9222" name="Picture 9"/>
          <p:cNvPicPr>
            <a:picLocks noChangeAspect="1" noChangeArrowheads="1"/>
          </p:cNvPicPr>
          <p:nvPr/>
        </p:nvPicPr>
        <p:blipFill>
          <a:blip r:embed="rId5" cstate="print"/>
          <a:srcRect/>
          <a:stretch>
            <a:fillRect/>
          </a:stretch>
        </p:blipFill>
        <p:spPr bwMode="auto">
          <a:xfrm>
            <a:off x="7010400" y="1466850"/>
            <a:ext cx="1447800" cy="1733550"/>
          </a:xfrm>
          <a:prstGeom prst="rect">
            <a:avLst/>
          </a:prstGeom>
          <a:noFill/>
          <a:ln w="9525">
            <a:noFill/>
            <a:miter lim="800000"/>
            <a:headEnd/>
            <a:tailEnd/>
          </a:ln>
        </p:spPr>
      </p:pic>
      <p:pic>
        <p:nvPicPr>
          <p:cNvPr id="9267" name="Picture 10" descr="whooperchickMar20_02.jpg"/>
          <p:cNvPicPr>
            <a:picLocks noChangeAspect="1"/>
          </p:cNvPicPr>
          <p:nvPr/>
        </p:nvPicPr>
        <p:blipFill>
          <a:blip r:embed="rId6" cstate="print"/>
          <a:srcRect/>
          <a:stretch>
            <a:fillRect/>
          </a:stretch>
        </p:blipFill>
        <p:spPr bwMode="auto">
          <a:xfrm>
            <a:off x="4724400" y="1600200"/>
            <a:ext cx="1841500" cy="1384300"/>
          </a:xfrm>
          <a:prstGeom prst="rect">
            <a:avLst/>
          </a:prstGeom>
          <a:noFill/>
          <a:ln w="9525">
            <a:noFill/>
            <a:miter lim="800000"/>
            <a:headEnd/>
            <a:tailEnd/>
          </a:ln>
        </p:spPr>
      </p:pic>
      <p:sp>
        <p:nvSpPr>
          <p:cNvPr id="13" name="Oval 12"/>
          <p:cNvSpPr/>
          <p:nvPr/>
        </p:nvSpPr>
        <p:spPr>
          <a:xfrm>
            <a:off x="3200400" y="3276600"/>
            <a:ext cx="9906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Oval 13"/>
          <p:cNvSpPr/>
          <p:nvPr/>
        </p:nvSpPr>
        <p:spPr>
          <a:xfrm>
            <a:off x="3581400" y="4114800"/>
            <a:ext cx="9906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Title 1"/>
          <p:cNvSpPr>
            <a:spLocks noGrp="1"/>
          </p:cNvSpPr>
          <p:nvPr>
            <p:ph type="title"/>
          </p:nvPr>
        </p:nvSpPr>
        <p:spPr>
          <a:xfrm>
            <a:off x="1676400" y="0"/>
            <a:ext cx="7467600" cy="1371600"/>
          </a:xfrm>
        </p:spPr>
        <p:txBody>
          <a:bodyPr/>
          <a:lstStyle/>
          <a:p>
            <a:r>
              <a:rPr lang="en-US" sz="3200" dirty="0">
                <a:solidFill>
                  <a:srgbClr val="FFFFFF"/>
                </a:solidFill>
                <a:latin typeface="+mn-lt"/>
              </a:rPr>
              <a:t>2. Understand Current &amp; Desired State of What You Want to Conserve</a:t>
            </a:r>
          </a:p>
        </p:txBody>
      </p:sp>
    </p:spTree>
    <p:extLst>
      <p:ext uri="{BB962C8B-B14F-4D97-AF65-F5344CB8AC3E}">
        <p14:creationId xmlns:p14="http://schemas.microsoft.com/office/powerpoint/2010/main" val="872002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p:txBody>
          <a:bodyPr/>
          <a:lstStyle/>
          <a:p>
            <a:pPr marL="514350" indent="-514350">
              <a:buFontTx/>
              <a:buAutoNum type="arabicPeriod" startAt="3"/>
            </a:pPr>
            <a:r>
              <a:rPr lang="en-US" dirty="0">
                <a:latin typeface="Arial" charset="0"/>
              </a:rPr>
              <a:t>Identify and </a:t>
            </a:r>
            <a:r>
              <a:rPr lang="en-US" dirty="0" smtClean="0">
                <a:latin typeface="Arial" charset="0"/>
              </a:rPr>
              <a:t>Rank Threats</a:t>
            </a:r>
            <a:endParaRPr lang="en-US" dirty="0">
              <a:latin typeface="Arial" charset="0"/>
            </a:endParaRPr>
          </a:p>
        </p:txBody>
      </p:sp>
      <p:pic>
        <p:nvPicPr>
          <p:cNvPr id="5" name="Picture 9" descr="Hoover_dam"/>
          <p:cNvPicPr>
            <a:picLocks noChangeAspect="1" noChangeArrowheads="1"/>
          </p:cNvPicPr>
          <p:nvPr/>
        </p:nvPicPr>
        <p:blipFill>
          <a:blip r:embed="rId3" cstate="print"/>
          <a:srcRect t="14320"/>
          <a:stretch>
            <a:fillRect/>
          </a:stretch>
        </p:blipFill>
        <p:spPr bwMode="auto">
          <a:xfrm>
            <a:off x="176212" y="1371600"/>
            <a:ext cx="2185988" cy="2806700"/>
          </a:xfrm>
          <a:prstGeom prst="rect">
            <a:avLst/>
          </a:prstGeom>
          <a:noFill/>
          <a:ln w="9525">
            <a:noFill/>
            <a:miter lim="800000"/>
            <a:headEnd/>
            <a:tailEnd/>
          </a:ln>
        </p:spPr>
      </p:pic>
      <p:pic>
        <p:nvPicPr>
          <p:cNvPr id="6" name="Picture 4" descr="rincon road1.jpg"/>
          <p:cNvPicPr>
            <a:picLocks noChangeAspect="1"/>
          </p:cNvPicPr>
          <p:nvPr/>
        </p:nvPicPr>
        <p:blipFill>
          <a:blip r:embed="rId4" cstate="print"/>
          <a:srcRect/>
          <a:stretch>
            <a:fillRect/>
          </a:stretch>
        </p:blipFill>
        <p:spPr bwMode="auto">
          <a:xfrm>
            <a:off x="6121400" y="1512888"/>
            <a:ext cx="3022600" cy="1984375"/>
          </a:xfrm>
          <a:prstGeom prst="rect">
            <a:avLst/>
          </a:prstGeom>
          <a:noFill/>
          <a:ln w="9525">
            <a:noFill/>
            <a:miter lim="800000"/>
            <a:headEnd/>
            <a:tailEnd/>
          </a:ln>
        </p:spPr>
      </p:pic>
      <p:pic>
        <p:nvPicPr>
          <p:cNvPr id="7" name="Picture 11" descr="African palm.jpg"/>
          <p:cNvPicPr>
            <a:picLocks noChangeAspect="1"/>
          </p:cNvPicPr>
          <p:nvPr/>
        </p:nvPicPr>
        <p:blipFill>
          <a:blip r:embed="rId5" cstate="print"/>
          <a:srcRect r="14862"/>
          <a:stretch>
            <a:fillRect/>
          </a:stretch>
        </p:blipFill>
        <p:spPr bwMode="auto">
          <a:xfrm>
            <a:off x="0" y="4267200"/>
            <a:ext cx="2695575" cy="2405062"/>
          </a:xfrm>
          <a:prstGeom prst="rect">
            <a:avLst/>
          </a:prstGeom>
          <a:noFill/>
          <a:ln w="9525">
            <a:noFill/>
            <a:miter lim="800000"/>
            <a:headEnd/>
            <a:tailEnd/>
          </a:ln>
        </p:spPr>
      </p:pic>
      <p:pic>
        <p:nvPicPr>
          <p:cNvPr id="8" name="Picture 18" descr="iil-ian-aj-0062.jpg"/>
          <p:cNvPicPr>
            <a:picLocks noChangeAspect="1"/>
          </p:cNvPicPr>
          <p:nvPr/>
        </p:nvPicPr>
        <p:blipFill>
          <a:blip r:embed="rId6" cstate="print"/>
          <a:srcRect l="4616"/>
          <a:stretch>
            <a:fillRect/>
          </a:stretch>
        </p:blipFill>
        <p:spPr bwMode="auto">
          <a:xfrm>
            <a:off x="6002338" y="4564063"/>
            <a:ext cx="3141662" cy="2195512"/>
          </a:xfrm>
          <a:prstGeom prst="rect">
            <a:avLst/>
          </a:prstGeom>
          <a:noFill/>
          <a:ln w="9525">
            <a:noFill/>
            <a:miter lim="800000"/>
            <a:headEnd/>
            <a:tailEnd/>
          </a:ln>
        </p:spPr>
      </p:pic>
      <p:pic>
        <p:nvPicPr>
          <p:cNvPr id="9" name="Picture 7" descr="ill-ian-jw-368.jpg"/>
          <p:cNvPicPr>
            <a:picLocks noChangeAspect="1"/>
          </p:cNvPicPr>
          <p:nvPr/>
        </p:nvPicPr>
        <p:blipFill>
          <a:blip r:embed="rId7" cstate="print"/>
          <a:srcRect/>
          <a:stretch>
            <a:fillRect/>
          </a:stretch>
        </p:blipFill>
        <p:spPr bwMode="auto">
          <a:xfrm>
            <a:off x="2714342" y="4111530"/>
            <a:ext cx="3136900" cy="1952625"/>
          </a:xfrm>
          <a:prstGeom prst="rect">
            <a:avLst/>
          </a:prstGeom>
          <a:noFill/>
          <a:ln w="9525">
            <a:noFill/>
            <a:miter lim="800000"/>
            <a:headEnd/>
            <a:tailEnd/>
          </a:ln>
        </p:spPr>
      </p:pic>
      <p:sp>
        <p:nvSpPr>
          <p:cNvPr id="10" name="TextBox 16"/>
          <p:cNvSpPr txBox="1">
            <a:spLocks noChangeArrowheads="1"/>
          </p:cNvSpPr>
          <p:nvPr/>
        </p:nvSpPr>
        <p:spPr bwMode="auto">
          <a:xfrm>
            <a:off x="6010275" y="6396038"/>
            <a:ext cx="1247775" cy="338137"/>
          </a:xfrm>
          <a:prstGeom prst="rect">
            <a:avLst/>
          </a:prstGeom>
          <a:noFill/>
          <a:ln w="9525">
            <a:noFill/>
            <a:miter lim="800000"/>
            <a:headEnd/>
            <a:tailEnd/>
          </a:ln>
        </p:spPr>
        <p:txBody>
          <a:bodyPr wrap="none">
            <a:spAutoFit/>
          </a:bodyPr>
          <a:lstStyle>
            <a:lvl1pPr eaLnBrk="0" hangingPunct="0">
              <a:defRPr sz="4400">
                <a:solidFill>
                  <a:schemeClr val="tx1"/>
                </a:solidFill>
                <a:latin typeface="Tahoma" pitchFamily="34" charset="0"/>
                <a:ea typeface="MS PGothic" pitchFamily="34" charset="-128"/>
              </a:defRPr>
            </a:lvl1pPr>
            <a:lvl2pPr marL="742950" indent="-285750" eaLnBrk="0" hangingPunct="0">
              <a:defRPr sz="4400">
                <a:solidFill>
                  <a:schemeClr val="tx1"/>
                </a:solidFill>
                <a:latin typeface="Tahoma" pitchFamily="34" charset="0"/>
                <a:ea typeface="MS PGothic" pitchFamily="34" charset="-128"/>
              </a:defRPr>
            </a:lvl2pPr>
            <a:lvl3pPr marL="1143000" indent="-228600" eaLnBrk="0" hangingPunct="0">
              <a:defRPr sz="4400">
                <a:solidFill>
                  <a:schemeClr val="tx1"/>
                </a:solidFill>
                <a:latin typeface="Tahoma" pitchFamily="34" charset="0"/>
                <a:ea typeface="MS PGothic" pitchFamily="34" charset="-128"/>
              </a:defRPr>
            </a:lvl3pPr>
            <a:lvl4pPr marL="1600200" indent="-228600" eaLnBrk="0" hangingPunct="0">
              <a:defRPr sz="4400">
                <a:solidFill>
                  <a:schemeClr val="tx1"/>
                </a:solidFill>
                <a:latin typeface="Tahoma" pitchFamily="34" charset="0"/>
                <a:ea typeface="MS PGothic" pitchFamily="34" charset="-128"/>
              </a:defRPr>
            </a:lvl4pPr>
            <a:lvl5pPr marL="2057400" indent="-228600" eaLnBrk="0" hangingPunct="0">
              <a:defRPr sz="4400">
                <a:solidFill>
                  <a:schemeClr val="tx1"/>
                </a:solidFill>
                <a:latin typeface="Tahoma" pitchFamily="34" charset="0"/>
                <a:ea typeface="MS PGothic" pitchFamily="34" charset="-128"/>
              </a:defRPr>
            </a:lvl5pPr>
            <a:lvl6pPr marL="2514600" indent="-228600" algn="r" eaLnBrk="0" fontAlgn="base" hangingPunct="0">
              <a:spcBef>
                <a:spcPct val="0"/>
              </a:spcBef>
              <a:spcAft>
                <a:spcPct val="0"/>
              </a:spcAft>
              <a:defRPr sz="4400">
                <a:solidFill>
                  <a:schemeClr val="tx1"/>
                </a:solidFill>
                <a:latin typeface="Tahoma" pitchFamily="34" charset="0"/>
                <a:ea typeface="MS PGothic" pitchFamily="34" charset="-128"/>
              </a:defRPr>
            </a:lvl6pPr>
            <a:lvl7pPr marL="2971800" indent="-228600" algn="r" eaLnBrk="0" fontAlgn="base" hangingPunct="0">
              <a:spcBef>
                <a:spcPct val="0"/>
              </a:spcBef>
              <a:spcAft>
                <a:spcPct val="0"/>
              </a:spcAft>
              <a:defRPr sz="4400">
                <a:solidFill>
                  <a:schemeClr val="tx1"/>
                </a:solidFill>
                <a:latin typeface="Tahoma" pitchFamily="34" charset="0"/>
                <a:ea typeface="MS PGothic" pitchFamily="34" charset="-128"/>
              </a:defRPr>
            </a:lvl7pPr>
            <a:lvl8pPr marL="3429000" indent="-228600" algn="r" eaLnBrk="0" fontAlgn="base" hangingPunct="0">
              <a:spcBef>
                <a:spcPct val="0"/>
              </a:spcBef>
              <a:spcAft>
                <a:spcPct val="0"/>
              </a:spcAft>
              <a:defRPr sz="4400">
                <a:solidFill>
                  <a:schemeClr val="tx1"/>
                </a:solidFill>
                <a:latin typeface="Tahoma" pitchFamily="34" charset="0"/>
                <a:ea typeface="MS PGothic" pitchFamily="34" charset="-128"/>
              </a:defRPr>
            </a:lvl8pPr>
            <a:lvl9pPr marL="3886200" indent="-228600" algn="r" eaLnBrk="0" fontAlgn="base" hangingPunct="0">
              <a:spcBef>
                <a:spcPct val="0"/>
              </a:spcBef>
              <a:spcAft>
                <a:spcPct val="0"/>
              </a:spcAft>
              <a:defRPr sz="4400">
                <a:solidFill>
                  <a:schemeClr val="tx1"/>
                </a:solidFill>
                <a:latin typeface="Tahoma" pitchFamily="34" charset="0"/>
                <a:ea typeface="MS PGothic" pitchFamily="34" charset="-128"/>
              </a:defRPr>
            </a:lvl9pPr>
          </a:lstStyle>
          <a:p>
            <a:pPr algn="ctr" eaLnBrk="1" hangingPunct="1">
              <a:defRPr/>
            </a:pPr>
            <a:r>
              <a:rPr lang="en-US" sz="800" smtClean="0">
                <a:solidFill>
                  <a:schemeClr val="bg1"/>
                </a:solidFill>
                <a:effectLst>
                  <a:outerShdw blurRad="38100" dist="38100" dir="2700000" algn="tl">
                    <a:srgbClr val="C0C0C0"/>
                  </a:outerShdw>
                </a:effectLst>
              </a:rPr>
              <a:t>Photo: Adrian Jones, </a:t>
            </a:r>
          </a:p>
          <a:p>
            <a:pPr algn="ctr" eaLnBrk="1" hangingPunct="1">
              <a:defRPr/>
            </a:pPr>
            <a:r>
              <a:rPr lang="en-US" sz="800" smtClean="0">
                <a:solidFill>
                  <a:schemeClr val="bg1"/>
                </a:solidFill>
                <a:effectLst>
                  <a:outerShdw blurRad="38100" dist="38100" dir="2700000" algn="tl">
                    <a:srgbClr val="C0C0C0"/>
                  </a:outerShdw>
                </a:effectLst>
              </a:rPr>
              <a:t>IAN Image Library</a:t>
            </a:r>
          </a:p>
        </p:txBody>
      </p:sp>
      <p:pic>
        <p:nvPicPr>
          <p:cNvPr id="11" name="Picture 17" descr="unsustainable hunting_WCS Congo"/>
          <p:cNvPicPr>
            <a:picLocks noChangeAspect="1" noChangeArrowheads="1"/>
          </p:cNvPicPr>
          <p:nvPr/>
        </p:nvPicPr>
        <p:blipFill>
          <a:blip r:embed="rId8" cstate="print"/>
          <a:srcRect/>
          <a:stretch>
            <a:fillRect/>
          </a:stretch>
        </p:blipFill>
        <p:spPr bwMode="auto">
          <a:xfrm>
            <a:off x="2945920" y="1529844"/>
            <a:ext cx="2690606" cy="2101889"/>
          </a:xfrm>
          <a:prstGeom prst="rect">
            <a:avLst/>
          </a:prstGeom>
          <a:noFill/>
          <a:ln w="9525">
            <a:solidFill>
              <a:schemeClr val="tx1"/>
            </a:solidFill>
            <a:miter lim="800000"/>
            <a:headEnd/>
            <a:tailEnd/>
          </a:ln>
        </p:spPr>
      </p:pic>
      <p:sp>
        <p:nvSpPr>
          <p:cNvPr id="12" name="Text Box 12"/>
          <p:cNvSpPr txBox="1">
            <a:spLocks noChangeArrowheads="1"/>
          </p:cNvSpPr>
          <p:nvPr/>
        </p:nvSpPr>
        <p:spPr bwMode="auto">
          <a:xfrm>
            <a:off x="324136" y="3657600"/>
            <a:ext cx="1733264" cy="646331"/>
          </a:xfrm>
          <a:prstGeom prst="rect">
            <a:avLst/>
          </a:prstGeom>
          <a:solidFill>
            <a:srgbClr val="FF7979"/>
          </a:solidFill>
          <a:ln w="9525" algn="ctr">
            <a:solidFill>
              <a:schemeClr val="tx1"/>
            </a:solidFill>
            <a:miter lim="800000"/>
            <a:headEnd/>
            <a:tailEnd/>
          </a:ln>
        </p:spPr>
        <p:txBody>
          <a:bodyPr wrap="square">
            <a:spAutoFit/>
          </a:bodyPr>
          <a:lstStyle/>
          <a:p>
            <a:r>
              <a:rPr lang="en-US" sz="1800" dirty="0" smtClean="0">
                <a:effectLst/>
              </a:rPr>
              <a:t>Operation of Dams</a:t>
            </a:r>
            <a:endParaRPr lang="en-US" sz="1800" dirty="0">
              <a:effectLst/>
            </a:endParaRPr>
          </a:p>
        </p:txBody>
      </p:sp>
      <p:sp>
        <p:nvSpPr>
          <p:cNvPr id="13" name="Text Box 12"/>
          <p:cNvSpPr txBox="1">
            <a:spLocks noChangeArrowheads="1"/>
          </p:cNvSpPr>
          <p:nvPr/>
        </p:nvSpPr>
        <p:spPr bwMode="auto">
          <a:xfrm>
            <a:off x="3098041" y="3451534"/>
            <a:ext cx="2456597" cy="369332"/>
          </a:xfrm>
          <a:prstGeom prst="rect">
            <a:avLst/>
          </a:prstGeom>
          <a:solidFill>
            <a:srgbClr val="FF7979"/>
          </a:solidFill>
          <a:ln w="9525" algn="ctr">
            <a:solidFill>
              <a:schemeClr val="tx1"/>
            </a:solidFill>
            <a:miter lim="800000"/>
            <a:headEnd/>
            <a:tailEnd/>
          </a:ln>
        </p:spPr>
        <p:txBody>
          <a:bodyPr wrap="square">
            <a:spAutoFit/>
          </a:bodyPr>
          <a:lstStyle/>
          <a:p>
            <a:pPr algn="l"/>
            <a:r>
              <a:rPr lang="en-US" sz="1800" dirty="0" smtClean="0">
                <a:effectLst/>
              </a:rPr>
              <a:t>Unsustainable harvest</a:t>
            </a:r>
            <a:endParaRPr lang="en-US" sz="1800" dirty="0">
              <a:effectLst/>
            </a:endParaRPr>
          </a:p>
        </p:txBody>
      </p:sp>
      <p:sp>
        <p:nvSpPr>
          <p:cNvPr id="14" name="Text Box 12"/>
          <p:cNvSpPr txBox="1">
            <a:spLocks noChangeArrowheads="1"/>
          </p:cNvSpPr>
          <p:nvPr/>
        </p:nvSpPr>
        <p:spPr bwMode="auto">
          <a:xfrm>
            <a:off x="6705600" y="3239869"/>
            <a:ext cx="1752600" cy="646331"/>
          </a:xfrm>
          <a:prstGeom prst="rect">
            <a:avLst/>
          </a:prstGeom>
          <a:solidFill>
            <a:srgbClr val="FF7979"/>
          </a:solidFill>
          <a:ln w="9525" algn="ctr">
            <a:solidFill>
              <a:schemeClr val="tx1"/>
            </a:solidFill>
            <a:miter lim="800000"/>
            <a:headEnd/>
            <a:tailEnd/>
          </a:ln>
        </p:spPr>
        <p:txBody>
          <a:bodyPr wrap="square">
            <a:spAutoFit/>
          </a:bodyPr>
          <a:lstStyle/>
          <a:p>
            <a:pPr algn="l"/>
            <a:r>
              <a:rPr lang="en-US" sz="1800" dirty="0" smtClean="0">
                <a:effectLst/>
              </a:rPr>
              <a:t>Unsustainable Logging</a:t>
            </a:r>
            <a:endParaRPr lang="en-US" sz="1800" dirty="0">
              <a:effectLst/>
            </a:endParaRPr>
          </a:p>
        </p:txBody>
      </p:sp>
      <p:sp>
        <p:nvSpPr>
          <p:cNvPr id="15" name="Text Box 12"/>
          <p:cNvSpPr txBox="1">
            <a:spLocks noChangeArrowheads="1"/>
          </p:cNvSpPr>
          <p:nvPr/>
        </p:nvSpPr>
        <p:spPr bwMode="auto">
          <a:xfrm flipH="1">
            <a:off x="89463" y="6159098"/>
            <a:ext cx="2007061" cy="646331"/>
          </a:xfrm>
          <a:prstGeom prst="rect">
            <a:avLst/>
          </a:prstGeom>
          <a:solidFill>
            <a:srgbClr val="FF7979"/>
          </a:solidFill>
          <a:ln w="9525" algn="ctr">
            <a:solidFill>
              <a:schemeClr val="tx1"/>
            </a:solidFill>
            <a:miter lim="800000"/>
            <a:headEnd/>
            <a:tailEnd/>
          </a:ln>
        </p:spPr>
        <p:txBody>
          <a:bodyPr wrap="square">
            <a:spAutoFit/>
          </a:bodyPr>
          <a:lstStyle/>
          <a:p>
            <a:pPr algn="l"/>
            <a:r>
              <a:rPr lang="en-US" sz="1800" dirty="0" smtClean="0">
                <a:effectLst/>
              </a:rPr>
              <a:t>Incompatible Livestock Grazing</a:t>
            </a:r>
            <a:endParaRPr lang="en-US" sz="1800" dirty="0">
              <a:effectLst/>
            </a:endParaRPr>
          </a:p>
        </p:txBody>
      </p:sp>
      <p:sp>
        <p:nvSpPr>
          <p:cNvPr id="16" name="Text Box 12"/>
          <p:cNvSpPr txBox="1">
            <a:spLocks noChangeArrowheads="1"/>
          </p:cNvSpPr>
          <p:nvPr/>
        </p:nvSpPr>
        <p:spPr bwMode="auto">
          <a:xfrm flipH="1">
            <a:off x="2947915" y="5901308"/>
            <a:ext cx="2729553" cy="369332"/>
          </a:xfrm>
          <a:prstGeom prst="rect">
            <a:avLst/>
          </a:prstGeom>
          <a:solidFill>
            <a:srgbClr val="FF7979"/>
          </a:solidFill>
          <a:ln w="9525" algn="ctr">
            <a:solidFill>
              <a:schemeClr val="tx1"/>
            </a:solidFill>
            <a:miter lim="800000"/>
            <a:headEnd/>
            <a:tailEnd/>
          </a:ln>
        </p:spPr>
        <p:txBody>
          <a:bodyPr wrap="square">
            <a:spAutoFit/>
          </a:bodyPr>
          <a:lstStyle/>
          <a:p>
            <a:pPr algn="l"/>
            <a:r>
              <a:rPr lang="en-US" sz="1800" dirty="0" smtClean="0">
                <a:effectLst/>
              </a:rPr>
              <a:t>Residential Development</a:t>
            </a:r>
            <a:endParaRPr lang="en-US" sz="1800" dirty="0">
              <a:effectLst/>
            </a:endParaRPr>
          </a:p>
        </p:txBody>
      </p:sp>
      <p:sp>
        <p:nvSpPr>
          <p:cNvPr id="17" name="Text Box 12"/>
          <p:cNvSpPr txBox="1">
            <a:spLocks noChangeArrowheads="1"/>
          </p:cNvSpPr>
          <p:nvPr/>
        </p:nvSpPr>
        <p:spPr bwMode="auto">
          <a:xfrm flipH="1">
            <a:off x="6307538" y="4375034"/>
            <a:ext cx="2590802" cy="369332"/>
          </a:xfrm>
          <a:prstGeom prst="rect">
            <a:avLst/>
          </a:prstGeom>
          <a:solidFill>
            <a:srgbClr val="FF7979"/>
          </a:solidFill>
          <a:ln w="9525" algn="ctr">
            <a:solidFill>
              <a:schemeClr val="tx1"/>
            </a:solidFill>
            <a:miter lim="800000"/>
            <a:headEnd/>
            <a:tailEnd/>
          </a:ln>
        </p:spPr>
        <p:txBody>
          <a:bodyPr wrap="square">
            <a:spAutoFit/>
          </a:bodyPr>
          <a:lstStyle/>
          <a:p>
            <a:pPr algn="l"/>
            <a:r>
              <a:rPr lang="en-US" sz="1800" dirty="0" smtClean="0"/>
              <a:t>Exotic/Invasive Species</a:t>
            </a:r>
            <a:endParaRPr lang="en-US" sz="1800" dirty="0"/>
          </a:p>
        </p:txBody>
      </p:sp>
    </p:spTree>
    <p:extLst>
      <p:ext uri="{BB962C8B-B14F-4D97-AF65-F5344CB8AC3E}">
        <p14:creationId xmlns:p14="http://schemas.microsoft.com/office/powerpoint/2010/main" val="937272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p:txBody>
          <a:bodyPr/>
          <a:lstStyle/>
          <a:p>
            <a:r>
              <a:rPr lang="en-US" smtClean="0">
                <a:ea typeface="MS PGothic" pitchFamily="34" charset="-128"/>
              </a:rPr>
              <a:t>Attribution</a:t>
            </a:r>
          </a:p>
        </p:txBody>
      </p:sp>
      <p:sp>
        <p:nvSpPr>
          <p:cNvPr id="7170" name="Rectangle 9"/>
          <p:cNvSpPr>
            <a:spLocks noChangeArrowheads="1"/>
          </p:cNvSpPr>
          <p:nvPr/>
        </p:nvSpPr>
        <p:spPr bwMode="auto">
          <a:xfrm>
            <a:off x="561975" y="1219200"/>
            <a:ext cx="8296275" cy="425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eaLnBrk="0" hangingPunct="0">
              <a:lnSpc>
                <a:spcPct val="80000"/>
              </a:lnSpc>
              <a:spcBef>
                <a:spcPct val="20000"/>
              </a:spcBef>
              <a:buSzPct val="130000"/>
            </a:pPr>
            <a:endParaRPr lang="en-US" sz="2400"/>
          </a:p>
          <a:p>
            <a:pPr marL="342900" indent="-342900" eaLnBrk="0" hangingPunct="0">
              <a:lnSpc>
                <a:spcPct val="80000"/>
              </a:lnSpc>
              <a:spcBef>
                <a:spcPct val="20000"/>
              </a:spcBef>
              <a:buSzPct val="130000"/>
            </a:pPr>
            <a:r>
              <a:rPr lang="en-US" altLang="zh-CN" sz="2400">
                <a:cs typeface="Arial" pitchFamily="34" charset="0"/>
              </a:rPr>
              <a:t>Product of the Conservation Coaches Network, 2012</a:t>
            </a:r>
          </a:p>
          <a:p>
            <a:pPr marL="342900" indent="-342900" eaLnBrk="0" hangingPunct="0">
              <a:lnSpc>
                <a:spcPct val="80000"/>
              </a:lnSpc>
              <a:spcBef>
                <a:spcPct val="20000"/>
              </a:spcBef>
              <a:buSzPct val="130000"/>
            </a:pPr>
            <a:endParaRPr lang="en-US" i="1"/>
          </a:p>
          <a:p>
            <a:pPr marL="342900" indent="-342900" eaLnBrk="0" hangingPunct="0">
              <a:lnSpc>
                <a:spcPct val="80000"/>
              </a:lnSpc>
              <a:spcBef>
                <a:spcPct val="20000"/>
              </a:spcBef>
              <a:buSzPct val="130000"/>
            </a:pPr>
            <a:r>
              <a:rPr lang="en-US" i="1"/>
              <a:t>These presentations were developed based on materials from Foundations of Success (FOS), The Nature Conservancy (TNC), and World Wildlife Fund (WWF).  </a:t>
            </a:r>
          </a:p>
          <a:p>
            <a:pPr marL="342900" indent="-342900" eaLnBrk="0" hangingPunct="0">
              <a:lnSpc>
                <a:spcPct val="80000"/>
              </a:lnSpc>
              <a:spcBef>
                <a:spcPct val="20000"/>
              </a:spcBef>
              <a:buSzPct val="130000"/>
            </a:pPr>
            <a:endParaRPr lang="en-US" i="1"/>
          </a:p>
          <a:p>
            <a:pPr marL="342900" indent="-342900" eaLnBrk="0" hangingPunct="0">
              <a:lnSpc>
                <a:spcPct val="80000"/>
              </a:lnSpc>
              <a:spcBef>
                <a:spcPct val="20000"/>
              </a:spcBef>
              <a:buSzPct val="130000"/>
            </a:pPr>
            <a:r>
              <a:rPr lang="en-US" i="1"/>
              <a:t>CCNet strongly recommends that this presentation is given by experts familiar with the adaptive management process presented by the Conservation Measures Partnership</a:t>
            </a:r>
            <a:r>
              <a:rPr lang="ja-JP" altLang="en-US" i="1"/>
              <a:t>’</a:t>
            </a:r>
            <a:r>
              <a:rPr lang="en-US" altLang="ja-JP" i="1"/>
              <a:t>s </a:t>
            </a:r>
            <a:r>
              <a:rPr lang="en-US" altLang="ja-JP">
                <a:hlinkClick r:id="rId3"/>
              </a:rPr>
              <a:t>Open Standards for the Practice of Conservation</a:t>
            </a:r>
            <a:r>
              <a:rPr lang="en-US" altLang="ja-JP"/>
              <a:t>.</a:t>
            </a:r>
          </a:p>
          <a:p>
            <a:pPr marL="342900" indent="-342900" eaLnBrk="0" hangingPunct="0">
              <a:lnSpc>
                <a:spcPct val="80000"/>
              </a:lnSpc>
              <a:spcBef>
                <a:spcPct val="20000"/>
              </a:spcBef>
              <a:buSzPct val="130000"/>
            </a:pPr>
            <a:endParaRPr lang="en-US"/>
          </a:p>
          <a:p>
            <a:pPr marL="342900" indent="-342900" eaLnBrk="0" hangingPunct="0">
              <a:lnSpc>
                <a:spcPct val="80000"/>
              </a:lnSpc>
              <a:spcBef>
                <a:spcPct val="20000"/>
              </a:spcBef>
              <a:buSzPct val="130000"/>
            </a:pPr>
            <a:r>
              <a:rPr lang="en-US"/>
              <a:t>You are free to share this presentation and adapt it for your use.  Please attribute the work to CCNet or FOS, TNC and WWF.   If you significantly alter, transform, or build upon this work, it may be appropriate to remove the CCNet logo.</a:t>
            </a:r>
          </a:p>
          <a:p>
            <a:pPr marL="342900" indent="-342900" eaLnBrk="0" hangingPunct="0">
              <a:lnSpc>
                <a:spcPct val="80000"/>
              </a:lnSpc>
              <a:spcBef>
                <a:spcPct val="20000"/>
              </a:spcBef>
              <a:buSzPct val="130000"/>
            </a:pPr>
            <a:endParaRPr lang="en-US"/>
          </a:p>
        </p:txBody>
      </p:sp>
    </p:spTree>
    <p:extLst>
      <p:ext uri="{BB962C8B-B14F-4D97-AF65-F5344CB8AC3E}">
        <p14:creationId xmlns:p14="http://schemas.microsoft.com/office/powerpoint/2010/main" val="2812181333"/>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p:txBody>
          <a:bodyPr/>
          <a:lstStyle/>
          <a:p>
            <a:pPr marL="514350" indent="-514350">
              <a:buFontTx/>
              <a:buAutoNum type="arabicPeriod" startAt="3"/>
            </a:pPr>
            <a:r>
              <a:rPr lang="en-US" dirty="0">
                <a:latin typeface="Arial" charset="0"/>
              </a:rPr>
              <a:t>Identify and </a:t>
            </a:r>
            <a:r>
              <a:rPr lang="en-US" dirty="0" smtClean="0">
                <a:latin typeface="Arial" charset="0"/>
              </a:rPr>
              <a:t>Rank Threats</a:t>
            </a:r>
            <a:endParaRPr lang="en-US" dirty="0">
              <a:latin typeface="Arial" charset="0"/>
            </a:endParaRPr>
          </a:p>
        </p:txBody>
      </p:sp>
      <p:pic>
        <p:nvPicPr>
          <p:cNvPr id="27650" name="Picture 1430"/>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61" r="61"/>
          <a:stretch/>
        </p:blipFill>
        <p:spPr>
          <a:xfrm>
            <a:off x="328535" y="1981200"/>
            <a:ext cx="8532967" cy="4267200"/>
          </a:xfrm>
          <a:ln cap="flat">
            <a:solidFill>
              <a:schemeClr val="tx1"/>
            </a:solidFill>
            <a:miter lim="800000"/>
            <a:headEnd/>
            <a:tailEnd/>
          </a:ln>
        </p:spPr>
      </p:pic>
    </p:spTree>
    <p:extLst>
      <p:ext uri="{BB962C8B-B14F-4D97-AF65-F5344CB8AC3E}">
        <p14:creationId xmlns:p14="http://schemas.microsoft.com/office/powerpoint/2010/main" val="3847507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AutoShape 3"/>
          <p:cNvSpPr>
            <a:spLocks noChangeAspect="1" noChangeArrowheads="1" noTextEdit="1"/>
          </p:cNvSpPr>
          <p:nvPr/>
        </p:nvSpPr>
        <p:spPr bwMode="auto">
          <a:xfrm>
            <a:off x="533400" y="2209800"/>
            <a:ext cx="7710488" cy="2990850"/>
          </a:xfrm>
          <a:prstGeom prst="rect">
            <a:avLst/>
          </a:prstGeom>
          <a:noFill/>
          <a:ln w="9525">
            <a:noFill/>
            <a:miter lim="800000"/>
            <a:headEnd/>
            <a:tailEnd/>
          </a:ln>
        </p:spPr>
        <p:txBody>
          <a:bodyPr/>
          <a:lstStyle/>
          <a:p>
            <a:pPr>
              <a:defRPr/>
            </a:pPr>
            <a:endParaRPr lang="en-US">
              <a:latin typeface="+mj-lt"/>
              <a:ea typeface="+mn-ea"/>
              <a:cs typeface="+mn-cs"/>
            </a:endParaRPr>
          </a:p>
        </p:txBody>
      </p:sp>
      <p:sp>
        <p:nvSpPr>
          <p:cNvPr id="31757" name="Rectangle 77"/>
          <p:cNvSpPr>
            <a:spLocks noGrp="1" noChangeArrowheads="1"/>
          </p:cNvSpPr>
          <p:nvPr>
            <p:ph type="title"/>
          </p:nvPr>
        </p:nvSpPr>
        <p:spPr/>
        <p:txBody>
          <a:bodyPr/>
          <a:lstStyle/>
          <a:p>
            <a:pPr defTabSz="912813">
              <a:buFontTx/>
              <a:buAutoNum type="arabicPeriod" startAt="4"/>
            </a:pPr>
            <a:r>
              <a:rPr lang="en-US" sz="3200" dirty="0" smtClean="0">
                <a:latin typeface="Arial" charset="0"/>
              </a:rPr>
              <a:t> Develop a General Model </a:t>
            </a:r>
            <a:r>
              <a:rPr lang="en-US" sz="3200" dirty="0">
                <a:latin typeface="Arial" charset="0"/>
              </a:rPr>
              <a:t>of </a:t>
            </a:r>
            <a:r>
              <a:rPr lang="en-US" sz="3200" dirty="0" smtClean="0">
                <a:latin typeface="Arial" charset="0"/>
              </a:rPr>
              <a:t>Socioeconomic-Ecological </a:t>
            </a:r>
            <a:r>
              <a:rPr lang="en-US" dirty="0" smtClean="0">
                <a:latin typeface="Arial" charset="0"/>
              </a:rPr>
              <a:t>System</a:t>
            </a:r>
            <a:endParaRPr lang="en-US" sz="3200" dirty="0">
              <a:latin typeface="Arial" charset="0"/>
            </a:endParaRPr>
          </a:p>
        </p:txBody>
      </p:sp>
      <p:pic>
        <p:nvPicPr>
          <p:cNvPr id="4" name="Content Placeholder 3" descr="Full CM.png"/>
          <p:cNvPicPr>
            <a:picLocks noGrp="1" noChangeAspect="1"/>
          </p:cNvPicPr>
          <p:nvPr>
            <p:ph idx="1"/>
          </p:nvPr>
        </p:nvPicPr>
        <p:blipFill>
          <a:blip r:embed="rId3" cstate="print">
            <a:extLst>
              <a:ext uri="{28A0092B-C50C-407E-A947-70E740481C1C}">
                <a14:useLocalDpi xmlns:a14="http://schemas.microsoft.com/office/drawing/2010/main" val="0"/>
              </a:ext>
            </a:extLst>
          </a:blip>
          <a:srcRect t="-19227" b="-19227"/>
          <a:stretch>
            <a:fillRect/>
          </a:stretch>
        </p:blipFill>
        <p:spPr>
          <a:xfrm>
            <a:off x="457200" y="838200"/>
            <a:ext cx="8229600" cy="4724400"/>
          </a:xfrm>
        </p:spPr>
      </p:pic>
      <p:pic>
        <p:nvPicPr>
          <p:cNvPr id="2" name="Picture 1" descr="eco-ok.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424" y="5029200"/>
            <a:ext cx="1301675" cy="1676400"/>
          </a:xfrm>
          <a:prstGeom prst="rect">
            <a:avLst/>
          </a:prstGeom>
        </p:spPr>
      </p:pic>
      <p:pic>
        <p:nvPicPr>
          <p:cNvPr id="3" name="Picture 2" descr="eco-friendly.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3600" y="5029200"/>
            <a:ext cx="1731882" cy="1619907"/>
          </a:xfrm>
          <a:prstGeom prst="rect">
            <a:avLst/>
          </a:prstGeom>
        </p:spPr>
      </p:pic>
      <p:pic>
        <p:nvPicPr>
          <p:cNvPr id="5" name="Picture 4" descr="recycle.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8600" y="5005910"/>
            <a:ext cx="1527570" cy="1699690"/>
          </a:xfrm>
          <a:prstGeom prst="rect">
            <a:avLst/>
          </a:prstGeom>
        </p:spPr>
      </p:pic>
    </p:spTree>
    <p:extLst>
      <p:ext uri="{BB962C8B-B14F-4D97-AF65-F5344CB8AC3E}">
        <p14:creationId xmlns:p14="http://schemas.microsoft.com/office/powerpoint/2010/main" val="1202017767"/>
      </p:ext>
    </p:extLst>
  </p:cSld>
  <p:clrMapOvr>
    <a:masterClrMapping/>
  </p:clrMapOvr>
  <p:transition>
    <p:dissolv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5. Identify Strategies Based on the General Model</a:t>
            </a:r>
            <a:endParaRPr lang="en-US" dirty="0"/>
          </a:p>
        </p:txBody>
      </p:sp>
      <p:pic>
        <p:nvPicPr>
          <p:cNvPr id="6" name="Picture 5" descr="Full CM with Strategie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39900"/>
            <a:ext cx="9144000" cy="3361038"/>
          </a:xfrm>
          <a:prstGeom prst="rect">
            <a:avLst/>
          </a:prstGeom>
        </p:spPr>
      </p:pic>
      <p:pic>
        <p:nvPicPr>
          <p:cNvPr id="7" name="Picture 6" descr="food-alliance-certification-logo.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5105400"/>
            <a:ext cx="2156678" cy="1612900"/>
          </a:xfrm>
          <a:prstGeom prst="rect">
            <a:avLst/>
          </a:prstGeom>
        </p:spPr>
      </p:pic>
    </p:spTree>
    <p:extLst>
      <p:ext uri="{BB962C8B-B14F-4D97-AF65-F5344CB8AC3E}">
        <p14:creationId xmlns:p14="http://schemas.microsoft.com/office/powerpoint/2010/main" val="2474449881"/>
      </p:ext>
    </p:extLst>
  </p:cSld>
  <p:clrMapOvr>
    <a:masterClrMapping/>
  </p:clrMapOvr>
  <p:transition>
    <p:dissolv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itle 1"/>
          <p:cNvSpPr>
            <a:spLocks noGrp="1"/>
          </p:cNvSpPr>
          <p:nvPr>
            <p:ph type="title"/>
          </p:nvPr>
        </p:nvSpPr>
        <p:spPr>
          <a:xfrm>
            <a:off x="1676400" y="0"/>
            <a:ext cx="7467600" cy="1371600"/>
          </a:xfrm>
        </p:spPr>
        <p:txBody>
          <a:bodyPr/>
          <a:lstStyle/>
          <a:p>
            <a:r>
              <a:rPr lang="en-US" dirty="0" smtClean="0"/>
              <a:t>6. </a:t>
            </a:r>
            <a:r>
              <a:rPr lang="en-US" dirty="0"/>
              <a:t>Theories of Change to </a:t>
            </a:r>
            <a:r>
              <a:rPr lang="en-US" dirty="0" smtClean="0"/>
              <a:t>Show How Strategies Will Work</a:t>
            </a:r>
            <a:endParaRPr lang="en-US" dirty="0"/>
          </a:p>
        </p:txBody>
      </p:sp>
      <p:pic>
        <p:nvPicPr>
          <p:cNvPr id="5" name="Picture 4" descr="Wetland restoration.jpg"/>
          <p:cNvPicPr>
            <a:picLocks noChangeAspect="1"/>
          </p:cNvPicPr>
          <p:nvPr/>
        </p:nvPicPr>
        <p:blipFill rotWithShape="1">
          <a:blip r:embed="rId3" cstate="print">
            <a:extLst>
              <a:ext uri="{28A0092B-C50C-407E-A947-70E740481C1C}">
                <a14:useLocalDpi xmlns:a14="http://schemas.microsoft.com/office/drawing/2010/main" val="0"/>
              </a:ext>
            </a:extLst>
          </a:blip>
          <a:srcRect l="7449"/>
          <a:stretch/>
        </p:blipFill>
        <p:spPr>
          <a:xfrm>
            <a:off x="3424478" y="4495800"/>
            <a:ext cx="2783959" cy="2256028"/>
          </a:xfrm>
          <a:prstGeom prst="rect">
            <a:avLst/>
          </a:prstGeom>
        </p:spPr>
      </p:pic>
      <p:pic>
        <p:nvPicPr>
          <p:cNvPr id="6" name="Picture 5" descr="Results chains.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24000"/>
            <a:ext cx="9144000" cy="3013944"/>
          </a:xfrm>
          <a:prstGeom prst="rect">
            <a:avLst/>
          </a:prstGeom>
        </p:spPr>
      </p:pic>
      <p:pic>
        <p:nvPicPr>
          <p:cNvPr id="3" name="Picture 2" descr="maryland-blue-crabs.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3200" y="4682435"/>
            <a:ext cx="2392753" cy="1794565"/>
          </a:xfrm>
          <a:prstGeom prst="rect">
            <a:avLst/>
          </a:prstGeom>
        </p:spPr>
      </p:pic>
      <p:pic>
        <p:nvPicPr>
          <p:cNvPr id="9" name="Picture 8" descr="food-alliance-certification-logo.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 y="5105400"/>
            <a:ext cx="2156678" cy="1612900"/>
          </a:xfrm>
          <a:prstGeom prst="rect">
            <a:avLst/>
          </a:prstGeom>
        </p:spPr>
      </p:pic>
    </p:spTree>
    <p:extLst>
      <p:ext uri="{BB962C8B-B14F-4D97-AF65-F5344CB8AC3E}">
        <p14:creationId xmlns:p14="http://schemas.microsoft.com/office/powerpoint/2010/main" val="3043067410"/>
      </p:ext>
    </p:extLst>
  </p:cSld>
  <p:clrMapOvr>
    <a:masterClrMapping/>
  </p:clrMapOvr>
  <p:transition>
    <p:dissolv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0" descr="Brazil Nut Mgmt Plan 3 simpl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3471" y="2087731"/>
            <a:ext cx="7398344" cy="2755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itle 1"/>
          <p:cNvSpPr>
            <a:spLocks noGrp="1"/>
          </p:cNvSpPr>
          <p:nvPr>
            <p:ph type="title"/>
          </p:nvPr>
        </p:nvSpPr>
        <p:spPr>
          <a:xfrm>
            <a:off x="1676400" y="0"/>
            <a:ext cx="7447722" cy="1138238"/>
          </a:xfrm>
        </p:spPr>
        <p:txBody>
          <a:bodyPr/>
          <a:lstStyle/>
          <a:p>
            <a:r>
              <a:rPr lang="en-US" dirty="0" smtClean="0"/>
              <a:t>7. Learn from Your Project</a:t>
            </a:r>
          </a:p>
        </p:txBody>
      </p:sp>
      <p:sp>
        <p:nvSpPr>
          <p:cNvPr id="7" name="TextBox 6"/>
          <p:cNvSpPr txBox="1">
            <a:spLocks noChangeArrowheads="1"/>
          </p:cNvSpPr>
          <p:nvPr/>
        </p:nvSpPr>
        <p:spPr bwMode="auto">
          <a:xfrm>
            <a:off x="4555043" y="2471216"/>
            <a:ext cx="492405" cy="6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3600" b="1">
                <a:solidFill>
                  <a:srgbClr val="3E7CC8"/>
                </a:solidFill>
                <a:latin typeface="Arial" pitchFamily="34" charset="0"/>
                <a:ea typeface="MS PGothic" pitchFamily="34" charset="-128"/>
              </a:defRPr>
            </a:lvl1pPr>
            <a:lvl2pPr marL="742950" indent="-285750" eaLnBrk="0" hangingPunct="0">
              <a:defRPr sz="3600" b="1">
                <a:solidFill>
                  <a:srgbClr val="3E7CC8"/>
                </a:solidFill>
                <a:latin typeface="Arial" pitchFamily="34" charset="0"/>
                <a:ea typeface="MS PGothic" pitchFamily="34" charset="-128"/>
              </a:defRPr>
            </a:lvl2pPr>
            <a:lvl3pPr marL="1143000" indent="-228600" eaLnBrk="0" hangingPunct="0">
              <a:defRPr sz="3600" b="1">
                <a:solidFill>
                  <a:srgbClr val="3E7CC8"/>
                </a:solidFill>
                <a:latin typeface="Arial" pitchFamily="34" charset="0"/>
                <a:ea typeface="MS PGothic" pitchFamily="34" charset="-128"/>
              </a:defRPr>
            </a:lvl3pPr>
            <a:lvl4pPr marL="1600200" indent="-228600" eaLnBrk="0" hangingPunct="0">
              <a:defRPr sz="3600" b="1">
                <a:solidFill>
                  <a:srgbClr val="3E7CC8"/>
                </a:solidFill>
                <a:latin typeface="Arial" pitchFamily="34" charset="0"/>
                <a:ea typeface="MS PGothic" pitchFamily="34" charset="-128"/>
              </a:defRPr>
            </a:lvl4pPr>
            <a:lvl5pPr marL="2057400" indent="-228600" eaLnBrk="0" hangingPunct="0">
              <a:defRPr sz="3600" b="1">
                <a:solidFill>
                  <a:srgbClr val="3E7CC8"/>
                </a:solidFill>
                <a:latin typeface="Arial" pitchFamily="34" charset="0"/>
                <a:ea typeface="MS PGothic" pitchFamily="34" charset="-128"/>
              </a:defRPr>
            </a:lvl5pPr>
            <a:lvl6pPr marL="2514600" indent="-228600" eaLnBrk="0" fontAlgn="base" hangingPunct="0">
              <a:spcBef>
                <a:spcPct val="0"/>
              </a:spcBef>
              <a:spcAft>
                <a:spcPct val="0"/>
              </a:spcAft>
              <a:defRPr sz="3600" b="1">
                <a:solidFill>
                  <a:srgbClr val="3E7CC8"/>
                </a:solidFill>
                <a:latin typeface="Arial" pitchFamily="34" charset="0"/>
                <a:ea typeface="MS PGothic" pitchFamily="34" charset="-128"/>
              </a:defRPr>
            </a:lvl6pPr>
            <a:lvl7pPr marL="2971800" indent="-228600" eaLnBrk="0" fontAlgn="base" hangingPunct="0">
              <a:spcBef>
                <a:spcPct val="0"/>
              </a:spcBef>
              <a:spcAft>
                <a:spcPct val="0"/>
              </a:spcAft>
              <a:defRPr sz="3600" b="1">
                <a:solidFill>
                  <a:srgbClr val="3E7CC8"/>
                </a:solidFill>
                <a:latin typeface="Arial" pitchFamily="34" charset="0"/>
                <a:ea typeface="MS PGothic" pitchFamily="34" charset="-128"/>
              </a:defRPr>
            </a:lvl7pPr>
            <a:lvl8pPr marL="3429000" indent="-228600" eaLnBrk="0" fontAlgn="base" hangingPunct="0">
              <a:spcBef>
                <a:spcPct val="0"/>
              </a:spcBef>
              <a:spcAft>
                <a:spcPct val="0"/>
              </a:spcAft>
              <a:defRPr sz="3600" b="1">
                <a:solidFill>
                  <a:srgbClr val="3E7CC8"/>
                </a:solidFill>
                <a:latin typeface="Arial" pitchFamily="34" charset="0"/>
                <a:ea typeface="MS PGothic" pitchFamily="34" charset="-128"/>
              </a:defRPr>
            </a:lvl8pPr>
            <a:lvl9pPr marL="3886200" indent="-228600" eaLnBrk="0" fontAlgn="base" hangingPunct="0">
              <a:spcBef>
                <a:spcPct val="0"/>
              </a:spcBef>
              <a:spcAft>
                <a:spcPct val="0"/>
              </a:spcAft>
              <a:defRPr sz="3600" b="1">
                <a:solidFill>
                  <a:srgbClr val="3E7CC8"/>
                </a:solidFill>
                <a:latin typeface="Arial" pitchFamily="34" charset="0"/>
                <a:ea typeface="MS PGothic" pitchFamily="34" charset="-128"/>
              </a:defRPr>
            </a:lvl9pPr>
          </a:lstStyle>
          <a:p>
            <a:pPr algn="ctr" defTabSz="914212" eaLnBrk="1" hangingPunct="1"/>
            <a:r>
              <a:rPr lang="en-US" dirty="0">
                <a:solidFill>
                  <a:srgbClr val="FF0000"/>
                </a:solidFill>
              </a:rPr>
              <a:t>X</a:t>
            </a:r>
          </a:p>
        </p:txBody>
      </p:sp>
      <p:sp>
        <p:nvSpPr>
          <p:cNvPr id="8" name="TextBox 7"/>
          <p:cNvSpPr txBox="1">
            <a:spLocks noChangeArrowheads="1"/>
          </p:cNvSpPr>
          <p:nvPr/>
        </p:nvSpPr>
        <p:spPr bwMode="auto">
          <a:xfrm>
            <a:off x="5736808" y="2436986"/>
            <a:ext cx="492405" cy="6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3600" b="1">
                <a:solidFill>
                  <a:srgbClr val="3E7CC8"/>
                </a:solidFill>
                <a:latin typeface="Arial" pitchFamily="34" charset="0"/>
                <a:ea typeface="MS PGothic" pitchFamily="34" charset="-128"/>
              </a:defRPr>
            </a:lvl1pPr>
            <a:lvl2pPr marL="742950" indent="-285750" eaLnBrk="0" hangingPunct="0">
              <a:defRPr sz="3600" b="1">
                <a:solidFill>
                  <a:srgbClr val="3E7CC8"/>
                </a:solidFill>
                <a:latin typeface="Arial" pitchFamily="34" charset="0"/>
                <a:ea typeface="MS PGothic" pitchFamily="34" charset="-128"/>
              </a:defRPr>
            </a:lvl2pPr>
            <a:lvl3pPr marL="1143000" indent="-228600" eaLnBrk="0" hangingPunct="0">
              <a:defRPr sz="3600" b="1">
                <a:solidFill>
                  <a:srgbClr val="3E7CC8"/>
                </a:solidFill>
                <a:latin typeface="Arial" pitchFamily="34" charset="0"/>
                <a:ea typeface="MS PGothic" pitchFamily="34" charset="-128"/>
              </a:defRPr>
            </a:lvl3pPr>
            <a:lvl4pPr marL="1600200" indent="-228600" eaLnBrk="0" hangingPunct="0">
              <a:defRPr sz="3600" b="1">
                <a:solidFill>
                  <a:srgbClr val="3E7CC8"/>
                </a:solidFill>
                <a:latin typeface="Arial" pitchFamily="34" charset="0"/>
                <a:ea typeface="MS PGothic" pitchFamily="34" charset="-128"/>
              </a:defRPr>
            </a:lvl4pPr>
            <a:lvl5pPr marL="2057400" indent="-228600" eaLnBrk="0" hangingPunct="0">
              <a:defRPr sz="3600" b="1">
                <a:solidFill>
                  <a:srgbClr val="3E7CC8"/>
                </a:solidFill>
                <a:latin typeface="Arial" pitchFamily="34" charset="0"/>
                <a:ea typeface="MS PGothic" pitchFamily="34" charset="-128"/>
              </a:defRPr>
            </a:lvl5pPr>
            <a:lvl6pPr marL="2514600" indent="-228600" eaLnBrk="0" fontAlgn="base" hangingPunct="0">
              <a:spcBef>
                <a:spcPct val="0"/>
              </a:spcBef>
              <a:spcAft>
                <a:spcPct val="0"/>
              </a:spcAft>
              <a:defRPr sz="3600" b="1">
                <a:solidFill>
                  <a:srgbClr val="3E7CC8"/>
                </a:solidFill>
                <a:latin typeface="Arial" pitchFamily="34" charset="0"/>
                <a:ea typeface="MS PGothic" pitchFamily="34" charset="-128"/>
              </a:defRPr>
            </a:lvl6pPr>
            <a:lvl7pPr marL="2971800" indent="-228600" eaLnBrk="0" fontAlgn="base" hangingPunct="0">
              <a:spcBef>
                <a:spcPct val="0"/>
              </a:spcBef>
              <a:spcAft>
                <a:spcPct val="0"/>
              </a:spcAft>
              <a:defRPr sz="3600" b="1">
                <a:solidFill>
                  <a:srgbClr val="3E7CC8"/>
                </a:solidFill>
                <a:latin typeface="Arial" pitchFamily="34" charset="0"/>
                <a:ea typeface="MS PGothic" pitchFamily="34" charset="-128"/>
              </a:defRPr>
            </a:lvl7pPr>
            <a:lvl8pPr marL="3429000" indent="-228600" eaLnBrk="0" fontAlgn="base" hangingPunct="0">
              <a:spcBef>
                <a:spcPct val="0"/>
              </a:spcBef>
              <a:spcAft>
                <a:spcPct val="0"/>
              </a:spcAft>
              <a:defRPr sz="3600" b="1">
                <a:solidFill>
                  <a:srgbClr val="3E7CC8"/>
                </a:solidFill>
                <a:latin typeface="Arial" pitchFamily="34" charset="0"/>
                <a:ea typeface="MS PGothic" pitchFamily="34" charset="-128"/>
              </a:defRPr>
            </a:lvl8pPr>
            <a:lvl9pPr marL="3886200" indent="-228600" eaLnBrk="0" fontAlgn="base" hangingPunct="0">
              <a:spcBef>
                <a:spcPct val="0"/>
              </a:spcBef>
              <a:spcAft>
                <a:spcPct val="0"/>
              </a:spcAft>
              <a:defRPr sz="3600" b="1">
                <a:solidFill>
                  <a:srgbClr val="3E7CC8"/>
                </a:solidFill>
                <a:latin typeface="Arial" pitchFamily="34" charset="0"/>
                <a:ea typeface="MS PGothic" pitchFamily="34" charset="-128"/>
              </a:defRPr>
            </a:lvl9pPr>
          </a:lstStyle>
          <a:p>
            <a:pPr algn="ctr" defTabSz="914212" eaLnBrk="1" hangingPunct="1"/>
            <a:r>
              <a:rPr lang="en-US" dirty="0">
                <a:solidFill>
                  <a:srgbClr val="FF0000"/>
                </a:solidFill>
              </a:rPr>
              <a:t>X</a:t>
            </a:r>
          </a:p>
        </p:txBody>
      </p:sp>
      <p:sp>
        <p:nvSpPr>
          <p:cNvPr id="9" name="TextBox 8"/>
          <p:cNvSpPr txBox="1">
            <a:spLocks noChangeArrowheads="1"/>
          </p:cNvSpPr>
          <p:nvPr/>
        </p:nvSpPr>
        <p:spPr bwMode="auto">
          <a:xfrm>
            <a:off x="7092280" y="2402756"/>
            <a:ext cx="492405" cy="6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3600" b="1">
                <a:solidFill>
                  <a:srgbClr val="3E7CC8"/>
                </a:solidFill>
                <a:latin typeface="Arial" pitchFamily="34" charset="0"/>
                <a:ea typeface="MS PGothic" pitchFamily="34" charset="-128"/>
              </a:defRPr>
            </a:lvl1pPr>
            <a:lvl2pPr marL="742950" indent="-285750" eaLnBrk="0" hangingPunct="0">
              <a:defRPr sz="3600" b="1">
                <a:solidFill>
                  <a:srgbClr val="3E7CC8"/>
                </a:solidFill>
                <a:latin typeface="Arial" pitchFamily="34" charset="0"/>
                <a:ea typeface="MS PGothic" pitchFamily="34" charset="-128"/>
              </a:defRPr>
            </a:lvl2pPr>
            <a:lvl3pPr marL="1143000" indent="-228600" eaLnBrk="0" hangingPunct="0">
              <a:defRPr sz="3600" b="1">
                <a:solidFill>
                  <a:srgbClr val="3E7CC8"/>
                </a:solidFill>
                <a:latin typeface="Arial" pitchFamily="34" charset="0"/>
                <a:ea typeface="MS PGothic" pitchFamily="34" charset="-128"/>
              </a:defRPr>
            </a:lvl3pPr>
            <a:lvl4pPr marL="1600200" indent="-228600" eaLnBrk="0" hangingPunct="0">
              <a:defRPr sz="3600" b="1">
                <a:solidFill>
                  <a:srgbClr val="3E7CC8"/>
                </a:solidFill>
                <a:latin typeface="Arial" pitchFamily="34" charset="0"/>
                <a:ea typeface="MS PGothic" pitchFamily="34" charset="-128"/>
              </a:defRPr>
            </a:lvl4pPr>
            <a:lvl5pPr marL="2057400" indent="-228600" eaLnBrk="0" hangingPunct="0">
              <a:defRPr sz="3600" b="1">
                <a:solidFill>
                  <a:srgbClr val="3E7CC8"/>
                </a:solidFill>
                <a:latin typeface="Arial" pitchFamily="34" charset="0"/>
                <a:ea typeface="MS PGothic" pitchFamily="34" charset="-128"/>
              </a:defRPr>
            </a:lvl5pPr>
            <a:lvl6pPr marL="2514600" indent="-228600" eaLnBrk="0" fontAlgn="base" hangingPunct="0">
              <a:spcBef>
                <a:spcPct val="0"/>
              </a:spcBef>
              <a:spcAft>
                <a:spcPct val="0"/>
              </a:spcAft>
              <a:defRPr sz="3600" b="1">
                <a:solidFill>
                  <a:srgbClr val="3E7CC8"/>
                </a:solidFill>
                <a:latin typeface="Arial" pitchFamily="34" charset="0"/>
                <a:ea typeface="MS PGothic" pitchFamily="34" charset="-128"/>
              </a:defRPr>
            </a:lvl6pPr>
            <a:lvl7pPr marL="2971800" indent="-228600" eaLnBrk="0" fontAlgn="base" hangingPunct="0">
              <a:spcBef>
                <a:spcPct val="0"/>
              </a:spcBef>
              <a:spcAft>
                <a:spcPct val="0"/>
              </a:spcAft>
              <a:defRPr sz="3600" b="1">
                <a:solidFill>
                  <a:srgbClr val="3E7CC8"/>
                </a:solidFill>
                <a:latin typeface="Arial" pitchFamily="34" charset="0"/>
                <a:ea typeface="MS PGothic" pitchFamily="34" charset="-128"/>
              </a:defRPr>
            </a:lvl7pPr>
            <a:lvl8pPr marL="3429000" indent="-228600" eaLnBrk="0" fontAlgn="base" hangingPunct="0">
              <a:spcBef>
                <a:spcPct val="0"/>
              </a:spcBef>
              <a:spcAft>
                <a:spcPct val="0"/>
              </a:spcAft>
              <a:defRPr sz="3600" b="1">
                <a:solidFill>
                  <a:srgbClr val="3E7CC8"/>
                </a:solidFill>
                <a:latin typeface="Arial" pitchFamily="34" charset="0"/>
                <a:ea typeface="MS PGothic" pitchFamily="34" charset="-128"/>
              </a:defRPr>
            </a:lvl8pPr>
            <a:lvl9pPr marL="3886200" indent="-228600" eaLnBrk="0" fontAlgn="base" hangingPunct="0">
              <a:spcBef>
                <a:spcPct val="0"/>
              </a:spcBef>
              <a:spcAft>
                <a:spcPct val="0"/>
              </a:spcAft>
              <a:defRPr sz="3600" b="1">
                <a:solidFill>
                  <a:srgbClr val="3E7CC8"/>
                </a:solidFill>
                <a:latin typeface="Arial" pitchFamily="34" charset="0"/>
                <a:ea typeface="MS PGothic" pitchFamily="34" charset="-128"/>
              </a:defRPr>
            </a:lvl9pPr>
          </a:lstStyle>
          <a:p>
            <a:pPr algn="ctr" defTabSz="914212" eaLnBrk="1" hangingPunct="1"/>
            <a:r>
              <a:rPr lang="en-US" dirty="0">
                <a:solidFill>
                  <a:srgbClr val="FF0000"/>
                </a:solidFill>
              </a:rPr>
              <a:t>X</a:t>
            </a:r>
          </a:p>
        </p:txBody>
      </p:sp>
      <p:sp>
        <p:nvSpPr>
          <p:cNvPr id="43015" name="Content Placeholder 2"/>
          <p:cNvSpPr>
            <a:spLocks noGrp="1"/>
          </p:cNvSpPr>
          <p:nvPr>
            <p:ph idx="1"/>
          </p:nvPr>
        </p:nvSpPr>
        <p:spPr>
          <a:xfrm>
            <a:off x="427042" y="1266829"/>
            <a:ext cx="8402637" cy="5178425"/>
          </a:xfrm>
        </p:spPr>
        <p:txBody>
          <a:bodyPr/>
          <a:lstStyle/>
          <a:p>
            <a:r>
              <a:rPr lang="en-US" dirty="0" smtClean="0"/>
              <a:t>Analyze project monitoring data &amp; apply findings to improve current &amp; future projects</a:t>
            </a:r>
          </a:p>
        </p:txBody>
      </p:sp>
      <p:sp>
        <p:nvSpPr>
          <p:cNvPr id="43016" name="TextBox 14"/>
          <p:cNvSpPr txBox="1">
            <a:spLocks noChangeArrowheads="1"/>
          </p:cNvSpPr>
          <p:nvPr/>
        </p:nvSpPr>
        <p:spPr bwMode="auto">
          <a:xfrm>
            <a:off x="0" y="2471697"/>
            <a:ext cx="3625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eaLnBrk="0" hangingPunct="0">
              <a:defRPr sz="3600" b="1">
                <a:solidFill>
                  <a:srgbClr val="3E7CC8"/>
                </a:solidFill>
                <a:latin typeface="Arial" pitchFamily="34" charset="0"/>
                <a:ea typeface="MS PGothic" pitchFamily="34" charset="-128"/>
              </a:defRPr>
            </a:lvl1pPr>
            <a:lvl2pPr marL="742950" indent="-285750" eaLnBrk="0" hangingPunct="0">
              <a:defRPr sz="3600" b="1">
                <a:solidFill>
                  <a:srgbClr val="3E7CC8"/>
                </a:solidFill>
                <a:latin typeface="Arial" pitchFamily="34" charset="0"/>
                <a:ea typeface="MS PGothic" pitchFamily="34" charset="-128"/>
              </a:defRPr>
            </a:lvl2pPr>
            <a:lvl3pPr marL="1143000" indent="-228600" eaLnBrk="0" hangingPunct="0">
              <a:defRPr sz="3600" b="1">
                <a:solidFill>
                  <a:srgbClr val="3E7CC8"/>
                </a:solidFill>
                <a:latin typeface="Arial" pitchFamily="34" charset="0"/>
                <a:ea typeface="MS PGothic" pitchFamily="34" charset="-128"/>
              </a:defRPr>
            </a:lvl3pPr>
            <a:lvl4pPr marL="1600200" indent="-228600" eaLnBrk="0" hangingPunct="0">
              <a:defRPr sz="3600" b="1">
                <a:solidFill>
                  <a:srgbClr val="3E7CC8"/>
                </a:solidFill>
                <a:latin typeface="Arial" pitchFamily="34" charset="0"/>
                <a:ea typeface="MS PGothic" pitchFamily="34" charset="-128"/>
              </a:defRPr>
            </a:lvl4pPr>
            <a:lvl5pPr marL="2057400" indent="-228600" eaLnBrk="0" hangingPunct="0">
              <a:defRPr sz="3600" b="1">
                <a:solidFill>
                  <a:srgbClr val="3E7CC8"/>
                </a:solidFill>
                <a:latin typeface="Arial" pitchFamily="34" charset="0"/>
                <a:ea typeface="MS PGothic" pitchFamily="34" charset="-128"/>
              </a:defRPr>
            </a:lvl5pPr>
            <a:lvl6pPr marL="2514600" indent="-228600" eaLnBrk="0" fontAlgn="base" hangingPunct="0">
              <a:spcBef>
                <a:spcPct val="0"/>
              </a:spcBef>
              <a:spcAft>
                <a:spcPct val="0"/>
              </a:spcAft>
              <a:defRPr sz="3600" b="1">
                <a:solidFill>
                  <a:srgbClr val="3E7CC8"/>
                </a:solidFill>
                <a:latin typeface="Arial" pitchFamily="34" charset="0"/>
                <a:ea typeface="MS PGothic" pitchFamily="34" charset="-128"/>
              </a:defRPr>
            </a:lvl6pPr>
            <a:lvl7pPr marL="2971800" indent="-228600" eaLnBrk="0" fontAlgn="base" hangingPunct="0">
              <a:spcBef>
                <a:spcPct val="0"/>
              </a:spcBef>
              <a:spcAft>
                <a:spcPct val="0"/>
              </a:spcAft>
              <a:defRPr sz="3600" b="1">
                <a:solidFill>
                  <a:srgbClr val="3E7CC8"/>
                </a:solidFill>
                <a:latin typeface="Arial" pitchFamily="34" charset="0"/>
                <a:ea typeface="MS PGothic" pitchFamily="34" charset="-128"/>
              </a:defRPr>
            </a:lvl7pPr>
            <a:lvl8pPr marL="3429000" indent="-228600" eaLnBrk="0" fontAlgn="base" hangingPunct="0">
              <a:spcBef>
                <a:spcPct val="0"/>
              </a:spcBef>
              <a:spcAft>
                <a:spcPct val="0"/>
              </a:spcAft>
              <a:defRPr sz="3600" b="1">
                <a:solidFill>
                  <a:srgbClr val="3E7CC8"/>
                </a:solidFill>
                <a:latin typeface="Arial" pitchFamily="34" charset="0"/>
                <a:ea typeface="MS PGothic" pitchFamily="34" charset="-128"/>
              </a:defRPr>
            </a:lvl8pPr>
            <a:lvl9pPr marL="3886200" indent="-228600" eaLnBrk="0" fontAlgn="base" hangingPunct="0">
              <a:spcBef>
                <a:spcPct val="0"/>
              </a:spcBef>
              <a:spcAft>
                <a:spcPct val="0"/>
              </a:spcAft>
              <a:defRPr sz="3600" b="1">
                <a:solidFill>
                  <a:srgbClr val="3E7CC8"/>
                </a:solidFill>
                <a:latin typeface="Arial" pitchFamily="34" charset="0"/>
                <a:ea typeface="MS PGothic" pitchFamily="34" charset="-128"/>
              </a:defRPr>
            </a:lvl9pPr>
          </a:lstStyle>
          <a:p>
            <a:pPr algn="ctr" defTabSz="914212" eaLnBrk="1" hangingPunct="1"/>
            <a:r>
              <a:rPr lang="en-US" sz="1200" b="0" i="1" dirty="0">
                <a:solidFill>
                  <a:srgbClr val="000000"/>
                </a:solidFill>
              </a:rPr>
              <a:t>Adapted from WWF Southwest Amazon Ecoregion</a:t>
            </a:r>
          </a:p>
        </p:txBody>
      </p:sp>
      <p:pic>
        <p:nvPicPr>
          <p:cNvPr id="604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974" y="5085184"/>
            <a:ext cx="7907337"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675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539552" y="548680"/>
            <a:ext cx="3365376" cy="1143000"/>
          </a:xfrm>
        </p:spPr>
        <p:txBody>
          <a:bodyPr>
            <a:noAutofit/>
          </a:bodyPr>
          <a:lstStyle/>
          <a:p>
            <a:r>
              <a:rPr lang="en-AU" sz="4800" dirty="0" smtClean="0"/>
              <a:t>Keeping the Plan Alive</a:t>
            </a:r>
            <a:endParaRPr lang="en-AU" sz="4800" dirty="0"/>
          </a:p>
        </p:txBody>
      </p:sp>
      <p:pic>
        <p:nvPicPr>
          <p:cNvPr id="6146" name="Picture 2" descr="C:\Projects\HCP - UMEC\Third Workshop May 2013\2013-05-09\IMG_617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68140"/>
            <a:ext cx="9144000" cy="458986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3" y="54198"/>
            <a:ext cx="4283968" cy="3036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49857" t="49954" r="8922" b="10172"/>
          <a:stretch/>
        </p:blipFill>
        <p:spPr bwMode="auto">
          <a:xfrm>
            <a:off x="2747209" y="4437112"/>
            <a:ext cx="2987992" cy="20334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4611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0075" y="2224375"/>
            <a:ext cx="5053242" cy="4613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3236" name="Rectangle 4"/>
          <p:cNvSpPr>
            <a:spLocks noChangeArrowheads="1"/>
          </p:cNvSpPr>
          <p:nvPr/>
        </p:nvSpPr>
        <p:spPr bwMode="auto">
          <a:xfrm>
            <a:off x="609600" y="3429000"/>
            <a:ext cx="7848600" cy="2667000"/>
          </a:xfrm>
          <a:prstGeom prst="rect">
            <a:avLst/>
          </a:prstGeom>
          <a:noFill/>
          <a:ln w="9525">
            <a:noFill/>
            <a:miter lim="800000"/>
            <a:headEnd/>
            <a:tailEnd/>
          </a:ln>
        </p:spPr>
        <p:txBody>
          <a:bodyPr/>
          <a:lstStyle/>
          <a:p>
            <a:pPr marL="342900" indent="-342900" fontAlgn="base">
              <a:lnSpc>
                <a:spcPct val="120000"/>
              </a:lnSpc>
              <a:spcBef>
                <a:spcPct val="20000"/>
              </a:spcBef>
              <a:spcAft>
                <a:spcPct val="0"/>
              </a:spcAft>
              <a:buClr>
                <a:srgbClr val="666633"/>
              </a:buClr>
              <a:buFontTx/>
              <a:buChar char="•"/>
            </a:pPr>
            <a:endParaRPr lang="en-US" sz="2000" b="1">
              <a:solidFill>
                <a:srgbClr val="666633"/>
              </a:solidFill>
              <a:latin typeface="Comic Sans MS" pitchFamily="66" charset="0"/>
            </a:endParaRPr>
          </a:p>
        </p:txBody>
      </p:sp>
      <p:sp>
        <p:nvSpPr>
          <p:cNvPr id="6" name="Rectangle 2"/>
          <p:cNvSpPr txBox="1">
            <a:spLocks noChangeArrowheads="1"/>
          </p:cNvSpPr>
          <p:nvPr/>
        </p:nvSpPr>
        <p:spPr bwMode="auto">
          <a:xfrm>
            <a:off x="0" y="-31531"/>
            <a:ext cx="9143999" cy="1156275"/>
          </a:xfrm>
          <a:prstGeom prst="rect">
            <a:avLst/>
          </a:prstGeom>
          <a:noFill/>
          <a:ln w="9525">
            <a:noFill/>
            <a:miter lim="800000"/>
            <a:headEnd/>
            <a:tailEnd/>
          </a:ln>
        </p:spPr>
        <p:txBody>
          <a:bodyPr anchor="ctr"/>
          <a:lstStyle/>
          <a:p>
            <a:pPr algn="ctr" fontAlgn="base">
              <a:spcBef>
                <a:spcPct val="0"/>
              </a:spcBef>
              <a:spcAft>
                <a:spcPct val="0"/>
              </a:spcAft>
              <a:defRPr/>
            </a:pPr>
            <a:r>
              <a:rPr lang="en-US" sz="3600" b="1" kern="0" dirty="0" smtClean="0">
                <a:solidFill>
                  <a:schemeClr val="accent3"/>
                </a:solidFill>
                <a:ea typeface="+mj-ea"/>
                <a:cs typeface="+mj-cs"/>
              </a:rPr>
              <a:t>Every step has a </a:t>
            </a:r>
            <a:r>
              <a:rPr lang="en-US" sz="3600" b="1" kern="0" dirty="0">
                <a:solidFill>
                  <a:schemeClr val="accent3"/>
                </a:solidFill>
                <a:ea typeface="+mj-ea"/>
                <a:cs typeface="+mj-cs"/>
              </a:rPr>
              <a:t>s</a:t>
            </a:r>
            <a:r>
              <a:rPr lang="en-US" sz="3600" b="1" kern="0" dirty="0" smtClean="0">
                <a:solidFill>
                  <a:schemeClr val="accent3"/>
                </a:solidFill>
                <a:ea typeface="+mj-ea"/>
                <a:cs typeface="+mj-cs"/>
              </a:rPr>
              <a:t>patial element</a:t>
            </a:r>
          </a:p>
        </p:txBody>
      </p:sp>
      <p:pic>
        <p:nvPicPr>
          <p:cNvPr id="2050" name="Picture 2" descr="C:\Program Files (x86)\Microsoft Office\MEDIA\CAGCAT10\j0300520.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08610" y="3006154"/>
            <a:ext cx="851465" cy="73226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pkoch\AppData\Local\Microsoft\Windows\Temporary Internet Files\Content.IE5\MZWAHO7Z\MC900431566[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98278" y="4040896"/>
            <a:ext cx="607956" cy="61200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pkoch\AppData\Local\Microsoft\Windows\Temporary Internet Files\Content.IE5\MZWAHO7Z\MP900422961[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5856" y="1546507"/>
            <a:ext cx="732789" cy="534707"/>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pkoch\AppData\Local\Microsoft\Windows\Temporary Internet Files\Content.IE5\UBZL15C5\MC900439613[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52189" y="1437585"/>
            <a:ext cx="648412" cy="7138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1" r="6589" b="25314"/>
          <a:stretch/>
        </p:blipFill>
        <p:spPr>
          <a:xfrm>
            <a:off x="7610272" y="4081313"/>
            <a:ext cx="515114" cy="531173"/>
          </a:xfrm>
          <a:prstGeom prst="rect">
            <a:avLst/>
          </a:prstGeom>
        </p:spPr>
      </p:pic>
      <p:pic>
        <p:nvPicPr>
          <p:cNvPr id="2054" name="Picture 6" descr="C:\Users\pkoch\AppData\Local\Microsoft\Windows\Temporary Internet Files\Content.IE5\MZWAHO7Z\MC900288976[1].wm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62171" y="5807665"/>
            <a:ext cx="1290564" cy="85186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10" cstate="print">
            <a:extLst>
              <a:ext uri="{28A0092B-C50C-407E-A947-70E740481C1C}">
                <a14:useLocalDpi xmlns:a14="http://schemas.microsoft.com/office/drawing/2010/main" val="0"/>
              </a:ext>
            </a:extLst>
          </a:blip>
          <a:srcRect t="21570"/>
          <a:stretch/>
        </p:blipFill>
        <p:spPr>
          <a:xfrm>
            <a:off x="8229600" y="4036367"/>
            <a:ext cx="814376" cy="540453"/>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63423" y="5708591"/>
            <a:ext cx="923925" cy="923925"/>
          </a:xfrm>
          <a:prstGeom prst="rect">
            <a:avLst/>
          </a:prstGeom>
        </p:spPr>
      </p:pic>
      <p:sp>
        <p:nvSpPr>
          <p:cNvPr id="2" name="TextBox 1"/>
          <p:cNvSpPr txBox="1"/>
          <p:nvPr/>
        </p:nvSpPr>
        <p:spPr>
          <a:xfrm>
            <a:off x="5089657" y="1433494"/>
            <a:ext cx="1838381" cy="830997"/>
          </a:xfrm>
          <a:prstGeom prst="rect">
            <a:avLst/>
          </a:prstGeom>
          <a:noFill/>
        </p:spPr>
        <p:txBody>
          <a:bodyPr wrap="square" rtlCol="0">
            <a:spAutoFit/>
          </a:bodyPr>
          <a:lstStyle/>
          <a:p>
            <a:pPr fontAlgn="base">
              <a:spcBef>
                <a:spcPct val="0"/>
              </a:spcBef>
              <a:spcAft>
                <a:spcPct val="0"/>
              </a:spcAft>
            </a:pPr>
            <a:r>
              <a:rPr lang="en-AU" sz="1600" b="1" dirty="0" smtClean="0">
                <a:solidFill>
                  <a:srgbClr val="000000"/>
                </a:solidFill>
              </a:rPr>
              <a:t>Map scope, vision &amp; key factors</a:t>
            </a:r>
            <a:endParaRPr lang="en-AU" sz="1600" b="1" dirty="0">
              <a:solidFill>
                <a:srgbClr val="000000"/>
              </a:solidFill>
            </a:endParaRPr>
          </a:p>
        </p:txBody>
      </p:sp>
      <p:sp>
        <p:nvSpPr>
          <p:cNvPr id="17" name="TextBox 16"/>
          <p:cNvSpPr txBox="1"/>
          <p:nvPr/>
        </p:nvSpPr>
        <p:spPr>
          <a:xfrm>
            <a:off x="6788489" y="3151169"/>
            <a:ext cx="2222665" cy="830997"/>
          </a:xfrm>
          <a:prstGeom prst="rect">
            <a:avLst/>
          </a:prstGeom>
          <a:noFill/>
        </p:spPr>
        <p:txBody>
          <a:bodyPr wrap="square" rtlCol="0">
            <a:spAutoFit/>
          </a:bodyPr>
          <a:lstStyle/>
          <a:p>
            <a:pPr fontAlgn="base">
              <a:spcBef>
                <a:spcPct val="0"/>
              </a:spcBef>
              <a:spcAft>
                <a:spcPct val="0"/>
              </a:spcAft>
            </a:pPr>
            <a:r>
              <a:rPr lang="en-AU" sz="1600" b="1" dirty="0" smtClean="0">
                <a:solidFill>
                  <a:srgbClr val="000000"/>
                </a:solidFill>
              </a:rPr>
              <a:t>GIS analysis to develop &amp; refine strategies </a:t>
            </a:r>
            <a:endParaRPr lang="en-AU" sz="1600" b="1" dirty="0">
              <a:solidFill>
                <a:srgbClr val="000000"/>
              </a:solidFill>
            </a:endParaRPr>
          </a:p>
        </p:txBody>
      </p:sp>
      <p:sp>
        <p:nvSpPr>
          <p:cNvPr id="18" name="TextBox 17"/>
          <p:cNvSpPr txBox="1"/>
          <p:nvPr/>
        </p:nvSpPr>
        <p:spPr>
          <a:xfrm>
            <a:off x="6559642" y="5735605"/>
            <a:ext cx="1644733" cy="584775"/>
          </a:xfrm>
          <a:prstGeom prst="rect">
            <a:avLst/>
          </a:prstGeom>
          <a:noFill/>
        </p:spPr>
        <p:txBody>
          <a:bodyPr wrap="square" rtlCol="0">
            <a:spAutoFit/>
          </a:bodyPr>
          <a:lstStyle/>
          <a:p>
            <a:pPr fontAlgn="base">
              <a:spcBef>
                <a:spcPct val="0"/>
              </a:spcBef>
              <a:spcAft>
                <a:spcPct val="0"/>
              </a:spcAft>
            </a:pPr>
            <a:r>
              <a:rPr lang="en-AU" sz="1600" b="1" dirty="0" smtClean="0">
                <a:solidFill>
                  <a:srgbClr val="000000"/>
                </a:solidFill>
              </a:rPr>
              <a:t>Capture spatial data</a:t>
            </a:r>
            <a:endParaRPr lang="en-AU" sz="1600" b="1" dirty="0">
              <a:solidFill>
                <a:srgbClr val="000000"/>
              </a:solidFill>
            </a:endParaRPr>
          </a:p>
        </p:txBody>
      </p:sp>
      <p:sp>
        <p:nvSpPr>
          <p:cNvPr id="19" name="TextBox 18"/>
          <p:cNvSpPr txBox="1"/>
          <p:nvPr/>
        </p:nvSpPr>
        <p:spPr>
          <a:xfrm>
            <a:off x="535320" y="4877594"/>
            <a:ext cx="1644733" cy="830997"/>
          </a:xfrm>
          <a:prstGeom prst="rect">
            <a:avLst/>
          </a:prstGeom>
          <a:noFill/>
        </p:spPr>
        <p:txBody>
          <a:bodyPr wrap="square" rtlCol="0">
            <a:spAutoFit/>
          </a:bodyPr>
          <a:lstStyle/>
          <a:p>
            <a:pPr fontAlgn="base">
              <a:spcBef>
                <a:spcPct val="0"/>
              </a:spcBef>
              <a:spcAft>
                <a:spcPct val="0"/>
              </a:spcAft>
            </a:pPr>
            <a:r>
              <a:rPr lang="en-AU" sz="1600" b="1" dirty="0" smtClean="0">
                <a:solidFill>
                  <a:srgbClr val="000000"/>
                </a:solidFill>
              </a:rPr>
              <a:t>Use maps and GIS to analyse, adapt</a:t>
            </a:r>
            <a:endParaRPr lang="en-AU" sz="1600" b="1" dirty="0">
              <a:solidFill>
                <a:srgbClr val="000000"/>
              </a:solidFill>
            </a:endParaRPr>
          </a:p>
        </p:txBody>
      </p:sp>
      <p:sp>
        <p:nvSpPr>
          <p:cNvPr id="20" name="TextBox 19"/>
          <p:cNvSpPr txBox="1"/>
          <p:nvPr/>
        </p:nvSpPr>
        <p:spPr>
          <a:xfrm>
            <a:off x="965027" y="2612402"/>
            <a:ext cx="1467649" cy="338554"/>
          </a:xfrm>
          <a:prstGeom prst="rect">
            <a:avLst/>
          </a:prstGeom>
          <a:noFill/>
        </p:spPr>
        <p:txBody>
          <a:bodyPr wrap="square" rtlCol="0">
            <a:spAutoFit/>
          </a:bodyPr>
          <a:lstStyle/>
          <a:p>
            <a:pPr fontAlgn="base">
              <a:spcBef>
                <a:spcPct val="0"/>
              </a:spcBef>
              <a:spcAft>
                <a:spcPct val="0"/>
              </a:spcAft>
            </a:pPr>
            <a:r>
              <a:rPr lang="en-AU" sz="1600" b="1" dirty="0" smtClean="0">
                <a:solidFill>
                  <a:srgbClr val="000000"/>
                </a:solidFill>
              </a:rPr>
              <a:t>Share maps</a:t>
            </a:r>
            <a:endParaRPr lang="en-AU" sz="1600" b="1" dirty="0">
              <a:solidFill>
                <a:srgbClr val="000000"/>
              </a:solidFill>
            </a:endParaRPr>
          </a:p>
        </p:txBody>
      </p:sp>
    </p:spTree>
    <p:extLst>
      <p:ext uri="{BB962C8B-B14F-4D97-AF65-F5344CB8AC3E}">
        <p14:creationId xmlns:p14="http://schemas.microsoft.com/office/powerpoint/2010/main" val="1745200617"/>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sz="3400" dirty="0" smtClean="0">
                <a:ea typeface="ＭＳ Ｐゴシック" pitchFamily="87" charset="-128"/>
              </a:rPr>
              <a:t>Examples of Guidance &amp; Training Materials</a:t>
            </a:r>
          </a:p>
        </p:txBody>
      </p:sp>
      <p:pic>
        <p:nvPicPr>
          <p:cNvPr id="7" name="Picture 3"/>
          <p:cNvPicPr>
            <a:picLocks noChangeAspect="1" noChangeArrowheads="1"/>
          </p:cNvPicPr>
          <p:nvPr/>
        </p:nvPicPr>
        <p:blipFill>
          <a:blip r:embed="rId3" cstate="email"/>
          <a:srcRect/>
          <a:stretch>
            <a:fillRect/>
          </a:stretch>
        </p:blipFill>
        <p:spPr bwMode="auto">
          <a:xfrm>
            <a:off x="3276600" y="4124394"/>
            <a:ext cx="1905000" cy="2702855"/>
          </a:xfrm>
          <a:prstGeom prst="rect">
            <a:avLst/>
          </a:prstGeom>
          <a:noFill/>
          <a:ln w="9525">
            <a:solidFill>
              <a:schemeClr val="tx1"/>
            </a:solidFill>
            <a:miter lim="800000"/>
            <a:headEnd/>
            <a:tailEnd/>
          </a:ln>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2812" y="2057400"/>
            <a:ext cx="2439288" cy="3132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descr="Screen shot 2013-05-31 at 1.18.11 PM.png"/>
          <p:cNvPicPr>
            <a:picLocks noChangeAspect="1"/>
          </p:cNvPicPr>
          <p:nvPr/>
        </p:nvPicPr>
        <p:blipFill rotWithShape="1">
          <a:blip r:embed="rId5" cstate="print">
            <a:extLst>
              <a:ext uri="{28A0092B-C50C-407E-A947-70E740481C1C}">
                <a14:useLocalDpi xmlns:a14="http://schemas.microsoft.com/office/drawing/2010/main" val="0"/>
              </a:ext>
            </a:extLst>
          </a:blip>
          <a:srcRect l="5697" t="23003" r="52927" b="62091"/>
          <a:stretch/>
        </p:blipFill>
        <p:spPr>
          <a:xfrm>
            <a:off x="5360627" y="1676400"/>
            <a:ext cx="3783373" cy="989017"/>
          </a:xfrm>
          <a:prstGeom prst="rect">
            <a:avLst/>
          </a:prstGeom>
        </p:spPr>
      </p:pic>
      <p:pic>
        <p:nvPicPr>
          <p:cNvPr id="3" name="Picture 2" descr="Screen shot 2013-05-31 at 1.22.42 PM.png"/>
          <p:cNvPicPr>
            <a:picLocks noChangeAspect="1"/>
          </p:cNvPicPr>
          <p:nvPr/>
        </p:nvPicPr>
        <p:blipFill rotWithShape="1">
          <a:blip r:embed="rId6" cstate="print">
            <a:extLst>
              <a:ext uri="{28A0092B-C50C-407E-A947-70E740481C1C}">
                <a14:useLocalDpi xmlns:a14="http://schemas.microsoft.com/office/drawing/2010/main" val="0"/>
              </a:ext>
            </a:extLst>
          </a:blip>
          <a:srcRect l="4570"/>
          <a:stretch/>
        </p:blipFill>
        <p:spPr>
          <a:xfrm>
            <a:off x="3276601" y="1447800"/>
            <a:ext cx="1926550" cy="2590800"/>
          </a:xfrm>
          <a:prstGeom prst="rect">
            <a:avLst/>
          </a:prstGeom>
          <a:ln w="12700">
            <a:solidFill>
              <a:schemeClr val="tx1"/>
            </a:solidFill>
          </a:ln>
        </p:spPr>
      </p:pic>
      <p:pic>
        <p:nvPicPr>
          <p:cNvPr id="4" name="Picture 3" descr="Screen shot 2013-05-31 at 1.26.23 PM.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03850" y="3733800"/>
            <a:ext cx="3663950" cy="2743200"/>
          </a:xfrm>
          <a:prstGeom prst="rect">
            <a:avLst/>
          </a:prstGeom>
          <a:ln w="12700">
            <a:solidFill>
              <a:schemeClr val="tx1"/>
            </a:solidFill>
          </a:ln>
        </p:spPr>
      </p:pic>
    </p:spTree>
    <p:extLst>
      <p:ext uri="{BB962C8B-B14F-4D97-AF65-F5344CB8AC3E}">
        <p14:creationId xmlns:p14="http://schemas.microsoft.com/office/powerpoint/2010/main" val="16351041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1" descr="MiradiLogoNameLarg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38" y="1476375"/>
            <a:ext cx="5072062"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8" name="Text Box 5"/>
          <p:cNvSpPr txBox="1">
            <a:spLocks noChangeArrowheads="1"/>
          </p:cNvSpPr>
          <p:nvPr/>
        </p:nvSpPr>
        <p:spPr bwMode="auto">
          <a:xfrm>
            <a:off x="4789488" y="1712913"/>
            <a:ext cx="476250" cy="314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rgbClr val="3E7CC8"/>
                </a:solidFill>
                <a:latin typeface="Arial" charset="0"/>
                <a:ea typeface="ＭＳ Ｐゴシック" charset="0"/>
                <a:cs typeface="ＭＳ Ｐゴシック" charset="0"/>
              </a:defRPr>
            </a:lvl1pPr>
            <a:lvl2pPr marL="742950" indent="-285750" eaLnBrk="0" hangingPunct="0">
              <a:defRPr sz="3600" b="1">
                <a:solidFill>
                  <a:srgbClr val="3E7CC8"/>
                </a:solidFill>
                <a:latin typeface="Arial" charset="0"/>
                <a:ea typeface="ＭＳ Ｐゴシック" charset="0"/>
              </a:defRPr>
            </a:lvl2pPr>
            <a:lvl3pPr marL="1143000" indent="-228600" eaLnBrk="0" hangingPunct="0">
              <a:defRPr sz="3600" b="1">
                <a:solidFill>
                  <a:srgbClr val="3E7CC8"/>
                </a:solidFill>
                <a:latin typeface="Arial" charset="0"/>
                <a:ea typeface="ＭＳ Ｐゴシック" charset="0"/>
              </a:defRPr>
            </a:lvl3pPr>
            <a:lvl4pPr marL="1600200" indent="-228600" eaLnBrk="0" hangingPunct="0">
              <a:defRPr sz="3600" b="1">
                <a:solidFill>
                  <a:srgbClr val="3E7CC8"/>
                </a:solidFill>
                <a:latin typeface="Arial" charset="0"/>
                <a:ea typeface="ＭＳ Ｐゴシック" charset="0"/>
              </a:defRPr>
            </a:lvl4pPr>
            <a:lvl5pPr marL="2057400" indent="-228600" eaLnBrk="0" hangingPunct="0">
              <a:defRPr sz="3600" b="1">
                <a:solidFill>
                  <a:srgbClr val="3E7CC8"/>
                </a:solidFill>
                <a:latin typeface="Arial" charset="0"/>
                <a:ea typeface="ＭＳ Ｐゴシック" charset="0"/>
              </a:defRPr>
            </a:lvl5pPr>
            <a:lvl6pPr marL="2514600" indent="-228600" eaLnBrk="0" fontAlgn="base" hangingPunct="0">
              <a:spcBef>
                <a:spcPct val="0"/>
              </a:spcBef>
              <a:spcAft>
                <a:spcPct val="0"/>
              </a:spcAft>
              <a:defRPr sz="3600" b="1">
                <a:solidFill>
                  <a:srgbClr val="3E7CC8"/>
                </a:solidFill>
                <a:latin typeface="Arial" charset="0"/>
                <a:ea typeface="ＭＳ Ｐゴシック" charset="0"/>
              </a:defRPr>
            </a:lvl6pPr>
            <a:lvl7pPr marL="2971800" indent="-228600" eaLnBrk="0" fontAlgn="base" hangingPunct="0">
              <a:spcBef>
                <a:spcPct val="0"/>
              </a:spcBef>
              <a:spcAft>
                <a:spcPct val="0"/>
              </a:spcAft>
              <a:defRPr sz="3600" b="1">
                <a:solidFill>
                  <a:srgbClr val="3E7CC8"/>
                </a:solidFill>
                <a:latin typeface="Arial" charset="0"/>
                <a:ea typeface="ＭＳ Ｐゴシック" charset="0"/>
              </a:defRPr>
            </a:lvl7pPr>
            <a:lvl8pPr marL="3429000" indent="-228600" eaLnBrk="0" fontAlgn="base" hangingPunct="0">
              <a:spcBef>
                <a:spcPct val="0"/>
              </a:spcBef>
              <a:spcAft>
                <a:spcPct val="0"/>
              </a:spcAft>
              <a:defRPr sz="3600" b="1">
                <a:solidFill>
                  <a:srgbClr val="3E7CC8"/>
                </a:solidFill>
                <a:latin typeface="Arial" charset="0"/>
                <a:ea typeface="ＭＳ Ｐゴシック" charset="0"/>
              </a:defRPr>
            </a:lvl8pPr>
            <a:lvl9pPr marL="3886200" indent="-228600" eaLnBrk="0" fontAlgn="base" hangingPunct="0">
              <a:spcBef>
                <a:spcPct val="0"/>
              </a:spcBef>
              <a:spcAft>
                <a:spcPct val="0"/>
              </a:spcAft>
              <a:defRPr sz="3600" b="1">
                <a:solidFill>
                  <a:srgbClr val="3E7CC8"/>
                </a:solidFill>
                <a:latin typeface="Arial" charset="0"/>
                <a:ea typeface="ＭＳ Ｐゴシック" charset="0"/>
              </a:defRPr>
            </a:lvl9pPr>
          </a:lstStyle>
          <a:p>
            <a:r>
              <a:rPr lang="en-US" sz="1200">
                <a:cs typeface="Times New Roman" charset="0"/>
              </a:rPr>
              <a:t>TM</a:t>
            </a:r>
            <a:endParaRPr lang="en-US">
              <a:cs typeface="Times New Roman" charset="0"/>
            </a:endParaRPr>
          </a:p>
        </p:txBody>
      </p:sp>
      <p:sp>
        <p:nvSpPr>
          <p:cNvPr id="142339" name="Rectangle 8"/>
          <p:cNvSpPr>
            <a:spLocks noChangeArrowheads="1"/>
          </p:cNvSpPr>
          <p:nvPr/>
        </p:nvSpPr>
        <p:spPr bwMode="auto">
          <a:xfrm>
            <a:off x="569913" y="2824163"/>
            <a:ext cx="8067675"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3200">
                <a:cs typeface="Times New Roman" charset="0"/>
              </a:rPr>
              <a:t>Adaptive Management Software</a:t>
            </a:r>
          </a:p>
          <a:p>
            <a:pPr eaLnBrk="0" hangingPunct="0"/>
            <a:r>
              <a:rPr lang="en-US" sz="3200">
                <a:cs typeface="Times New Roman" charset="0"/>
              </a:rPr>
              <a:t>for Conservation Projects</a:t>
            </a:r>
          </a:p>
          <a:p>
            <a:pPr eaLnBrk="0" hangingPunct="0"/>
            <a:endParaRPr lang="en-US" sz="3200">
              <a:cs typeface="Times New Roman" charset="0"/>
            </a:endParaRPr>
          </a:p>
          <a:p>
            <a:pPr eaLnBrk="0" hangingPunct="0"/>
            <a:r>
              <a:rPr lang="en-US" sz="3200">
                <a:cs typeface="Times New Roman" charset="0"/>
              </a:rPr>
              <a:t> </a:t>
            </a:r>
            <a:r>
              <a:rPr lang="en-US" sz="3200">
                <a:solidFill>
                  <a:srgbClr val="0000FF"/>
                </a:solidFill>
                <a:cs typeface="Times New Roman" charset="0"/>
                <a:hlinkClick r:id="rId4"/>
              </a:rPr>
              <a:t>www.Miradi.org</a:t>
            </a:r>
            <a:r>
              <a:rPr lang="en-US" sz="3200">
                <a:solidFill>
                  <a:srgbClr val="0000FF"/>
                </a:solidFill>
                <a:cs typeface="Times New Roman" charset="0"/>
              </a:rPr>
              <a:t>  or </a:t>
            </a:r>
            <a:r>
              <a:rPr lang="en-US" sz="3200">
                <a:solidFill>
                  <a:srgbClr val="0000FF"/>
                </a:solidFill>
                <a:cs typeface="Times New Roman" charset="0"/>
                <a:hlinkClick r:id="rId5"/>
              </a:rPr>
              <a:t>info@Miradi.org</a:t>
            </a:r>
            <a:endParaRPr lang="en-US" sz="3200">
              <a:solidFill>
                <a:srgbClr val="0000FF"/>
              </a:solidFill>
              <a:cs typeface="Times New Roman" charset="0"/>
            </a:endParaRPr>
          </a:p>
          <a:p>
            <a:pPr eaLnBrk="0" hangingPunct="0"/>
            <a:endParaRPr lang="en-US" sz="3200">
              <a:solidFill>
                <a:srgbClr val="0000FF"/>
              </a:solidFill>
              <a:cs typeface="Times New Roman" charset="0"/>
            </a:endParaRPr>
          </a:p>
          <a:p>
            <a:pPr eaLnBrk="0" hangingPunct="0"/>
            <a:endParaRPr lang="en-US" sz="4000">
              <a:cs typeface="Times New Roman" charset="0"/>
            </a:endParaRPr>
          </a:p>
        </p:txBody>
      </p:sp>
      <p:sp>
        <p:nvSpPr>
          <p:cNvPr id="142340" name="Title 6"/>
          <p:cNvSpPr>
            <a:spLocks noGrp="1"/>
          </p:cNvSpPr>
          <p:nvPr>
            <p:ph type="title"/>
          </p:nvPr>
        </p:nvSpPr>
        <p:spPr/>
        <p:txBody>
          <a:bodyPr/>
          <a:lstStyle/>
          <a:p>
            <a:r>
              <a:rPr lang="en-US" dirty="0" err="1">
                <a:latin typeface="Arial" charset="0"/>
              </a:rPr>
              <a:t>Miradi</a:t>
            </a:r>
            <a:r>
              <a:rPr lang="en-US" dirty="0">
                <a:latin typeface="Arial" charset="0"/>
              </a:rPr>
              <a:t> Software</a:t>
            </a:r>
          </a:p>
        </p:txBody>
      </p:sp>
      <p:pic>
        <p:nvPicPr>
          <p:cNvPr id="142341" name="Picture 4" descr="Benetech_lg_wh_CMYK_low"/>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36040" y="5359967"/>
            <a:ext cx="2756316" cy="92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2342" name="Group 5"/>
          <p:cNvGrpSpPr>
            <a:grpSpLocks/>
          </p:cNvGrpSpPr>
          <p:nvPr/>
        </p:nvGrpSpPr>
        <p:grpSpPr bwMode="auto">
          <a:xfrm>
            <a:off x="733425" y="5427663"/>
            <a:ext cx="3276600" cy="762000"/>
            <a:chOff x="432" y="1536"/>
            <a:chExt cx="2064" cy="480"/>
          </a:xfrm>
        </p:grpSpPr>
        <p:sp>
          <p:nvSpPr>
            <p:cNvPr id="142343" name="Rectangle 6"/>
            <p:cNvSpPr>
              <a:spLocks noChangeArrowheads="1"/>
            </p:cNvSpPr>
            <p:nvPr/>
          </p:nvSpPr>
          <p:spPr bwMode="auto">
            <a:xfrm>
              <a:off x="432" y="1584"/>
              <a:ext cx="2064" cy="432"/>
            </a:xfrm>
            <a:prstGeom prst="rect">
              <a:avLst/>
            </a:prstGeom>
            <a:solidFill>
              <a:srgbClr val="D7F0A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2344" name="Text Box 7"/>
            <p:cNvSpPr txBox="1">
              <a:spLocks noChangeArrowheads="1"/>
            </p:cNvSpPr>
            <p:nvPr/>
          </p:nvSpPr>
          <p:spPr bwMode="auto">
            <a:xfrm>
              <a:off x="432" y="1536"/>
              <a:ext cx="6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rgbClr val="3E7CC8"/>
                  </a:solidFill>
                  <a:latin typeface="Arial" charset="0"/>
                  <a:ea typeface="ＭＳ Ｐゴシック" charset="0"/>
                  <a:cs typeface="ＭＳ Ｐゴシック" charset="0"/>
                </a:defRPr>
              </a:lvl1pPr>
              <a:lvl2pPr marL="742950" indent="-285750" eaLnBrk="0" hangingPunct="0">
                <a:defRPr sz="3600" b="1">
                  <a:solidFill>
                    <a:srgbClr val="3E7CC8"/>
                  </a:solidFill>
                  <a:latin typeface="Arial" charset="0"/>
                  <a:ea typeface="ＭＳ Ｐゴシック" charset="0"/>
                </a:defRPr>
              </a:lvl2pPr>
              <a:lvl3pPr marL="1143000" indent="-228600" eaLnBrk="0" hangingPunct="0">
                <a:defRPr sz="3600" b="1">
                  <a:solidFill>
                    <a:srgbClr val="3E7CC8"/>
                  </a:solidFill>
                  <a:latin typeface="Arial" charset="0"/>
                  <a:ea typeface="ＭＳ Ｐゴシック" charset="0"/>
                </a:defRPr>
              </a:lvl3pPr>
              <a:lvl4pPr marL="1600200" indent="-228600" eaLnBrk="0" hangingPunct="0">
                <a:defRPr sz="3600" b="1">
                  <a:solidFill>
                    <a:srgbClr val="3E7CC8"/>
                  </a:solidFill>
                  <a:latin typeface="Arial" charset="0"/>
                  <a:ea typeface="ＭＳ Ｐゴシック" charset="0"/>
                </a:defRPr>
              </a:lvl4pPr>
              <a:lvl5pPr marL="2057400" indent="-228600" eaLnBrk="0" hangingPunct="0">
                <a:defRPr sz="3600" b="1">
                  <a:solidFill>
                    <a:srgbClr val="3E7CC8"/>
                  </a:solidFill>
                  <a:latin typeface="Arial" charset="0"/>
                  <a:ea typeface="ＭＳ Ｐゴシック" charset="0"/>
                </a:defRPr>
              </a:lvl5pPr>
              <a:lvl6pPr marL="2514600" indent="-228600" eaLnBrk="0" fontAlgn="base" hangingPunct="0">
                <a:spcBef>
                  <a:spcPct val="0"/>
                </a:spcBef>
                <a:spcAft>
                  <a:spcPct val="0"/>
                </a:spcAft>
                <a:defRPr sz="3600" b="1">
                  <a:solidFill>
                    <a:srgbClr val="3E7CC8"/>
                  </a:solidFill>
                  <a:latin typeface="Arial" charset="0"/>
                  <a:ea typeface="ＭＳ Ｐゴシック" charset="0"/>
                </a:defRPr>
              </a:lvl6pPr>
              <a:lvl7pPr marL="2971800" indent="-228600" eaLnBrk="0" fontAlgn="base" hangingPunct="0">
                <a:spcBef>
                  <a:spcPct val="0"/>
                </a:spcBef>
                <a:spcAft>
                  <a:spcPct val="0"/>
                </a:spcAft>
                <a:defRPr sz="3600" b="1">
                  <a:solidFill>
                    <a:srgbClr val="3E7CC8"/>
                  </a:solidFill>
                  <a:latin typeface="Arial" charset="0"/>
                  <a:ea typeface="ＭＳ Ｐゴシック" charset="0"/>
                </a:defRPr>
              </a:lvl7pPr>
              <a:lvl8pPr marL="3429000" indent="-228600" eaLnBrk="0" fontAlgn="base" hangingPunct="0">
                <a:spcBef>
                  <a:spcPct val="0"/>
                </a:spcBef>
                <a:spcAft>
                  <a:spcPct val="0"/>
                </a:spcAft>
                <a:defRPr sz="3600" b="1">
                  <a:solidFill>
                    <a:srgbClr val="3E7CC8"/>
                  </a:solidFill>
                  <a:latin typeface="Arial" charset="0"/>
                  <a:ea typeface="ＭＳ Ｐゴシック" charset="0"/>
                </a:defRPr>
              </a:lvl8pPr>
              <a:lvl9pPr marL="3886200" indent="-228600" eaLnBrk="0" fontAlgn="base" hangingPunct="0">
                <a:spcBef>
                  <a:spcPct val="0"/>
                </a:spcBef>
                <a:spcAft>
                  <a:spcPct val="0"/>
                </a:spcAft>
                <a:defRPr sz="3600" b="1">
                  <a:solidFill>
                    <a:srgbClr val="3E7CC8"/>
                  </a:solidFill>
                  <a:latin typeface="Arial" charset="0"/>
                  <a:ea typeface="ＭＳ Ｐゴシック" charset="0"/>
                </a:defRPr>
              </a:lvl9pPr>
            </a:lstStyle>
            <a:p>
              <a:pPr eaLnBrk="1" hangingPunct="1">
                <a:spcBef>
                  <a:spcPct val="50000"/>
                </a:spcBef>
              </a:pPr>
              <a:r>
                <a:rPr lang="en-US" sz="2400"/>
                <a:t>CMP</a:t>
              </a:r>
            </a:p>
          </p:txBody>
        </p:sp>
        <p:sp>
          <p:nvSpPr>
            <p:cNvPr id="142345" name="Freeform 8"/>
            <p:cNvSpPr>
              <a:spLocks/>
            </p:cNvSpPr>
            <p:nvPr/>
          </p:nvSpPr>
          <p:spPr bwMode="auto">
            <a:xfrm>
              <a:off x="464" y="1584"/>
              <a:ext cx="1984" cy="362"/>
            </a:xfrm>
            <a:custGeom>
              <a:avLst/>
              <a:gdLst>
                <a:gd name="T0" fmla="*/ 0 w 1645"/>
                <a:gd name="T1" fmla="*/ 0 h 362"/>
                <a:gd name="T2" fmla="*/ 0 w 1645"/>
                <a:gd name="T3" fmla="*/ 189 h 362"/>
                <a:gd name="T4" fmla="*/ 5191560 w 1645"/>
                <a:gd name="T5" fmla="*/ 189 h 362"/>
                <a:gd name="T6" fmla="*/ 5191560 w 1645"/>
                <a:gd name="T7" fmla="*/ 362 h 362"/>
                <a:gd name="T8" fmla="*/ 0 60000 65536"/>
                <a:gd name="T9" fmla="*/ 0 60000 65536"/>
                <a:gd name="T10" fmla="*/ 0 60000 65536"/>
                <a:gd name="T11" fmla="*/ 0 60000 65536"/>
                <a:gd name="T12" fmla="*/ 0 w 1645"/>
                <a:gd name="T13" fmla="*/ 0 h 362"/>
                <a:gd name="T14" fmla="*/ 1645 w 1645"/>
                <a:gd name="T15" fmla="*/ 362 h 362"/>
              </a:gdLst>
              <a:ahLst/>
              <a:cxnLst>
                <a:cxn ang="T8">
                  <a:pos x="T0" y="T1"/>
                </a:cxn>
                <a:cxn ang="T9">
                  <a:pos x="T2" y="T3"/>
                </a:cxn>
                <a:cxn ang="T10">
                  <a:pos x="T4" y="T5"/>
                </a:cxn>
                <a:cxn ang="T11">
                  <a:pos x="T6" y="T7"/>
                </a:cxn>
              </a:cxnLst>
              <a:rect l="T12" t="T13" r="T14" b="T15"/>
              <a:pathLst>
                <a:path w="1645" h="362">
                  <a:moveTo>
                    <a:pt x="0" y="0"/>
                  </a:moveTo>
                  <a:lnTo>
                    <a:pt x="0" y="189"/>
                  </a:lnTo>
                  <a:lnTo>
                    <a:pt x="1645" y="189"/>
                  </a:lnTo>
                  <a:lnTo>
                    <a:pt x="1645" y="362"/>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42346" name="Text Box 9"/>
            <p:cNvSpPr txBox="1">
              <a:spLocks noChangeArrowheads="1"/>
            </p:cNvSpPr>
            <p:nvPr/>
          </p:nvSpPr>
          <p:spPr bwMode="auto">
            <a:xfrm>
              <a:off x="432" y="1776"/>
              <a:ext cx="205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rgbClr val="3E7CC8"/>
                  </a:solidFill>
                  <a:latin typeface="Arial" charset="0"/>
                  <a:ea typeface="ＭＳ Ｐゴシック" charset="0"/>
                  <a:cs typeface="ＭＳ Ｐゴシック" charset="0"/>
                </a:defRPr>
              </a:lvl1pPr>
              <a:lvl2pPr marL="742950" indent="-285750" eaLnBrk="0" hangingPunct="0">
                <a:defRPr sz="3600" b="1">
                  <a:solidFill>
                    <a:srgbClr val="3E7CC8"/>
                  </a:solidFill>
                  <a:latin typeface="Arial" charset="0"/>
                  <a:ea typeface="ＭＳ Ｐゴシック" charset="0"/>
                </a:defRPr>
              </a:lvl2pPr>
              <a:lvl3pPr marL="1143000" indent="-228600" eaLnBrk="0" hangingPunct="0">
                <a:defRPr sz="3600" b="1">
                  <a:solidFill>
                    <a:srgbClr val="3E7CC8"/>
                  </a:solidFill>
                  <a:latin typeface="Arial" charset="0"/>
                  <a:ea typeface="ＭＳ Ｐゴシック" charset="0"/>
                </a:defRPr>
              </a:lvl3pPr>
              <a:lvl4pPr marL="1600200" indent="-228600" eaLnBrk="0" hangingPunct="0">
                <a:defRPr sz="3600" b="1">
                  <a:solidFill>
                    <a:srgbClr val="3E7CC8"/>
                  </a:solidFill>
                  <a:latin typeface="Arial" charset="0"/>
                  <a:ea typeface="ＭＳ Ｐゴシック" charset="0"/>
                </a:defRPr>
              </a:lvl4pPr>
              <a:lvl5pPr marL="2057400" indent="-228600" eaLnBrk="0" hangingPunct="0">
                <a:defRPr sz="3600" b="1">
                  <a:solidFill>
                    <a:srgbClr val="3E7CC8"/>
                  </a:solidFill>
                  <a:latin typeface="Arial" charset="0"/>
                  <a:ea typeface="ＭＳ Ｐゴシック" charset="0"/>
                </a:defRPr>
              </a:lvl5pPr>
              <a:lvl6pPr marL="2514600" indent="-228600" eaLnBrk="0" fontAlgn="base" hangingPunct="0">
                <a:spcBef>
                  <a:spcPct val="0"/>
                </a:spcBef>
                <a:spcAft>
                  <a:spcPct val="0"/>
                </a:spcAft>
                <a:defRPr sz="3600" b="1">
                  <a:solidFill>
                    <a:srgbClr val="3E7CC8"/>
                  </a:solidFill>
                  <a:latin typeface="Arial" charset="0"/>
                  <a:ea typeface="ＭＳ Ｐゴシック" charset="0"/>
                </a:defRPr>
              </a:lvl6pPr>
              <a:lvl7pPr marL="2971800" indent="-228600" eaLnBrk="0" fontAlgn="base" hangingPunct="0">
                <a:spcBef>
                  <a:spcPct val="0"/>
                </a:spcBef>
                <a:spcAft>
                  <a:spcPct val="0"/>
                </a:spcAft>
                <a:defRPr sz="3600" b="1">
                  <a:solidFill>
                    <a:srgbClr val="3E7CC8"/>
                  </a:solidFill>
                  <a:latin typeface="Arial" charset="0"/>
                  <a:ea typeface="ＭＳ Ｐゴシック" charset="0"/>
                </a:defRPr>
              </a:lvl7pPr>
              <a:lvl8pPr marL="3429000" indent="-228600" eaLnBrk="0" fontAlgn="base" hangingPunct="0">
                <a:spcBef>
                  <a:spcPct val="0"/>
                </a:spcBef>
                <a:spcAft>
                  <a:spcPct val="0"/>
                </a:spcAft>
                <a:defRPr sz="3600" b="1">
                  <a:solidFill>
                    <a:srgbClr val="3E7CC8"/>
                  </a:solidFill>
                  <a:latin typeface="Arial" charset="0"/>
                  <a:ea typeface="ＭＳ Ｐゴシック" charset="0"/>
                </a:defRPr>
              </a:lvl8pPr>
              <a:lvl9pPr marL="3886200" indent="-228600" eaLnBrk="0" fontAlgn="base" hangingPunct="0">
                <a:spcBef>
                  <a:spcPct val="0"/>
                </a:spcBef>
                <a:spcAft>
                  <a:spcPct val="0"/>
                </a:spcAft>
                <a:defRPr sz="3600" b="1">
                  <a:solidFill>
                    <a:srgbClr val="3E7CC8"/>
                  </a:solidFill>
                  <a:latin typeface="Arial" charset="0"/>
                  <a:ea typeface="ＭＳ Ｐゴシック" charset="0"/>
                </a:defRPr>
              </a:lvl9pPr>
            </a:lstStyle>
            <a:p>
              <a:pPr eaLnBrk="1" hangingPunct="1"/>
              <a:r>
                <a:rPr lang="en-US" sz="1200" dirty="0"/>
                <a:t>The Conservation Measures Partnership</a:t>
              </a:r>
            </a:p>
          </p:txBody>
        </p:sp>
      </p:grpSp>
    </p:spTree>
    <p:extLst>
      <p:ext uri="{BB962C8B-B14F-4D97-AF65-F5344CB8AC3E}">
        <p14:creationId xmlns:p14="http://schemas.microsoft.com/office/powerpoint/2010/main" val="767527967"/>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CNet PP header blank-02.jpg"/>
          <p:cNvPicPr>
            <a:picLocks noChangeAspect="1"/>
          </p:cNvPicPr>
          <p:nvPr/>
        </p:nvPicPr>
        <p:blipFill>
          <a:blip r:embed="rId3" cstate="email"/>
          <a:stretch>
            <a:fillRect/>
          </a:stretch>
        </p:blipFill>
        <p:spPr>
          <a:xfrm>
            <a:off x="0" y="0"/>
            <a:ext cx="9144000" cy="1384300"/>
          </a:xfrm>
          <a:prstGeom prst="rect">
            <a:avLst/>
          </a:prstGeom>
        </p:spPr>
      </p:pic>
      <p:sp>
        <p:nvSpPr>
          <p:cNvPr id="2" name="Title 1"/>
          <p:cNvSpPr>
            <a:spLocks noGrp="1"/>
          </p:cNvSpPr>
          <p:nvPr>
            <p:ph type="ctrTitle"/>
          </p:nvPr>
        </p:nvSpPr>
        <p:spPr>
          <a:xfrm>
            <a:off x="1569720" y="0"/>
            <a:ext cx="7382063" cy="1470025"/>
          </a:xfrm>
        </p:spPr>
        <p:txBody>
          <a:bodyPr>
            <a:noAutofit/>
          </a:bodyPr>
          <a:lstStyle/>
          <a:p>
            <a:r>
              <a:rPr lang="en-US" sz="3200" b="1" dirty="0" smtClean="0">
                <a:solidFill>
                  <a:schemeClr val="bg1"/>
                </a:solidFill>
                <a:latin typeface="Century Gothic" pitchFamily="34" charset="0"/>
              </a:rPr>
              <a:t>Conservation Coaches Network </a:t>
            </a:r>
            <a:endParaRPr lang="en-US" sz="3200" b="1" dirty="0">
              <a:solidFill>
                <a:schemeClr val="bg1"/>
              </a:solidFill>
              <a:latin typeface="Century Gothic" pitchFamily="34" charset="0"/>
            </a:endParaRPr>
          </a:p>
        </p:txBody>
      </p:sp>
      <p:pic>
        <p:nvPicPr>
          <p:cNvPr id="8" name="Picture 7" descr="coaches with matt measures day.JPG"/>
          <p:cNvPicPr>
            <a:picLocks noChangeAspect="1"/>
          </p:cNvPicPr>
          <p:nvPr/>
        </p:nvPicPr>
        <p:blipFill>
          <a:blip r:embed="rId4" cstate="email">
            <a:lum bright="10000"/>
          </a:blip>
          <a:srcRect/>
          <a:stretch>
            <a:fillRect/>
          </a:stretch>
        </p:blipFill>
        <p:spPr>
          <a:xfrm>
            <a:off x="838200" y="1676400"/>
            <a:ext cx="7405475" cy="3581400"/>
          </a:xfrm>
          <a:prstGeom prst="rect">
            <a:avLst/>
          </a:prstGeom>
          <a:ln w="28575">
            <a:solidFill>
              <a:srgbClr val="FFCC00"/>
            </a:solidFill>
          </a:ln>
        </p:spPr>
      </p:pic>
      <p:sp>
        <p:nvSpPr>
          <p:cNvPr id="9" name="Rectangle 8"/>
          <p:cNvSpPr/>
          <p:nvPr/>
        </p:nvSpPr>
        <p:spPr>
          <a:xfrm>
            <a:off x="838200" y="5364480"/>
            <a:ext cx="7405475" cy="1384995"/>
          </a:xfrm>
          <a:prstGeom prst="rect">
            <a:avLst/>
          </a:prstGeom>
        </p:spPr>
        <p:txBody>
          <a:bodyPr wrap="square">
            <a:spAutoFit/>
          </a:bodyPr>
          <a:lstStyle/>
          <a:p>
            <a:pPr algn="ctr">
              <a:buNone/>
            </a:pPr>
            <a:r>
              <a:rPr lang="en-US" sz="2800" b="1" i="1" dirty="0" smtClean="0">
                <a:solidFill>
                  <a:srgbClr val="008000"/>
                </a:solidFill>
              </a:rPr>
              <a:t>Mission</a:t>
            </a:r>
            <a:r>
              <a:rPr lang="en-US" sz="2800" i="1" dirty="0" smtClean="0">
                <a:solidFill>
                  <a:srgbClr val="008000"/>
                </a:solidFill>
              </a:rPr>
              <a:t> - catalyze effective conservation worldwide through action planning, coaching, knowledge sharing, and innovation</a:t>
            </a:r>
            <a:endParaRPr lang="en-US" sz="2800" dirty="0">
              <a:solidFill>
                <a:srgbClr val="008000"/>
              </a:solidFill>
            </a:endParaRPr>
          </a:p>
        </p:txBody>
      </p:sp>
    </p:spTree>
    <p:extLst>
      <p:ext uri="{BB962C8B-B14F-4D97-AF65-F5344CB8AC3E}">
        <p14:creationId xmlns:p14="http://schemas.microsoft.com/office/powerpoint/2010/main" val="366943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2971800" y="0"/>
            <a:ext cx="6172200" cy="1143000"/>
          </a:xfrm>
          <a:prstGeom prst="rect">
            <a:avLst/>
          </a:prstGeom>
          <a:noFill/>
          <a:ln w="9525">
            <a:noFill/>
            <a:miter lim="800000"/>
            <a:headEnd/>
            <a:tailEnd/>
          </a:ln>
        </p:spPr>
        <p:txBody>
          <a:bodyPr anchor="ctr"/>
          <a:lstStyle/>
          <a:p>
            <a:pPr algn="ctr"/>
            <a:r>
              <a:rPr lang="en-US" sz="2700" b="1">
                <a:solidFill>
                  <a:schemeClr val="bg1"/>
                </a:solidFill>
                <a:latin typeface="Garamond" pitchFamily="18" charset="0"/>
              </a:rPr>
              <a:t>CAP Stories from around the World </a:t>
            </a:r>
          </a:p>
          <a:p>
            <a:pPr algn="ctr"/>
            <a:r>
              <a:rPr lang="en-US" sz="2700" b="1">
                <a:solidFill>
                  <a:schemeClr val="bg1"/>
                </a:solidFill>
                <a:latin typeface="Garamond" pitchFamily="18" charset="0"/>
              </a:rPr>
              <a:t> Why we like CAP</a:t>
            </a:r>
          </a:p>
        </p:txBody>
      </p:sp>
      <p:pic>
        <p:nvPicPr>
          <p:cNvPr id="5123" name="Picture 10" descr="kenya cap.JPG"/>
          <p:cNvPicPr>
            <a:picLocks noChangeAspect="1"/>
          </p:cNvPicPr>
          <p:nvPr/>
        </p:nvPicPr>
        <p:blipFill>
          <a:blip r:embed="rId3" cstate="email"/>
          <a:srcRect/>
          <a:stretch>
            <a:fillRect/>
          </a:stretch>
        </p:blipFill>
        <p:spPr bwMode="auto">
          <a:xfrm>
            <a:off x="0" y="0"/>
            <a:ext cx="9401175" cy="6858000"/>
          </a:xfrm>
          <a:prstGeom prst="rect">
            <a:avLst/>
          </a:prstGeom>
          <a:noFill/>
          <a:ln w="9525">
            <a:noFill/>
            <a:miter lim="800000"/>
            <a:headEnd/>
            <a:tailEnd/>
          </a:ln>
        </p:spPr>
      </p:pic>
      <p:sp>
        <p:nvSpPr>
          <p:cNvPr id="5124" name="TextBox 7"/>
          <p:cNvSpPr txBox="1">
            <a:spLocks noChangeArrowheads="1"/>
          </p:cNvSpPr>
          <p:nvPr/>
        </p:nvSpPr>
        <p:spPr bwMode="auto">
          <a:xfrm>
            <a:off x="1600200" y="228600"/>
            <a:ext cx="6477000" cy="584200"/>
          </a:xfrm>
          <a:prstGeom prst="rect">
            <a:avLst/>
          </a:prstGeom>
          <a:noFill/>
          <a:ln w="9525">
            <a:noFill/>
            <a:miter lim="800000"/>
            <a:headEnd/>
            <a:tailEnd/>
          </a:ln>
        </p:spPr>
        <p:txBody>
          <a:bodyPr>
            <a:spAutoFit/>
          </a:bodyPr>
          <a:lstStyle/>
          <a:p>
            <a:pPr algn="ctr"/>
            <a:r>
              <a:rPr lang="en-US" sz="3200">
                <a:solidFill>
                  <a:schemeClr val="bg1"/>
                </a:solidFill>
              </a:rPr>
              <a:t>Northern Kenya Rangelands</a:t>
            </a:r>
          </a:p>
        </p:txBody>
      </p:sp>
    </p:spTree>
    <p:extLst>
      <p:ext uri="{BB962C8B-B14F-4D97-AF65-F5344CB8AC3E}">
        <p14:creationId xmlns:p14="http://schemas.microsoft.com/office/powerpoint/2010/main" val="3923841633"/>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52600" y="0"/>
            <a:ext cx="7391400" cy="1371600"/>
          </a:xfrm>
        </p:spPr>
        <p:txBody>
          <a:bodyPr/>
          <a:lstStyle/>
          <a:p>
            <a:r>
              <a:rPr lang="en-US" dirty="0" smtClean="0"/>
              <a:t>Coaches Around the World</a:t>
            </a:r>
            <a:endParaRPr lang="en-US" dirty="0"/>
          </a:p>
        </p:txBody>
      </p:sp>
      <p:pic>
        <p:nvPicPr>
          <p:cNvPr id="11" name="Picture 3" descr="map around the world"/>
          <p:cNvPicPr>
            <a:picLocks noGrp="1" noChangeAspect="1" noChangeArrowheads="1"/>
          </p:cNvPicPr>
          <p:nvPr>
            <p:ph sz="half" idx="4294967295"/>
          </p:nvPr>
        </p:nvPicPr>
        <p:blipFill>
          <a:blip r:embed="rId3" cstate="email"/>
          <a:srcRect/>
          <a:stretch>
            <a:fillRect/>
          </a:stretch>
        </p:blipFill>
        <p:spPr bwMode="auto">
          <a:xfrm>
            <a:off x="685800" y="1476375"/>
            <a:ext cx="7848600" cy="3781425"/>
          </a:xfrm>
          <a:prstGeom prst="rect">
            <a:avLst/>
          </a:prstGeom>
          <a:noFill/>
          <a:ln w="25400">
            <a:solidFill>
              <a:srgbClr val="993300"/>
            </a:solidFill>
            <a:miter lim="800000"/>
            <a:headEnd/>
            <a:tailEnd/>
          </a:ln>
        </p:spPr>
      </p:pic>
      <p:sp>
        <p:nvSpPr>
          <p:cNvPr id="9" name="Content Placeholder 8"/>
          <p:cNvSpPr>
            <a:spLocks noGrp="1"/>
          </p:cNvSpPr>
          <p:nvPr>
            <p:ph sz="half" idx="4294967295"/>
          </p:nvPr>
        </p:nvSpPr>
        <p:spPr>
          <a:xfrm>
            <a:off x="0" y="5410200"/>
            <a:ext cx="9144000" cy="1249363"/>
          </a:xfrm>
        </p:spPr>
        <p:txBody>
          <a:bodyPr>
            <a:noAutofit/>
          </a:bodyPr>
          <a:lstStyle/>
          <a:p>
            <a:pPr>
              <a:buNone/>
            </a:pPr>
            <a:r>
              <a:rPr lang="en-US" sz="2400" dirty="0" smtClean="0">
                <a:solidFill>
                  <a:srgbClr val="008000"/>
                </a:solidFill>
              </a:rPr>
              <a:t>			</a:t>
            </a:r>
            <a:r>
              <a:rPr lang="en-US" dirty="0" smtClean="0">
                <a:solidFill>
                  <a:schemeClr val="accent2"/>
                </a:solidFill>
              </a:rPr>
              <a:t>290 Coaches </a:t>
            </a:r>
            <a:r>
              <a:rPr lang="en-US" dirty="0" smtClean="0"/>
              <a:t>								</a:t>
            </a:r>
            <a:r>
              <a:rPr lang="en-US" dirty="0" smtClean="0">
                <a:solidFill>
                  <a:srgbClr val="008000"/>
                </a:solidFill>
              </a:rPr>
              <a:t>82 Organizations</a:t>
            </a:r>
          </a:p>
          <a:p>
            <a:pPr>
              <a:buNone/>
            </a:pPr>
            <a:r>
              <a:rPr lang="en-US" dirty="0" smtClean="0"/>
              <a:t>					</a:t>
            </a:r>
            <a:r>
              <a:rPr lang="en-US" dirty="0" smtClean="0">
                <a:solidFill>
                  <a:schemeClr val="accent2"/>
                </a:solidFill>
              </a:rPr>
              <a:t>57 Countries</a:t>
            </a:r>
            <a:endParaRPr lang="en-US" sz="3600" dirty="0">
              <a:solidFill>
                <a:schemeClr val="accent2"/>
              </a:solidFill>
            </a:endParaRPr>
          </a:p>
        </p:txBody>
      </p:sp>
      <p:sp>
        <p:nvSpPr>
          <p:cNvPr id="5" name="TextBox 4"/>
          <p:cNvSpPr txBox="1"/>
          <p:nvPr/>
        </p:nvSpPr>
        <p:spPr>
          <a:xfrm>
            <a:off x="6051102" y="5638800"/>
            <a:ext cx="3092898" cy="523220"/>
          </a:xfrm>
          <a:prstGeom prst="rect">
            <a:avLst/>
          </a:prstGeom>
          <a:noFill/>
        </p:spPr>
        <p:txBody>
          <a:bodyPr wrap="square" rtlCol="0">
            <a:spAutoFit/>
          </a:bodyPr>
          <a:lstStyle/>
          <a:p>
            <a:r>
              <a:rPr lang="en-US" sz="2800" b="1" u="sng" dirty="0" smtClean="0">
                <a:solidFill>
                  <a:srgbClr val="008000"/>
                </a:solidFill>
              </a:rPr>
              <a:t>(As of May 2013)</a:t>
            </a:r>
            <a:endParaRPr lang="en-US" sz="2800" dirty="0"/>
          </a:p>
        </p:txBody>
      </p:sp>
    </p:spTree>
    <p:extLst>
      <p:ext uri="{BB962C8B-B14F-4D97-AF65-F5344CB8AC3E}">
        <p14:creationId xmlns:p14="http://schemas.microsoft.com/office/powerpoint/2010/main" val="3695207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7784" y="1704832"/>
            <a:ext cx="2699792" cy="1143000"/>
          </a:xfrm>
        </p:spPr>
        <p:txBody>
          <a:bodyPr/>
          <a:lstStyle/>
          <a:p>
            <a:pPr algn="r"/>
            <a:r>
              <a:rPr lang="en-AU" sz="2000" dirty="0" smtClean="0"/>
              <a:t>Audubon Tools of </a:t>
            </a:r>
            <a:br>
              <a:rPr lang="en-AU" sz="2000" dirty="0" smtClean="0"/>
            </a:br>
            <a:r>
              <a:rPr lang="en-AU" sz="2000" dirty="0" smtClean="0"/>
              <a:t>Engagement</a:t>
            </a:r>
            <a:endParaRPr lang="en-US" sz="2000" dirty="0"/>
          </a:p>
        </p:txBody>
      </p:sp>
      <p:pic>
        <p:nvPicPr>
          <p:cNvPr id="717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20937882">
            <a:off x="5431574" y="268515"/>
            <a:ext cx="3115755" cy="40156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bwMode="auto">
          <a:xfrm>
            <a:off x="486072" y="1315023"/>
            <a:ext cx="20399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1"/>
                </a:solidFill>
                <a:latin typeface="Century Gothic" pitchFamily="34" charset="0"/>
                <a:ea typeface="+mj-ea"/>
                <a:cs typeface="Calibri" pitchFamily="34" charset="0"/>
              </a:defRPr>
            </a:lvl1pPr>
            <a:lvl2pPr algn="l" rtl="0" eaLnBrk="0" fontAlgn="base" hangingPunct="0">
              <a:spcBef>
                <a:spcPct val="0"/>
              </a:spcBef>
              <a:spcAft>
                <a:spcPct val="0"/>
              </a:spcAft>
              <a:defRPr sz="4000" b="1">
                <a:solidFill>
                  <a:schemeClr val="tx1"/>
                </a:solidFill>
                <a:latin typeface="Garamond" pitchFamily="18" charset="0"/>
              </a:defRPr>
            </a:lvl2pPr>
            <a:lvl3pPr algn="l" rtl="0" eaLnBrk="0" fontAlgn="base" hangingPunct="0">
              <a:spcBef>
                <a:spcPct val="0"/>
              </a:spcBef>
              <a:spcAft>
                <a:spcPct val="0"/>
              </a:spcAft>
              <a:defRPr sz="4000" b="1">
                <a:solidFill>
                  <a:schemeClr val="tx1"/>
                </a:solidFill>
                <a:latin typeface="Garamond" pitchFamily="18" charset="0"/>
              </a:defRPr>
            </a:lvl3pPr>
            <a:lvl4pPr algn="l" rtl="0" eaLnBrk="0" fontAlgn="base" hangingPunct="0">
              <a:spcBef>
                <a:spcPct val="0"/>
              </a:spcBef>
              <a:spcAft>
                <a:spcPct val="0"/>
              </a:spcAft>
              <a:defRPr sz="4000" b="1">
                <a:solidFill>
                  <a:schemeClr val="tx1"/>
                </a:solidFill>
                <a:latin typeface="Garamond" pitchFamily="18" charset="0"/>
              </a:defRPr>
            </a:lvl4pPr>
            <a:lvl5pPr algn="l" rtl="0" eaLnBrk="0" fontAlgn="base" hangingPunct="0">
              <a:spcBef>
                <a:spcPct val="0"/>
              </a:spcBef>
              <a:spcAft>
                <a:spcPct val="0"/>
              </a:spcAft>
              <a:defRPr sz="4000" b="1">
                <a:solidFill>
                  <a:schemeClr val="tx1"/>
                </a:solidFill>
                <a:latin typeface="Garamond" pitchFamily="18" charset="0"/>
              </a:defRPr>
            </a:lvl5pPr>
            <a:lvl6pPr marL="457200" algn="l" rtl="0" fontAlgn="base">
              <a:spcBef>
                <a:spcPct val="0"/>
              </a:spcBef>
              <a:spcAft>
                <a:spcPct val="0"/>
              </a:spcAft>
              <a:defRPr sz="4000" b="1">
                <a:solidFill>
                  <a:schemeClr val="tx1"/>
                </a:solidFill>
                <a:latin typeface="Garamond" pitchFamily="18" charset="0"/>
              </a:defRPr>
            </a:lvl6pPr>
            <a:lvl7pPr marL="914400" algn="l" rtl="0" fontAlgn="base">
              <a:spcBef>
                <a:spcPct val="0"/>
              </a:spcBef>
              <a:spcAft>
                <a:spcPct val="0"/>
              </a:spcAft>
              <a:defRPr sz="4000" b="1">
                <a:solidFill>
                  <a:schemeClr val="tx1"/>
                </a:solidFill>
                <a:latin typeface="Garamond" pitchFamily="18" charset="0"/>
              </a:defRPr>
            </a:lvl7pPr>
            <a:lvl8pPr marL="1371600" algn="l" rtl="0" fontAlgn="base">
              <a:spcBef>
                <a:spcPct val="0"/>
              </a:spcBef>
              <a:spcAft>
                <a:spcPct val="0"/>
              </a:spcAft>
              <a:defRPr sz="4000" b="1">
                <a:solidFill>
                  <a:schemeClr val="tx1"/>
                </a:solidFill>
                <a:latin typeface="Garamond" pitchFamily="18" charset="0"/>
              </a:defRPr>
            </a:lvl8pPr>
            <a:lvl9pPr marL="1828800" algn="l" rtl="0" fontAlgn="base">
              <a:spcBef>
                <a:spcPct val="0"/>
              </a:spcBef>
              <a:spcAft>
                <a:spcPct val="0"/>
              </a:spcAft>
              <a:defRPr sz="4000" b="1">
                <a:solidFill>
                  <a:schemeClr val="tx1"/>
                </a:solidFill>
                <a:latin typeface="Garamond" pitchFamily="18" charset="0"/>
              </a:defRPr>
            </a:lvl9pPr>
          </a:lstStyle>
          <a:p>
            <a:r>
              <a:rPr lang="en-AU" sz="2000" kern="0" dirty="0" smtClean="0">
                <a:solidFill>
                  <a:srgbClr val="000000"/>
                </a:solidFill>
              </a:rPr>
              <a:t>Participatory</a:t>
            </a:r>
            <a:br>
              <a:rPr lang="en-AU" sz="2000" kern="0" dirty="0" smtClean="0">
                <a:solidFill>
                  <a:srgbClr val="000000"/>
                </a:solidFill>
              </a:rPr>
            </a:br>
            <a:r>
              <a:rPr lang="en-AU" sz="2000" kern="0" dirty="0" smtClean="0">
                <a:solidFill>
                  <a:srgbClr val="000000"/>
                </a:solidFill>
              </a:rPr>
              <a:t>Conservation</a:t>
            </a:r>
            <a:br>
              <a:rPr lang="en-AU" sz="2000" kern="0" dirty="0" smtClean="0">
                <a:solidFill>
                  <a:srgbClr val="000000"/>
                </a:solidFill>
              </a:rPr>
            </a:br>
            <a:r>
              <a:rPr lang="en-AU" sz="2000" kern="0" dirty="0" smtClean="0">
                <a:solidFill>
                  <a:srgbClr val="000000"/>
                </a:solidFill>
              </a:rPr>
              <a:t>Planning</a:t>
            </a:r>
            <a:endParaRPr lang="en-US" sz="2000" kern="0" dirty="0">
              <a:solidFill>
                <a:srgbClr val="000000"/>
              </a:solidFill>
            </a:endParaRPr>
          </a:p>
        </p:txBody>
      </p:sp>
      <p:pic>
        <p:nvPicPr>
          <p:cNvPr id="5"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95536" y="2564904"/>
            <a:ext cx="2599866" cy="3681226"/>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6" name="Title 1"/>
          <p:cNvSpPr txBox="1">
            <a:spLocks/>
          </p:cNvSpPr>
          <p:nvPr/>
        </p:nvSpPr>
        <p:spPr bwMode="auto">
          <a:xfrm>
            <a:off x="6220606" y="4977017"/>
            <a:ext cx="224256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eaLnBrk="0" fontAlgn="base" hangingPunct="0">
              <a:spcBef>
                <a:spcPct val="0"/>
              </a:spcBef>
              <a:spcAft>
                <a:spcPct val="0"/>
              </a:spcAft>
              <a:defRPr sz="2000" b="1" kern="0">
                <a:latin typeface="Century Gothic" pitchFamily="34" charset="0"/>
                <a:ea typeface="+mj-ea"/>
                <a:cs typeface="Calibri" pitchFamily="34" charset="0"/>
              </a:defRPr>
            </a:lvl1pPr>
            <a:lvl2pPr eaLnBrk="0" fontAlgn="base" hangingPunct="0">
              <a:spcBef>
                <a:spcPct val="0"/>
              </a:spcBef>
              <a:spcAft>
                <a:spcPct val="0"/>
              </a:spcAft>
              <a:defRPr sz="4000" b="1">
                <a:latin typeface="Garamond" pitchFamily="18" charset="0"/>
              </a:defRPr>
            </a:lvl2pPr>
            <a:lvl3pPr eaLnBrk="0" fontAlgn="base" hangingPunct="0">
              <a:spcBef>
                <a:spcPct val="0"/>
              </a:spcBef>
              <a:spcAft>
                <a:spcPct val="0"/>
              </a:spcAft>
              <a:defRPr sz="4000" b="1">
                <a:latin typeface="Garamond" pitchFamily="18" charset="0"/>
              </a:defRPr>
            </a:lvl3pPr>
            <a:lvl4pPr eaLnBrk="0" fontAlgn="base" hangingPunct="0">
              <a:spcBef>
                <a:spcPct val="0"/>
              </a:spcBef>
              <a:spcAft>
                <a:spcPct val="0"/>
              </a:spcAft>
              <a:defRPr sz="4000" b="1">
                <a:latin typeface="Garamond" pitchFamily="18" charset="0"/>
              </a:defRPr>
            </a:lvl4pPr>
            <a:lvl5pPr eaLnBrk="0" fontAlgn="base" hangingPunct="0">
              <a:spcBef>
                <a:spcPct val="0"/>
              </a:spcBef>
              <a:spcAft>
                <a:spcPct val="0"/>
              </a:spcAft>
              <a:defRPr sz="4000" b="1">
                <a:latin typeface="Garamond" pitchFamily="18" charset="0"/>
              </a:defRPr>
            </a:lvl5pPr>
            <a:lvl6pPr marL="457200" fontAlgn="base">
              <a:spcBef>
                <a:spcPct val="0"/>
              </a:spcBef>
              <a:spcAft>
                <a:spcPct val="0"/>
              </a:spcAft>
              <a:defRPr sz="4000" b="1">
                <a:latin typeface="Garamond" pitchFamily="18" charset="0"/>
              </a:defRPr>
            </a:lvl6pPr>
            <a:lvl7pPr marL="914400" fontAlgn="base">
              <a:spcBef>
                <a:spcPct val="0"/>
              </a:spcBef>
              <a:spcAft>
                <a:spcPct val="0"/>
              </a:spcAft>
              <a:defRPr sz="4000" b="1">
                <a:latin typeface="Garamond" pitchFamily="18" charset="0"/>
              </a:defRPr>
            </a:lvl7pPr>
            <a:lvl8pPr marL="1371600" fontAlgn="base">
              <a:spcBef>
                <a:spcPct val="0"/>
              </a:spcBef>
              <a:spcAft>
                <a:spcPct val="0"/>
              </a:spcAft>
              <a:defRPr sz="4000" b="1">
                <a:latin typeface="Garamond" pitchFamily="18" charset="0"/>
              </a:defRPr>
            </a:lvl8pPr>
            <a:lvl9pPr marL="1828800" fontAlgn="base">
              <a:spcBef>
                <a:spcPct val="0"/>
              </a:spcBef>
              <a:spcAft>
                <a:spcPct val="0"/>
              </a:spcAft>
              <a:defRPr sz="4000" b="1">
                <a:latin typeface="Garamond" pitchFamily="18" charset="0"/>
              </a:defRPr>
            </a:lvl9pPr>
          </a:lstStyle>
          <a:p>
            <a:pPr algn="l"/>
            <a:r>
              <a:rPr lang="en-AU" dirty="0">
                <a:solidFill>
                  <a:srgbClr val="000000"/>
                </a:solidFill>
              </a:rPr>
              <a:t>Community Planning Handbook</a:t>
            </a:r>
            <a:endParaRPr lang="en-US" dirty="0">
              <a:solidFill>
                <a:srgbClr val="000000"/>
              </a:solidFill>
            </a:endParaRPr>
          </a:p>
        </p:txBody>
      </p:sp>
      <p:pic>
        <p:nvPicPr>
          <p:cNvPr id="7"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627784" y="3933056"/>
            <a:ext cx="3592822" cy="27718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2"/>
          <p:cNvSpPr txBox="1">
            <a:spLocks noChangeArrowheads="1"/>
          </p:cNvSpPr>
          <p:nvPr/>
        </p:nvSpPr>
        <p:spPr bwMode="auto">
          <a:xfrm>
            <a:off x="303684" y="26716"/>
            <a:ext cx="4648200" cy="1077119"/>
          </a:xfrm>
          <a:prstGeom prst="rect">
            <a:avLst/>
          </a:prstGeom>
          <a:noFill/>
          <a:ln w="9525">
            <a:noFill/>
            <a:miter lim="800000"/>
            <a:headEnd/>
            <a:tailEnd/>
          </a:ln>
        </p:spPr>
        <p:txBody>
          <a:bodyPr anchor="ctr"/>
          <a:lstStyle/>
          <a:p>
            <a:pPr algn="ctr">
              <a:defRPr/>
            </a:pPr>
            <a:r>
              <a:rPr lang="en-US" sz="3600" b="1" kern="0" dirty="0" smtClean="0">
                <a:solidFill>
                  <a:schemeClr val="bg1"/>
                </a:solidFill>
                <a:latin typeface="+mn-lt"/>
                <a:ea typeface="+mj-ea"/>
                <a:cs typeface="+mj-cs"/>
              </a:rPr>
              <a:t>Resources (</a:t>
            </a:r>
            <a:r>
              <a:rPr lang="en-US" sz="3600" b="1" kern="0" dirty="0" err="1" smtClean="0">
                <a:solidFill>
                  <a:schemeClr val="bg1"/>
                </a:solidFill>
                <a:latin typeface="+mn-lt"/>
                <a:ea typeface="+mj-ea"/>
                <a:cs typeface="+mj-cs"/>
              </a:rPr>
              <a:t>eg</a:t>
            </a:r>
            <a:r>
              <a:rPr lang="en-US" sz="3600" b="1" kern="0" dirty="0" smtClean="0">
                <a:solidFill>
                  <a:schemeClr val="bg1"/>
                </a:solidFill>
                <a:latin typeface="+mn-lt"/>
                <a:ea typeface="+mj-ea"/>
                <a:cs typeface="+mj-cs"/>
              </a:rPr>
              <a:t> only)</a:t>
            </a:r>
            <a:endParaRPr lang="en-US" sz="3600" b="1" kern="0" dirty="0">
              <a:solidFill>
                <a:schemeClr val="bg1"/>
              </a:solidFill>
              <a:latin typeface="+mn-lt"/>
              <a:ea typeface="+mj-ea"/>
              <a:cs typeface="+mj-cs"/>
            </a:endParaRPr>
          </a:p>
        </p:txBody>
      </p:sp>
    </p:spTree>
    <p:extLst>
      <p:ext uri="{BB962C8B-B14F-4D97-AF65-F5344CB8AC3E}">
        <p14:creationId xmlns:p14="http://schemas.microsoft.com/office/powerpoint/2010/main" val="3790195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47"/>
          <p:cNvPicPr>
            <a:picLocks noChangeAspect="1" noChangeArrowheads="1"/>
          </p:cNvPicPr>
          <p:nvPr/>
        </p:nvPicPr>
        <p:blipFill rotWithShape="1">
          <a:blip r:embed="rId4">
            <a:extLst>
              <a:ext uri="{28A0092B-C50C-407E-A947-70E740481C1C}">
                <a14:useLocalDpi xmlns:a14="http://schemas.microsoft.com/office/drawing/2010/main" val="0"/>
              </a:ext>
            </a:extLst>
          </a:blip>
          <a:srcRect t="16600" r="8873" b="10874"/>
          <a:stretch/>
        </p:blipFill>
        <p:spPr bwMode="auto">
          <a:xfrm>
            <a:off x="4724400" y="4495800"/>
            <a:ext cx="1430130" cy="113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pPr marL="54864" indent="0" fontAlgn="auto">
              <a:spcAft>
                <a:spcPts val="0"/>
              </a:spcAft>
              <a:defRPr/>
            </a:pPr>
            <a:r>
              <a:rPr lang="en-US" dirty="0" smtClean="0"/>
              <a:t>Graduate Courses in Adaptive Management</a:t>
            </a:r>
            <a:endParaRPr lang="en-US" dirty="0"/>
          </a:p>
        </p:txBody>
      </p:sp>
      <p:sp>
        <p:nvSpPr>
          <p:cNvPr id="3" name="Content Placeholder 2"/>
          <p:cNvSpPr>
            <a:spLocks noGrp="1"/>
          </p:cNvSpPr>
          <p:nvPr>
            <p:ph idx="1"/>
          </p:nvPr>
        </p:nvSpPr>
        <p:spPr>
          <a:xfrm>
            <a:off x="457200" y="1600200"/>
            <a:ext cx="8229600" cy="1143000"/>
          </a:xfrm>
        </p:spPr>
        <p:txBody>
          <a:bodyPr>
            <a:normAutofit fontScale="85000" lnSpcReduction="10000"/>
          </a:bodyPr>
          <a:lstStyle/>
          <a:p>
            <a:pPr marL="0" indent="0" fontAlgn="auto">
              <a:spcBef>
                <a:spcPts val="0"/>
              </a:spcBef>
              <a:spcAft>
                <a:spcPts val="0"/>
              </a:spcAft>
              <a:buNone/>
              <a:defRPr/>
            </a:pPr>
            <a:r>
              <a:rPr lang="en-US" sz="3200" dirty="0" smtClean="0"/>
              <a:t>Building capacity to do good Adaptive Management from the beginning of conservation careers</a:t>
            </a:r>
          </a:p>
          <a:p>
            <a:pPr fontAlgn="auto">
              <a:spcBef>
                <a:spcPts val="0"/>
              </a:spcBef>
              <a:spcAft>
                <a:spcPts val="0"/>
              </a:spcAft>
              <a:buFont typeface="Wingdings 2"/>
              <a:buChar char=""/>
              <a:defRPr/>
            </a:pPr>
            <a:endParaRPr lang="en-US" sz="3200" dirty="0" smtClean="0"/>
          </a:p>
          <a:p>
            <a:pPr fontAlgn="auto">
              <a:spcBef>
                <a:spcPts val="0"/>
              </a:spcBef>
              <a:spcAft>
                <a:spcPts val="0"/>
              </a:spcAft>
              <a:buFont typeface="Wingdings 2"/>
              <a:buChar char=""/>
              <a:defRPr/>
            </a:pPr>
            <a:endParaRPr lang="en-US" sz="3200" dirty="0" smtClean="0"/>
          </a:p>
          <a:p>
            <a:pPr fontAlgn="auto">
              <a:spcBef>
                <a:spcPts val="0"/>
              </a:spcBef>
              <a:spcAft>
                <a:spcPts val="0"/>
              </a:spcAft>
              <a:buFont typeface="Wingdings 2"/>
              <a:buChar char=""/>
              <a:defRPr/>
            </a:pPr>
            <a:endParaRPr lang="en-US" sz="3200" dirty="0" smtClean="0"/>
          </a:p>
          <a:p>
            <a:pPr fontAlgn="auto">
              <a:spcBef>
                <a:spcPts val="0"/>
              </a:spcBef>
              <a:spcAft>
                <a:spcPts val="0"/>
              </a:spcAft>
              <a:buFont typeface="Wingdings 2"/>
              <a:buNone/>
              <a:defRPr/>
            </a:pPr>
            <a:endParaRPr lang="en-US" sz="3200" dirty="0" smtClean="0"/>
          </a:p>
          <a:p>
            <a:pPr fontAlgn="auto">
              <a:spcBef>
                <a:spcPts val="0"/>
              </a:spcBef>
              <a:spcAft>
                <a:spcPts val="0"/>
              </a:spcAft>
              <a:buFont typeface="Wingdings 2"/>
              <a:buChar char=""/>
              <a:defRPr/>
            </a:pPr>
            <a:endParaRPr lang="en-US" sz="3200" dirty="0" smtClean="0"/>
          </a:p>
          <a:p>
            <a:pPr fontAlgn="auto">
              <a:spcBef>
                <a:spcPts val="0"/>
              </a:spcBef>
              <a:spcAft>
                <a:spcPts val="0"/>
              </a:spcAft>
              <a:buFont typeface="Wingdings 2"/>
              <a:buChar char=""/>
              <a:defRPr/>
            </a:pPr>
            <a:endParaRPr lang="en-US" sz="3200" dirty="0" smtClean="0"/>
          </a:p>
          <a:p>
            <a:pPr marL="0" indent="0" fontAlgn="auto">
              <a:spcBef>
                <a:spcPts val="0"/>
              </a:spcBef>
              <a:spcAft>
                <a:spcPts val="0"/>
              </a:spcAft>
              <a:buNone/>
              <a:defRPr/>
            </a:pPr>
            <a:endParaRPr lang="en-US" sz="3200" dirty="0"/>
          </a:p>
        </p:txBody>
      </p:sp>
      <p:pic>
        <p:nvPicPr>
          <p:cNvPr id="13316" name="Picture 10"/>
          <p:cNvPicPr>
            <a:picLocks noChangeAspect="1" noChangeArrowheads="1"/>
          </p:cNvPicPr>
          <p:nvPr/>
        </p:nvPicPr>
        <p:blipFill>
          <a:blip r:embed="rId5" cstate="print"/>
          <a:srcRect/>
          <a:stretch>
            <a:fillRect/>
          </a:stretch>
        </p:blipFill>
        <p:spPr bwMode="auto">
          <a:xfrm>
            <a:off x="533400" y="2895600"/>
            <a:ext cx="1785445" cy="1143000"/>
          </a:xfrm>
          <a:prstGeom prst="rect">
            <a:avLst/>
          </a:prstGeom>
          <a:noFill/>
          <a:ln w="9525" algn="ctr">
            <a:noFill/>
            <a:miter lim="800000"/>
            <a:headEnd/>
            <a:tailEnd/>
          </a:ln>
        </p:spPr>
      </p:pic>
      <p:pic>
        <p:nvPicPr>
          <p:cNvPr id="13318" name="Picture 8"/>
          <p:cNvPicPr>
            <a:picLocks noChangeAspect="1" noChangeArrowheads="1"/>
          </p:cNvPicPr>
          <p:nvPr/>
        </p:nvPicPr>
        <p:blipFill>
          <a:blip r:embed="rId6" cstate="print"/>
          <a:srcRect/>
          <a:stretch>
            <a:fillRect/>
          </a:stretch>
        </p:blipFill>
        <p:spPr bwMode="auto">
          <a:xfrm>
            <a:off x="3124200" y="6096000"/>
            <a:ext cx="2431697" cy="581025"/>
          </a:xfrm>
          <a:prstGeom prst="rect">
            <a:avLst/>
          </a:prstGeom>
          <a:noFill/>
          <a:ln w="9525" algn="ctr">
            <a:noFill/>
            <a:miter lim="800000"/>
            <a:headEnd/>
            <a:tailEnd/>
          </a:ln>
        </p:spPr>
      </p:pic>
      <p:pic>
        <p:nvPicPr>
          <p:cNvPr id="13319" name="Picture 9"/>
          <p:cNvPicPr>
            <a:picLocks noChangeAspect="1" noChangeArrowheads="1"/>
          </p:cNvPicPr>
          <p:nvPr/>
        </p:nvPicPr>
        <p:blipFill>
          <a:blip r:embed="rId7" cstate="print"/>
          <a:srcRect/>
          <a:stretch>
            <a:fillRect/>
          </a:stretch>
        </p:blipFill>
        <p:spPr bwMode="auto">
          <a:xfrm>
            <a:off x="457200" y="4419600"/>
            <a:ext cx="1320800" cy="1123162"/>
          </a:xfrm>
          <a:prstGeom prst="rect">
            <a:avLst/>
          </a:prstGeom>
          <a:noFill/>
          <a:ln w="9525" algn="ctr">
            <a:noFill/>
            <a:miter lim="800000"/>
            <a:headEnd/>
            <a:tailEnd/>
          </a:ln>
        </p:spPr>
      </p:pic>
      <p:pic>
        <p:nvPicPr>
          <p:cNvPr id="13320" name="Picture 10"/>
          <p:cNvPicPr>
            <a:picLocks noChangeAspect="1" noChangeArrowheads="1"/>
          </p:cNvPicPr>
          <p:nvPr/>
        </p:nvPicPr>
        <p:blipFill>
          <a:blip r:embed="rId8" cstate="print"/>
          <a:srcRect/>
          <a:stretch>
            <a:fillRect/>
          </a:stretch>
        </p:blipFill>
        <p:spPr bwMode="auto">
          <a:xfrm>
            <a:off x="2743200" y="2895600"/>
            <a:ext cx="2087564" cy="1143000"/>
          </a:xfrm>
          <a:prstGeom prst="rect">
            <a:avLst/>
          </a:prstGeom>
          <a:noFill/>
          <a:ln w="9525" algn="ctr">
            <a:noFill/>
            <a:miter lim="800000"/>
            <a:headEnd/>
            <a:tailEnd/>
          </a:ln>
        </p:spPr>
      </p:pic>
      <p:pic>
        <p:nvPicPr>
          <p:cNvPr id="13321" name="Picture 15"/>
          <p:cNvPicPr>
            <a:picLocks noChangeAspect="1" noChangeArrowheads="1"/>
          </p:cNvPicPr>
          <p:nvPr/>
        </p:nvPicPr>
        <p:blipFill>
          <a:blip r:embed="rId9" cstate="print"/>
          <a:srcRect/>
          <a:stretch>
            <a:fillRect/>
          </a:stretch>
        </p:blipFill>
        <p:spPr bwMode="auto">
          <a:xfrm>
            <a:off x="6019799" y="6019800"/>
            <a:ext cx="2599857" cy="685800"/>
          </a:xfrm>
          <a:prstGeom prst="rect">
            <a:avLst/>
          </a:prstGeom>
          <a:noFill/>
          <a:ln w="9525" algn="ctr">
            <a:noFill/>
            <a:miter lim="800000"/>
            <a:headEnd/>
            <a:tailEnd/>
          </a:ln>
        </p:spPr>
      </p:pic>
      <p:pic>
        <p:nvPicPr>
          <p:cNvPr id="13326" name="Picture 17"/>
          <p:cNvPicPr>
            <a:picLocks noChangeAspect="1" noChangeArrowheads="1"/>
          </p:cNvPicPr>
          <p:nvPr/>
        </p:nvPicPr>
        <p:blipFill>
          <a:blip r:embed="rId10" cstate="print"/>
          <a:srcRect/>
          <a:stretch>
            <a:fillRect/>
          </a:stretch>
        </p:blipFill>
        <p:spPr bwMode="auto">
          <a:xfrm>
            <a:off x="228600" y="6096000"/>
            <a:ext cx="2425473" cy="584200"/>
          </a:xfrm>
          <a:prstGeom prst="rect">
            <a:avLst/>
          </a:prstGeom>
          <a:noFill/>
          <a:ln w="9525" algn="ctr">
            <a:noFill/>
            <a:miter lim="800000"/>
            <a:headEnd/>
            <a:tailEnd/>
          </a:ln>
        </p:spPr>
      </p:pic>
      <p:pic>
        <p:nvPicPr>
          <p:cNvPr id="13331" name="Picture 2"/>
          <p:cNvPicPr>
            <a:picLocks noChangeAspect="1" noChangeArrowheads="1"/>
          </p:cNvPicPr>
          <p:nvPr/>
        </p:nvPicPr>
        <p:blipFill>
          <a:blip r:embed="rId11" cstate="print"/>
          <a:srcRect/>
          <a:stretch>
            <a:fillRect/>
          </a:stretch>
        </p:blipFill>
        <p:spPr bwMode="auto">
          <a:xfrm>
            <a:off x="5334000" y="2819400"/>
            <a:ext cx="1690307" cy="1295400"/>
          </a:xfrm>
          <a:prstGeom prst="rect">
            <a:avLst/>
          </a:prstGeom>
          <a:noFill/>
          <a:ln w="9525">
            <a:noFill/>
            <a:miter lim="800000"/>
            <a:headEnd/>
            <a:tailEnd/>
          </a:ln>
        </p:spPr>
      </p:pic>
      <p:pic>
        <p:nvPicPr>
          <p:cNvPr id="13332" name="Picture 12"/>
          <p:cNvPicPr>
            <a:picLocks noChangeAspect="1" noChangeArrowheads="1"/>
          </p:cNvPicPr>
          <p:nvPr/>
        </p:nvPicPr>
        <p:blipFill>
          <a:blip r:embed="rId12" cstate="print"/>
          <a:srcRect/>
          <a:stretch>
            <a:fillRect/>
          </a:stretch>
        </p:blipFill>
        <p:spPr bwMode="auto">
          <a:xfrm>
            <a:off x="6720579" y="4495800"/>
            <a:ext cx="1737621" cy="1087175"/>
          </a:xfrm>
          <a:prstGeom prst="rect">
            <a:avLst/>
          </a:prstGeom>
          <a:noFill/>
          <a:ln w="9525" algn="ctr">
            <a:noFill/>
            <a:miter lim="800000"/>
            <a:headEnd/>
            <a:tailEnd/>
          </a:ln>
        </p:spPr>
      </p:pic>
      <p:grpSp>
        <p:nvGrpSpPr>
          <p:cNvPr id="13334" name="Group 46"/>
          <p:cNvGrpSpPr>
            <a:grpSpLocks/>
          </p:cNvGrpSpPr>
          <p:nvPr/>
        </p:nvGrpSpPr>
        <p:grpSpPr bwMode="auto">
          <a:xfrm>
            <a:off x="8153400" y="3962400"/>
            <a:ext cx="990600" cy="676275"/>
            <a:chOff x="978701" y="5000506"/>
            <a:chExt cx="692641" cy="523256"/>
          </a:xfrm>
        </p:grpSpPr>
        <p:sp>
          <p:nvSpPr>
            <p:cNvPr id="13335" name="Oval Callout 47"/>
            <p:cNvSpPr>
              <a:spLocks noChangeArrowheads="1"/>
            </p:cNvSpPr>
            <p:nvPr/>
          </p:nvSpPr>
          <p:spPr bwMode="auto">
            <a:xfrm>
              <a:off x="978701" y="5000506"/>
              <a:ext cx="692641" cy="523256"/>
            </a:xfrm>
            <a:prstGeom prst="wedgeEllipseCallout">
              <a:avLst>
                <a:gd name="adj1" fmla="val -49255"/>
                <a:gd name="adj2" fmla="val 63801"/>
              </a:avLst>
            </a:prstGeom>
            <a:solidFill>
              <a:srgbClr val="FFFF99"/>
            </a:solidFill>
            <a:ln w="9525" algn="ctr">
              <a:solidFill>
                <a:schemeClr val="tx1"/>
              </a:solidFill>
              <a:round/>
              <a:headEnd/>
              <a:tailEnd/>
            </a:ln>
          </p:spPr>
          <p:txBody>
            <a:bodyPr>
              <a:spAutoFit/>
            </a:bodyPr>
            <a:lstStyle/>
            <a:p>
              <a:endParaRPr lang="en-US">
                <a:solidFill>
                  <a:srgbClr val="DDDDDD"/>
                </a:solidFill>
                <a:latin typeface="Rockwell"/>
              </a:endParaRPr>
            </a:p>
          </p:txBody>
        </p:sp>
        <p:pic>
          <p:nvPicPr>
            <p:cNvPr id="13336" name="Picture 7" descr="miradi_logo_on_clear.png"/>
            <p:cNvPicPr>
              <a:picLocks noChangeAspect="1"/>
            </p:cNvPicPr>
            <p:nvPr/>
          </p:nvPicPr>
          <p:blipFill>
            <a:blip r:embed="rId13" cstate="print"/>
            <a:srcRect/>
            <a:stretch>
              <a:fillRect/>
            </a:stretch>
          </p:blipFill>
          <p:spPr bwMode="auto">
            <a:xfrm>
              <a:off x="1069253" y="5000510"/>
              <a:ext cx="519480" cy="485606"/>
            </a:xfrm>
            <a:prstGeom prst="rect">
              <a:avLst/>
            </a:prstGeom>
            <a:noFill/>
            <a:ln w="9525">
              <a:noFill/>
              <a:miter lim="800000"/>
              <a:headEnd/>
              <a:tailEnd/>
            </a:ln>
          </p:spPr>
        </p:pic>
      </p:grpSp>
      <p:pic>
        <p:nvPicPr>
          <p:cNvPr id="5" name="Picture 4" descr="SMSC-logo-narrow.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62200" y="4343400"/>
            <a:ext cx="1854200" cy="1262774"/>
          </a:xfrm>
          <a:prstGeom prst="rect">
            <a:avLst/>
          </a:prstGeom>
        </p:spPr>
      </p:pic>
      <p:grpSp>
        <p:nvGrpSpPr>
          <p:cNvPr id="41" name="Group 46"/>
          <p:cNvGrpSpPr>
            <a:grpSpLocks/>
          </p:cNvGrpSpPr>
          <p:nvPr/>
        </p:nvGrpSpPr>
        <p:grpSpPr bwMode="auto">
          <a:xfrm>
            <a:off x="1524000" y="4114800"/>
            <a:ext cx="990600" cy="676275"/>
            <a:chOff x="978701" y="5000506"/>
            <a:chExt cx="692641" cy="523256"/>
          </a:xfrm>
        </p:grpSpPr>
        <p:sp>
          <p:nvSpPr>
            <p:cNvPr id="42" name="Oval Callout 47"/>
            <p:cNvSpPr>
              <a:spLocks noChangeArrowheads="1"/>
            </p:cNvSpPr>
            <p:nvPr/>
          </p:nvSpPr>
          <p:spPr bwMode="auto">
            <a:xfrm>
              <a:off x="978701" y="5000506"/>
              <a:ext cx="692641" cy="523256"/>
            </a:xfrm>
            <a:prstGeom prst="wedgeEllipseCallout">
              <a:avLst>
                <a:gd name="adj1" fmla="val -49255"/>
                <a:gd name="adj2" fmla="val 63801"/>
              </a:avLst>
            </a:prstGeom>
            <a:solidFill>
              <a:srgbClr val="FFFF99"/>
            </a:solidFill>
            <a:ln w="9525" algn="ctr">
              <a:solidFill>
                <a:schemeClr val="tx1"/>
              </a:solidFill>
              <a:round/>
              <a:headEnd/>
              <a:tailEnd/>
            </a:ln>
          </p:spPr>
          <p:txBody>
            <a:bodyPr>
              <a:spAutoFit/>
            </a:bodyPr>
            <a:lstStyle/>
            <a:p>
              <a:endParaRPr lang="en-US">
                <a:solidFill>
                  <a:srgbClr val="DDDDDD"/>
                </a:solidFill>
                <a:latin typeface="Rockwell"/>
              </a:endParaRPr>
            </a:p>
          </p:txBody>
        </p:sp>
        <p:pic>
          <p:nvPicPr>
            <p:cNvPr id="43" name="Picture 7" descr="miradi_logo_on_clear.png"/>
            <p:cNvPicPr>
              <a:picLocks noChangeAspect="1"/>
            </p:cNvPicPr>
            <p:nvPr/>
          </p:nvPicPr>
          <p:blipFill>
            <a:blip r:embed="rId13" cstate="print"/>
            <a:srcRect/>
            <a:stretch>
              <a:fillRect/>
            </a:stretch>
          </p:blipFill>
          <p:spPr bwMode="auto">
            <a:xfrm>
              <a:off x="1069253" y="5000510"/>
              <a:ext cx="519480" cy="485606"/>
            </a:xfrm>
            <a:prstGeom prst="rect">
              <a:avLst/>
            </a:prstGeom>
            <a:noFill/>
            <a:ln w="9525">
              <a:noFill/>
              <a:miter lim="800000"/>
              <a:headEnd/>
              <a:tailEnd/>
            </a:ln>
          </p:spPr>
        </p:pic>
      </p:grpSp>
      <p:grpSp>
        <p:nvGrpSpPr>
          <p:cNvPr id="44" name="Group 46"/>
          <p:cNvGrpSpPr>
            <a:grpSpLocks/>
          </p:cNvGrpSpPr>
          <p:nvPr/>
        </p:nvGrpSpPr>
        <p:grpSpPr bwMode="auto">
          <a:xfrm>
            <a:off x="6400800" y="2895600"/>
            <a:ext cx="990600" cy="676275"/>
            <a:chOff x="978701" y="5000506"/>
            <a:chExt cx="692641" cy="523256"/>
          </a:xfrm>
        </p:grpSpPr>
        <p:sp>
          <p:nvSpPr>
            <p:cNvPr id="45" name="Oval Callout 47"/>
            <p:cNvSpPr>
              <a:spLocks noChangeArrowheads="1"/>
            </p:cNvSpPr>
            <p:nvPr/>
          </p:nvSpPr>
          <p:spPr bwMode="auto">
            <a:xfrm>
              <a:off x="978701" y="5000506"/>
              <a:ext cx="692641" cy="523256"/>
            </a:xfrm>
            <a:prstGeom prst="wedgeEllipseCallout">
              <a:avLst>
                <a:gd name="adj1" fmla="val -49255"/>
                <a:gd name="adj2" fmla="val 63801"/>
              </a:avLst>
            </a:prstGeom>
            <a:solidFill>
              <a:srgbClr val="FFFF99"/>
            </a:solidFill>
            <a:ln w="9525" algn="ctr">
              <a:solidFill>
                <a:schemeClr val="tx1"/>
              </a:solidFill>
              <a:round/>
              <a:headEnd/>
              <a:tailEnd/>
            </a:ln>
          </p:spPr>
          <p:txBody>
            <a:bodyPr>
              <a:spAutoFit/>
            </a:bodyPr>
            <a:lstStyle/>
            <a:p>
              <a:endParaRPr lang="en-US">
                <a:solidFill>
                  <a:srgbClr val="DDDDDD"/>
                </a:solidFill>
                <a:latin typeface="Rockwell"/>
              </a:endParaRPr>
            </a:p>
          </p:txBody>
        </p:sp>
        <p:pic>
          <p:nvPicPr>
            <p:cNvPr id="46" name="Picture 7" descr="miradi_logo_on_clear.png"/>
            <p:cNvPicPr>
              <a:picLocks noChangeAspect="1"/>
            </p:cNvPicPr>
            <p:nvPr/>
          </p:nvPicPr>
          <p:blipFill>
            <a:blip r:embed="rId13" cstate="print"/>
            <a:srcRect/>
            <a:stretch>
              <a:fillRect/>
            </a:stretch>
          </p:blipFill>
          <p:spPr bwMode="auto">
            <a:xfrm>
              <a:off x="1069253" y="5000510"/>
              <a:ext cx="519480" cy="485606"/>
            </a:xfrm>
            <a:prstGeom prst="rect">
              <a:avLst/>
            </a:prstGeom>
            <a:noFill/>
            <a:ln w="9525">
              <a:noFill/>
              <a:miter lim="800000"/>
              <a:headEnd/>
              <a:tailEnd/>
            </a:ln>
          </p:spPr>
        </p:pic>
      </p:grpSp>
      <p:grpSp>
        <p:nvGrpSpPr>
          <p:cNvPr id="47" name="Group 46"/>
          <p:cNvGrpSpPr>
            <a:grpSpLocks/>
          </p:cNvGrpSpPr>
          <p:nvPr/>
        </p:nvGrpSpPr>
        <p:grpSpPr bwMode="auto">
          <a:xfrm>
            <a:off x="4038600" y="4191000"/>
            <a:ext cx="990600" cy="676275"/>
            <a:chOff x="978701" y="5000506"/>
            <a:chExt cx="692641" cy="523256"/>
          </a:xfrm>
        </p:grpSpPr>
        <p:sp>
          <p:nvSpPr>
            <p:cNvPr id="48" name="Oval Callout 47"/>
            <p:cNvSpPr>
              <a:spLocks noChangeArrowheads="1"/>
            </p:cNvSpPr>
            <p:nvPr/>
          </p:nvSpPr>
          <p:spPr bwMode="auto">
            <a:xfrm>
              <a:off x="978701" y="5000506"/>
              <a:ext cx="692641" cy="523256"/>
            </a:xfrm>
            <a:prstGeom prst="wedgeEllipseCallout">
              <a:avLst>
                <a:gd name="adj1" fmla="val -49255"/>
                <a:gd name="adj2" fmla="val 63801"/>
              </a:avLst>
            </a:prstGeom>
            <a:solidFill>
              <a:srgbClr val="FFFF99"/>
            </a:solidFill>
            <a:ln w="9525" algn="ctr">
              <a:solidFill>
                <a:schemeClr val="tx1"/>
              </a:solidFill>
              <a:round/>
              <a:headEnd/>
              <a:tailEnd/>
            </a:ln>
          </p:spPr>
          <p:txBody>
            <a:bodyPr>
              <a:spAutoFit/>
            </a:bodyPr>
            <a:lstStyle/>
            <a:p>
              <a:endParaRPr lang="en-US">
                <a:solidFill>
                  <a:srgbClr val="DDDDDD"/>
                </a:solidFill>
                <a:latin typeface="Rockwell"/>
              </a:endParaRPr>
            </a:p>
          </p:txBody>
        </p:sp>
        <p:pic>
          <p:nvPicPr>
            <p:cNvPr id="49" name="Picture 7" descr="miradi_logo_on_clear.png"/>
            <p:cNvPicPr>
              <a:picLocks noChangeAspect="1"/>
            </p:cNvPicPr>
            <p:nvPr/>
          </p:nvPicPr>
          <p:blipFill>
            <a:blip r:embed="rId13" cstate="print"/>
            <a:srcRect/>
            <a:stretch>
              <a:fillRect/>
            </a:stretch>
          </p:blipFill>
          <p:spPr bwMode="auto">
            <a:xfrm>
              <a:off x="1069253" y="5000510"/>
              <a:ext cx="519480" cy="485606"/>
            </a:xfrm>
            <a:prstGeom prst="rect">
              <a:avLst/>
            </a:prstGeom>
            <a:noFill/>
            <a:ln w="9525">
              <a:noFill/>
              <a:miter lim="800000"/>
              <a:headEnd/>
              <a:tailEnd/>
            </a:ln>
          </p:spPr>
        </p:pic>
      </p:grpSp>
      <p:grpSp>
        <p:nvGrpSpPr>
          <p:cNvPr id="50" name="Group 46"/>
          <p:cNvGrpSpPr>
            <a:grpSpLocks/>
          </p:cNvGrpSpPr>
          <p:nvPr/>
        </p:nvGrpSpPr>
        <p:grpSpPr bwMode="auto">
          <a:xfrm>
            <a:off x="1828800" y="2438400"/>
            <a:ext cx="990600" cy="676275"/>
            <a:chOff x="978701" y="5000506"/>
            <a:chExt cx="692641" cy="523256"/>
          </a:xfrm>
        </p:grpSpPr>
        <p:sp>
          <p:nvSpPr>
            <p:cNvPr id="51" name="Oval Callout 47"/>
            <p:cNvSpPr>
              <a:spLocks noChangeArrowheads="1"/>
            </p:cNvSpPr>
            <p:nvPr/>
          </p:nvSpPr>
          <p:spPr bwMode="auto">
            <a:xfrm>
              <a:off x="978701" y="5000506"/>
              <a:ext cx="692641" cy="523256"/>
            </a:xfrm>
            <a:prstGeom prst="wedgeEllipseCallout">
              <a:avLst>
                <a:gd name="adj1" fmla="val -49255"/>
                <a:gd name="adj2" fmla="val 63801"/>
              </a:avLst>
            </a:prstGeom>
            <a:solidFill>
              <a:srgbClr val="FFFF99"/>
            </a:solidFill>
            <a:ln w="9525" algn="ctr">
              <a:solidFill>
                <a:schemeClr val="tx1"/>
              </a:solidFill>
              <a:round/>
              <a:headEnd/>
              <a:tailEnd/>
            </a:ln>
          </p:spPr>
          <p:txBody>
            <a:bodyPr>
              <a:spAutoFit/>
            </a:bodyPr>
            <a:lstStyle/>
            <a:p>
              <a:endParaRPr lang="en-US">
                <a:solidFill>
                  <a:srgbClr val="DDDDDD"/>
                </a:solidFill>
                <a:latin typeface="Rockwell"/>
              </a:endParaRPr>
            </a:p>
          </p:txBody>
        </p:sp>
        <p:pic>
          <p:nvPicPr>
            <p:cNvPr id="52" name="Picture 7" descr="miradi_logo_on_clear.png"/>
            <p:cNvPicPr>
              <a:picLocks noChangeAspect="1"/>
            </p:cNvPicPr>
            <p:nvPr/>
          </p:nvPicPr>
          <p:blipFill>
            <a:blip r:embed="rId13" cstate="print"/>
            <a:srcRect/>
            <a:stretch>
              <a:fillRect/>
            </a:stretch>
          </p:blipFill>
          <p:spPr bwMode="auto">
            <a:xfrm>
              <a:off x="1069253" y="5000510"/>
              <a:ext cx="519480" cy="485606"/>
            </a:xfrm>
            <a:prstGeom prst="rect">
              <a:avLst/>
            </a:prstGeom>
            <a:noFill/>
            <a:ln w="9525">
              <a:noFill/>
              <a:miter lim="800000"/>
              <a:headEnd/>
              <a:tailEnd/>
            </a:ln>
          </p:spPr>
        </p:pic>
      </p:grpSp>
      <p:grpSp>
        <p:nvGrpSpPr>
          <p:cNvPr id="53" name="Group 46"/>
          <p:cNvGrpSpPr>
            <a:grpSpLocks/>
          </p:cNvGrpSpPr>
          <p:nvPr/>
        </p:nvGrpSpPr>
        <p:grpSpPr bwMode="auto">
          <a:xfrm>
            <a:off x="4724400" y="2590800"/>
            <a:ext cx="990600" cy="676275"/>
            <a:chOff x="978701" y="5000506"/>
            <a:chExt cx="692641" cy="523256"/>
          </a:xfrm>
        </p:grpSpPr>
        <p:sp>
          <p:nvSpPr>
            <p:cNvPr id="54" name="Oval Callout 47"/>
            <p:cNvSpPr>
              <a:spLocks noChangeArrowheads="1"/>
            </p:cNvSpPr>
            <p:nvPr/>
          </p:nvSpPr>
          <p:spPr bwMode="auto">
            <a:xfrm>
              <a:off x="978701" y="5000506"/>
              <a:ext cx="692641" cy="523256"/>
            </a:xfrm>
            <a:prstGeom prst="wedgeEllipseCallout">
              <a:avLst>
                <a:gd name="adj1" fmla="val -49255"/>
                <a:gd name="adj2" fmla="val 63801"/>
              </a:avLst>
            </a:prstGeom>
            <a:solidFill>
              <a:srgbClr val="FFFF99"/>
            </a:solidFill>
            <a:ln w="9525" algn="ctr">
              <a:solidFill>
                <a:schemeClr val="tx1"/>
              </a:solidFill>
              <a:round/>
              <a:headEnd/>
              <a:tailEnd/>
            </a:ln>
          </p:spPr>
          <p:txBody>
            <a:bodyPr>
              <a:spAutoFit/>
            </a:bodyPr>
            <a:lstStyle/>
            <a:p>
              <a:endParaRPr lang="en-US">
                <a:solidFill>
                  <a:srgbClr val="DDDDDD"/>
                </a:solidFill>
                <a:latin typeface="Rockwell"/>
              </a:endParaRPr>
            </a:p>
          </p:txBody>
        </p:sp>
        <p:pic>
          <p:nvPicPr>
            <p:cNvPr id="55" name="Picture 7" descr="miradi_logo_on_clear.png"/>
            <p:cNvPicPr>
              <a:picLocks noChangeAspect="1"/>
            </p:cNvPicPr>
            <p:nvPr/>
          </p:nvPicPr>
          <p:blipFill>
            <a:blip r:embed="rId13" cstate="print"/>
            <a:srcRect/>
            <a:stretch>
              <a:fillRect/>
            </a:stretch>
          </p:blipFill>
          <p:spPr bwMode="auto">
            <a:xfrm>
              <a:off x="1069253" y="5000510"/>
              <a:ext cx="519480" cy="485606"/>
            </a:xfrm>
            <a:prstGeom prst="rect">
              <a:avLst/>
            </a:prstGeom>
            <a:noFill/>
            <a:ln w="9525">
              <a:noFill/>
              <a:miter lim="800000"/>
              <a:headEnd/>
              <a:tailEnd/>
            </a:ln>
          </p:spPr>
        </p:pic>
      </p:grpSp>
      <p:grpSp>
        <p:nvGrpSpPr>
          <p:cNvPr id="56" name="Group 46"/>
          <p:cNvGrpSpPr>
            <a:grpSpLocks/>
          </p:cNvGrpSpPr>
          <p:nvPr/>
        </p:nvGrpSpPr>
        <p:grpSpPr bwMode="auto">
          <a:xfrm>
            <a:off x="1066800" y="5486400"/>
            <a:ext cx="990600" cy="676275"/>
            <a:chOff x="978701" y="5000506"/>
            <a:chExt cx="692641" cy="523256"/>
          </a:xfrm>
        </p:grpSpPr>
        <p:sp>
          <p:nvSpPr>
            <p:cNvPr id="57" name="Oval Callout 47"/>
            <p:cNvSpPr>
              <a:spLocks noChangeArrowheads="1"/>
            </p:cNvSpPr>
            <p:nvPr/>
          </p:nvSpPr>
          <p:spPr bwMode="auto">
            <a:xfrm>
              <a:off x="978701" y="5000506"/>
              <a:ext cx="692641" cy="523256"/>
            </a:xfrm>
            <a:prstGeom prst="wedgeEllipseCallout">
              <a:avLst>
                <a:gd name="adj1" fmla="val -49255"/>
                <a:gd name="adj2" fmla="val 63801"/>
              </a:avLst>
            </a:prstGeom>
            <a:solidFill>
              <a:srgbClr val="FFFF99"/>
            </a:solidFill>
            <a:ln w="9525" algn="ctr">
              <a:solidFill>
                <a:schemeClr val="tx1"/>
              </a:solidFill>
              <a:round/>
              <a:headEnd/>
              <a:tailEnd/>
            </a:ln>
          </p:spPr>
          <p:txBody>
            <a:bodyPr>
              <a:spAutoFit/>
            </a:bodyPr>
            <a:lstStyle/>
            <a:p>
              <a:endParaRPr lang="en-US">
                <a:solidFill>
                  <a:srgbClr val="DDDDDD"/>
                </a:solidFill>
                <a:latin typeface="Rockwell"/>
              </a:endParaRPr>
            </a:p>
          </p:txBody>
        </p:sp>
        <p:pic>
          <p:nvPicPr>
            <p:cNvPr id="58" name="Picture 7" descr="miradi_logo_on_clear.png"/>
            <p:cNvPicPr>
              <a:picLocks noChangeAspect="1"/>
            </p:cNvPicPr>
            <p:nvPr/>
          </p:nvPicPr>
          <p:blipFill>
            <a:blip r:embed="rId13" cstate="print"/>
            <a:srcRect/>
            <a:stretch>
              <a:fillRect/>
            </a:stretch>
          </p:blipFill>
          <p:spPr bwMode="auto">
            <a:xfrm>
              <a:off x="1069253" y="5000510"/>
              <a:ext cx="519480" cy="485606"/>
            </a:xfrm>
            <a:prstGeom prst="rect">
              <a:avLst/>
            </a:prstGeom>
            <a:noFill/>
            <a:ln w="9525">
              <a:noFill/>
              <a:miter lim="800000"/>
              <a:headEnd/>
              <a:tailEnd/>
            </a:ln>
          </p:spPr>
        </p:pic>
      </p:grpSp>
      <p:grpSp>
        <p:nvGrpSpPr>
          <p:cNvPr id="59" name="Group 46"/>
          <p:cNvGrpSpPr>
            <a:grpSpLocks/>
          </p:cNvGrpSpPr>
          <p:nvPr/>
        </p:nvGrpSpPr>
        <p:grpSpPr bwMode="auto">
          <a:xfrm>
            <a:off x="5029200" y="5486400"/>
            <a:ext cx="990600" cy="676275"/>
            <a:chOff x="978701" y="5000506"/>
            <a:chExt cx="692641" cy="523256"/>
          </a:xfrm>
        </p:grpSpPr>
        <p:sp>
          <p:nvSpPr>
            <p:cNvPr id="60" name="Oval Callout 47"/>
            <p:cNvSpPr>
              <a:spLocks noChangeArrowheads="1"/>
            </p:cNvSpPr>
            <p:nvPr/>
          </p:nvSpPr>
          <p:spPr bwMode="auto">
            <a:xfrm>
              <a:off x="978701" y="5000506"/>
              <a:ext cx="692641" cy="523256"/>
            </a:xfrm>
            <a:prstGeom prst="wedgeEllipseCallout">
              <a:avLst>
                <a:gd name="adj1" fmla="val -49255"/>
                <a:gd name="adj2" fmla="val 63801"/>
              </a:avLst>
            </a:prstGeom>
            <a:solidFill>
              <a:srgbClr val="FFFF99"/>
            </a:solidFill>
            <a:ln w="9525" algn="ctr">
              <a:solidFill>
                <a:schemeClr val="tx1"/>
              </a:solidFill>
              <a:round/>
              <a:headEnd/>
              <a:tailEnd/>
            </a:ln>
          </p:spPr>
          <p:txBody>
            <a:bodyPr>
              <a:spAutoFit/>
            </a:bodyPr>
            <a:lstStyle/>
            <a:p>
              <a:endParaRPr lang="en-US">
                <a:solidFill>
                  <a:srgbClr val="DDDDDD"/>
                </a:solidFill>
                <a:latin typeface="Rockwell"/>
              </a:endParaRPr>
            </a:p>
          </p:txBody>
        </p:sp>
        <p:pic>
          <p:nvPicPr>
            <p:cNvPr id="61" name="Picture 7" descr="miradi_logo_on_clear.png"/>
            <p:cNvPicPr>
              <a:picLocks noChangeAspect="1"/>
            </p:cNvPicPr>
            <p:nvPr/>
          </p:nvPicPr>
          <p:blipFill>
            <a:blip r:embed="rId13" cstate="print"/>
            <a:srcRect/>
            <a:stretch>
              <a:fillRect/>
            </a:stretch>
          </p:blipFill>
          <p:spPr bwMode="auto">
            <a:xfrm>
              <a:off x="1069253" y="5000510"/>
              <a:ext cx="519480" cy="485606"/>
            </a:xfrm>
            <a:prstGeom prst="rect">
              <a:avLst/>
            </a:prstGeom>
            <a:noFill/>
            <a:ln w="9525">
              <a:noFill/>
              <a:miter lim="800000"/>
              <a:headEnd/>
              <a:tailEnd/>
            </a:ln>
          </p:spPr>
        </p:pic>
      </p:grpSp>
      <p:grpSp>
        <p:nvGrpSpPr>
          <p:cNvPr id="62" name="Group 46"/>
          <p:cNvGrpSpPr>
            <a:grpSpLocks/>
          </p:cNvGrpSpPr>
          <p:nvPr/>
        </p:nvGrpSpPr>
        <p:grpSpPr bwMode="auto">
          <a:xfrm>
            <a:off x="8183043" y="5334000"/>
            <a:ext cx="990600" cy="676275"/>
            <a:chOff x="978701" y="5000506"/>
            <a:chExt cx="692641" cy="523256"/>
          </a:xfrm>
        </p:grpSpPr>
        <p:sp>
          <p:nvSpPr>
            <p:cNvPr id="63" name="Oval Callout 47"/>
            <p:cNvSpPr>
              <a:spLocks noChangeArrowheads="1"/>
            </p:cNvSpPr>
            <p:nvPr/>
          </p:nvSpPr>
          <p:spPr bwMode="auto">
            <a:xfrm>
              <a:off x="978701" y="5000506"/>
              <a:ext cx="692641" cy="523256"/>
            </a:xfrm>
            <a:prstGeom prst="wedgeEllipseCallout">
              <a:avLst>
                <a:gd name="adj1" fmla="val -49255"/>
                <a:gd name="adj2" fmla="val 63801"/>
              </a:avLst>
            </a:prstGeom>
            <a:solidFill>
              <a:srgbClr val="FFFF99"/>
            </a:solidFill>
            <a:ln w="9525" algn="ctr">
              <a:solidFill>
                <a:schemeClr val="tx1"/>
              </a:solidFill>
              <a:round/>
              <a:headEnd/>
              <a:tailEnd/>
            </a:ln>
          </p:spPr>
          <p:txBody>
            <a:bodyPr>
              <a:spAutoFit/>
            </a:bodyPr>
            <a:lstStyle/>
            <a:p>
              <a:endParaRPr lang="en-US">
                <a:solidFill>
                  <a:srgbClr val="DDDDDD"/>
                </a:solidFill>
                <a:latin typeface="Rockwell"/>
              </a:endParaRPr>
            </a:p>
          </p:txBody>
        </p:sp>
        <p:pic>
          <p:nvPicPr>
            <p:cNvPr id="64" name="Picture 7" descr="miradi_logo_on_clear.png"/>
            <p:cNvPicPr>
              <a:picLocks noChangeAspect="1"/>
            </p:cNvPicPr>
            <p:nvPr/>
          </p:nvPicPr>
          <p:blipFill>
            <a:blip r:embed="rId13" cstate="print"/>
            <a:srcRect/>
            <a:stretch>
              <a:fillRect/>
            </a:stretch>
          </p:blipFill>
          <p:spPr bwMode="auto">
            <a:xfrm>
              <a:off x="1069253" y="5000510"/>
              <a:ext cx="519480" cy="485606"/>
            </a:xfrm>
            <a:prstGeom prst="rect">
              <a:avLst/>
            </a:prstGeom>
            <a:noFill/>
            <a:ln w="9525">
              <a:noFill/>
              <a:miter lim="800000"/>
              <a:headEnd/>
              <a:tailEnd/>
            </a:ln>
          </p:spPr>
        </p:pic>
      </p:grpSp>
      <p:pic>
        <p:nvPicPr>
          <p:cNvPr id="65" name="Picture 48"/>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391400" y="2743200"/>
            <a:ext cx="1075861"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7" name="Group 46"/>
          <p:cNvGrpSpPr>
            <a:grpSpLocks/>
          </p:cNvGrpSpPr>
          <p:nvPr/>
        </p:nvGrpSpPr>
        <p:grpSpPr bwMode="auto">
          <a:xfrm>
            <a:off x="8077200" y="2362200"/>
            <a:ext cx="990600" cy="676275"/>
            <a:chOff x="978701" y="5000506"/>
            <a:chExt cx="692641" cy="523256"/>
          </a:xfrm>
        </p:grpSpPr>
        <p:sp>
          <p:nvSpPr>
            <p:cNvPr id="68" name="Oval Callout 47"/>
            <p:cNvSpPr>
              <a:spLocks noChangeArrowheads="1"/>
            </p:cNvSpPr>
            <p:nvPr/>
          </p:nvSpPr>
          <p:spPr bwMode="auto">
            <a:xfrm>
              <a:off x="978701" y="5000506"/>
              <a:ext cx="692641" cy="523256"/>
            </a:xfrm>
            <a:prstGeom prst="wedgeEllipseCallout">
              <a:avLst>
                <a:gd name="adj1" fmla="val -49255"/>
                <a:gd name="adj2" fmla="val 63801"/>
              </a:avLst>
            </a:prstGeom>
            <a:solidFill>
              <a:srgbClr val="FFFF99"/>
            </a:solidFill>
            <a:ln w="9525" algn="ctr">
              <a:solidFill>
                <a:schemeClr val="tx1"/>
              </a:solidFill>
              <a:round/>
              <a:headEnd/>
              <a:tailEnd/>
            </a:ln>
          </p:spPr>
          <p:txBody>
            <a:bodyPr>
              <a:spAutoFit/>
            </a:bodyPr>
            <a:lstStyle/>
            <a:p>
              <a:endParaRPr lang="en-US">
                <a:solidFill>
                  <a:srgbClr val="DDDDDD"/>
                </a:solidFill>
                <a:latin typeface="Rockwell"/>
              </a:endParaRPr>
            </a:p>
          </p:txBody>
        </p:sp>
        <p:pic>
          <p:nvPicPr>
            <p:cNvPr id="69" name="Picture 7" descr="miradi_logo_on_clear.png"/>
            <p:cNvPicPr>
              <a:picLocks noChangeAspect="1"/>
            </p:cNvPicPr>
            <p:nvPr/>
          </p:nvPicPr>
          <p:blipFill>
            <a:blip r:embed="rId13" cstate="print"/>
            <a:srcRect/>
            <a:stretch>
              <a:fillRect/>
            </a:stretch>
          </p:blipFill>
          <p:spPr bwMode="auto">
            <a:xfrm>
              <a:off x="1069253" y="5000510"/>
              <a:ext cx="519480" cy="485606"/>
            </a:xfrm>
            <a:prstGeom prst="rect">
              <a:avLst/>
            </a:prstGeom>
            <a:noFill/>
            <a:ln w="9525">
              <a:noFill/>
              <a:miter lim="800000"/>
              <a:headEnd/>
              <a:tailEnd/>
            </a:ln>
          </p:spPr>
        </p:pic>
      </p:grpSp>
      <p:grpSp>
        <p:nvGrpSpPr>
          <p:cNvPr id="70" name="Group 46"/>
          <p:cNvGrpSpPr>
            <a:grpSpLocks/>
          </p:cNvGrpSpPr>
          <p:nvPr/>
        </p:nvGrpSpPr>
        <p:grpSpPr bwMode="auto">
          <a:xfrm>
            <a:off x="5867400" y="4419600"/>
            <a:ext cx="990600" cy="676275"/>
            <a:chOff x="978701" y="5000506"/>
            <a:chExt cx="692641" cy="523256"/>
          </a:xfrm>
        </p:grpSpPr>
        <p:sp>
          <p:nvSpPr>
            <p:cNvPr id="71" name="Oval Callout 47"/>
            <p:cNvSpPr>
              <a:spLocks noChangeArrowheads="1"/>
            </p:cNvSpPr>
            <p:nvPr/>
          </p:nvSpPr>
          <p:spPr bwMode="auto">
            <a:xfrm>
              <a:off x="978701" y="5000506"/>
              <a:ext cx="692641" cy="523256"/>
            </a:xfrm>
            <a:prstGeom prst="wedgeEllipseCallout">
              <a:avLst>
                <a:gd name="adj1" fmla="val -49255"/>
                <a:gd name="adj2" fmla="val 63801"/>
              </a:avLst>
            </a:prstGeom>
            <a:solidFill>
              <a:srgbClr val="FFFF99"/>
            </a:solidFill>
            <a:ln w="9525" algn="ctr">
              <a:solidFill>
                <a:schemeClr val="tx1"/>
              </a:solidFill>
              <a:round/>
              <a:headEnd/>
              <a:tailEnd/>
            </a:ln>
          </p:spPr>
          <p:txBody>
            <a:bodyPr>
              <a:spAutoFit/>
            </a:bodyPr>
            <a:lstStyle/>
            <a:p>
              <a:endParaRPr lang="en-US">
                <a:solidFill>
                  <a:srgbClr val="DDDDDD"/>
                </a:solidFill>
                <a:latin typeface="Rockwell"/>
              </a:endParaRPr>
            </a:p>
          </p:txBody>
        </p:sp>
        <p:pic>
          <p:nvPicPr>
            <p:cNvPr id="72" name="Picture 7" descr="miradi_logo_on_clear.png"/>
            <p:cNvPicPr>
              <a:picLocks noChangeAspect="1"/>
            </p:cNvPicPr>
            <p:nvPr/>
          </p:nvPicPr>
          <p:blipFill>
            <a:blip r:embed="rId13" cstate="print"/>
            <a:srcRect/>
            <a:stretch>
              <a:fillRect/>
            </a:stretch>
          </p:blipFill>
          <p:spPr bwMode="auto">
            <a:xfrm>
              <a:off x="1069253" y="5000510"/>
              <a:ext cx="519480" cy="485606"/>
            </a:xfrm>
            <a:prstGeom prst="rect">
              <a:avLst/>
            </a:prstGeom>
            <a:noFill/>
            <a:ln w="9525">
              <a:noFill/>
              <a:miter lim="800000"/>
              <a:headEnd/>
              <a:tailEnd/>
            </a:ln>
          </p:spPr>
        </p:pic>
      </p:grpSp>
    </p:spTree>
    <p:custDataLst>
      <p:tags r:id="rId1"/>
    </p:custDataLst>
    <p:extLst>
      <p:ext uri="{BB962C8B-B14F-4D97-AF65-F5344CB8AC3E}">
        <p14:creationId xmlns:p14="http://schemas.microsoft.com/office/powerpoint/2010/main" val="1539137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3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indent="0" fontAlgn="auto">
              <a:spcAft>
                <a:spcPts val="0"/>
              </a:spcAft>
              <a:defRPr/>
            </a:pPr>
            <a:r>
              <a:rPr lang="en-US" sz="2800" dirty="0" smtClean="0">
                <a:solidFill>
                  <a:srgbClr val="FFFFFF"/>
                </a:solidFill>
              </a:rPr>
              <a:t>Teaching Adaptive Management </a:t>
            </a:r>
            <a:br>
              <a:rPr lang="en-US" sz="2800" dirty="0" smtClean="0">
                <a:solidFill>
                  <a:srgbClr val="FFFFFF"/>
                </a:solidFill>
              </a:rPr>
            </a:br>
            <a:r>
              <a:rPr lang="en-US" sz="2800" dirty="0" smtClean="0">
                <a:solidFill>
                  <a:srgbClr val="FFFFFF"/>
                </a:solidFill>
              </a:rPr>
              <a:t>Learning Network </a:t>
            </a:r>
            <a:br>
              <a:rPr lang="en-US" sz="2800" dirty="0" smtClean="0">
                <a:solidFill>
                  <a:srgbClr val="FFFFFF"/>
                </a:solidFill>
              </a:rPr>
            </a:br>
            <a:r>
              <a:rPr lang="en-US" sz="2400" dirty="0" smtClean="0">
                <a:solidFill>
                  <a:srgbClr val="FFFFFF"/>
                </a:solidFill>
              </a:rPr>
              <a:t>http://teachadaptivemanagement.pbworks.com</a:t>
            </a:r>
            <a:endParaRPr lang="en-US" sz="2400" dirty="0">
              <a:solidFill>
                <a:srgbClr val="FFFFFF"/>
              </a:solidFill>
            </a:endParaRPr>
          </a:p>
        </p:txBody>
      </p:sp>
      <p:sp>
        <p:nvSpPr>
          <p:cNvPr id="21507" name="Content Placeholder 7"/>
          <p:cNvSpPr>
            <a:spLocks noGrp="1"/>
          </p:cNvSpPr>
          <p:nvPr>
            <p:ph idx="1"/>
          </p:nvPr>
        </p:nvSpPr>
        <p:spPr/>
        <p:txBody>
          <a:bodyPr/>
          <a:lstStyle/>
          <a:p>
            <a:pPr>
              <a:lnSpc>
                <a:spcPct val="95000"/>
              </a:lnSpc>
              <a:spcBef>
                <a:spcPct val="0"/>
              </a:spcBef>
            </a:pPr>
            <a:endParaRPr lang="en-US" smtClean="0"/>
          </a:p>
          <a:p>
            <a:pPr>
              <a:spcBef>
                <a:spcPct val="0"/>
              </a:spcBef>
            </a:pPr>
            <a:endParaRPr lang="en-US" smtClean="0"/>
          </a:p>
        </p:txBody>
      </p:sp>
      <p:pic>
        <p:nvPicPr>
          <p:cNvPr id="21509" name="Picture 2"/>
          <p:cNvPicPr>
            <a:picLocks noChangeAspect="1" noChangeArrowheads="1"/>
          </p:cNvPicPr>
          <p:nvPr/>
        </p:nvPicPr>
        <p:blipFill>
          <a:blip r:embed="rId3" cstate="print"/>
          <a:srcRect l="2106" t="10526" r="4211" b="5263"/>
          <a:stretch>
            <a:fillRect/>
          </a:stretch>
        </p:blipFill>
        <p:spPr bwMode="auto">
          <a:xfrm>
            <a:off x="836434" y="1432378"/>
            <a:ext cx="7545566" cy="5425621"/>
          </a:xfrm>
          <a:prstGeom prst="rect">
            <a:avLst/>
          </a:prstGeom>
          <a:noFill/>
          <a:ln w="9525">
            <a:noFill/>
            <a:miter lim="800000"/>
            <a:headEnd/>
            <a:tailEnd/>
          </a:ln>
        </p:spPr>
      </p:pic>
    </p:spTree>
    <p:extLst>
      <p:ext uri="{BB962C8B-B14F-4D97-AF65-F5344CB8AC3E}">
        <p14:creationId xmlns:p14="http://schemas.microsoft.com/office/powerpoint/2010/main" val="3308810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a:xfrm>
            <a:off x="1600200" y="0"/>
            <a:ext cx="6880920" cy="1143000"/>
          </a:xfrm>
        </p:spPr>
        <p:txBody>
          <a:bodyPr/>
          <a:lstStyle/>
          <a:p>
            <a:r>
              <a:rPr lang="en-US" dirty="0">
                <a:solidFill>
                  <a:srgbClr val="FFFFFF"/>
                </a:solidFill>
                <a:latin typeface="+mn-lt"/>
              </a:rPr>
              <a:t>Our Workshop Objectives</a:t>
            </a:r>
          </a:p>
        </p:txBody>
      </p:sp>
      <p:sp>
        <p:nvSpPr>
          <p:cNvPr id="221187" name="Rectangle 3"/>
          <p:cNvSpPr>
            <a:spLocks noGrp="1" noChangeArrowheads="1"/>
          </p:cNvSpPr>
          <p:nvPr>
            <p:ph type="body" sz="half" idx="1"/>
          </p:nvPr>
        </p:nvSpPr>
        <p:spPr>
          <a:xfrm>
            <a:off x="179512" y="1484784"/>
            <a:ext cx="8856984" cy="5040560"/>
          </a:xfrm>
        </p:spPr>
        <p:txBody>
          <a:bodyPr/>
          <a:lstStyle/>
          <a:p>
            <a:pPr marL="582613" indent="-582613">
              <a:spcAft>
                <a:spcPts val="1200"/>
              </a:spcAft>
              <a:buFontTx/>
              <a:buAutoNum type="arabicPeriod"/>
            </a:pPr>
            <a:r>
              <a:rPr lang="en-AU" dirty="0" smtClean="0"/>
              <a:t>Introduce </a:t>
            </a:r>
            <a:r>
              <a:rPr lang="en-AU" dirty="0"/>
              <a:t>you to the Open Standards </a:t>
            </a:r>
            <a:r>
              <a:rPr lang="en-AU" dirty="0" smtClean="0"/>
              <a:t>process</a:t>
            </a:r>
          </a:p>
          <a:p>
            <a:pPr marL="582613" indent="-582613">
              <a:spcAft>
                <a:spcPts val="1200"/>
              </a:spcAft>
              <a:buFontTx/>
              <a:buAutoNum type="arabicPeriod"/>
            </a:pPr>
            <a:r>
              <a:rPr lang="en-AU" dirty="0" smtClean="0"/>
              <a:t>Provide opportunities for people to use OS elements</a:t>
            </a:r>
            <a:endParaRPr lang="en-AU" dirty="0"/>
          </a:p>
          <a:p>
            <a:pPr marL="582613" indent="-582613">
              <a:spcAft>
                <a:spcPts val="1200"/>
              </a:spcAft>
              <a:buFontTx/>
              <a:buAutoNum type="arabicPeriod"/>
            </a:pPr>
            <a:r>
              <a:rPr lang="en-AU" dirty="0" smtClean="0"/>
              <a:t>Expanding </a:t>
            </a:r>
            <a:r>
              <a:rPr lang="en-AU" dirty="0"/>
              <a:t>the </a:t>
            </a:r>
            <a:r>
              <a:rPr lang="en-AU" dirty="0" smtClean="0"/>
              <a:t>circle of practitioners</a:t>
            </a:r>
            <a:endParaRPr lang="en-AU" dirty="0"/>
          </a:p>
          <a:p>
            <a:pPr marL="582613" indent="-582613">
              <a:spcAft>
                <a:spcPts val="1200"/>
              </a:spcAft>
              <a:buFontTx/>
              <a:buAutoNum type="arabicPeriod"/>
            </a:pPr>
            <a:r>
              <a:rPr lang="en-AU" dirty="0" smtClean="0"/>
              <a:t>Meet others and </a:t>
            </a:r>
            <a:r>
              <a:rPr lang="en-AU" dirty="0"/>
              <a:t>share experiences of what has worked in different types of processes</a:t>
            </a:r>
            <a:r>
              <a:rPr lang="en-AU" dirty="0" smtClean="0"/>
              <a:t>.</a:t>
            </a:r>
            <a:endParaRPr lang="en-AU" dirty="0"/>
          </a:p>
        </p:txBody>
      </p:sp>
    </p:spTree>
    <p:extLst>
      <p:ext uri="{BB962C8B-B14F-4D97-AF65-F5344CB8AC3E}">
        <p14:creationId xmlns:p14="http://schemas.microsoft.com/office/powerpoint/2010/main" val="1555733342"/>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Friday Presentations</a:t>
            </a:r>
            <a:endParaRPr lang="en-AU" dirty="0"/>
          </a:p>
        </p:txBody>
      </p:sp>
      <p:sp>
        <p:nvSpPr>
          <p:cNvPr id="3" name="Content Placeholder 2"/>
          <p:cNvSpPr>
            <a:spLocks noGrp="1"/>
          </p:cNvSpPr>
          <p:nvPr>
            <p:ph idx="1"/>
          </p:nvPr>
        </p:nvSpPr>
        <p:spPr/>
        <p:txBody>
          <a:bodyPr/>
          <a:lstStyle/>
          <a:p>
            <a:r>
              <a:rPr lang="en-AU" sz="2400" dirty="0" smtClean="0"/>
              <a:t>Through the week, each team to prepare a ‘plan’ based on the sessions</a:t>
            </a:r>
          </a:p>
          <a:p>
            <a:r>
              <a:rPr lang="en-AU" sz="2400" dirty="0" smtClean="0"/>
              <a:t>Should culminate in </a:t>
            </a:r>
            <a:r>
              <a:rPr lang="en-AU" sz="2400" dirty="0"/>
              <a:t>objectives and actions for a particular focal issue or </a:t>
            </a:r>
            <a:r>
              <a:rPr lang="en-AU" sz="2400" dirty="0" smtClean="0"/>
              <a:t>theme</a:t>
            </a:r>
            <a:endParaRPr lang="en-AU" sz="2400" dirty="0"/>
          </a:p>
          <a:p>
            <a:r>
              <a:rPr lang="en-AU" sz="2400" dirty="0" smtClean="0"/>
              <a:t>Each </a:t>
            </a:r>
            <a:r>
              <a:rPr lang="en-AU" sz="2400" dirty="0"/>
              <a:t>team to </a:t>
            </a:r>
            <a:r>
              <a:rPr lang="en-AU" sz="2400" dirty="0" smtClean="0"/>
              <a:t>have 30 </a:t>
            </a:r>
            <a:r>
              <a:rPr lang="en-AU" sz="2400" dirty="0"/>
              <a:t>minute </a:t>
            </a:r>
            <a:r>
              <a:rPr lang="en-AU" sz="2400" dirty="0" smtClean="0"/>
              <a:t>to present and do Q&amp;A on </a:t>
            </a:r>
            <a:r>
              <a:rPr lang="en-AU" sz="2400" dirty="0"/>
              <a:t>their </a:t>
            </a:r>
            <a:r>
              <a:rPr lang="en-AU" sz="2400" dirty="0" smtClean="0"/>
              <a:t>plan</a:t>
            </a:r>
          </a:p>
          <a:p>
            <a:r>
              <a:rPr lang="en-AU" sz="2400" dirty="0" smtClean="0"/>
              <a:t>Aim to:</a:t>
            </a:r>
          </a:p>
          <a:p>
            <a:pPr lvl="1"/>
            <a:r>
              <a:rPr lang="en-AU" sz="2000" dirty="0"/>
              <a:t>Present a professional standard </a:t>
            </a:r>
            <a:r>
              <a:rPr lang="en-AU" sz="2000" dirty="0" smtClean="0"/>
              <a:t>seminar</a:t>
            </a:r>
          </a:p>
          <a:p>
            <a:pPr lvl="1"/>
            <a:r>
              <a:rPr lang="en-AU" sz="2000" dirty="0"/>
              <a:t>Effectively address the task </a:t>
            </a:r>
            <a:r>
              <a:rPr lang="en-AU" sz="2000" dirty="0" smtClean="0"/>
              <a:t>(Identify focal </a:t>
            </a:r>
            <a:r>
              <a:rPr lang="en-AU" sz="2000" dirty="0"/>
              <a:t>issues or </a:t>
            </a:r>
            <a:r>
              <a:rPr lang="en-AU" sz="2000" dirty="0" smtClean="0"/>
              <a:t>targets; assessed </a:t>
            </a:r>
            <a:r>
              <a:rPr lang="en-AU" sz="2000" dirty="0"/>
              <a:t>viability and key </a:t>
            </a:r>
            <a:r>
              <a:rPr lang="en-AU" sz="2000" dirty="0" smtClean="0"/>
              <a:t>threats; logical </a:t>
            </a:r>
            <a:r>
              <a:rPr lang="en-AU" sz="2000" dirty="0"/>
              <a:t>and powerful </a:t>
            </a:r>
            <a:r>
              <a:rPr lang="en-AU" sz="2000" dirty="0" smtClean="0"/>
              <a:t>results chain; goals </a:t>
            </a:r>
            <a:r>
              <a:rPr lang="en-AU" sz="2000" dirty="0"/>
              <a:t>and measurable objectives linked with implementable </a:t>
            </a:r>
            <a:r>
              <a:rPr lang="en-AU" sz="2000" dirty="0" smtClean="0"/>
              <a:t>actions; specified </a:t>
            </a:r>
            <a:r>
              <a:rPr lang="en-AU" sz="2000" dirty="0"/>
              <a:t>implementation </a:t>
            </a:r>
            <a:r>
              <a:rPr lang="en-AU" sz="2000" dirty="0" smtClean="0"/>
              <a:t>requirements)</a:t>
            </a:r>
            <a:endParaRPr lang="en-AU" sz="2000" dirty="0"/>
          </a:p>
          <a:p>
            <a:pPr lvl="1"/>
            <a:endParaRPr lang="en-AU" sz="2000" dirty="0" smtClean="0"/>
          </a:p>
        </p:txBody>
      </p:sp>
    </p:spTree>
    <p:extLst>
      <p:ext uri="{BB962C8B-B14F-4D97-AF65-F5344CB8AC3E}">
        <p14:creationId xmlns:p14="http://schemas.microsoft.com/office/powerpoint/2010/main" val="36052923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3235" name="Rectangle 3"/>
          <p:cNvSpPr>
            <a:spLocks noGrp="1" noChangeArrowheads="1"/>
          </p:cNvSpPr>
          <p:nvPr>
            <p:ph type="title"/>
          </p:nvPr>
        </p:nvSpPr>
        <p:spPr>
          <a:xfrm>
            <a:off x="1676400" y="152400"/>
            <a:ext cx="7165975" cy="1143000"/>
          </a:xfrm>
        </p:spPr>
        <p:txBody>
          <a:bodyPr/>
          <a:lstStyle/>
          <a:p>
            <a:r>
              <a:rPr lang="en-US" dirty="0">
                <a:solidFill>
                  <a:srgbClr val="FFFFFF"/>
                </a:solidFill>
                <a:latin typeface="+mn-lt"/>
              </a:rPr>
              <a:t>Ground Rules</a:t>
            </a:r>
          </a:p>
        </p:txBody>
      </p:sp>
      <p:sp>
        <p:nvSpPr>
          <p:cNvPr id="223234" name="Rectangle 2"/>
          <p:cNvSpPr>
            <a:spLocks noGrp="1" noChangeArrowheads="1"/>
          </p:cNvSpPr>
          <p:nvPr>
            <p:ph type="body" sz="half" idx="1"/>
          </p:nvPr>
        </p:nvSpPr>
        <p:spPr>
          <a:xfrm>
            <a:off x="467544" y="1484784"/>
            <a:ext cx="8153400" cy="4968552"/>
          </a:xfrm>
        </p:spPr>
        <p:txBody>
          <a:bodyPr/>
          <a:lstStyle/>
          <a:p>
            <a:pPr marL="0" indent="0">
              <a:lnSpc>
                <a:spcPct val="110000"/>
              </a:lnSpc>
              <a:buSzPct val="80000"/>
            </a:pPr>
            <a:r>
              <a:rPr lang="en-US" sz="3200" dirty="0"/>
              <a:t>  Participate</a:t>
            </a:r>
          </a:p>
          <a:p>
            <a:pPr marL="0" indent="0">
              <a:lnSpc>
                <a:spcPct val="110000"/>
              </a:lnSpc>
              <a:buSzPct val="80000"/>
            </a:pPr>
            <a:r>
              <a:rPr lang="en-US" sz="3200" dirty="0"/>
              <a:t>  Don’t Dominate</a:t>
            </a:r>
          </a:p>
          <a:p>
            <a:pPr marL="0" indent="0">
              <a:lnSpc>
                <a:spcPct val="110000"/>
              </a:lnSpc>
              <a:buSzPct val="80000"/>
            </a:pPr>
            <a:r>
              <a:rPr lang="en-US" sz="3200" dirty="0"/>
              <a:t>  Tough Love… but</a:t>
            </a:r>
          </a:p>
          <a:p>
            <a:pPr marL="0" indent="0">
              <a:lnSpc>
                <a:spcPct val="110000"/>
              </a:lnSpc>
              <a:buSzPct val="80000"/>
            </a:pPr>
            <a:r>
              <a:rPr lang="en-US" sz="3200" dirty="0"/>
              <a:t>  “Boss-Free Zone”</a:t>
            </a:r>
          </a:p>
          <a:p>
            <a:pPr marL="0" indent="0">
              <a:lnSpc>
                <a:spcPct val="110000"/>
              </a:lnSpc>
              <a:buSzPct val="80000"/>
            </a:pPr>
            <a:r>
              <a:rPr lang="en-US" sz="3200" dirty="0"/>
              <a:t>  Everyone advocates; project team decides</a:t>
            </a:r>
          </a:p>
          <a:p>
            <a:pPr marL="0" indent="0">
              <a:lnSpc>
                <a:spcPct val="110000"/>
              </a:lnSpc>
              <a:buSzPct val="80000"/>
            </a:pPr>
            <a:r>
              <a:rPr lang="en-US" sz="3200" dirty="0"/>
              <a:t>  </a:t>
            </a:r>
            <a:r>
              <a:rPr lang="en-US" sz="3200" dirty="0" smtClean="0"/>
              <a:t>Mobiles/E-mail </a:t>
            </a:r>
            <a:r>
              <a:rPr lang="en-US" sz="3200" dirty="0"/>
              <a:t>off; no side conversations</a:t>
            </a:r>
          </a:p>
          <a:p>
            <a:pPr marL="0" indent="0">
              <a:lnSpc>
                <a:spcPct val="110000"/>
              </a:lnSpc>
              <a:buSzPct val="80000"/>
            </a:pPr>
            <a:r>
              <a:rPr lang="en-US" sz="3200" dirty="0"/>
              <a:t>  </a:t>
            </a:r>
            <a:r>
              <a:rPr lang="en-US" sz="3200" b="1" dirty="0"/>
              <a:t>Have </a:t>
            </a:r>
            <a:r>
              <a:rPr lang="en-US" sz="3200" b="1" dirty="0" smtClean="0"/>
              <a:t>Fun!</a:t>
            </a:r>
            <a:endParaRPr lang="en-US" sz="3200" b="1" dirty="0"/>
          </a:p>
        </p:txBody>
      </p:sp>
      <p:pic>
        <p:nvPicPr>
          <p:cNvPr id="223236" name="Picture 4"/>
          <p:cNvPicPr>
            <a:picLocks noChangeAspect="1" noChangeArrowheads="1"/>
          </p:cNvPicPr>
          <p:nvPr/>
        </p:nvPicPr>
        <p:blipFill>
          <a:blip r:embed="rId3" cstate="print"/>
          <a:srcRect/>
          <a:stretch>
            <a:fillRect/>
          </a:stretch>
        </p:blipFill>
        <p:spPr bwMode="auto">
          <a:xfrm>
            <a:off x="4267200" y="2590800"/>
            <a:ext cx="841375" cy="841375"/>
          </a:xfrm>
          <a:prstGeom prst="rect">
            <a:avLst/>
          </a:prstGeom>
          <a:noFill/>
          <a:ln w="9525">
            <a:noFill/>
            <a:miter lim="800000"/>
            <a:headEnd/>
            <a:tailEnd/>
          </a:ln>
          <a:effectLst/>
        </p:spPr>
      </p:pic>
    </p:spTree>
    <p:extLst>
      <p:ext uri="{BB962C8B-B14F-4D97-AF65-F5344CB8AC3E}">
        <p14:creationId xmlns:p14="http://schemas.microsoft.com/office/powerpoint/2010/main" val="13252876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3234">
                                            <p:txEl>
                                              <p:pRg st="0" end="0"/>
                                            </p:txEl>
                                          </p:spTgt>
                                        </p:tgtEl>
                                        <p:attrNameLst>
                                          <p:attrName>style.visibility</p:attrName>
                                        </p:attrNameLst>
                                      </p:cBhvr>
                                      <p:to>
                                        <p:strVal val="visible"/>
                                      </p:to>
                                    </p:set>
                                    <p:animEffect transition="in" filter="fade">
                                      <p:cBhvr>
                                        <p:cTn id="7" dur="500"/>
                                        <p:tgtEl>
                                          <p:spTgt spid="22323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3234">
                                            <p:txEl>
                                              <p:pRg st="1" end="1"/>
                                            </p:txEl>
                                          </p:spTgt>
                                        </p:tgtEl>
                                        <p:attrNameLst>
                                          <p:attrName>style.visibility</p:attrName>
                                        </p:attrNameLst>
                                      </p:cBhvr>
                                      <p:to>
                                        <p:strVal val="visible"/>
                                      </p:to>
                                    </p:set>
                                    <p:animEffect transition="in" filter="fade">
                                      <p:cBhvr>
                                        <p:cTn id="10" dur="500"/>
                                        <p:tgtEl>
                                          <p:spTgt spid="22323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3234">
                                            <p:txEl>
                                              <p:pRg st="2" end="2"/>
                                            </p:txEl>
                                          </p:spTgt>
                                        </p:tgtEl>
                                        <p:attrNameLst>
                                          <p:attrName>style.visibility</p:attrName>
                                        </p:attrNameLst>
                                      </p:cBhvr>
                                      <p:to>
                                        <p:strVal val="visible"/>
                                      </p:to>
                                    </p:set>
                                    <p:animEffect transition="in" filter="fade">
                                      <p:cBhvr>
                                        <p:cTn id="13" dur="500"/>
                                        <p:tgtEl>
                                          <p:spTgt spid="22323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3234">
                                            <p:txEl>
                                              <p:pRg st="3" end="3"/>
                                            </p:txEl>
                                          </p:spTgt>
                                        </p:tgtEl>
                                        <p:attrNameLst>
                                          <p:attrName>style.visibility</p:attrName>
                                        </p:attrNameLst>
                                      </p:cBhvr>
                                      <p:to>
                                        <p:strVal val="visible"/>
                                      </p:to>
                                    </p:set>
                                    <p:animEffect transition="in" filter="fade">
                                      <p:cBhvr>
                                        <p:cTn id="16" dur="500"/>
                                        <p:tgtEl>
                                          <p:spTgt spid="223234">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3234">
                                            <p:txEl>
                                              <p:pRg st="4" end="4"/>
                                            </p:txEl>
                                          </p:spTgt>
                                        </p:tgtEl>
                                        <p:attrNameLst>
                                          <p:attrName>style.visibility</p:attrName>
                                        </p:attrNameLst>
                                      </p:cBhvr>
                                      <p:to>
                                        <p:strVal val="visible"/>
                                      </p:to>
                                    </p:set>
                                    <p:animEffect transition="in" filter="fade">
                                      <p:cBhvr>
                                        <p:cTn id="19" dur="500"/>
                                        <p:tgtEl>
                                          <p:spTgt spid="223234">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3234">
                                            <p:txEl>
                                              <p:pRg st="5" end="5"/>
                                            </p:txEl>
                                          </p:spTgt>
                                        </p:tgtEl>
                                        <p:attrNameLst>
                                          <p:attrName>style.visibility</p:attrName>
                                        </p:attrNameLst>
                                      </p:cBhvr>
                                      <p:to>
                                        <p:strVal val="visible"/>
                                      </p:to>
                                    </p:set>
                                    <p:animEffect transition="in" filter="fade">
                                      <p:cBhvr>
                                        <p:cTn id="22" dur="500"/>
                                        <p:tgtEl>
                                          <p:spTgt spid="223234">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3234">
                                            <p:txEl>
                                              <p:pRg st="6" end="6"/>
                                            </p:txEl>
                                          </p:spTgt>
                                        </p:tgtEl>
                                        <p:attrNameLst>
                                          <p:attrName>style.visibility</p:attrName>
                                        </p:attrNameLst>
                                      </p:cBhvr>
                                      <p:to>
                                        <p:strVal val="visible"/>
                                      </p:to>
                                    </p:set>
                                    <p:animEffect transition="in" filter="fade">
                                      <p:cBhvr>
                                        <p:cTn id="25" dur="500"/>
                                        <p:tgtEl>
                                          <p:spTgt spid="22323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4"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Mashomackaerial"/>
          <p:cNvPicPr>
            <a:picLocks noChangeAspect="1" noChangeArrowheads="1"/>
          </p:cNvPicPr>
          <p:nvPr/>
        </p:nvPicPr>
        <p:blipFill>
          <a:blip r:embed="rId3" cstate="email"/>
          <a:srcRect/>
          <a:stretch>
            <a:fillRect/>
          </a:stretch>
        </p:blipFill>
        <p:spPr bwMode="auto">
          <a:xfrm>
            <a:off x="0" y="0"/>
            <a:ext cx="9296400" cy="7086600"/>
          </a:xfrm>
          <a:prstGeom prst="rect">
            <a:avLst/>
          </a:prstGeom>
          <a:noFill/>
          <a:ln w="9525">
            <a:noFill/>
            <a:miter lim="800000"/>
            <a:headEnd/>
            <a:tailEnd/>
          </a:ln>
        </p:spPr>
      </p:pic>
      <p:sp>
        <p:nvSpPr>
          <p:cNvPr id="6147" name="Rectangle 3"/>
          <p:cNvSpPr>
            <a:spLocks noGrp="1" noChangeArrowheads="1"/>
          </p:cNvSpPr>
          <p:nvPr>
            <p:ph type="body" sz="half" idx="3"/>
          </p:nvPr>
        </p:nvSpPr>
        <p:spPr>
          <a:xfrm>
            <a:off x="457200" y="5562600"/>
            <a:ext cx="8229600" cy="1143000"/>
          </a:xfrm>
        </p:spPr>
        <p:txBody>
          <a:bodyPr/>
          <a:lstStyle/>
          <a:p>
            <a:pPr algn="ctr">
              <a:lnSpc>
                <a:spcPct val="80000"/>
              </a:lnSpc>
              <a:buFontTx/>
              <a:buNone/>
            </a:pPr>
            <a:endParaRPr lang="en-US" smtClean="0"/>
          </a:p>
          <a:p>
            <a:pPr algn="ctr">
              <a:lnSpc>
                <a:spcPct val="80000"/>
              </a:lnSpc>
              <a:buFontTx/>
              <a:buNone/>
            </a:pPr>
            <a:r>
              <a:rPr lang="en-US" smtClean="0"/>
              <a:t>   </a:t>
            </a:r>
            <a:r>
              <a:rPr lang="en-US" sz="4000" smtClean="0">
                <a:solidFill>
                  <a:schemeClr val="bg1"/>
                </a:solidFill>
              </a:rPr>
              <a:t>Peconic Estuary, New York</a:t>
            </a:r>
          </a:p>
        </p:txBody>
      </p:sp>
      <p:pic>
        <p:nvPicPr>
          <p:cNvPr id="6148" name="Picture 4" descr="shellish sign SDA"/>
          <p:cNvPicPr>
            <a:picLocks noGrp="1" noChangeAspect="1" noChangeArrowheads="1"/>
          </p:cNvPicPr>
          <p:nvPr>
            <p:ph sz="quarter" idx="1"/>
          </p:nvPr>
        </p:nvPicPr>
        <p:blipFill>
          <a:blip r:embed="rId4" cstate="email"/>
          <a:srcRect/>
          <a:stretch>
            <a:fillRect/>
          </a:stretch>
        </p:blipFill>
        <p:spPr>
          <a:xfrm>
            <a:off x="533400" y="4191000"/>
            <a:ext cx="2114550" cy="1527175"/>
          </a:xfrm>
          <a:noFill/>
        </p:spPr>
      </p:pic>
      <p:pic>
        <p:nvPicPr>
          <p:cNvPr id="6149" name="Picture 5" descr="Boy w Clams inHand Shell Rel 11 08 03"/>
          <p:cNvPicPr>
            <a:picLocks noGrp="1" noChangeAspect="1" noChangeArrowheads="1"/>
          </p:cNvPicPr>
          <p:nvPr>
            <p:ph sz="quarter" idx="2"/>
          </p:nvPr>
        </p:nvPicPr>
        <p:blipFill>
          <a:blip r:embed="rId5" cstate="email"/>
          <a:srcRect/>
          <a:stretch>
            <a:fillRect/>
          </a:stretch>
        </p:blipFill>
        <p:spPr>
          <a:xfrm>
            <a:off x="6781800" y="2209800"/>
            <a:ext cx="2057400" cy="2743200"/>
          </a:xfrm>
          <a:noFill/>
        </p:spPr>
      </p:pic>
    </p:spTree>
    <p:extLst>
      <p:ext uri="{BB962C8B-B14F-4D97-AF65-F5344CB8AC3E}">
        <p14:creationId xmlns:p14="http://schemas.microsoft.com/office/powerpoint/2010/main" val="593156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atherine.mitchell\Pictures\Photos Wungurr 2013\a March 2013\Wunggurr Rangers March 2013 (19).jpg"/>
          <p:cNvPicPr>
            <a:picLocks noChangeAspect="1" noChangeArrowheads="1"/>
          </p:cNvPicPr>
          <p:nvPr/>
        </p:nvPicPr>
        <p:blipFill rotWithShape="1">
          <a:blip r:embed="rId3" cstate="print"/>
          <a:srcRect l="3864" r="7063"/>
          <a:stretch/>
        </p:blipFill>
        <p:spPr bwMode="auto">
          <a:xfrm>
            <a:off x="-1" y="0"/>
            <a:ext cx="9144001" cy="6851232"/>
          </a:xfrm>
          <a:prstGeom prst="rect">
            <a:avLst/>
          </a:prstGeom>
          <a:noFill/>
        </p:spPr>
      </p:pic>
      <p:sp>
        <p:nvSpPr>
          <p:cNvPr id="4" name="Title 3"/>
          <p:cNvSpPr>
            <a:spLocks noGrp="1"/>
          </p:cNvSpPr>
          <p:nvPr>
            <p:ph type="title"/>
          </p:nvPr>
        </p:nvSpPr>
        <p:spPr>
          <a:xfrm>
            <a:off x="-29508" y="1196752"/>
            <a:ext cx="4601507" cy="1077218"/>
          </a:xfrm>
          <a:noFill/>
          <a:ln w="9525">
            <a:noFill/>
            <a:miter lim="800000"/>
            <a:headEnd/>
            <a:tailEnd/>
          </a:ln>
        </p:spPr>
        <p:txBody>
          <a:bodyPr vert="horz" wrap="square" lIns="91440" tIns="45720" rIns="91440" bIns="45720" rtlCol="0">
            <a:spAutoFit/>
          </a:bodyPr>
          <a:lstStyle/>
          <a:p>
            <a:pPr>
              <a:spcBef>
                <a:spcPct val="20000"/>
              </a:spcBef>
              <a:buFont typeface="Arial" pitchFamily="34" charset="0"/>
            </a:pPr>
            <a:r>
              <a:rPr lang="en-US" sz="3200" dirty="0" err="1" smtClean="0">
                <a:solidFill>
                  <a:prstClr val="white"/>
                </a:solidFill>
                <a:latin typeface="+mn-lt"/>
                <a:ea typeface="+mn-ea"/>
                <a:cs typeface="+mn-cs"/>
              </a:rPr>
              <a:t>Willingin</a:t>
            </a:r>
            <a:r>
              <a:rPr lang="en-US" sz="3200" dirty="0" smtClean="0">
                <a:solidFill>
                  <a:prstClr val="white"/>
                </a:solidFill>
                <a:latin typeface="+mn-lt"/>
                <a:ea typeface="+mn-ea"/>
                <a:cs typeface="+mn-cs"/>
              </a:rPr>
              <a:t/>
            </a:r>
            <a:br>
              <a:rPr lang="en-US" sz="3200" dirty="0" smtClean="0">
                <a:solidFill>
                  <a:prstClr val="white"/>
                </a:solidFill>
                <a:latin typeface="+mn-lt"/>
                <a:ea typeface="+mn-ea"/>
                <a:cs typeface="+mn-cs"/>
              </a:rPr>
            </a:br>
            <a:r>
              <a:rPr lang="en-US" sz="3200" dirty="0" smtClean="0">
                <a:solidFill>
                  <a:prstClr val="white"/>
                </a:solidFill>
                <a:latin typeface="+mn-lt"/>
                <a:ea typeface="+mn-ea"/>
                <a:cs typeface="+mn-cs"/>
              </a:rPr>
              <a:t>Central Kimberley</a:t>
            </a:r>
            <a:endParaRPr lang="en-AU" sz="3200" dirty="0">
              <a:solidFill>
                <a:prstClr val="white"/>
              </a:solidFill>
              <a:latin typeface="+mn-lt"/>
              <a:ea typeface="+mn-ea"/>
              <a:cs typeface="+mn-cs"/>
            </a:endParaRPr>
          </a:p>
        </p:txBody>
      </p:sp>
    </p:spTree>
    <p:extLst>
      <p:ext uri="{BB962C8B-B14F-4D97-AF65-F5344CB8AC3E}">
        <p14:creationId xmlns:p14="http://schemas.microsoft.com/office/powerpoint/2010/main" val="3859119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endParaRPr lang="en-US" smtClean="0"/>
          </a:p>
        </p:txBody>
      </p:sp>
      <p:pic>
        <p:nvPicPr>
          <p:cNvPr id="7171" name="Content Placeholder 5" descr="reef bahamas.jpg"/>
          <p:cNvPicPr>
            <a:picLocks noGrp="1" noChangeAspect="1"/>
          </p:cNvPicPr>
          <p:nvPr>
            <p:ph sz="quarter" idx="1"/>
          </p:nvPr>
        </p:nvPicPr>
        <p:blipFill>
          <a:blip r:embed="rId3" cstate="email"/>
          <a:srcRect/>
          <a:stretch>
            <a:fillRect/>
          </a:stretch>
        </p:blipFill>
        <p:spPr>
          <a:xfrm>
            <a:off x="0" y="0"/>
            <a:ext cx="9144000" cy="6858000"/>
          </a:xfrm>
        </p:spPr>
      </p:pic>
      <p:sp>
        <p:nvSpPr>
          <p:cNvPr id="7172" name="Text Placeholder 4"/>
          <p:cNvSpPr>
            <a:spLocks noGrp="1"/>
          </p:cNvSpPr>
          <p:nvPr>
            <p:ph type="body" sz="half" idx="3"/>
          </p:nvPr>
        </p:nvSpPr>
        <p:spPr>
          <a:xfrm>
            <a:off x="1143000" y="381000"/>
            <a:ext cx="7396163" cy="1409700"/>
          </a:xfrm>
        </p:spPr>
        <p:txBody>
          <a:bodyPr/>
          <a:lstStyle/>
          <a:p>
            <a:pPr algn="ctr">
              <a:buFontTx/>
              <a:buNone/>
            </a:pPr>
            <a:r>
              <a:rPr lang="en-US" sz="4800" smtClean="0">
                <a:solidFill>
                  <a:schemeClr val="bg1"/>
                </a:solidFill>
              </a:rPr>
              <a:t>Mesoamerican </a:t>
            </a:r>
            <a:r>
              <a:rPr lang="en-US" sz="4400" smtClean="0">
                <a:solidFill>
                  <a:schemeClr val="bg1"/>
                </a:solidFill>
              </a:rPr>
              <a:t>Reef</a:t>
            </a:r>
          </a:p>
        </p:txBody>
      </p:sp>
    </p:spTree>
    <p:extLst>
      <p:ext uri="{BB962C8B-B14F-4D97-AF65-F5344CB8AC3E}">
        <p14:creationId xmlns:p14="http://schemas.microsoft.com/office/powerpoint/2010/main" val="1114540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9" descr="OS V 3.0 with title.jpg"/>
          <p:cNvPicPr>
            <a:picLocks noChangeAspect="1"/>
          </p:cNvPicPr>
          <p:nvPr/>
        </p:nvPicPr>
        <p:blipFill>
          <a:blip r:embed="rId3" cstate="print">
            <a:extLst>
              <a:ext uri="{28A0092B-C50C-407E-A947-70E740481C1C}">
                <a14:useLocalDpi xmlns:a14="http://schemas.microsoft.com/office/drawing/2010/main" val="0"/>
              </a:ext>
            </a:extLst>
          </a:blip>
          <a:srcRect t="8565" b="5788"/>
          <a:stretch>
            <a:fillRect/>
          </a:stretch>
        </p:blipFill>
        <p:spPr bwMode="auto">
          <a:xfrm>
            <a:off x="1428750" y="1524000"/>
            <a:ext cx="6227763"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Title 1"/>
          <p:cNvSpPr>
            <a:spLocks noGrp="1"/>
          </p:cNvSpPr>
          <p:nvPr>
            <p:ph type="title"/>
          </p:nvPr>
        </p:nvSpPr>
        <p:spPr/>
        <p:txBody>
          <a:bodyPr/>
          <a:lstStyle/>
          <a:p>
            <a:pPr>
              <a:defRPr/>
            </a:pPr>
            <a:r>
              <a:rPr lang="en-US" dirty="0" smtClean="0">
                <a:ea typeface="MS PGothic" pitchFamily="34" charset="-128"/>
              </a:rPr>
              <a:t>CMP Open Standards for the Practice of Conservation</a:t>
            </a:r>
          </a:p>
        </p:txBody>
      </p:sp>
      <p:sp>
        <p:nvSpPr>
          <p:cNvPr id="9" name="Text Box 2"/>
          <p:cNvSpPr txBox="1">
            <a:spLocks noChangeArrowheads="1"/>
          </p:cNvSpPr>
          <p:nvPr/>
        </p:nvSpPr>
        <p:spPr bwMode="auto">
          <a:xfrm>
            <a:off x="0" y="6400800"/>
            <a:ext cx="4114800" cy="461665"/>
          </a:xfrm>
          <a:prstGeom prst="rect">
            <a:avLst/>
          </a:prstGeom>
          <a:solidFill>
            <a:schemeClr val="bg1"/>
          </a:solidFill>
          <a:ln w="9525">
            <a:noFill/>
            <a:miter lim="800000"/>
            <a:headEnd/>
            <a:tailEnd/>
          </a:ln>
        </p:spPr>
        <p:txBody>
          <a:bodyPr wrap="square">
            <a:spAutoFit/>
          </a:bodyPr>
          <a:lstStyle/>
          <a:p>
            <a:pPr eaLnBrk="0" hangingPunct="0">
              <a:spcBef>
                <a:spcPct val="50000"/>
              </a:spcBef>
            </a:pPr>
            <a:r>
              <a:rPr lang="en-US" sz="2400" dirty="0">
                <a:latin typeface="Times" pitchFamily="18" charset="0"/>
                <a:hlinkClick r:id="rId4"/>
              </a:rPr>
              <a:t>www.conservationmeasures.org</a:t>
            </a:r>
            <a:endParaRPr lang="en-US" sz="2400" dirty="0">
              <a:latin typeface="Times" pitchFamily="18" charset="0"/>
            </a:endParaRPr>
          </a:p>
        </p:txBody>
      </p:sp>
    </p:spTree>
    <p:extLst>
      <p:ext uri="{BB962C8B-B14F-4D97-AF65-F5344CB8AC3E}">
        <p14:creationId xmlns:p14="http://schemas.microsoft.com/office/powerpoint/2010/main" val="609379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0" y="0"/>
            <a:ext cx="9144000" cy="1295400"/>
          </a:xfrm>
        </p:spPr>
        <p:txBody>
          <a:bodyPr/>
          <a:lstStyle/>
          <a:p>
            <a:pPr algn="ctr"/>
            <a:r>
              <a:rPr lang="en-AU" sz="4000" b="1" dirty="0" smtClean="0">
                <a:solidFill>
                  <a:srgbClr val="FFFFFF"/>
                </a:solidFill>
                <a:latin typeface="+mn-lt"/>
              </a:rPr>
              <a:t>Why Plan?</a:t>
            </a:r>
            <a:endParaRPr lang="en-US" sz="4000" b="1" dirty="0">
              <a:solidFill>
                <a:srgbClr val="FFFFFF"/>
              </a:solidFill>
              <a:latin typeface="+mn-lt"/>
            </a:endParaRPr>
          </a:p>
        </p:txBody>
      </p:sp>
      <p:sp>
        <p:nvSpPr>
          <p:cNvPr id="3" name="Title 1"/>
          <p:cNvSpPr txBox="1">
            <a:spLocks/>
          </p:cNvSpPr>
          <p:nvPr/>
        </p:nvSpPr>
        <p:spPr bwMode="auto">
          <a:xfrm>
            <a:off x="0" y="2189539"/>
            <a:ext cx="9143999"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1" tIns="45711" rIns="91421" bIns="45711" numCol="1" anchor="ctr" anchorCtr="0" compatLnSpc="1">
            <a:prstTxWarp prst="textNoShape">
              <a:avLst/>
            </a:prstTxWarp>
          </a:bodyPr>
          <a:lstStyle>
            <a:lvl1pPr algn="ctr" rtl="0" eaLnBrk="0" fontAlgn="base" hangingPunct="0">
              <a:spcBef>
                <a:spcPct val="0"/>
              </a:spcBef>
              <a:spcAft>
                <a:spcPct val="0"/>
              </a:spcAft>
              <a:defRPr sz="4800" b="1">
                <a:solidFill>
                  <a:schemeClr val="tx1"/>
                </a:solidFill>
                <a:latin typeface="Century Gothic" pitchFamily="34" charset="0"/>
                <a:ea typeface="+mj-ea"/>
                <a:cs typeface="Calibri" pitchFamily="34" charset="0"/>
              </a:defRPr>
            </a:lvl1pPr>
            <a:lvl2pPr algn="l" rtl="0" eaLnBrk="0" fontAlgn="base" hangingPunct="0">
              <a:spcBef>
                <a:spcPct val="0"/>
              </a:spcBef>
              <a:spcAft>
                <a:spcPct val="0"/>
              </a:spcAft>
              <a:defRPr sz="4000" b="1">
                <a:solidFill>
                  <a:schemeClr val="tx1"/>
                </a:solidFill>
                <a:latin typeface="Garamond" pitchFamily="18" charset="0"/>
              </a:defRPr>
            </a:lvl2pPr>
            <a:lvl3pPr algn="l" rtl="0" eaLnBrk="0" fontAlgn="base" hangingPunct="0">
              <a:spcBef>
                <a:spcPct val="0"/>
              </a:spcBef>
              <a:spcAft>
                <a:spcPct val="0"/>
              </a:spcAft>
              <a:defRPr sz="4000" b="1">
                <a:solidFill>
                  <a:schemeClr val="tx1"/>
                </a:solidFill>
                <a:latin typeface="Garamond" pitchFamily="18" charset="0"/>
              </a:defRPr>
            </a:lvl3pPr>
            <a:lvl4pPr algn="l" rtl="0" eaLnBrk="0" fontAlgn="base" hangingPunct="0">
              <a:spcBef>
                <a:spcPct val="0"/>
              </a:spcBef>
              <a:spcAft>
                <a:spcPct val="0"/>
              </a:spcAft>
              <a:defRPr sz="4000" b="1">
                <a:solidFill>
                  <a:schemeClr val="tx1"/>
                </a:solidFill>
                <a:latin typeface="Garamond" pitchFamily="18" charset="0"/>
              </a:defRPr>
            </a:lvl4pPr>
            <a:lvl5pPr algn="l" rtl="0" eaLnBrk="0" fontAlgn="base" hangingPunct="0">
              <a:spcBef>
                <a:spcPct val="0"/>
              </a:spcBef>
              <a:spcAft>
                <a:spcPct val="0"/>
              </a:spcAft>
              <a:defRPr sz="4000" b="1">
                <a:solidFill>
                  <a:schemeClr val="tx1"/>
                </a:solidFill>
                <a:latin typeface="Garamond" pitchFamily="18" charset="0"/>
              </a:defRPr>
            </a:lvl5pPr>
            <a:lvl6pPr marL="457106" algn="l" rtl="0" fontAlgn="base">
              <a:spcBef>
                <a:spcPct val="0"/>
              </a:spcBef>
              <a:spcAft>
                <a:spcPct val="0"/>
              </a:spcAft>
              <a:defRPr sz="4000" b="1">
                <a:solidFill>
                  <a:schemeClr val="tx1"/>
                </a:solidFill>
                <a:latin typeface="Garamond" pitchFamily="18" charset="0"/>
              </a:defRPr>
            </a:lvl6pPr>
            <a:lvl7pPr marL="914212" algn="l" rtl="0" fontAlgn="base">
              <a:spcBef>
                <a:spcPct val="0"/>
              </a:spcBef>
              <a:spcAft>
                <a:spcPct val="0"/>
              </a:spcAft>
              <a:defRPr sz="4000" b="1">
                <a:solidFill>
                  <a:schemeClr val="tx1"/>
                </a:solidFill>
                <a:latin typeface="Garamond" pitchFamily="18" charset="0"/>
              </a:defRPr>
            </a:lvl7pPr>
            <a:lvl8pPr marL="1371320" algn="l" rtl="0" fontAlgn="base">
              <a:spcBef>
                <a:spcPct val="0"/>
              </a:spcBef>
              <a:spcAft>
                <a:spcPct val="0"/>
              </a:spcAft>
              <a:defRPr sz="4000" b="1">
                <a:solidFill>
                  <a:schemeClr val="tx1"/>
                </a:solidFill>
                <a:latin typeface="Garamond" pitchFamily="18" charset="0"/>
              </a:defRPr>
            </a:lvl8pPr>
            <a:lvl9pPr marL="1828426" algn="l" rtl="0" fontAlgn="base">
              <a:spcBef>
                <a:spcPct val="0"/>
              </a:spcBef>
              <a:spcAft>
                <a:spcPct val="0"/>
              </a:spcAft>
              <a:defRPr sz="4000" b="1">
                <a:solidFill>
                  <a:schemeClr val="tx1"/>
                </a:solidFill>
                <a:latin typeface="Garamond" pitchFamily="18" charset="0"/>
              </a:defRPr>
            </a:lvl9pPr>
          </a:lstStyle>
          <a:p>
            <a:r>
              <a:rPr lang="en-AU" sz="4400" kern="0" smtClean="0"/>
              <a:t>Planning links knowledge to action</a:t>
            </a:r>
            <a:endParaRPr lang="en-US" sz="4400" kern="0" dirty="0"/>
          </a:p>
        </p:txBody>
      </p:sp>
      <p:sp>
        <p:nvSpPr>
          <p:cNvPr id="4" name="Content Placeholder 2"/>
          <p:cNvSpPr>
            <a:spLocks noGrp="1"/>
          </p:cNvSpPr>
          <p:nvPr>
            <p:ph type="subTitle" idx="1"/>
          </p:nvPr>
        </p:nvSpPr>
        <p:spPr>
          <a:xfrm>
            <a:off x="4038600" y="4221088"/>
            <a:ext cx="5105400" cy="1066800"/>
          </a:xfrm>
        </p:spPr>
        <p:txBody>
          <a:bodyPr/>
          <a:lstStyle/>
          <a:p>
            <a:pPr marL="0" indent="0">
              <a:buNone/>
            </a:pPr>
            <a:r>
              <a:rPr lang="en-AU" sz="4000" dirty="0" err="1" smtClean="0"/>
              <a:t>Friedmann</a:t>
            </a:r>
            <a:r>
              <a:rPr lang="en-AU" sz="4000" dirty="0" smtClean="0"/>
              <a:t> (1973)</a:t>
            </a:r>
            <a:endParaRPr lang="en-US" sz="4000" dirty="0"/>
          </a:p>
        </p:txBody>
      </p:sp>
    </p:spTree>
    <p:extLst>
      <p:ext uri="{BB962C8B-B14F-4D97-AF65-F5344CB8AC3E}">
        <p14:creationId xmlns:p14="http://schemas.microsoft.com/office/powerpoint/2010/main" val="3586933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6|4.3|40"/>
</p:tagLst>
</file>

<file path=ppt/tags/tag2.xml><?xml version="1.0" encoding="utf-8"?>
<p:tagLst xmlns:a="http://schemas.openxmlformats.org/drawingml/2006/main" xmlns:r="http://schemas.openxmlformats.org/officeDocument/2006/relationships" xmlns:p="http://schemas.openxmlformats.org/presentationml/2006/main">
  <p:tag name="TIMING" val="|1.6|0.9|0.8|0.7|0.7|0.6|0.7|1.2"/>
</p:tagLst>
</file>

<file path=ppt/tags/tag3.xml><?xml version="1.0" encoding="utf-8"?>
<p:tagLst xmlns:a="http://schemas.openxmlformats.org/drawingml/2006/main" xmlns:r="http://schemas.openxmlformats.org/officeDocument/2006/relationships" xmlns:p="http://schemas.openxmlformats.org/presentationml/2006/main">
  <p:tag name="TIMING" val="|49.9|9.9|46.7|21.5"/>
</p:tagLst>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5768</TotalTime>
  <Words>2437</Words>
  <Application>Microsoft Office PowerPoint</Application>
  <PresentationFormat>On-screen Show (4:3)</PresentationFormat>
  <Paragraphs>384</Paragraphs>
  <Slides>46</Slides>
  <Notes>44</Notes>
  <HiddenSlides>3</HiddenSlides>
  <MMClips>0</MMClips>
  <ScaleCrop>false</ScaleCrop>
  <HeadingPairs>
    <vt:vector size="8" baseType="variant">
      <vt:variant>
        <vt:lpstr>Fonts Used</vt:lpstr>
      </vt:variant>
      <vt:variant>
        <vt:i4>13</vt:i4>
      </vt:variant>
      <vt:variant>
        <vt:lpstr>Theme</vt:lpstr>
      </vt:variant>
      <vt:variant>
        <vt:i4>5</vt:i4>
      </vt:variant>
      <vt:variant>
        <vt:lpstr>Embedded OLE Servers</vt:lpstr>
      </vt:variant>
      <vt:variant>
        <vt:i4>1</vt:i4>
      </vt:variant>
      <vt:variant>
        <vt:lpstr>Slide Titles</vt:lpstr>
      </vt:variant>
      <vt:variant>
        <vt:i4>46</vt:i4>
      </vt:variant>
    </vt:vector>
  </HeadingPairs>
  <TitlesOfParts>
    <vt:vector size="65" baseType="lpstr">
      <vt:lpstr>ＭＳ Ｐゴシック</vt:lpstr>
      <vt:lpstr>ＭＳ Ｐゴシック</vt:lpstr>
      <vt:lpstr>Arial</vt:lpstr>
      <vt:lpstr>Calibri</vt:lpstr>
      <vt:lpstr>Century Gothic</vt:lpstr>
      <vt:lpstr>Comic Sans MS</vt:lpstr>
      <vt:lpstr>Garamond</vt:lpstr>
      <vt:lpstr>Rockwell</vt:lpstr>
      <vt:lpstr>Tahoma</vt:lpstr>
      <vt:lpstr>Times</vt:lpstr>
      <vt:lpstr>Times New Roman</vt:lpstr>
      <vt:lpstr>Trebuchet MS</vt:lpstr>
      <vt:lpstr>Wingdings 2</vt:lpstr>
      <vt:lpstr>1_Default Design</vt:lpstr>
      <vt:lpstr>3_Office Theme</vt:lpstr>
      <vt:lpstr>Office Theme</vt:lpstr>
      <vt:lpstr>4_Office Theme</vt:lpstr>
      <vt:lpstr>3_Default Design</vt:lpstr>
      <vt:lpstr>Visio</vt:lpstr>
      <vt:lpstr>PowerPoint Presentation</vt:lpstr>
      <vt:lpstr>Open Standards for the Practice of Conservation</vt:lpstr>
      <vt:lpstr>Attribution</vt:lpstr>
      <vt:lpstr>PowerPoint Presentation</vt:lpstr>
      <vt:lpstr>PowerPoint Presentation</vt:lpstr>
      <vt:lpstr>Willingin Central Kimberley</vt:lpstr>
      <vt:lpstr>PowerPoint Presentation</vt:lpstr>
      <vt:lpstr>CMP Open Standards for the Practice of Conservation</vt:lpstr>
      <vt:lpstr>Why Plan?</vt:lpstr>
      <vt:lpstr>Planning links where I am  to  where I want to be</vt:lpstr>
      <vt:lpstr>A longer list</vt:lpstr>
      <vt:lpstr>Adaptive management</vt:lpstr>
      <vt:lpstr>What is Adaptive Management?</vt:lpstr>
      <vt:lpstr>Adaptive Management Combines Action and Research</vt:lpstr>
      <vt:lpstr>The Basic Project Management Cycle</vt:lpstr>
      <vt:lpstr>Many Versions of Adaptive Management in Practice</vt:lpstr>
      <vt:lpstr>The Conservation Measures Partnership (CMP)</vt:lpstr>
      <vt:lpstr>Open Standards for the Practice of Conservation</vt:lpstr>
      <vt:lpstr>We Need Standard Terms to Describe Conservation</vt:lpstr>
      <vt:lpstr>CMP-IUCN Standard Classifications</vt:lpstr>
      <vt:lpstr>Unified Classifications</vt:lpstr>
      <vt:lpstr>So what ?</vt:lpstr>
      <vt:lpstr>What is Our Approach to Adaptive Management?</vt:lpstr>
      <vt:lpstr>Brief Summary of the Open Standards</vt:lpstr>
      <vt:lpstr>PowerPoint Presentation</vt:lpstr>
      <vt:lpstr>1. Summarize what you want to conserve</vt:lpstr>
      <vt:lpstr>1. Summarize what you want to conserve</vt:lpstr>
      <vt:lpstr>2. Understand Current &amp; Desired State of What You Want to Conserve</vt:lpstr>
      <vt:lpstr>Identify and Rank Threats</vt:lpstr>
      <vt:lpstr>Identify and Rank Threats</vt:lpstr>
      <vt:lpstr> Develop a General Model of Socioeconomic-Ecological System</vt:lpstr>
      <vt:lpstr>5. Identify Strategies Based on the General Model</vt:lpstr>
      <vt:lpstr>6. Theories of Change to Show How Strategies Will Work</vt:lpstr>
      <vt:lpstr>7. Learn from Your Project</vt:lpstr>
      <vt:lpstr>Keeping the Plan Alive</vt:lpstr>
      <vt:lpstr>PowerPoint Presentation</vt:lpstr>
      <vt:lpstr>Examples of Guidance &amp; Training Materials</vt:lpstr>
      <vt:lpstr>Miradi Software</vt:lpstr>
      <vt:lpstr>Conservation Coaches Network </vt:lpstr>
      <vt:lpstr>Coaches Around the World</vt:lpstr>
      <vt:lpstr>Audubon Tools of  Engagement</vt:lpstr>
      <vt:lpstr>Graduate Courses in Adaptive Management</vt:lpstr>
      <vt:lpstr>Teaching Adaptive Management  Learning Network  http://teachadaptivemanagement.pbworks.com</vt:lpstr>
      <vt:lpstr>Our Workshop Objectives</vt:lpstr>
      <vt:lpstr>Friday Presentations</vt:lpstr>
      <vt:lpstr>Ground Rules</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Vinaya Swaminathan</dc:creator>
  <cp:lastModifiedBy>Daniel Sprod</cp:lastModifiedBy>
  <cp:revision>115</cp:revision>
  <cp:lastPrinted>2016-01-17T23:20:48Z</cp:lastPrinted>
  <dcterms:created xsi:type="dcterms:W3CDTF">2012-12-11T12:03:56Z</dcterms:created>
  <dcterms:modified xsi:type="dcterms:W3CDTF">2017-01-29T19:55:30Z</dcterms:modified>
</cp:coreProperties>
</file>