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5" r:id="rId2"/>
  </p:sldMasterIdLst>
  <p:notesMasterIdLst>
    <p:notesMasterId r:id="rId24"/>
  </p:notesMasterIdLst>
  <p:handoutMasterIdLst>
    <p:handoutMasterId r:id="rId25"/>
  </p:handoutMasterIdLst>
  <p:sldIdLst>
    <p:sldId id="264" r:id="rId3"/>
    <p:sldId id="278" r:id="rId4"/>
    <p:sldId id="267" r:id="rId5"/>
    <p:sldId id="279" r:id="rId6"/>
    <p:sldId id="288" r:id="rId7"/>
    <p:sldId id="282" r:id="rId8"/>
    <p:sldId id="281" r:id="rId9"/>
    <p:sldId id="295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2" r:id="rId19"/>
    <p:sldId id="270" r:id="rId20"/>
    <p:sldId id="268" r:id="rId21"/>
    <p:sldId id="277" r:id="rId22"/>
    <p:sldId id="293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566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AU"/>
              <a:t>Pre-planning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E8611-3B72-474F-BD5E-95112AE847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2757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Pre-planning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/>
              <a:t>October 2016</a:t>
            </a:r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AU"/>
              <a:t>HCP Resources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DDEDF4E-EFD8-4694-8A1E-38413817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61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Pre-planning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October 2016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/>
              <a:t>HCP Resources</a:t>
            </a:r>
            <a:endParaRPr lang="en-US"/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F1D741-C7AA-461F-A64B-66ABC23F53F0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2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BFD18-B8E1-47E0-8CD0-ABEF22204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2D263-0E09-42E3-95BA-C1749964C0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9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455F1-C40B-4042-8629-DD63B4B426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94F36-5C4C-4B8F-851B-2B4F8E1A536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80FDD-EA67-4A5E-B5C1-E363346D8001}" type="slidenum">
              <a:rPr lang="en-AU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174167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80FDD-EA67-4A5E-B5C1-E363346D8001}" type="slidenum">
              <a:rPr lang="en-AU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1226325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80FDD-EA67-4A5E-B5C1-E363346D8001}" type="slidenum">
              <a:rPr lang="en-AU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384129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80FDD-EA67-4A5E-B5C1-E363346D8001}" type="slidenum">
              <a:rPr lang="en-AU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71701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62281-6033-4E64-9150-B1B292753BF0}" type="slidenum">
              <a:rPr lang="en-AU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189645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FA8FF-4D87-4780-9E0F-E29642AEAD72}" type="slidenum">
              <a:rPr lang="en-AU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7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Pre-planning is 1</a:t>
            </a:r>
            <a:r>
              <a:rPr lang="en-AU" baseline="30000" dirty="0"/>
              <a:t>st</a:t>
            </a:r>
            <a:r>
              <a:rPr lang="en-AU" dirty="0"/>
              <a:t> step, irrespective of the ‘entry point’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Pre-planning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HCP Resources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DDEDF4E-EFD8-4694-8A1E-3841381792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943D1-B5F4-4031-B16C-24605F9A8856}" type="slidenum">
              <a:rPr lang="en-AU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5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Pre-planning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HCP Resources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42D17-BC1D-4980-AAD6-C482F153A5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157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9F950E-16BB-41A5-9B48-901DECE5F448}" type="slidenum">
              <a:rPr lang="en-AU" smtClean="0">
                <a:solidFill>
                  <a:srgbClr val="000000"/>
                </a:solidFill>
              </a:rPr>
              <a:pPr eaLnBrk="1" hangingPunct="1"/>
              <a:t>3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80FDD-EA67-4A5E-B5C1-E363346D8001}" type="slidenum">
              <a:rPr lang="en-AU" smtClean="0">
                <a:solidFill>
                  <a:srgbClr val="000000"/>
                </a:solidFill>
              </a:rPr>
              <a:pPr eaLnBrk="1" hangingPunct="1"/>
              <a:t>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230254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B80FDD-EA67-4A5E-B5C1-E363346D8001}" type="slidenum">
              <a:rPr lang="en-AU" smtClean="0">
                <a:solidFill>
                  <a:srgbClr val="000000"/>
                </a:solidFill>
              </a:rPr>
              <a:pPr eaLnBrk="1" hangingPunct="1"/>
              <a:t>5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686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Pre-planning</a:t>
            </a:r>
          </a:p>
        </p:txBody>
      </p:sp>
      <p:sp>
        <p:nvSpPr>
          <p:cNvPr id="36870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October 2016</a:t>
            </a:r>
            <a:endParaRPr lang="en-AU">
              <a:solidFill>
                <a:srgbClr val="000000"/>
              </a:solidFill>
            </a:endParaRP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</a:rPr>
              <a:t>HCP Resources</a:t>
            </a:r>
          </a:p>
        </p:txBody>
      </p:sp>
    </p:spTree>
    <p:extLst>
      <p:ext uri="{BB962C8B-B14F-4D97-AF65-F5344CB8AC3E}">
        <p14:creationId xmlns:p14="http://schemas.microsoft.com/office/powerpoint/2010/main" val="402349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EAD36-498D-4B12-A13F-8A8F3CA08F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AA098-0DA1-4330-8426-B6829A12BD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AA098-0DA1-4330-8426-B6829A12BD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A0C47-58B1-40DD-BFB0-5F4C7EBE13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900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127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76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74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062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1"/>
            <a:ext cx="6291262" cy="646113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6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0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/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62929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/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16333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/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98869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8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8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04085523"/>
              </p:ext>
            </p:extLst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84706" y="595557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577310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2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9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21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0560726"/>
              </p:ext>
            </p:extLst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15809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0560726"/>
              </p:ext>
            </p:extLst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56040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0560726"/>
              </p:ext>
            </p:extLst>
          </p:nvPr>
        </p:nvGraphicFramePr>
        <p:xfrm>
          <a:off x="0" y="0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1"/>
            <a:ext cx="2819400" cy="646113"/>
          </a:xfrm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 </a:t>
            </a:r>
            <a:r>
              <a:rPr lang="en-AU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54287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31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7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/>
              <a:t>30/01/2017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29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/>
              <a:pPr/>
              <a:t>30/01/2017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5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93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5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5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AU" sz="6600" dirty="0">
                <a:solidFill>
                  <a:schemeClr val="tx1"/>
                </a:solidFill>
              </a:rPr>
              <a:t>Pre-planning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Planning to plan (and adapt)</a:t>
            </a:r>
          </a:p>
          <a:p>
            <a:endParaRPr lang="en-AU" dirty="0"/>
          </a:p>
          <a:p>
            <a:r>
              <a:rPr lang="en-AU" dirty="0"/>
              <a:t>Implementation starts Here!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428241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/>
              <a:t>Sponsor gives authority to the plan</a:t>
            </a:r>
            <a:endParaRPr lang="en-US" dirty="0"/>
          </a:p>
          <a:p>
            <a:pPr eaLnBrk="1" hangingPunct="1"/>
            <a:r>
              <a:rPr lang="en-US" dirty="0"/>
              <a:t>Can be person or group (</a:t>
            </a:r>
            <a:r>
              <a:rPr lang="en-US" dirty="0" err="1"/>
              <a:t>eg</a:t>
            </a:r>
            <a:r>
              <a:rPr lang="en-US" dirty="0"/>
              <a:t> elders)</a:t>
            </a:r>
          </a:p>
          <a:p>
            <a:pPr eaLnBrk="1" hangingPunct="1"/>
            <a:r>
              <a:rPr lang="en-US" dirty="0"/>
              <a:t>They set overall purpose &amp; any special goals</a:t>
            </a:r>
          </a:p>
          <a:p>
            <a:pPr eaLnBrk="1" hangingPunct="1"/>
            <a:r>
              <a:rPr lang="en-US" noProof="1"/>
              <a:t>Agree on program budget, might pay or provide funding</a:t>
            </a:r>
          </a:p>
          <a:p>
            <a:pPr eaLnBrk="1" hangingPunct="1"/>
            <a:r>
              <a:rPr lang="en-US" noProof="1"/>
              <a:t>Validate the overall process and the Project Team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62865"/>
              </p:ext>
            </p:extLst>
          </p:nvPr>
        </p:nvGraphicFramePr>
        <p:xfrm flipH="1">
          <a:off x="8001000" y="102913"/>
          <a:ext cx="801688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lip" r:id="rId4" imgW="1295640" imgH="3934080" progId="">
                  <p:embed/>
                </p:oleObj>
              </mc:Choice>
              <mc:Fallback>
                <p:oleObj name="Clip" r:id="rId4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001000" y="102913"/>
                        <a:ext cx="801688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5047" y="501101"/>
            <a:ext cx="6291262" cy="685800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/>
              <a:t>Sponsor</a:t>
            </a:r>
          </a:p>
        </p:txBody>
      </p:sp>
    </p:spTree>
    <p:extLst>
      <p:ext uri="{BB962C8B-B14F-4D97-AF65-F5344CB8AC3E}">
        <p14:creationId xmlns:p14="http://schemas.microsoft.com/office/powerpoint/2010/main" val="3054105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23218"/>
            <a:ext cx="7239000" cy="3611563"/>
          </a:xfrm>
        </p:spPr>
        <p:txBody>
          <a:bodyPr>
            <a:noAutofit/>
          </a:bodyPr>
          <a:lstStyle/>
          <a:p>
            <a:r>
              <a:rPr lang="en-US" sz="2800" dirty="0"/>
              <a:t>Schedule and manage logistics for meetings and workshops, in consultation with the sponsor and the facilitator</a:t>
            </a:r>
          </a:p>
          <a:p>
            <a:pPr eaLnBrk="1" hangingPunct="1"/>
            <a:r>
              <a:rPr lang="en-US" sz="2800" dirty="0"/>
              <a:t>Secure facilities, accommodation &amp; meals</a:t>
            </a:r>
          </a:p>
          <a:p>
            <a:pPr eaLnBrk="1" hangingPunct="1"/>
            <a:r>
              <a:rPr lang="en-US" sz="2800" dirty="0"/>
              <a:t>Maintain list &amp; email addresses of participants </a:t>
            </a:r>
          </a:p>
          <a:p>
            <a:pPr eaLnBrk="1" hangingPunct="1"/>
            <a:r>
              <a:rPr lang="en-US" sz="2800" dirty="0"/>
              <a:t>Send out announcements, reports &amp; info</a:t>
            </a:r>
          </a:p>
          <a:p>
            <a:pPr eaLnBrk="1" hangingPunct="1"/>
            <a:r>
              <a:rPr lang="en-US" sz="2800" dirty="0"/>
              <a:t>Assemble materials </a:t>
            </a:r>
          </a:p>
          <a:p>
            <a:pPr eaLnBrk="1" hangingPunct="1"/>
            <a:r>
              <a:rPr lang="en-US" sz="2800" dirty="0"/>
              <a:t>Coordinate with host sites on field trip arrangements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01727"/>
              </p:ext>
            </p:extLst>
          </p:nvPr>
        </p:nvGraphicFramePr>
        <p:xfrm>
          <a:off x="7342381" y="1141657"/>
          <a:ext cx="177165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lip" r:id="rId4" imgW="2673000" imgH="3752640" progId="">
                  <p:embed/>
                </p:oleObj>
              </mc:Choice>
              <mc:Fallback>
                <p:oleObj name="Clip" r:id="rId4" imgW="2673000" imgH="3752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381" y="1141657"/>
                        <a:ext cx="1771650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481257"/>
            <a:ext cx="6291262" cy="685800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/>
              <a:t>Coordinator</a:t>
            </a:r>
          </a:p>
        </p:txBody>
      </p:sp>
    </p:spTree>
    <p:extLst>
      <p:ext uri="{BB962C8B-B14F-4D97-AF65-F5344CB8AC3E}">
        <p14:creationId xmlns:p14="http://schemas.microsoft.com/office/powerpoint/2010/main" val="153503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420914" y="1447800"/>
            <a:ext cx="8686190" cy="5105400"/>
          </a:xfrm>
        </p:spPr>
        <p:txBody>
          <a:bodyPr>
            <a:normAutofit/>
          </a:bodyPr>
          <a:lstStyle/>
          <a:p>
            <a:pPr marL="112713" indent="-55563" eaLnBrk="1" hangingPunct="1">
              <a:buFontTx/>
              <a:buNone/>
            </a:pPr>
            <a:r>
              <a:rPr lang="en-US" sz="2400" b="1" dirty="0"/>
              <a:t>Co-Facilitators Recommended – “Buddy System”</a:t>
            </a:r>
            <a:endParaRPr lang="en-US" sz="2400" dirty="0"/>
          </a:p>
          <a:p>
            <a:pPr marL="112713" indent="-55563" eaLnBrk="1" hangingPunct="1">
              <a:buFontTx/>
              <a:buNone/>
            </a:pPr>
            <a:endParaRPr lang="en-US" sz="1800" i="1" u="sng" dirty="0"/>
          </a:p>
          <a:p>
            <a:pPr marL="112713" indent="-55563" eaLnBrk="1" hangingPunct="1">
              <a:buFontTx/>
              <a:buNone/>
            </a:pPr>
            <a:r>
              <a:rPr lang="en-US" sz="1800" i="1" u="sng" dirty="0"/>
              <a:t>Together</a:t>
            </a:r>
            <a:r>
              <a:rPr lang="en-US" sz="1800" i="1" dirty="0"/>
              <a:t> they will usually have...</a:t>
            </a:r>
            <a:endParaRPr lang="en-US" sz="1800" dirty="0"/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Experience in developing and implementing strategies</a:t>
            </a:r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Good understanding of the tools you are using</a:t>
            </a:r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Can use / learn planning software</a:t>
            </a:r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Good listening, thinking &amp; questioning skills</a:t>
            </a:r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Happy to work where answers are not clear</a:t>
            </a:r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Experience working with a variety of area plans &amp; partners </a:t>
            </a:r>
          </a:p>
          <a:p>
            <a:pPr marL="112713" indent="-55563" eaLnBrk="1" hangingPunct="1">
              <a:spcBef>
                <a:spcPts val="600"/>
              </a:spcBef>
              <a:buFontTx/>
              <a:buNone/>
            </a:pPr>
            <a:r>
              <a:rPr lang="en-US" sz="2000" dirty="0"/>
              <a:t>   in order to adapt workshops and approach as needed</a:t>
            </a:r>
          </a:p>
          <a:p>
            <a:pPr marL="112713" indent="-55563" eaLnBrk="1" hangingPunct="1">
              <a:spcBef>
                <a:spcPts val="600"/>
              </a:spcBef>
            </a:pPr>
            <a:r>
              <a:rPr lang="en-US" sz="2000" dirty="0"/>
              <a:t>  Good facilitation skills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46853"/>
              </p:ext>
            </p:extLst>
          </p:nvPr>
        </p:nvGraphicFramePr>
        <p:xfrm>
          <a:off x="6642326" y="679091"/>
          <a:ext cx="2236788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lip" r:id="rId4" imgW="4471560" imgH="2420640" progId="">
                  <p:embed/>
                </p:oleObj>
              </mc:Choice>
              <mc:Fallback>
                <p:oleObj name="Clip" r:id="rId4" imgW="4471560" imgH="24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326" y="679091"/>
                        <a:ext cx="2236788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5072062" cy="646113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/>
              <a:t>Facilitators</a:t>
            </a:r>
          </a:p>
        </p:txBody>
      </p:sp>
    </p:spTree>
    <p:extLst>
      <p:ext uri="{BB962C8B-B14F-4D97-AF65-F5344CB8AC3E}">
        <p14:creationId xmlns:p14="http://schemas.microsoft.com/office/powerpoint/2010/main" val="410592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721723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AU" dirty="0"/>
              <a:t>When do I involve partners?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Must perceive some benefit to their involvement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Need clarity of the objective/outcome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NOTE.  </a:t>
            </a:r>
            <a:r>
              <a:rPr lang="en-US" sz="1800" i="1" dirty="0">
                <a:solidFill>
                  <a:srgbClr val="000000"/>
                </a:solidFill>
              </a:rPr>
              <a:t>If partners desire different outcomes, need a clear understanding of their objectives and a process for arriving at collaborative outcomes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Not usually a “first date” with partners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i="1" dirty="0">
                <a:solidFill>
                  <a:srgbClr val="000000"/>
                </a:solidFill>
              </a:rPr>
              <a:t>	Unless the purpose and design of the agenda is well thought-through and vetted with partners and they understand the process and outcomes</a:t>
            </a:r>
          </a:p>
        </p:txBody>
      </p:sp>
      <p:pic>
        <p:nvPicPr>
          <p:cNvPr id="11268" name="Picture 5" descr="MCj00787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140" y="457200"/>
            <a:ext cx="20812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510336"/>
            <a:ext cx="4386262" cy="636877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/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113644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47048" y="1447800"/>
            <a:ext cx="8860056" cy="4953000"/>
          </a:xfrm>
        </p:spPr>
        <p:txBody>
          <a:bodyPr>
            <a:normAutofit/>
          </a:bodyPr>
          <a:lstStyle/>
          <a:p>
            <a:r>
              <a:rPr lang="en-AU" dirty="0"/>
              <a:t>Process: How will we ‘do’ the work?</a:t>
            </a:r>
          </a:p>
          <a:p>
            <a:pPr lvl="1"/>
            <a:r>
              <a:rPr lang="en-AU" dirty="0"/>
              <a:t>Level of engagement, training</a:t>
            </a:r>
          </a:p>
          <a:p>
            <a:endParaRPr lang="en-AU" b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Process: How will we ‘do’ the work?</a:t>
            </a:r>
          </a:p>
        </p:txBody>
      </p:sp>
    </p:spTree>
    <p:extLst>
      <p:ext uri="{BB962C8B-B14F-4D97-AF65-F5344CB8AC3E}">
        <p14:creationId xmlns:p14="http://schemas.microsoft.com/office/powerpoint/2010/main" val="5667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Timeline: What tasks done by when?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0" y="1600200"/>
            <a:ext cx="7958420" cy="47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Products: What comes out the end?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460" y="3755138"/>
            <a:ext cx="4512980" cy="291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041" y="1413022"/>
            <a:ext cx="4488399" cy="19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78826"/>
            <a:ext cx="1978641" cy="278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39" y="1546322"/>
            <a:ext cx="2426761" cy="171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8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47048" y="1447800"/>
            <a:ext cx="8860056" cy="4953000"/>
          </a:xfrm>
        </p:spPr>
        <p:txBody>
          <a:bodyPr>
            <a:normAutofit/>
          </a:bodyPr>
          <a:lstStyle/>
          <a:p>
            <a:r>
              <a:rPr lang="en-AU" dirty="0"/>
              <a:t>Capacity: can we do this ourselves</a:t>
            </a:r>
            <a:r>
              <a:rPr lang="en-AU" dirty="0" smtClean="0"/>
              <a:t>?</a:t>
            </a:r>
          </a:p>
          <a:p>
            <a:pPr lvl="2"/>
            <a:r>
              <a:rPr lang="en-AU" dirty="0" smtClean="0"/>
              <a:t>Funding for help</a:t>
            </a:r>
          </a:p>
          <a:p>
            <a:pPr lvl="2"/>
            <a:r>
              <a:rPr lang="en-AU" dirty="0" smtClean="0"/>
              <a:t>Remote help for process</a:t>
            </a:r>
          </a:p>
          <a:p>
            <a:pPr lvl="2"/>
            <a:endParaRPr lang="en-AU" dirty="0" smtClean="0"/>
          </a:p>
          <a:p>
            <a:pPr lvl="2"/>
            <a:endParaRPr lang="en-AU" dirty="0"/>
          </a:p>
          <a:p>
            <a:endParaRPr lang="en-AU" b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Capacity: can we do this ourselves?</a:t>
            </a:r>
          </a:p>
        </p:txBody>
      </p:sp>
    </p:spTree>
    <p:extLst>
      <p:ext uri="{BB962C8B-B14F-4D97-AF65-F5344CB8AC3E}">
        <p14:creationId xmlns:p14="http://schemas.microsoft.com/office/powerpoint/2010/main" val="3767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AU" dirty="0">
                <a:solidFill>
                  <a:srgbClr val="002060"/>
                </a:solidFill>
              </a:rPr>
              <a:t>Establish clear goals for the process</a:t>
            </a:r>
          </a:p>
          <a:p>
            <a:pPr eaLnBrk="1" hangingPunct="1"/>
            <a:r>
              <a:rPr lang="en-AU" dirty="0"/>
              <a:t>Respect participants time</a:t>
            </a:r>
          </a:p>
          <a:p>
            <a:pPr eaLnBrk="1" hangingPunct="1"/>
            <a:r>
              <a:rPr lang="en-AU" dirty="0">
                <a:solidFill>
                  <a:srgbClr val="002060"/>
                </a:solidFill>
              </a:rPr>
              <a:t>Use enough facilitators and co-facilitators</a:t>
            </a:r>
          </a:p>
          <a:p>
            <a:r>
              <a:rPr lang="en-AU" dirty="0"/>
              <a:t>Allow time for review and feedback </a:t>
            </a:r>
          </a:p>
          <a:p>
            <a:r>
              <a:rPr lang="en-AU" dirty="0">
                <a:solidFill>
                  <a:srgbClr val="002060"/>
                </a:solidFill>
              </a:rPr>
              <a:t>Discuss location – on-country / town</a:t>
            </a:r>
          </a:p>
          <a:p>
            <a:pPr eaLnBrk="1" hangingPunct="1"/>
            <a:r>
              <a:rPr lang="en-AU" dirty="0"/>
              <a:t>Work with a sub-group of the community on complicated steps</a:t>
            </a:r>
          </a:p>
          <a:p>
            <a:pPr eaLnBrk="1" hangingPunct="1"/>
            <a:r>
              <a:rPr lang="en-AU" b="1" dirty="0"/>
              <a:t>Preparation is the Key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/>
          <a:p>
            <a:r>
              <a:rPr lang="en-AU" dirty="0"/>
              <a:t>Key things to consider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4956861"/>
              </p:ext>
            </p:extLst>
          </p:nvPr>
        </p:nvGraphicFramePr>
        <p:xfrm>
          <a:off x="304800" y="1447800"/>
          <a:ext cx="8578850" cy="500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5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14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873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b="1" dirty="0"/>
                        <a:t>Step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Who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When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Cost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Preparation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1" baseline="0" dirty="0"/>
                        <a:t>Stage of HCP</a:t>
                      </a:r>
                      <a:endParaRPr lang="en-AU" sz="1400" b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Specific people to be involved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Approx. time to complete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Budget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What needs to be done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Preparation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Elders</a:t>
                      </a:r>
                      <a:r>
                        <a:rPr lang="en-AU" sz="1200" baseline="0" dirty="0"/>
                        <a:t> / PBC / rangers </a:t>
                      </a:r>
                      <a:r>
                        <a:rPr lang="en-AU" sz="1200" baseline="0" dirty="0" err="1"/>
                        <a:t>etc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April 2011</a:t>
                      </a:r>
                    </a:p>
                    <a:p>
                      <a:r>
                        <a:rPr lang="en-AU" sz="1200" dirty="0"/>
                        <a:t>1 day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2 staff for 2 days plus $2k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Prepare</a:t>
                      </a:r>
                      <a:r>
                        <a:rPr lang="en-AU" sz="1200" baseline="0" dirty="0"/>
                        <a:t> maps, send process guide</a:t>
                      </a:r>
                      <a:endParaRPr lang="en-AU" sz="12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Mapping</a:t>
                      </a:r>
                      <a:r>
                        <a:rPr lang="en-AU" sz="1200" baseline="0" dirty="0"/>
                        <a:t> / background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Elders, rangers, external experts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May-July 2011</a:t>
                      </a:r>
                    </a:p>
                    <a:p>
                      <a:r>
                        <a:rPr lang="en-AU" sz="1200" dirty="0"/>
                        <a:t>2 x 1 week field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 staff x 10 days, plus $50k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Logistics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Boundary / Dream</a:t>
                      </a:r>
                      <a:r>
                        <a:rPr lang="en-AU" sz="1200" baseline="0" dirty="0"/>
                        <a:t>/ Targets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Community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July 2011</a:t>
                      </a:r>
                    </a:p>
                    <a:p>
                      <a:r>
                        <a:rPr lang="en-AU" sz="1200" dirty="0"/>
                        <a:t>4 days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2 staff for 10 days plus $20k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Camp site, catering,  background reports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Health / Threats  + review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Staff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Aug - Sept 2011</a:t>
                      </a:r>
                      <a:endParaRPr lang="en-AU" sz="1200" baseline="0" dirty="0"/>
                    </a:p>
                    <a:p>
                      <a:r>
                        <a:rPr lang="en-AU" sz="1200" baseline="0" dirty="0"/>
                        <a:t>5 days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 staff x 5 days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Complete Targets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Situation Analysis + review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Steering</a:t>
                      </a:r>
                      <a:r>
                        <a:rPr lang="en-AU" sz="1200" baseline="0" dirty="0"/>
                        <a:t> Group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Sept 2011</a:t>
                      </a:r>
                      <a:endParaRPr lang="en-AU" sz="1200" baseline="0" dirty="0"/>
                    </a:p>
                    <a:p>
                      <a:r>
                        <a:rPr lang="en-AU" sz="1200" baseline="0" dirty="0"/>
                        <a:t>2 days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 staff x 5 days plus $5k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Complete Viability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Goals / Strategies + review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Community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October 2011</a:t>
                      </a:r>
                    </a:p>
                    <a:p>
                      <a:r>
                        <a:rPr lang="en-AU" sz="1200" dirty="0"/>
                        <a:t>4 days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2 staff for 10 days plus $20k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Camp site, catering,  background reports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Action Planning + review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Steering</a:t>
                      </a:r>
                      <a:r>
                        <a:rPr lang="en-AU" sz="1200" baseline="0" dirty="0"/>
                        <a:t> Group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November 2011</a:t>
                      </a:r>
                      <a:endParaRPr lang="en-AU" sz="1200" baseline="0" dirty="0"/>
                    </a:p>
                    <a:p>
                      <a:r>
                        <a:rPr lang="en-AU" sz="1200" baseline="0" dirty="0"/>
                        <a:t>4 days</a:t>
                      </a:r>
                      <a:endParaRPr lang="en-AU" sz="120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2 staff x 5 days plus $5k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Complete Strategies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Drafting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Staff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Dec-Mar</a:t>
                      </a:r>
                      <a:r>
                        <a:rPr lang="en-AU" sz="1200" baseline="0" dirty="0"/>
                        <a:t> </a:t>
                      </a:r>
                      <a:r>
                        <a:rPr lang="en-AU" sz="1200" dirty="0"/>
                        <a:t>2011/12</a:t>
                      </a:r>
                    </a:p>
                    <a:p>
                      <a:r>
                        <a:rPr lang="en-AU" sz="1200" dirty="0"/>
                        <a:t>20 days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 staff x 20 days plus $15k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All stages completed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/>
                        <a:t>Approval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Community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April 2012</a:t>
                      </a:r>
                    </a:p>
                    <a:p>
                      <a:r>
                        <a:rPr lang="en-AU" sz="1200" dirty="0"/>
                        <a:t>2 days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2 staff for 5 days plus $20k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All stages completed</a:t>
                      </a:r>
                    </a:p>
                    <a:p>
                      <a:endParaRPr lang="en-AU" sz="120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/>
          <a:p>
            <a:r>
              <a:rPr lang="en-AU" dirty="0"/>
              <a:t>A 12 month 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7" y="309202"/>
            <a:ext cx="6455225" cy="62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52400"/>
            <a:ext cx="2667000" cy="1634490"/>
          </a:xfrm>
          <a:prstGeom prst="round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Pre-planning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Vision &amp; Scope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Targets &amp; Health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Threats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Situation</a:t>
            </a:r>
          </a:p>
        </p:txBody>
      </p:sp>
      <p:sp>
        <p:nvSpPr>
          <p:cNvPr id="2" name="Oval 1"/>
          <p:cNvSpPr/>
          <p:nvPr/>
        </p:nvSpPr>
        <p:spPr>
          <a:xfrm>
            <a:off x="5638800" y="152400"/>
            <a:ext cx="216081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11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3600"/>
              <a:t>Look at the Sheet and consider: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/>
              <a:t>Questions that can help us in this part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/>
              <a:t>Considerations for planning on country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/>
              <a:t>Products generated in this step</a:t>
            </a:r>
          </a:p>
          <a:p>
            <a:pPr eaLnBrk="1" hangingPunct="1"/>
            <a:endParaRPr lang="en-AU"/>
          </a:p>
          <a:p>
            <a:pPr eaLnBrk="1" hangingPunct="1"/>
            <a:r>
              <a:rPr lang="en-AU" sz="3600"/>
              <a:t>Discuss the questions</a:t>
            </a:r>
          </a:p>
          <a:p>
            <a:pPr eaLnBrk="1" hangingPunct="1"/>
            <a:r>
              <a:rPr lang="en-AU" sz="3600"/>
              <a:t>Draw-up plan to plan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/>
          <a:p>
            <a:r>
              <a:rPr lang="en-AU" dirty="0"/>
              <a:t>Workshop Activity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Pre-planning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Additional 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4" y="1333500"/>
            <a:ext cx="2647765" cy="374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69" y="1295400"/>
            <a:ext cx="2952617" cy="382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682" y="2667000"/>
            <a:ext cx="2958386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28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7479"/>
            <a:ext cx="8458200" cy="51054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AU" dirty="0"/>
              <a:t>Why do this step?</a:t>
            </a:r>
          </a:p>
          <a:p>
            <a:pPr lvl="1">
              <a:defRPr/>
            </a:pPr>
            <a:r>
              <a:rPr lang="en-AU" dirty="0">
                <a:solidFill>
                  <a:srgbClr val="002060"/>
                </a:solidFill>
              </a:rPr>
              <a:t>create a rough work plan and approach to make sure the project gets done</a:t>
            </a:r>
          </a:p>
          <a:p>
            <a:pPr lvl="1">
              <a:defRPr/>
            </a:pPr>
            <a:r>
              <a:rPr lang="en-AU" dirty="0"/>
              <a:t>look at capacity and community needs</a:t>
            </a:r>
          </a:p>
          <a:p>
            <a:pPr lvl="1">
              <a:defRPr/>
            </a:pPr>
            <a:r>
              <a:rPr lang="en-AU" dirty="0">
                <a:solidFill>
                  <a:srgbClr val="002060"/>
                </a:solidFill>
              </a:rPr>
              <a:t>be really clear with yourself and others why you want to do the plan</a:t>
            </a:r>
          </a:p>
          <a:p>
            <a:pPr lvl="1">
              <a:defRPr/>
            </a:pPr>
            <a:r>
              <a:rPr lang="en-AU" dirty="0"/>
              <a:t>identify key participants in planning and implementation</a:t>
            </a:r>
          </a:p>
          <a:p>
            <a:pPr>
              <a:defRPr/>
            </a:pPr>
            <a:r>
              <a:rPr lang="en-AU" dirty="0">
                <a:solidFill>
                  <a:srgbClr val="002060"/>
                </a:solidFill>
              </a:rPr>
              <a:t>Making a plan can use a lot of time and money, so it is important to really think about how you will do it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/>
          <a:lstStyle/>
          <a:p>
            <a:r>
              <a:rPr lang="en-AU" dirty="0"/>
              <a:t>Work out how you want to do the plan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47048" y="1447800"/>
            <a:ext cx="8649904" cy="495300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Use culturally appropriate techniques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b="1" dirty="0">
                <a:solidFill>
                  <a:srgbClr val="002060"/>
                </a:solidFill>
              </a:rPr>
              <a:t>Pre-plan meeting</a:t>
            </a:r>
            <a:r>
              <a:rPr lang="en-AU" dirty="0">
                <a:solidFill>
                  <a:srgbClr val="002060"/>
                </a:solidFill>
              </a:rPr>
              <a:t> to build relationships &amp; awareness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dirty="0"/>
              <a:t>Use 2 or more facilitators – male / female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rgbClr val="002060"/>
                </a:solidFill>
              </a:rPr>
              <a:t>Use approaches to hear from all participants</a:t>
            </a:r>
          </a:p>
          <a:p>
            <a:pPr lvl="1">
              <a:defRPr/>
            </a:pPr>
            <a:r>
              <a:rPr lang="en-AU" dirty="0"/>
              <a:t>Plan to take digital photos of paper products for a record – but ask permission for all photos</a:t>
            </a:r>
          </a:p>
          <a:p>
            <a:pPr lvl="1">
              <a:defRPr/>
            </a:pPr>
            <a:r>
              <a:rPr lang="en-AU" dirty="0">
                <a:solidFill>
                  <a:srgbClr val="002060"/>
                </a:solidFill>
              </a:rPr>
              <a:t>Allow time for review and feedback between meetings</a:t>
            </a:r>
          </a:p>
          <a:p>
            <a:pPr eaLnBrk="1" hangingPunct="1"/>
            <a:r>
              <a:rPr lang="en-AU" dirty="0"/>
              <a:t>Work with a smaller team on complicated steps</a:t>
            </a:r>
          </a:p>
          <a:p>
            <a:pPr eaLnBrk="1" hangingPunct="1"/>
            <a:r>
              <a:rPr lang="en-AU" b="1" dirty="0">
                <a:solidFill>
                  <a:srgbClr val="002060"/>
                </a:solidFill>
              </a:rPr>
              <a:t>Don’t make first workshop your first meeting with community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Work out how you want to do the plan</a:t>
            </a:r>
          </a:p>
        </p:txBody>
      </p:sp>
    </p:spTree>
    <p:extLst>
      <p:ext uri="{BB962C8B-B14F-4D97-AF65-F5344CB8AC3E}">
        <p14:creationId xmlns:p14="http://schemas.microsoft.com/office/powerpoint/2010/main" val="33918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47048" y="1447800"/>
            <a:ext cx="8860056" cy="495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Purpose: Why are we doing the plan?</a:t>
            </a:r>
          </a:p>
          <a:p>
            <a:r>
              <a:rPr lang="en-AU" dirty="0">
                <a:solidFill>
                  <a:srgbClr val="003300"/>
                </a:solidFill>
              </a:rPr>
              <a:t>Roles: Who should be involved in the plan</a:t>
            </a:r>
          </a:p>
          <a:p>
            <a:pPr lvl="1"/>
            <a:r>
              <a:rPr lang="en-AU" dirty="0">
                <a:solidFill>
                  <a:srgbClr val="003300"/>
                </a:solidFill>
              </a:rPr>
              <a:t>Team, Sponsor, Coordinator, Facilitators, Partners</a:t>
            </a:r>
          </a:p>
          <a:p>
            <a:r>
              <a:rPr lang="en-AU" dirty="0">
                <a:solidFill>
                  <a:srgbClr val="002060"/>
                </a:solidFill>
              </a:rPr>
              <a:t>Process: How will we ‘do’ the work?</a:t>
            </a:r>
          </a:p>
          <a:p>
            <a:pPr lvl="1"/>
            <a:r>
              <a:rPr lang="en-AU" dirty="0">
                <a:solidFill>
                  <a:srgbClr val="002060"/>
                </a:solidFill>
              </a:rPr>
              <a:t>Level of engagement, training</a:t>
            </a:r>
          </a:p>
          <a:p>
            <a:r>
              <a:rPr lang="en-AU" dirty="0">
                <a:solidFill>
                  <a:srgbClr val="003300"/>
                </a:solidFill>
              </a:rPr>
              <a:t>Timeline: What tasks done by when?</a:t>
            </a:r>
          </a:p>
          <a:p>
            <a:r>
              <a:rPr lang="en-AU" dirty="0">
                <a:solidFill>
                  <a:srgbClr val="002060"/>
                </a:solidFill>
              </a:rPr>
              <a:t>Products: What comes out the end?</a:t>
            </a:r>
          </a:p>
          <a:p>
            <a:r>
              <a:rPr lang="en-AU" dirty="0">
                <a:solidFill>
                  <a:srgbClr val="003300"/>
                </a:solidFill>
              </a:rPr>
              <a:t>Capacity: can we do this ourselves?</a:t>
            </a:r>
          </a:p>
          <a:p>
            <a:endParaRPr lang="en-AU" b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Work out how you want to do the plan</a:t>
            </a:r>
          </a:p>
        </p:txBody>
      </p:sp>
    </p:spTree>
    <p:extLst>
      <p:ext uri="{BB962C8B-B14F-4D97-AF65-F5344CB8AC3E}">
        <p14:creationId xmlns:p14="http://schemas.microsoft.com/office/powerpoint/2010/main" val="97155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solidFill>
                  <a:srgbClr val="002060"/>
                </a:solidFill>
              </a:rPr>
              <a:t>Need a </a:t>
            </a:r>
            <a:r>
              <a:rPr lang="en-US" u="sng" dirty="0">
                <a:solidFill>
                  <a:srgbClr val="002060"/>
                </a:solidFill>
              </a:rPr>
              <a:t>clear understanding </a:t>
            </a:r>
            <a:r>
              <a:rPr lang="en-US" dirty="0">
                <a:solidFill>
                  <a:srgbClr val="002060"/>
                </a:solidFill>
              </a:rPr>
              <a:t>of everyone’s reasons and goals for being in the plan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Examples of different purposes </a:t>
            </a:r>
          </a:p>
          <a:p>
            <a:pPr lvl="1" eaLnBrk="1" hangingPunct="1"/>
            <a:r>
              <a:rPr lang="en-US" dirty="0">
                <a:solidFill>
                  <a:srgbClr val="002060"/>
                </a:solidFill>
              </a:rPr>
              <a:t>Project team developing biodiversity conservation strategies and measures for a single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Group of partners come together to develop a shared plan for a region (</a:t>
            </a:r>
            <a:r>
              <a:rPr lang="en-US" dirty="0" err="1">
                <a:solidFill>
                  <a:srgbClr val="000000"/>
                </a:solidFill>
              </a:rPr>
              <a:t>eg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Gondwana</a:t>
            </a:r>
            <a:r>
              <a:rPr lang="en-US" dirty="0">
                <a:solidFill>
                  <a:srgbClr val="000000"/>
                </a:solidFill>
              </a:rPr>
              <a:t> Link)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A community plan that can help work with other people  to manage traditional lands (Indigenous Protected Area Management Plan)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Project plan to protect important cultural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sites (</a:t>
            </a:r>
            <a:r>
              <a:rPr lang="en-US" dirty="0" err="1">
                <a:solidFill>
                  <a:srgbClr val="000000"/>
                </a:solidFill>
              </a:rPr>
              <a:t>eg</a:t>
            </a:r>
            <a:r>
              <a:rPr lang="en-US" dirty="0">
                <a:solidFill>
                  <a:srgbClr val="000000"/>
                </a:solidFill>
              </a:rPr>
              <a:t> Guatemala)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Pre-planning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Clarity of Purpose: Why are we doing the plan?</a:t>
            </a:r>
          </a:p>
        </p:txBody>
      </p:sp>
    </p:spTree>
    <p:extLst>
      <p:ext uri="{BB962C8B-B14F-4D97-AF65-F5344CB8AC3E}">
        <p14:creationId xmlns:p14="http://schemas.microsoft.com/office/powerpoint/2010/main" val="160444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/>
              <a:t>Project Team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/>
              <a:t>Sponsor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/>
              <a:t>Coordinator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/>
              <a:t>Facilitators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/>
              <a:t>Partners</a:t>
            </a:r>
          </a:p>
        </p:txBody>
      </p:sp>
      <p:pic>
        <p:nvPicPr>
          <p:cNvPr id="8196" name="Picture 5" descr="MCj00787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34" y="1295400"/>
            <a:ext cx="4154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 rot="-1537980">
            <a:off x="5574384" y="2914376"/>
            <a:ext cx="257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Check list</a:t>
            </a:r>
            <a:r>
              <a:rPr lang="en-US" sz="2400" dirty="0"/>
              <a:t> 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/>
          <a:p>
            <a:r>
              <a:rPr lang="en-AU" dirty="0"/>
              <a:t>Roles: Who should be involved in the plan</a:t>
            </a:r>
          </a:p>
        </p:txBody>
      </p:sp>
    </p:spTree>
    <p:extLst>
      <p:ext uri="{BB962C8B-B14F-4D97-AF65-F5344CB8AC3E}">
        <p14:creationId xmlns:p14="http://schemas.microsoft.com/office/powerpoint/2010/main" val="234498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rmAutofit/>
          </a:bodyPr>
          <a:lstStyle/>
          <a:p>
            <a:r>
              <a:rPr lang="en-AU" dirty="0"/>
              <a:t>Roles: Who should be involved in the plan</a:t>
            </a:r>
          </a:p>
        </p:txBody>
      </p:sp>
      <p:graphicFrame>
        <p:nvGraphicFramePr>
          <p:cNvPr id="9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2656286" y="1977628"/>
          <a:ext cx="4773215" cy="390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4" imgW="5178171" imgH="4245483" progId="Visio.Drawing.11">
                  <p:embed/>
                </p:oleObj>
              </mc:Choice>
              <mc:Fallback>
                <p:oleObj name="Visio" r:id="rId4" imgW="5178171" imgH="424548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286" y="1977628"/>
                        <a:ext cx="4773215" cy="3908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9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32568" y="1407377"/>
            <a:ext cx="867886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Good if you can have these in your team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Someone who will </a:t>
            </a:r>
            <a:r>
              <a:rPr lang="en-US" b="1" dirty="0">
                <a:solidFill>
                  <a:srgbClr val="000000"/>
                </a:solidFill>
              </a:rPr>
              <a:t>lead</a:t>
            </a:r>
            <a:r>
              <a:rPr lang="en-US" dirty="0">
                <a:solidFill>
                  <a:srgbClr val="000000"/>
                </a:solidFill>
              </a:rPr>
              <a:t> the planning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Someone who will put the plan into </a:t>
            </a:r>
            <a:r>
              <a:rPr lang="en-US" b="1" dirty="0">
                <a:solidFill>
                  <a:srgbClr val="000000"/>
                </a:solidFill>
              </a:rPr>
              <a:t>action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Community leadership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People who know the community and environment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People good at thinking about problems / answers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Others (e.g. partners) critical to implementation of strategies  and/or measures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Someone comfortable with computer software (desirable)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dirty="0"/>
          </a:p>
        </p:txBody>
      </p:sp>
      <p:pic>
        <p:nvPicPr>
          <p:cNvPr id="9220" name="Picture 5" descr="MCj00788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0"/>
            <a:ext cx="2311400" cy="11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Deciding what the Plan is all about</a:t>
            </a:r>
          </a:p>
          <a:p>
            <a:endParaRPr lang="en-A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1"/>
            <a:ext cx="2819400" cy="646113"/>
          </a:xfrm>
        </p:spPr>
        <p:txBody>
          <a:bodyPr/>
          <a:lstStyle/>
          <a:p>
            <a:r>
              <a:rPr lang="en-AU" dirty="0"/>
              <a:t>Pre-planning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9665" y="503410"/>
            <a:ext cx="6291262" cy="685800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/>
              <a:t>Project Team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5126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1222</Words>
  <Application>Microsoft Office PowerPoint</Application>
  <PresentationFormat>On-screen Show (4:3)</PresentationFormat>
  <Paragraphs>278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1_Custom Design</vt:lpstr>
      <vt:lpstr>2_Custom Design</vt:lpstr>
      <vt:lpstr>Visio</vt:lpstr>
      <vt:lpstr>Clip</vt:lpstr>
      <vt:lpstr>Pre-planning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Nuclear Energy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Britt</dc:creator>
  <cp:lastModifiedBy>Daniel Sprod</cp:lastModifiedBy>
  <cp:revision>117</cp:revision>
  <cp:lastPrinted>2016-10-25T12:09:22Z</cp:lastPrinted>
  <dcterms:created xsi:type="dcterms:W3CDTF">2002-12-14T17:41:30Z</dcterms:created>
  <dcterms:modified xsi:type="dcterms:W3CDTF">2017-01-30T09:13:46Z</dcterms:modified>
</cp:coreProperties>
</file>