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 id="2147483650" r:id="rId2"/>
    <p:sldMasterId id="2147483652" r:id="rId3"/>
  </p:sldMasterIdLst>
  <p:notesMasterIdLst>
    <p:notesMasterId r:id="rId24"/>
  </p:notesMasterIdLst>
  <p:handoutMasterIdLst>
    <p:handoutMasterId r:id="rId25"/>
  </p:handoutMasterIdLst>
  <p:sldIdLst>
    <p:sldId id="268" r:id="rId4"/>
    <p:sldId id="292" r:id="rId5"/>
    <p:sldId id="288" r:id="rId6"/>
    <p:sldId id="289" r:id="rId7"/>
    <p:sldId id="257" r:id="rId8"/>
    <p:sldId id="290" r:id="rId9"/>
    <p:sldId id="266" r:id="rId10"/>
    <p:sldId id="278" r:id="rId11"/>
    <p:sldId id="283" r:id="rId12"/>
    <p:sldId id="284" r:id="rId13"/>
    <p:sldId id="286" r:id="rId14"/>
    <p:sldId id="293" r:id="rId15"/>
    <p:sldId id="296" r:id="rId16"/>
    <p:sldId id="285" r:id="rId17"/>
    <p:sldId id="281" r:id="rId18"/>
    <p:sldId id="295" r:id="rId19"/>
    <p:sldId id="301" r:id="rId20"/>
    <p:sldId id="302" r:id="rId21"/>
    <p:sldId id="304" r:id="rId22"/>
    <p:sldId id="291" r:id="rId23"/>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60"/>
  </p:normalViewPr>
  <p:slideViewPr>
    <p:cSldViewPr>
      <p:cViewPr varScale="1">
        <p:scale>
          <a:sx n="65" d="100"/>
          <a:sy n="65" d="100"/>
        </p:scale>
        <p:origin x="1452" y="60"/>
      </p:cViewPr>
      <p:guideLst>
        <p:guide orient="horz" pos="2160"/>
        <p:guide pos="12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r>
              <a:rPr lang="en-AU" dirty="0">
                <a:latin typeface="Trebuchet MS" panose="020B0603020202020204" pitchFamily="34" charset="0"/>
              </a:rPr>
              <a:t>Situation Analysis</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smtClean="0">
                <a:latin typeface="Arial" charset="0"/>
              </a:defRPr>
            </a:lvl1pPr>
          </a:lstStyle>
          <a:p>
            <a:pPr>
              <a:defRPr/>
            </a:pPr>
            <a:fld id="{55832009-C489-4A6E-BE6A-5D8F77A6B7C1}" type="slidenum">
              <a:rPr lang="en-AU">
                <a:latin typeface="Trebuchet MS" panose="020B0603020202020204" pitchFamily="34" charset="0"/>
              </a:rPr>
              <a:pPr>
                <a:defRPr/>
              </a:pPr>
              <a:t>‹#›</a:t>
            </a:fld>
            <a:endParaRPr lang="en-AU" dirty="0">
              <a:latin typeface="Trebuchet MS" panose="020B0603020202020204" pitchFamily="34" charset="0"/>
            </a:endParaRPr>
          </a:p>
        </p:txBody>
      </p:sp>
    </p:spTree>
    <p:extLst>
      <p:ext uri="{BB962C8B-B14F-4D97-AF65-F5344CB8AC3E}">
        <p14:creationId xmlns:p14="http://schemas.microsoft.com/office/powerpoint/2010/main" val="73077413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rebuchet MS" panose="020B0603020202020204" pitchFamily="34" charset="0"/>
              </a:defRPr>
            </a:lvl1pPr>
          </a:lstStyle>
          <a:p>
            <a:pPr>
              <a:defRPr/>
            </a:pPr>
            <a:r>
              <a:rPr lang="en-US" dirty="0"/>
              <a:t>Situation Analysis</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rebuchet MS" panose="020B0603020202020204" pitchFamily="34" charset="0"/>
              </a:defRPr>
            </a:lvl1pPr>
          </a:lstStyle>
          <a:p>
            <a:pPr>
              <a:defRPr/>
            </a:pPr>
            <a:r>
              <a:rPr lang="en-US"/>
              <a:t>October 2016</a:t>
            </a:r>
            <a:endParaRPr lang="en-US" dirty="0"/>
          </a:p>
        </p:txBody>
      </p:sp>
      <p:sp>
        <p:nvSpPr>
          <p:cNvPr id="593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atin typeface="Trebuchet MS" panose="020B0603020202020204" pitchFamily="34" charset="0"/>
              </a:defRPr>
            </a:lvl1pPr>
          </a:lstStyle>
          <a:p>
            <a:pPr>
              <a:defRPr/>
            </a:pPr>
            <a:r>
              <a:rPr lang="en-AU"/>
              <a:t>HCP Resources</a:t>
            </a:r>
            <a:endParaRPr lang="en-US" dirty="0"/>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atin typeface="Trebuchet MS" panose="020B0603020202020204" pitchFamily="34" charset="0"/>
              </a:defRPr>
            </a:lvl1pPr>
          </a:lstStyle>
          <a:p>
            <a:pPr>
              <a:defRPr/>
            </a:pPr>
            <a:fld id="{FD85F033-46AC-4B57-97A7-745EE1032F2A}" type="slidenum">
              <a:rPr lang="en-US" smtClean="0"/>
              <a:pPr>
                <a:defRPr/>
              </a:pPr>
              <a:t>‹#›</a:t>
            </a:fld>
            <a:endParaRPr lang="en-US" dirty="0"/>
          </a:p>
        </p:txBody>
      </p:sp>
    </p:spTree>
    <p:extLst>
      <p:ext uri="{BB962C8B-B14F-4D97-AF65-F5344CB8AC3E}">
        <p14:creationId xmlns:p14="http://schemas.microsoft.com/office/powerpoint/2010/main" val="3072877462"/>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Pre-planning is 1</a:t>
            </a:r>
            <a:r>
              <a:rPr lang="en-AU" baseline="30000" dirty="0"/>
              <a:t>st</a:t>
            </a:r>
            <a:r>
              <a:rPr lang="en-AU" dirty="0"/>
              <a:t> step, irrespective of the ‘entry point’</a:t>
            </a:r>
          </a:p>
        </p:txBody>
      </p:sp>
      <p:sp>
        <p:nvSpPr>
          <p:cNvPr id="4" name="Header Placeholder 3"/>
          <p:cNvSpPr>
            <a:spLocks noGrp="1"/>
          </p:cNvSpPr>
          <p:nvPr>
            <p:ph type="hdr" sz="quarter" idx="10"/>
          </p:nvPr>
        </p:nvSpPr>
        <p:spPr/>
        <p:txBody>
          <a:bodyPr/>
          <a:lstStyle/>
          <a:p>
            <a:pPr>
              <a:defRPr/>
            </a:pPr>
            <a:r>
              <a:rPr lang="en-US"/>
              <a:t>Workshop Preparation</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120424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44538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49076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2780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14781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40105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02384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6862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31663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Threats - Stresses + Sources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409106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45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45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451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1664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507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latin typeface="Trebuchet MS" panose="020B0603020202020204" pitchFamily="34" charset="0"/>
              </a:rPr>
              <a:t>October 2016</a:t>
            </a:r>
            <a:endParaRPr lang="en-US" sz="1300" dirty="0">
              <a:latin typeface="Trebuchet MS" panose="020B0603020202020204" pitchFamily="34" charset="0"/>
            </a:endParaRP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latin typeface="Trebuchet MS" panose="020B0603020202020204" pitchFamily="34" charset="0"/>
              </a:rPr>
              <a:t>HCP Resources</a:t>
            </a:r>
            <a:endParaRPr lang="en-US" sz="1300" dirty="0">
              <a:latin typeface="Trebuchet MS" panose="020B0603020202020204" pitchFamily="34" charset="0"/>
            </a:endParaRPr>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dirty="0">
                <a:latin typeface="Trebuchet MS" panose="020B0603020202020204" pitchFamily="34" charset="0"/>
              </a:rPr>
              <a:t>Situation Analysis</a:t>
            </a:r>
          </a:p>
        </p:txBody>
      </p:sp>
    </p:spTree>
    <p:extLst>
      <p:ext uri="{BB962C8B-B14F-4D97-AF65-F5344CB8AC3E}">
        <p14:creationId xmlns:p14="http://schemas.microsoft.com/office/powerpoint/2010/main" val="302753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46574" y="4861441"/>
            <a:ext cx="5206153" cy="4605576"/>
          </a:xfrm>
          <a:noFill/>
          <a:ln/>
        </p:spPr>
        <p:txBody>
          <a:bodyPr/>
          <a:lstStyle/>
          <a:p>
            <a:pPr eaLnBrk="1" hangingPunct="1"/>
            <a:r>
              <a:rPr lang="en-US"/>
              <a:t> A good conceptual model contains the target condition on one side, and a number of factors (stresses and sources) and strategies linked to this target condition.</a:t>
            </a:r>
          </a:p>
          <a:p>
            <a:pPr eaLnBrk="1" hangingPunct="1"/>
            <a:r>
              <a:rPr lang="en-US"/>
              <a:t> First we create a </a:t>
            </a:r>
            <a:r>
              <a:rPr lang="en-US" i="1"/>
              <a:t>Initial Conceptual Model</a:t>
            </a:r>
            <a:r>
              <a:rPr lang="en-US"/>
              <a:t>, which describes the site’s target condition, factors (stresses and sources) and relationships prior to the start of you project. Later we will add project strategies (including goals and objectives) to come up with your </a:t>
            </a:r>
            <a:r>
              <a:rPr lang="en-US" i="1"/>
              <a:t>Project Conceptual Model.</a:t>
            </a:r>
            <a:endParaRPr lang="en-US"/>
          </a:p>
          <a:p>
            <a:pPr eaLnBrk="1" hangingPunct="1"/>
            <a:endParaRPr lang="en-US"/>
          </a:p>
        </p:txBody>
      </p:sp>
    </p:spTree>
    <p:extLst>
      <p:ext uri="{BB962C8B-B14F-4D97-AF65-F5344CB8AC3E}">
        <p14:creationId xmlns:p14="http://schemas.microsoft.com/office/powerpoint/2010/main" val="323486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latin typeface="Trebuchet MS" panose="020B0603020202020204" pitchFamily="34" charset="0"/>
              </a:rPr>
              <a:t>October 2016</a:t>
            </a:r>
            <a:endParaRPr lang="en-US" sz="1300" dirty="0">
              <a:latin typeface="Trebuchet MS" panose="020B0603020202020204" pitchFamily="34" charset="0"/>
            </a:endParaRP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latin typeface="Trebuchet MS" panose="020B0603020202020204" pitchFamily="34" charset="0"/>
              </a:rPr>
              <a:t>HCP Resources</a:t>
            </a:r>
            <a:endParaRPr lang="en-US" sz="1300" dirty="0">
              <a:latin typeface="Trebuchet MS" panose="020B0603020202020204" pitchFamily="34" charset="0"/>
            </a:endParaRPr>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dirty="0">
                <a:latin typeface="Trebuchet MS" panose="020B0603020202020204" pitchFamily="34" charset="0"/>
              </a:rPr>
              <a:t>Situation Analysis</a:t>
            </a:r>
          </a:p>
        </p:txBody>
      </p:sp>
    </p:spTree>
    <p:extLst>
      <p:ext uri="{BB962C8B-B14F-4D97-AF65-F5344CB8AC3E}">
        <p14:creationId xmlns:p14="http://schemas.microsoft.com/office/powerpoint/2010/main" val="324102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759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59088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861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80639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861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67387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latin typeface="Trebuchet MS" panose="020B0603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15185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108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0898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1/02/2017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255692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5141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143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0437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Documents and Settings\Stuart\My Documents\My Pictures\Stu\Boolcoomatta\Landscape\Plains\Sm_BOOL_skyandplainsDomeRockPad_060100_(C)BH_WL_444.jpg"/>
          <p:cNvPicPr>
            <a:picLocks noChangeAspect="1" noChangeArrowheads="1"/>
          </p:cNvPicPr>
          <p:nvPr userDrawn="1"/>
        </p:nvPicPr>
        <p:blipFill>
          <a:blip r:embed="rId2">
            <a:extLst>
              <a:ext uri="{28A0092B-C50C-407E-A947-70E740481C1C}">
                <a14:useLocalDpi xmlns:a14="http://schemas.microsoft.com/office/drawing/2010/main" val="0"/>
              </a:ext>
            </a:extLst>
          </a:blip>
          <a:srcRect r="114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nclogoprimary_rev_wht36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4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304800" y="2819400"/>
            <a:ext cx="6477000" cy="1524000"/>
          </a:xfrm>
        </p:spPr>
        <p:txBody>
          <a:bodyPr/>
          <a:lstStyle>
            <a:lvl1pPr>
              <a:defRPr sz="480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b="1" i="1">
                <a:latin typeface="Garamond" pitchFamily="18" charset="0"/>
              </a:defRPr>
            </a:lvl1pPr>
          </a:lstStyle>
          <a:p>
            <a:r>
              <a:rPr lang="en-US"/>
              <a:t>Click to edit Master subtitle style</a:t>
            </a:r>
          </a:p>
        </p:txBody>
      </p:sp>
    </p:spTree>
    <p:extLst>
      <p:ext uri="{BB962C8B-B14F-4D97-AF65-F5344CB8AC3E}">
        <p14:creationId xmlns:p14="http://schemas.microsoft.com/office/powerpoint/2010/main" val="15006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607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1494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83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458726039"/>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72043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535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7222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659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147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769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652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44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29361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506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1104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3315927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59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14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5130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211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1939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0891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336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61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178424334"/>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21002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2244686565"/>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8591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173900637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82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679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499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75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321388455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37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838200" y="2667000"/>
            <a:ext cx="7472363"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5"/>
          <p:cNvSpPr>
            <a:spLocks noChangeArrowheads="1"/>
          </p:cNvSpPr>
          <p:nvPr userDrawn="1"/>
        </p:nvSpPr>
        <p:spPr bwMode="auto">
          <a:xfrm>
            <a:off x="3276600" y="2286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000" b="1">
              <a:latin typeface="Garamond" pitchFamily="18" charset="0"/>
            </a:endParaRPr>
          </a:p>
        </p:txBody>
      </p:sp>
      <p:pic>
        <p:nvPicPr>
          <p:cNvPr id="1029" name="Picture 2" descr="C:\Documents and Settings\Stuart\My Documents\My Pictures\Stu\Boolcoomatta\Landscape\Plains\Sm_BOOL_skyandplainsDomeRockPad_060100_(C)BH_WL_444.jpg"/>
          <p:cNvPicPr>
            <a:picLocks noChangeAspect="1" noChangeArrowheads="1"/>
          </p:cNvPicPr>
          <p:nvPr userDrawn="1"/>
        </p:nvPicPr>
        <p:blipFill>
          <a:blip r:embed="rId13">
            <a:extLst>
              <a:ext uri="{28A0092B-C50C-407E-A947-70E740481C1C}">
                <a14:useLocalDpi xmlns:a14="http://schemas.microsoft.com/office/drawing/2010/main" val="0"/>
              </a:ext>
            </a:extLst>
          </a:blip>
          <a:srcRect r="11427" b="82222"/>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6"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Trebuchet MS" panose="020B060302020202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Trebuchet MS" panose="020B0603020202020204"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har char="–"/>
        <a:defRPr sz="2400">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har char="»"/>
        <a:defRPr sz="2400">
          <a:solidFill>
            <a:schemeClr val="tx1"/>
          </a:solidFill>
          <a:latin typeface="Trebuchet MS" panose="020B0603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143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2" name="Picture 7" descr="skyscape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anose="020B0603020202020204"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anose="020B0603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kern="0" dirty="0">
                <a:solidFill>
                  <a:schemeClr val="tx1"/>
                </a:solidFill>
              </a:rPr>
              <a:t>Situation Analysis</a:t>
            </a:r>
            <a:endParaRPr lang="en-AU" dirty="0">
              <a:solidFill>
                <a:schemeClr val="tx1"/>
              </a:solidFill>
            </a:endParaRPr>
          </a:p>
        </p:txBody>
      </p:sp>
      <p:sp>
        <p:nvSpPr>
          <p:cNvPr id="3" name="Subtitle 2"/>
          <p:cNvSpPr>
            <a:spLocks noGrp="1"/>
          </p:cNvSpPr>
          <p:nvPr>
            <p:ph type="subTitle" idx="1"/>
          </p:nvPr>
        </p:nvSpPr>
        <p:spPr>
          <a:xfrm>
            <a:off x="1371600" y="3433618"/>
            <a:ext cx="6400800" cy="1752600"/>
          </a:xfrm>
        </p:spPr>
        <p:txBody>
          <a:bodyPr/>
          <a:lstStyle/>
          <a:p>
            <a:r>
              <a:rPr lang="en-AU" dirty="0">
                <a:solidFill>
                  <a:schemeClr val="tx1"/>
                </a:solidFill>
              </a:rPr>
              <a:t>Understanding the Context for Strategy Development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Stuart\Pictures\2011-04-07\CAP Workshop April 2011 NT 1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ph type="body" sz="quarter" idx="13"/>
          </p:nvPr>
        </p:nvSpPr>
        <p:spPr>
          <a:xfrm>
            <a:off x="0" y="0"/>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Situation</a:t>
            </a:r>
          </a:p>
        </p:txBody>
      </p:sp>
      <p:sp>
        <p:nvSpPr>
          <p:cNvPr id="9"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spTree>
    <p:extLst>
      <p:ext uri="{BB962C8B-B14F-4D97-AF65-F5344CB8AC3E}">
        <p14:creationId xmlns:p14="http://schemas.microsoft.com/office/powerpoint/2010/main" val="220809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0" y="0"/>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501101"/>
            <a:ext cx="2819400" cy="646113"/>
          </a:xfrm>
        </p:spPr>
        <p:txBody>
          <a:bodyPr/>
          <a:lstStyle/>
          <a:p>
            <a:r>
              <a:rPr lang="en-AU" dirty="0"/>
              <a:t>Situation</a:t>
            </a:r>
          </a:p>
        </p:txBody>
      </p:sp>
      <p:sp>
        <p:nvSpPr>
          <p:cNvPr id="10"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pic>
        <p:nvPicPr>
          <p:cNvPr id="6" name="Content Placeholder 5" descr="Kids Situation Analysis.jpg"/>
          <p:cNvPicPr>
            <a:picLocks noChangeAspect="1"/>
          </p:cNvPicPr>
          <p:nvPr/>
        </p:nvPicPr>
        <p:blipFill>
          <a:blip r:embed="rId2">
            <a:extLst>
              <a:ext uri="{28A0092B-C50C-407E-A947-70E740481C1C}">
                <a14:useLocalDpi xmlns:a14="http://schemas.microsoft.com/office/drawing/2010/main" val="0"/>
              </a:ext>
            </a:extLst>
          </a:blip>
          <a:srcRect t="-1184" r="745" b="2885"/>
          <a:stretch>
            <a:fillRect/>
          </a:stretch>
        </p:blipFill>
        <p:spPr>
          <a:xfrm>
            <a:off x="0" y="1324392"/>
            <a:ext cx="7479868" cy="5533608"/>
          </a:xfrm>
          <a:prstGeom prst="rect">
            <a:avLst/>
          </a:prstGeom>
        </p:spPr>
      </p:pic>
      <p:sp>
        <p:nvSpPr>
          <p:cNvPr id="11" name="Abgerundete rechteckige Legende 1"/>
          <p:cNvSpPr/>
          <p:nvPr/>
        </p:nvSpPr>
        <p:spPr>
          <a:xfrm>
            <a:off x="5375275" y="4572000"/>
            <a:ext cx="3733800" cy="2209800"/>
          </a:xfrm>
          <a:prstGeom prst="wedgeRoundRectCallout">
            <a:avLst>
              <a:gd name="adj1" fmla="val -13191"/>
              <a:gd name="adj2" fmla="val -661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i="1" dirty="0">
                <a:solidFill>
                  <a:schemeClr val="tx1"/>
                </a:solidFill>
                <a:latin typeface="Trebuchet MS" panose="020B0603020202020204" pitchFamily="34" charset="0"/>
              </a:rPr>
              <a:t>„</a:t>
            </a:r>
            <a:r>
              <a:rPr lang="de-DE" b="1" i="1" dirty="0" err="1">
                <a:solidFill>
                  <a:schemeClr val="tx1"/>
                </a:solidFill>
                <a:latin typeface="Trebuchet MS" panose="020B0603020202020204" pitchFamily="34" charset="0"/>
              </a:rPr>
              <a:t>Stop</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cutting</a:t>
            </a:r>
            <a:r>
              <a:rPr lang="de-DE" b="1" i="1" dirty="0">
                <a:solidFill>
                  <a:schemeClr val="tx1"/>
                </a:solidFill>
                <a:latin typeface="Trebuchet MS" panose="020B0603020202020204" pitchFamily="34" charset="0"/>
              </a:rPr>
              <a:t> down </a:t>
            </a:r>
            <a:r>
              <a:rPr lang="de-DE" b="1" i="1" dirty="0" err="1">
                <a:solidFill>
                  <a:schemeClr val="tx1"/>
                </a:solidFill>
                <a:latin typeface="Trebuchet MS" panose="020B0603020202020204" pitchFamily="34" charset="0"/>
              </a:rPr>
              <a:t>trees</a:t>
            </a:r>
            <a:r>
              <a:rPr lang="de-DE" b="1" i="1" dirty="0">
                <a:solidFill>
                  <a:schemeClr val="tx1"/>
                </a:solidFill>
                <a:latin typeface="Trebuchet MS" panose="020B0603020202020204" pitchFamily="34" charset="0"/>
              </a:rPr>
              <a:t>. </a:t>
            </a:r>
          </a:p>
          <a:p>
            <a:pPr>
              <a:defRPr/>
            </a:pPr>
            <a:r>
              <a:rPr lang="de-DE" b="1" i="1" dirty="0" err="1">
                <a:solidFill>
                  <a:schemeClr val="tx1"/>
                </a:solidFill>
                <a:latin typeface="Trebuchet MS" panose="020B0603020202020204" pitchFamily="34" charset="0"/>
              </a:rPr>
              <a:t>What</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would</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you</a:t>
            </a:r>
            <a:r>
              <a:rPr lang="de-DE" b="1" i="1" dirty="0">
                <a:solidFill>
                  <a:schemeClr val="tx1"/>
                </a:solidFill>
                <a:latin typeface="Trebuchet MS" panose="020B0603020202020204" pitchFamily="34" charset="0"/>
              </a:rPr>
              <a:t> do </a:t>
            </a:r>
            <a:r>
              <a:rPr lang="de-DE" b="1" i="1" dirty="0" err="1">
                <a:solidFill>
                  <a:schemeClr val="tx1"/>
                </a:solidFill>
                <a:latin typeface="Trebuchet MS" panose="020B0603020202020204" pitchFamily="34" charset="0"/>
              </a:rPr>
              <a:t>if</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you</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did</a:t>
            </a:r>
            <a:r>
              <a:rPr lang="de-DE" b="1" i="1" dirty="0">
                <a:solidFill>
                  <a:schemeClr val="tx1"/>
                </a:solidFill>
                <a:latin typeface="Trebuchet MS" panose="020B0603020202020204" pitchFamily="34" charset="0"/>
              </a:rPr>
              <a:t> not </a:t>
            </a:r>
            <a:r>
              <a:rPr lang="de-DE" b="1" i="1" dirty="0" err="1">
                <a:solidFill>
                  <a:schemeClr val="tx1"/>
                </a:solidFill>
                <a:latin typeface="Trebuchet MS" panose="020B0603020202020204" pitchFamily="34" charset="0"/>
              </a:rPr>
              <a:t>have</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oxygen</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from</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trees</a:t>
            </a:r>
            <a:r>
              <a:rPr lang="de-DE" b="1" i="1" dirty="0">
                <a:solidFill>
                  <a:schemeClr val="tx1"/>
                </a:solidFill>
                <a:latin typeface="Trebuchet MS" panose="020B0603020202020204" pitchFamily="34" charset="0"/>
              </a:rPr>
              <a:t>? </a:t>
            </a:r>
          </a:p>
          <a:p>
            <a:pPr>
              <a:defRPr/>
            </a:pPr>
            <a:r>
              <a:rPr lang="de-DE" b="1" i="1" dirty="0" err="1">
                <a:solidFill>
                  <a:schemeClr val="tx1"/>
                </a:solidFill>
                <a:latin typeface="Trebuchet MS" panose="020B0603020202020204" pitchFamily="34" charset="0"/>
              </a:rPr>
              <a:t>You</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would</a:t>
            </a:r>
            <a:r>
              <a:rPr lang="de-DE" b="1" i="1" dirty="0">
                <a:solidFill>
                  <a:schemeClr val="tx1"/>
                </a:solidFill>
                <a:latin typeface="Trebuchet MS" panose="020B0603020202020204" pitchFamily="34" charset="0"/>
              </a:rPr>
              <a:t> die, </a:t>
            </a:r>
            <a:r>
              <a:rPr lang="de-DE" b="1" i="1" dirty="0" err="1">
                <a:solidFill>
                  <a:schemeClr val="tx1"/>
                </a:solidFill>
                <a:latin typeface="Trebuchet MS" panose="020B0603020202020204" pitchFamily="34" charset="0"/>
              </a:rPr>
              <a:t>exactly</a:t>
            </a:r>
            <a:r>
              <a:rPr lang="de-DE" b="1" i="1" dirty="0">
                <a:solidFill>
                  <a:schemeClr val="tx1"/>
                </a:solidFill>
                <a:latin typeface="Trebuchet MS" panose="020B0603020202020204" pitchFamily="34" charset="0"/>
              </a:rPr>
              <a:t>! So </a:t>
            </a:r>
            <a:r>
              <a:rPr lang="de-DE" b="1" i="1" dirty="0" err="1">
                <a:solidFill>
                  <a:schemeClr val="tx1"/>
                </a:solidFill>
                <a:latin typeface="Trebuchet MS" panose="020B0603020202020204" pitchFamily="34" charset="0"/>
              </a:rPr>
              <a:t>thats</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why</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you</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shouldn‘t</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cut</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trees</a:t>
            </a:r>
            <a:r>
              <a:rPr lang="de-DE" b="1" i="1" dirty="0">
                <a:solidFill>
                  <a:schemeClr val="tx1"/>
                </a:solidFill>
                <a:latin typeface="Trebuchet MS" panose="020B0603020202020204" pitchFamily="34" charset="0"/>
              </a:rPr>
              <a:t>. </a:t>
            </a:r>
            <a:r>
              <a:rPr lang="de-DE" b="1" i="1" dirty="0" err="1">
                <a:solidFill>
                  <a:schemeClr val="tx1"/>
                </a:solidFill>
                <a:latin typeface="Trebuchet MS" panose="020B0603020202020204" pitchFamily="34" charset="0"/>
              </a:rPr>
              <a:t>Thanks</a:t>
            </a:r>
            <a:r>
              <a:rPr lang="de-DE" b="1" i="1" dirty="0">
                <a:solidFill>
                  <a:schemeClr val="tx1"/>
                </a:solidFill>
                <a:latin typeface="Trebuchet MS" panose="020B0603020202020204" pitchFamily="34" charset="0"/>
              </a:rPr>
              <a:t>!“</a:t>
            </a:r>
          </a:p>
        </p:txBody>
      </p:sp>
    </p:spTree>
    <p:extLst>
      <p:ext uri="{BB962C8B-B14F-4D97-AF65-F5344CB8AC3E}">
        <p14:creationId xmlns:p14="http://schemas.microsoft.com/office/powerpoint/2010/main" val="36428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normAutofit/>
          </a:bodyPr>
          <a:lstStyle/>
          <a:p>
            <a:r>
              <a:rPr lang="en-AU" dirty="0">
                <a:solidFill>
                  <a:srgbClr val="008000"/>
                </a:solidFill>
              </a:rPr>
              <a:t>Making a situation diagram is a very hands-on activity</a:t>
            </a:r>
          </a:p>
          <a:p>
            <a:r>
              <a:rPr lang="en-AU" dirty="0">
                <a:solidFill>
                  <a:srgbClr val="002060"/>
                </a:solidFill>
              </a:rPr>
              <a:t>It involves creating a picture of the links between the Targets, their immediate threats, and the causes of those threats</a:t>
            </a:r>
          </a:p>
          <a:p>
            <a:r>
              <a:rPr lang="en-AU" dirty="0">
                <a:solidFill>
                  <a:srgbClr val="008000"/>
                </a:solidFill>
              </a:rPr>
              <a:t>You can do this with the whole group if there are not many targets, but if there are a lot break it up</a:t>
            </a:r>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Situation</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A couple of tips</a:t>
            </a:r>
          </a:p>
        </p:txBody>
      </p:sp>
    </p:spTree>
    <p:extLst>
      <p:ext uri="{BB962C8B-B14F-4D97-AF65-F5344CB8AC3E}">
        <p14:creationId xmlns:p14="http://schemas.microsoft.com/office/powerpoint/2010/main" val="292145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normAutofit fontScale="92500" lnSpcReduction="10000"/>
          </a:bodyPr>
          <a:lstStyle/>
          <a:p>
            <a:r>
              <a:rPr lang="en-AU" dirty="0">
                <a:solidFill>
                  <a:srgbClr val="008000"/>
                </a:solidFill>
              </a:rPr>
              <a:t>Too much detail can make a conceptual model into a spaghetti-mess (&lt;10 threats / &lt;25 factors). </a:t>
            </a:r>
          </a:p>
          <a:p>
            <a:r>
              <a:rPr lang="en-AU" dirty="0">
                <a:solidFill>
                  <a:srgbClr val="002060"/>
                </a:solidFill>
              </a:rPr>
              <a:t>This is an iterative process, so the team can (and SHOULD!) change their model as new or different information becomes available.</a:t>
            </a:r>
          </a:p>
          <a:p>
            <a:r>
              <a:rPr lang="en-AU" dirty="0">
                <a:solidFill>
                  <a:srgbClr val="008000"/>
                </a:solidFill>
              </a:rPr>
              <a:t>Best to </a:t>
            </a:r>
            <a:r>
              <a:rPr lang="en-AU" dirty="0" err="1">
                <a:solidFill>
                  <a:srgbClr val="008000"/>
                </a:solidFill>
              </a:rPr>
              <a:t>analyze</a:t>
            </a:r>
            <a:r>
              <a:rPr lang="en-AU" dirty="0">
                <a:solidFill>
                  <a:srgbClr val="008000"/>
                </a:solidFill>
              </a:rPr>
              <a:t> one target and critical threat at a time… but make sure that you capture factors that contribute to more than one threat</a:t>
            </a:r>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Situation</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A couple of tips</a:t>
            </a:r>
          </a:p>
        </p:txBody>
      </p:sp>
    </p:spTree>
    <p:extLst>
      <p:ext uri="{BB962C8B-B14F-4D97-AF65-F5344CB8AC3E}">
        <p14:creationId xmlns:p14="http://schemas.microsoft.com/office/powerpoint/2010/main" val="164091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495235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2400" dirty="0">
              <a:solidFill>
                <a:srgbClr val="000000"/>
              </a:solidFill>
              <a:latin typeface="Trebuchet MS" panose="020B0603020202020204" pitchFamily="34" charset="0"/>
            </a:endParaRPr>
          </a:p>
        </p:txBody>
      </p:sp>
      <p:sp>
        <p:nvSpPr>
          <p:cNvPr id="54278" name="Text Box 7"/>
          <p:cNvSpPr txBox="1">
            <a:spLocks noChangeArrowheads="1"/>
          </p:cNvSpPr>
          <p:nvPr/>
        </p:nvSpPr>
        <p:spPr bwMode="auto">
          <a:xfrm>
            <a:off x="107950" y="1397000"/>
            <a:ext cx="8731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en-US" sz="2800" dirty="0">
                <a:solidFill>
                  <a:srgbClr val="008000"/>
                </a:solidFill>
                <a:latin typeface="Trebuchet MS" panose="020B0603020202020204" pitchFamily="34" charset="0"/>
              </a:rPr>
              <a:t>Who are the key stakeholders with vested interest in the project, what factors are driving critical threats, and what opportunities exist?</a:t>
            </a:r>
          </a:p>
        </p:txBody>
      </p:sp>
      <p:pic>
        <p:nvPicPr>
          <p:cNvPr id="54279" name="Picture 7" descr="GWW Conceptual Mod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17" y="2781995"/>
            <a:ext cx="8927933" cy="393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Situation</a:t>
            </a:r>
          </a:p>
        </p:txBody>
      </p:sp>
      <p:sp>
        <p:nvSpPr>
          <p:cNvPr id="11"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Identifying who causes the problems</a:t>
            </a:r>
          </a:p>
        </p:txBody>
      </p:sp>
    </p:spTree>
    <p:extLst>
      <p:ext uri="{BB962C8B-B14F-4D97-AF65-F5344CB8AC3E}">
        <p14:creationId xmlns:p14="http://schemas.microsoft.com/office/powerpoint/2010/main" val="121911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p:txBody>
          <a:bodyPr/>
          <a:lstStyle/>
          <a:p>
            <a:r>
              <a:rPr lang="en-AU" dirty="0"/>
              <a:t>Situation</a:t>
            </a:r>
          </a:p>
        </p:txBody>
      </p:sp>
      <p:sp>
        <p:nvSpPr>
          <p:cNvPr id="3" name="Text Placeholder 2"/>
          <p:cNvSpPr>
            <a:spLocks noGrp="1"/>
          </p:cNvSpPr>
          <p:nvPr>
            <p:ph type="body" sz="quarter" idx="15"/>
          </p:nvPr>
        </p:nvSpPr>
        <p:spPr/>
        <p:txBody>
          <a:bodyPr/>
          <a:lstStyle/>
          <a:p>
            <a:r>
              <a:rPr lang="en-AU" dirty="0"/>
              <a:t>Stakeholder Analysis</a:t>
            </a:r>
          </a:p>
        </p:txBody>
      </p:sp>
      <p:graphicFrame>
        <p:nvGraphicFramePr>
          <p:cNvPr id="5" name="Table 4"/>
          <p:cNvGraphicFramePr>
            <a:graphicFrameLocks noGrp="1"/>
          </p:cNvGraphicFramePr>
          <p:nvPr/>
        </p:nvGraphicFramePr>
        <p:xfrm>
          <a:off x="688975" y="2312988"/>
          <a:ext cx="7921625" cy="4424360"/>
        </p:xfrm>
        <a:graphic>
          <a:graphicData uri="http://schemas.openxmlformats.org/drawingml/2006/table">
            <a:tbl>
              <a:tblPr firstRow="1" bandRow="1">
                <a:tableStyleId>{5940675A-B579-460E-94D1-54222C63F5DA}</a:tableStyleId>
              </a:tblPr>
              <a:tblGrid>
                <a:gridCol w="15843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tblGrid>
              <a:tr h="884872">
                <a:tc>
                  <a:txBody>
                    <a:bodyPr/>
                    <a:lstStyle/>
                    <a:p>
                      <a:pPr algn="ctr"/>
                      <a:endParaRPr lang="en-AU" sz="1800" dirty="0">
                        <a:latin typeface="Trebuchet MS" panose="020B0603020202020204" pitchFamily="34" charset="0"/>
                      </a:endParaRPr>
                    </a:p>
                  </a:txBody>
                  <a:tcPr marL="91449" marR="91449" marT="45718" marB="45718" anchor="ctr"/>
                </a:tc>
                <a:tc>
                  <a:txBody>
                    <a:bodyPr/>
                    <a:lstStyle/>
                    <a:p>
                      <a:pPr algn="ctr"/>
                      <a:r>
                        <a:rPr lang="en-AU" sz="1800" b="1" dirty="0">
                          <a:latin typeface="Trebuchet MS" panose="020B0603020202020204" pitchFamily="34" charset="0"/>
                        </a:rPr>
                        <a:t>Significant Influence</a:t>
                      </a:r>
                    </a:p>
                  </a:txBody>
                  <a:tcPr marL="91449" marR="91449" marT="45718" marB="45718" anchor="ctr"/>
                </a:tc>
                <a:tc>
                  <a:txBody>
                    <a:bodyPr/>
                    <a:lstStyle/>
                    <a:p>
                      <a:pPr algn="ctr"/>
                      <a:r>
                        <a:rPr lang="en-AU" sz="1800" b="1" dirty="0">
                          <a:latin typeface="Trebuchet MS" panose="020B0603020202020204" pitchFamily="34" charset="0"/>
                        </a:rPr>
                        <a:t>Some Influence</a:t>
                      </a:r>
                    </a:p>
                  </a:txBody>
                  <a:tcPr marL="91449" marR="91449" marT="45718" marB="45718" anchor="ctr"/>
                </a:tc>
                <a:tc>
                  <a:txBody>
                    <a:bodyPr/>
                    <a:lstStyle/>
                    <a:p>
                      <a:pPr algn="ctr"/>
                      <a:r>
                        <a:rPr lang="en-AU" sz="1800" b="1" dirty="0">
                          <a:latin typeface="Trebuchet MS" panose="020B0603020202020204" pitchFamily="34" charset="0"/>
                        </a:rPr>
                        <a:t>Little Influence</a:t>
                      </a:r>
                    </a:p>
                  </a:txBody>
                  <a:tcPr marL="91449" marR="91449" marT="45718" marB="45718" anchor="ctr"/>
                </a:tc>
                <a:tc>
                  <a:txBody>
                    <a:bodyPr/>
                    <a:lstStyle/>
                    <a:p>
                      <a:pPr algn="ctr"/>
                      <a:r>
                        <a:rPr lang="en-AU" sz="1800" b="1" dirty="0">
                          <a:latin typeface="Trebuchet MS" panose="020B0603020202020204" pitchFamily="34" charset="0"/>
                        </a:rPr>
                        <a:t>No Influence</a:t>
                      </a:r>
                    </a:p>
                  </a:txBody>
                  <a:tcPr marL="91449" marR="91449" marT="45718" marB="45718" anchor="ctr"/>
                </a:tc>
                <a:extLst>
                  <a:ext uri="{0D108BD9-81ED-4DB2-BD59-A6C34878D82A}">
                    <a16:rowId xmlns:a16="http://schemas.microsoft.com/office/drawing/2014/main" val="10000"/>
                  </a:ext>
                </a:extLst>
              </a:tr>
              <a:tr h="884872">
                <a:tc>
                  <a:txBody>
                    <a:bodyPr/>
                    <a:lstStyle/>
                    <a:p>
                      <a:pPr algn="ctr"/>
                      <a:r>
                        <a:rPr lang="en-AU" sz="1800" b="1" dirty="0">
                          <a:latin typeface="Trebuchet MS" panose="020B0603020202020204" pitchFamily="34" charset="0"/>
                        </a:rPr>
                        <a:t>Significant Importance</a:t>
                      </a:r>
                    </a:p>
                  </a:txBody>
                  <a:tcPr marL="91449" marR="91449" marT="45718" marB="45718" anchor="ctr"/>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extLst>
                  <a:ext uri="{0D108BD9-81ED-4DB2-BD59-A6C34878D82A}">
                    <a16:rowId xmlns:a16="http://schemas.microsoft.com/office/drawing/2014/main" val="10001"/>
                  </a:ext>
                </a:extLst>
              </a:tr>
              <a:tr h="884872">
                <a:tc>
                  <a:txBody>
                    <a:bodyPr/>
                    <a:lstStyle/>
                    <a:p>
                      <a:pPr algn="ctr"/>
                      <a:r>
                        <a:rPr lang="en-AU" sz="1800" b="1" dirty="0">
                          <a:latin typeface="Trebuchet MS" panose="020B0603020202020204" pitchFamily="34" charset="0"/>
                        </a:rPr>
                        <a:t>Some Importance</a:t>
                      </a:r>
                    </a:p>
                  </a:txBody>
                  <a:tcPr marL="91449" marR="91449" marT="45718" marB="45718" anchor="ctr"/>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extLst>
                  <a:ext uri="{0D108BD9-81ED-4DB2-BD59-A6C34878D82A}">
                    <a16:rowId xmlns:a16="http://schemas.microsoft.com/office/drawing/2014/main" val="10002"/>
                  </a:ext>
                </a:extLst>
              </a:tr>
              <a:tr h="884872">
                <a:tc>
                  <a:txBody>
                    <a:bodyPr/>
                    <a:lstStyle/>
                    <a:p>
                      <a:pPr algn="ctr"/>
                      <a:r>
                        <a:rPr lang="en-AU" sz="1800" b="1" dirty="0">
                          <a:latin typeface="Trebuchet MS" panose="020B0603020202020204" pitchFamily="34" charset="0"/>
                        </a:rPr>
                        <a:t>Little Importance</a:t>
                      </a:r>
                    </a:p>
                  </a:txBody>
                  <a:tcPr marL="91449" marR="91449" marT="45718" marB="45718" anchor="ctr"/>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extLst>
                  <a:ext uri="{0D108BD9-81ED-4DB2-BD59-A6C34878D82A}">
                    <a16:rowId xmlns:a16="http://schemas.microsoft.com/office/drawing/2014/main" val="10003"/>
                  </a:ext>
                </a:extLst>
              </a:tr>
              <a:tr h="884872">
                <a:tc>
                  <a:txBody>
                    <a:bodyPr/>
                    <a:lstStyle/>
                    <a:p>
                      <a:pPr algn="ctr"/>
                      <a:r>
                        <a:rPr lang="en-AU" sz="1800" b="1" dirty="0">
                          <a:latin typeface="Trebuchet MS" panose="020B0603020202020204" pitchFamily="34" charset="0"/>
                        </a:rPr>
                        <a:t>No Importance</a:t>
                      </a:r>
                    </a:p>
                  </a:txBody>
                  <a:tcPr marL="91449" marR="91449" marT="45718" marB="45718" anchor="ctr"/>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tc>
                  <a:txBody>
                    <a:bodyPr/>
                    <a:lstStyle/>
                    <a:p>
                      <a:endParaRPr lang="en-AU" sz="1800" dirty="0">
                        <a:latin typeface="Trebuchet MS" panose="020B0603020202020204" pitchFamily="34" charset="0"/>
                      </a:endParaRPr>
                    </a:p>
                  </a:txBody>
                  <a:tcPr marL="91449" marR="91449" marT="45718" marB="45718"/>
                </a:tc>
                <a:extLst>
                  <a:ext uri="{0D108BD9-81ED-4DB2-BD59-A6C34878D82A}">
                    <a16:rowId xmlns:a16="http://schemas.microsoft.com/office/drawing/2014/main" val="10004"/>
                  </a:ext>
                </a:extLst>
              </a:tr>
            </a:tbl>
          </a:graphicData>
        </a:graphic>
      </p:graphicFrame>
      <p:sp>
        <p:nvSpPr>
          <p:cNvPr id="7" name="TextBox 6"/>
          <p:cNvSpPr txBox="1"/>
          <p:nvPr/>
        </p:nvSpPr>
        <p:spPr>
          <a:xfrm>
            <a:off x="3924300" y="3017838"/>
            <a:ext cx="1223963" cy="338137"/>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Pastoral Co</a:t>
            </a:r>
          </a:p>
        </p:txBody>
      </p:sp>
      <p:sp>
        <p:nvSpPr>
          <p:cNvPr id="8" name="TextBox 7"/>
          <p:cNvSpPr txBox="1"/>
          <p:nvPr/>
        </p:nvSpPr>
        <p:spPr>
          <a:xfrm>
            <a:off x="5580063" y="3894138"/>
            <a:ext cx="1223962" cy="339725"/>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defPPr>
              <a:defRPr lang="en-US"/>
            </a:defPPr>
            <a:lvl1pPr algn="ctr">
              <a:defRPr sz="1600"/>
            </a:lvl1pPr>
          </a:lstStyle>
          <a:p>
            <a:pPr fontAlgn="auto">
              <a:spcBef>
                <a:spcPts val="0"/>
              </a:spcBef>
              <a:spcAft>
                <a:spcPts val="0"/>
              </a:spcAft>
              <a:defRPr/>
            </a:pPr>
            <a:r>
              <a:rPr lang="en-AU" dirty="0">
                <a:solidFill>
                  <a:prstClr val="white"/>
                </a:solidFill>
                <a:latin typeface="Trebuchet MS" panose="020B0603020202020204" pitchFamily="34" charset="0"/>
              </a:rPr>
              <a:t>Campers</a:t>
            </a:r>
          </a:p>
        </p:txBody>
      </p:sp>
      <p:sp>
        <p:nvSpPr>
          <p:cNvPr id="9" name="TextBox 8"/>
          <p:cNvSpPr txBox="1"/>
          <p:nvPr/>
        </p:nvSpPr>
        <p:spPr>
          <a:xfrm>
            <a:off x="2484438" y="3189288"/>
            <a:ext cx="1223962" cy="338137"/>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State </a:t>
            </a:r>
            <a:r>
              <a:rPr lang="en-AU" sz="1600" dirty="0" err="1">
                <a:solidFill>
                  <a:prstClr val="white"/>
                </a:solidFill>
                <a:latin typeface="Trebuchet MS" panose="020B0603020202020204" pitchFamily="34" charset="0"/>
              </a:rPr>
              <a:t>Gov</a:t>
            </a:r>
            <a:endParaRPr lang="en-AU" sz="1600" dirty="0">
              <a:solidFill>
                <a:prstClr val="white"/>
              </a:solidFill>
              <a:latin typeface="Trebuchet MS" panose="020B0603020202020204" pitchFamily="34" charset="0"/>
            </a:endParaRPr>
          </a:p>
        </p:txBody>
      </p:sp>
      <p:sp>
        <p:nvSpPr>
          <p:cNvPr id="10" name="TextBox 9"/>
          <p:cNvSpPr txBox="1"/>
          <p:nvPr/>
        </p:nvSpPr>
        <p:spPr>
          <a:xfrm>
            <a:off x="5795963" y="4233863"/>
            <a:ext cx="1223962" cy="584200"/>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Tourism Body</a:t>
            </a:r>
          </a:p>
        </p:txBody>
      </p:sp>
      <p:sp>
        <p:nvSpPr>
          <p:cNvPr id="11" name="TextBox 10"/>
          <p:cNvSpPr txBox="1"/>
          <p:nvPr/>
        </p:nvSpPr>
        <p:spPr>
          <a:xfrm>
            <a:off x="4211638" y="3429000"/>
            <a:ext cx="1223962" cy="338138"/>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Mining Co</a:t>
            </a:r>
          </a:p>
        </p:txBody>
      </p:sp>
      <p:sp>
        <p:nvSpPr>
          <p:cNvPr id="12" name="TextBox 11"/>
          <p:cNvSpPr txBox="1"/>
          <p:nvPr/>
        </p:nvSpPr>
        <p:spPr>
          <a:xfrm>
            <a:off x="7235825" y="4064000"/>
            <a:ext cx="1223963" cy="338138"/>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IPA Team</a:t>
            </a:r>
          </a:p>
        </p:txBody>
      </p:sp>
      <p:sp>
        <p:nvSpPr>
          <p:cNvPr id="13" name="TextBox 12"/>
          <p:cNvSpPr txBox="1"/>
          <p:nvPr/>
        </p:nvSpPr>
        <p:spPr>
          <a:xfrm>
            <a:off x="2484438" y="5013325"/>
            <a:ext cx="1223962" cy="338138"/>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Rec Fishers</a:t>
            </a:r>
          </a:p>
        </p:txBody>
      </p:sp>
      <p:sp>
        <p:nvSpPr>
          <p:cNvPr id="14" name="TextBox 13"/>
          <p:cNvSpPr txBox="1"/>
          <p:nvPr/>
        </p:nvSpPr>
        <p:spPr>
          <a:xfrm>
            <a:off x="4037013" y="4113213"/>
            <a:ext cx="1223962" cy="339725"/>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Shire</a:t>
            </a:r>
          </a:p>
        </p:txBody>
      </p:sp>
      <p:sp>
        <p:nvSpPr>
          <p:cNvPr id="15" name="TextBox 14"/>
          <p:cNvSpPr txBox="1"/>
          <p:nvPr/>
        </p:nvSpPr>
        <p:spPr>
          <a:xfrm>
            <a:off x="2484438" y="5907088"/>
            <a:ext cx="1223962" cy="338137"/>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Media</a:t>
            </a:r>
          </a:p>
        </p:txBody>
      </p:sp>
      <p:sp>
        <p:nvSpPr>
          <p:cNvPr id="16" name="Rounded Rectangle 15"/>
          <p:cNvSpPr/>
          <p:nvPr/>
        </p:nvSpPr>
        <p:spPr>
          <a:xfrm>
            <a:off x="2411413" y="3017838"/>
            <a:ext cx="3024187" cy="1508125"/>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AU" sz="1800" dirty="0">
              <a:solidFill>
                <a:prstClr val="black"/>
              </a:solidFill>
              <a:latin typeface="Trebuchet MS" panose="020B0603020202020204" pitchFamily="34" charset="0"/>
            </a:endParaRPr>
          </a:p>
        </p:txBody>
      </p:sp>
      <p:sp>
        <p:nvSpPr>
          <p:cNvPr id="6" name="Rectangle 5"/>
          <p:cNvSpPr/>
          <p:nvPr/>
        </p:nvSpPr>
        <p:spPr>
          <a:xfrm>
            <a:off x="680243" y="1237243"/>
            <a:ext cx="6486525" cy="1015663"/>
          </a:xfrm>
          <a:prstGeom prst="rect">
            <a:avLst/>
          </a:prstGeom>
        </p:spPr>
        <p:txBody>
          <a:bodyPr wrap="square">
            <a:spAutoFit/>
          </a:bodyPr>
          <a:lstStyle/>
          <a:p>
            <a:r>
              <a:rPr lang="en-AU" dirty="0">
                <a:latin typeface="Trebuchet MS" panose="020B0603020202020204" pitchFamily="34" charset="0"/>
              </a:rPr>
              <a:t>Once you have completed the situation analysis you can look at your stakeholder list and think about how you might work with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p:txBody>
          <a:bodyPr/>
          <a:lstStyle/>
          <a:p>
            <a:r>
              <a:rPr lang="en-AU" dirty="0"/>
              <a:t>Situation</a:t>
            </a:r>
          </a:p>
        </p:txBody>
      </p:sp>
      <p:sp>
        <p:nvSpPr>
          <p:cNvPr id="3" name="Text Placeholder 2"/>
          <p:cNvSpPr>
            <a:spLocks noGrp="1"/>
          </p:cNvSpPr>
          <p:nvPr>
            <p:ph type="body" sz="quarter" idx="15"/>
          </p:nvPr>
        </p:nvSpPr>
        <p:spPr/>
        <p:txBody>
          <a:bodyPr/>
          <a:lstStyle/>
          <a:p>
            <a:r>
              <a:rPr lang="en-AU" dirty="0"/>
              <a:t>Stakeholder Analysis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500" t="11111" r="10000" b="17337"/>
          <a:stretch/>
        </p:blipFill>
        <p:spPr>
          <a:xfrm rot="10800000">
            <a:off x="304800" y="1193598"/>
            <a:ext cx="8649904" cy="5626508"/>
          </a:xfrm>
          <a:prstGeom prst="rect">
            <a:avLst/>
          </a:prstGeom>
        </p:spPr>
      </p:pic>
    </p:spTree>
    <p:extLst>
      <p:ext uri="{BB962C8B-B14F-4D97-AF65-F5344CB8AC3E}">
        <p14:creationId xmlns:p14="http://schemas.microsoft.com/office/powerpoint/2010/main" val="70846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p:txBody>
          <a:bodyPr/>
          <a:lstStyle/>
          <a:p>
            <a:r>
              <a:rPr lang="en-AU" dirty="0"/>
              <a:t>Situation</a:t>
            </a:r>
          </a:p>
        </p:txBody>
      </p:sp>
      <p:sp>
        <p:nvSpPr>
          <p:cNvPr id="3" name="Text Placeholder 2"/>
          <p:cNvSpPr>
            <a:spLocks noGrp="1"/>
          </p:cNvSpPr>
          <p:nvPr>
            <p:ph type="body" sz="quarter" idx="15"/>
          </p:nvPr>
        </p:nvSpPr>
        <p:spPr/>
        <p:txBody>
          <a:bodyPr/>
          <a:lstStyle/>
          <a:p>
            <a:r>
              <a:rPr lang="en-AU" dirty="0"/>
              <a:t>Hints</a:t>
            </a:r>
          </a:p>
        </p:txBody>
      </p:sp>
      <p:sp>
        <p:nvSpPr>
          <p:cNvPr id="6" name="Rectangle 3"/>
          <p:cNvSpPr txBox="1">
            <a:spLocks noChangeArrowheads="1"/>
          </p:cNvSpPr>
          <p:nvPr/>
        </p:nvSpPr>
        <p:spPr bwMode="auto">
          <a:xfrm>
            <a:off x="152400" y="1371600"/>
            <a:ext cx="9372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9pPr>
          </a:lstStyle>
          <a:p>
            <a:pPr eaLnBrk="1" hangingPunct="1">
              <a:spcBef>
                <a:spcPts val="200"/>
              </a:spcBef>
              <a:buFontTx/>
              <a:buNone/>
            </a:pPr>
            <a:r>
              <a:rPr lang="en-US" altLang="en-US" sz="2800" b="1" dirty="0">
                <a:solidFill>
                  <a:schemeClr val="accent2"/>
                </a:solidFill>
                <a:latin typeface="Trebuchet MS" panose="020B0603020202020204" pitchFamily="34" charset="0"/>
              </a:rPr>
              <a:t>Preparing (</a:t>
            </a:r>
            <a:r>
              <a:rPr lang="en-US" altLang="en-US" sz="2800" b="1" u="sng" dirty="0">
                <a:solidFill>
                  <a:schemeClr val="accent2"/>
                </a:solidFill>
                <a:latin typeface="Trebuchet MS" panose="020B0603020202020204" pitchFamily="34" charset="0"/>
              </a:rPr>
              <a:t>before</a:t>
            </a:r>
            <a:r>
              <a:rPr lang="en-US" altLang="en-US" sz="2800" b="1" dirty="0">
                <a:solidFill>
                  <a:schemeClr val="accent2"/>
                </a:solidFill>
                <a:latin typeface="Trebuchet MS" panose="020B0603020202020204" pitchFamily="34" charset="0"/>
              </a:rPr>
              <a:t> you get together):</a:t>
            </a:r>
          </a:p>
          <a:p>
            <a:pPr eaLnBrk="1" hangingPunct="1">
              <a:spcBef>
                <a:spcPts val="200"/>
              </a:spcBef>
              <a:buFontTx/>
              <a:buNone/>
            </a:pPr>
            <a:endParaRPr lang="en-US" altLang="en-US" sz="1200" dirty="0">
              <a:solidFill>
                <a:srgbClr val="0070C0"/>
              </a:solidFill>
              <a:latin typeface="Trebuchet MS" panose="020B0603020202020204" pitchFamily="34" charset="0"/>
            </a:endParaRPr>
          </a:p>
          <a:p>
            <a:pPr marL="457200" indent="-457200" eaLnBrk="1" hangingPunct="1">
              <a:spcBef>
                <a:spcPts val="200"/>
              </a:spcBef>
            </a:pPr>
            <a:r>
              <a:rPr lang="en-US" altLang="en-US" sz="2800" dirty="0">
                <a:solidFill>
                  <a:srgbClr val="008000"/>
                </a:solidFill>
                <a:latin typeface="Trebuchet MS" panose="020B0603020202020204" pitchFamily="34" charset="0"/>
              </a:rPr>
              <a:t>Involving the right people is </a:t>
            </a:r>
            <a:r>
              <a:rPr lang="en-US" altLang="en-US" sz="2800" b="1" dirty="0">
                <a:solidFill>
                  <a:srgbClr val="008000"/>
                </a:solidFill>
                <a:latin typeface="Trebuchet MS" panose="020B0603020202020204" pitchFamily="34" charset="0"/>
              </a:rPr>
              <a:t>KEY</a:t>
            </a:r>
          </a:p>
          <a:p>
            <a:pPr lvl="1" eaLnBrk="1" hangingPunct="1">
              <a:spcBef>
                <a:spcPts val="200"/>
              </a:spcBef>
            </a:pPr>
            <a:r>
              <a:rPr lang="en-US" altLang="en-US" sz="2800" dirty="0">
                <a:solidFill>
                  <a:schemeClr val="accent2"/>
                </a:solidFill>
                <a:latin typeface="Trebuchet MS" panose="020B0603020202020204" pitchFamily="34" charset="0"/>
              </a:rPr>
              <a:t>To develop robust strategies, you </a:t>
            </a:r>
            <a:r>
              <a:rPr lang="en-US" altLang="en-US" sz="2800" b="1" u="sng" dirty="0">
                <a:solidFill>
                  <a:schemeClr val="accent2"/>
                </a:solidFill>
                <a:latin typeface="Trebuchet MS" panose="020B0603020202020204" pitchFamily="34" charset="0"/>
              </a:rPr>
              <a:t>must</a:t>
            </a:r>
            <a:r>
              <a:rPr lang="en-US" altLang="en-US" sz="2800" dirty="0">
                <a:solidFill>
                  <a:schemeClr val="accent2"/>
                </a:solidFill>
                <a:latin typeface="Trebuchet MS" panose="020B0603020202020204" pitchFamily="34" charset="0"/>
              </a:rPr>
              <a:t> have knowledgeable people involved who can help you to </a:t>
            </a:r>
            <a:r>
              <a:rPr lang="en-US" altLang="ja-JP" sz="2800" dirty="0">
                <a:solidFill>
                  <a:schemeClr val="accent2"/>
                </a:solidFill>
                <a:latin typeface="Trebuchet MS" panose="020B0603020202020204" pitchFamily="34" charset="0"/>
              </a:rPr>
              <a:t>understand what factors are driving the current situation</a:t>
            </a:r>
          </a:p>
          <a:p>
            <a:pPr marL="457200" indent="-457200" eaLnBrk="1" hangingPunct="1">
              <a:spcBef>
                <a:spcPts val="200"/>
              </a:spcBef>
            </a:pPr>
            <a:r>
              <a:rPr lang="en-US" altLang="ja-JP" sz="2800" dirty="0">
                <a:solidFill>
                  <a:srgbClr val="008000"/>
                </a:solidFill>
                <a:latin typeface="Trebuchet MS" panose="020B0603020202020204" pitchFamily="34" charset="0"/>
              </a:rPr>
              <a:t>This step should be given enough time so that your team can adequately understand key issues for strategy development. This may involve more than one round of discussion, so plan accordingly. </a:t>
            </a:r>
            <a:endParaRPr lang="en-US" altLang="ja-JP" sz="2800" dirty="0">
              <a:solidFill>
                <a:srgbClr val="0070C0"/>
              </a:solidFill>
              <a:latin typeface="Trebuchet MS" panose="020B0603020202020204" pitchFamily="34" charset="0"/>
            </a:endParaRPr>
          </a:p>
          <a:p>
            <a:pPr eaLnBrk="1" hangingPunct="1">
              <a:lnSpc>
                <a:spcPct val="80000"/>
              </a:lnSpc>
              <a:buFontTx/>
              <a:buNone/>
            </a:pPr>
            <a:endParaRPr lang="en-US" altLang="en-US" sz="2800" dirty="0"/>
          </a:p>
          <a:p>
            <a:pPr eaLnBrk="1" hangingPunct="1">
              <a:lnSpc>
                <a:spcPct val="80000"/>
              </a:lnSpc>
              <a:buFontTx/>
              <a:buNone/>
            </a:pPr>
            <a:endParaRPr lang="en-US" altLang="en-US" sz="2800" dirty="0">
              <a:solidFill>
                <a:srgbClr val="008000"/>
              </a:solidFill>
            </a:endParaRPr>
          </a:p>
          <a:p>
            <a:pPr eaLnBrk="1" hangingPunct="1">
              <a:lnSpc>
                <a:spcPct val="80000"/>
              </a:lnSpc>
              <a:buFontTx/>
              <a:buNone/>
            </a:pPr>
            <a:endParaRPr lang="en-US" altLang="en-US" sz="3200" dirty="0">
              <a:solidFill>
                <a:srgbClr val="008000"/>
              </a:solidFill>
            </a:endParaRPr>
          </a:p>
        </p:txBody>
      </p:sp>
    </p:spTree>
    <p:extLst>
      <p:ext uri="{BB962C8B-B14F-4D97-AF65-F5344CB8AC3E}">
        <p14:creationId xmlns:p14="http://schemas.microsoft.com/office/powerpoint/2010/main" val="136724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two year old childre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181627"/>
            <a:ext cx="2476500" cy="2419351"/>
          </a:xfrm>
          <a:prstGeom prst="rect">
            <a:avLst/>
          </a:prstGeom>
          <a:noFill/>
          <a:extLst>
            <a:ext uri="{909E8E84-426E-40DD-AFC4-6F175D3DCCD1}">
              <a14:hiddenFill xmlns:a14="http://schemas.microsoft.com/office/drawing/2010/main">
                <a:solidFill>
                  <a:srgbClr val="FFFFFF"/>
                </a:solidFill>
              </a14:hiddenFill>
            </a:ext>
          </a:extLst>
        </p:spPr>
      </p:pic>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p:txBody>
          <a:bodyPr/>
          <a:lstStyle/>
          <a:p>
            <a:r>
              <a:rPr lang="en-AU" dirty="0"/>
              <a:t>Situation</a:t>
            </a:r>
          </a:p>
        </p:txBody>
      </p:sp>
      <p:sp>
        <p:nvSpPr>
          <p:cNvPr id="3" name="Text Placeholder 2"/>
          <p:cNvSpPr>
            <a:spLocks noGrp="1"/>
          </p:cNvSpPr>
          <p:nvPr>
            <p:ph type="body" sz="quarter" idx="15"/>
          </p:nvPr>
        </p:nvSpPr>
        <p:spPr/>
        <p:txBody>
          <a:bodyPr/>
          <a:lstStyle/>
          <a:p>
            <a:r>
              <a:rPr lang="en-AU" dirty="0"/>
              <a:t>Hints</a:t>
            </a:r>
          </a:p>
        </p:txBody>
      </p:sp>
      <p:sp>
        <p:nvSpPr>
          <p:cNvPr id="7" name="Rectangle 3"/>
          <p:cNvSpPr txBox="1">
            <a:spLocks noChangeArrowheads="1"/>
          </p:cNvSpPr>
          <p:nvPr/>
        </p:nvSpPr>
        <p:spPr bwMode="auto">
          <a:xfrm>
            <a:off x="609600" y="1371600"/>
            <a:ext cx="838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9pPr>
          </a:lstStyle>
          <a:p>
            <a:pPr eaLnBrk="1" hangingPunct="1">
              <a:lnSpc>
                <a:spcPct val="80000"/>
              </a:lnSpc>
              <a:buFontTx/>
              <a:buNone/>
            </a:pPr>
            <a:r>
              <a:rPr lang="en-US" altLang="en-US" sz="2800" b="1" dirty="0">
                <a:solidFill>
                  <a:schemeClr val="accent2"/>
                </a:solidFill>
                <a:latin typeface="Trebuchet MS" panose="020B0603020202020204" pitchFamily="34" charset="0"/>
              </a:rPr>
              <a:t>Facilitating the Discussion:</a:t>
            </a:r>
          </a:p>
          <a:p>
            <a:pPr marL="457200" indent="-457200" eaLnBrk="1" hangingPunct="1">
              <a:lnSpc>
                <a:spcPct val="80000"/>
              </a:lnSpc>
            </a:pPr>
            <a:r>
              <a:rPr lang="en-US" altLang="en-US" sz="2800" dirty="0">
                <a:solidFill>
                  <a:srgbClr val="008000"/>
                </a:solidFill>
                <a:latin typeface="Trebuchet MS" panose="020B0603020202020204" pitchFamily="34" charset="0"/>
              </a:rPr>
              <a:t>Start with a target and a critical </a:t>
            </a:r>
            <a:br>
              <a:rPr lang="en-US" altLang="en-US" sz="2800" dirty="0">
                <a:solidFill>
                  <a:srgbClr val="008000"/>
                </a:solidFill>
                <a:latin typeface="Trebuchet MS" panose="020B0603020202020204" pitchFamily="34" charset="0"/>
              </a:rPr>
            </a:br>
            <a:r>
              <a:rPr lang="en-US" altLang="en-US" sz="2800" dirty="0">
                <a:solidFill>
                  <a:srgbClr val="008000"/>
                </a:solidFill>
                <a:latin typeface="Trebuchet MS" panose="020B0603020202020204" pitchFamily="34" charset="0"/>
              </a:rPr>
              <a:t>threat ranked Very High or High</a:t>
            </a:r>
          </a:p>
          <a:p>
            <a:pPr marL="457200" indent="-457200" eaLnBrk="1" hangingPunct="1">
              <a:lnSpc>
                <a:spcPct val="80000"/>
              </a:lnSpc>
            </a:pPr>
            <a:r>
              <a:rPr lang="en-US" altLang="en-US" sz="2800" dirty="0">
                <a:solidFill>
                  <a:schemeClr val="accent2"/>
                </a:solidFill>
                <a:latin typeface="Trebuchet MS" panose="020B0603020202020204" pitchFamily="34" charset="0"/>
              </a:rPr>
              <a:t>What is driving this threat? Who? Why, why </a:t>
            </a:r>
            <a:r>
              <a:rPr lang="en-US" altLang="en-US" sz="2800" dirty="0" err="1">
                <a:solidFill>
                  <a:schemeClr val="accent2"/>
                </a:solidFill>
                <a:latin typeface="Trebuchet MS" panose="020B0603020202020204" pitchFamily="34" charset="0"/>
              </a:rPr>
              <a:t>why</a:t>
            </a:r>
            <a:r>
              <a:rPr lang="en-US" altLang="en-US" sz="2800" dirty="0">
                <a:solidFill>
                  <a:schemeClr val="accent2"/>
                </a:solidFill>
                <a:latin typeface="Trebuchet MS" panose="020B0603020202020204" pitchFamily="34" charset="0"/>
              </a:rPr>
              <a:t>?</a:t>
            </a:r>
          </a:p>
          <a:p>
            <a:pPr marL="457200" indent="-457200" eaLnBrk="1" hangingPunct="1">
              <a:lnSpc>
                <a:spcPct val="80000"/>
              </a:lnSpc>
            </a:pPr>
            <a:r>
              <a:rPr lang="en-US" altLang="en-US" sz="2800" dirty="0">
                <a:solidFill>
                  <a:srgbClr val="008000"/>
                </a:solidFill>
                <a:latin typeface="Trebuchet MS" panose="020B0603020202020204" pitchFamily="34" charset="0"/>
              </a:rPr>
              <a:t>Probe for </a:t>
            </a:r>
            <a:r>
              <a:rPr lang="en-US" altLang="en-US" sz="2800" u="sng" dirty="0">
                <a:solidFill>
                  <a:srgbClr val="008000"/>
                </a:solidFill>
                <a:latin typeface="Trebuchet MS" panose="020B0603020202020204" pitchFamily="34" charset="0"/>
              </a:rPr>
              <a:t>opportunities</a:t>
            </a:r>
            <a:r>
              <a:rPr lang="en-US" altLang="en-US" sz="2800" dirty="0">
                <a:solidFill>
                  <a:srgbClr val="008000"/>
                </a:solidFill>
                <a:latin typeface="Trebuchet MS" panose="020B0603020202020204" pitchFamily="34" charset="0"/>
              </a:rPr>
              <a:t>, not just </a:t>
            </a:r>
            <a:br>
              <a:rPr lang="en-US" altLang="en-US" sz="2800" dirty="0">
                <a:solidFill>
                  <a:srgbClr val="008000"/>
                </a:solidFill>
                <a:latin typeface="Trebuchet MS" panose="020B0603020202020204" pitchFamily="34" charset="0"/>
              </a:rPr>
            </a:br>
            <a:r>
              <a:rPr lang="en-US" altLang="en-US" sz="2800" dirty="0">
                <a:solidFill>
                  <a:srgbClr val="008000"/>
                </a:solidFill>
                <a:latin typeface="Trebuchet MS" panose="020B0603020202020204" pitchFamily="34" charset="0"/>
              </a:rPr>
              <a:t>indirect threats</a:t>
            </a:r>
          </a:p>
        </p:txBody>
      </p:sp>
      <p:sp>
        <p:nvSpPr>
          <p:cNvPr id="8" name="TextBox 1"/>
          <p:cNvSpPr txBox="1">
            <a:spLocks noChangeArrowheads="1"/>
          </p:cNvSpPr>
          <p:nvPr/>
        </p:nvSpPr>
        <p:spPr bwMode="auto">
          <a:xfrm>
            <a:off x="457200" y="36576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9pPr>
          </a:lstStyle>
          <a:p>
            <a:pPr eaLnBrk="1" hangingPunct="1">
              <a:buFontTx/>
              <a:buNone/>
            </a:pPr>
            <a:r>
              <a:rPr lang="en-US" altLang="en-US" sz="2800" b="1" dirty="0">
                <a:solidFill>
                  <a:schemeClr val="accent2"/>
                </a:solidFill>
                <a:latin typeface="Trebuchet MS" panose="020B0603020202020204" pitchFamily="34" charset="0"/>
              </a:rPr>
              <a:t>There is no one right way to facilitate this step…</a:t>
            </a:r>
          </a:p>
        </p:txBody>
      </p:sp>
      <p:sp>
        <p:nvSpPr>
          <p:cNvPr id="9" name="Rectangle 3"/>
          <p:cNvSpPr txBox="1">
            <a:spLocks noChangeArrowheads="1"/>
          </p:cNvSpPr>
          <p:nvPr/>
        </p:nvSpPr>
        <p:spPr bwMode="auto">
          <a:xfrm>
            <a:off x="609600" y="4319174"/>
            <a:ext cx="662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ＭＳ Ｐゴシック" pitchFamily="34" charset="-128"/>
              </a:defRPr>
            </a:lvl1pPr>
            <a:lvl2pPr eaLnBrk="0" hangingPunct="0">
              <a:spcBef>
                <a:spcPct val="20000"/>
              </a:spcBef>
              <a:buChar char="–"/>
              <a:defRPr sz="24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9pPr>
          </a:lstStyle>
          <a:p>
            <a:pPr eaLnBrk="1" hangingPunct="1">
              <a:lnSpc>
                <a:spcPct val="90000"/>
              </a:lnSpc>
            </a:pPr>
            <a:r>
              <a:rPr lang="en-US" altLang="en-US" dirty="0">
                <a:solidFill>
                  <a:srgbClr val="008000"/>
                </a:solidFill>
                <a:latin typeface="Trebuchet MS" panose="020B0603020202020204" pitchFamily="34" charset="0"/>
              </a:rPr>
              <a:t>Some coaches and teams use conceptual models to capture and stimulate discussion</a:t>
            </a:r>
          </a:p>
          <a:p>
            <a:pPr eaLnBrk="1" hangingPunct="1">
              <a:lnSpc>
                <a:spcPct val="90000"/>
              </a:lnSpc>
            </a:pPr>
            <a:r>
              <a:rPr lang="en-US" altLang="en-US" dirty="0">
                <a:solidFill>
                  <a:schemeClr val="accent2"/>
                </a:solidFill>
                <a:latin typeface="Trebuchet MS" panose="020B0603020202020204" pitchFamily="34" charset="0"/>
              </a:rPr>
              <a:t>Others find it more valuable to allow a free flowing discussion and capture key points on a flip chart page</a:t>
            </a:r>
            <a:endParaRPr lang="en-US" altLang="en-US" dirty="0">
              <a:latin typeface="Trebuchet MS" panose="020B0603020202020204" pitchFamily="34" charset="0"/>
            </a:endParaRPr>
          </a:p>
          <a:p>
            <a:pPr eaLnBrk="1" hangingPunct="1">
              <a:lnSpc>
                <a:spcPct val="90000"/>
              </a:lnSpc>
            </a:pPr>
            <a:r>
              <a:rPr lang="en-US" altLang="en-US" sz="2800" b="1" dirty="0">
                <a:solidFill>
                  <a:srgbClr val="008000"/>
                </a:solidFill>
                <a:latin typeface="Trebuchet MS" panose="020B0603020202020204" pitchFamily="34" charset="0"/>
              </a:rPr>
              <a:t>All use probing questions</a:t>
            </a:r>
          </a:p>
          <a:p>
            <a:pPr lvl="1" eaLnBrk="1" hangingPunct="1">
              <a:lnSpc>
                <a:spcPct val="90000"/>
              </a:lnSpc>
              <a:buFontTx/>
              <a:buNone/>
            </a:pPr>
            <a:endParaRPr lang="en-US" altLang="en-US" dirty="0"/>
          </a:p>
        </p:txBody>
      </p:sp>
    </p:spTree>
    <p:extLst>
      <p:ext uri="{BB962C8B-B14F-4D97-AF65-F5344CB8AC3E}">
        <p14:creationId xmlns:p14="http://schemas.microsoft.com/office/powerpoint/2010/main" val="71241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p:txBody>
          <a:bodyPr/>
          <a:lstStyle/>
          <a:p>
            <a:r>
              <a:rPr lang="en-AU" dirty="0"/>
              <a:t>Situation</a:t>
            </a:r>
          </a:p>
        </p:txBody>
      </p:sp>
      <p:sp>
        <p:nvSpPr>
          <p:cNvPr id="3" name="Text Placeholder 2"/>
          <p:cNvSpPr>
            <a:spLocks noGrp="1"/>
          </p:cNvSpPr>
          <p:nvPr>
            <p:ph type="body" sz="quarter" idx="15"/>
          </p:nvPr>
        </p:nvSpPr>
        <p:spPr/>
        <p:txBody>
          <a:bodyPr/>
          <a:lstStyle/>
          <a:p>
            <a:r>
              <a:rPr lang="en-AU" dirty="0"/>
              <a:t>Hints</a:t>
            </a:r>
          </a:p>
        </p:txBody>
      </p:sp>
      <p:sp>
        <p:nvSpPr>
          <p:cNvPr id="10" name="Rectangle 3"/>
          <p:cNvSpPr txBox="1">
            <a:spLocks noChangeArrowheads="1"/>
          </p:cNvSpPr>
          <p:nvPr/>
        </p:nvSpPr>
        <p:spPr>
          <a:xfrm>
            <a:off x="685800" y="1676400"/>
            <a:ext cx="7543800" cy="3886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FontTx/>
              <a:buNone/>
              <a:defRPr/>
            </a:pPr>
            <a:r>
              <a:rPr lang="en-US" sz="3000" b="1" dirty="0">
                <a:solidFill>
                  <a:schemeClr val="accent2"/>
                </a:solidFill>
              </a:rPr>
              <a:t>Reflecting on the Discussion:</a:t>
            </a:r>
          </a:p>
          <a:p>
            <a:pPr marL="0" indent="0" fontAlgn="auto">
              <a:spcAft>
                <a:spcPts val="0"/>
              </a:spcAft>
              <a:buClr>
                <a:schemeClr val="tx1"/>
              </a:buClr>
              <a:buFontTx/>
              <a:buNone/>
              <a:defRPr/>
            </a:pPr>
            <a:endParaRPr lang="en-US" sz="900" dirty="0">
              <a:solidFill>
                <a:schemeClr val="accent2"/>
              </a:solidFill>
            </a:endParaRPr>
          </a:p>
          <a:p>
            <a:pPr fontAlgn="auto">
              <a:spcAft>
                <a:spcPts val="0"/>
              </a:spcAft>
              <a:buClr>
                <a:schemeClr val="tx1"/>
              </a:buClr>
              <a:defRPr/>
            </a:pPr>
            <a:r>
              <a:rPr lang="en-US" sz="2800" dirty="0">
                <a:solidFill>
                  <a:schemeClr val="accent2"/>
                </a:solidFill>
              </a:rPr>
              <a:t>Does the situation analysis focus on the factors contributing to </a:t>
            </a:r>
            <a:r>
              <a:rPr lang="en-US" sz="2800" u="sng" dirty="0">
                <a:solidFill>
                  <a:schemeClr val="accent2"/>
                </a:solidFill>
              </a:rPr>
              <a:t>critical</a:t>
            </a:r>
            <a:r>
              <a:rPr lang="en-US" sz="2800" dirty="0">
                <a:solidFill>
                  <a:schemeClr val="accent2"/>
                </a:solidFill>
              </a:rPr>
              <a:t> threats and/or targets with </a:t>
            </a:r>
            <a:r>
              <a:rPr lang="en-US" sz="2800" u="sng" dirty="0">
                <a:solidFill>
                  <a:schemeClr val="accent2"/>
                </a:solidFill>
              </a:rPr>
              <a:t>impaired viability</a:t>
            </a:r>
            <a:r>
              <a:rPr lang="en-US" sz="2800" dirty="0">
                <a:solidFill>
                  <a:schemeClr val="accent2"/>
                </a:solidFill>
              </a:rPr>
              <a:t>?</a:t>
            </a:r>
          </a:p>
          <a:p>
            <a:pPr fontAlgn="auto">
              <a:spcBef>
                <a:spcPct val="40000"/>
              </a:spcBef>
              <a:spcAft>
                <a:spcPts val="0"/>
              </a:spcAft>
              <a:buClr>
                <a:schemeClr val="tx1"/>
              </a:buClr>
              <a:defRPr/>
            </a:pPr>
            <a:r>
              <a:rPr lang="en-US" sz="2800" dirty="0">
                <a:solidFill>
                  <a:srgbClr val="008000"/>
                </a:solidFill>
              </a:rPr>
              <a:t>Have all relevant types of factors been considered? (e.g., economic, political, cultural, institutional)</a:t>
            </a:r>
          </a:p>
          <a:p>
            <a:pPr fontAlgn="auto">
              <a:spcBef>
                <a:spcPct val="40000"/>
              </a:spcBef>
              <a:spcAft>
                <a:spcPts val="0"/>
              </a:spcAft>
              <a:buClr>
                <a:schemeClr val="tx1"/>
              </a:buClr>
              <a:defRPr/>
            </a:pPr>
            <a:r>
              <a:rPr lang="en-US" sz="2800" dirty="0">
                <a:solidFill>
                  <a:schemeClr val="accent2"/>
                </a:solidFill>
              </a:rPr>
              <a:t>Have inconsequential, irrelevant or redundant factors been excluded?</a:t>
            </a:r>
          </a:p>
        </p:txBody>
      </p:sp>
      <p:pic>
        <p:nvPicPr>
          <p:cNvPr id="11" name="Picture 4" descr="bd00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369" y="5409734"/>
            <a:ext cx="12954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1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387" y="309202"/>
            <a:ext cx="6455225" cy="62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152400"/>
            <a:ext cx="2667000" cy="1804749"/>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Pre-planning</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Vision &amp; Scope</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Targets &amp; Health</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Threats</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Situation</a:t>
            </a:r>
          </a:p>
        </p:txBody>
      </p:sp>
      <p:sp>
        <p:nvSpPr>
          <p:cNvPr id="2" name="Oval 1"/>
          <p:cNvSpPr/>
          <p:nvPr/>
        </p:nvSpPr>
        <p:spPr>
          <a:xfrm>
            <a:off x="5791200" y="1447800"/>
            <a:ext cx="1524000" cy="4572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26094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Situation</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resources</a:t>
            </a:r>
          </a:p>
        </p:txBody>
      </p:sp>
      <p:pic>
        <p:nvPicPr>
          <p:cNvPr id="2" name="Picture 1"/>
          <p:cNvPicPr>
            <a:picLocks noChangeAspect="1"/>
          </p:cNvPicPr>
          <p:nvPr/>
        </p:nvPicPr>
        <p:blipFill>
          <a:blip r:embed="rId3"/>
          <a:stretch>
            <a:fillRect/>
          </a:stretch>
        </p:blipFill>
        <p:spPr>
          <a:xfrm>
            <a:off x="6278418" y="1486091"/>
            <a:ext cx="2700337" cy="3821584"/>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265278" y="1554902"/>
            <a:ext cx="2846289" cy="3683963"/>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45810" y="1486092"/>
            <a:ext cx="2952617" cy="382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9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22879"/>
            <a:ext cx="8534400" cy="4525963"/>
          </a:xfrm>
        </p:spPr>
        <p:txBody>
          <a:bodyPr rtlCol="0">
            <a:normAutofit fontScale="85000" lnSpcReduction="10000"/>
          </a:bodyPr>
          <a:lstStyle/>
          <a:p>
            <a:pPr fontAlgn="auto">
              <a:spcAft>
                <a:spcPts val="0"/>
              </a:spcAft>
              <a:defRPr/>
            </a:pPr>
            <a:r>
              <a:rPr lang="en-AU" dirty="0"/>
              <a:t>Why we do this step?</a:t>
            </a:r>
          </a:p>
          <a:p>
            <a:pPr lvl="1" fontAlgn="auto">
              <a:spcAft>
                <a:spcPts val="0"/>
              </a:spcAft>
              <a:defRPr/>
            </a:pPr>
            <a:r>
              <a:rPr lang="en-AU" dirty="0">
                <a:solidFill>
                  <a:srgbClr val="002060"/>
                </a:solidFill>
              </a:rPr>
              <a:t>Talking about the links between targets, threats, and the causes of those threats helps our Strategies be more focused</a:t>
            </a:r>
          </a:p>
          <a:p>
            <a:pPr lvl="1" fontAlgn="auto">
              <a:spcAft>
                <a:spcPts val="0"/>
              </a:spcAft>
              <a:defRPr/>
            </a:pPr>
            <a:r>
              <a:rPr lang="en-AU" dirty="0">
                <a:solidFill>
                  <a:srgbClr val="008000"/>
                </a:solidFill>
              </a:rPr>
              <a:t>Using a diagram can really help to explain to people how we see the things working, and can form the start of our later work making a results chain.</a:t>
            </a:r>
          </a:p>
          <a:p>
            <a:pPr fontAlgn="auto">
              <a:spcAft>
                <a:spcPts val="0"/>
              </a:spcAft>
              <a:defRPr/>
            </a:pPr>
            <a:r>
              <a:rPr lang="en-AU" dirty="0"/>
              <a:t>Note</a:t>
            </a:r>
          </a:p>
          <a:p>
            <a:pPr lvl="1" fontAlgn="auto">
              <a:spcAft>
                <a:spcPts val="0"/>
              </a:spcAft>
              <a:defRPr/>
            </a:pPr>
            <a:r>
              <a:rPr lang="en-AU" dirty="0">
                <a:solidFill>
                  <a:srgbClr val="002060"/>
                </a:solidFill>
              </a:rPr>
              <a:t>This is the final step in ‘Deciding what the plan is all about’ before moving on to ‘Making the Plan’</a:t>
            </a:r>
          </a:p>
          <a:p>
            <a:pPr lvl="1" fontAlgn="auto">
              <a:spcAft>
                <a:spcPts val="0"/>
              </a:spcAft>
              <a:defRPr/>
            </a:pPr>
            <a:r>
              <a:rPr lang="en-AU" dirty="0">
                <a:solidFill>
                  <a:srgbClr val="008000"/>
                </a:solidFill>
              </a:rPr>
              <a:t>It is really easy to over-complicate this step – keep it simple</a:t>
            </a:r>
          </a:p>
        </p:txBody>
      </p:sp>
      <p:sp>
        <p:nvSpPr>
          <p:cNvPr id="2" name="Text Placeholder 1"/>
          <p:cNvSpPr>
            <a:spLocks noGrp="1"/>
          </p:cNvSpPr>
          <p:nvPr>
            <p:ph type="body" sz="quarter" idx="13"/>
          </p:nvPr>
        </p:nvSpPr>
        <p:spPr/>
        <p:txBody>
          <a:bodyPr/>
          <a:lstStyle/>
          <a:p>
            <a:r>
              <a:rPr lang="en-AU" dirty="0"/>
              <a:t>Deciding what the Plan is all about</a:t>
            </a:r>
          </a:p>
        </p:txBody>
      </p:sp>
      <p:sp>
        <p:nvSpPr>
          <p:cNvPr id="5" name="Text Placeholder 4"/>
          <p:cNvSpPr>
            <a:spLocks noGrp="1"/>
          </p:cNvSpPr>
          <p:nvPr>
            <p:ph type="body" sz="quarter" idx="14"/>
          </p:nvPr>
        </p:nvSpPr>
        <p:spPr/>
        <p:txBody>
          <a:bodyPr/>
          <a:lstStyle/>
          <a:p>
            <a:r>
              <a:rPr lang="en-AU" dirty="0"/>
              <a:t>Situation</a:t>
            </a:r>
          </a:p>
        </p:txBody>
      </p:sp>
      <p:sp>
        <p:nvSpPr>
          <p:cNvPr id="6" name="Text Placeholder 5"/>
          <p:cNvSpPr>
            <a:spLocks noGrp="1"/>
          </p:cNvSpPr>
          <p:nvPr>
            <p:ph type="body" sz="quarter" idx="15"/>
          </p:nvPr>
        </p:nvSpPr>
        <p:spPr>
          <a:xfrm>
            <a:off x="2852738" y="635000"/>
            <a:ext cx="6291262" cy="512214"/>
          </a:xfrm>
        </p:spPr>
        <p:txBody>
          <a:bodyPr>
            <a:normAutofit fontScale="62500" lnSpcReduction="20000"/>
          </a:bodyPr>
          <a:lstStyle/>
          <a:p>
            <a:r>
              <a:rPr lang="en-AU" dirty="0"/>
              <a:t>Identifying who / what causes the problems</a:t>
            </a:r>
          </a:p>
        </p:txBody>
      </p:sp>
    </p:spTree>
    <p:extLst>
      <p:ext uri="{BB962C8B-B14F-4D97-AF65-F5344CB8AC3E}">
        <p14:creationId xmlns:p14="http://schemas.microsoft.com/office/powerpoint/2010/main" val="275979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a:t>Three Basic Questions for every threat:</a:t>
            </a:r>
          </a:p>
          <a:p>
            <a:pPr lvl="1"/>
            <a:r>
              <a:rPr lang="en-AU" dirty="0">
                <a:solidFill>
                  <a:srgbClr val="008000"/>
                </a:solidFill>
              </a:rPr>
              <a:t>What is causing this thing to happen?</a:t>
            </a:r>
          </a:p>
          <a:p>
            <a:pPr lvl="1"/>
            <a:r>
              <a:rPr lang="en-AU" dirty="0">
                <a:solidFill>
                  <a:srgbClr val="002060"/>
                </a:solidFill>
              </a:rPr>
              <a:t>Who is involved -- directly or indirectly?</a:t>
            </a:r>
          </a:p>
          <a:p>
            <a:pPr lvl="1"/>
            <a:r>
              <a:rPr lang="en-AU" dirty="0">
                <a:solidFill>
                  <a:srgbClr val="008000"/>
                </a:solidFill>
              </a:rPr>
              <a:t>Why are they doing it?</a:t>
            </a:r>
          </a:p>
          <a:p>
            <a:endParaRPr lang="en-AU" dirty="0"/>
          </a:p>
          <a:p>
            <a:r>
              <a:rPr lang="en-AU" dirty="0">
                <a:solidFill>
                  <a:srgbClr val="002060"/>
                </a:solidFill>
              </a:rPr>
              <a:t>You must “</a:t>
            </a:r>
            <a:r>
              <a:rPr lang="en-AU" dirty="0" err="1">
                <a:solidFill>
                  <a:srgbClr val="002060"/>
                </a:solidFill>
              </a:rPr>
              <a:t>analyze</a:t>
            </a:r>
            <a:r>
              <a:rPr lang="en-AU" dirty="0">
                <a:solidFill>
                  <a:srgbClr val="002060"/>
                </a:solidFill>
              </a:rPr>
              <a:t> the situation” to develop robust strategies</a:t>
            </a:r>
          </a:p>
        </p:txBody>
      </p:sp>
      <p:sp>
        <p:nvSpPr>
          <p:cNvPr id="243716"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501101"/>
            <a:ext cx="2819400" cy="646113"/>
          </a:xfrm>
        </p:spPr>
        <p:txBody>
          <a:bodyPr/>
          <a:lstStyle/>
          <a:p>
            <a:r>
              <a:rPr lang="en-AU" dirty="0"/>
              <a:t>Situation</a:t>
            </a:r>
          </a:p>
        </p:txBody>
      </p:sp>
      <p:sp>
        <p:nvSpPr>
          <p:cNvPr id="10" name="Text Placeholder 5"/>
          <p:cNvSpPr>
            <a:spLocks noGrp="1"/>
          </p:cNvSpPr>
          <p:nvPr>
            <p:ph type="body" sz="quarter" idx="15"/>
          </p:nvPr>
        </p:nvSpPr>
        <p:spPr>
          <a:xfrm>
            <a:off x="2852738" y="609600"/>
            <a:ext cx="6291262" cy="457200"/>
          </a:xfrm>
        </p:spPr>
        <p:txBody>
          <a:bodyPr>
            <a:normAutofit fontScale="62500" lnSpcReduction="20000"/>
          </a:bodyPr>
          <a:lstStyle/>
          <a:p>
            <a:r>
              <a:rPr lang="en-AU" dirty="0"/>
              <a:t>Identifying who / what causes the problems</a:t>
            </a:r>
          </a:p>
        </p:txBody>
      </p:sp>
    </p:spTree>
    <p:extLst>
      <p:ext uri="{BB962C8B-B14F-4D97-AF65-F5344CB8AC3E}">
        <p14:creationId xmlns:p14="http://schemas.microsoft.com/office/powerpoint/2010/main" val="331424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43716"/>
                                        </p:tgtEl>
                                        <p:attrNameLst>
                                          <p:attrName>style.visibility</p:attrName>
                                        </p:attrNameLst>
                                      </p:cBhvr>
                                      <p:to>
                                        <p:strVal val="visible"/>
                                      </p:to>
                                    </p:set>
                                    <p:animEffect transition="in" filter="wipe(up)">
                                      <p:cBhvr>
                                        <p:cTn id="7" dur="500"/>
                                        <p:tgtEl>
                                          <p:spTgt spid="24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28241" y="1464714"/>
            <a:ext cx="8229600" cy="4754563"/>
          </a:xfrm>
        </p:spPr>
        <p:txBody>
          <a:bodyPr>
            <a:normAutofit fontScale="85000" lnSpcReduction="20000"/>
          </a:bodyPr>
          <a:lstStyle/>
          <a:p>
            <a:pPr>
              <a:lnSpc>
                <a:spcPct val="120000"/>
              </a:lnSpc>
            </a:pPr>
            <a:r>
              <a:rPr lang="en-AU" dirty="0"/>
              <a:t>Situation analysis is intended to help develop more robust strategies…</a:t>
            </a:r>
          </a:p>
          <a:p>
            <a:pPr lvl="1">
              <a:lnSpc>
                <a:spcPct val="120000"/>
              </a:lnSpc>
            </a:pPr>
            <a:r>
              <a:rPr lang="en-AU" dirty="0"/>
              <a:t>Test our thinking </a:t>
            </a:r>
          </a:p>
          <a:p>
            <a:pPr lvl="1">
              <a:lnSpc>
                <a:spcPct val="120000"/>
              </a:lnSpc>
            </a:pPr>
            <a:r>
              <a:rPr lang="en-AU" dirty="0">
                <a:solidFill>
                  <a:srgbClr val="008000"/>
                </a:solidFill>
              </a:rPr>
              <a:t>Check the importance of things that cause threats or impair targets</a:t>
            </a:r>
          </a:p>
          <a:p>
            <a:pPr lvl="1">
              <a:lnSpc>
                <a:spcPct val="120000"/>
              </a:lnSpc>
            </a:pPr>
            <a:r>
              <a:rPr lang="en-AU" dirty="0">
                <a:solidFill>
                  <a:srgbClr val="002060"/>
                </a:solidFill>
              </a:rPr>
              <a:t>Identify stakeholders</a:t>
            </a:r>
          </a:p>
          <a:p>
            <a:pPr>
              <a:lnSpc>
                <a:spcPct val="120000"/>
              </a:lnSpc>
            </a:pPr>
            <a:endParaRPr lang="en-AU" dirty="0"/>
          </a:p>
          <a:p>
            <a:pPr>
              <a:lnSpc>
                <a:spcPct val="120000"/>
              </a:lnSpc>
            </a:pPr>
            <a:r>
              <a:rPr lang="en-AU" dirty="0">
                <a:solidFill>
                  <a:srgbClr val="008000"/>
                </a:solidFill>
              </a:rPr>
              <a:t>Focus on critical threats or target viability</a:t>
            </a:r>
          </a:p>
          <a:p>
            <a:pPr>
              <a:lnSpc>
                <a:spcPct val="120000"/>
              </a:lnSpc>
            </a:pPr>
            <a:endParaRPr lang="en-AU" dirty="0"/>
          </a:p>
          <a:p>
            <a:pPr>
              <a:lnSpc>
                <a:spcPct val="120000"/>
              </a:lnSpc>
            </a:pPr>
            <a:r>
              <a:rPr lang="en-AU" dirty="0">
                <a:solidFill>
                  <a:srgbClr val="002060"/>
                </a:solidFill>
              </a:rPr>
              <a:t>Probe for opportunities, not just causes</a:t>
            </a:r>
          </a:p>
        </p:txBody>
      </p:sp>
      <p:sp>
        <p:nvSpPr>
          <p:cNvPr id="215044" name="Rectangle 4"/>
          <p:cNvSpPr>
            <a:spLocks noChangeArrowheads="1"/>
          </p:cNvSpPr>
          <p:nvPr/>
        </p:nvSpPr>
        <p:spPr bwMode="auto">
          <a:xfrm>
            <a:off x="609600" y="3429000"/>
            <a:ext cx="784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graphicFrame>
        <p:nvGraphicFramePr>
          <p:cNvPr id="43013" name="Object 5"/>
          <p:cNvGraphicFramePr>
            <a:graphicFrameLocks noChangeAspect="1"/>
          </p:cNvGraphicFramePr>
          <p:nvPr>
            <p:extLst>
              <p:ext uri="{D42A27DB-BD31-4B8C-83A1-F6EECF244321}">
                <p14:modId xmlns:p14="http://schemas.microsoft.com/office/powerpoint/2010/main" val="1956722656"/>
              </p:ext>
            </p:extLst>
          </p:nvPr>
        </p:nvGraphicFramePr>
        <p:xfrm>
          <a:off x="7391400" y="3200400"/>
          <a:ext cx="1576388" cy="1473200"/>
        </p:xfrm>
        <a:graphic>
          <a:graphicData uri="http://schemas.openxmlformats.org/presentationml/2006/ole">
            <mc:AlternateContent xmlns:mc="http://schemas.openxmlformats.org/markup-compatibility/2006">
              <mc:Choice xmlns:v="urn:schemas-microsoft-com:vml" Requires="v">
                <p:oleObj spid="_x0000_s43044" name="Clip" r:id="rId4" imgW="3762375" imgH="3514725" progId="MS_ClipArt_Gallery.2">
                  <p:embed/>
                </p:oleObj>
              </mc:Choice>
              <mc:Fallback>
                <p:oleObj name="Clip" r:id="rId4" imgW="3762375" imgH="3514725"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200400"/>
                        <a:ext cx="157638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9" name="Text Placeholder 4"/>
          <p:cNvSpPr>
            <a:spLocks noGrp="1"/>
          </p:cNvSpPr>
          <p:nvPr>
            <p:ph type="body" sz="quarter" idx="14"/>
          </p:nvPr>
        </p:nvSpPr>
        <p:spPr>
          <a:xfrm>
            <a:off x="0" y="501101"/>
            <a:ext cx="2819400" cy="646113"/>
          </a:xfrm>
        </p:spPr>
        <p:txBody>
          <a:bodyPr/>
          <a:lstStyle/>
          <a:p>
            <a:r>
              <a:rPr lang="en-AU" dirty="0"/>
              <a:t>Situation</a:t>
            </a:r>
          </a:p>
        </p:txBody>
      </p:sp>
      <p:sp>
        <p:nvSpPr>
          <p:cNvPr id="20" name="Text Placeholder 5"/>
          <p:cNvSpPr>
            <a:spLocks noGrp="1"/>
          </p:cNvSpPr>
          <p:nvPr>
            <p:ph type="body" sz="quarter" idx="15"/>
          </p:nvPr>
        </p:nvSpPr>
        <p:spPr>
          <a:xfrm>
            <a:off x="2852738" y="609600"/>
            <a:ext cx="6291262" cy="457200"/>
          </a:xfrm>
        </p:spPr>
        <p:txBody>
          <a:bodyPr>
            <a:normAutofit fontScale="62500" lnSpcReduction="20000"/>
          </a:bodyPr>
          <a:lstStyle/>
          <a:p>
            <a:r>
              <a:rPr lang="en-AU" dirty="0"/>
              <a:t>Identifying who / what causes the problems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15044"/>
                                        </p:tgtEl>
                                        <p:attrNameLst>
                                          <p:attrName>style.visibility</p:attrName>
                                        </p:attrNameLst>
                                      </p:cBhvr>
                                      <p:to>
                                        <p:strVal val="visible"/>
                                      </p:to>
                                    </p:set>
                                    <p:animEffect transition="in" filter="wipe(up)">
                                      <p:cBhvr>
                                        <p:cTn id="7" dur="500"/>
                                        <p:tgtEl>
                                          <p:spTgt spid="21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1" name="AutoShape 3"/>
          <p:cNvSpPr>
            <a:spLocks noChangeArrowheads="1"/>
          </p:cNvSpPr>
          <p:nvPr/>
        </p:nvSpPr>
        <p:spPr bwMode="auto">
          <a:xfrm>
            <a:off x="2293883" y="3352800"/>
            <a:ext cx="1295400" cy="1066800"/>
          </a:xfrm>
          <a:prstGeom prst="flowChartAlternateProcess">
            <a:avLst/>
          </a:prstGeom>
          <a:solidFill>
            <a:srgbClr val="FFCC99"/>
          </a:solidFill>
          <a:ln w="9525">
            <a:solidFill>
              <a:schemeClr val="tx1"/>
            </a:solidFill>
            <a:miter lim="800000"/>
            <a:headEnd/>
            <a:tailEnd/>
          </a:ln>
        </p:spPr>
        <p:txBody>
          <a:bodyPr wrap="none" anchor="ctr"/>
          <a:lstStyle/>
          <a:p>
            <a:pPr algn="ctr"/>
            <a:r>
              <a:rPr lang="en-US" sz="2400" b="1" dirty="0">
                <a:latin typeface="Trebuchet MS" panose="020B0603020202020204" pitchFamily="34" charset="0"/>
              </a:rPr>
              <a:t>No </a:t>
            </a:r>
          </a:p>
          <a:p>
            <a:pPr algn="ctr"/>
            <a:r>
              <a:rPr lang="en-US" sz="2400" b="1" dirty="0">
                <a:latin typeface="Trebuchet MS" panose="020B0603020202020204" pitchFamily="34" charset="0"/>
              </a:rPr>
              <a:t>Moorings</a:t>
            </a:r>
          </a:p>
        </p:txBody>
      </p:sp>
      <p:sp>
        <p:nvSpPr>
          <p:cNvPr id="247812" name="Rectangle 4"/>
          <p:cNvSpPr>
            <a:spLocks noChangeArrowheads="1"/>
          </p:cNvSpPr>
          <p:nvPr/>
        </p:nvSpPr>
        <p:spPr bwMode="auto">
          <a:xfrm>
            <a:off x="3970283" y="3200400"/>
            <a:ext cx="1066800" cy="1219200"/>
          </a:xfrm>
          <a:prstGeom prst="rect">
            <a:avLst/>
          </a:prstGeom>
          <a:solidFill>
            <a:srgbClr val="6699FF"/>
          </a:solidFill>
          <a:ln w="9525">
            <a:solidFill>
              <a:schemeClr val="tx1"/>
            </a:solidFill>
            <a:miter lim="800000"/>
            <a:headEnd/>
            <a:tailEnd/>
          </a:ln>
        </p:spPr>
        <p:txBody>
          <a:bodyPr wrap="none" anchor="ctr"/>
          <a:lstStyle/>
          <a:p>
            <a:pPr algn="ctr"/>
            <a:r>
              <a:rPr lang="en-US" sz="2400" b="1" dirty="0">
                <a:latin typeface="Trebuchet MS" panose="020B0603020202020204" pitchFamily="34" charset="0"/>
              </a:rPr>
              <a:t>Dive</a:t>
            </a:r>
          </a:p>
          <a:p>
            <a:pPr algn="ctr"/>
            <a:r>
              <a:rPr lang="en-US" sz="2400" b="1" dirty="0">
                <a:latin typeface="Trebuchet MS" panose="020B0603020202020204" pitchFamily="34" charset="0"/>
              </a:rPr>
              <a:t>Tour</a:t>
            </a:r>
          </a:p>
          <a:p>
            <a:pPr algn="ctr"/>
            <a:r>
              <a:rPr lang="en-US" sz="2400" b="1" dirty="0">
                <a:latin typeface="Trebuchet MS" panose="020B0603020202020204" pitchFamily="34" charset="0"/>
              </a:rPr>
              <a:t>Boats</a:t>
            </a:r>
            <a:r>
              <a:rPr lang="en-US" sz="2400" b="1" dirty="0">
                <a:latin typeface="Arial Unicode MS" pitchFamily="34" charset="-128"/>
              </a:rPr>
              <a:t> </a:t>
            </a:r>
          </a:p>
        </p:txBody>
      </p:sp>
      <p:sp>
        <p:nvSpPr>
          <p:cNvPr id="247813" name="Oval 5"/>
          <p:cNvSpPr>
            <a:spLocks noChangeArrowheads="1"/>
          </p:cNvSpPr>
          <p:nvPr/>
        </p:nvSpPr>
        <p:spPr bwMode="auto">
          <a:xfrm>
            <a:off x="6942083" y="3352800"/>
            <a:ext cx="2057400" cy="914400"/>
          </a:xfrm>
          <a:prstGeom prst="ellipse">
            <a:avLst/>
          </a:prstGeom>
          <a:solidFill>
            <a:srgbClr val="99CC00"/>
          </a:solidFill>
          <a:ln w="9525">
            <a:solidFill>
              <a:schemeClr val="tx1"/>
            </a:solidFill>
            <a:round/>
            <a:headEnd/>
            <a:tailEnd/>
          </a:ln>
        </p:spPr>
        <p:txBody>
          <a:bodyPr wrap="none" anchor="ctr"/>
          <a:lstStyle/>
          <a:p>
            <a:pPr algn="ctr"/>
            <a:r>
              <a:rPr lang="en-US" sz="2400" b="1" dirty="0">
                <a:latin typeface="Trebuchet MS" panose="020B0603020202020204" pitchFamily="34" charset="0"/>
              </a:rPr>
              <a:t>Offshore</a:t>
            </a:r>
          </a:p>
          <a:p>
            <a:pPr algn="ctr"/>
            <a:r>
              <a:rPr lang="en-US" sz="2400" b="1" dirty="0">
                <a:latin typeface="Trebuchet MS" panose="020B0603020202020204" pitchFamily="34" charset="0"/>
              </a:rPr>
              <a:t>Reefs</a:t>
            </a:r>
          </a:p>
        </p:txBody>
      </p:sp>
      <p:sp>
        <p:nvSpPr>
          <p:cNvPr id="247814" name="Rectangle 6"/>
          <p:cNvSpPr>
            <a:spLocks noChangeArrowheads="1"/>
          </p:cNvSpPr>
          <p:nvPr/>
        </p:nvSpPr>
        <p:spPr bwMode="auto">
          <a:xfrm>
            <a:off x="5418083" y="3352800"/>
            <a:ext cx="1219200" cy="838200"/>
          </a:xfrm>
          <a:prstGeom prst="rect">
            <a:avLst/>
          </a:prstGeom>
          <a:solidFill>
            <a:srgbClr val="FF6600"/>
          </a:solidFill>
          <a:ln w="9525">
            <a:solidFill>
              <a:schemeClr val="tx1"/>
            </a:solidFill>
            <a:miter lim="800000"/>
            <a:headEnd/>
            <a:tailEnd/>
          </a:ln>
        </p:spPr>
        <p:txBody>
          <a:bodyPr wrap="none" anchor="ctr"/>
          <a:lstStyle/>
          <a:p>
            <a:pPr algn="ctr"/>
            <a:r>
              <a:rPr lang="en-US" sz="2400" b="1" dirty="0">
                <a:latin typeface="Trebuchet MS" panose="020B0603020202020204" pitchFamily="34" charset="0"/>
              </a:rPr>
              <a:t>Anchor </a:t>
            </a:r>
          </a:p>
          <a:p>
            <a:pPr algn="ctr"/>
            <a:r>
              <a:rPr lang="en-US" sz="2400" b="1" dirty="0">
                <a:latin typeface="Trebuchet MS" panose="020B0603020202020204" pitchFamily="34" charset="0"/>
              </a:rPr>
              <a:t>Damag</a:t>
            </a:r>
            <a:r>
              <a:rPr lang="en-US" sz="2400" b="1" dirty="0">
                <a:latin typeface="Arial Unicode MS" pitchFamily="34" charset="-128"/>
              </a:rPr>
              <a:t>e</a:t>
            </a:r>
          </a:p>
        </p:txBody>
      </p:sp>
      <p:sp>
        <p:nvSpPr>
          <p:cNvPr id="247815" name="Line 7"/>
          <p:cNvSpPr>
            <a:spLocks noChangeShapeType="1"/>
          </p:cNvSpPr>
          <p:nvPr/>
        </p:nvSpPr>
        <p:spPr bwMode="auto">
          <a:xfrm>
            <a:off x="3513083" y="3886200"/>
            <a:ext cx="457200" cy="0"/>
          </a:xfrm>
          <a:prstGeom prst="line">
            <a:avLst/>
          </a:prstGeom>
          <a:noFill/>
          <a:ln w="9525">
            <a:solidFill>
              <a:schemeClr val="tx1"/>
            </a:solidFill>
            <a:round/>
            <a:headEnd/>
            <a:tailEnd type="triangle" w="med" len="med"/>
          </a:ln>
        </p:spPr>
        <p:txBody>
          <a:bodyPr wrap="none" anchor="ctr"/>
          <a:lstStyle/>
          <a:p>
            <a:endParaRPr lang="en-US" dirty="0">
              <a:latin typeface="Trebuchet MS" panose="020B0603020202020204" pitchFamily="34" charset="0"/>
            </a:endParaRPr>
          </a:p>
        </p:txBody>
      </p:sp>
      <p:sp>
        <p:nvSpPr>
          <p:cNvPr id="247816" name="Line 8"/>
          <p:cNvSpPr>
            <a:spLocks noChangeShapeType="1"/>
          </p:cNvSpPr>
          <p:nvPr/>
        </p:nvSpPr>
        <p:spPr bwMode="auto">
          <a:xfrm>
            <a:off x="5037083" y="3810000"/>
            <a:ext cx="381000" cy="0"/>
          </a:xfrm>
          <a:prstGeom prst="line">
            <a:avLst/>
          </a:prstGeom>
          <a:noFill/>
          <a:ln w="9525">
            <a:solidFill>
              <a:schemeClr val="tx1"/>
            </a:solidFill>
            <a:round/>
            <a:headEnd/>
            <a:tailEnd type="triangle" w="med" len="med"/>
          </a:ln>
        </p:spPr>
        <p:txBody>
          <a:bodyPr wrap="none" anchor="ctr"/>
          <a:lstStyle/>
          <a:p>
            <a:endParaRPr lang="en-US" dirty="0">
              <a:latin typeface="Trebuchet MS" panose="020B0603020202020204" pitchFamily="34" charset="0"/>
            </a:endParaRPr>
          </a:p>
        </p:txBody>
      </p:sp>
      <p:sp>
        <p:nvSpPr>
          <p:cNvPr id="247817" name="Line 9"/>
          <p:cNvSpPr>
            <a:spLocks noChangeShapeType="1"/>
          </p:cNvSpPr>
          <p:nvPr/>
        </p:nvSpPr>
        <p:spPr bwMode="auto">
          <a:xfrm>
            <a:off x="6637283" y="3886200"/>
            <a:ext cx="304800" cy="0"/>
          </a:xfrm>
          <a:prstGeom prst="line">
            <a:avLst/>
          </a:prstGeom>
          <a:noFill/>
          <a:ln w="9525">
            <a:solidFill>
              <a:schemeClr val="tx1"/>
            </a:solidFill>
            <a:round/>
            <a:headEnd/>
            <a:tailEnd type="triangle" w="med" len="med"/>
          </a:ln>
        </p:spPr>
        <p:txBody>
          <a:bodyPr wrap="none" anchor="ctr"/>
          <a:lstStyle/>
          <a:p>
            <a:endParaRPr lang="en-US" dirty="0">
              <a:latin typeface="Trebuchet MS" panose="020B0603020202020204" pitchFamily="34" charset="0"/>
            </a:endParaRPr>
          </a:p>
        </p:txBody>
      </p:sp>
      <p:sp>
        <p:nvSpPr>
          <p:cNvPr id="247818" name="AutoShape 10"/>
          <p:cNvSpPr>
            <a:spLocks noChangeArrowheads="1"/>
          </p:cNvSpPr>
          <p:nvPr/>
        </p:nvSpPr>
        <p:spPr bwMode="auto">
          <a:xfrm>
            <a:off x="465083" y="3352800"/>
            <a:ext cx="1447800" cy="1066800"/>
          </a:xfrm>
          <a:prstGeom prst="flowChartAlternateProcess">
            <a:avLst/>
          </a:prstGeom>
          <a:solidFill>
            <a:srgbClr val="FFFF00"/>
          </a:solidFill>
          <a:ln w="9525">
            <a:solidFill>
              <a:schemeClr val="tx1"/>
            </a:solidFill>
            <a:miter lim="800000"/>
            <a:headEnd/>
            <a:tailEnd/>
          </a:ln>
        </p:spPr>
        <p:txBody>
          <a:bodyPr wrap="none" anchor="ctr"/>
          <a:lstStyle/>
          <a:p>
            <a:pPr algn="ctr"/>
            <a:r>
              <a:rPr lang="en-US" sz="2400" b="1" dirty="0">
                <a:latin typeface="Trebuchet MS" panose="020B0603020202020204" pitchFamily="34" charset="0"/>
              </a:rPr>
              <a:t>Tourism</a:t>
            </a:r>
          </a:p>
          <a:p>
            <a:pPr algn="ctr"/>
            <a:r>
              <a:rPr lang="en-US" sz="2400" b="1" dirty="0" err="1">
                <a:latin typeface="Trebuchet MS" panose="020B0603020202020204" pitchFamily="34" charset="0"/>
              </a:rPr>
              <a:t>Assoc</a:t>
            </a:r>
            <a:endParaRPr lang="en-US" sz="2400" b="1" dirty="0">
              <a:latin typeface="Trebuchet MS" panose="020B0603020202020204" pitchFamily="34" charset="0"/>
            </a:endParaRPr>
          </a:p>
        </p:txBody>
      </p:sp>
      <p:sp>
        <p:nvSpPr>
          <p:cNvPr id="247819" name="Line 11"/>
          <p:cNvSpPr>
            <a:spLocks noChangeShapeType="1"/>
          </p:cNvSpPr>
          <p:nvPr/>
        </p:nvSpPr>
        <p:spPr bwMode="auto">
          <a:xfrm>
            <a:off x="1912883" y="3962400"/>
            <a:ext cx="381000" cy="0"/>
          </a:xfrm>
          <a:prstGeom prst="line">
            <a:avLst/>
          </a:prstGeom>
          <a:noFill/>
          <a:ln w="9525">
            <a:solidFill>
              <a:schemeClr val="tx1"/>
            </a:solidFill>
            <a:round/>
            <a:headEnd/>
            <a:tailEnd type="triangle" w="med" len="med"/>
          </a:ln>
        </p:spPr>
        <p:txBody>
          <a:bodyPr wrap="none" anchor="ctr"/>
          <a:lstStyle/>
          <a:p>
            <a:endParaRPr lang="en-US" dirty="0">
              <a:latin typeface="Trebuchet MS" panose="020B0603020202020204" pitchFamily="34" charset="0"/>
            </a:endParaRPr>
          </a:p>
        </p:txBody>
      </p:sp>
      <p:sp>
        <p:nvSpPr>
          <p:cNvPr id="247820" name="Text Box 12"/>
          <p:cNvSpPr txBox="1">
            <a:spLocks noChangeArrowheads="1"/>
          </p:cNvSpPr>
          <p:nvPr/>
        </p:nvSpPr>
        <p:spPr bwMode="auto">
          <a:xfrm>
            <a:off x="5504483" y="2612801"/>
            <a:ext cx="987771" cy="707886"/>
          </a:xfrm>
          <a:prstGeom prst="rect">
            <a:avLst/>
          </a:prstGeom>
          <a:noFill/>
          <a:ln w="9525" algn="ctr">
            <a:noFill/>
            <a:miter lim="800000"/>
            <a:headEnd/>
            <a:tailEnd/>
          </a:ln>
        </p:spPr>
        <p:txBody>
          <a:bodyPr wrap="none">
            <a:spAutoFit/>
          </a:bodyPr>
          <a:lstStyle/>
          <a:p>
            <a:pPr algn="ctr"/>
            <a:r>
              <a:rPr lang="en-US" b="1" dirty="0">
                <a:latin typeface="Trebuchet MS" panose="020B0603020202020204" pitchFamily="34" charset="0"/>
              </a:rPr>
              <a:t>Direct</a:t>
            </a:r>
          </a:p>
          <a:p>
            <a:pPr algn="ctr"/>
            <a:r>
              <a:rPr lang="en-US" b="1" dirty="0">
                <a:latin typeface="Trebuchet MS" panose="020B0603020202020204" pitchFamily="34" charset="0"/>
              </a:rPr>
              <a:t>Threat</a:t>
            </a:r>
          </a:p>
        </p:txBody>
      </p:sp>
      <p:sp>
        <p:nvSpPr>
          <p:cNvPr id="247821" name="Text Box 13"/>
          <p:cNvSpPr txBox="1">
            <a:spLocks noChangeArrowheads="1"/>
          </p:cNvSpPr>
          <p:nvPr/>
        </p:nvSpPr>
        <p:spPr bwMode="auto">
          <a:xfrm>
            <a:off x="3492798" y="2133600"/>
            <a:ext cx="2028120" cy="707886"/>
          </a:xfrm>
          <a:prstGeom prst="rect">
            <a:avLst/>
          </a:prstGeom>
          <a:noFill/>
          <a:ln w="9525" algn="ctr">
            <a:noFill/>
            <a:miter lim="800000"/>
            <a:headEnd/>
            <a:tailEnd/>
          </a:ln>
        </p:spPr>
        <p:txBody>
          <a:bodyPr wrap="none">
            <a:spAutoFit/>
          </a:bodyPr>
          <a:lstStyle/>
          <a:p>
            <a:pPr algn="ctr"/>
            <a:r>
              <a:rPr lang="en-US" b="1" dirty="0">
                <a:latin typeface="Trebuchet MS" panose="020B0603020202020204" pitchFamily="34" charset="0"/>
              </a:rPr>
              <a:t>What is causing</a:t>
            </a:r>
          </a:p>
          <a:p>
            <a:pPr algn="ctr"/>
            <a:r>
              <a:rPr lang="en-US" b="1" dirty="0">
                <a:latin typeface="Trebuchet MS" panose="020B0603020202020204" pitchFamily="34" charset="0"/>
              </a:rPr>
              <a:t>this threat?</a:t>
            </a:r>
          </a:p>
        </p:txBody>
      </p:sp>
      <p:sp>
        <p:nvSpPr>
          <p:cNvPr id="247822" name="Text Box 14"/>
          <p:cNvSpPr txBox="1">
            <a:spLocks noChangeArrowheads="1"/>
          </p:cNvSpPr>
          <p:nvPr/>
        </p:nvSpPr>
        <p:spPr bwMode="auto">
          <a:xfrm>
            <a:off x="544651" y="1951082"/>
            <a:ext cx="1371600" cy="1323439"/>
          </a:xfrm>
          <a:prstGeom prst="rect">
            <a:avLst/>
          </a:prstGeom>
          <a:noFill/>
          <a:ln w="9525" algn="ctr">
            <a:noFill/>
            <a:miter lim="800000"/>
            <a:headEnd/>
            <a:tailEnd/>
          </a:ln>
        </p:spPr>
        <p:txBody>
          <a:bodyPr wrap="square">
            <a:spAutoFit/>
          </a:bodyPr>
          <a:lstStyle/>
          <a:p>
            <a:pPr algn="ctr"/>
            <a:r>
              <a:rPr lang="en-US" b="1" dirty="0">
                <a:latin typeface="Trebuchet MS" panose="020B0603020202020204" pitchFamily="34" charset="0"/>
              </a:rPr>
              <a:t>Who is </a:t>
            </a:r>
          </a:p>
          <a:p>
            <a:pPr algn="ctr"/>
            <a:r>
              <a:rPr lang="en-US" b="1" dirty="0">
                <a:latin typeface="Trebuchet MS" panose="020B0603020202020204" pitchFamily="34" charset="0"/>
              </a:rPr>
              <a:t>involved?</a:t>
            </a:r>
          </a:p>
          <a:p>
            <a:pPr algn="ctr"/>
            <a:r>
              <a:rPr lang="en-US" b="1" dirty="0">
                <a:latin typeface="Trebuchet MS" panose="020B0603020202020204" pitchFamily="34" charset="0"/>
              </a:rPr>
              <a:t>Who else cares? </a:t>
            </a:r>
          </a:p>
        </p:txBody>
      </p:sp>
      <p:sp>
        <p:nvSpPr>
          <p:cNvPr id="247823" name="Text Box 15"/>
          <p:cNvSpPr txBox="1">
            <a:spLocks noChangeArrowheads="1"/>
          </p:cNvSpPr>
          <p:nvPr/>
        </p:nvSpPr>
        <p:spPr bwMode="auto">
          <a:xfrm>
            <a:off x="2370083" y="2667000"/>
            <a:ext cx="1066800" cy="396875"/>
          </a:xfrm>
          <a:prstGeom prst="rect">
            <a:avLst/>
          </a:prstGeom>
          <a:noFill/>
          <a:ln w="9525" algn="ctr">
            <a:noFill/>
            <a:miter lim="800000"/>
            <a:headEnd/>
            <a:tailEnd/>
          </a:ln>
        </p:spPr>
        <p:txBody>
          <a:bodyPr>
            <a:spAutoFit/>
          </a:bodyPr>
          <a:lstStyle/>
          <a:p>
            <a:pPr algn="ctr"/>
            <a:r>
              <a:rPr lang="en-US" b="1" dirty="0">
                <a:latin typeface="Trebuchet MS" panose="020B0603020202020204" pitchFamily="34" charset="0"/>
              </a:rPr>
              <a:t>Why?</a:t>
            </a:r>
            <a:r>
              <a:rPr lang="en-US" b="1" dirty="0">
                <a:latin typeface="Arial Unicode MS" pitchFamily="34" charset="-128"/>
              </a:rPr>
              <a:t> </a:t>
            </a:r>
          </a:p>
        </p:txBody>
      </p:sp>
      <p:sp>
        <p:nvSpPr>
          <p:cNvPr id="10256" name="Text Box 16"/>
          <p:cNvSpPr txBox="1">
            <a:spLocks noChangeArrowheads="1"/>
          </p:cNvSpPr>
          <p:nvPr/>
        </p:nvSpPr>
        <p:spPr bwMode="auto">
          <a:xfrm>
            <a:off x="7399283" y="2590800"/>
            <a:ext cx="1447800" cy="396875"/>
          </a:xfrm>
          <a:prstGeom prst="rect">
            <a:avLst/>
          </a:prstGeom>
          <a:noFill/>
          <a:ln w="9525">
            <a:noFill/>
            <a:miter lim="800000"/>
            <a:headEnd/>
            <a:tailEnd/>
          </a:ln>
        </p:spPr>
        <p:txBody>
          <a:bodyPr>
            <a:spAutoFit/>
          </a:bodyPr>
          <a:lstStyle/>
          <a:p>
            <a:pPr>
              <a:spcBef>
                <a:spcPct val="50000"/>
              </a:spcBef>
            </a:pPr>
            <a:r>
              <a:rPr lang="en-US" b="1" dirty="0">
                <a:latin typeface="Trebuchet MS" panose="020B0603020202020204" pitchFamily="34" charset="0"/>
              </a:rPr>
              <a:t>Target</a:t>
            </a:r>
          </a:p>
        </p:txBody>
      </p:sp>
      <p:sp>
        <p:nvSpPr>
          <p:cNvPr id="2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21" name="Text Placeholder 4"/>
          <p:cNvSpPr>
            <a:spLocks noGrp="1"/>
          </p:cNvSpPr>
          <p:nvPr>
            <p:ph type="body" sz="quarter" idx="14"/>
          </p:nvPr>
        </p:nvSpPr>
        <p:spPr>
          <a:xfrm>
            <a:off x="0" y="501101"/>
            <a:ext cx="2819400" cy="646113"/>
          </a:xfrm>
        </p:spPr>
        <p:txBody>
          <a:bodyPr/>
          <a:lstStyle/>
          <a:p>
            <a:r>
              <a:rPr lang="en-AU" dirty="0"/>
              <a:t>Situation</a:t>
            </a:r>
          </a:p>
        </p:txBody>
      </p:sp>
      <p:sp>
        <p:nvSpPr>
          <p:cNvPr id="22"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Using a Box and Arrow Diagram</a:t>
            </a:r>
          </a:p>
        </p:txBody>
      </p:sp>
    </p:spTree>
    <p:extLst>
      <p:ext uri="{BB962C8B-B14F-4D97-AF65-F5344CB8AC3E}">
        <p14:creationId xmlns:p14="http://schemas.microsoft.com/office/powerpoint/2010/main" val="2551949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7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78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7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78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7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78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78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78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78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7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nimBg="1"/>
      <p:bldP spid="247812" grpId="0" animBg="1"/>
      <p:bldP spid="247813" grpId="0" animBg="1" autoUpdateAnimBg="0"/>
      <p:bldP spid="247814" grpId="0" animBg="1"/>
      <p:bldP spid="247815" grpId="0" animBg="1"/>
      <p:bldP spid="247816" grpId="0" animBg="1"/>
      <p:bldP spid="247817" grpId="0" animBg="1"/>
      <p:bldP spid="247818" grpId="0" animBg="1"/>
      <p:bldP spid="247819" grpId="0" animBg="1"/>
      <p:bldP spid="247820" grpId="0"/>
      <p:bldP spid="247821" grpId="0"/>
      <p:bldP spid="247822" grpId="0"/>
      <p:bldP spid="2478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AU" dirty="0">
                <a:solidFill>
                  <a:srgbClr val="008000"/>
                </a:solidFill>
              </a:rPr>
              <a:t>There is no one right way…</a:t>
            </a:r>
          </a:p>
          <a:p>
            <a:endParaRPr lang="en-AU" dirty="0"/>
          </a:p>
          <a:p>
            <a:r>
              <a:rPr lang="en-AU" dirty="0">
                <a:solidFill>
                  <a:srgbClr val="002060"/>
                </a:solidFill>
              </a:rPr>
              <a:t>Some teams use box &amp; arrow diagrams</a:t>
            </a:r>
          </a:p>
          <a:p>
            <a:endParaRPr lang="en-AU" dirty="0"/>
          </a:p>
          <a:p>
            <a:r>
              <a:rPr lang="en-AU" dirty="0">
                <a:solidFill>
                  <a:srgbClr val="008000"/>
                </a:solidFill>
              </a:rPr>
              <a:t>Others use probing questions</a:t>
            </a:r>
          </a:p>
          <a:p>
            <a:endParaRPr lang="en-AU" dirty="0"/>
          </a:p>
          <a:p>
            <a:r>
              <a:rPr lang="en-AU" dirty="0">
                <a:solidFill>
                  <a:srgbClr val="002060"/>
                </a:solidFill>
              </a:rPr>
              <a:t>Situation diagramming is a way of capturing a situation analysis</a:t>
            </a:r>
          </a:p>
        </p:txBody>
      </p:sp>
      <p:sp>
        <p:nvSpPr>
          <p:cNvPr id="227332" name="Rectangle 4"/>
          <p:cNvSpPr>
            <a:spLocks noChangeArrowheads="1"/>
          </p:cNvSpPr>
          <p:nvPr/>
        </p:nvSpPr>
        <p:spPr bwMode="auto">
          <a:xfrm>
            <a:off x="609600" y="3429000"/>
            <a:ext cx="784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graphicFrame>
        <p:nvGraphicFramePr>
          <p:cNvPr id="44037" name="Object 5"/>
          <p:cNvGraphicFramePr>
            <a:graphicFrameLocks noChangeAspect="1"/>
          </p:cNvGraphicFramePr>
          <p:nvPr>
            <p:extLst>
              <p:ext uri="{D42A27DB-BD31-4B8C-83A1-F6EECF244321}">
                <p14:modId xmlns:p14="http://schemas.microsoft.com/office/powerpoint/2010/main" val="1628447871"/>
              </p:ext>
            </p:extLst>
          </p:nvPr>
        </p:nvGraphicFramePr>
        <p:xfrm>
          <a:off x="7162800" y="3421117"/>
          <a:ext cx="1576388" cy="1473200"/>
        </p:xfrm>
        <a:graphic>
          <a:graphicData uri="http://schemas.openxmlformats.org/presentationml/2006/ole">
            <mc:AlternateContent xmlns:mc="http://schemas.openxmlformats.org/markup-compatibility/2006">
              <mc:Choice xmlns:v="urn:schemas-microsoft-com:vml" Requires="v">
                <p:oleObj spid="_x0000_s44066" name="Clip" r:id="rId4" imgW="3762375" imgH="3514725" progId="MS_ClipArt_Gallery.2">
                  <p:embed/>
                </p:oleObj>
              </mc:Choice>
              <mc:Fallback>
                <p:oleObj name="Clip" r:id="rId4" imgW="3762375" imgH="3514725"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21117"/>
                        <a:ext cx="157638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4" name="Text Placeholder 4"/>
          <p:cNvSpPr>
            <a:spLocks noGrp="1"/>
          </p:cNvSpPr>
          <p:nvPr>
            <p:ph type="body" sz="quarter" idx="14"/>
          </p:nvPr>
        </p:nvSpPr>
        <p:spPr>
          <a:xfrm>
            <a:off x="0" y="501101"/>
            <a:ext cx="2819400" cy="646113"/>
          </a:xfrm>
        </p:spPr>
        <p:txBody>
          <a:bodyPr/>
          <a:lstStyle/>
          <a:p>
            <a:r>
              <a:rPr lang="en-AU" dirty="0"/>
              <a:t>Situation</a:t>
            </a:r>
          </a:p>
        </p:txBody>
      </p:sp>
      <p:sp>
        <p:nvSpPr>
          <p:cNvPr id="15"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Identifying who causes the problems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27332"/>
                                        </p:tgtEl>
                                        <p:attrNameLst>
                                          <p:attrName>style.visibility</p:attrName>
                                        </p:attrNameLst>
                                      </p:cBhvr>
                                      <p:to>
                                        <p:strVal val="visible"/>
                                      </p:to>
                                    </p:set>
                                    <p:animEffect transition="in" filter="wipe(up)">
                                      <p:cBhvr>
                                        <p:cTn id="7"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0288" y="2492375"/>
            <a:ext cx="1223962" cy="339725"/>
          </a:xfrm>
          <a:prstGeom prst="rect">
            <a:avLst/>
          </a:prstGeom>
          <a:solidFill>
            <a:srgbClr val="99FF99"/>
          </a:solidFill>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AU" sz="1600" dirty="0">
                <a:solidFill>
                  <a:sysClr val="windowText" lastClr="000000"/>
                </a:solidFill>
                <a:latin typeface="Trebuchet MS" panose="020B0603020202020204" pitchFamily="34" charset="0"/>
              </a:rPr>
              <a:t>Grasslands</a:t>
            </a:r>
          </a:p>
        </p:txBody>
      </p:sp>
      <p:sp>
        <p:nvSpPr>
          <p:cNvPr id="5" name="TextBox 4"/>
          <p:cNvSpPr txBox="1"/>
          <p:nvPr/>
        </p:nvSpPr>
        <p:spPr>
          <a:xfrm>
            <a:off x="7380288" y="3267075"/>
            <a:ext cx="1223962" cy="338138"/>
          </a:xfrm>
          <a:prstGeom prst="rect">
            <a:avLst/>
          </a:prstGeom>
          <a:solidFill>
            <a:srgbClr val="99FF99"/>
          </a:solidFill>
        </p:spPr>
        <p:style>
          <a:lnRef idx="1">
            <a:schemeClr val="accent3"/>
          </a:lnRef>
          <a:fillRef idx="3">
            <a:schemeClr val="accent3"/>
          </a:fillRef>
          <a:effectRef idx="2">
            <a:schemeClr val="accent3"/>
          </a:effectRef>
          <a:fontRef idx="minor">
            <a:schemeClr val="lt1"/>
          </a:fontRef>
        </p:style>
        <p:txBody>
          <a:bodyPr>
            <a:spAutoFit/>
          </a:bodyPr>
          <a:lstStyle>
            <a:defPPr>
              <a:defRPr lang="en-US"/>
            </a:defPPr>
            <a:lvl1pPr algn="ctr">
              <a:defRPr sz="1600">
                <a:solidFill>
                  <a:sysClr val="windowText" lastClr="000000"/>
                </a:solidFill>
              </a:defRPr>
            </a:lvl1pPr>
          </a:lstStyle>
          <a:p>
            <a:pPr fontAlgn="auto">
              <a:spcBef>
                <a:spcPts val="0"/>
              </a:spcBef>
              <a:spcAft>
                <a:spcPts val="0"/>
              </a:spcAft>
              <a:defRPr/>
            </a:pPr>
            <a:r>
              <a:rPr lang="en-AU" dirty="0">
                <a:latin typeface="Trebuchet MS" panose="020B0603020202020204" pitchFamily="34" charset="0"/>
              </a:rPr>
              <a:t>Art Site</a:t>
            </a:r>
          </a:p>
        </p:txBody>
      </p:sp>
      <p:sp>
        <p:nvSpPr>
          <p:cNvPr id="7" name="TextBox 6"/>
          <p:cNvSpPr txBox="1"/>
          <p:nvPr/>
        </p:nvSpPr>
        <p:spPr>
          <a:xfrm>
            <a:off x="7380288" y="4041775"/>
            <a:ext cx="1223962" cy="338138"/>
          </a:xfrm>
          <a:prstGeom prst="rect">
            <a:avLst/>
          </a:prstGeom>
          <a:solidFill>
            <a:srgbClr val="99FF99"/>
          </a:solidFill>
        </p:spPr>
        <p:style>
          <a:lnRef idx="1">
            <a:schemeClr val="accent3"/>
          </a:lnRef>
          <a:fillRef idx="3">
            <a:schemeClr val="accent3"/>
          </a:fillRef>
          <a:effectRef idx="2">
            <a:schemeClr val="accent3"/>
          </a:effectRef>
          <a:fontRef idx="minor">
            <a:schemeClr val="lt1"/>
          </a:fontRef>
        </p:style>
        <p:txBody>
          <a:bodyPr>
            <a:spAutoFit/>
          </a:bodyPr>
          <a:lstStyle>
            <a:defPPr>
              <a:defRPr lang="en-US"/>
            </a:defPPr>
            <a:lvl1pPr algn="ctr">
              <a:defRPr sz="1600">
                <a:solidFill>
                  <a:sysClr val="windowText" lastClr="000000"/>
                </a:solidFill>
              </a:defRPr>
            </a:lvl1pPr>
          </a:lstStyle>
          <a:p>
            <a:pPr fontAlgn="auto">
              <a:spcBef>
                <a:spcPts val="0"/>
              </a:spcBef>
              <a:spcAft>
                <a:spcPts val="0"/>
              </a:spcAft>
              <a:defRPr/>
            </a:pPr>
            <a:r>
              <a:rPr lang="en-AU" dirty="0">
                <a:latin typeface="Trebuchet MS" panose="020B0603020202020204" pitchFamily="34" charset="0"/>
              </a:rPr>
              <a:t>Dugong</a:t>
            </a:r>
          </a:p>
        </p:txBody>
      </p:sp>
      <p:sp>
        <p:nvSpPr>
          <p:cNvPr id="8" name="TextBox 7"/>
          <p:cNvSpPr txBox="1"/>
          <p:nvPr/>
        </p:nvSpPr>
        <p:spPr>
          <a:xfrm>
            <a:off x="7380288" y="4814888"/>
            <a:ext cx="1223962" cy="338137"/>
          </a:xfrm>
          <a:prstGeom prst="rect">
            <a:avLst/>
          </a:prstGeom>
          <a:solidFill>
            <a:srgbClr val="99FF99"/>
          </a:solidFill>
        </p:spPr>
        <p:style>
          <a:lnRef idx="1">
            <a:schemeClr val="accent3"/>
          </a:lnRef>
          <a:fillRef idx="3">
            <a:schemeClr val="accent3"/>
          </a:fillRef>
          <a:effectRef idx="2">
            <a:schemeClr val="accent3"/>
          </a:effectRef>
          <a:fontRef idx="minor">
            <a:schemeClr val="lt1"/>
          </a:fontRef>
        </p:style>
        <p:txBody>
          <a:bodyPr>
            <a:spAutoFit/>
          </a:bodyPr>
          <a:lstStyle>
            <a:defPPr>
              <a:defRPr lang="en-US"/>
            </a:defPPr>
            <a:lvl1pPr algn="ctr">
              <a:defRPr sz="1600">
                <a:solidFill>
                  <a:sysClr val="windowText" lastClr="000000"/>
                </a:solidFill>
              </a:defRPr>
            </a:lvl1pPr>
          </a:lstStyle>
          <a:p>
            <a:pPr fontAlgn="auto">
              <a:spcBef>
                <a:spcPts val="0"/>
              </a:spcBef>
              <a:spcAft>
                <a:spcPts val="0"/>
              </a:spcAft>
              <a:defRPr/>
            </a:pPr>
            <a:r>
              <a:rPr lang="en-AU" dirty="0">
                <a:latin typeface="Trebuchet MS" panose="020B0603020202020204" pitchFamily="34" charset="0"/>
              </a:rPr>
              <a:t>Tidal Zone</a:t>
            </a:r>
          </a:p>
        </p:txBody>
      </p:sp>
      <p:sp>
        <p:nvSpPr>
          <p:cNvPr id="9" name="TextBox 8"/>
          <p:cNvSpPr txBox="1"/>
          <p:nvPr/>
        </p:nvSpPr>
        <p:spPr>
          <a:xfrm>
            <a:off x="7380288" y="5589588"/>
            <a:ext cx="1223962" cy="338137"/>
          </a:xfrm>
          <a:prstGeom prst="rect">
            <a:avLst/>
          </a:prstGeom>
          <a:solidFill>
            <a:srgbClr val="99FF99"/>
          </a:solidFill>
        </p:spPr>
        <p:style>
          <a:lnRef idx="1">
            <a:schemeClr val="accent3"/>
          </a:lnRef>
          <a:fillRef idx="3">
            <a:schemeClr val="accent3"/>
          </a:fillRef>
          <a:effectRef idx="2">
            <a:schemeClr val="accent3"/>
          </a:effectRef>
          <a:fontRef idx="minor">
            <a:schemeClr val="lt1"/>
          </a:fontRef>
        </p:style>
        <p:txBody>
          <a:bodyPr>
            <a:spAutoFit/>
          </a:bodyPr>
          <a:lstStyle>
            <a:defPPr>
              <a:defRPr lang="en-US"/>
            </a:defPPr>
            <a:lvl1pPr algn="ctr">
              <a:defRPr sz="1600">
                <a:solidFill>
                  <a:sysClr val="windowText" lastClr="000000"/>
                </a:solidFill>
              </a:defRPr>
            </a:lvl1pPr>
          </a:lstStyle>
          <a:p>
            <a:pPr fontAlgn="auto">
              <a:spcBef>
                <a:spcPts val="0"/>
              </a:spcBef>
              <a:spcAft>
                <a:spcPts val="0"/>
              </a:spcAft>
              <a:defRPr/>
            </a:pPr>
            <a:r>
              <a:rPr lang="en-AU" dirty="0">
                <a:latin typeface="Trebuchet MS" panose="020B0603020202020204" pitchFamily="34" charset="0"/>
              </a:rPr>
              <a:t>Waterholes</a:t>
            </a:r>
          </a:p>
        </p:txBody>
      </p:sp>
      <p:sp>
        <p:nvSpPr>
          <p:cNvPr id="10" name="Content Placeholder 2"/>
          <p:cNvSpPr txBox="1">
            <a:spLocks/>
          </p:cNvSpPr>
          <p:nvPr/>
        </p:nvSpPr>
        <p:spPr>
          <a:xfrm>
            <a:off x="9525" y="1237457"/>
            <a:ext cx="8748713" cy="28892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sz="1200" dirty="0">
                <a:solidFill>
                  <a:prstClr val="black"/>
                </a:solidFill>
                <a:latin typeface="Trebuchet MS" panose="020B0603020202020204" pitchFamily="34" charset="0"/>
              </a:rPr>
              <a:t>Stick the threats up on the wall / tarp, one at a time, and link them to the targets </a:t>
            </a:r>
            <a:r>
              <a:rPr lang="en-AU" sz="1200" b="1" dirty="0">
                <a:solidFill>
                  <a:prstClr val="black"/>
                </a:solidFill>
                <a:latin typeface="Trebuchet MS" panose="020B0603020202020204" pitchFamily="34" charset="0"/>
              </a:rPr>
              <a:t>they most impact</a:t>
            </a:r>
            <a:r>
              <a:rPr lang="en-AU" sz="1200" dirty="0">
                <a:solidFill>
                  <a:prstClr val="black"/>
                </a:solidFill>
                <a:latin typeface="Trebuchet MS" panose="020B0603020202020204" pitchFamily="34" charset="0"/>
              </a:rPr>
              <a:t>. </a:t>
            </a:r>
            <a:br>
              <a:rPr lang="en-AU" sz="1200" dirty="0">
                <a:solidFill>
                  <a:prstClr val="black"/>
                </a:solidFill>
                <a:latin typeface="Trebuchet MS" panose="020B0603020202020204" pitchFamily="34" charset="0"/>
              </a:rPr>
            </a:br>
            <a:r>
              <a:rPr lang="en-AU" sz="1200" dirty="0">
                <a:solidFill>
                  <a:prstClr val="black"/>
                </a:solidFill>
                <a:latin typeface="Trebuchet MS" panose="020B0603020202020204" pitchFamily="34" charset="0"/>
              </a:rPr>
              <a:t>Use threats that have a direct impact.</a:t>
            </a:r>
          </a:p>
        </p:txBody>
      </p:sp>
      <p:sp>
        <p:nvSpPr>
          <p:cNvPr id="11" name="TextBox 10"/>
          <p:cNvSpPr txBox="1"/>
          <p:nvPr/>
        </p:nvSpPr>
        <p:spPr>
          <a:xfrm>
            <a:off x="5003800" y="2154238"/>
            <a:ext cx="1223963" cy="338137"/>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Cropping</a:t>
            </a:r>
          </a:p>
        </p:txBody>
      </p:sp>
      <p:sp>
        <p:nvSpPr>
          <p:cNvPr id="12" name="TextBox 11"/>
          <p:cNvSpPr txBox="1"/>
          <p:nvPr/>
        </p:nvSpPr>
        <p:spPr>
          <a:xfrm>
            <a:off x="5003800" y="3217863"/>
            <a:ext cx="1223963" cy="338137"/>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Grazing</a:t>
            </a:r>
          </a:p>
        </p:txBody>
      </p:sp>
      <p:sp>
        <p:nvSpPr>
          <p:cNvPr id="13" name="TextBox 12"/>
          <p:cNvSpPr txBox="1"/>
          <p:nvPr/>
        </p:nvSpPr>
        <p:spPr>
          <a:xfrm>
            <a:off x="5003800" y="4041775"/>
            <a:ext cx="1223963" cy="338138"/>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Campers</a:t>
            </a:r>
          </a:p>
        </p:txBody>
      </p:sp>
      <p:sp>
        <p:nvSpPr>
          <p:cNvPr id="14" name="TextBox 13"/>
          <p:cNvSpPr txBox="1"/>
          <p:nvPr/>
        </p:nvSpPr>
        <p:spPr>
          <a:xfrm>
            <a:off x="5003800" y="5026025"/>
            <a:ext cx="1223963" cy="338138"/>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Poor Fire</a:t>
            </a:r>
          </a:p>
        </p:txBody>
      </p:sp>
      <p:sp>
        <p:nvSpPr>
          <p:cNvPr id="15" name="TextBox 14"/>
          <p:cNvSpPr txBox="1"/>
          <p:nvPr/>
        </p:nvSpPr>
        <p:spPr>
          <a:xfrm>
            <a:off x="5013325" y="5876925"/>
            <a:ext cx="1225550" cy="338138"/>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Exploration</a:t>
            </a:r>
          </a:p>
        </p:txBody>
      </p:sp>
      <p:cxnSp>
        <p:nvCxnSpPr>
          <p:cNvPr id="17" name="Straight Connector 16"/>
          <p:cNvCxnSpPr/>
          <p:nvPr/>
        </p:nvCxnSpPr>
        <p:spPr>
          <a:xfrm>
            <a:off x="6084888" y="2324100"/>
            <a:ext cx="1439862" cy="338138"/>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V="1">
            <a:off x="6084888" y="2781300"/>
            <a:ext cx="1439862" cy="604838"/>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6084888" y="3436938"/>
            <a:ext cx="1431925" cy="232092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flipV="1">
            <a:off x="6143625" y="3386138"/>
            <a:ext cx="1439863" cy="75882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6084888" y="4322763"/>
            <a:ext cx="1431925" cy="1554162"/>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6084888" y="2662238"/>
            <a:ext cx="1431925" cy="2528887"/>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31" name="Straight Connector 30"/>
          <p:cNvCxnSpPr/>
          <p:nvPr/>
        </p:nvCxnSpPr>
        <p:spPr>
          <a:xfrm>
            <a:off x="6108700" y="5251450"/>
            <a:ext cx="1408113" cy="62547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a:xfrm>
            <a:off x="6178550" y="3427413"/>
            <a:ext cx="1338263" cy="1557337"/>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6076950" y="2468563"/>
            <a:ext cx="1439863" cy="328930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37" name="Straight Connector 36"/>
          <p:cNvCxnSpPr/>
          <p:nvPr/>
        </p:nvCxnSpPr>
        <p:spPr>
          <a:xfrm flipV="1">
            <a:off x="6170613" y="5100638"/>
            <a:ext cx="1346200" cy="94615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flipV="1">
            <a:off x="6170613" y="5876925"/>
            <a:ext cx="1439862" cy="233363"/>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42" name="Content Placeholder 2"/>
          <p:cNvSpPr txBox="1">
            <a:spLocks/>
          </p:cNvSpPr>
          <p:nvPr/>
        </p:nvSpPr>
        <p:spPr bwMode="auto">
          <a:xfrm>
            <a:off x="0" y="1631950"/>
            <a:ext cx="8748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Char char="•"/>
            </a:pPr>
            <a:r>
              <a:rPr lang="en-AU" sz="1200" dirty="0">
                <a:solidFill>
                  <a:srgbClr val="000000"/>
                </a:solidFill>
                <a:latin typeface="Trebuchet MS" panose="020B0603020202020204" pitchFamily="34" charset="0"/>
              </a:rPr>
              <a:t>Now add new cards describing who or what is causing the threats</a:t>
            </a:r>
          </a:p>
        </p:txBody>
      </p:sp>
      <p:sp>
        <p:nvSpPr>
          <p:cNvPr id="43" name="TextBox 42"/>
          <p:cNvSpPr txBox="1"/>
          <p:nvPr/>
        </p:nvSpPr>
        <p:spPr>
          <a:xfrm>
            <a:off x="2644775" y="3905250"/>
            <a:ext cx="1223963" cy="584775"/>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Feral Cattle</a:t>
            </a:r>
          </a:p>
        </p:txBody>
      </p:sp>
      <p:cxnSp>
        <p:nvCxnSpPr>
          <p:cNvPr id="44" name="Straight Connector 43"/>
          <p:cNvCxnSpPr/>
          <p:nvPr/>
        </p:nvCxnSpPr>
        <p:spPr>
          <a:xfrm flipV="1">
            <a:off x="3708400" y="3413125"/>
            <a:ext cx="1490663" cy="62865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a:off x="3708400" y="4144963"/>
            <a:ext cx="1368425" cy="95567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62" name="TextBox 61"/>
          <p:cNvSpPr txBox="1"/>
          <p:nvPr/>
        </p:nvSpPr>
        <p:spPr>
          <a:xfrm>
            <a:off x="2632075" y="2851150"/>
            <a:ext cx="1223963" cy="338138"/>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Pastoral Co</a:t>
            </a:r>
          </a:p>
        </p:txBody>
      </p:sp>
      <p:cxnSp>
        <p:nvCxnSpPr>
          <p:cNvPr id="63" name="Straight Connector 62"/>
          <p:cNvCxnSpPr/>
          <p:nvPr/>
        </p:nvCxnSpPr>
        <p:spPr>
          <a:xfrm>
            <a:off x="3563938" y="3136900"/>
            <a:ext cx="144462" cy="90487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65" name="Straight Connector 64"/>
          <p:cNvCxnSpPr/>
          <p:nvPr/>
        </p:nvCxnSpPr>
        <p:spPr>
          <a:xfrm>
            <a:off x="3708400" y="3136900"/>
            <a:ext cx="1490663" cy="976313"/>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a:off x="3646488" y="3168650"/>
            <a:ext cx="1490662" cy="1931988"/>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73" name="TextBox 72"/>
          <p:cNvSpPr txBox="1"/>
          <p:nvPr/>
        </p:nvSpPr>
        <p:spPr>
          <a:xfrm>
            <a:off x="2951163" y="4768850"/>
            <a:ext cx="1225550" cy="584200"/>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No TO Access</a:t>
            </a:r>
          </a:p>
        </p:txBody>
      </p:sp>
      <p:cxnSp>
        <p:nvCxnSpPr>
          <p:cNvPr id="74" name="Straight Connector 73"/>
          <p:cNvCxnSpPr/>
          <p:nvPr/>
        </p:nvCxnSpPr>
        <p:spPr>
          <a:xfrm>
            <a:off x="3995738" y="5100638"/>
            <a:ext cx="1141412" cy="150812"/>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82" name="Straight Connector 81"/>
          <p:cNvCxnSpPr/>
          <p:nvPr/>
        </p:nvCxnSpPr>
        <p:spPr>
          <a:xfrm flipV="1">
            <a:off x="3765550" y="2324100"/>
            <a:ext cx="1371600" cy="601663"/>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84" name="TextBox 83"/>
          <p:cNvSpPr txBox="1"/>
          <p:nvPr/>
        </p:nvSpPr>
        <p:spPr>
          <a:xfrm>
            <a:off x="539750" y="2468563"/>
            <a:ext cx="1223963" cy="584200"/>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Consumer Demand</a:t>
            </a:r>
          </a:p>
        </p:txBody>
      </p:sp>
      <p:cxnSp>
        <p:nvCxnSpPr>
          <p:cNvPr id="85" name="Straight Connector 84"/>
          <p:cNvCxnSpPr/>
          <p:nvPr/>
        </p:nvCxnSpPr>
        <p:spPr>
          <a:xfrm>
            <a:off x="1619250" y="2749550"/>
            <a:ext cx="1223963" cy="20002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87" name="TextBox 86"/>
          <p:cNvSpPr txBox="1"/>
          <p:nvPr/>
        </p:nvSpPr>
        <p:spPr>
          <a:xfrm>
            <a:off x="2946400" y="5670550"/>
            <a:ext cx="1223963" cy="584200"/>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Tourism Strategy</a:t>
            </a:r>
          </a:p>
        </p:txBody>
      </p:sp>
      <p:cxnSp>
        <p:nvCxnSpPr>
          <p:cNvPr id="88" name="Straight Connector 87"/>
          <p:cNvCxnSpPr/>
          <p:nvPr/>
        </p:nvCxnSpPr>
        <p:spPr>
          <a:xfrm flipV="1">
            <a:off x="3995738" y="4244975"/>
            <a:ext cx="1203325" cy="163195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90" name="Straight Connector 89"/>
          <p:cNvCxnSpPr/>
          <p:nvPr/>
        </p:nvCxnSpPr>
        <p:spPr>
          <a:xfrm>
            <a:off x="5530850" y="4322763"/>
            <a:ext cx="0" cy="795337"/>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92" name="Straight Connector 91"/>
          <p:cNvCxnSpPr/>
          <p:nvPr/>
        </p:nvCxnSpPr>
        <p:spPr>
          <a:xfrm>
            <a:off x="3860800" y="3101975"/>
            <a:ext cx="1428750" cy="31750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95" name="TextBox 94"/>
          <p:cNvSpPr txBox="1"/>
          <p:nvPr/>
        </p:nvSpPr>
        <p:spPr>
          <a:xfrm>
            <a:off x="1231900" y="4197350"/>
            <a:ext cx="1223963" cy="338138"/>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Tenure</a:t>
            </a:r>
          </a:p>
        </p:txBody>
      </p:sp>
      <p:cxnSp>
        <p:nvCxnSpPr>
          <p:cNvPr id="96" name="Straight Connector 95"/>
          <p:cNvCxnSpPr/>
          <p:nvPr/>
        </p:nvCxnSpPr>
        <p:spPr>
          <a:xfrm>
            <a:off x="2200275" y="4460875"/>
            <a:ext cx="1000125" cy="600075"/>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99" name="TextBox 98"/>
          <p:cNvSpPr txBox="1"/>
          <p:nvPr/>
        </p:nvSpPr>
        <p:spPr>
          <a:xfrm>
            <a:off x="1231900" y="5716588"/>
            <a:ext cx="1223963" cy="584200"/>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Tourism Body</a:t>
            </a:r>
          </a:p>
        </p:txBody>
      </p:sp>
      <p:cxnSp>
        <p:nvCxnSpPr>
          <p:cNvPr id="80" name="Straight Connector 79"/>
          <p:cNvCxnSpPr/>
          <p:nvPr/>
        </p:nvCxnSpPr>
        <p:spPr>
          <a:xfrm flipH="1">
            <a:off x="2232025" y="3136900"/>
            <a:ext cx="668338" cy="1185863"/>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105" name="TextBox 104"/>
          <p:cNvSpPr txBox="1"/>
          <p:nvPr/>
        </p:nvSpPr>
        <p:spPr>
          <a:xfrm>
            <a:off x="163513" y="4948238"/>
            <a:ext cx="1225550" cy="338137"/>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State </a:t>
            </a:r>
            <a:r>
              <a:rPr lang="en-AU" sz="1600" dirty="0" err="1">
                <a:solidFill>
                  <a:prstClr val="white"/>
                </a:solidFill>
                <a:latin typeface="Trebuchet MS" panose="020B0603020202020204" pitchFamily="34" charset="0"/>
              </a:rPr>
              <a:t>Gov</a:t>
            </a:r>
            <a:endParaRPr lang="en-AU" sz="1600" dirty="0">
              <a:solidFill>
                <a:prstClr val="white"/>
              </a:solidFill>
              <a:latin typeface="Trebuchet MS" panose="020B0603020202020204" pitchFamily="34" charset="0"/>
            </a:endParaRPr>
          </a:p>
        </p:txBody>
      </p:sp>
      <p:cxnSp>
        <p:nvCxnSpPr>
          <p:cNvPr id="106" name="Straight Connector 105"/>
          <p:cNvCxnSpPr/>
          <p:nvPr/>
        </p:nvCxnSpPr>
        <p:spPr>
          <a:xfrm flipV="1">
            <a:off x="2276475" y="6019800"/>
            <a:ext cx="1000125" cy="12065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100" name="Straight Connector 99"/>
          <p:cNvCxnSpPr/>
          <p:nvPr/>
        </p:nvCxnSpPr>
        <p:spPr>
          <a:xfrm>
            <a:off x="1343025" y="5178425"/>
            <a:ext cx="133350" cy="579438"/>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108" name="Straight Connector 107"/>
          <p:cNvCxnSpPr/>
          <p:nvPr/>
        </p:nvCxnSpPr>
        <p:spPr>
          <a:xfrm flipH="1">
            <a:off x="1343025" y="4430713"/>
            <a:ext cx="163513" cy="630237"/>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110" name="Content Placeholder 2"/>
          <p:cNvSpPr txBox="1">
            <a:spLocks/>
          </p:cNvSpPr>
          <p:nvPr/>
        </p:nvSpPr>
        <p:spPr bwMode="auto">
          <a:xfrm>
            <a:off x="0" y="1820863"/>
            <a:ext cx="8748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Char char="•"/>
            </a:pPr>
            <a:r>
              <a:rPr lang="en-AU" sz="1200" dirty="0">
                <a:solidFill>
                  <a:srgbClr val="000000"/>
                </a:solidFill>
                <a:latin typeface="Trebuchet MS" panose="020B0603020202020204" pitchFamily="34" charset="0"/>
              </a:rPr>
              <a:t>Look for key influence, links </a:t>
            </a:r>
            <a:r>
              <a:rPr lang="en-AU" sz="1200" dirty="0" err="1">
                <a:solidFill>
                  <a:srgbClr val="000000"/>
                </a:solidFill>
                <a:latin typeface="Trebuchet MS" panose="020B0603020202020204" pitchFamily="34" charset="0"/>
              </a:rPr>
              <a:t>etc</a:t>
            </a:r>
            <a:r>
              <a:rPr lang="en-AU" sz="1200" dirty="0">
                <a:solidFill>
                  <a:srgbClr val="000000"/>
                </a:solidFill>
                <a:latin typeface="Trebuchet MS" panose="020B0603020202020204" pitchFamily="34" charset="0"/>
              </a:rPr>
              <a:t>, as well as review previous work for low viability or high threat</a:t>
            </a:r>
          </a:p>
        </p:txBody>
      </p:sp>
      <p:sp>
        <p:nvSpPr>
          <p:cNvPr id="111" name="Rounded Rectangle 110"/>
          <p:cNvSpPr/>
          <p:nvPr/>
        </p:nvSpPr>
        <p:spPr>
          <a:xfrm>
            <a:off x="2276475" y="2624138"/>
            <a:ext cx="1900238" cy="81280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AU" sz="1800" dirty="0">
              <a:solidFill>
                <a:prstClr val="black"/>
              </a:solidFill>
              <a:latin typeface="Trebuchet MS" panose="020B0603020202020204" pitchFamily="34" charset="0"/>
            </a:endParaRPr>
          </a:p>
        </p:txBody>
      </p:sp>
      <p:sp>
        <p:nvSpPr>
          <p:cNvPr id="112" name="Rounded Rectangle 111"/>
          <p:cNvSpPr/>
          <p:nvPr/>
        </p:nvSpPr>
        <p:spPr>
          <a:xfrm>
            <a:off x="14288" y="4719638"/>
            <a:ext cx="1604962" cy="81280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AU" sz="1800" dirty="0">
              <a:solidFill>
                <a:prstClr val="black"/>
              </a:solidFill>
              <a:latin typeface="Trebuchet MS" panose="020B0603020202020204" pitchFamily="34" charset="0"/>
            </a:endParaRPr>
          </a:p>
        </p:txBody>
      </p:sp>
      <p:sp>
        <p:nvSpPr>
          <p:cNvPr id="113" name="Rounded Rectangle 112"/>
          <p:cNvSpPr/>
          <p:nvPr/>
        </p:nvSpPr>
        <p:spPr>
          <a:xfrm>
            <a:off x="7189788" y="2243138"/>
            <a:ext cx="1604962" cy="81280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AU" sz="1800" dirty="0">
              <a:solidFill>
                <a:prstClr val="black"/>
              </a:solidFill>
              <a:latin typeface="Trebuchet MS" panose="020B0603020202020204" pitchFamily="34" charset="0"/>
            </a:endParaRPr>
          </a:p>
        </p:txBody>
      </p:sp>
      <p:sp>
        <p:nvSpPr>
          <p:cNvPr id="114" name="Rounded Rectangle 113"/>
          <p:cNvSpPr/>
          <p:nvPr/>
        </p:nvSpPr>
        <p:spPr>
          <a:xfrm>
            <a:off x="4729163" y="3803650"/>
            <a:ext cx="1604962" cy="81280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AU" sz="1800" dirty="0">
              <a:solidFill>
                <a:prstClr val="black"/>
              </a:solidFill>
              <a:latin typeface="Trebuchet MS" panose="020B0603020202020204" pitchFamily="34" charset="0"/>
            </a:endParaRPr>
          </a:p>
        </p:txBody>
      </p:sp>
      <p:cxnSp>
        <p:nvCxnSpPr>
          <p:cNvPr id="115" name="Straight Connector 114"/>
          <p:cNvCxnSpPr/>
          <p:nvPr/>
        </p:nvCxnSpPr>
        <p:spPr>
          <a:xfrm>
            <a:off x="1231900" y="5153025"/>
            <a:ext cx="3905250" cy="77470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6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61" name="Text Placeholder 4"/>
          <p:cNvSpPr>
            <a:spLocks noGrp="1"/>
          </p:cNvSpPr>
          <p:nvPr>
            <p:ph type="body" sz="quarter" idx="14"/>
          </p:nvPr>
        </p:nvSpPr>
        <p:spPr>
          <a:xfrm>
            <a:off x="0" y="501101"/>
            <a:ext cx="2819400" cy="646113"/>
          </a:xfrm>
        </p:spPr>
        <p:txBody>
          <a:bodyPr/>
          <a:lstStyle/>
          <a:p>
            <a:r>
              <a:rPr lang="en-AU" dirty="0"/>
              <a:t>Situation</a:t>
            </a:r>
          </a:p>
        </p:txBody>
      </p:sp>
      <p:sp>
        <p:nvSpPr>
          <p:cNvPr id="64"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1+#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additive="base">
                                        <p:cTn id="92" dur="500" fill="hold"/>
                                        <p:tgtEl>
                                          <p:spTgt spid="15"/>
                                        </p:tgtEl>
                                        <p:attrNameLst>
                                          <p:attrName>ppt_x</p:attrName>
                                        </p:attrNameLst>
                                      </p:cBhvr>
                                      <p:tavLst>
                                        <p:tav tm="0">
                                          <p:val>
                                            <p:strVal val="1+#ppt_w/2"/>
                                          </p:val>
                                        </p:tav>
                                        <p:tav tm="100000">
                                          <p:val>
                                            <p:strVal val="#ppt_x"/>
                                          </p:val>
                                        </p:tav>
                                      </p:tavLst>
                                    </p:anim>
                                    <p:anim calcmode="lin" valueType="num">
                                      <p:cBhvr additive="base">
                                        <p:cTn id="9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childTnLst>
                                </p:cTn>
                              </p:par>
                            </p:childTnLst>
                          </p:cTn>
                        </p:par>
                        <p:par>
                          <p:cTn id="98" fill="hold" nodeType="afterGroup">
                            <p:stCondLst>
                              <p:cond delay="0"/>
                            </p:stCondLst>
                            <p:childTnLst>
                              <p:par>
                                <p:cTn id="99" presetID="1" presetClass="entr" presetSubtype="0"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additive="base">
                                        <p:cTn id="109" dur="500" fill="hold"/>
                                        <p:tgtEl>
                                          <p:spTgt spid="43"/>
                                        </p:tgtEl>
                                        <p:attrNameLst>
                                          <p:attrName>ppt_x</p:attrName>
                                        </p:attrNameLst>
                                      </p:cBhvr>
                                      <p:tavLst>
                                        <p:tav tm="0">
                                          <p:val>
                                            <p:strVal val="1+#ppt_w/2"/>
                                          </p:val>
                                        </p:tav>
                                        <p:tav tm="100000">
                                          <p:val>
                                            <p:strVal val="#ppt_x"/>
                                          </p:val>
                                        </p:tav>
                                      </p:tavLst>
                                    </p:anim>
                                    <p:anim calcmode="lin" valueType="num">
                                      <p:cBhvr additive="base">
                                        <p:cTn id="11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additive="base">
                                        <p:cTn id="123" dur="500" fill="hold"/>
                                        <p:tgtEl>
                                          <p:spTgt spid="62"/>
                                        </p:tgtEl>
                                        <p:attrNameLst>
                                          <p:attrName>ppt_x</p:attrName>
                                        </p:attrNameLst>
                                      </p:cBhvr>
                                      <p:tavLst>
                                        <p:tav tm="0">
                                          <p:val>
                                            <p:strVal val="1+#ppt_w/2"/>
                                          </p:val>
                                        </p:tav>
                                        <p:tav tm="100000">
                                          <p:val>
                                            <p:strVal val="#ppt_x"/>
                                          </p:val>
                                        </p:tav>
                                      </p:tavLst>
                                    </p:anim>
                                    <p:anim calcmode="lin" valueType="num">
                                      <p:cBhvr additive="base">
                                        <p:cTn id="12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6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92"/>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71"/>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73"/>
                                        </p:tgtEl>
                                        <p:attrNameLst>
                                          <p:attrName>style.visibility</p:attrName>
                                        </p:attrNameLst>
                                      </p:cBhvr>
                                      <p:to>
                                        <p:strVal val="visible"/>
                                      </p:to>
                                    </p:set>
                                    <p:anim calcmode="lin" valueType="num">
                                      <p:cBhvr additive="base">
                                        <p:cTn id="145" dur="500" fill="hold"/>
                                        <p:tgtEl>
                                          <p:spTgt spid="73"/>
                                        </p:tgtEl>
                                        <p:attrNameLst>
                                          <p:attrName>ppt_x</p:attrName>
                                        </p:attrNameLst>
                                      </p:cBhvr>
                                      <p:tavLst>
                                        <p:tav tm="0">
                                          <p:val>
                                            <p:strVal val="1+#ppt_w/2"/>
                                          </p:val>
                                        </p:tav>
                                        <p:tav tm="100000">
                                          <p:val>
                                            <p:strVal val="#ppt_x"/>
                                          </p:val>
                                        </p:tav>
                                      </p:tavLst>
                                    </p:anim>
                                    <p:anim calcmode="lin" valueType="num">
                                      <p:cBhvr additive="base">
                                        <p:cTn id="146"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7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2" fill="hold" grpId="0" nodeType="clickEffect">
                                  <p:stCondLst>
                                    <p:cond delay="0"/>
                                  </p:stCondLst>
                                  <p:childTnLst>
                                    <p:set>
                                      <p:cBhvr>
                                        <p:cTn id="154" dur="1" fill="hold">
                                          <p:stCondLst>
                                            <p:cond delay="0"/>
                                          </p:stCondLst>
                                        </p:cTn>
                                        <p:tgtEl>
                                          <p:spTgt spid="84"/>
                                        </p:tgtEl>
                                        <p:attrNameLst>
                                          <p:attrName>style.visibility</p:attrName>
                                        </p:attrNameLst>
                                      </p:cBhvr>
                                      <p:to>
                                        <p:strVal val="visible"/>
                                      </p:to>
                                    </p:set>
                                    <p:anim calcmode="lin" valueType="num">
                                      <p:cBhvr additive="base">
                                        <p:cTn id="155" dur="500" fill="hold"/>
                                        <p:tgtEl>
                                          <p:spTgt spid="84"/>
                                        </p:tgtEl>
                                        <p:attrNameLst>
                                          <p:attrName>ppt_x</p:attrName>
                                        </p:attrNameLst>
                                      </p:cBhvr>
                                      <p:tavLst>
                                        <p:tav tm="0">
                                          <p:val>
                                            <p:strVal val="1+#ppt_w/2"/>
                                          </p:val>
                                        </p:tav>
                                        <p:tav tm="100000">
                                          <p:val>
                                            <p:strVal val="#ppt_x"/>
                                          </p:val>
                                        </p:tav>
                                      </p:tavLst>
                                    </p:anim>
                                    <p:anim calcmode="lin" valueType="num">
                                      <p:cBhvr additive="base">
                                        <p:cTn id="156"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nodeType="clickEffect">
                                  <p:stCondLst>
                                    <p:cond delay="0"/>
                                  </p:stCondLst>
                                  <p:childTnLst>
                                    <p:set>
                                      <p:cBhvr>
                                        <p:cTn id="160" dur="1" fill="hold">
                                          <p:stCondLst>
                                            <p:cond delay="0"/>
                                          </p:stCondLst>
                                        </p:cTn>
                                        <p:tgtEl>
                                          <p:spTgt spid="85"/>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nodeType="clickEffect">
                                  <p:stCondLst>
                                    <p:cond delay="0"/>
                                  </p:stCondLst>
                                  <p:childTnLst>
                                    <p:set>
                                      <p:cBhvr>
                                        <p:cTn id="164" dur="1" fill="hold">
                                          <p:stCondLst>
                                            <p:cond delay="0"/>
                                          </p:stCondLst>
                                        </p:cTn>
                                        <p:tgtEl>
                                          <p:spTgt spid="82"/>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87"/>
                                        </p:tgtEl>
                                        <p:attrNameLst>
                                          <p:attrName>style.visibility</p:attrName>
                                        </p:attrNameLst>
                                      </p:cBhvr>
                                      <p:to>
                                        <p:strVal val="visible"/>
                                      </p:to>
                                    </p:set>
                                    <p:anim calcmode="lin" valueType="num">
                                      <p:cBhvr additive="base">
                                        <p:cTn id="169" dur="500" fill="hold"/>
                                        <p:tgtEl>
                                          <p:spTgt spid="87"/>
                                        </p:tgtEl>
                                        <p:attrNameLst>
                                          <p:attrName>ppt_x</p:attrName>
                                        </p:attrNameLst>
                                      </p:cBhvr>
                                      <p:tavLst>
                                        <p:tav tm="0">
                                          <p:val>
                                            <p:strVal val="1+#ppt_w/2"/>
                                          </p:val>
                                        </p:tav>
                                        <p:tav tm="100000">
                                          <p:val>
                                            <p:strVal val="#ppt_x"/>
                                          </p:val>
                                        </p:tav>
                                      </p:tavLst>
                                    </p:anim>
                                    <p:anim calcmode="lin" valueType="num">
                                      <p:cBhvr additive="base">
                                        <p:cTn id="170"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88"/>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90"/>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2" fill="hold" grpId="0" nodeType="clickEffect">
                                  <p:stCondLst>
                                    <p:cond delay="0"/>
                                  </p:stCondLst>
                                  <p:childTnLst>
                                    <p:set>
                                      <p:cBhvr>
                                        <p:cTn id="182" dur="1" fill="hold">
                                          <p:stCondLst>
                                            <p:cond delay="0"/>
                                          </p:stCondLst>
                                        </p:cTn>
                                        <p:tgtEl>
                                          <p:spTgt spid="99"/>
                                        </p:tgtEl>
                                        <p:attrNameLst>
                                          <p:attrName>style.visibility</p:attrName>
                                        </p:attrNameLst>
                                      </p:cBhvr>
                                      <p:to>
                                        <p:strVal val="visible"/>
                                      </p:to>
                                    </p:set>
                                    <p:anim calcmode="lin" valueType="num">
                                      <p:cBhvr additive="base">
                                        <p:cTn id="183" dur="500" fill="hold"/>
                                        <p:tgtEl>
                                          <p:spTgt spid="99"/>
                                        </p:tgtEl>
                                        <p:attrNameLst>
                                          <p:attrName>ppt_x</p:attrName>
                                        </p:attrNameLst>
                                      </p:cBhvr>
                                      <p:tavLst>
                                        <p:tav tm="0">
                                          <p:val>
                                            <p:strVal val="1+#ppt_w/2"/>
                                          </p:val>
                                        </p:tav>
                                        <p:tav tm="100000">
                                          <p:val>
                                            <p:strVal val="#ppt_x"/>
                                          </p:val>
                                        </p:tav>
                                      </p:tavLst>
                                    </p:anim>
                                    <p:anim calcmode="lin" valueType="num">
                                      <p:cBhvr additive="base">
                                        <p:cTn id="184"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ntr" presetSubtype="0" fill="hold" nodeType="clickEffect">
                                  <p:stCondLst>
                                    <p:cond delay="0"/>
                                  </p:stCondLst>
                                  <p:childTnLst>
                                    <p:set>
                                      <p:cBhvr>
                                        <p:cTn id="188" dur="1" fill="hold">
                                          <p:stCondLst>
                                            <p:cond delay="0"/>
                                          </p:stCondLst>
                                        </p:cTn>
                                        <p:tgtEl>
                                          <p:spTgt spid="106"/>
                                        </p:tgtEl>
                                        <p:attrNameLst>
                                          <p:attrName>style.visibility</p:attrName>
                                        </p:attrNameLst>
                                      </p:cBhvr>
                                      <p:to>
                                        <p:strVal val="visible"/>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2" fill="hold" grpId="0" nodeType="clickEffect">
                                  <p:stCondLst>
                                    <p:cond delay="0"/>
                                  </p:stCondLst>
                                  <p:childTnLst>
                                    <p:set>
                                      <p:cBhvr>
                                        <p:cTn id="192" dur="1" fill="hold">
                                          <p:stCondLst>
                                            <p:cond delay="0"/>
                                          </p:stCondLst>
                                        </p:cTn>
                                        <p:tgtEl>
                                          <p:spTgt spid="95"/>
                                        </p:tgtEl>
                                        <p:attrNameLst>
                                          <p:attrName>style.visibility</p:attrName>
                                        </p:attrNameLst>
                                      </p:cBhvr>
                                      <p:to>
                                        <p:strVal val="visible"/>
                                      </p:to>
                                    </p:set>
                                    <p:anim calcmode="lin" valueType="num">
                                      <p:cBhvr additive="base">
                                        <p:cTn id="193" dur="500" fill="hold"/>
                                        <p:tgtEl>
                                          <p:spTgt spid="95"/>
                                        </p:tgtEl>
                                        <p:attrNameLst>
                                          <p:attrName>ppt_x</p:attrName>
                                        </p:attrNameLst>
                                      </p:cBhvr>
                                      <p:tavLst>
                                        <p:tav tm="0">
                                          <p:val>
                                            <p:strVal val="1+#ppt_w/2"/>
                                          </p:val>
                                        </p:tav>
                                        <p:tav tm="100000">
                                          <p:val>
                                            <p:strVal val="#ppt_x"/>
                                          </p:val>
                                        </p:tav>
                                      </p:tavLst>
                                    </p:anim>
                                    <p:anim calcmode="lin" valueType="num">
                                      <p:cBhvr additive="base">
                                        <p:cTn id="194"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nodeType="clickEffect">
                                  <p:stCondLst>
                                    <p:cond delay="0"/>
                                  </p:stCondLst>
                                  <p:childTnLst>
                                    <p:set>
                                      <p:cBhvr>
                                        <p:cTn id="198" dur="1" fill="hold">
                                          <p:stCondLst>
                                            <p:cond delay="0"/>
                                          </p:stCondLst>
                                        </p:cTn>
                                        <p:tgtEl>
                                          <p:spTgt spid="96"/>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nodeType="clickEffect">
                                  <p:stCondLst>
                                    <p:cond delay="0"/>
                                  </p:stCondLst>
                                  <p:childTnLst>
                                    <p:set>
                                      <p:cBhvr>
                                        <p:cTn id="202" dur="1" fill="hold">
                                          <p:stCondLst>
                                            <p:cond delay="0"/>
                                          </p:stCondLst>
                                        </p:cTn>
                                        <p:tgtEl>
                                          <p:spTgt spid="80"/>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2" fill="hold" grpId="0" nodeType="clickEffect">
                                  <p:stCondLst>
                                    <p:cond delay="0"/>
                                  </p:stCondLst>
                                  <p:childTnLst>
                                    <p:set>
                                      <p:cBhvr>
                                        <p:cTn id="206" dur="1" fill="hold">
                                          <p:stCondLst>
                                            <p:cond delay="0"/>
                                          </p:stCondLst>
                                        </p:cTn>
                                        <p:tgtEl>
                                          <p:spTgt spid="105"/>
                                        </p:tgtEl>
                                        <p:attrNameLst>
                                          <p:attrName>style.visibility</p:attrName>
                                        </p:attrNameLst>
                                      </p:cBhvr>
                                      <p:to>
                                        <p:strVal val="visible"/>
                                      </p:to>
                                    </p:set>
                                    <p:anim calcmode="lin" valueType="num">
                                      <p:cBhvr additive="base">
                                        <p:cTn id="207" dur="500" fill="hold"/>
                                        <p:tgtEl>
                                          <p:spTgt spid="105"/>
                                        </p:tgtEl>
                                        <p:attrNameLst>
                                          <p:attrName>ppt_x</p:attrName>
                                        </p:attrNameLst>
                                      </p:cBhvr>
                                      <p:tavLst>
                                        <p:tav tm="0">
                                          <p:val>
                                            <p:strVal val="1+#ppt_w/2"/>
                                          </p:val>
                                        </p:tav>
                                        <p:tav tm="100000">
                                          <p:val>
                                            <p:strVal val="#ppt_x"/>
                                          </p:val>
                                        </p:tav>
                                      </p:tavLst>
                                    </p:anim>
                                    <p:anim calcmode="lin" valueType="num">
                                      <p:cBhvr additive="base">
                                        <p:cTn id="208"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 presetClass="entr" presetSubtype="0" fill="hold" nodeType="clickEffect">
                                  <p:stCondLst>
                                    <p:cond delay="0"/>
                                  </p:stCondLst>
                                  <p:childTnLst>
                                    <p:set>
                                      <p:cBhvr>
                                        <p:cTn id="212" dur="1" fill="hold">
                                          <p:stCondLst>
                                            <p:cond delay="0"/>
                                          </p:stCondLst>
                                        </p:cTn>
                                        <p:tgtEl>
                                          <p:spTgt spid="100"/>
                                        </p:tgtEl>
                                        <p:attrNameLst>
                                          <p:attrName>style.visibility</p:attrName>
                                        </p:attrNameLst>
                                      </p:cBhvr>
                                      <p:to>
                                        <p:strVal val="visible"/>
                                      </p:to>
                                    </p:se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1" presetClass="entr" presetSubtype="0" fill="hold" nodeType="clickEffect">
                                  <p:stCondLst>
                                    <p:cond delay="0"/>
                                  </p:stCondLst>
                                  <p:childTnLst>
                                    <p:set>
                                      <p:cBhvr>
                                        <p:cTn id="216" dur="1" fill="hold">
                                          <p:stCondLst>
                                            <p:cond delay="0"/>
                                          </p:stCondLst>
                                        </p:cTn>
                                        <p:tgtEl>
                                          <p:spTgt spid="108"/>
                                        </p:tgtEl>
                                        <p:attrNameLst>
                                          <p:attrName>style.visibility</p:attrName>
                                        </p:attrNameLst>
                                      </p:cBhvr>
                                      <p:to>
                                        <p:strVal val="visible"/>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 presetClass="entr" presetSubtype="0" fill="hold" nodeType="clickEffect">
                                  <p:stCondLst>
                                    <p:cond delay="0"/>
                                  </p:stCondLst>
                                  <p:childTnLst>
                                    <p:set>
                                      <p:cBhvr>
                                        <p:cTn id="220" dur="1" fill="hold">
                                          <p:stCondLst>
                                            <p:cond delay="0"/>
                                          </p:stCondLst>
                                        </p:cTn>
                                        <p:tgtEl>
                                          <p:spTgt spid="115"/>
                                        </p:tgtEl>
                                        <p:attrNameLst>
                                          <p:attrName>style.visibility</p:attrName>
                                        </p:attrNameLst>
                                      </p:cBhvr>
                                      <p:to>
                                        <p:strVal val="visible"/>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10"/>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111"/>
                                        </p:tgtEl>
                                        <p:attrNameLst>
                                          <p:attrName>style.visibility</p:attrName>
                                        </p:attrNameLst>
                                      </p:cBhvr>
                                      <p:to>
                                        <p:strVal val="visible"/>
                                      </p:to>
                                    </p:se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12"/>
                                        </p:tgtEl>
                                        <p:attrNameLst>
                                          <p:attrName>style.visibility</p:attrName>
                                        </p:attrNameLst>
                                      </p:cBhvr>
                                      <p:to>
                                        <p:strVal val="visibl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13"/>
                                        </p:tgtEl>
                                        <p:attrNameLst>
                                          <p:attrName>style.visibility</p:attrName>
                                        </p:attrNameLst>
                                      </p:cBhvr>
                                      <p:to>
                                        <p:strVal val="visible"/>
                                      </p:to>
                                    </p:se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p:bldP spid="11" grpId="0" animBg="1"/>
      <p:bldP spid="12" grpId="0" animBg="1"/>
      <p:bldP spid="13" grpId="0" animBg="1"/>
      <p:bldP spid="14" grpId="0" animBg="1"/>
      <p:bldP spid="15" grpId="0" animBg="1"/>
      <p:bldP spid="42" grpId="0"/>
      <p:bldP spid="43" grpId="0" animBg="1"/>
      <p:bldP spid="62" grpId="0" animBg="1"/>
      <p:bldP spid="73" grpId="0" animBg="1"/>
      <p:bldP spid="84" grpId="0" animBg="1"/>
      <p:bldP spid="87" grpId="0" animBg="1"/>
      <p:bldP spid="95" grpId="0" animBg="1"/>
      <p:bldP spid="99" grpId="0" animBg="1"/>
      <p:bldP spid="105" grpId="0" animBg="1"/>
      <p:bldP spid="110" grpId="0"/>
      <p:bldP spid="111" grpId="0" animBg="1"/>
      <p:bldP spid="112" grpId="0" animBg="1"/>
      <p:bldP spid="113" grpId="0" animBg="1"/>
      <p:bldP spid="1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descr="C:\Users\Stuart\Pictures\2011-04-07\CAP Workshop April 2011 NT 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3"/>
          </p:nvPr>
        </p:nvSpPr>
        <p:spPr>
          <a:xfrm>
            <a:off x="0" y="0"/>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501101"/>
            <a:ext cx="2819400" cy="646113"/>
          </a:xfrm>
        </p:spPr>
        <p:txBody>
          <a:bodyPr/>
          <a:lstStyle/>
          <a:p>
            <a:r>
              <a:rPr lang="en-AU" dirty="0"/>
              <a:t>Situation</a:t>
            </a:r>
          </a:p>
        </p:txBody>
      </p:sp>
      <p:sp>
        <p:nvSpPr>
          <p:cNvPr id="10"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spTree>
    <p:extLst>
      <p:ext uri="{BB962C8B-B14F-4D97-AF65-F5344CB8AC3E}">
        <p14:creationId xmlns:p14="http://schemas.microsoft.com/office/powerpoint/2010/main" val="260704751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5714</TotalTime>
  <Words>1148</Words>
  <Application>Microsoft Office PowerPoint</Application>
  <PresentationFormat>On-screen Show (4:3)</PresentationFormat>
  <Paragraphs>224</Paragraphs>
  <Slides>20</Slides>
  <Notes>18</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0" baseType="lpstr">
      <vt:lpstr>ＭＳ Ｐゴシック</vt:lpstr>
      <vt:lpstr>Arial</vt:lpstr>
      <vt:lpstr>Arial Unicode MS</vt:lpstr>
      <vt:lpstr>Calibri</vt:lpstr>
      <vt:lpstr>Garamond</vt:lpstr>
      <vt:lpstr>Trebuchet MS</vt:lpstr>
      <vt:lpstr>1_Custom Design</vt:lpstr>
      <vt:lpstr>1_Default Design</vt:lpstr>
      <vt:lpstr>Custom Design</vt:lpstr>
      <vt:lpstr>Clip</vt:lpstr>
      <vt:lpstr>Situation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Stuart</cp:lastModifiedBy>
  <cp:revision>117</cp:revision>
  <cp:lastPrinted>2016-10-25T12:21:03Z</cp:lastPrinted>
  <dcterms:created xsi:type="dcterms:W3CDTF">2002-12-14T17:41:30Z</dcterms:created>
  <dcterms:modified xsi:type="dcterms:W3CDTF">2017-02-01T02:38:09Z</dcterms:modified>
</cp:coreProperties>
</file>