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700" r:id="rId1"/>
  </p:sldMasterIdLst>
  <p:notesMasterIdLst>
    <p:notesMasterId r:id="rId29"/>
  </p:notesMasterIdLst>
  <p:handoutMasterIdLst>
    <p:handoutMasterId r:id="rId30"/>
  </p:handoutMasterIdLst>
  <p:sldIdLst>
    <p:sldId id="302" r:id="rId2"/>
    <p:sldId id="322" r:id="rId3"/>
    <p:sldId id="310" r:id="rId4"/>
    <p:sldId id="325" r:id="rId5"/>
    <p:sldId id="308" r:id="rId6"/>
    <p:sldId id="319" r:id="rId7"/>
    <p:sldId id="320" r:id="rId8"/>
    <p:sldId id="321" r:id="rId9"/>
    <p:sldId id="315" r:id="rId10"/>
    <p:sldId id="259" r:id="rId11"/>
    <p:sldId id="327" r:id="rId12"/>
    <p:sldId id="328" r:id="rId13"/>
    <p:sldId id="316" r:id="rId14"/>
    <p:sldId id="262" r:id="rId15"/>
    <p:sldId id="318" r:id="rId16"/>
    <p:sldId id="261" r:id="rId17"/>
    <p:sldId id="260" r:id="rId18"/>
    <p:sldId id="265" r:id="rId19"/>
    <p:sldId id="267" r:id="rId20"/>
    <p:sldId id="306" r:id="rId21"/>
    <p:sldId id="313" r:id="rId22"/>
    <p:sldId id="330" r:id="rId23"/>
    <p:sldId id="311" r:id="rId24"/>
    <p:sldId id="312" r:id="rId25"/>
    <p:sldId id="324" r:id="rId26"/>
    <p:sldId id="331" r:id="rId27"/>
    <p:sldId id="329" r:id="rId28"/>
  </p:sldIdLst>
  <p:sldSz cx="13004800" cy="9753600"/>
  <p:notesSz cx="7099300" cy="10234613"/>
  <p:defaultTextStyle>
    <a:defPPr>
      <a:defRPr lang="en-US"/>
    </a:defPPr>
    <a:lvl1pPr algn="ctr" defTabSz="58405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813" indent="114271" algn="ctr" defTabSz="58405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623" indent="228542" algn="ctr" defTabSz="58405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437" indent="342813" algn="ctr" defTabSz="58405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248" indent="457082" algn="ctr" defTabSz="58405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5417" algn="l" defTabSz="914166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2497" algn="l" defTabSz="914166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199582" algn="l" defTabSz="914166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6665" algn="l" defTabSz="914166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34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n-US" dirty="0">
                <a:latin typeface="Trebuchet MS" panose="020B0603020202020204" pitchFamily="34" charset="0"/>
              </a:rPr>
              <a:t>Goals</a:t>
            </a:r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endParaRPr lang="en-A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82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Chalkboard SE" charset="0"/>
              </a:rPr>
              <a:t>Click to edit Master text styles</a:t>
            </a:r>
          </a:p>
          <a:p>
            <a:pPr lvl="1"/>
            <a:r>
              <a:rPr lang="en-US" noProof="0">
                <a:sym typeface="Chalkboard SE" charset="0"/>
              </a:rPr>
              <a:t>Second level</a:t>
            </a:r>
          </a:p>
          <a:p>
            <a:pPr lvl="2"/>
            <a:r>
              <a:rPr lang="en-US" noProof="0">
                <a:sym typeface="Chalkboard SE" charset="0"/>
              </a:rPr>
              <a:t>Third level</a:t>
            </a:r>
          </a:p>
          <a:p>
            <a:pPr lvl="3"/>
            <a:r>
              <a:rPr lang="en-US" noProof="0">
                <a:sym typeface="Chalkboard SE" charset="0"/>
              </a:rPr>
              <a:t>Fourth level</a:t>
            </a:r>
          </a:p>
          <a:p>
            <a:pPr lvl="4"/>
            <a:r>
              <a:rPr lang="en-US" noProof="0">
                <a:sym typeface="Chalkboard S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318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82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813" algn="l" defTabSz="457082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623" algn="l" defTabSz="457082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437" algn="l" defTabSz="457082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248" algn="l" defTabSz="457082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5417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497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582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5"/>
          </a:xfrm>
          <a:prstGeom prst="rect">
            <a:avLst/>
          </a:prstGeom>
          <a:noFill/>
        </p:spPr>
        <p:txBody>
          <a:bodyPr lIns="91431" tIns="45715" rIns="91431" bIns="45715"/>
          <a:lstStyle/>
          <a:p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CAP Overview</a:t>
            </a: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</p:spPr>
        <p:txBody>
          <a:bodyPr lIns="91431" tIns="45715" rIns="91431" bIns="45715"/>
          <a:lstStyle/>
          <a:p>
            <a:r>
              <a:rPr lang="en-AU" dirty="0">
                <a:solidFill>
                  <a:prstClr val="black"/>
                </a:solidFill>
                <a:latin typeface="Trebuchet MS" panose="020B0603020202020204" pitchFamily="34" charset="0"/>
              </a:rPr>
              <a:t>Printed March 2011</a:t>
            </a:r>
            <a:endParaRPr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6575" cy="511175"/>
          </a:xfrm>
          <a:prstGeom prst="rect">
            <a:avLst/>
          </a:prstGeom>
          <a:noFill/>
        </p:spPr>
        <p:txBody>
          <a:bodyPr lIns="91431" tIns="45715" rIns="91431" bIns="45715"/>
          <a:lstStyle/>
          <a:p>
            <a:r>
              <a:rPr lang="en-AU" dirty="0">
                <a:solidFill>
                  <a:prstClr val="black"/>
                </a:solidFill>
                <a:latin typeface="Trebuchet MS" panose="020B0603020202020204" pitchFamily="34" charset="0"/>
              </a:rPr>
              <a:t>CAP Resources</a:t>
            </a:r>
            <a:endParaRPr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  <a:noFill/>
        </p:spPr>
        <p:txBody>
          <a:bodyPr lIns="91431" tIns="45715" rIns="91431" bIns="45715"/>
          <a:lstStyle/>
          <a:p>
            <a:fld id="{AAD43DAA-C6AA-48BB-A3C1-7D1356E53953}" type="slidenum">
              <a:rPr lang="en-US" smtClean="0">
                <a:solidFill>
                  <a:prstClr val="black"/>
                </a:solidFill>
                <a:latin typeface="Trebuchet MS" panose="020B0603020202020204" pitchFamily="34" charset="0"/>
              </a:rPr>
              <a:pPr/>
              <a:t>1</a:t>
            </a:fld>
            <a:endParaRPr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4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158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75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17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2D870E-D945-41DF-8B0C-58D0A9D86CE2}" type="slidenum">
              <a:rPr lang="en-US" sz="1300">
                <a:latin typeface="Trebuchet MS" panose="020B0603020202020204" pitchFamily="34" charset="0"/>
              </a:rPr>
              <a:pPr eaLnBrk="1" hangingPunct="1"/>
              <a:t>15</a:t>
            </a:fld>
            <a:endParaRPr lang="en-US" sz="1300" dirty="0">
              <a:latin typeface="Trebuchet MS" panose="020B0603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20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70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242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/>
              <a:t>This is a key part of the CAP process.  To me, it is the most important single step. </a:t>
            </a:r>
          </a:p>
          <a:p>
            <a:pPr eaLnBrk="1"/>
            <a:endParaRPr lang="en-US"/>
          </a:p>
          <a:p>
            <a:pPr eaLnBrk="1"/>
            <a:r>
              <a:rPr lang="en-US"/>
              <a:t>There is guidance on how to develop good measurable objectives: e.g., measurable, time bound, feasible, etc…I won’t repeat them here. </a:t>
            </a:r>
          </a:p>
          <a:p>
            <a:pPr eaLnBrk="1"/>
            <a:endParaRPr lang="en-US"/>
          </a:p>
          <a:p>
            <a:pPr eaLnBrk="1"/>
            <a:r>
              <a:rPr lang="en-US"/>
              <a:t>Despite the guidance and training, this still proves difficult for many practitioners.  If you remember, during the development of the 3 YIPs, for example, this was one of the most closely critiqued part of the process from a peer-to-peer perspective.</a:t>
            </a:r>
          </a:p>
          <a:p>
            <a:pPr eaLnBrk="1"/>
            <a:endParaRPr lang="en-US"/>
          </a:p>
          <a:p>
            <a:pPr eaLnBrk="1"/>
            <a:r>
              <a:rPr lang="en-US"/>
              <a:t>This is a simple example of what many strategies are often initially described as…and how they get turned into a measurable objective.</a:t>
            </a:r>
          </a:p>
          <a:p>
            <a:pPr eaLnBrk="1"/>
            <a:r>
              <a:rPr lang="en-US"/>
              <a:t>This is important because these measurable objectives form a basis for strategy effectiveness measures in the results chain.</a:t>
            </a:r>
          </a:p>
          <a:p>
            <a:pPr eaLnBrk="1"/>
            <a:endParaRPr lang="en-US"/>
          </a:p>
          <a:p>
            <a:pPr eaLnBrk="1"/>
            <a:r>
              <a:rPr lang="en-US"/>
              <a:t>In short – our CAP Process should generate the strategy effectiveness measures we need.</a:t>
            </a:r>
          </a:p>
        </p:txBody>
      </p:sp>
    </p:spTree>
    <p:extLst>
      <p:ext uri="{BB962C8B-B14F-4D97-AF65-F5344CB8AC3E}">
        <p14:creationId xmlns:p14="http://schemas.microsoft.com/office/powerpoint/2010/main" val="795538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85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03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8FD3D592-3422-4362-B71F-F3A41932A589}" type="slidenum">
              <a:rPr lang="en-AU" smtClean="0">
                <a:solidFill>
                  <a:prstClr val="black"/>
                </a:solidFill>
                <a:latin typeface="Trebuchet MS" panose="020B0603020202020204" pitchFamily="34" charset="0"/>
              </a:rPr>
              <a:pPr/>
              <a:t>2</a:t>
            </a:fld>
            <a:endParaRPr lang="en-AU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43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183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9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671FAA-B2A8-4CFE-8D14-4A3B0EB97327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23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92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671FAA-B2A8-4CFE-8D14-4A3B0EB97327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24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31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671FAA-B2A8-4CFE-8D14-4A3B0EB97327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25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81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671FAA-B2A8-4CFE-8D14-4A3B0EB97327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26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85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671FAA-B2A8-4CFE-8D14-4A3B0EB97327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27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0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3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671FAA-B2A8-4CFE-8D14-4A3B0EB97327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9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3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41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9935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7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>
            <a:normAutofit/>
          </a:bodyPr>
          <a:lstStyle>
            <a:lvl1pPr marL="0" indent="0" algn="ctr">
              <a:buNone/>
              <a:defRPr sz="5700">
                <a:solidFill>
                  <a:schemeClr val="tx1"/>
                </a:solidFill>
              </a:defRPr>
            </a:lvl1pPr>
            <a:lvl2pPr marL="6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3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1"/>
            <a:ext cx="2926080" cy="832216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1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7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330D4BC-0795-4F83-9453-D26CAAA31CA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4672744-EC7F-4E7E-BB74-258DCD6FBB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950720"/>
            <a:ext cx="11704320" cy="1625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92107" y="3793067"/>
            <a:ext cx="5204178" cy="444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32" y="3793067"/>
            <a:ext cx="5206436" cy="444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6024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494" y="3793067"/>
            <a:ext cx="5204178" cy="444105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420" y="3793067"/>
            <a:ext cx="5206436" cy="444105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00748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50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2916850"/>
              </p:ext>
            </p:extLst>
          </p:nvPr>
        </p:nvGraphicFramePr>
        <p:xfrm>
          <a:off x="5" y="5"/>
          <a:ext cx="12991253" cy="167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056">
                <a:tc gridSpan="2">
                  <a:txBody>
                    <a:bodyPr/>
                    <a:lstStyle/>
                    <a:p>
                      <a:pPr algn="l"/>
                      <a:endParaRPr lang="en-AU" sz="3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15">
                <a:tc>
                  <a:txBody>
                    <a:bodyPr/>
                    <a:lstStyle/>
                    <a:p>
                      <a:pPr algn="ctr"/>
                      <a:endParaRPr lang="en-AU" sz="5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3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9896" y="-3737"/>
            <a:ext cx="12982222" cy="657014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3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712679"/>
            <a:ext cx="4009813" cy="9189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130025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51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57227" y="712679"/>
            <a:ext cx="8947573" cy="9189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130046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3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6"/>
            <a:ext cx="11054080" cy="1937173"/>
          </a:xfrm>
          <a:prstGeom prst="rect">
            <a:avLst/>
          </a:prstGeo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7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2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5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6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7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0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5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5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1357249"/>
              </p:ext>
            </p:extLst>
          </p:nvPr>
        </p:nvGraphicFramePr>
        <p:xfrm>
          <a:off x="5" y="5"/>
          <a:ext cx="12991253" cy="167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056">
                <a:tc gridSpan="2">
                  <a:txBody>
                    <a:bodyPr/>
                    <a:lstStyle/>
                    <a:p>
                      <a:pPr algn="l"/>
                      <a:endParaRPr lang="en-AU" sz="3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15">
                <a:tc>
                  <a:txBody>
                    <a:bodyPr/>
                    <a:lstStyle/>
                    <a:p>
                      <a:pPr algn="ctr"/>
                      <a:endParaRPr lang="en-AU" sz="5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3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9896" y="-3737"/>
            <a:ext cx="12982222" cy="657014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3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712679"/>
            <a:ext cx="4009813" cy="9189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130025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51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57227" y="712679"/>
            <a:ext cx="8947573" cy="9189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130046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3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76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1357249"/>
              </p:ext>
            </p:extLst>
          </p:nvPr>
        </p:nvGraphicFramePr>
        <p:xfrm>
          <a:off x="5" y="5"/>
          <a:ext cx="12991253" cy="167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056">
                <a:tc gridSpan="2">
                  <a:txBody>
                    <a:bodyPr/>
                    <a:lstStyle/>
                    <a:p>
                      <a:pPr algn="l"/>
                      <a:endParaRPr lang="en-AU" sz="3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15">
                <a:tc>
                  <a:txBody>
                    <a:bodyPr/>
                    <a:lstStyle/>
                    <a:p>
                      <a:pPr algn="ctr"/>
                      <a:endParaRPr lang="en-AU" sz="5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3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9896" y="-3737"/>
            <a:ext cx="12982222" cy="657014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3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712679"/>
            <a:ext cx="4009813" cy="9189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130025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51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57227" y="712679"/>
            <a:ext cx="8947573" cy="9189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130046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3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1357249"/>
              </p:ext>
            </p:extLst>
          </p:nvPr>
        </p:nvGraphicFramePr>
        <p:xfrm>
          <a:off x="5" y="5"/>
          <a:ext cx="12991253" cy="167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056">
                <a:tc gridSpan="2">
                  <a:txBody>
                    <a:bodyPr/>
                    <a:lstStyle/>
                    <a:p>
                      <a:pPr algn="l"/>
                      <a:endParaRPr lang="en-AU" sz="3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15">
                <a:tc>
                  <a:txBody>
                    <a:bodyPr/>
                    <a:lstStyle/>
                    <a:p>
                      <a:pPr algn="ctr"/>
                      <a:endParaRPr lang="en-AU" sz="51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3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0051" marR="130051" marT="65035" marB="650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9896" y="-3737"/>
            <a:ext cx="12982222" cy="657014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3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712679"/>
            <a:ext cx="4009813" cy="9189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1300259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51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057227" y="712679"/>
            <a:ext cx="8947573" cy="9189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130046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3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6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2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3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7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30" indent="0">
              <a:buNone/>
              <a:defRPr sz="4000"/>
            </a:lvl2pPr>
            <a:lvl3pPr marL="1300259" indent="0">
              <a:buNone/>
              <a:defRPr sz="3400"/>
            </a:lvl3pPr>
            <a:lvl4pPr marL="1950391" indent="0">
              <a:buNone/>
              <a:defRPr sz="2800"/>
            </a:lvl4pPr>
            <a:lvl5pPr marL="2600520" indent="0">
              <a:buNone/>
              <a:defRPr sz="2800"/>
            </a:lvl5pPr>
            <a:lvl6pPr marL="3250650" indent="0">
              <a:buNone/>
              <a:defRPr sz="2800"/>
            </a:lvl6pPr>
            <a:lvl7pPr marL="3900782" indent="0">
              <a:buNone/>
              <a:defRPr sz="2800"/>
            </a:lvl7pPr>
            <a:lvl8pPr marL="4550909" indent="0">
              <a:buNone/>
              <a:defRPr sz="2800"/>
            </a:lvl8pPr>
            <a:lvl9pPr marL="5201041" indent="0">
              <a:buNone/>
              <a:defRPr sz="28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6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914307" hangingPunct="1"/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07" hangingPunct="1"/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914307" hangingPunct="1"/>
            <a:endParaRPr lang="en-AU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914307" hangingPunct="1"/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07" hangingPunct="1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454" y="8126260"/>
            <a:ext cx="1820864" cy="16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14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42416" y="484312"/>
            <a:ext cx="11054080" cy="2090702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984" y="4732784"/>
            <a:ext cx="9103360" cy="2492587"/>
          </a:xfrm>
        </p:spPr>
        <p:txBody>
          <a:bodyPr/>
          <a:lstStyle/>
          <a:p>
            <a:r>
              <a:rPr lang="en-AU" dirty="0"/>
              <a:t>The first step in </a:t>
            </a:r>
          </a:p>
          <a:p>
            <a:r>
              <a:rPr lang="en-AU" dirty="0"/>
              <a:t>Making the Plan</a:t>
            </a:r>
          </a:p>
        </p:txBody>
      </p:sp>
    </p:spTree>
    <p:extLst>
      <p:ext uri="{BB962C8B-B14F-4D97-AF65-F5344CB8AC3E}">
        <p14:creationId xmlns:p14="http://schemas.microsoft.com/office/powerpoint/2010/main" val="14081756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50240" y="2275844"/>
            <a:ext cx="11972840" cy="6436925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sym typeface="Helvetica" charset="0"/>
              </a:rPr>
              <a:t>Improve the health of a target </a:t>
            </a:r>
            <a:r>
              <a:rPr lang="en-US" dirty="0">
                <a:sym typeface="Helvetica" charset="0"/>
              </a:rPr>
              <a:t>(</a:t>
            </a:r>
            <a:r>
              <a:rPr lang="en-US" dirty="0">
                <a:solidFill>
                  <a:srgbClr val="C00000"/>
                </a:solidFill>
                <a:sym typeface="Helvetica" charset="0"/>
              </a:rPr>
              <a:t>Poor</a:t>
            </a:r>
            <a:r>
              <a:rPr lang="en-US" dirty="0">
                <a:sym typeface="Helvetica" charset="0"/>
              </a:rPr>
              <a:t> or </a:t>
            </a:r>
            <a:r>
              <a:rPr lang="en-US" dirty="0">
                <a:solidFill>
                  <a:srgbClr val="FFC000"/>
                </a:solidFill>
                <a:sym typeface="Helvetica" charset="0"/>
              </a:rPr>
              <a:t>Fair</a:t>
            </a:r>
            <a:r>
              <a:rPr lang="en-US" dirty="0">
                <a:sym typeface="Helvetica" charset="0"/>
              </a:rPr>
              <a:t>)</a:t>
            </a:r>
          </a:p>
          <a:p>
            <a:pPr lvl="1"/>
            <a:r>
              <a:rPr lang="en-US" dirty="0">
                <a:sym typeface="Helvetica" charset="0"/>
              </a:rPr>
              <a:t>Health Goals should typically describe the </a:t>
            </a:r>
            <a:r>
              <a:rPr lang="en-US" b="1" dirty="0">
                <a:sym typeface="Helvetica" charset="0"/>
              </a:rPr>
              <a:t>“</a:t>
            </a:r>
            <a:r>
              <a:rPr lang="en-US" b="1" dirty="0">
                <a:solidFill>
                  <a:srgbClr val="00B050"/>
                </a:solidFill>
                <a:sym typeface="Helvetica" charset="0"/>
              </a:rPr>
              <a:t>Good</a:t>
            </a:r>
            <a:r>
              <a:rPr lang="en-US" b="1" dirty="0">
                <a:sym typeface="Helvetica" charset="0"/>
              </a:rPr>
              <a:t>” </a:t>
            </a:r>
            <a:r>
              <a:rPr lang="en-US" dirty="0">
                <a:sym typeface="Helvetica" charset="0"/>
              </a:rPr>
              <a:t>rating for an attribute </a:t>
            </a:r>
          </a:p>
          <a:p>
            <a:pPr lvl="1"/>
            <a:endParaRPr lang="en-US" dirty="0">
              <a:sym typeface="Helvetica" charset="0"/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sym typeface="Helvetica" charset="0"/>
              </a:rPr>
              <a:t>Reduce a critical threat </a:t>
            </a:r>
            <a:r>
              <a:rPr lang="en-US" dirty="0">
                <a:sym typeface="Helvetica" charset="0"/>
              </a:rPr>
              <a:t>(</a:t>
            </a:r>
            <a:r>
              <a:rPr lang="en-US" dirty="0">
                <a:solidFill>
                  <a:srgbClr val="C00000"/>
                </a:solidFill>
                <a:sym typeface="Helvetica" charset="0"/>
              </a:rPr>
              <a:t>Very High </a:t>
            </a:r>
            <a:r>
              <a:rPr lang="en-US" dirty="0">
                <a:sym typeface="Helvetica" charset="0"/>
              </a:rPr>
              <a:t>or </a:t>
            </a:r>
            <a:r>
              <a:rPr lang="en-US" dirty="0">
                <a:solidFill>
                  <a:srgbClr val="FFC000"/>
                </a:solidFill>
                <a:sym typeface="Helvetica" charset="0"/>
              </a:rPr>
              <a:t>High</a:t>
            </a:r>
            <a:r>
              <a:rPr lang="en-US" dirty="0">
                <a:sym typeface="Helvetica" charset="0"/>
              </a:rPr>
              <a:t>) </a:t>
            </a:r>
          </a:p>
          <a:p>
            <a:pPr lvl="1"/>
            <a:r>
              <a:rPr lang="en-US" dirty="0">
                <a:sym typeface="Helvetica" charset="0"/>
              </a:rPr>
              <a:t>Threat Goals should describe what is required to reduce a threat to at least a </a:t>
            </a:r>
            <a:r>
              <a:rPr lang="en-US" b="1" dirty="0">
                <a:sym typeface="Helvetica" charset="0"/>
              </a:rPr>
              <a:t>“</a:t>
            </a:r>
            <a:r>
              <a:rPr lang="en-US" b="1" dirty="0">
                <a:solidFill>
                  <a:srgbClr val="00B050"/>
                </a:solidFill>
                <a:sym typeface="Helvetica" charset="0"/>
              </a:rPr>
              <a:t>Medium</a:t>
            </a:r>
            <a:r>
              <a:rPr lang="en-US" b="1" dirty="0">
                <a:sym typeface="Helvetica" charset="0"/>
              </a:rPr>
              <a:t>” </a:t>
            </a:r>
            <a:r>
              <a:rPr lang="en-US" dirty="0">
                <a:sym typeface="Helvetica" charset="0"/>
              </a:rPr>
              <a:t>ranking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tx1"/>
                </a:solidFill>
              </a:rPr>
              <a:t>Each Goal is designed to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sym typeface="Helvetica" charset="0"/>
              </a:rPr>
              <a:t>Not all targets will need to have a Goal – only priority ones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Helvetica" charset="0"/>
              </a:rPr>
              <a:t>Not all threats will have a goal – only priority ones</a:t>
            </a:r>
          </a:p>
          <a:p>
            <a:r>
              <a:rPr lang="en-US" dirty="0">
                <a:solidFill>
                  <a:schemeClr val="tx2"/>
                </a:solidFill>
                <a:sym typeface="Helvetica" charset="0"/>
              </a:rPr>
              <a:t>Usually you will need to reach Threat Goals </a:t>
            </a:r>
            <a:r>
              <a:rPr lang="en-US" u="sng" dirty="0">
                <a:solidFill>
                  <a:schemeClr val="tx2"/>
                </a:solidFill>
                <a:sym typeface="Helvetica" charset="0"/>
              </a:rPr>
              <a:t>before</a:t>
            </a:r>
            <a:r>
              <a:rPr lang="en-US" dirty="0">
                <a:solidFill>
                  <a:schemeClr val="tx2"/>
                </a:solidFill>
                <a:sym typeface="Helvetica" charset="0"/>
              </a:rPr>
              <a:t> reaching Target Goals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Helvetica" charset="0"/>
              </a:rPr>
              <a:t>Usually you will need to meet more than 1 threat goals to meet one Target goal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tx1"/>
                </a:solidFill>
              </a:rPr>
              <a:t>One goal leads to another</a:t>
            </a:r>
          </a:p>
        </p:txBody>
      </p:sp>
    </p:spTree>
    <p:extLst>
      <p:ext uri="{BB962C8B-B14F-4D97-AF65-F5344CB8AC3E}">
        <p14:creationId xmlns:p14="http://schemas.microsoft.com/office/powerpoint/2010/main" val="33808979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tx1"/>
                </a:solidFill>
              </a:rPr>
              <a:t>One goal leads to another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62840" y="4115685"/>
            <a:ext cx="2157141" cy="27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VISION</a:t>
            </a:r>
          </a:p>
        </p:txBody>
      </p:sp>
      <p:sp>
        <p:nvSpPr>
          <p:cNvPr id="5" name="Oval 4"/>
          <p:cNvSpPr/>
          <p:nvPr/>
        </p:nvSpPr>
        <p:spPr>
          <a:xfrm>
            <a:off x="6507590" y="2945555"/>
            <a:ext cx="2880320" cy="15121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TARGET 1 GOAL </a:t>
            </a:r>
          </a:p>
        </p:txBody>
      </p:sp>
      <p:sp>
        <p:nvSpPr>
          <p:cNvPr id="12" name="Oval 11"/>
          <p:cNvSpPr/>
          <p:nvPr/>
        </p:nvSpPr>
        <p:spPr>
          <a:xfrm>
            <a:off x="6507590" y="4709751"/>
            <a:ext cx="2880320" cy="15121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TARGET 2 GOAL </a:t>
            </a:r>
          </a:p>
        </p:txBody>
      </p:sp>
      <p:sp>
        <p:nvSpPr>
          <p:cNvPr id="13" name="Oval 12"/>
          <p:cNvSpPr/>
          <p:nvPr/>
        </p:nvSpPr>
        <p:spPr>
          <a:xfrm>
            <a:off x="6503960" y="6473947"/>
            <a:ext cx="2880320" cy="15121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TARGET 3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9673" y="1874309"/>
            <a:ext cx="2520280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THREAT 1 GOAL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56350" y="3671551"/>
            <a:ext cx="2520280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THREAT 2 GOAL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9673" y="5468793"/>
            <a:ext cx="2520280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THREAT 3 GOAL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7087" y="7266035"/>
            <a:ext cx="2520280" cy="144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Trebuchet MS" panose="020B0603020202020204" pitchFamily="34" charset="0"/>
              </a:rPr>
              <a:t>THREAT 4 GOAL</a:t>
            </a:r>
          </a:p>
        </p:txBody>
      </p:sp>
      <p:cxnSp>
        <p:nvCxnSpPr>
          <p:cNvPr id="8" name="Straight Arrow Connector 7"/>
          <p:cNvCxnSpPr>
            <a:stCxn id="5" idx="6"/>
            <a:endCxn id="4" idx="1"/>
          </p:cNvCxnSpPr>
          <p:nvPr/>
        </p:nvCxnSpPr>
        <p:spPr>
          <a:xfrm>
            <a:off x="9387910" y="3701639"/>
            <a:ext cx="1074930" cy="17641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6"/>
            <a:endCxn id="4" idx="1"/>
          </p:cNvCxnSpPr>
          <p:nvPr/>
        </p:nvCxnSpPr>
        <p:spPr>
          <a:xfrm>
            <a:off x="9387910" y="5465835"/>
            <a:ext cx="10749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4" idx="1"/>
          </p:cNvCxnSpPr>
          <p:nvPr/>
        </p:nvCxnSpPr>
        <p:spPr>
          <a:xfrm flipV="1">
            <a:off x="9384280" y="5465835"/>
            <a:ext cx="1078560" cy="17641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5" idx="2"/>
          </p:cNvCxnSpPr>
          <p:nvPr/>
        </p:nvCxnSpPr>
        <p:spPr>
          <a:xfrm>
            <a:off x="5269953" y="2594389"/>
            <a:ext cx="1237637" cy="1107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2" idx="2"/>
          </p:cNvCxnSpPr>
          <p:nvPr/>
        </p:nvCxnSpPr>
        <p:spPr>
          <a:xfrm>
            <a:off x="5276630" y="4391631"/>
            <a:ext cx="1230960" cy="10742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12" idx="2"/>
          </p:cNvCxnSpPr>
          <p:nvPr/>
        </p:nvCxnSpPr>
        <p:spPr>
          <a:xfrm flipV="1">
            <a:off x="5269953" y="5465835"/>
            <a:ext cx="1237637" cy="7230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12" idx="2"/>
          </p:cNvCxnSpPr>
          <p:nvPr/>
        </p:nvCxnSpPr>
        <p:spPr>
          <a:xfrm flipV="1">
            <a:off x="5317367" y="5465835"/>
            <a:ext cx="1190223" cy="25202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7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8478" y="2212504"/>
            <a:ext cx="1224136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  <a:t>The  job is to get the “colors” in the 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</a:b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  <a:t>Health and Threat tables from 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</a:b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Red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  <a:t> &amp;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</a:rPr>
              <a:t>Yellow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  <a:t> to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 panose="020B0603020202020204" pitchFamily="34" charset="0"/>
              </a:rPr>
              <a:t>Green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  <a:t> – 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</a:br>
            <a:r>
              <a:rPr kumimoji="0" lang="en-US" sz="4400" b="0" i="0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</a:rPr>
              <a:t>often a life’s journey</a:t>
            </a:r>
            <a:endParaRPr kumimoji="0" lang="en-US" sz="4400" b="0" i="1" u="sng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3 to 5 well-crafted Goals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/ Strategies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=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			</a:t>
            </a:r>
            <a:r>
              <a:rPr kumimoji="0" lang="en-US" sz="4800" b="1" i="0" u="sng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 lot of work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04" y="3888904"/>
            <a:ext cx="9810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Few is good!</a:t>
            </a:r>
          </a:p>
        </p:txBody>
      </p:sp>
    </p:spTree>
    <p:extLst>
      <p:ext uri="{BB962C8B-B14F-4D97-AF65-F5344CB8AC3E}">
        <p14:creationId xmlns:p14="http://schemas.microsoft.com/office/powerpoint/2010/main" val="4879398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t="31484" r="6149" b="18935"/>
          <a:stretch/>
        </p:blipFill>
        <p:spPr bwMode="auto">
          <a:xfrm>
            <a:off x="210464" y="3724672"/>
            <a:ext cx="1261089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63898" r="58153" b="26525"/>
          <a:stretch/>
        </p:blipFill>
        <p:spPr bwMode="auto">
          <a:xfrm>
            <a:off x="5926336" y="1924472"/>
            <a:ext cx="5796407" cy="107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214273" y="2064728"/>
            <a:ext cx="2304256" cy="13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6401" tIns="72231" rIns="126401" bIns="72231">
            <a:spAutoFit/>
          </a:bodyPr>
          <a:lstStyle/>
          <a:p>
            <a:pPr algn="l" defTabSz="1299830"/>
            <a:r>
              <a:rPr lang="en-US" sz="2600" b="1" dirty="0" err="1">
                <a:latin typeface="Trebuchet MS" panose="020B0603020202020204" pitchFamily="34" charset="0"/>
                <a:cs typeface="Arial" pitchFamily="34" charset="0"/>
                <a:sym typeface="Arial" pitchFamily="34" charset="0"/>
              </a:rPr>
              <a:t>Uunguu</a:t>
            </a:r>
            <a:r>
              <a:rPr lang="en-US" sz="2600" b="1" dirty="0">
                <a:latin typeface="Trebuchet MS" panose="020B0603020202020204" pitchFamily="34" charset="0"/>
                <a:cs typeface="Arial" pitchFamily="34" charset="0"/>
                <a:sym typeface="Arial" pitchFamily="34" charset="0"/>
              </a:rPr>
              <a:t> Health Summary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198" name="AutoShape 7"/>
          <p:cNvSpPr>
            <a:spLocks/>
          </p:cNvSpPr>
          <p:nvPr/>
        </p:nvSpPr>
        <p:spPr bwMode="auto">
          <a:xfrm>
            <a:off x="5206256" y="7325072"/>
            <a:ext cx="2024483" cy="936104"/>
          </a:xfrm>
          <a:custGeom>
            <a:avLst/>
            <a:gdLst>
              <a:gd name="T0" fmla="*/ 650081 w 21600"/>
              <a:gd name="T1" fmla="*/ 0 h 21600"/>
              <a:gd name="T2" fmla="*/ 0 w 21600"/>
              <a:gd name="T3" fmla="*/ 270644 h 21600"/>
              <a:gd name="T4" fmla="*/ 0 w 21600"/>
              <a:gd name="T5" fmla="*/ 270669 h 21600"/>
              <a:gd name="T6" fmla="*/ 650021 w 21600"/>
              <a:gd name="T7" fmla="*/ 541338 h 21600"/>
              <a:gd name="T8" fmla="*/ 650081 w 21600"/>
              <a:gd name="T9" fmla="*/ 541338 h 21600"/>
              <a:gd name="T10" fmla="*/ 1300162 w 21600"/>
              <a:gd name="T11" fmla="*/ 270669 h 21600"/>
              <a:gd name="T12" fmla="*/ 650081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515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6347120" y="2998446"/>
            <a:ext cx="227287" cy="4326626"/>
          </a:xfrm>
          <a:prstGeom prst="line">
            <a:avLst/>
          </a:prstGeom>
          <a:noFill/>
          <a:ln w="4515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5" tIns="45708" rIns="91415" bIns="45708"/>
          <a:lstStyle/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Goal to improve health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92107" y="2428528"/>
            <a:ext cx="10494869" cy="190103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rebuchet MS" panose="020B0603020202020204" pitchFamily="34" charset="0"/>
              </a:rPr>
              <a:t>Objective: By 2025, ensure “Good” base flows in summer (Dec-Mar) so that </a:t>
            </a:r>
            <a:r>
              <a:rPr lang="en-US" sz="3200" b="1" u="sng" dirty="0">
                <a:latin typeface="Trebuchet MS" panose="020B0603020202020204" pitchFamily="34" charset="0"/>
              </a:rPr>
              <a:t>no sections of river go dry</a:t>
            </a:r>
            <a:r>
              <a:rPr lang="en-US" sz="3200" b="1" dirty="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 dirty="0">
                <a:latin typeface="Trebuchet MS" panose="020B0603020202020204" pitchFamily="34" charset="0"/>
              </a:rPr>
              <a:t>Attribute = Hydrologic regime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7" y="5380856"/>
            <a:ext cx="11487573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57227" y="916360"/>
            <a:ext cx="8947573" cy="576064"/>
          </a:xfrm>
        </p:spPr>
        <p:txBody>
          <a:bodyPr>
            <a:noAutofit/>
          </a:bodyPr>
          <a:lstStyle/>
          <a:p>
            <a:r>
              <a:rPr lang="en-AU" sz="3600" dirty="0"/>
              <a:t>use Attributes and Indicators to set Goals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32" y="6391034"/>
            <a:ext cx="1872208" cy="18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0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9"/>
          <p:cNvSpPr>
            <a:spLocks/>
          </p:cNvSpPr>
          <p:nvPr/>
        </p:nvSpPr>
        <p:spPr bwMode="auto">
          <a:xfrm>
            <a:off x="1029792" y="2068488"/>
            <a:ext cx="2304256" cy="13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6401" tIns="72231" rIns="126401" bIns="72231">
            <a:spAutoFit/>
          </a:bodyPr>
          <a:lstStyle/>
          <a:p>
            <a:pPr algn="l" defTabSz="1299830"/>
            <a:r>
              <a:rPr lang="en-US" sz="2600" b="1" dirty="0" err="1">
                <a:latin typeface="Trebuchet MS" panose="020B0603020202020204" pitchFamily="34" charset="0"/>
                <a:cs typeface="Arial" pitchFamily="34" charset="0"/>
                <a:sym typeface="Arial" pitchFamily="34" charset="0"/>
              </a:rPr>
              <a:t>Uunguu</a:t>
            </a:r>
            <a:r>
              <a:rPr lang="en-US" sz="2600" b="1" dirty="0">
                <a:latin typeface="Trebuchet MS" panose="020B0603020202020204" pitchFamily="34" charset="0"/>
                <a:cs typeface="Arial" pitchFamily="34" charset="0"/>
                <a:sym typeface="Arial" pitchFamily="34" charset="0"/>
              </a:rPr>
              <a:t> Threat Summary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Goal to deal with threats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15975" r="1989" b="23774"/>
          <a:stretch/>
        </p:blipFill>
        <p:spPr bwMode="auto">
          <a:xfrm>
            <a:off x="237705" y="3805813"/>
            <a:ext cx="12580408" cy="581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2336" r="57999" b="45987"/>
          <a:stretch/>
        </p:blipFill>
        <p:spPr bwMode="auto">
          <a:xfrm>
            <a:off x="5189062" y="1849184"/>
            <a:ext cx="6064352" cy="136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8"/>
          <p:cNvSpPr>
            <a:spLocks/>
          </p:cNvSpPr>
          <p:nvPr/>
        </p:nvSpPr>
        <p:spPr bwMode="auto">
          <a:xfrm>
            <a:off x="11519682" y="4516760"/>
            <a:ext cx="1300163" cy="648072"/>
          </a:xfrm>
          <a:custGeom>
            <a:avLst/>
            <a:gdLst>
              <a:gd name="T0" fmla="*/ 650082 w 21600"/>
              <a:gd name="T1" fmla="*/ 0 h 21600"/>
              <a:gd name="T2" fmla="*/ 0 w 21600"/>
              <a:gd name="T3" fmla="*/ 271437 h 21600"/>
              <a:gd name="T4" fmla="*/ 0 w 21600"/>
              <a:gd name="T5" fmla="*/ 271463 h 21600"/>
              <a:gd name="T6" fmla="*/ 650021 w 21600"/>
              <a:gd name="T7" fmla="*/ 542925 h 21600"/>
              <a:gd name="T8" fmla="*/ 650082 w 21600"/>
              <a:gd name="T9" fmla="*/ 542925 h 21600"/>
              <a:gd name="T10" fmla="*/ 1300163 w 21600"/>
              <a:gd name="T11" fmla="*/ 271463 h 21600"/>
              <a:gd name="T12" fmla="*/ 650082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515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231" tIns="72231" rIns="72231" bIns="72231" anchor="ctr"/>
          <a:lstStyle/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9310712" y="3216270"/>
            <a:ext cx="2304256" cy="1444506"/>
          </a:xfrm>
          <a:prstGeom prst="line">
            <a:avLst/>
          </a:prstGeom>
          <a:noFill/>
          <a:ln w="4515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5" tIns="45708" rIns="91415" bIns="45708"/>
          <a:lstStyle/>
          <a:p>
            <a:endParaRPr lang="en-A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What are we trying to do?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7744" y="2140496"/>
            <a:ext cx="12045666" cy="6951371"/>
            <a:chOff x="476031" y="2252658"/>
            <a:chExt cx="12045666" cy="6951371"/>
          </a:xfrm>
        </p:grpSpPr>
        <p:sp>
          <p:nvSpPr>
            <p:cNvPr id="6147" name="Line 2"/>
            <p:cNvSpPr>
              <a:spLocks noChangeShapeType="1"/>
            </p:cNvSpPr>
            <p:nvPr/>
          </p:nvSpPr>
          <p:spPr bwMode="auto">
            <a:xfrm>
              <a:off x="5310761" y="3995877"/>
              <a:ext cx="866773" cy="0"/>
            </a:xfrm>
            <a:prstGeom prst="line">
              <a:avLst/>
            </a:prstGeom>
            <a:noFill/>
            <a:ln w="27093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sp>
          <p:nvSpPr>
            <p:cNvPr id="6148" name="Line 3"/>
            <p:cNvSpPr>
              <a:spLocks noChangeShapeType="1"/>
            </p:cNvSpPr>
            <p:nvPr/>
          </p:nvSpPr>
          <p:spPr bwMode="auto">
            <a:xfrm>
              <a:off x="8561957" y="3995877"/>
              <a:ext cx="541336" cy="0"/>
            </a:xfrm>
            <a:prstGeom prst="line">
              <a:avLst/>
            </a:prstGeom>
            <a:noFill/>
            <a:ln w="27093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sp>
          <p:nvSpPr>
            <p:cNvPr id="6150" name="Line 5"/>
            <p:cNvSpPr>
              <a:spLocks noChangeShapeType="1"/>
            </p:cNvSpPr>
            <p:nvPr/>
          </p:nvSpPr>
          <p:spPr bwMode="auto">
            <a:xfrm>
              <a:off x="5310761" y="5078552"/>
              <a:ext cx="866773" cy="0"/>
            </a:xfrm>
            <a:prstGeom prst="line">
              <a:avLst/>
            </a:prstGeom>
            <a:noFill/>
            <a:ln w="27093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grpSp>
          <p:nvGrpSpPr>
            <p:cNvPr id="6155" name="Group 10"/>
            <p:cNvGrpSpPr>
              <a:grpSpLocks/>
            </p:cNvGrpSpPr>
            <p:nvPr/>
          </p:nvGrpSpPr>
          <p:grpSpPr bwMode="auto">
            <a:xfrm>
              <a:off x="3251775" y="2252658"/>
              <a:ext cx="2079619" cy="766913"/>
              <a:chOff x="0" y="0"/>
              <a:chExt cx="164" cy="69"/>
            </a:xfrm>
          </p:grpSpPr>
          <p:sp>
            <p:nvSpPr>
              <p:cNvPr id="6216" name="Rectangle 11"/>
              <p:cNvSpPr>
                <a:spLocks/>
              </p:cNvSpPr>
              <p:nvPr/>
            </p:nvSpPr>
            <p:spPr bwMode="auto">
              <a:xfrm>
                <a:off x="0" y="0"/>
                <a:ext cx="164" cy="69"/>
              </a:xfrm>
              <a:prstGeom prst="rect">
                <a:avLst/>
              </a:prstGeom>
              <a:solidFill>
                <a:srgbClr val="FFCC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248" tIns="72248" rIns="72248" bIns="72248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217" name="Rectangle 12"/>
              <p:cNvSpPr>
                <a:spLocks/>
              </p:cNvSpPr>
              <p:nvPr/>
            </p:nvSpPr>
            <p:spPr bwMode="auto">
              <a:xfrm>
                <a:off x="0" y="12"/>
                <a:ext cx="164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Problem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56" name="Group 13"/>
            <p:cNvGrpSpPr>
              <a:grpSpLocks/>
            </p:cNvGrpSpPr>
            <p:nvPr/>
          </p:nvGrpSpPr>
          <p:grpSpPr bwMode="auto">
            <a:xfrm>
              <a:off x="541913" y="2686042"/>
              <a:ext cx="2079619" cy="766913"/>
              <a:chOff x="0" y="0"/>
              <a:chExt cx="164" cy="69"/>
            </a:xfrm>
          </p:grpSpPr>
          <p:sp>
            <p:nvSpPr>
              <p:cNvPr id="6214" name="Rectangle 14"/>
              <p:cNvSpPr>
                <a:spLocks/>
              </p:cNvSpPr>
              <p:nvPr/>
            </p:nvSpPr>
            <p:spPr bwMode="auto">
              <a:xfrm>
                <a:off x="0" y="0"/>
                <a:ext cx="164" cy="69"/>
              </a:xfrm>
              <a:prstGeom prst="rect">
                <a:avLst/>
              </a:prstGeom>
              <a:solidFill>
                <a:srgbClr val="FF99CC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248" tIns="72248" rIns="72248" bIns="72248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215" name="Rectangle 15"/>
              <p:cNvSpPr>
                <a:spLocks/>
              </p:cNvSpPr>
              <p:nvPr/>
            </p:nvSpPr>
            <p:spPr bwMode="auto">
              <a:xfrm>
                <a:off x="0" y="12"/>
                <a:ext cx="164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Cause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57" name="Group 16"/>
            <p:cNvGrpSpPr>
              <a:grpSpLocks/>
            </p:cNvGrpSpPr>
            <p:nvPr/>
          </p:nvGrpSpPr>
          <p:grpSpPr bwMode="auto">
            <a:xfrm>
              <a:off x="6177541" y="2300573"/>
              <a:ext cx="2384418" cy="865235"/>
              <a:chOff x="0" y="0"/>
              <a:chExt cx="188" cy="77"/>
            </a:xfrm>
          </p:grpSpPr>
          <p:sp>
            <p:nvSpPr>
              <p:cNvPr id="6212" name="Rectangle 17"/>
              <p:cNvSpPr>
                <a:spLocks/>
              </p:cNvSpPr>
              <p:nvPr/>
            </p:nvSpPr>
            <p:spPr bwMode="auto">
              <a:xfrm>
                <a:off x="0" y="0"/>
                <a:ext cx="188" cy="77"/>
              </a:xfrm>
              <a:prstGeom prst="rect">
                <a:avLst/>
              </a:prstGeom>
              <a:solidFill>
                <a:srgbClr val="FFFF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248" tIns="72248" rIns="72248" bIns="72248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213" name="Rectangle 18"/>
              <p:cNvSpPr>
                <a:spLocks/>
              </p:cNvSpPr>
              <p:nvPr/>
            </p:nvSpPr>
            <p:spPr bwMode="auto">
              <a:xfrm>
                <a:off x="0" y="0"/>
                <a:ext cx="188" cy="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Health Attribute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58" name="Group 19"/>
            <p:cNvGrpSpPr>
              <a:grpSpLocks/>
            </p:cNvGrpSpPr>
            <p:nvPr/>
          </p:nvGrpSpPr>
          <p:grpSpPr bwMode="auto">
            <a:xfrm>
              <a:off x="9103301" y="2265276"/>
              <a:ext cx="2079619" cy="863829"/>
              <a:chOff x="0" y="0"/>
              <a:chExt cx="164" cy="77"/>
            </a:xfrm>
          </p:grpSpPr>
          <p:sp>
            <p:nvSpPr>
              <p:cNvPr id="6210" name="Rectangle 20"/>
              <p:cNvSpPr>
                <a:spLocks/>
              </p:cNvSpPr>
              <p:nvPr/>
            </p:nvSpPr>
            <p:spPr bwMode="auto">
              <a:xfrm>
                <a:off x="0" y="0"/>
                <a:ext cx="164" cy="77"/>
              </a:xfrm>
              <a:prstGeom prst="rect">
                <a:avLst/>
              </a:prstGeom>
              <a:solidFill>
                <a:srgbClr val="66FF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248" tIns="72248" rIns="72248" bIns="72248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211" name="Rectangle 21"/>
              <p:cNvSpPr>
                <a:spLocks/>
              </p:cNvSpPr>
              <p:nvPr/>
            </p:nvSpPr>
            <p:spPr bwMode="auto">
              <a:xfrm>
                <a:off x="0" y="16"/>
                <a:ext cx="164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Target A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6159" name="Line 22"/>
            <p:cNvSpPr>
              <a:spLocks noChangeShapeType="1"/>
            </p:cNvSpPr>
            <p:nvPr/>
          </p:nvSpPr>
          <p:spPr bwMode="auto">
            <a:xfrm>
              <a:off x="5310761" y="2586177"/>
              <a:ext cx="866773" cy="0"/>
            </a:xfrm>
            <a:prstGeom prst="line">
              <a:avLst/>
            </a:prstGeom>
            <a:noFill/>
            <a:ln w="27093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sp>
          <p:nvSpPr>
            <p:cNvPr id="6160" name="Line 23"/>
            <p:cNvSpPr>
              <a:spLocks noChangeShapeType="1"/>
            </p:cNvSpPr>
            <p:nvPr/>
          </p:nvSpPr>
          <p:spPr bwMode="auto">
            <a:xfrm>
              <a:off x="8561957" y="2586177"/>
              <a:ext cx="541336" cy="0"/>
            </a:xfrm>
            <a:prstGeom prst="line">
              <a:avLst/>
            </a:prstGeom>
            <a:noFill/>
            <a:ln w="27093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sp>
          <p:nvSpPr>
            <p:cNvPr id="6161" name="Line 24"/>
            <p:cNvSpPr>
              <a:spLocks noChangeShapeType="1"/>
            </p:cNvSpPr>
            <p:nvPr/>
          </p:nvSpPr>
          <p:spPr bwMode="auto">
            <a:xfrm>
              <a:off x="2600897" y="2803665"/>
              <a:ext cx="650871" cy="0"/>
            </a:xfrm>
            <a:prstGeom prst="line">
              <a:avLst/>
            </a:prstGeom>
            <a:noFill/>
            <a:ln w="27093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grpSp>
          <p:nvGrpSpPr>
            <p:cNvPr id="9241" name="Group 25"/>
            <p:cNvGrpSpPr>
              <a:grpSpLocks/>
            </p:cNvGrpSpPr>
            <p:nvPr/>
          </p:nvGrpSpPr>
          <p:grpSpPr bwMode="auto">
            <a:xfrm>
              <a:off x="4118552" y="6554971"/>
              <a:ext cx="2817803" cy="1341394"/>
              <a:chOff x="0" y="0"/>
              <a:chExt cx="222" cy="120"/>
            </a:xfrm>
          </p:grpSpPr>
          <p:sp>
            <p:nvSpPr>
              <p:cNvPr id="6208" name="Rectangle 26"/>
              <p:cNvSpPr>
                <a:spLocks/>
              </p:cNvSpPr>
              <p:nvPr/>
            </p:nvSpPr>
            <p:spPr bwMode="auto">
              <a:xfrm>
                <a:off x="8" y="0"/>
                <a:ext cx="206" cy="120"/>
              </a:xfrm>
              <a:prstGeom prst="rect">
                <a:avLst/>
              </a:prstGeom>
              <a:solidFill>
                <a:srgbClr val="CCFFFF"/>
              </a:solidFill>
              <a:ln w="2257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248" tIns="72248" rIns="72248" bIns="72248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209" name="Rectangle 27"/>
              <p:cNvSpPr>
                <a:spLocks/>
              </p:cNvSpPr>
              <p:nvPr/>
            </p:nvSpPr>
            <p:spPr bwMode="auto">
              <a:xfrm>
                <a:off x="0" y="9"/>
                <a:ext cx="222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Threat Goal</a:t>
                </a:r>
              </a:p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 + Restoration</a:t>
                </a:r>
              </a:p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Benefit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V="1">
              <a:off x="4767830" y="5708907"/>
              <a:ext cx="0" cy="671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V="1">
              <a:off x="6502968" y="5708907"/>
              <a:ext cx="0" cy="671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>
              <a:off x="7477698" y="6554971"/>
              <a:ext cx="2209795" cy="1341394"/>
              <a:chOff x="0" y="0"/>
              <a:chExt cx="175" cy="120"/>
            </a:xfrm>
          </p:grpSpPr>
          <p:sp>
            <p:nvSpPr>
              <p:cNvPr id="6206" name="Rectangle 31"/>
              <p:cNvSpPr>
                <a:spLocks/>
              </p:cNvSpPr>
              <p:nvPr/>
            </p:nvSpPr>
            <p:spPr bwMode="auto">
              <a:xfrm>
                <a:off x="0" y="0"/>
                <a:ext cx="175" cy="120"/>
              </a:xfrm>
              <a:prstGeom prst="rect">
                <a:avLst/>
              </a:prstGeom>
              <a:solidFill>
                <a:srgbClr val="CCFFFF"/>
              </a:solidFill>
              <a:ln w="2257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207" name="Rectangle 32"/>
              <p:cNvSpPr>
                <a:spLocks/>
              </p:cNvSpPr>
              <p:nvPr/>
            </p:nvSpPr>
            <p:spPr bwMode="auto">
              <a:xfrm>
                <a:off x="5" y="24"/>
                <a:ext cx="164" cy="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Health</a:t>
                </a:r>
              </a:p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Goal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 flipV="1">
              <a:off x="7803131" y="5708907"/>
              <a:ext cx="0" cy="671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grpSp>
          <p:nvGrpSpPr>
            <p:cNvPr id="9250" name="Group 34"/>
            <p:cNvGrpSpPr>
              <a:grpSpLocks/>
            </p:cNvGrpSpPr>
            <p:nvPr/>
          </p:nvGrpSpPr>
          <p:grpSpPr bwMode="auto">
            <a:xfrm>
              <a:off x="476031" y="6554971"/>
              <a:ext cx="2211382" cy="1341394"/>
              <a:chOff x="0" y="0"/>
              <a:chExt cx="175" cy="120"/>
            </a:xfrm>
          </p:grpSpPr>
          <p:sp>
            <p:nvSpPr>
              <p:cNvPr id="6204" name="Rectangle 35"/>
              <p:cNvSpPr>
                <a:spLocks/>
              </p:cNvSpPr>
              <p:nvPr/>
            </p:nvSpPr>
            <p:spPr bwMode="auto">
              <a:xfrm>
                <a:off x="0" y="0"/>
                <a:ext cx="175" cy="120"/>
              </a:xfrm>
              <a:prstGeom prst="rect">
                <a:avLst/>
              </a:prstGeom>
              <a:solidFill>
                <a:srgbClr val="CCFFFF"/>
              </a:solidFill>
              <a:ln w="2257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205" name="Rectangle 36"/>
              <p:cNvSpPr>
                <a:spLocks/>
              </p:cNvSpPr>
              <p:nvPr/>
            </p:nvSpPr>
            <p:spPr bwMode="auto">
              <a:xfrm>
                <a:off x="18" y="24"/>
                <a:ext cx="138" cy="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Threat </a:t>
                </a:r>
              </a:p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Goal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95" name="Group 46"/>
            <p:cNvGrpSpPr>
              <a:grpSpLocks/>
            </p:cNvGrpSpPr>
            <p:nvPr/>
          </p:nvGrpSpPr>
          <p:grpSpPr bwMode="auto">
            <a:xfrm>
              <a:off x="10246816" y="5114380"/>
              <a:ext cx="2274881" cy="1397692"/>
              <a:chOff x="0" y="0"/>
              <a:chExt cx="180" cy="115"/>
            </a:xfrm>
          </p:grpSpPr>
          <p:sp>
            <p:nvSpPr>
              <p:cNvPr id="6197" name="Rectangle 47"/>
              <p:cNvSpPr>
                <a:spLocks/>
              </p:cNvSpPr>
              <p:nvPr/>
            </p:nvSpPr>
            <p:spPr bwMode="auto">
              <a:xfrm>
                <a:off x="0" y="0"/>
                <a:ext cx="180" cy="115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198" name="Rectangle 48"/>
              <p:cNvSpPr>
                <a:spLocks/>
              </p:cNvSpPr>
              <p:nvPr/>
            </p:nvSpPr>
            <p:spPr bwMode="auto">
              <a:xfrm>
                <a:off x="12" y="21"/>
                <a:ext cx="156" cy="72"/>
              </a:xfrm>
              <a:prstGeom prst="rect">
                <a:avLst/>
              </a:prstGeom>
              <a:noFill/>
              <a:ln w="12700">
                <a:noFill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/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Health Goal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6173" name="Rectangle 54"/>
            <p:cNvSpPr>
              <a:spLocks/>
            </p:cNvSpPr>
            <p:nvPr/>
          </p:nvSpPr>
          <p:spPr bwMode="auto">
            <a:xfrm>
              <a:off x="703487" y="8442603"/>
              <a:ext cx="7609550" cy="76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26401" tIns="72231" rIns="126401" bIns="72231">
              <a:spAutoFit/>
            </a:bodyPr>
            <a:lstStyle/>
            <a:p>
              <a:pPr algn="l" defTabSz="1299830">
                <a:spcBef>
                  <a:spcPts val="1000"/>
                </a:spcBef>
              </a:pPr>
              <a:r>
                <a:rPr lang="en-US" sz="2000" b="1" i="1" dirty="0">
                  <a:latin typeface="Trebuchet MS" panose="020B0603020202020204" pitchFamily="34" charset="0"/>
                  <a:ea typeface="Helvetica" charset="0"/>
                  <a:cs typeface="Helvetica" charset="0"/>
                  <a:sym typeface="Helvetica" charset="0"/>
                </a:rPr>
                <a:t>Different Types of Goals … Can be Developed at Varied Spots in the Targets-Health-Threats “Chain”</a:t>
              </a:r>
              <a:endParaRPr lang="en-US" sz="2800" dirty="0">
                <a:latin typeface="Trebuchet MS" panose="020B0603020202020204" pitchFamily="34" charset="0"/>
              </a:endParaRPr>
            </a:p>
          </p:txBody>
        </p:sp>
        <p:grpSp>
          <p:nvGrpSpPr>
            <p:cNvPr id="6174" name="Group 55"/>
            <p:cNvGrpSpPr>
              <a:grpSpLocks/>
            </p:cNvGrpSpPr>
            <p:nvPr/>
          </p:nvGrpSpPr>
          <p:grpSpPr bwMode="auto">
            <a:xfrm>
              <a:off x="9103301" y="3565438"/>
              <a:ext cx="2079619" cy="863831"/>
              <a:chOff x="0" y="0"/>
              <a:chExt cx="164" cy="77"/>
            </a:xfrm>
          </p:grpSpPr>
          <p:sp>
            <p:nvSpPr>
              <p:cNvPr id="6190" name="Rectangle 56"/>
              <p:cNvSpPr>
                <a:spLocks/>
              </p:cNvSpPr>
              <p:nvPr/>
            </p:nvSpPr>
            <p:spPr bwMode="auto">
              <a:xfrm>
                <a:off x="0" y="0"/>
                <a:ext cx="164" cy="77"/>
              </a:xfrm>
              <a:prstGeom prst="rect">
                <a:avLst/>
              </a:prstGeom>
              <a:solidFill>
                <a:srgbClr val="66FF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191" name="Rectangle 57"/>
              <p:cNvSpPr>
                <a:spLocks/>
              </p:cNvSpPr>
              <p:nvPr/>
            </p:nvSpPr>
            <p:spPr bwMode="auto">
              <a:xfrm>
                <a:off x="0" y="16"/>
                <a:ext cx="164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Target B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75" name="Group 58"/>
            <p:cNvGrpSpPr>
              <a:grpSpLocks/>
            </p:cNvGrpSpPr>
            <p:nvPr/>
          </p:nvGrpSpPr>
          <p:grpSpPr bwMode="auto">
            <a:xfrm>
              <a:off x="6177541" y="3710271"/>
              <a:ext cx="2384418" cy="865235"/>
              <a:chOff x="0" y="0"/>
              <a:chExt cx="188" cy="77"/>
            </a:xfrm>
          </p:grpSpPr>
          <p:sp>
            <p:nvSpPr>
              <p:cNvPr id="6188" name="Rectangle 59"/>
              <p:cNvSpPr>
                <a:spLocks/>
              </p:cNvSpPr>
              <p:nvPr/>
            </p:nvSpPr>
            <p:spPr bwMode="auto">
              <a:xfrm>
                <a:off x="0" y="0"/>
                <a:ext cx="188" cy="77"/>
              </a:xfrm>
              <a:prstGeom prst="rect">
                <a:avLst/>
              </a:prstGeom>
              <a:solidFill>
                <a:srgbClr val="FFFF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189" name="Rectangle 60"/>
              <p:cNvSpPr>
                <a:spLocks/>
              </p:cNvSpPr>
              <p:nvPr/>
            </p:nvSpPr>
            <p:spPr bwMode="auto">
              <a:xfrm>
                <a:off x="0" y="0"/>
                <a:ext cx="188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Health Attribute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76" name="Group 61"/>
            <p:cNvGrpSpPr>
              <a:grpSpLocks/>
            </p:cNvGrpSpPr>
            <p:nvPr/>
          </p:nvGrpSpPr>
          <p:grpSpPr bwMode="auto">
            <a:xfrm>
              <a:off x="6177541" y="4792946"/>
              <a:ext cx="2384418" cy="865235"/>
              <a:chOff x="0" y="0"/>
              <a:chExt cx="188" cy="77"/>
            </a:xfrm>
          </p:grpSpPr>
          <p:sp>
            <p:nvSpPr>
              <p:cNvPr id="6186" name="Rectangle 62"/>
              <p:cNvSpPr>
                <a:spLocks/>
              </p:cNvSpPr>
              <p:nvPr/>
            </p:nvSpPr>
            <p:spPr bwMode="auto">
              <a:xfrm>
                <a:off x="0" y="0"/>
                <a:ext cx="188" cy="77"/>
              </a:xfrm>
              <a:prstGeom prst="rect">
                <a:avLst/>
              </a:prstGeom>
              <a:solidFill>
                <a:srgbClr val="FFFF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187" name="Rectangle 63"/>
              <p:cNvSpPr>
                <a:spLocks/>
              </p:cNvSpPr>
              <p:nvPr/>
            </p:nvSpPr>
            <p:spPr bwMode="auto">
              <a:xfrm>
                <a:off x="0" y="0"/>
                <a:ext cx="188" cy="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Health Attribute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77" name="Group 64"/>
            <p:cNvGrpSpPr>
              <a:grpSpLocks/>
            </p:cNvGrpSpPr>
            <p:nvPr/>
          </p:nvGrpSpPr>
          <p:grpSpPr bwMode="auto">
            <a:xfrm>
              <a:off x="541913" y="3987792"/>
              <a:ext cx="2079619" cy="766913"/>
              <a:chOff x="0" y="0"/>
              <a:chExt cx="164" cy="69"/>
            </a:xfrm>
          </p:grpSpPr>
          <p:sp>
            <p:nvSpPr>
              <p:cNvPr id="6184" name="Rectangle 65"/>
              <p:cNvSpPr>
                <a:spLocks/>
              </p:cNvSpPr>
              <p:nvPr/>
            </p:nvSpPr>
            <p:spPr bwMode="auto">
              <a:xfrm>
                <a:off x="0" y="0"/>
                <a:ext cx="164" cy="69"/>
              </a:xfrm>
              <a:prstGeom prst="rect">
                <a:avLst/>
              </a:prstGeom>
              <a:solidFill>
                <a:srgbClr val="FF99CC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185" name="Rectangle 66"/>
              <p:cNvSpPr>
                <a:spLocks/>
              </p:cNvSpPr>
              <p:nvPr/>
            </p:nvSpPr>
            <p:spPr bwMode="auto">
              <a:xfrm>
                <a:off x="0" y="12"/>
                <a:ext cx="164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Cause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78" name="Group 67"/>
            <p:cNvGrpSpPr>
              <a:grpSpLocks/>
            </p:cNvGrpSpPr>
            <p:nvPr/>
          </p:nvGrpSpPr>
          <p:grpSpPr bwMode="auto">
            <a:xfrm>
              <a:off x="3251775" y="3662359"/>
              <a:ext cx="2079619" cy="766913"/>
              <a:chOff x="0" y="0"/>
              <a:chExt cx="164" cy="69"/>
            </a:xfrm>
          </p:grpSpPr>
          <p:sp>
            <p:nvSpPr>
              <p:cNvPr id="6182" name="Rectangle 68"/>
              <p:cNvSpPr>
                <a:spLocks/>
              </p:cNvSpPr>
              <p:nvPr/>
            </p:nvSpPr>
            <p:spPr bwMode="auto">
              <a:xfrm>
                <a:off x="0" y="0"/>
                <a:ext cx="164" cy="69"/>
              </a:xfrm>
              <a:prstGeom prst="rect">
                <a:avLst/>
              </a:prstGeom>
              <a:solidFill>
                <a:srgbClr val="FFCC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183" name="Rectangle 69"/>
              <p:cNvSpPr>
                <a:spLocks/>
              </p:cNvSpPr>
              <p:nvPr/>
            </p:nvSpPr>
            <p:spPr bwMode="auto">
              <a:xfrm>
                <a:off x="0" y="12"/>
                <a:ext cx="164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Problem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6179" name="Group 70"/>
            <p:cNvGrpSpPr>
              <a:grpSpLocks/>
            </p:cNvGrpSpPr>
            <p:nvPr/>
          </p:nvGrpSpPr>
          <p:grpSpPr bwMode="auto">
            <a:xfrm>
              <a:off x="3251775" y="4854569"/>
              <a:ext cx="2079619" cy="766913"/>
              <a:chOff x="0" y="0"/>
              <a:chExt cx="164" cy="69"/>
            </a:xfrm>
          </p:grpSpPr>
          <p:sp>
            <p:nvSpPr>
              <p:cNvPr id="6180" name="Rectangle 71"/>
              <p:cNvSpPr>
                <a:spLocks/>
              </p:cNvSpPr>
              <p:nvPr/>
            </p:nvSpPr>
            <p:spPr bwMode="auto">
              <a:xfrm>
                <a:off x="0" y="0"/>
                <a:ext cx="164" cy="69"/>
              </a:xfrm>
              <a:prstGeom prst="rect">
                <a:avLst/>
              </a:prstGeom>
              <a:solidFill>
                <a:srgbClr val="FFCC99"/>
              </a:solidFill>
              <a:ln w="27093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AU" sz="28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6181" name="Rectangle 72"/>
              <p:cNvSpPr>
                <a:spLocks/>
              </p:cNvSpPr>
              <p:nvPr/>
            </p:nvSpPr>
            <p:spPr bwMode="auto">
              <a:xfrm>
                <a:off x="0" y="12"/>
                <a:ext cx="164" cy="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6435" tIns="72248" rIns="126435" bIns="72248" anchor="ctr"/>
              <a:lstStyle/>
              <a:p>
                <a:pPr defTabSz="1299830">
                  <a:spcBef>
                    <a:spcPts val="1000"/>
                  </a:spcBef>
                </a:pPr>
                <a:r>
                  <a:rPr lang="en-US" sz="2000" b="1" dirty="0">
                    <a:latin typeface="Trebuchet MS" panose="020B0603020202020204" pitchFamily="34" charset="0"/>
                    <a:cs typeface="Arial" pitchFamily="34" charset="0"/>
                    <a:sym typeface="Arial" pitchFamily="34" charset="0"/>
                  </a:rPr>
                  <a:t>Problem</a:t>
                </a:r>
                <a:endParaRPr lang="en-US" sz="2800" dirty="0">
                  <a:latin typeface="Trebuchet MS" panose="020B0603020202020204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>
              <a:stCxn id="6184" idx="3"/>
              <a:endCxn id="6181" idx="1"/>
            </p:cNvCxnSpPr>
            <p:nvPr/>
          </p:nvCxnSpPr>
          <p:spPr>
            <a:xfrm>
              <a:off x="2621532" y="4371249"/>
              <a:ext cx="630243" cy="8667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185" idx="3"/>
              <a:endCxn id="6182" idx="1"/>
            </p:cNvCxnSpPr>
            <p:nvPr/>
          </p:nvCxnSpPr>
          <p:spPr>
            <a:xfrm flipV="1">
              <a:off x="2621532" y="4045816"/>
              <a:ext cx="630243" cy="3254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V="1">
              <a:off x="1574285" y="5152406"/>
              <a:ext cx="0" cy="671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15" tIns="45708" rIns="91415" bIns="45708"/>
            <a:lstStyle/>
            <a:p>
              <a:endParaRPr lang="en-AU" sz="2800" dirty="0">
                <a:latin typeface="Trebuchet MS" panose="020B0603020202020204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6186" idx="3"/>
              <a:endCxn id="6190" idx="1"/>
            </p:cNvCxnSpPr>
            <p:nvPr/>
          </p:nvCxnSpPr>
          <p:spPr>
            <a:xfrm flipV="1">
              <a:off x="8561959" y="3997354"/>
              <a:ext cx="541342" cy="1228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0606856" y="4611459"/>
              <a:ext cx="432048" cy="4670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 descr="snpedro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36" y="2860576"/>
            <a:ext cx="6943726" cy="47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7704" y="2284512"/>
            <a:ext cx="5410836" cy="6436925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/>
              <a:t>Before</a:t>
            </a:r>
            <a:r>
              <a:rPr lang="en-AU" dirty="0"/>
              <a:t>: Reduce impacts from cattle grazing</a:t>
            </a:r>
          </a:p>
          <a:p>
            <a:endParaRPr lang="en-AU" dirty="0"/>
          </a:p>
          <a:p>
            <a:pPr>
              <a:tabLst>
                <a:tab pos="10579100" algn="l"/>
              </a:tabLst>
            </a:pPr>
            <a:r>
              <a:rPr lang="en-AU" b="1" dirty="0"/>
              <a:t>After</a:t>
            </a:r>
            <a:r>
              <a:rPr lang="en-AU" dirty="0"/>
              <a:t>: Between 2012 and 2017, maintain cattle-free conditions within 100m along 75 kilometres of the Fitzroy River.</a:t>
            </a:r>
          </a:p>
          <a:p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Outcome-oriented Goals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 lIns="126401" tIns="72231" rIns="126401" bIns="72231" anchor="t">
            <a:normAutofit lnSpcReduction="10000"/>
          </a:bodyPr>
          <a:lstStyle/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r>
              <a:rPr lang="en-US" sz="2700" dirty="0">
                <a:solidFill>
                  <a:schemeClr val="accent3">
                    <a:lumMod val="7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Eliminate feral goats in 90% of woodlands within 10 years</a:t>
            </a: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endParaRPr lang="en-US" sz="2700" dirty="0">
              <a:ea typeface="Helvetica" charset="0"/>
              <a:cs typeface="Helvetica" charset="0"/>
              <a:sym typeface="Helvetica" charset="0"/>
            </a:endParaRP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r>
              <a:rPr lang="en-US" sz="2700" dirty="0">
                <a:solidFill>
                  <a:schemeClr val="tx2"/>
                </a:solidFill>
                <a:ea typeface="Helvetica" charset="0"/>
                <a:cs typeface="Helvetica" charset="0"/>
                <a:sym typeface="Helvetica" charset="0"/>
              </a:rPr>
              <a:t>Within 5 years reduce the rate of forest converted to other land uses by 50%</a:t>
            </a: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endParaRPr lang="en-US" sz="2700" dirty="0">
              <a:ea typeface="Helvetica" charset="0"/>
              <a:cs typeface="Helvetica" charset="0"/>
              <a:sym typeface="Helvetica" charset="0"/>
            </a:endParaRP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r>
              <a:rPr lang="en-US" sz="2700" dirty="0">
                <a:solidFill>
                  <a:schemeClr val="accent3">
                    <a:lumMod val="7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Reduce sediment loading to normal TDML levels on 60% of the 47 “hot spots” on Upper River</a:t>
            </a: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endParaRPr lang="en-US" sz="2700" dirty="0">
              <a:ea typeface="Helvetica" charset="0"/>
              <a:cs typeface="Helvetica" charset="0"/>
              <a:sym typeface="Helvetica" charset="0"/>
            </a:endParaRP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r>
              <a:rPr lang="en-US" sz="2700" dirty="0">
                <a:solidFill>
                  <a:schemeClr val="tx2"/>
                </a:solidFill>
                <a:ea typeface="Helvetica" charset="0"/>
                <a:cs typeface="Helvetica" charset="0"/>
                <a:sym typeface="Helvetica" charset="0"/>
              </a:rPr>
              <a:t>Within 10 years, achieve and maintain 60% elimination of foxes to improve recruitment of </a:t>
            </a:r>
            <a:r>
              <a:rPr lang="en-US" sz="2700" dirty="0" err="1">
                <a:solidFill>
                  <a:schemeClr val="tx2"/>
                </a:solidFill>
                <a:ea typeface="Helvetica" charset="0"/>
                <a:cs typeface="Helvetica" charset="0"/>
                <a:sym typeface="Helvetica" charset="0"/>
              </a:rPr>
              <a:t>mallefowl</a:t>
            </a:r>
            <a:r>
              <a:rPr lang="en-US" sz="2700" dirty="0">
                <a:solidFill>
                  <a:schemeClr val="tx2"/>
                </a:solidFill>
                <a:ea typeface="Helvetica" charset="0"/>
                <a:cs typeface="Helvetica" charset="0"/>
                <a:sym typeface="Helvetica" charset="0"/>
              </a:rPr>
              <a:t> to “good” levels (</a:t>
            </a:r>
            <a:r>
              <a:rPr lang="en-US" sz="2700" dirty="0" err="1">
                <a:solidFill>
                  <a:schemeClr val="tx2"/>
                </a:solidFill>
                <a:ea typeface="Helvetica" charset="0"/>
                <a:cs typeface="Helvetica" charset="0"/>
                <a:sym typeface="Helvetica" charset="0"/>
              </a:rPr>
              <a:t>tbd</a:t>
            </a:r>
            <a:r>
              <a:rPr lang="en-US" sz="2700" dirty="0">
                <a:solidFill>
                  <a:schemeClr val="tx2"/>
                </a:solidFill>
                <a:ea typeface="Helvetica" charset="0"/>
                <a:cs typeface="Helvetica" charset="0"/>
                <a:sym typeface="Helvetica" charset="0"/>
              </a:rPr>
              <a:t>)</a:t>
            </a: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endParaRPr lang="en-US" sz="2700" dirty="0">
              <a:ea typeface="Helvetica" charset="0"/>
              <a:cs typeface="Helvetica" charset="0"/>
              <a:sym typeface="Helvetica" charset="0"/>
            </a:endParaRPr>
          </a:p>
          <a:p>
            <a:pPr defTabSz="1299830">
              <a:spcBef>
                <a:spcPts val="700"/>
              </a:spcBef>
              <a:buSzPct val="36000"/>
              <a:buFont typeface="Wingdings" pitchFamily="2" charset="2"/>
              <a:buChar char="§"/>
            </a:pPr>
            <a:r>
              <a:rPr lang="en-US" sz="2700" dirty="0">
                <a:solidFill>
                  <a:schemeClr val="accent3">
                    <a:lumMod val="7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Eliminate human disturbances (fishing, birding, jogging, dog walking) at key feeding locations (see map) during 4-week bird migration time period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Examples of Goals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8496" y="628328"/>
            <a:ext cx="9089234" cy="8618089"/>
            <a:chOff x="1448590" y="191893"/>
            <a:chExt cx="6627818" cy="6398012"/>
          </a:xfrm>
        </p:grpSpPr>
        <p:sp>
          <p:nvSpPr>
            <p:cNvPr id="3" name="Freeform 2"/>
            <p:cNvSpPr/>
            <p:nvPr/>
          </p:nvSpPr>
          <p:spPr>
            <a:xfrm>
              <a:off x="3796252" y="191893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defTabSz="1390698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AU" sz="2300" dirty="0">
                  <a:solidFill>
                    <a:sysClr val="window" lastClr="FFFFFF"/>
                  </a:solidFill>
                  <a:latin typeface="Trebuchet MS" panose="020B0603020202020204" pitchFamily="34" charset="0"/>
                </a:rPr>
                <a:t>Deciding what the plan is about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2160000">
              <a:off x="5667683" y="1676323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2" rIns="154130" bIns="130443" numCol="1" spcCol="1270" anchor="ctr" anchorCtr="0">
              <a:noAutofit/>
            </a:bodyPr>
            <a:lstStyle/>
            <a:p>
              <a:pPr defTabSz="1137844" fontAlgn="auto" hangingPunct="1">
                <a:lnSpc>
                  <a:spcPct val="90000"/>
                </a:lnSpc>
                <a:spcAft>
                  <a:spcPct val="35000"/>
                </a:spcAft>
              </a:pPr>
              <a:endParaRPr lang="en-AU" sz="1700" dirty="0">
                <a:solidFill>
                  <a:sysClr val="window" lastClr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43913" y="189756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defTabSz="1390698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AU" sz="2300" dirty="0">
                  <a:solidFill>
                    <a:sysClr val="window" lastClr="FFFFFF"/>
                  </a:solidFill>
                  <a:latin typeface="Trebuchet MS" panose="020B0603020202020204" pitchFamily="34" charset="0"/>
                </a:rPr>
                <a:t>Making the plan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7280000">
              <a:off x="6409407" y="3903799"/>
              <a:ext cx="513768" cy="652218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1" bIns="130444" numCol="1" spcCol="1270" anchor="ctr" anchorCtr="0">
              <a:noAutofit/>
            </a:bodyPr>
            <a:lstStyle/>
            <a:p>
              <a:pPr defTabSz="1137844" fontAlgn="auto" hangingPunct="1">
                <a:lnSpc>
                  <a:spcPct val="90000"/>
                </a:lnSpc>
                <a:spcAft>
                  <a:spcPct val="35000"/>
                </a:spcAft>
              </a:pPr>
              <a:endParaRPr lang="en-AU" sz="1700" dirty="0">
                <a:solidFill>
                  <a:sysClr val="window" lastClr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47186" y="465741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defTabSz="1390698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AU" sz="2300" dirty="0">
                  <a:solidFill>
                    <a:sysClr val="window" lastClr="FFFFFF"/>
                  </a:solidFill>
                  <a:latin typeface="Trebuchet MS" panose="020B0603020202020204" pitchFamily="34" charset="0"/>
                </a:rPr>
                <a:t>Doing and monitoring  the work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21600000">
              <a:off x="4520156" y="5297550"/>
              <a:ext cx="513768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30" tIns="130443" rIns="1" bIns="130443" numCol="1" spcCol="1270" anchor="ctr" anchorCtr="0">
              <a:noAutofit/>
            </a:bodyPr>
            <a:lstStyle/>
            <a:p>
              <a:pPr defTabSz="1137844" fontAlgn="auto" hangingPunct="1">
                <a:lnSpc>
                  <a:spcPct val="90000"/>
                </a:lnSpc>
                <a:spcAft>
                  <a:spcPct val="35000"/>
                </a:spcAft>
              </a:pPr>
              <a:endParaRPr lang="en-AU" sz="1700" dirty="0">
                <a:solidFill>
                  <a:sysClr val="window" lastClr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45317" y="465741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defTabSz="1390698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AU" sz="2300" dirty="0">
                  <a:solidFill>
                    <a:sysClr val="window" lastClr="FFFFFF"/>
                  </a:solidFill>
                  <a:latin typeface="Trebuchet MS" panose="020B0603020202020204" pitchFamily="34" charset="0"/>
                </a:rPr>
                <a:t>Deciding if the plan is working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25920000">
              <a:off x="2610811" y="3931458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0" bIns="130443" numCol="1" spcCol="1270" anchor="ctr" anchorCtr="0">
              <a:noAutofit/>
            </a:bodyPr>
            <a:lstStyle/>
            <a:p>
              <a:pPr defTabSz="1137844" fontAlgn="auto" hangingPunct="1">
                <a:lnSpc>
                  <a:spcPct val="90000"/>
                </a:lnSpc>
                <a:spcAft>
                  <a:spcPct val="35000"/>
                </a:spcAft>
              </a:pPr>
              <a:endParaRPr lang="en-AU" sz="1700" dirty="0">
                <a:solidFill>
                  <a:sysClr val="window" lastClr="FFFF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448590" y="189756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defTabSz="1390698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AU" sz="2300" dirty="0">
                  <a:solidFill>
                    <a:sysClr val="window" lastClr="FFFFFF"/>
                  </a:solidFill>
                  <a:latin typeface="Trebuchet MS" panose="020B0603020202020204" pitchFamily="34" charset="0"/>
                </a:rPr>
                <a:t>Telling ourselves and others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19440000">
              <a:off x="3320021" y="1693417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3" rIns="154130" bIns="130442" numCol="1" spcCol="1270" anchor="ctr" anchorCtr="0">
              <a:noAutofit/>
            </a:bodyPr>
            <a:lstStyle/>
            <a:p>
              <a:pPr defTabSz="1137844" fontAlgn="auto" hangingPunct="1">
                <a:lnSpc>
                  <a:spcPct val="90000"/>
                </a:lnSpc>
                <a:spcAft>
                  <a:spcPct val="35000"/>
                </a:spcAft>
              </a:pPr>
              <a:endParaRPr lang="en-AU" sz="1700" dirty="0">
                <a:solidFill>
                  <a:sysClr val="window" lastClr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811351" y="1174162"/>
            <a:ext cx="3800211" cy="1915977"/>
          </a:xfrm>
          <a:prstGeom prst="roundRect">
            <a:avLst/>
          </a:prstGeom>
          <a:ln>
            <a:solidFill>
              <a:srgbClr val="9BBB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039" tIns="65020" rIns="130039" bIns="65020" rtlCol="0">
            <a:spAutoFit/>
          </a:bodyPr>
          <a:lstStyle/>
          <a:p>
            <a:pPr marL="406374" indent="-406374" algn="l" defTabSz="1300393" hangingPunct="1">
              <a:buFont typeface="Arial" pitchFamily="34" charset="0"/>
              <a:buChar char="•"/>
            </a:pPr>
            <a:r>
              <a:rPr lang="en-AU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Goals</a:t>
            </a:r>
          </a:p>
          <a:p>
            <a:pPr marL="406374" indent="-406374" algn="l" defTabSz="1300393" hangingPunct="1">
              <a:buFont typeface="Arial" pitchFamily="34" charset="0"/>
              <a:buChar char="•"/>
            </a:pPr>
            <a:r>
              <a:rPr lang="en-AU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Strategies</a:t>
            </a:r>
          </a:p>
          <a:p>
            <a:pPr marL="406374" indent="-406374" algn="l" defTabSz="1300393" hangingPunct="1">
              <a:buFont typeface="Arial" pitchFamily="34" charset="0"/>
              <a:buChar char="•"/>
            </a:pPr>
            <a:r>
              <a:rPr lang="en-AU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Results chains</a:t>
            </a:r>
          </a:p>
          <a:p>
            <a:pPr marL="406374" indent="-406374" algn="l" defTabSz="1300393" hangingPunct="1">
              <a:buFont typeface="Arial" pitchFamily="34" charset="0"/>
              <a:buChar char="•"/>
            </a:pPr>
            <a:r>
              <a:rPr lang="en-AU" sz="2600" dirty="0">
                <a:solidFill>
                  <a:srgbClr val="000000"/>
                </a:solidFill>
                <a:latin typeface="Trebuchet MS" panose="020B0603020202020204" pitchFamily="34" charset="0"/>
              </a:rPr>
              <a:t>Measures</a:t>
            </a:r>
          </a:p>
        </p:txBody>
      </p:sp>
      <p:sp>
        <p:nvSpPr>
          <p:cNvPr id="4" name="Oval 3"/>
          <p:cNvSpPr/>
          <p:nvPr/>
        </p:nvSpPr>
        <p:spPr>
          <a:xfrm>
            <a:off x="9094688" y="1174162"/>
            <a:ext cx="1440160" cy="678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74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4400" dirty="0"/>
              <a:t>Work hard to get the Goals right before spending time discussing Strategies.  </a:t>
            </a:r>
          </a:p>
          <a:p>
            <a:r>
              <a:rPr lang="en-AU" sz="4400" dirty="0"/>
              <a:t>Use To Be Determined (TBD) or “x” (or ‘dunno’) when we don’t know the answer </a:t>
            </a:r>
          </a:p>
          <a:p>
            <a:pPr lvl="1"/>
            <a:r>
              <a:rPr lang="en-AU" sz="3600" dirty="0"/>
              <a:t>Finding the answer becomes Job #1 -- a research priority</a:t>
            </a:r>
          </a:p>
          <a:p>
            <a:r>
              <a:rPr lang="en-AU" sz="4400" dirty="0"/>
              <a:t>Avoid using words like “protect” in Goals - the outcome is not explicit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Helpful Hints...</a:t>
            </a:r>
          </a:p>
        </p:txBody>
      </p:sp>
    </p:spTree>
    <p:extLst>
      <p:ext uri="{BB962C8B-B14F-4D97-AF65-F5344CB8AC3E}">
        <p14:creationId xmlns:p14="http://schemas.microsoft.com/office/powerpoint/2010/main" val="21841701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40" y="2275844"/>
            <a:ext cx="12116856" cy="6436925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All Goals (and strategies) should be SMART</a:t>
            </a:r>
          </a:p>
          <a:p>
            <a:pPr lvl="2"/>
            <a:r>
              <a:rPr lang="en-AU" sz="3900" b="1" dirty="0"/>
              <a:t>S</a:t>
            </a:r>
            <a:r>
              <a:rPr lang="en-AU" sz="3900" dirty="0"/>
              <a:t> 	– 	</a:t>
            </a:r>
            <a:r>
              <a:rPr lang="en-AU" sz="3900" b="1" dirty="0"/>
              <a:t>S</a:t>
            </a:r>
            <a:r>
              <a:rPr lang="en-AU" sz="3900" dirty="0"/>
              <a:t>pecific</a:t>
            </a:r>
          </a:p>
          <a:p>
            <a:pPr lvl="2"/>
            <a:r>
              <a:rPr lang="en-AU" sz="3900" b="1" dirty="0"/>
              <a:t>M</a:t>
            </a:r>
            <a:r>
              <a:rPr lang="en-AU" sz="3900" dirty="0"/>
              <a:t> 	– 	</a:t>
            </a:r>
            <a:r>
              <a:rPr lang="en-AU" sz="3900" b="1" dirty="0"/>
              <a:t>M</a:t>
            </a:r>
            <a:r>
              <a:rPr lang="en-AU" sz="3900" dirty="0"/>
              <a:t>easurable</a:t>
            </a:r>
          </a:p>
          <a:p>
            <a:pPr lvl="2"/>
            <a:r>
              <a:rPr lang="en-AU" sz="3900" b="1" dirty="0"/>
              <a:t>A</a:t>
            </a:r>
            <a:r>
              <a:rPr lang="en-AU" sz="3900" dirty="0"/>
              <a:t> 	– 	</a:t>
            </a:r>
            <a:r>
              <a:rPr lang="en-AU" sz="3900" b="1" dirty="0"/>
              <a:t>A</a:t>
            </a:r>
            <a:r>
              <a:rPr lang="en-AU" sz="3900" dirty="0"/>
              <a:t>ctionable</a:t>
            </a:r>
          </a:p>
          <a:p>
            <a:pPr lvl="2"/>
            <a:r>
              <a:rPr lang="en-AU" sz="3900" b="1" dirty="0"/>
              <a:t>R	</a:t>
            </a:r>
            <a:r>
              <a:rPr lang="en-AU" sz="3900" dirty="0"/>
              <a:t>– 	</a:t>
            </a:r>
            <a:r>
              <a:rPr lang="en-AU" sz="3900" b="1" dirty="0"/>
              <a:t>R</a:t>
            </a:r>
            <a:r>
              <a:rPr lang="en-AU" sz="3900" dirty="0"/>
              <a:t>ealistic</a:t>
            </a:r>
          </a:p>
          <a:p>
            <a:pPr lvl="2"/>
            <a:r>
              <a:rPr lang="en-AU" sz="3900" b="1" dirty="0"/>
              <a:t>T</a:t>
            </a:r>
            <a:r>
              <a:rPr lang="en-AU" sz="3900" dirty="0"/>
              <a:t>	– 	</a:t>
            </a:r>
            <a:r>
              <a:rPr lang="en-AU" sz="3900" b="1" dirty="0" err="1"/>
              <a:t>T</a:t>
            </a:r>
            <a:r>
              <a:rPr lang="en-AU" sz="3900" dirty="0" err="1"/>
              <a:t>imebound</a:t>
            </a:r>
            <a:endParaRPr lang="en-AU" sz="3900" dirty="0"/>
          </a:p>
          <a:p>
            <a:pPr lvl="2"/>
            <a:endParaRPr lang="en-AU" dirty="0"/>
          </a:p>
          <a:p>
            <a:r>
              <a:rPr lang="en-AU" dirty="0"/>
              <a:t>Use this as a simple test</a:t>
            </a:r>
          </a:p>
          <a:p>
            <a:r>
              <a:rPr lang="en-AU" dirty="0"/>
              <a:t>Getting this right will make the next steps much easier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Also note that people talk about goals throughout the process, so capture them as they come up</a:t>
            </a:r>
          </a:p>
          <a:p>
            <a:pPr lvl="2"/>
            <a:r>
              <a:rPr lang="en-AU" dirty="0"/>
              <a:t>Developing SMART goals in a big group can be difficult – get close and tidy up later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Helpful Hints...</a:t>
            </a:r>
          </a:p>
        </p:txBody>
      </p:sp>
    </p:spTree>
    <p:extLst>
      <p:ext uri="{BB962C8B-B14F-4D97-AF65-F5344CB8AC3E}">
        <p14:creationId xmlns:p14="http://schemas.microsoft.com/office/powerpoint/2010/main" val="266071446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866987"/>
            <a:ext cx="8947573" cy="65024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Which meet our criteria?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741760" y="2212504"/>
            <a:ext cx="11787857" cy="7292622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>
            <a:lvl1pPr marL="487623" indent="-487623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1056515" indent="-406354" algn="l" defTabSz="13003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625408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2275571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925736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575899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062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226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388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</a:rPr>
              <a:t>By 2010, no water concessions in identified critical grasslands and associated wetlands are granted.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3"/>
                </a:solidFill>
              </a:rPr>
              <a:t>Promote community wellbeing and health in the area surrounding the Indah Biosphere Reserve.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2"/>
                </a:solidFill>
              </a:rPr>
              <a:t>To establish a sustainable enterprise-based conservation and development project that meets the needs of local people while protecting biodiversity in the region surrounding the Indah Biosphere Reserve.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3"/>
                </a:solidFill>
              </a:rPr>
              <a:t>By the end of the project, annual household income for all families participating in non-timber forest product harvesting enterprises has increased by at least 20%.</a:t>
            </a:r>
          </a:p>
        </p:txBody>
      </p:sp>
    </p:spTree>
    <p:extLst>
      <p:ext uri="{BB962C8B-B14F-4D97-AF65-F5344CB8AC3E}">
        <p14:creationId xmlns:p14="http://schemas.microsoft.com/office/powerpoint/2010/main" val="50344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CS\Pictures\CAP\Lake Bennett\2011-04-07\CAP Workshop April 2011 NT 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33312"/>
          <a:stretch/>
        </p:blipFill>
        <p:spPr bwMode="auto">
          <a:xfrm>
            <a:off x="4954011" y="1780458"/>
            <a:ext cx="8017607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278739" y="5164833"/>
            <a:ext cx="1368152" cy="151216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AU" dirty="0">
              <a:latin typeface="Trebuchet MS" panose="020B0603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42160" y="4660776"/>
            <a:ext cx="4129763" cy="12601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696" y="3292624"/>
            <a:ext cx="4464496" cy="286231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AU" dirty="0">
                <a:latin typeface="Trebuchet MS" panose="020B0603020202020204" pitchFamily="34" charset="0"/>
              </a:rPr>
              <a:t>The population of </a:t>
            </a:r>
            <a:r>
              <a:rPr lang="en-AU" i="1" dirty="0" err="1">
                <a:latin typeface="Trebuchet MS" panose="020B0603020202020204" pitchFamily="34" charset="0"/>
              </a:rPr>
              <a:t>budj</a:t>
            </a:r>
            <a:r>
              <a:rPr lang="en-AU" i="1" dirty="0">
                <a:latin typeface="Trebuchet MS" panose="020B0603020202020204" pitchFamily="34" charset="0"/>
              </a:rPr>
              <a:t> </a:t>
            </a:r>
            <a:r>
              <a:rPr lang="en-AU" i="1" dirty="0" err="1">
                <a:latin typeface="Trebuchet MS" panose="020B0603020202020204" pitchFamily="34" charset="0"/>
              </a:rPr>
              <a:t>budj</a:t>
            </a:r>
            <a:r>
              <a:rPr lang="en-AU" i="1" dirty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is reduced by 50% in the </a:t>
            </a:r>
            <a:r>
              <a:rPr lang="en-AU" i="1" dirty="0" err="1">
                <a:latin typeface="Trebuchet MS" panose="020B0603020202020204" pitchFamily="34" charset="0"/>
              </a:rPr>
              <a:t>kuwarddewardde</a:t>
            </a:r>
            <a:r>
              <a:rPr lang="en-AU" dirty="0">
                <a:latin typeface="Trebuchet MS" panose="020B0603020202020204" pitchFamily="34" charset="0"/>
              </a:rPr>
              <a:t> by 2016.</a:t>
            </a:r>
            <a:endParaRPr lang="en-AU" i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047" y="7254529"/>
            <a:ext cx="3881030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AU" dirty="0">
                <a:latin typeface="Trebuchet MS" panose="020B0603020202020204" pitchFamily="34" charset="0"/>
              </a:rPr>
              <a:t>But, is it SMART?</a:t>
            </a:r>
            <a:endParaRPr lang="en-AU" i="1" dirty="0">
              <a:latin typeface="Trebuchet MS" panose="020B0603020202020204" pitchFamily="34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Examples of Goals</a:t>
            </a:r>
          </a:p>
        </p:txBody>
      </p:sp>
    </p:spTree>
    <p:extLst>
      <p:ext uri="{BB962C8B-B14F-4D97-AF65-F5344CB8AC3E}">
        <p14:creationId xmlns:p14="http://schemas.microsoft.com/office/powerpoint/2010/main" val="18629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CS\Pictures\CAP\Lake Bennett\Lake Bennett April 2011 Day 2 - P Taylor - resize\IMG_72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7826" r="9421"/>
          <a:stretch/>
        </p:blipFill>
        <p:spPr bwMode="auto">
          <a:xfrm>
            <a:off x="3792680" y="1736229"/>
            <a:ext cx="9212122" cy="6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678864" y="4089933"/>
            <a:ext cx="1368152" cy="151216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AU" dirty="0">
              <a:latin typeface="Trebuchet MS" panose="020B0603020202020204" pitchFamily="34" charset="0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 flipV="1">
            <a:off x="3118024" y="4089933"/>
            <a:ext cx="7560840" cy="7560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696" y="2104774"/>
            <a:ext cx="3240360" cy="452430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AU" dirty="0">
                <a:latin typeface="Trebuchet MS" panose="020B0603020202020204" pitchFamily="34" charset="0"/>
              </a:rPr>
              <a:t>Most </a:t>
            </a:r>
            <a:r>
              <a:rPr lang="en-AU" i="1" dirty="0">
                <a:latin typeface="Trebuchet MS" panose="020B0603020202020204" pitchFamily="34" charset="0"/>
              </a:rPr>
              <a:t>Important Sites</a:t>
            </a:r>
            <a:r>
              <a:rPr lang="en-AU" dirty="0">
                <a:latin typeface="Trebuchet MS" panose="020B0603020202020204" pitchFamily="34" charset="0"/>
              </a:rPr>
              <a:t> have </a:t>
            </a:r>
            <a:r>
              <a:rPr lang="en-AU" i="1" dirty="0">
                <a:latin typeface="Trebuchet MS" panose="020B0603020202020204" pitchFamily="34" charset="0"/>
              </a:rPr>
              <a:t>little disturbance</a:t>
            </a:r>
          </a:p>
          <a:p>
            <a:r>
              <a:rPr lang="en-AU" dirty="0">
                <a:latin typeface="Trebuchet MS" panose="020B0603020202020204" pitchFamily="34" charset="0"/>
              </a:rPr>
              <a:t>by the wrong people</a:t>
            </a:r>
          </a:p>
          <a:p>
            <a:r>
              <a:rPr lang="en-AU" i="1" dirty="0">
                <a:latin typeface="Trebuchet MS" panose="020B0603020202020204" pitchFamily="34" charset="0"/>
              </a:rPr>
              <a:t>within 5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114" y="7109051"/>
            <a:ext cx="3240360" cy="12003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AU" dirty="0">
                <a:latin typeface="Trebuchet MS" panose="020B0603020202020204" pitchFamily="34" charset="0"/>
              </a:rPr>
              <a:t>But, is it SMART?</a:t>
            </a:r>
            <a:endParaRPr lang="en-AU" i="1" dirty="0">
              <a:latin typeface="Trebuchet MS" panose="020B0603020202020204" pitchFamily="34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Examples of Goals</a:t>
            </a:r>
          </a:p>
        </p:txBody>
      </p:sp>
    </p:spTree>
    <p:extLst>
      <p:ext uri="{BB962C8B-B14F-4D97-AF65-F5344CB8AC3E}">
        <p14:creationId xmlns:p14="http://schemas.microsoft.com/office/powerpoint/2010/main" val="15053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Demonstration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41113"/>
              </p:ext>
            </p:extLst>
          </p:nvPr>
        </p:nvGraphicFramePr>
        <p:xfrm>
          <a:off x="356506" y="1731582"/>
          <a:ext cx="12209418" cy="6899093"/>
        </p:xfrm>
        <a:graphic>
          <a:graphicData uri="http://schemas.openxmlformats.org/drawingml/2006/table">
            <a:tbl>
              <a:tblPr/>
              <a:tblGrid>
                <a:gridCol w="168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8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8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9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Trebuchet MS" panose="020B060302020202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Trebuchet MS" panose="020B0603020202020204" pitchFamily="34" charset="0"/>
                        </a:rPr>
                        <a:t>Attribute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Trebuchet MS" panose="020B0603020202020204" pitchFamily="34" charset="0"/>
                        </a:rPr>
                        <a:t>Indicator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Trebuchet MS" panose="020B0603020202020204" pitchFamily="34" charset="0"/>
                        </a:rPr>
                        <a:t>Poor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Trebuchet MS" panose="020B0603020202020204" pitchFamily="34" charset="0"/>
                        </a:rPr>
                        <a:t>Fair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Trebuchet MS" panose="020B0603020202020204" pitchFamily="34" charset="0"/>
                        </a:rPr>
                        <a:t>Good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effectLst/>
                          <a:latin typeface="Trebuchet MS" panose="020B0603020202020204" pitchFamily="34" charset="0"/>
                        </a:rPr>
                        <a:t>Very Good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12">
                <a:tc rowSpan="7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effectLst/>
                          <a:latin typeface="Trebuchet MS" panose="020B0603020202020204" pitchFamily="34" charset="0"/>
                        </a:rPr>
                        <a:t>Kundred dja Djang (Places &amp; </a:t>
                      </a:r>
                      <a:r>
                        <a:rPr lang="en-US" sz="2000" b="1" i="0" u="none" strike="noStrike" dirty="0" err="1">
                          <a:effectLst/>
                          <a:latin typeface="Trebuchet MS" panose="020B0603020202020204" pitchFamily="34" charset="0"/>
                        </a:rPr>
                        <a:t>Dreamings</a:t>
                      </a:r>
                      <a:r>
                        <a:rPr lang="en-US" sz="2000" b="1" i="0" u="none" strike="noStrike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Condition of landscape around Kundred dja Djang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Absence of balanda problems (weeds and </a:t>
                      </a:r>
                      <a:r>
                        <a:rPr lang="en-AU" sz="1600" b="0" i="0" u="none" strike="noStrike" dirty="0" err="1">
                          <a:effectLst/>
                          <a:latin typeface="Trebuchet MS" panose="020B0603020202020204" pitchFamily="34" charset="0"/>
                        </a:rPr>
                        <a:t>ferals</a:t>
                      </a:r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) from important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Lots of signs of </a:t>
                      </a:r>
                      <a:r>
                        <a:rPr lang="en-AU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ferals</a:t>
                      </a:r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 and weeds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en-US" sz="54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  <a:sym typeface="Wingdings"/>
                        </a:rPr>
                        <a:t></a:t>
                      </a:r>
                      <a:endParaRPr lang="en-US" sz="5400" b="1" i="0" u="none" strike="noStrike" dirty="0">
                        <a:solidFill>
                          <a:srgbClr val="0000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No signs of </a:t>
                      </a:r>
                      <a:r>
                        <a:rPr lang="en-AU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ferals</a:t>
                      </a:r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 and weeds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85">
                <a:tc v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Good fire regime (</a:t>
                      </a:r>
                      <a:r>
                        <a:rPr lang="en-US" sz="1600" b="0" i="0" u="none" strike="noStrike" dirty="0" err="1">
                          <a:effectLst/>
                          <a:latin typeface="Trebuchet MS" panose="020B0603020202020204" pitchFamily="34" charset="0"/>
                        </a:rPr>
                        <a:t>gamak</a:t>
                      </a:r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Trebuchet MS" panose="020B0603020202020204" pitchFamily="34" charset="0"/>
                        </a:rPr>
                        <a:t>gunark</a:t>
                      </a:r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Disturbance of Kundred dja Djang by fire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Most places disturbed by bad fire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32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kumimoji="0" lang="en-US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sym typeface="Wingdings"/>
                        </a:rPr>
                        <a:t></a:t>
                      </a:r>
                      <a:endParaRPr kumimoji="0" lang="en-US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No places disturbed by bad fire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85">
                <a:tc v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(Culture) People behaving right way at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Satisfaction of key people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Most people not behaving right way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Most people behaving right way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85">
                <a:tc v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(Culture) People know names and stories for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Satisfaction of key people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Not many people know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Most places known and named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085">
                <a:tc v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(Culture) Right people are visiting sites - country not empty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Site visitation statistics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Most sites not visited as needed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All sites visited as needed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265">
                <a:tc v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(Culture) Traditional resources healthy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Availability of resources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Resources available nearly all the time when needed and expected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085">
                <a:tc v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Disturbance of any bim, artefacts or signs of occupation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i="0" u="none" strike="noStrike" dirty="0" err="1">
                          <a:effectLst/>
                          <a:latin typeface="Trebuchet MS" panose="020B0603020202020204" pitchFamily="34" charset="0"/>
                        </a:rPr>
                        <a:t>Bim</a:t>
                      </a:r>
                      <a:r>
                        <a:rPr lang="en-AU" sz="1600" b="0" i="0" u="none" strike="noStrike" dirty="0">
                          <a:effectLst/>
                          <a:latin typeface="Trebuchet MS" panose="020B0603020202020204" pitchFamily="34" charset="0"/>
                        </a:rPr>
                        <a:t> and signs of occupation not disturbed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Highly disturbed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Limited disturbance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41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Hints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9208" y="2096616"/>
            <a:ext cx="11661824" cy="4724400"/>
          </a:xfrm>
          <a:prstGeom prst="rect">
            <a:avLst/>
          </a:prstGeom>
        </p:spPr>
        <p:txBody>
          <a:bodyPr/>
          <a:lstStyle>
            <a:lvl1pPr marL="487623" indent="-487623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1056515" indent="-406354" algn="l" defTabSz="13003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625408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2275571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925736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575899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062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226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388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AU" sz="4000" dirty="0">
                <a:solidFill>
                  <a:schemeClr val="tx2"/>
                </a:solidFill>
              </a:rPr>
              <a:t>People talk Goals and Strategies throughout process – record them and who suggested them</a:t>
            </a:r>
          </a:p>
          <a:p>
            <a:pPr fontAlgn="auto">
              <a:spcAft>
                <a:spcPts val="0"/>
              </a:spcAft>
            </a:pPr>
            <a:r>
              <a:rPr lang="en-AU" sz="4000" dirty="0">
                <a:solidFill>
                  <a:schemeClr val="accent3"/>
                </a:solidFill>
              </a:rPr>
              <a:t>SMART in a large group can be hard (you don’t want to tell a room full of people they are not smart!) – get close and fix later</a:t>
            </a:r>
          </a:p>
          <a:p>
            <a:pPr fontAlgn="auto">
              <a:spcAft>
                <a:spcPts val="0"/>
              </a:spcAft>
            </a:pPr>
            <a:r>
              <a:rPr lang="en-AU" sz="4000" dirty="0">
                <a:solidFill>
                  <a:schemeClr val="tx2"/>
                </a:solidFill>
              </a:rPr>
              <a:t>Have as minimum, good Objectives/Goals for all critical threats and unhealthy targets that your project will take action to address. </a:t>
            </a:r>
          </a:p>
          <a:p>
            <a:pPr fontAlgn="auto">
              <a:spcAft>
                <a:spcPts val="0"/>
              </a:spcAft>
            </a:pPr>
            <a:r>
              <a:rPr lang="en-AU" sz="4000" dirty="0">
                <a:solidFill>
                  <a:schemeClr val="accent3"/>
                </a:solidFill>
              </a:rPr>
              <a:t>One or more evaluated Strategy for each Goal</a:t>
            </a:r>
            <a:r>
              <a:rPr lang="en-AU" dirty="0"/>
              <a:t>	</a:t>
            </a:r>
          </a:p>
          <a:p>
            <a:pPr fontAlgn="auto"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247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057227" y="866987"/>
            <a:ext cx="8947573" cy="65024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07" y="2104773"/>
            <a:ext cx="4483139" cy="5432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200" y="2107929"/>
            <a:ext cx="4440058" cy="54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68488"/>
            <a:ext cx="11704320" cy="6984776"/>
          </a:xfrm>
        </p:spPr>
        <p:txBody>
          <a:bodyPr>
            <a:normAutofit lnSpcReduction="10000"/>
          </a:bodyPr>
          <a:lstStyle/>
          <a:p>
            <a:r>
              <a:rPr lang="en-AU" sz="3600" dirty="0">
                <a:solidFill>
                  <a:schemeClr val="tx2"/>
                </a:solidFill>
              </a:rPr>
              <a:t>We have established our </a:t>
            </a:r>
            <a:r>
              <a:rPr lang="en-AU" sz="3600" b="1" dirty="0">
                <a:solidFill>
                  <a:schemeClr val="tx2"/>
                </a:solidFill>
              </a:rPr>
              <a:t>Project Area </a:t>
            </a:r>
            <a:r>
              <a:rPr lang="en-AU" sz="3600" dirty="0">
                <a:solidFill>
                  <a:schemeClr val="tx2"/>
                </a:solidFill>
              </a:rPr>
              <a:t>and Vision</a:t>
            </a:r>
            <a:r>
              <a:rPr lang="en-AU" sz="3600" b="1" dirty="0">
                <a:solidFill>
                  <a:schemeClr val="tx2"/>
                </a:solidFill>
              </a:rPr>
              <a:t> </a:t>
            </a:r>
            <a:r>
              <a:rPr lang="en-AU" sz="3600" dirty="0">
                <a:solidFill>
                  <a:schemeClr val="tx2"/>
                </a:solidFill>
              </a:rPr>
              <a:t>– where we are working and why</a:t>
            </a:r>
          </a:p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</a:rPr>
              <a:t>We have identified our </a:t>
            </a:r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Targets</a:t>
            </a:r>
            <a:r>
              <a:rPr lang="en-AU" sz="3600" dirty="0">
                <a:solidFill>
                  <a:schemeClr val="accent3">
                    <a:lumMod val="75000"/>
                  </a:schemeClr>
                </a:solidFill>
              </a:rPr>
              <a:t> – what is important to look after on country</a:t>
            </a:r>
          </a:p>
          <a:p>
            <a:r>
              <a:rPr lang="en-AU" sz="3600" dirty="0">
                <a:solidFill>
                  <a:schemeClr val="tx2"/>
                </a:solidFill>
              </a:rPr>
              <a:t>We have said </a:t>
            </a:r>
            <a:r>
              <a:rPr lang="en-AU" sz="3600" b="1" dirty="0">
                <a:solidFill>
                  <a:schemeClr val="tx2"/>
                </a:solidFill>
              </a:rPr>
              <a:t>how </a:t>
            </a:r>
            <a:r>
              <a:rPr lang="en-AU" sz="3600" dirty="0">
                <a:solidFill>
                  <a:schemeClr val="tx2"/>
                </a:solidFill>
              </a:rPr>
              <a:t>we know if our Targets are </a:t>
            </a:r>
            <a:r>
              <a:rPr lang="en-AU" sz="3600" b="1" dirty="0">
                <a:solidFill>
                  <a:schemeClr val="tx2"/>
                </a:solidFill>
              </a:rPr>
              <a:t>healthy</a:t>
            </a:r>
            <a:r>
              <a:rPr lang="en-AU" sz="3600" dirty="0">
                <a:solidFill>
                  <a:schemeClr val="tx2"/>
                </a:solidFill>
              </a:rPr>
              <a:t>, and how healthy they are</a:t>
            </a:r>
          </a:p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</a:rPr>
              <a:t>We have identified what the </a:t>
            </a:r>
            <a:r>
              <a:rPr lang="en-AU" sz="3600" b="1" dirty="0">
                <a:solidFill>
                  <a:schemeClr val="accent3">
                    <a:lumMod val="75000"/>
                  </a:schemeClr>
                </a:solidFill>
              </a:rPr>
              <a:t>threats </a:t>
            </a:r>
            <a:r>
              <a:rPr lang="en-AU" sz="3600" dirty="0">
                <a:solidFill>
                  <a:schemeClr val="accent3">
                    <a:lumMod val="75000"/>
                  </a:schemeClr>
                </a:solidFill>
              </a:rPr>
              <a:t>are, and which ones are most important</a:t>
            </a:r>
          </a:p>
          <a:p>
            <a:r>
              <a:rPr lang="en-AU" sz="3600" dirty="0">
                <a:solidFill>
                  <a:schemeClr val="tx2"/>
                </a:solidFill>
              </a:rPr>
              <a:t>We have made a diagram to look at who is influencing our targets and threats.</a:t>
            </a:r>
          </a:p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</a:rPr>
              <a:t>These all give us the information we need to make a good plan.</a:t>
            </a:r>
          </a:p>
          <a:p>
            <a:endParaRPr lang="en-AU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sz="4800" dirty="0"/>
              <a:t>Recap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908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Achievable goals</a:t>
            </a:r>
          </a:p>
        </p:txBody>
      </p:sp>
      <p:pic>
        <p:nvPicPr>
          <p:cNvPr id="1030" name="Picture 6" descr="Image result for impossible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4592"/>
            <a:ext cx="12930067" cy="40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8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Describe our desired </a:t>
            </a:r>
            <a:r>
              <a:rPr lang="en-AU" b="1" u="sng" dirty="0">
                <a:solidFill>
                  <a:schemeClr val="accent3">
                    <a:lumMod val="75000"/>
                  </a:schemeClr>
                </a:solidFill>
              </a:rPr>
              <a:t>Goals</a:t>
            </a:r>
            <a:r>
              <a:rPr lang="en-AU" sz="5000" dirty="0">
                <a:solidFill>
                  <a:schemeClr val="tx2"/>
                </a:solidFill>
              </a:rPr>
              <a:t> </a:t>
            </a:r>
            <a:r>
              <a:rPr lang="en-AU" dirty="0"/>
              <a:t>to guide us</a:t>
            </a:r>
          </a:p>
          <a:p>
            <a:r>
              <a:rPr lang="en-AU" dirty="0"/>
              <a:t>Brainstorm </a:t>
            </a:r>
            <a:r>
              <a:rPr lang="en-AU" b="1" u="sng" dirty="0">
                <a:solidFill>
                  <a:schemeClr val="accent3">
                    <a:lumMod val="75000"/>
                  </a:schemeClr>
                </a:solidFill>
              </a:rPr>
              <a:t>Strategies</a:t>
            </a:r>
            <a:r>
              <a:rPr lang="en-AU" b="1" dirty="0"/>
              <a:t> </a:t>
            </a:r>
            <a:r>
              <a:rPr lang="en-AU" dirty="0"/>
              <a:t>to reach our Goals</a:t>
            </a:r>
          </a:p>
          <a:p>
            <a:r>
              <a:rPr lang="en-AU" dirty="0"/>
              <a:t>Select the best </a:t>
            </a:r>
            <a:r>
              <a:rPr lang="en-AU" b="1" u="sng" dirty="0">
                <a:solidFill>
                  <a:schemeClr val="accent3">
                    <a:lumMod val="75000"/>
                  </a:schemeClr>
                </a:solidFill>
              </a:rPr>
              <a:t>Strategies</a:t>
            </a:r>
            <a:r>
              <a:rPr lang="en-AU" dirty="0"/>
              <a:t> based on benefit / cost</a:t>
            </a:r>
          </a:p>
          <a:p>
            <a:r>
              <a:rPr lang="en-AU" dirty="0"/>
              <a:t>Develop project roadmap to make sure our strategy will get us to our Goal</a:t>
            </a:r>
          </a:p>
          <a:p>
            <a:r>
              <a:rPr lang="en-AU" dirty="0"/>
              <a:t>Describe the </a:t>
            </a:r>
            <a:r>
              <a:rPr lang="en-AU" b="1" u="sng" dirty="0">
                <a:solidFill>
                  <a:schemeClr val="accent3">
                    <a:lumMod val="75000"/>
                  </a:schemeClr>
                </a:solidFill>
              </a:rPr>
              <a:t>Actions</a:t>
            </a:r>
            <a:r>
              <a:rPr lang="en-AU" dirty="0">
                <a:solidFill>
                  <a:schemeClr val="tx2"/>
                </a:solidFill>
              </a:rPr>
              <a:t> </a:t>
            </a:r>
            <a:r>
              <a:rPr lang="en-AU" dirty="0"/>
              <a:t>we need to do to make our Strategies happen</a:t>
            </a:r>
          </a:p>
          <a:p>
            <a:r>
              <a:rPr lang="en-AU" b="1" u="sng" dirty="0">
                <a:solidFill>
                  <a:schemeClr val="accent3">
                    <a:lumMod val="75000"/>
                  </a:schemeClr>
                </a:solidFill>
              </a:rPr>
              <a:t>Monitor</a:t>
            </a:r>
            <a:r>
              <a:rPr lang="en-AU" dirty="0">
                <a:solidFill>
                  <a:schemeClr val="tx2"/>
                </a:solidFill>
              </a:rPr>
              <a:t> </a:t>
            </a:r>
            <a:r>
              <a:rPr lang="en-AU" dirty="0"/>
              <a:t>our work to tell us when we reach our Goals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712679"/>
            <a:ext cx="8947573" cy="918916"/>
          </a:xfrm>
        </p:spPr>
        <p:txBody>
          <a:bodyPr anchor="ctr">
            <a:normAutofit/>
          </a:bodyPr>
          <a:lstStyle/>
          <a:p>
            <a:r>
              <a:rPr lang="en-AU" sz="4800" dirty="0"/>
              <a:t>What’s next is ….</a:t>
            </a:r>
          </a:p>
        </p:txBody>
      </p:sp>
    </p:spTree>
    <p:extLst>
      <p:ext uri="{BB962C8B-B14F-4D97-AF65-F5344CB8AC3E}">
        <p14:creationId xmlns:p14="http://schemas.microsoft.com/office/powerpoint/2010/main" val="22262887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Different places use different language for ‘goals’, ‘strategies’, ‘actions’ </a:t>
            </a:r>
            <a:r>
              <a:rPr lang="en-AU" sz="5400" dirty="0" err="1"/>
              <a:t>etc</a:t>
            </a:r>
            <a:endParaRPr lang="en-AU" sz="5400" dirty="0"/>
          </a:p>
          <a:p>
            <a:r>
              <a:rPr lang="en-AU" sz="5400" b="1" dirty="0">
                <a:solidFill>
                  <a:schemeClr val="accent3">
                    <a:lumMod val="75000"/>
                  </a:schemeClr>
                </a:solidFill>
              </a:rPr>
              <a:t>Don’t sweat it! </a:t>
            </a:r>
            <a:r>
              <a:rPr lang="en-AU" sz="5400" dirty="0"/>
              <a:t>Use what you are comfortable with.</a:t>
            </a:r>
          </a:p>
          <a:p>
            <a:pPr marL="0" indent="0">
              <a:buNone/>
            </a:pPr>
            <a:endParaRPr lang="en-AU" sz="54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712679"/>
            <a:ext cx="8947573" cy="918916"/>
          </a:xfrm>
        </p:spPr>
        <p:txBody>
          <a:bodyPr>
            <a:normAutofit/>
          </a:bodyPr>
          <a:lstStyle/>
          <a:p>
            <a:r>
              <a:rPr lang="en-AU" sz="4400" dirty="0"/>
              <a:t>A note about language</a:t>
            </a:r>
          </a:p>
        </p:txBody>
      </p:sp>
    </p:spTree>
    <p:extLst>
      <p:ext uri="{BB962C8B-B14F-4D97-AF65-F5344CB8AC3E}">
        <p14:creationId xmlns:p14="http://schemas.microsoft.com/office/powerpoint/2010/main" val="385067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4800" b="1" u="sng" dirty="0">
                <a:solidFill>
                  <a:srgbClr val="000099"/>
                </a:solidFill>
              </a:rPr>
              <a:t>Goal: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To be able to provide dinner for the family tonight</a:t>
            </a:r>
            <a:endParaRPr lang="en-AU" sz="5400" dirty="0">
              <a:solidFill>
                <a:schemeClr val="tx2"/>
              </a:solidFill>
            </a:endParaRPr>
          </a:p>
          <a:p>
            <a:r>
              <a:rPr lang="en-AU" sz="4800" b="1" u="sng" dirty="0">
                <a:solidFill>
                  <a:srgbClr val="000099"/>
                </a:solidFill>
              </a:rPr>
              <a:t>Strategy: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Go fishing this afternoon</a:t>
            </a:r>
            <a:endParaRPr lang="en-AU" sz="5400" dirty="0">
              <a:solidFill>
                <a:schemeClr val="tx2"/>
              </a:solidFill>
            </a:endParaRPr>
          </a:p>
          <a:p>
            <a:r>
              <a:rPr lang="en-AU" sz="4800" b="1" u="sng" dirty="0">
                <a:solidFill>
                  <a:srgbClr val="000099"/>
                </a:solidFill>
              </a:rPr>
              <a:t>Actions: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1. Sneak out of home; 2. Borrow mates boat; 3. Borrow other mate’s gear </a:t>
            </a:r>
            <a:r>
              <a:rPr lang="en-AU" sz="4800" dirty="0" err="1"/>
              <a:t>etc</a:t>
            </a:r>
            <a:endParaRPr lang="en-AU" sz="4800" dirty="0">
              <a:solidFill>
                <a:schemeClr val="tx2"/>
              </a:solidFill>
            </a:endParaRPr>
          </a:p>
          <a:p>
            <a:r>
              <a:rPr lang="en-AU" sz="4800" b="1" u="sng" dirty="0">
                <a:solidFill>
                  <a:srgbClr val="000099"/>
                </a:solidFill>
              </a:rPr>
              <a:t>Monitor: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Did I catch fish? Did family eat?</a:t>
            </a:r>
            <a:endParaRPr lang="en-AU" sz="5400" dirty="0">
              <a:solidFill>
                <a:schemeClr val="tx2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712679"/>
            <a:ext cx="8947573" cy="918916"/>
          </a:xfrm>
        </p:spPr>
        <p:txBody>
          <a:bodyPr>
            <a:normAutofit/>
          </a:bodyPr>
          <a:lstStyle/>
          <a:p>
            <a:r>
              <a:rPr lang="en-AU" sz="4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393647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4800" b="1" u="sng" dirty="0">
                <a:solidFill>
                  <a:srgbClr val="000099"/>
                </a:solidFill>
              </a:rPr>
              <a:t>Goal: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To reduce the population of camels by 90% within 10 years.</a:t>
            </a:r>
            <a:endParaRPr lang="en-AU" sz="5400" dirty="0">
              <a:solidFill>
                <a:schemeClr val="tx2"/>
              </a:solidFill>
            </a:endParaRPr>
          </a:p>
          <a:p>
            <a:r>
              <a:rPr lang="en-AU" sz="4800" b="1" u="sng" dirty="0">
                <a:solidFill>
                  <a:srgbClr val="000099"/>
                </a:solidFill>
              </a:rPr>
              <a:t>Strategy: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Eliminate all camels within 20km of any water point</a:t>
            </a:r>
            <a:endParaRPr lang="en-AU" sz="5400" dirty="0">
              <a:solidFill>
                <a:schemeClr val="tx2"/>
              </a:solidFill>
            </a:endParaRPr>
          </a:p>
          <a:p>
            <a:r>
              <a:rPr lang="en-AU" sz="4800" b="1" u="sng" dirty="0">
                <a:solidFill>
                  <a:srgbClr val="000099"/>
                </a:solidFill>
              </a:rPr>
              <a:t>Actions: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1. Map water points; 2. Buy gun; 3. Training; 4. Shoot</a:t>
            </a:r>
            <a:endParaRPr lang="en-AU" sz="4800" dirty="0">
              <a:solidFill>
                <a:schemeClr val="tx2"/>
              </a:solidFill>
            </a:endParaRPr>
          </a:p>
          <a:p>
            <a:r>
              <a:rPr lang="en-AU" sz="4800" b="1" u="sng" dirty="0">
                <a:solidFill>
                  <a:srgbClr val="000099"/>
                </a:solidFill>
              </a:rPr>
              <a:t>Monitor:</a:t>
            </a:r>
            <a:r>
              <a:rPr lang="en-AU" sz="4800" b="1" dirty="0">
                <a:solidFill>
                  <a:srgbClr val="000099"/>
                </a:solidFill>
              </a:rPr>
              <a:t> </a:t>
            </a:r>
            <a:r>
              <a:rPr lang="en-AU" sz="4800" dirty="0"/>
              <a:t>How many did I shoot? Did the population go down?</a:t>
            </a:r>
            <a:endParaRPr lang="en-AU" sz="5400" dirty="0">
              <a:solidFill>
                <a:schemeClr val="tx2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712679"/>
            <a:ext cx="8947573" cy="918916"/>
          </a:xfrm>
        </p:spPr>
        <p:txBody>
          <a:bodyPr>
            <a:normAutofit/>
          </a:bodyPr>
          <a:lstStyle/>
          <a:p>
            <a:r>
              <a:rPr lang="en-AU" sz="4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721976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AU" sz="5400" b="1" u="sng" dirty="0">
                <a:solidFill>
                  <a:srgbClr val="000099"/>
                </a:solidFill>
              </a:rPr>
              <a:t>Goals and Strategies </a:t>
            </a:r>
            <a:r>
              <a:rPr lang="en-AU" sz="5400" dirty="0"/>
              <a:t>are absolutely </a:t>
            </a:r>
            <a:r>
              <a:rPr lang="en-AU" sz="5400" b="1" u="sng" dirty="0"/>
              <a:t>key</a:t>
            </a:r>
            <a:r>
              <a:rPr lang="en-AU" sz="5400" dirty="0"/>
              <a:t> to shifting to solution-focused thinking!</a:t>
            </a:r>
          </a:p>
          <a:p>
            <a:pPr>
              <a:defRPr/>
            </a:pPr>
            <a:r>
              <a:rPr lang="en-AU" sz="5400" b="1" u="sng" dirty="0">
                <a:solidFill>
                  <a:srgbClr val="000099"/>
                </a:solidFill>
              </a:rPr>
              <a:t>Goals</a:t>
            </a:r>
            <a:r>
              <a:rPr lang="en-AU" sz="5400" b="1" dirty="0">
                <a:solidFill>
                  <a:schemeClr val="tx2"/>
                </a:solidFill>
              </a:rPr>
              <a:t> </a:t>
            </a:r>
          </a:p>
          <a:p>
            <a:pPr lvl="1">
              <a:defRPr/>
            </a:pPr>
            <a:r>
              <a:rPr lang="en-AU" sz="4600" b="1" dirty="0"/>
              <a:t>What</a:t>
            </a:r>
            <a:r>
              <a:rPr lang="en-AU" sz="4600" dirty="0"/>
              <a:t> you want to accomplish</a:t>
            </a:r>
          </a:p>
          <a:p>
            <a:pPr>
              <a:defRPr/>
            </a:pPr>
            <a:r>
              <a:rPr lang="en-AU" sz="5400" b="1" u="sng" dirty="0">
                <a:solidFill>
                  <a:srgbClr val="000099"/>
                </a:solidFill>
              </a:rPr>
              <a:t>Strategies</a:t>
            </a:r>
          </a:p>
          <a:p>
            <a:pPr lvl="1">
              <a:defRPr/>
            </a:pPr>
            <a:r>
              <a:rPr lang="en-AU" sz="4600" b="1" dirty="0"/>
              <a:t>How</a:t>
            </a:r>
            <a:r>
              <a:rPr lang="en-AU" sz="4600" dirty="0"/>
              <a:t> you are going to get there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29896" y="-3737"/>
            <a:ext cx="12982222" cy="657014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12679"/>
            <a:ext cx="4009813" cy="918916"/>
          </a:xfrm>
        </p:spPr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057227" y="712679"/>
            <a:ext cx="8947573" cy="918916"/>
          </a:xfrm>
        </p:spPr>
        <p:txBody>
          <a:bodyPr>
            <a:normAutofit/>
          </a:bodyPr>
          <a:lstStyle/>
          <a:p>
            <a:r>
              <a:rPr lang="en-AU" sz="4400" dirty="0"/>
              <a:t>Why do we do this step?</a:t>
            </a:r>
          </a:p>
        </p:txBody>
      </p:sp>
    </p:spTree>
    <p:extLst>
      <p:ext uri="{BB962C8B-B14F-4D97-AF65-F5344CB8AC3E}">
        <p14:creationId xmlns:p14="http://schemas.microsoft.com/office/powerpoint/2010/main" val="31847108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5143</TotalTime>
  <Words>1502</Words>
  <Application>Microsoft Office PowerPoint</Application>
  <PresentationFormat>Custom</PresentationFormat>
  <Paragraphs>273</Paragraphs>
  <Slides>27</Slides>
  <Notes>26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Chalkboard SE</vt:lpstr>
      <vt:lpstr>Helvetica</vt:lpstr>
      <vt:lpstr>Helvetica Light</vt:lpstr>
      <vt:lpstr>Trebuchet MS</vt:lpstr>
      <vt:lpstr>Wingdings</vt:lpstr>
      <vt:lpstr>1_Custom Design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Strategies</dc:title>
  <dc:creator>CCS</dc:creator>
  <cp:lastModifiedBy>Stuart</cp:lastModifiedBy>
  <cp:revision>77</cp:revision>
  <cp:lastPrinted>2016-10-25T12:22:53Z</cp:lastPrinted>
  <dcterms:modified xsi:type="dcterms:W3CDTF">2017-01-31T23:48:22Z</dcterms:modified>
</cp:coreProperties>
</file>