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8" r:id="rId1"/>
  </p:sldMasterIdLst>
  <p:notesMasterIdLst>
    <p:notesMasterId r:id="rId27"/>
  </p:notesMasterIdLst>
  <p:handoutMasterIdLst>
    <p:handoutMasterId r:id="rId28"/>
  </p:handoutMasterIdLst>
  <p:sldIdLst>
    <p:sldId id="291" r:id="rId2"/>
    <p:sldId id="304" r:id="rId3"/>
    <p:sldId id="293" r:id="rId4"/>
    <p:sldId id="329" r:id="rId5"/>
    <p:sldId id="305" r:id="rId6"/>
    <p:sldId id="313" r:id="rId7"/>
    <p:sldId id="259" r:id="rId8"/>
    <p:sldId id="260" r:id="rId9"/>
    <p:sldId id="322" r:id="rId10"/>
    <p:sldId id="262" r:id="rId11"/>
    <p:sldId id="323" r:id="rId12"/>
    <p:sldId id="324" r:id="rId13"/>
    <p:sldId id="325" r:id="rId14"/>
    <p:sldId id="326" r:id="rId15"/>
    <p:sldId id="301" r:id="rId16"/>
    <p:sldId id="267" r:id="rId17"/>
    <p:sldId id="311" r:id="rId18"/>
    <p:sldId id="331" r:id="rId19"/>
    <p:sldId id="270" r:id="rId20"/>
    <p:sldId id="307" r:id="rId21"/>
    <p:sldId id="330" r:id="rId22"/>
    <p:sldId id="306" r:id="rId23"/>
    <p:sldId id="310" r:id="rId24"/>
    <p:sldId id="308" r:id="rId25"/>
    <p:sldId id="312" r:id="rId26"/>
  </p:sldIdLst>
  <p:sldSz cx="9144000" cy="6858000" type="screen4x3"/>
  <p:notesSz cx="6858000" cy="9144000"/>
  <p:defaultTextStyle>
    <a:defPPr>
      <a:defRPr lang="en-US"/>
    </a:defPPr>
    <a:lvl1pPr marL="0" algn="l" defTabSz="914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59" algn="l" defTabSz="914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18" algn="l" defTabSz="914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180" algn="l" defTabSz="914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239" algn="l" defTabSz="914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298" algn="l" defTabSz="914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360" algn="l" defTabSz="914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416" algn="l" defTabSz="914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478" algn="l" defTabSz="914118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428" autoAdjust="0"/>
    <p:restoredTop sz="85969" autoAdjust="0"/>
  </p:normalViewPr>
  <p:slideViewPr>
    <p:cSldViewPr>
      <p:cViewPr varScale="1">
        <p:scale>
          <a:sx n="59" d="100"/>
          <a:sy n="59" d="100"/>
        </p:scale>
        <p:origin x="1476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732"/>
    </p:cViewPr>
  </p:sorterViewPr>
  <p:notesViewPr>
    <p:cSldViewPr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AU"/>
              <a:t>Strategies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FFF86E-32C1-40C1-A7DF-E33B6548504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8206438"/>
      </p:ext>
    </p:extLst>
  </p:cSld>
  <p:clrMap bg1="lt1" tx1="dk1" bg2="lt2" tx2="dk2" accent1="accent1" accent2="accent2" accent3="accent3" accent4="accent4" accent5="accent5" accent6="accent6" hlink="hlink" folHlink="folHlink"/>
  <p:hf sldNum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rebuchet MS" panose="020B0603020202020204" pitchFamily="34" charset="0"/>
              </a:defRPr>
            </a:lvl1pPr>
          </a:lstStyle>
          <a:p>
            <a:r>
              <a:rPr lang="en-AU"/>
              <a:t>Strategies</a:t>
            </a:r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rebuchet MS" panose="020B0603020202020204" pitchFamily="34" charset="0"/>
              </a:defRPr>
            </a:lvl1pPr>
          </a:lstStyle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rebuchet MS" panose="020B0603020202020204" pitchFamily="34" charset="0"/>
              </a:defRPr>
            </a:lvl1pPr>
          </a:lstStyle>
          <a:p>
            <a:fld id="{7611BB97-E9FC-4D5F-8B43-6A970661FB95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6013630"/>
      </p:ext>
    </p:extLst>
  </p:cSld>
  <p:clrMap bg1="lt1" tx1="dk1" bg2="lt2" tx2="dk2" accent1="accent1" accent2="accent2" accent3="accent3" accent4="accent4" accent5="accent5" accent6="accent6" hlink="hlink" folHlink="folHlink"/>
  <p:hf sldNum="0"/>
  <p:notesStyle>
    <a:lvl1pPr marL="0" algn="l" defTabSz="914118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1pPr>
    <a:lvl2pPr marL="457059" algn="l" defTabSz="914118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2pPr>
    <a:lvl3pPr marL="914118" algn="l" defTabSz="914118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3pPr>
    <a:lvl4pPr marL="1371180" algn="l" defTabSz="914118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4pPr>
    <a:lvl5pPr marL="1828239" algn="l" defTabSz="914118" rtl="0" eaLnBrk="1" latinLnBrk="0" hangingPunct="1">
      <a:defRPr sz="1200" kern="1200">
        <a:solidFill>
          <a:schemeClr val="tx1"/>
        </a:solidFill>
        <a:latin typeface="Trebuchet MS" panose="020B0603020202020204" pitchFamily="34" charset="0"/>
        <a:ea typeface="+mn-ea"/>
        <a:cs typeface="+mn-cs"/>
      </a:defRPr>
    </a:lvl5pPr>
    <a:lvl6pPr marL="2285298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0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16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78" algn="l" defTabSz="91411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AU"/>
          </a:p>
        </p:txBody>
      </p:sp>
      <p:sp>
        <p:nvSpPr>
          <p:cNvPr id="24580" name="Header Placeholder 3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004" cy="456704"/>
          </a:xfrm>
          <a:prstGeom prst="rect">
            <a:avLst/>
          </a:prstGeom>
          <a:noFill/>
        </p:spPr>
        <p:txBody>
          <a:bodyPr lIns="84408" tIns="42204" rIns="84408" bIns="42204"/>
          <a:lstStyle/>
          <a:p>
            <a:r>
              <a:rPr lang="en-US">
                <a:solidFill>
                  <a:prstClr val="black"/>
                </a:solidFill>
              </a:rPr>
              <a:t>Strategies</a:t>
            </a:r>
          </a:p>
        </p:txBody>
      </p:sp>
      <p:sp>
        <p:nvSpPr>
          <p:cNvPr id="24581" name="Date Placeholder 4"/>
          <p:cNvSpPr>
            <a:spLocks noGrp="1"/>
          </p:cNvSpPr>
          <p:nvPr>
            <p:ph type="dt" sz="quarter" idx="1"/>
          </p:nvPr>
        </p:nvSpPr>
        <p:spPr>
          <a:xfrm>
            <a:off x="3884463" y="0"/>
            <a:ext cx="2972004" cy="456704"/>
          </a:xfrm>
          <a:prstGeom prst="rect">
            <a:avLst/>
          </a:prstGeom>
          <a:noFill/>
        </p:spPr>
        <p:txBody>
          <a:bodyPr lIns="84408" tIns="42204" rIns="84408" bIns="42204"/>
          <a:lstStyle/>
          <a:p>
            <a:r>
              <a:rPr lang="en-AU">
                <a:solidFill>
                  <a:prstClr val="black"/>
                </a:solidFill>
              </a:rPr>
              <a:t>October 2016</a:t>
            </a:r>
            <a:endParaRPr lang="en-US">
              <a:solidFill>
                <a:prstClr val="black"/>
              </a:solidFill>
            </a:endParaRPr>
          </a:p>
        </p:txBody>
      </p:sp>
      <p:sp>
        <p:nvSpPr>
          <p:cNvPr id="24582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685878"/>
            <a:ext cx="2972004" cy="456704"/>
          </a:xfrm>
          <a:prstGeom prst="rect">
            <a:avLst/>
          </a:prstGeom>
          <a:noFill/>
        </p:spPr>
        <p:txBody>
          <a:bodyPr lIns="84408" tIns="42204" rIns="84408" bIns="42204"/>
          <a:lstStyle/>
          <a:p>
            <a:r>
              <a:rPr lang="en-AU">
                <a:solidFill>
                  <a:prstClr val="black"/>
                </a:solidFill>
              </a:rPr>
              <a:t>HCP Resources</a:t>
            </a: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509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8347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179447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516905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7587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1245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8780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6219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9391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1641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3385607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02085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44631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94720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19739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6962339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0246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30069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2039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56970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70778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880491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latin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25868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4515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182563" indent="-182563" eaLnBrk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37044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94027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eaLnBrk="1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AU"/>
              <a:t>October 2016</a:t>
            </a:r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/>
              <a:t>HCP Resources</a:t>
            </a:r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AU"/>
              <a:t>Strategies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5075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chemeClr val="bg1"/>
                </a:solidFill>
              </a:defRPr>
            </a:lvl1pPr>
            <a:lvl2pPr marL="457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03" r="1099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65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46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5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5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805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A330D4BC-0795-4F83-9453-D26CAAA31CA2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1/02/2017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anose="020B0603020202020204" pitchFamily="34" charset="0"/>
              </a:defRPr>
            </a:lvl1pPr>
          </a:lstStyle>
          <a:p>
            <a:pPr>
              <a:defRPr/>
            </a:pPr>
            <a:fld id="{24672744-EC7F-4E7E-BB74-258DCD6FBBAF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A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007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2667000"/>
            <a:ext cx="3659188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9788" y="2667000"/>
            <a:ext cx="3660775" cy="31226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530787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2667000"/>
            <a:ext cx="3659188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6389" y="2667000"/>
            <a:ext cx="3660775" cy="3122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4289426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8604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  <a:lvl2pPr>
              <a:defRPr>
                <a:latin typeface="Trebuchet MS" panose="020B0603020202020204" pitchFamily="34" charset="0"/>
              </a:defRPr>
            </a:lvl2pPr>
            <a:lvl3pPr>
              <a:defRPr>
                <a:latin typeface="Trebuchet MS" panose="020B0603020202020204" pitchFamily="34" charset="0"/>
              </a:defRPr>
            </a:lvl3pPr>
            <a:lvl4pPr>
              <a:defRPr>
                <a:latin typeface="Trebuchet MS" panose="020B0603020202020204" pitchFamily="34" charset="0"/>
              </a:defRPr>
            </a:lvl4pPr>
            <a:lvl5pPr>
              <a:defRPr>
                <a:latin typeface="Trebuchet MS" panose="020B0603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441415841"/>
              </p:ext>
            </p:extLst>
          </p:nvPr>
        </p:nvGraphicFramePr>
        <p:xfrm>
          <a:off x="7" y="7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2"/>
            <a:ext cx="2819400" cy="6461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71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501102"/>
            <a:ext cx="6291262" cy="64611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991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3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21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995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7"/>
            <a:ext cx="4038600" cy="4525963"/>
          </a:xfr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7"/>
            <a:ext cx="4038600" cy="4525963"/>
          </a:xfr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91805402"/>
              </p:ext>
            </p:extLst>
          </p:nvPr>
        </p:nvGraphicFramePr>
        <p:xfrm>
          <a:off x="7" y="7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5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2"/>
            <a:ext cx="2819400" cy="6461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71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501102"/>
            <a:ext cx="6291262" cy="64611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487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Trebuchet MS" panose="020B0603020202020204" pitchFamily="34" charset="0"/>
              </a:defRPr>
            </a:lvl1pPr>
            <a:lvl2pPr marL="457035" indent="0">
              <a:buNone/>
              <a:defRPr sz="2000" b="1"/>
            </a:lvl2pPr>
            <a:lvl3pPr marL="914071" indent="0">
              <a:buNone/>
              <a:defRPr sz="1800" b="1"/>
            </a:lvl3pPr>
            <a:lvl4pPr marL="1371110" indent="0">
              <a:buNone/>
              <a:defRPr sz="1600" b="1"/>
            </a:lvl4pPr>
            <a:lvl5pPr marL="1828146" indent="0">
              <a:buNone/>
              <a:defRPr sz="1600" b="1"/>
            </a:lvl5pPr>
            <a:lvl6pPr marL="2285181" indent="0">
              <a:buNone/>
              <a:defRPr sz="1600" b="1"/>
            </a:lvl6pPr>
            <a:lvl7pPr marL="2742219" indent="0">
              <a:buNone/>
              <a:defRPr sz="1600" b="1"/>
            </a:lvl7pPr>
            <a:lvl8pPr marL="3199252" indent="0">
              <a:buNone/>
              <a:defRPr sz="1600" b="1"/>
            </a:lvl8pPr>
            <a:lvl9pPr marL="365629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Trebuchet MS" panose="020B0603020202020204" pitchFamily="34" charset="0"/>
              </a:defRPr>
            </a:lvl1pPr>
            <a:lvl2pPr>
              <a:defRPr sz="2000">
                <a:latin typeface="Trebuchet MS" panose="020B0603020202020204" pitchFamily="34" charset="0"/>
              </a:defRPr>
            </a:lvl2pPr>
            <a:lvl3pPr>
              <a:defRPr sz="1800">
                <a:latin typeface="Trebuchet MS" panose="020B0603020202020204" pitchFamily="34" charset="0"/>
              </a:defRPr>
            </a:lvl3pPr>
            <a:lvl4pPr>
              <a:defRPr sz="1600">
                <a:latin typeface="Trebuchet MS" panose="020B0603020202020204" pitchFamily="34" charset="0"/>
              </a:defRPr>
            </a:lvl4pPr>
            <a:lvl5pPr>
              <a:defRPr sz="1600">
                <a:latin typeface="Trebuchet MS" panose="020B0603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44687398"/>
              </p:ext>
            </p:extLst>
          </p:nvPr>
        </p:nvGraphicFramePr>
        <p:xfrm>
          <a:off x="7" y="7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2"/>
            <a:ext cx="2819400" cy="6461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71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501102"/>
            <a:ext cx="6291262" cy="64611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484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rebuchet MS" panose="020B0603020202020204" pitchFamily="34" charset="0"/>
              </a:defRPr>
            </a:lvl1pPr>
          </a:lstStyle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965970931"/>
              </p:ext>
            </p:extLst>
          </p:nvPr>
        </p:nvGraphicFramePr>
        <p:xfrm>
          <a:off x="7" y="7"/>
          <a:ext cx="9134475" cy="1177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38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90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758">
                <a:tc gridSpan="2">
                  <a:txBody>
                    <a:bodyPr/>
                    <a:lstStyle/>
                    <a:p>
                      <a:pPr algn="l"/>
                      <a:endParaRPr lang="en-AU" sz="2400" b="0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67">
                <a:tc>
                  <a:txBody>
                    <a:bodyPr/>
                    <a:lstStyle/>
                    <a:p>
                      <a:pPr algn="ctr"/>
                      <a:endParaRPr lang="en-AU" sz="3600" b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AU" sz="2400" dirty="0">
                        <a:solidFill>
                          <a:schemeClr val="bg1">
                            <a:lumMod val="65000"/>
                          </a:schemeClr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marL="91442" marR="91442" marT="45728" marB="45728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-21021" y="-2628"/>
            <a:ext cx="9128125" cy="461963"/>
          </a:xfrm>
        </p:spPr>
        <p:txBody>
          <a:bodyPr>
            <a:norm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400" b="0" kern="1200" dirty="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Section Title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501102"/>
            <a:ext cx="2819400" cy="646113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>
            <a:lvl1pPr marL="0" indent="0" algn="ctr" defTabSz="914071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AU" sz="3600" b="1" kern="1200" dirty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Step Title</a:t>
            </a:r>
            <a:endParaRPr lang="en-AU" dirty="0"/>
          </a:p>
        </p:txBody>
      </p:sp>
      <p:sp>
        <p:nvSpPr>
          <p:cNvPr id="9" name="Text Placeholder 20"/>
          <p:cNvSpPr>
            <a:spLocks noGrp="1"/>
          </p:cNvSpPr>
          <p:nvPr>
            <p:ph type="body" sz="quarter" idx="15" hasCustomPrompt="1"/>
          </p:nvPr>
        </p:nvSpPr>
        <p:spPr>
          <a:xfrm>
            <a:off x="2852738" y="501102"/>
            <a:ext cx="6291262" cy="646113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l" defTabSz="642915" rtl="0" eaLnBrk="1" fontAlgn="base" latinLnBrk="0" hangingPunct="1">
              <a:spcBef>
                <a:spcPct val="0"/>
              </a:spcBef>
              <a:spcAft>
                <a:spcPct val="0"/>
              </a:spcAft>
              <a:buNone/>
              <a:defRPr lang="en-US" sz="3600" kern="1200" dirty="0" smtClean="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</a:lstStyle>
          <a:p>
            <a:pPr marL="0" algn="l" defTabSz="914400" rtl="0" eaLnBrk="1" latinLnBrk="0" hangingPunct="1"/>
            <a:r>
              <a:rPr lang="en-US" dirty="0"/>
              <a:t>Click to edit</a:t>
            </a:r>
            <a:endParaRPr lang="en-AU" sz="2400" kern="1200" dirty="0">
              <a:solidFill>
                <a:schemeClr val="bg1">
                  <a:lumMod val="6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02317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035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7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324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35" indent="0">
              <a:buNone/>
              <a:defRPr sz="2800"/>
            </a:lvl2pPr>
            <a:lvl3pPr marL="914071" indent="0">
              <a:buNone/>
              <a:defRPr sz="2400"/>
            </a:lvl3pPr>
            <a:lvl4pPr marL="1371110" indent="0">
              <a:buNone/>
              <a:defRPr sz="2000"/>
            </a:lvl4pPr>
            <a:lvl5pPr marL="1828146" indent="0">
              <a:buNone/>
              <a:defRPr sz="2000"/>
            </a:lvl5pPr>
            <a:lvl6pPr marL="2285181" indent="0">
              <a:buNone/>
              <a:defRPr sz="2000"/>
            </a:lvl6pPr>
            <a:lvl7pPr marL="2742219" indent="0">
              <a:buNone/>
              <a:defRPr sz="2000"/>
            </a:lvl7pPr>
            <a:lvl8pPr marL="3199252" indent="0">
              <a:buNone/>
              <a:defRPr sz="2000"/>
            </a:lvl8pPr>
            <a:lvl9pPr marL="3656291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35" indent="0">
              <a:buNone/>
              <a:defRPr sz="1200"/>
            </a:lvl2pPr>
            <a:lvl3pPr marL="914071" indent="0">
              <a:buNone/>
              <a:defRPr sz="1000"/>
            </a:lvl3pPr>
            <a:lvl4pPr marL="1371110" indent="0">
              <a:buNone/>
              <a:defRPr sz="900"/>
            </a:lvl4pPr>
            <a:lvl5pPr marL="1828146" indent="0">
              <a:buNone/>
              <a:defRPr sz="900"/>
            </a:lvl5pPr>
            <a:lvl6pPr marL="2285181" indent="0">
              <a:buNone/>
              <a:defRPr sz="900"/>
            </a:lvl6pPr>
            <a:lvl7pPr marL="2742219" indent="0">
              <a:buNone/>
              <a:defRPr sz="900"/>
            </a:lvl7pPr>
            <a:lvl8pPr marL="3199252" indent="0">
              <a:buNone/>
              <a:defRPr sz="900"/>
            </a:lvl8pPr>
            <a:lvl9pPr marL="365629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1/02/2017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444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horz" lIns="91416" tIns="45709" rIns="91416" bIns="45709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5"/>
            <a:ext cx="2133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defTabSz="642783" fontAlgn="base">
              <a:spcBef>
                <a:spcPct val="0"/>
              </a:spcBef>
              <a:spcAft>
                <a:spcPct val="0"/>
              </a:spcAft>
            </a:pPr>
            <a:fld id="{D2FFA6C8-53F6-483E-9B52-088DA563EE7C}" type="datetimeFigureOut">
              <a:rPr lang="en-AU" smtClean="0">
                <a:solidFill>
                  <a:prstClr val="black">
                    <a:tint val="75000"/>
                  </a:prstClr>
                </a:solidFill>
                <a:sym typeface="Helvetica Light" charset="0"/>
              </a:rPr>
              <a:pPr defTabSz="642783" fontAlgn="base">
                <a:spcBef>
                  <a:spcPct val="0"/>
                </a:spcBef>
                <a:spcAft>
                  <a:spcPct val="0"/>
                </a:spcAft>
              </a:pPr>
              <a:t>1/02/2017</a:t>
            </a:fld>
            <a:endParaRPr lang="en-AU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5"/>
            <a:ext cx="2895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defTabSz="642783" fontAlgn="base">
              <a:spcBef>
                <a:spcPct val="0"/>
              </a:spcBef>
              <a:spcAft>
                <a:spcPct val="0"/>
              </a:spcAft>
            </a:pPr>
            <a:endParaRPr lang="en-AU" dirty="0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5"/>
            <a:ext cx="2133600" cy="365125"/>
          </a:xfrm>
          <a:prstGeom prst="rect">
            <a:avLst/>
          </a:prstGeom>
        </p:spPr>
        <p:txBody>
          <a:bodyPr vert="horz" lIns="91416" tIns="45709" rIns="91416" bIns="4570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pPr defTabSz="642783" fontAlgn="base">
              <a:spcBef>
                <a:spcPct val="0"/>
              </a:spcBef>
              <a:spcAft>
                <a:spcPct val="0"/>
              </a:spcAft>
            </a:pPr>
            <a:fld id="{C68751B1-54F1-4125-BB9F-399660C83ACC}" type="slidenum">
              <a:rPr lang="en-AU" smtClean="0">
                <a:solidFill>
                  <a:prstClr val="black">
                    <a:tint val="75000"/>
                  </a:prstClr>
                </a:solidFill>
                <a:sym typeface="Helvetica Light" charset="0"/>
              </a:rPr>
              <a:pPr defTabSz="642783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AU">
              <a:solidFill>
                <a:prstClr val="black">
                  <a:tint val="75000"/>
                </a:prstClr>
              </a:solidFill>
              <a:sym typeface="Helvetica Light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713776"/>
            <a:ext cx="1280295" cy="114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9834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</p:sldLayoutIdLst>
  <p:txStyles>
    <p:titleStyle>
      <a:lvl1pPr algn="ctr" defTabSz="9141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342813" indent="-342813" algn="l" defTabSz="91416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742760" indent="-285677" algn="l" defTabSz="91416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2706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599790" indent="-228541" algn="l" defTabSz="91416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6875" indent="-228541" algn="l" defTabSz="91416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3959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40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24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05" indent="-228541" algn="l" defTabSz="91416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4704"/>
            <a:ext cx="7772400" cy="1470025"/>
          </a:xfrm>
        </p:spPr>
        <p:txBody>
          <a:bodyPr/>
          <a:lstStyle/>
          <a:p>
            <a:r>
              <a:rPr lang="en-AU" dirty="0"/>
              <a:t>Strategies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97152"/>
            <a:ext cx="6400800" cy="1752600"/>
          </a:xfrm>
        </p:spPr>
        <p:txBody>
          <a:bodyPr/>
          <a:lstStyle/>
          <a:p>
            <a:r>
              <a:rPr lang="en-AU" dirty="0"/>
              <a:t>Achieving our Goals</a:t>
            </a:r>
          </a:p>
        </p:txBody>
      </p:sp>
    </p:spTree>
    <p:extLst>
      <p:ext uri="{BB962C8B-B14F-4D97-AF65-F5344CB8AC3E}">
        <p14:creationId xmlns:p14="http://schemas.microsoft.com/office/powerpoint/2010/main" val="14940598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2"/>
          <p:cNvSpPr>
            <a:spLocks noGrp="1" noChangeArrowheads="1"/>
          </p:cNvSpPr>
          <p:nvPr>
            <p:ph idx="1"/>
          </p:nvPr>
        </p:nvSpPr>
        <p:spPr>
          <a:xfrm>
            <a:off x="35496" y="1745443"/>
            <a:ext cx="3744416" cy="3124941"/>
          </a:xfrm>
        </p:spPr>
        <p:txBody>
          <a:bodyPr lIns="88863" tIns="50781" rIns="88863" bIns="50781" anchor="t">
            <a:noAutofit/>
          </a:bodyPr>
          <a:lstStyle/>
          <a:p>
            <a:pPr>
              <a:lnSpc>
                <a:spcPct val="120000"/>
              </a:lnSpc>
            </a:pPr>
            <a:r>
              <a:rPr lang="en-AU" sz="2400" dirty="0"/>
              <a:t>Enterprises that directly depend on the maintenance of natural resources</a:t>
            </a:r>
          </a:p>
          <a:p>
            <a:pPr>
              <a:lnSpc>
                <a:spcPct val="120000"/>
              </a:lnSpc>
            </a:pPr>
            <a:r>
              <a:rPr lang="en-AU" sz="2400" dirty="0"/>
              <a:t>Alternative products and services that substitute for environmentally damaging  ones</a:t>
            </a:r>
          </a:p>
        </p:txBody>
      </p:sp>
      <p:sp>
        <p:nvSpPr>
          <p:cNvPr id="19461" name="Rectangle 4"/>
          <p:cNvSpPr>
            <a:spLocks/>
          </p:cNvSpPr>
          <p:nvPr/>
        </p:nvSpPr>
        <p:spPr bwMode="auto">
          <a:xfrm>
            <a:off x="395537" y="6021288"/>
            <a:ext cx="8200557" cy="44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8863" tIns="50781" rIns="88863" bIns="50781">
            <a:spAutoFit/>
          </a:bodyPr>
          <a:lstStyle/>
          <a:p>
            <a:pPr defTabSz="913816" fontAlgn="base" hangingPunct="0">
              <a:lnSpc>
                <a:spcPct val="90000"/>
              </a:lnSpc>
              <a:spcBef>
                <a:spcPts val="281"/>
              </a:spcBef>
              <a:spcAft>
                <a:spcPct val="0"/>
              </a:spcAft>
              <a:buSzPct val="84000"/>
            </a:pPr>
            <a:r>
              <a:rPr lang="en-US" sz="2500" dirty="0">
                <a:solidFill>
                  <a:srgbClr val="000000"/>
                </a:solidFill>
                <a:latin typeface="Trebuchet MS" panose="020B0603020202020204" pitchFamily="34" charset="0"/>
                <a:ea typeface="Helvetica" charset="0"/>
                <a:cs typeface="Helvetica" charset="0"/>
                <a:sym typeface="Helvetica" charset="0"/>
              </a:rPr>
              <a:t>May also build support for a policy or other strategy</a:t>
            </a:r>
            <a:endParaRPr lang="en-US" sz="2500" dirty="0">
              <a:solidFill>
                <a:srgbClr val="000000"/>
              </a:solidFill>
              <a:latin typeface="Trebuchet MS" panose="020B0603020202020204" pitchFamily="34" charset="0"/>
              <a:sym typeface="Helvetica Light" charset="0"/>
            </a:endParaRP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52738" y="501103"/>
            <a:ext cx="6291262" cy="646112"/>
          </a:xfrm>
        </p:spPr>
        <p:txBody>
          <a:bodyPr anchor="ctr">
            <a:normAutofit fontScale="62500" lnSpcReduction="20000"/>
          </a:bodyPr>
          <a:lstStyle/>
          <a:p>
            <a:r>
              <a:rPr lang="en-AU" b="1" dirty="0"/>
              <a:t>Livelihood, economic and other incentives</a:t>
            </a:r>
            <a:endParaRPr lang="en-A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512045"/>
            <a:ext cx="5202371" cy="390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2394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52738" y="501103"/>
            <a:ext cx="6291262" cy="646112"/>
          </a:xfrm>
        </p:spPr>
        <p:txBody>
          <a:bodyPr anchor="ctr">
            <a:normAutofit/>
          </a:bodyPr>
          <a:lstStyle/>
          <a:p>
            <a:r>
              <a:rPr lang="en-AU" b="1" dirty="0"/>
              <a:t>Education and awareness</a:t>
            </a:r>
            <a:endParaRPr lang="en-AU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3341077" cy="5143500"/>
          </a:xfrm>
          <a:prstGeom prst="rect">
            <a:avLst/>
          </a:prstGeom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4561608" y="2226469"/>
            <a:ext cx="3953742" cy="3263504"/>
          </a:xfrm>
        </p:spPr>
        <p:txBody>
          <a:bodyPr>
            <a:normAutofit fontScale="85000" lnSpcReduction="10000"/>
          </a:bodyPr>
          <a:lstStyle/>
          <a:p>
            <a:r>
              <a:rPr lang="en-AU" dirty="0"/>
              <a:t>knowledge, skills and information exchange</a:t>
            </a:r>
          </a:p>
          <a:p>
            <a:r>
              <a:rPr lang="en-AU" dirty="0"/>
              <a:t>raising environmental awareness</a:t>
            </a:r>
          </a:p>
          <a:p>
            <a:r>
              <a:rPr lang="en-AU" dirty="0"/>
              <a:t>providing information through various media</a:t>
            </a:r>
          </a:p>
        </p:txBody>
      </p:sp>
    </p:spTree>
    <p:extLst>
      <p:ext uri="{BB962C8B-B14F-4D97-AF65-F5344CB8AC3E}">
        <p14:creationId xmlns:p14="http://schemas.microsoft.com/office/powerpoint/2010/main" val="108188303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52738" y="501103"/>
            <a:ext cx="6291262" cy="646112"/>
          </a:xfrm>
        </p:spPr>
        <p:txBody>
          <a:bodyPr anchor="ctr">
            <a:normAutofit/>
          </a:bodyPr>
          <a:lstStyle/>
          <a:p>
            <a:r>
              <a:rPr lang="en-AU" b="1" dirty="0"/>
              <a:t>Law and policy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82391" y="2226469"/>
            <a:ext cx="4260273" cy="3263504"/>
          </a:xfrm>
        </p:spPr>
        <p:txBody>
          <a:bodyPr>
            <a:normAutofit lnSpcReduction="10000"/>
          </a:bodyPr>
          <a:lstStyle/>
          <a:p>
            <a:r>
              <a:rPr lang="en-AU" sz="3000" dirty="0"/>
              <a:t>Legislation</a:t>
            </a:r>
          </a:p>
          <a:p>
            <a:r>
              <a:rPr lang="en-AU" sz="3000" dirty="0"/>
              <a:t>Policies and regulations</a:t>
            </a:r>
          </a:p>
          <a:p>
            <a:r>
              <a:rPr lang="en-AU" sz="3000" dirty="0"/>
              <a:t>Private sector standards and codes</a:t>
            </a:r>
          </a:p>
          <a:p>
            <a:r>
              <a:rPr lang="en-AU" sz="3000" dirty="0"/>
              <a:t>Compliance and enforcement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" y="2125266"/>
            <a:ext cx="4286111" cy="283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016795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52738" y="501103"/>
            <a:ext cx="6291262" cy="646112"/>
          </a:xfrm>
        </p:spPr>
        <p:txBody>
          <a:bodyPr anchor="ctr">
            <a:normAutofit/>
          </a:bodyPr>
          <a:lstStyle/>
          <a:p>
            <a:r>
              <a:rPr lang="en-AU" b="1" dirty="0"/>
              <a:t>External capacity building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788024" y="2005684"/>
            <a:ext cx="4032448" cy="3416093"/>
          </a:xfrm>
        </p:spPr>
        <p:txBody>
          <a:bodyPr>
            <a:normAutofit fontScale="92500" lnSpcReduction="10000"/>
          </a:bodyPr>
          <a:lstStyle/>
          <a:p>
            <a:r>
              <a:rPr lang="en-AU" dirty="0"/>
              <a:t>Creating new local land trusts</a:t>
            </a:r>
          </a:p>
          <a:p>
            <a:r>
              <a:rPr lang="en-AU" dirty="0"/>
              <a:t>Forming and facilitating partnerships</a:t>
            </a:r>
          </a:p>
          <a:p>
            <a:r>
              <a:rPr lang="en-AU" dirty="0"/>
              <a:t>Raising and providing funds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88840"/>
            <a:ext cx="4599709" cy="3449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77797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852738" y="609600"/>
            <a:ext cx="629126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Selecting Strategies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325400" y="1412776"/>
            <a:ext cx="8781703" cy="5040560"/>
          </a:xfrm>
          <a:prstGeom prst="rect">
            <a:avLst/>
          </a:prstGeom>
        </p:spPr>
        <p:txBody>
          <a:bodyPr lIns="91430" tIns="45716" rIns="91430" bIns="45716">
            <a:noAutofit/>
          </a:bodyPr>
          <a:lstStyle>
            <a:lvl1pPr marL="342848" indent="-342848" algn="l" defTabSz="914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6" indent="-285707" algn="l" defTabSz="9142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24" indent="-228564" algn="l" defTabSz="914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54" indent="-228564" algn="l" defTabSz="9142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85" indent="-228564" algn="l" defTabSz="91425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5" indent="-228564" algn="l" defTabSz="914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4" indent="-228564" algn="l" defTabSz="914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5" indent="-228564" algn="l" defTabSz="914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3" indent="-228564" algn="l" defTabSz="914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buNone/>
              <a:defRPr/>
            </a:pPr>
            <a:r>
              <a:rPr lang="en-US" sz="2800" dirty="0">
                <a:solidFill>
                  <a:srgbClr val="000099"/>
                </a:solidFill>
                <a:latin typeface="Trebuchet MS" panose="020B0603020202020204" pitchFamily="34" charset="0"/>
              </a:rPr>
              <a:t>Complex projects &amp; problems typically require more than one strategy</a:t>
            </a:r>
          </a:p>
          <a:p>
            <a:pPr marL="399988" lvl="1" indent="0" defTabSz="914400">
              <a:buNone/>
              <a:defRPr/>
            </a:pPr>
            <a:r>
              <a:rPr lang="en-US" sz="2400" i="1" dirty="0">
                <a:solidFill>
                  <a:srgbClr val="008000"/>
                </a:solidFill>
                <a:latin typeface="Trebuchet MS" panose="020B0603020202020204" pitchFamily="34" charset="0"/>
              </a:rPr>
              <a:t>e.g., halt overfishing &amp; dredging </a:t>
            </a:r>
            <a:r>
              <a:rPr lang="en-US" sz="2400" b="1" i="1" dirty="0">
                <a:solidFill>
                  <a:srgbClr val="008000"/>
                </a:solidFill>
                <a:latin typeface="Trebuchet MS" panose="020B0603020202020204" pitchFamily="34" charset="0"/>
              </a:rPr>
              <a:t>(threats) </a:t>
            </a:r>
            <a:r>
              <a:rPr lang="en-US" sz="2400" i="1" dirty="0">
                <a:solidFill>
                  <a:srgbClr val="008000"/>
                </a:solidFill>
                <a:latin typeface="Trebuchet MS" panose="020B0603020202020204" pitchFamily="34" charset="0"/>
              </a:rPr>
              <a:t>to save reef </a:t>
            </a:r>
            <a:r>
              <a:rPr lang="en-US" sz="2400" b="1" i="1" dirty="0">
                <a:solidFill>
                  <a:srgbClr val="008000"/>
                </a:solidFill>
                <a:latin typeface="Trebuchet MS" panose="020B0603020202020204" pitchFamily="34" charset="0"/>
              </a:rPr>
              <a:t>(target)</a:t>
            </a:r>
          </a:p>
          <a:p>
            <a:pPr marL="0" lvl="0" indent="0" defTabSz="914400">
              <a:buNone/>
              <a:defRPr/>
            </a:pPr>
            <a:endParaRPr lang="en-US" sz="2400" b="1" i="1" dirty="0">
              <a:solidFill>
                <a:srgbClr val="000099"/>
              </a:solidFill>
              <a:latin typeface="Trebuchet MS" panose="020B0603020202020204" pitchFamily="34" charset="0"/>
            </a:endParaRPr>
          </a:p>
          <a:p>
            <a:pPr marL="0" lvl="0" indent="0" defTabSz="914400">
              <a:buNone/>
              <a:defRPr/>
            </a:pPr>
            <a:r>
              <a:rPr lang="en-US" sz="2400" b="1" i="1" dirty="0">
                <a:solidFill>
                  <a:srgbClr val="000099"/>
                </a:solidFill>
                <a:latin typeface="Trebuchet MS" panose="020B0603020202020204" pitchFamily="34" charset="0"/>
              </a:rPr>
              <a:t>Strategies might need to:</a:t>
            </a:r>
          </a:p>
          <a:p>
            <a:pPr marL="742950" lvl="1" indent="-285750" defTabSz="914400">
              <a:defRPr/>
            </a:pPr>
            <a:r>
              <a:rPr lang="en-US" sz="2400" b="1" dirty="0">
                <a:solidFill>
                  <a:srgbClr val="008000"/>
                </a:solidFill>
                <a:latin typeface="Trebuchet MS" panose="020B0603020202020204" pitchFamily="34" charset="0"/>
              </a:rPr>
              <a:t>demonstrate</a:t>
            </a:r>
            <a:r>
              <a:rPr lang="en-US" sz="2400" dirty="0">
                <a:solidFill>
                  <a:srgbClr val="008000"/>
                </a:solidFill>
                <a:latin typeface="Trebuchet MS" panose="020B0603020202020204" pitchFamily="34" charset="0"/>
              </a:rPr>
              <a:t> alternative practices</a:t>
            </a:r>
          </a:p>
          <a:p>
            <a:pPr marL="742950" lvl="1" indent="-285750" defTabSz="914400">
              <a:defRPr/>
            </a:pPr>
            <a:r>
              <a:rPr lang="en-US" sz="2400" dirty="0">
                <a:solidFill>
                  <a:srgbClr val="000099"/>
                </a:solidFill>
                <a:latin typeface="Trebuchet MS" panose="020B0603020202020204" pitchFamily="34" charset="0"/>
              </a:rPr>
              <a:t>change </a:t>
            </a:r>
            <a:r>
              <a:rPr lang="en-US" sz="2400" b="1" dirty="0">
                <a:solidFill>
                  <a:srgbClr val="000099"/>
                </a:solidFill>
                <a:latin typeface="Trebuchet MS" panose="020B0603020202020204" pitchFamily="34" charset="0"/>
              </a:rPr>
              <a:t>policy</a:t>
            </a:r>
            <a:endParaRPr lang="en-US" sz="2400" dirty="0">
              <a:solidFill>
                <a:srgbClr val="000099"/>
              </a:solidFill>
              <a:latin typeface="Trebuchet MS" panose="020B0603020202020204" pitchFamily="34" charset="0"/>
            </a:endParaRPr>
          </a:p>
          <a:p>
            <a:pPr marL="742950" lvl="1" indent="-285750" defTabSz="914400">
              <a:defRPr/>
            </a:pPr>
            <a:r>
              <a:rPr lang="en-US" sz="2400" b="1" dirty="0">
                <a:solidFill>
                  <a:srgbClr val="008000"/>
                </a:solidFill>
                <a:latin typeface="Trebuchet MS" panose="020B0603020202020204" pitchFamily="34" charset="0"/>
              </a:rPr>
              <a:t>Communicate / educate </a:t>
            </a:r>
            <a:r>
              <a:rPr lang="en-US" sz="2400" dirty="0">
                <a:solidFill>
                  <a:srgbClr val="008000"/>
                </a:solidFill>
                <a:latin typeface="Trebuchet MS" panose="020B0603020202020204" pitchFamily="34" charset="0"/>
              </a:rPr>
              <a:t>to provide pressure from consumers</a:t>
            </a:r>
          </a:p>
          <a:p>
            <a:pPr marL="742950" lvl="1" indent="-285750" defTabSz="914400">
              <a:defRPr/>
            </a:pPr>
            <a:r>
              <a:rPr lang="en-US" sz="2400" dirty="0">
                <a:solidFill>
                  <a:srgbClr val="000099"/>
                </a:solidFill>
                <a:latin typeface="Trebuchet MS" panose="020B0603020202020204" pitchFamily="34" charset="0"/>
              </a:rPr>
              <a:t>engage influential partners in a </a:t>
            </a:r>
            <a:r>
              <a:rPr lang="en-US" sz="2400" b="1" dirty="0">
                <a:solidFill>
                  <a:srgbClr val="000099"/>
                </a:solidFill>
                <a:latin typeface="Trebuchet MS" panose="020B0603020202020204" pitchFamily="34" charset="0"/>
              </a:rPr>
              <a:t>strategic alliance</a:t>
            </a:r>
            <a:endParaRPr lang="en-US" sz="2400" dirty="0">
              <a:solidFill>
                <a:srgbClr val="000099"/>
              </a:solidFill>
              <a:latin typeface="Trebuchet MS" panose="020B0603020202020204" pitchFamily="34" charset="0"/>
            </a:endParaRPr>
          </a:p>
          <a:p>
            <a:pPr>
              <a:buFontTx/>
              <a:buNone/>
            </a:pPr>
            <a:endParaRPr lang="en-US" sz="54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775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99600" cy="4525963"/>
          </a:xfrm>
        </p:spPr>
        <p:txBody>
          <a:bodyPr>
            <a:noAutofit/>
          </a:bodyPr>
          <a:lstStyle/>
          <a:p>
            <a:pPr marL="971357" lvl="1" indent="-514298">
              <a:buFont typeface="+mj-lt"/>
              <a:buAutoNum type="arabicPeriod"/>
            </a:pPr>
            <a:r>
              <a:rPr lang="en-AU" dirty="0">
                <a:solidFill>
                  <a:srgbClr val="002060"/>
                </a:solidFill>
              </a:rPr>
              <a:t>Check </a:t>
            </a:r>
            <a:r>
              <a:rPr lang="en-AU" b="1" dirty="0">
                <a:solidFill>
                  <a:srgbClr val="002060"/>
                </a:solidFill>
              </a:rPr>
              <a:t>Vision/Dream</a:t>
            </a:r>
            <a:r>
              <a:rPr lang="en-AU" dirty="0">
                <a:solidFill>
                  <a:srgbClr val="002060"/>
                </a:solidFill>
              </a:rPr>
              <a:t> and </a:t>
            </a:r>
            <a:r>
              <a:rPr lang="en-AU" b="1" dirty="0">
                <a:solidFill>
                  <a:srgbClr val="002060"/>
                </a:solidFill>
              </a:rPr>
              <a:t>Scope/Area</a:t>
            </a:r>
          </a:p>
          <a:p>
            <a:pPr marL="971357" lvl="1" indent="-514298">
              <a:buFont typeface="+mj-lt"/>
              <a:buAutoNum type="arabicPeriod"/>
            </a:pPr>
            <a:endParaRPr lang="en-AU" sz="1400" b="1" dirty="0">
              <a:solidFill>
                <a:srgbClr val="002060"/>
              </a:solidFill>
            </a:endParaRPr>
          </a:p>
          <a:p>
            <a:pPr marL="971357" lvl="1" indent="-514298">
              <a:buFont typeface="+mj-lt"/>
              <a:buAutoNum type="arabicPeriod"/>
            </a:pPr>
            <a:r>
              <a:rPr lang="en-AU" dirty="0">
                <a:solidFill>
                  <a:srgbClr val="003300"/>
                </a:solidFill>
              </a:rPr>
              <a:t>Use </a:t>
            </a:r>
            <a:r>
              <a:rPr lang="en-AU" b="1" dirty="0">
                <a:solidFill>
                  <a:srgbClr val="003300"/>
                </a:solidFill>
              </a:rPr>
              <a:t>Situation Analysis </a:t>
            </a:r>
            <a:r>
              <a:rPr lang="en-AU" dirty="0">
                <a:solidFill>
                  <a:srgbClr val="003300"/>
                </a:solidFill>
              </a:rPr>
              <a:t>to explore the social, political, and economic context</a:t>
            </a:r>
          </a:p>
          <a:p>
            <a:pPr marL="971357" lvl="1" indent="-514298">
              <a:buFont typeface="+mj-lt"/>
              <a:buAutoNum type="arabicPeriod"/>
            </a:pPr>
            <a:endParaRPr lang="en-AU" sz="1400" dirty="0">
              <a:solidFill>
                <a:srgbClr val="003300"/>
              </a:solidFill>
            </a:endParaRPr>
          </a:p>
          <a:p>
            <a:pPr marL="971357" lvl="1" indent="-514298">
              <a:buFont typeface="+mj-lt"/>
              <a:buAutoNum type="arabicPeriod"/>
            </a:pPr>
            <a:r>
              <a:rPr lang="en-AU" dirty="0">
                <a:solidFill>
                  <a:srgbClr val="002060"/>
                </a:solidFill>
              </a:rPr>
              <a:t>Review </a:t>
            </a:r>
            <a:r>
              <a:rPr lang="en-AU" b="1" dirty="0">
                <a:solidFill>
                  <a:srgbClr val="002060"/>
                </a:solidFill>
              </a:rPr>
              <a:t>Goals</a:t>
            </a:r>
          </a:p>
          <a:p>
            <a:pPr marL="971357" lvl="1" indent="-514298">
              <a:buFont typeface="+mj-lt"/>
              <a:buAutoNum type="arabicPeriod"/>
            </a:pPr>
            <a:endParaRPr lang="en-AU" sz="1400" b="1" dirty="0">
              <a:solidFill>
                <a:srgbClr val="002060"/>
              </a:solidFill>
            </a:endParaRPr>
          </a:p>
          <a:p>
            <a:pPr marL="971357" lvl="1" indent="-514298">
              <a:buFont typeface="+mj-lt"/>
              <a:buAutoNum type="arabicPeriod"/>
            </a:pPr>
            <a:r>
              <a:rPr lang="en-AU" dirty="0">
                <a:solidFill>
                  <a:srgbClr val="003300"/>
                </a:solidFill>
              </a:rPr>
              <a:t>Brainstorm potential strategies that might accomplish each Goal, or multiple Goals;</a:t>
            </a:r>
          </a:p>
          <a:p>
            <a:pPr marL="971357" lvl="1" indent="-514298">
              <a:buFont typeface="+mj-lt"/>
              <a:buAutoNum type="arabicPeriod"/>
            </a:pPr>
            <a:endParaRPr lang="en-AU" sz="1400" dirty="0">
              <a:solidFill>
                <a:srgbClr val="003300"/>
              </a:solidFill>
            </a:endParaRPr>
          </a:p>
          <a:p>
            <a:pPr marL="971357" lvl="1" indent="-514298">
              <a:buFont typeface="+mj-lt"/>
              <a:buAutoNum type="arabicPeriod"/>
            </a:pPr>
            <a:r>
              <a:rPr lang="en-AU" dirty="0">
                <a:solidFill>
                  <a:srgbClr val="002060"/>
                </a:solidFill>
              </a:rPr>
              <a:t>Finally, select Strategies based on benefits, feasibility and costs.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52738" y="501101"/>
            <a:ext cx="6291262" cy="646113"/>
          </a:xfrm>
        </p:spPr>
        <p:txBody>
          <a:bodyPr>
            <a:noAutofit/>
          </a:bodyPr>
          <a:lstStyle/>
          <a:p>
            <a:r>
              <a:rPr lang="en-AU" sz="2800" dirty="0"/>
              <a:t>Five Steps: mine your earlier work</a:t>
            </a:r>
          </a:p>
        </p:txBody>
      </p:sp>
    </p:spTree>
    <p:extLst>
      <p:ext uri="{BB962C8B-B14F-4D97-AF65-F5344CB8AC3E}">
        <p14:creationId xmlns:p14="http://schemas.microsoft.com/office/powerpoint/2010/main" val="20839379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12776"/>
            <a:ext cx="8229600" cy="4525963"/>
          </a:xfrm>
        </p:spPr>
        <p:txBody>
          <a:bodyPr>
            <a:noAutofit/>
          </a:bodyPr>
          <a:lstStyle/>
          <a:p>
            <a:r>
              <a:rPr lang="en-AU" dirty="0"/>
              <a:t>Ask...</a:t>
            </a:r>
          </a:p>
          <a:p>
            <a:pPr lvl="1"/>
            <a:r>
              <a:rPr lang="en-US" dirty="0"/>
              <a:t>Is there an underlying cause - social, individual, cultural, economic?</a:t>
            </a:r>
          </a:p>
          <a:p>
            <a:pPr lvl="1"/>
            <a:r>
              <a:rPr lang="en-US" dirty="0"/>
              <a:t>Who is involved?</a:t>
            </a:r>
          </a:p>
          <a:p>
            <a:pPr lvl="1"/>
            <a:r>
              <a:rPr lang="en-US" dirty="0"/>
              <a:t>What are their needs?</a:t>
            </a:r>
          </a:p>
          <a:p>
            <a:pPr lvl="1"/>
            <a:r>
              <a:rPr lang="en-US" dirty="0"/>
              <a:t>Who else is likely to be effected +/- ?</a:t>
            </a:r>
          </a:p>
          <a:p>
            <a:pPr lvl="1"/>
            <a:r>
              <a:rPr lang="en-US" dirty="0"/>
              <a:t>Who will determine the outcome?</a:t>
            </a:r>
          </a:p>
          <a:p>
            <a:pPr lvl="1"/>
            <a:r>
              <a:rPr lang="en-US" dirty="0"/>
              <a:t>What motivates the key players?</a:t>
            </a:r>
          </a:p>
          <a:p>
            <a:pPr lvl="1"/>
            <a:r>
              <a:rPr lang="en-US" dirty="0"/>
              <a:t>What’s the ballpark cost? How many zeros?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52738" y="724896"/>
            <a:ext cx="6291262" cy="422319"/>
          </a:xfrm>
        </p:spPr>
        <p:txBody>
          <a:bodyPr>
            <a:normAutofit fontScale="55000" lnSpcReduction="20000"/>
          </a:bodyPr>
          <a:lstStyle/>
          <a:p>
            <a:r>
              <a:rPr lang="en-AU" dirty="0"/>
              <a:t>Brainstorm, probing questions to identify strategies</a:t>
            </a:r>
          </a:p>
        </p:txBody>
      </p:sp>
    </p:spTree>
    <p:extLst>
      <p:ext uri="{BB962C8B-B14F-4D97-AF65-F5344CB8AC3E}">
        <p14:creationId xmlns:p14="http://schemas.microsoft.com/office/powerpoint/2010/main" val="4044714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852738" y="609600"/>
            <a:ext cx="629126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Constructing Strategies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9427" y="1844873"/>
            <a:ext cx="5420469" cy="3168254"/>
          </a:xfrm>
          <a:prstGeom prst="rect">
            <a:avLst/>
          </a:prstGeom>
        </p:spPr>
        <p:txBody>
          <a:bodyPr>
            <a:noAutofit/>
          </a:bodyPr>
          <a:lstStyle>
            <a:lvl1pPr marL="342813" indent="-342813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760" indent="-285677" algn="l" defTabSz="91416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2706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599790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6875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3959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40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24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05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Start with a verb</a:t>
            </a:r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pPr>
              <a:buFont typeface="Wingdings" pitchFamily="2" charset="2"/>
              <a:buNone/>
            </a:pPr>
            <a:endParaRPr lang="en-US" sz="2800" dirty="0"/>
          </a:p>
          <a:p>
            <a:r>
              <a:rPr lang="en-US" sz="2800" dirty="0"/>
              <a:t>If useful, specify who</a:t>
            </a:r>
          </a:p>
          <a:p>
            <a:pPr marL="0" indent="0">
              <a:buFont typeface="Arial" pitchFamily="34" charset="0"/>
              <a:buNone/>
            </a:pPr>
            <a:endParaRPr lang="en-US" sz="1050" dirty="0"/>
          </a:p>
          <a:p>
            <a:pPr marL="0" indent="0">
              <a:buFont typeface="Arial" pitchFamily="34" charset="0"/>
              <a:buNone/>
            </a:pPr>
            <a:endParaRPr lang="en-US" sz="1050" dirty="0"/>
          </a:p>
          <a:p>
            <a:r>
              <a:rPr lang="en-US" sz="2800" dirty="0"/>
              <a:t>Clearly describing the strategy may require a longer name  - or (better) a description in “details” (in Miradi)</a:t>
            </a:r>
          </a:p>
        </p:txBody>
      </p:sp>
      <p:sp>
        <p:nvSpPr>
          <p:cNvPr id="7" name="Freeform 3"/>
          <p:cNvSpPr>
            <a:spLocks/>
          </p:cNvSpPr>
          <p:nvPr/>
        </p:nvSpPr>
        <p:spPr bwMode="auto">
          <a:xfrm>
            <a:off x="4605484" y="1634430"/>
            <a:ext cx="1557338" cy="884635"/>
          </a:xfrm>
          <a:custGeom>
            <a:avLst/>
            <a:gdLst>
              <a:gd name="T0" fmla="*/ 110229963 w 1544594"/>
              <a:gd name="T1" fmla="*/ 0 h 877329"/>
              <a:gd name="T2" fmla="*/ 463887002 w 1544594"/>
              <a:gd name="T3" fmla="*/ 0 h 877329"/>
              <a:gd name="T4" fmla="*/ 574117696 w 1544594"/>
              <a:gd name="T5" fmla="*/ 170910164 h 877329"/>
              <a:gd name="T6" fmla="*/ 459293985 w 1544594"/>
              <a:gd name="T7" fmla="*/ 327961237 h 877329"/>
              <a:gd name="T8" fmla="*/ 119416514 w 1544594"/>
              <a:gd name="T9" fmla="*/ 327961237 h 877329"/>
              <a:gd name="T10" fmla="*/ 0 w 1544594"/>
              <a:gd name="T11" fmla="*/ 161671200 h 877329"/>
              <a:gd name="T12" fmla="*/ 110229963 w 1544594"/>
              <a:gd name="T13" fmla="*/ 0 h 8773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4594"/>
              <a:gd name="T22" fmla="*/ 0 h 877329"/>
              <a:gd name="T23" fmla="*/ 1544594 w 1544594"/>
              <a:gd name="T24" fmla="*/ 877329 h 8773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4594" h="877329">
                <a:moveTo>
                  <a:pt x="296562" y="0"/>
                </a:moveTo>
                <a:lnTo>
                  <a:pt x="1248032" y="0"/>
                </a:lnTo>
                <a:lnTo>
                  <a:pt x="1544594" y="457200"/>
                </a:lnTo>
                <a:lnTo>
                  <a:pt x="1235675" y="877329"/>
                </a:lnTo>
                <a:lnTo>
                  <a:pt x="321275" y="877329"/>
                </a:lnTo>
                <a:lnTo>
                  <a:pt x="0" y="432486"/>
                </a:lnTo>
                <a:lnTo>
                  <a:pt x="296562" y="0"/>
                </a:lnTo>
                <a:close/>
              </a:path>
            </a:pathLst>
          </a:cu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 dirty="0">
                <a:latin typeface="Trebuchet MS" panose="020B0603020202020204" pitchFamily="34" charset="0"/>
              </a:rPr>
              <a:t>Certification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598738" y="3147864"/>
            <a:ext cx="1557338" cy="884634"/>
          </a:xfrm>
          <a:custGeom>
            <a:avLst/>
            <a:gdLst>
              <a:gd name="T0" fmla="*/ 110229963 w 1544594"/>
              <a:gd name="T1" fmla="*/ 0 h 877329"/>
              <a:gd name="T2" fmla="*/ 463887002 w 1544594"/>
              <a:gd name="T3" fmla="*/ 0 h 877329"/>
              <a:gd name="T4" fmla="*/ 574117696 w 1544594"/>
              <a:gd name="T5" fmla="*/ 170908556 h 877329"/>
              <a:gd name="T6" fmla="*/ 459293985 w 1544594"/>
              <a:gd name="T7" fmla="*/ 327958722 h 877329"/>
              <a:gd name="T8" fmla="*/ 119416514 w 1544594"/>
              <a:gd name="T9" fmla="*/ 327958722 h 877329"/>
              <a:gd name="T10" fmla="*/ 0 w 1544594"/>
              <a:gd name="T11" fmla="*/ 161669858 h 877329"/>
              <a:gd name="T12" fmla="*/ 110229963 w 1544594"/>
              <a:gd name="T13" fmla="*/ 0 h 8773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4594"/>
              <a:gd name="T22" fmla="*/ 0 h 877329"/>
              <a:gd name="T23" fmla="*/ 1544594 w 1544594"/>
              <a:gd name="T24" fmla="*/ 877329 h 8773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4594" h="877329">
                <a:moveTo>
                  <a:pt x="296562" y="0"/>
                </a:moveTo>
                <a:lnTo>
                  <a:pt x="1248032" y="0"/>
                </a:lnTo>
                <a:lnTo>
                  <a:pt x="1544594" y="457200"/>
                </a:lnTo>
                <a:lnTo>
                  <a:pt x="1235675" y="877329"/>
                </a:lnTo>
                <a:lnTo>
                  <a:pt x="321275" y="877329"/>
                </a:lnTo>
                <a:lnTo>
                  <a:pt x="0" y="432486"/>
                </a:lnTo>
                <a:lnTo>
                  <a:pt x="296562" y="0"/>
                </a:lnTo>
                <a:close/>
              </a:path>
            </a:pathLst>
          </a:cu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 dirty="0">
                <a:latin typeface="Trebuchet MS" panose="020B0603020202020204" pitchFamily="34" charset="0"/>
              </a:rPr>
              <a:t>WCS</a:t>
            </a:r>
          </a:p>
          <a:p>
            <a:pPr algn="ctr"/>
            <a:r>
              <a:rPr lang="en-US" sz="1200" dirty="0">
                <a:latin typeface="Trebuchet MS" panose="020B0603020202020204" pitchFamily="34" charset="0"/>
              </a:rPr>
              <a:t> will change forest code to permit certification</a:t>
            </a:r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260600" y="4661297"/>
            <a:ext cx="2233613" cy="1225153"/>
          </a:xfrm>
          <a:custGeom>
            <a:avLst/>
            <a:gdLst>
              <a:gd name="T0" fmla="*/ 1362724198 w 1544594"/>
              <a:gd name="T1" fmla="*/ 0 h 877329"/>
              <a:gd name="T2" fmla="*/ 2147483647 w 1544594"/>
              <a:gd name="T3" fmla="*/ 0 h 877329"/>
              <a:gd name="T4" fmla="*/ 2147483647 w 1544594"/>
              <a:gd name="T5" fmla="*/ 2147483647 h 877329"/>
              <a:gd name="T6" fmla="*/ 2147483647 w 1544594"/>
              <a:gd name="T7" fmla="*/ 2147483647 h 877329"/>
              <a:gd name="T8" fmla="*/ 1476292298 w 1544594"/>
              <a:gd name="T9" fmla="*/ 2147483647 h 877329"/>
              <a:gd name="T10" fmla="*/ 0 w 1544594"/>
              <a:gd name="T11" fmla="*/ 2147483647 h 877329"/>
              <a:gd name="T12" fmla="*/ 1362724198 w 1544594"/>
              <a:gd name="T13" fmla="*/ 0 h 8773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4594"/>
              <a:gd name="T22" fmla="*/ 0 h 877329"/>
              <a:gd name="T23" fmla="*/ 1544594 w 1544594"/>
              <a:gd name="T24" fmla="*/ 877329 h 8773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4594" h="877329">
                <a:moveTo>
                  <a:pt x="296562" y="0"/>
                </a:moveTo>
                <a:lnTo>
                  <a:pt x="1248032" y="0"/>
                </a:lnTo>
                <a:lnTo>
                  <a:pt x="1544594" y="457200"/>
                </a:lnTo>
                <a:lnTo>
                  <a:pt x="1235675" y="877329"/>
                </a:lnTo>
                <a:lnTo>
                  <a:pt x="321275" y="877329"/>
                </a:lnTo>
                <a:lnTo>
                  <a:pt x="0" y="432486"/>
                </a:lnTo>
                <a:lnTo>
                  <a:pt x="296562" y="0"/>
                </a:lnTo>
                <a:close/>
              </a:path>
            </a:pathLst>
          </a:cu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 anchorCtr="1"/>
          <a:lstStyle/>
          <a:p>
            <a:pPr algn="ctr"/>
            <a:r>
              <a:rPr lang="en-US" sz="1200" dirty="0">
                <a:latin typeface="Trebuchet MS" panose="020B0603020202020204" pitchFamily="34" charset="0"/>
              </a:rPr>
              <a:t>Complete legal analysis</a:t>
            </a:r>
          </a:p>
          <a:p>
            <a:pPr algn="ctr"/>
            <a:r>
              <a:rPr lang="en-US" sz="1200" dirty="0">
                <a:latin typeface="Trebuchet MS" panose="020B0603020202020204" pitchFamily="34" charset="0"/>
              </a:rPr>
              <a:t> and work with Forest </a:t>
            </a:r>
          </a:p>
          <a:p>
            <a:pPr algn="ctr"/>
            <a:r>
              <a:rPr lang="en-US" sz="1200" dirty="0">
                <a:latin typeface="Trebuchet MS" panose="020B0603020202020204" pitchFamily="34" charset="0"/>
              </a:rPr>
              <a:t>Department to change </a:t>
            </a:r>
          </a:p>
          <a:p>
            <a:pPr algn="ctr"/>
            <a:r>
              <a:rPr lang="en-US" sz="1200" dirty="0">
                <a:latin typeface="Trebuchet MS" panose="020B0603020202020204" pitchFamily="34" charset="0"/>
              </a:rPr>
              <a:t>forest code to </a:t>
            </a:r>
          </a:p>
          <a:p>
            <a:pPr algn="ctr"/>
            <a:r>
              <a:rPr lang="en-US" sz="1200" dirty="0">
                <a:latin typeface="Trebuchet MS" panose="020B0603020202020204" pitchFamily="34" charset="0"/>
              </a:rPr>
              <a:t>permit certification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6625974" y="1634430"/>
            <a:ext cx="1557338" cy="884635"/>
          </a:xfrm>
          <a:custGeom>
            <a:avLst/>
            <a:gdLst>
              <a:gd name="T0" fmla="*/ 110229963 w 1544594"/>
              <a:gd name="T1" fmla="*/ 0 h 877329"/>
              <a:gd name="T2" fmla="*/ 463887002 w 1544594"/>
              <a:gd name="T3" fmla="*/ 0 h 877329"/>
              <a:gd name="T4" fmla="*/ 574117696 w 1544594"/>
              <a:gd name="T5" fmla="*/ 170910164 h 877329"/>
              <a:gd name="T6" fmla="*/ 459293985 w 1544594"/>
              <a:gd name="T7" fmla="*/ 327961237 h 877329"/>
              <a:gd name="T8" fmla="*/ 119416514 w 1544594"/>
              <a:gd name="T9" fmla="*/ 327961237 h 877329"/>
              <a:gd name="T10" fmla="*/ 0 w 1544594"/>
              <a:gd name="T11" fmla="*/ 161671200 h 877329"/>
              <a:gd name="T12" fmla="*/ 110229963 w 1544594"/>
              <a:gd name="T13" fmla="*/ 0 h 8773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544594"/>
              <a:gd name="T22" fmla="*/ 0 h 877329"/>
              <a:gd name="T23" fmla="*/ 1544594 w 1544594"/>
              <a:gd name="T24" fmla="*/ 877329 h 87732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544594" h="877329">
                <a:moveTo>
                  <a:pt x="296562" y="0"/>
                </a:moveTo>
                <a:lnTo>
                  <a:pt x="1248032" y="0"/>
                </a:lnTo>
                <a:lnTo>
                  <a:pt x="1544594" y="457200"/>
                </a:lnTo>
                <a:lnTo>
                  <a:pt x="1235675" y="877329"/>
                </a:lnTo>
                <a:lnTo>
                  <a:pt x="321275" y="877329"/>
                </a:lnTo>
                <a:lnTo>
                  <a:pt x="0" y="432486"/>
                </a:lnTo>
                <a:lnTo>
                  <a:pt x="296562" y="0"/>
                </a:lnTo>
                <a:close/>
              </a:path>
            </a:pathLst>
          </a:custGeom>
          <a:solidFill>
            <a:srgbClr val="FFFF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1200" dirty="0">
                <a:latin typeface="Trebuchet MS" panose="020B0603020202020204" pitchFamily="34" charset="0"/>
              </a:rPr>
              <a:t>Change forest </a:t>
            </a:r>
          </a:p>
          <a:p>
            <a:pPr algn="ctr"/>
            <a:r>
              <a:rPr lang="en-US" sz="1200" dirty="0">
                <a:latin typeface="Trebuchet MS" panose="020B0603020202020204" pitchFamily="34" charset="0"/>
              </a:rPr>
              <a:t>code to permit </a:t>
            </a:r>
          </a:p>
          <a:p>
            <a:pPr algn="ctr"/>
            <a:r>
              <a:rPr lang="en-US" sz="1200" dirty="0">
                <a:latin typeface="Trebuchet MS" panose="020B0603020202020204" pitchFamily="34" charset="0"/>
              </a:rPr>
              <a:t>certification</a:t>
            </a:r>
          </a:p>
        </p:txBody>
      </p: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6169966" y="1730156"/>
            <a:ext cx="46038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500" dirty="0">
                <a:latin typeface="Trebuchet MS" panose="020B0603020202020204" pitchFamily="34" charset="0"/>
              </a:rPr>
              <a:t>VS.</a:t>
            </a:r>
          </a:p>
        </p:txBody>
      </p:sp>
    </p:spTree>
    <p:extLst>
      <p:ext uri="{BB962C8B-B14F-4D97-AF65-F5344CB8AC3E}">
        <p14:creationId xmlns:p14="http://schemas.microsoft.com/office/powerpoint/2010/main" val="4175691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852738" y="609600"/>
            <a:ext cx="6291262" cy="45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AU" dirty="0"/>
              <a:t>Criteria for Strategies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>
          <a:xfrm>
            <a:off x="457200" y="1752600"/>
            <a:ext cx="8229600" cy="4724400"/>
          </a:xfrm>
          <a:prstGeom prst="rect">
            <a:avLst/>
          </a:prstGeom>
          <a:noFill/>
        </p:spPr>
        <p:txBody>
          <a:bodyPr/>
          <a:lstStyle>
            <a:lvl1pPr marL="342813" indent="-342813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760" indent="-285677" algn="l" defTabSz="91416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2706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599790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6875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3959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40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24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05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800"/>
              </a:spcBef>
            </a:pPr>
            <a:r>
              <a:rPr lang="es-GT" sz="2800" b="1" dirty="0">
                <a:solidFill>
                  <a:srgbClr val="008000"/>
                </a:solidFill>
              </a:rPr>
              <a:t>Key </a:t>
            </a:r>
            <a:r>
              <a:rPr lang="es-GT" sz="2800" b="1" dirty="0" err="1">
                <a:solidFill>
                  <a:srgbClr val="008000"/>
                </a:solidFill>
              </a:rPr>
              <a:t>interventions</a:t>
            </a:r>
            <a:r>
              <a:rPr lang="es-GT" sz="2800" b="1" dirty="0">
                <a:solidFill>
                  <a:srgbClr val="008000"/>
                </a:solidFill>
              </a:rPr>
              <a:t>:</a:t>
            </a:r>
            <a:r>
              <a:rPr lang="en-US" sz="2800" dirty="0">
                <a:solidFill>
                  <a:srgbClr val="008000"/>
                </a:solidFill>
              </a:rPr>
              <a:t> Directly </a:t>
            </a:r>
            <a:r>
              <a:rPr lang="es-GT" sz="2800" dirty="0" err="1">
                <a:solidFill>
                  <a:srgbClr val="008000"/>
                </a:solidFill>
              </a:rPr>
              <a:t>affects</a:t>
            </a:r>
            <a:r>
              <a:rPr lang="es-GT" sz="2800" dirty="0">
                <a:solidFill>
                  <a:srgbClr val="008000"/>
                </a:solidFill>
              </a:rPr>
              <a:t> </a:t>
            </a:r>
            <a:r>
              <a:rPr lang="es-GT" sz="2800" dirty="0" err="1">
                <a:solidFill>
                  <a:srgbClr val="008000"/>
                </a:solidFill>
              </a:rPr>
              <a:t>one</a:t>
            </a:r>
            <a:r>
              <a:rPr lang="es-GT" sz="2800" dirty="0">
                <a:solidFill>
                  <a:srgbClr val="008000"/>
                </a:solidFill>
              </a:rPr>
              <a:t> </a:t>
            </a:r>
            <a:r>
              <a:rPr lang="es-GT" sz="2800" dirty="0" err="1">
                <a:solidFill>
                  <a:srgbClr val="008000"/>
                </a:solidFill>
              </a:rPr>
              <a:t>or</a:t>
            </a:r>
            <a:r>
              <a:rPr lang="es-GT" sz="2800" dirty="0">
                <a:solidFill>
                  <a:srgbClr val="008000"/>
                </a:solidFill>
              </a:rPr>
              <a:t> more </a:t>
            </a:r>
            <a:r>
              <a:rPr lang="es-GT" sz="2800" dirty="0" err="1">
                <a:solidFill>
                  <a:srgbClr val="008000"/>
                </a:solidFill>
              </a:rPr>
              <a:t>key</a:t>
            </a:r>
            <a:r>
              <a:rPr lang="es-GT" sz="2800" dirty="0">
                <a:solidFill>
                  <a:srgbClr val="008000"/>
                </a:solidFill>
              </a:rPr>
              <a:t> </a:t>
            </a:r>
            <a:r>
              <a:rPr lang="es-GT" sz="2800" dirty="0" err="1">
                <a:solidFill>
                  <a:srgbClr val="008000"/>
                </a:solidFill>
              </a:rPr>
              <a:t>intervention</a:t>
            </a:r>
            <a:r>
              <a:rPr lang="es-GT" sz="2800" dirty="0">
                <a:solidFill>
                  <a:srgbClr val="008000"/>
                </a:solidFill>
              </a:rPr>
              <a:t> </a:t>
            </a:r>
            <a:r>
              <a:rPr lang="es-GT" sz="2800" dirty="0" err="1">
                <a:solidFill>
                  <a:srgbClr val="008000"/>
                </a:solidFill>
              </a:rPr>
              <a:t>points</a:t>
            </a:r>
            <a:r>
              <a:rPr lang="es-GT" sz="2800" dirty="0">
                <a:solidFill>
                  <a:srgbClr val="008000"/>
                </a:solidFill>
              </a:rPr>
              <a:t> </a:t>
            </a:r>
            <a:r>
              <a:rPr lang="en-US" sz="2800" dirty="0">
                <a:solidFill>
                  <a:srgbClr val="008000"/>
                </a:solidFill>
              </a:rPr>
              <a:t>in your situation analysis</a:t>
            </a:r>
            <a:endParaRPr lang="en-US" sz="2800" b="1" dirty="0">
              <a:solidFill>
                <a:srgbClr val="008000"/>
              </a:solidFill>
            </a:endParaRPr>
          </a:p>
          <a:p>
            <a:r>
              <a:rPr lang="en-US" sz="2800" b="1" dirty="0">
                <a:solidFill>
                  <a:schemeClr val="accent2"/>
                </a:solidFill>
              </a:rPr>
              <a:t>Focused:</a:t>
            </a:r>
            <a:r>
              <a:rPr lang="en-US" sz="2800" dirty="0">
                <a:solidFill>
                  <a:schemeClr val="accent2"/>
                </a:solidFill>
              </a:rPr>
              <a:t> Outlines specific courses of action that need to be carried out</a:t>
            </a:r>
          </a:p>
          <a:p>
            <a:r>
              <a:rPr lang="en-US" sz="2800" b="1" dirty="0">
                <a:solidFill>
                  <a:srgbClr val="008000"/>
                </a:solidFill>
              </a:rPr>
              <a:t>Feasible</a:t>
            </a:r>
            <a:r>
              <a:rPr lang="en-US" sz="2800" dirty="0">
                <a:solidFill>
                  <a:srgbClr val="008000"/>
                </a:solidFill>
              </a:rPr>
              <a:t>: Can be done with the project's resources and constraints.</a:t>
            </a:r>
          </a:p>
          <a:p>
            <a:r>
              <a:rPr lang="en-US" sz="2800" b="1" dirty="0">
                <a:solidFill>
                  <a:schemeClr val="accent2"/>
                </a:solidFill>
              </a:rPr>
              <a:t>Appropriate</a:t>
            </a:r>
            <a:r>
              <a:rPr lang="en-US" sz="2800" dirty="0">
                <a:solidFill>
                  <a:schemeClr val="accent2"/>
                </a:solidFill>
              </a:rPr>
              <a:t>: Acceptable to and fitting within your cultural, social, and biological norms.</a:t>
            </a:r>
          </a:p>
        </p:txBody>
      </p:sp>
    </p:spTree>
    <p:extLst>
      <p:ext uri="{BB962C8B-B14F-4D97-AF65-F5344CB8AC3E}">
        <p14:creationId xmlns:p14="http://schemas.microsoft.com/office/powerpoint/2010/main" val="3755826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52738" y="501103"/>
            <a:ext cx="6291262" cy="646112"/>
          </a:xfrm>
        </p:spPr>
        <p:txBody>
          <a:bodyPr>
            <a:normAutofit/>
          </a:bodyPr>
          <a:lstStyle/>
          <a:p>
            <a:r>
              <a:rPr lang="en-AU" dirty="0"/>
              <a:t>Deciding which one(s)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/>
          </a:bodyPr>
          <a:lstStyle/>
          <a:p>
            <a:r>
              <a:rPr lang="en-AU" dirty="0">
                <a:solidFill>
                  <a:srgbClr val="003300"/>
                </a:solidFill>
              </a:rPr>
              <a:t>Not all ideas are gold</a:t>
            </a:r>
          </a:p>
          <a:p>
            <a:r>
              <a:rPr lang="en-AU" dirty="0">
                <a:solidFill>
                  <a:srgbClr val="002060"/>
                </a:solidFill>
              </a:rPr>
              <a:t>Need to decide between different ideas in a way that is clear</a:t>
            </a:r>
          </a:p>
          <a:p>
            <a:r>
              <a:rPr lang="en-AU" dirty="0">
                <a:solidFill>
                  <a:srgbClr val="003300"/>
                </a:solidFill>
              </a:rPr>
              <a:t>Depends on a number of factors:</a:t>
            </a:r>
          </a:p>
          <a:p>
            <a:pPr lvl="2"/>
            <a:r>
              <a:rPr lang="en-AU" dirty="0">
                <a:solidFill>
                  <a:srgbClr val="003300"/>
                </a:solidFill>
              </a:rPr>
              <a:t>Cost</a:t>
            </a:r>
          </a:p>
          <a:p>
            <a:pPr lvl="2"/>
            <a:r>
              <a:rPr lang="en-AU" dirty="0">
                <a:solidFill>
                  <a:srgbClr val="003300"/>
                </a:solidFill>
              </a:rPr>
              <a:t>Time</a:t>
            </a:r>
          </a:p>
          <a:p>
            <a:pPr lvl="2"/>
            <a:r>
              <a:rPr lang="en-AU" dirty="0">
                <a:solidFill>
                  <a:srgbClr val="003300"/>
                </a:solidFill>
              </a:rPr>
              <a:t>Capacity</a:t>
            </a:r>
          </a:p>
          <a:p>
            <a:pPr lvl="2"/>
            <a:r>
              <a:rPr lang="en-AU" dirty="0">
                <a:solidFill>
                  <a:srgbClr val="003300"/>
                </a:solidFill>
              </a:rPr>
              <a:t>Capability</a:t>
            </a:r>
          </a:p>
          <a:p>
            <a:pPr lvl="2"/>
            <a:r>
              <a:rPr lang="en-AU" dirty="0">
                <a:solidFill>
                  <a:srgbClr val="003300"/>
                </a:solidFill>
              </a:rPr>
              <a:t>Influence</a:t>
            </a:r>
          </a:p>
        </p:txBody>
      </p:sp>
    </p:spTree>
    <p:extLst>
      <p:ext uri="{BB962C8B-B14F-4D97-AF65-F5344CB8AC3E}">
        <p14:creationId xmlns:p14="http://schemas.microsoft.com/office/powerpoint/2010/main" val="4081317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44208" y="548680"/>
            <a:ext cx="2520280" cy="1328023"/>
          </a:xfrm>
          <a:prstGeom prst="roundRect">
            <a:avLst/>
          </a:prstGeom>
          <a:ln>
            <a:solidFill>
              <a:srgbClr val="9BBB59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Trebuchet MS" panose="020B0603020202020204" pitchFamily="34" charset="0"/>
              </a:rPr>
              <a:t>Goals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Trebuchet MS" panose="020B0603020202020204" pitchFamily="34" charset="0"/>
              </a:rPr>
              <a:t>Strategies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Trebuchet MS" panose="020B0603020202020204" pitchFamily="34" charset="0"/>
              </a:rPr>
              <a:t>Results chains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AU" dirty="0">
                <a:solidFill>
                  <a:srgbClr val="000000"/>
                </a:solidFill>
                <a:latin typeface="Trebuchet MS" panose="020B0603020202020204" pitchFamily="34" charset="0"/>
              </a:rPr>
              <a:t>Measures</a:t>
            </a:r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387" y="309202"/>
            <a:ext cx="6455225" cy="623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660232" y="836712"/>
            <a:ext cx="1440160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8153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52738" y="501103"/>
            <a:ext cx="6291262" cy="646112"/>
          </a:xfrm>
        </p:spPr>
        <p:txBody>
          <a:bodyPr>
            <a:normAutofit/>
          </a:bodyPr>
          <a:lstStyle/>
          <a:p>
            <a:r>
              <a:rPr lang="en-AU" dirty="0"/>
              <a:t>Deciding which one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3393" y="1484784"/>
            <a:ext cx="8579296" cy="5184576"/>
          </a:xfrm>
        </p:spPr>
        <p:txBody>
          <a:bodyPr>
            <a:noAutofit/>
          </a:bodyPr>
          <a:lstStyle/>
          <a:p>
            <a:r>
              <a:rPr lang="en-AU" dirty="0">
                <a:solidFill>
                  <a:srgbClr val="002060"/>
                </a:solidFill>
              </a:rPr>
              <a:t>Lots of Methods for comparing alternatives </a:t>
            </a:r>
          </a:p>
          <a:p>
            <a:pPr lvl="1"/>
            <a:r>
              <a:rPr lang="en-AU" dirty="0"/>
              <a:t>Simple voting</a:t>
            </a:r>
          </a:p>
          <a:p>
            <a:pPr lvl="1"/>
            <a:r>
              <a:rPr lang="en-AU" dirty="0"/>
              <a:t>Constructed scales</a:t>
            </a:r>
          </a:p>
          <a:p>
            <a:pPr lvl="2"/>
            <a:r>
              <a:rPr lang="en-AU" dirty="0"/>
              <a:t>Rating on 1-10 scale</a:t>
            </a:r>
          </a:p>
          <a:p>
            <a:pPr lvl="2"/>
            <a:r>
              <a:rPr lang="en-AU" dirty="0">
                <a:solidFill>
                  <a:srgbClr val="FF0000"/>
                </a:solidFill>
              </a:rPr>
              <a:t>Poor</a:t>
            </a:r>
            <a:r>
              <a:rPr lang="en-AU" dirty="0"/>
              <a:t>, </a:t>
            </a:r>
            <a:r>
              <a:rPr lang="en-AU" dirty="0">
                <a:solidFill>
                  <a:srgbClr val="FFC000"/>
                </a:solidFill>
              </a:rPr>
              <a:t>Fair</a:t>
            </a:r>
            <a:r>
              <a:rPr lang="en-AU" dirty="0"/>
              <a:t>, </a:t>
            </a:r>
            <a:r>
              <a:rPr lang="en-AU" dirty="0">
                <a:solidFill>
                  <a:srgbClr val="92D050"/>
                </a:solidFill>
              </a:rPr>
              <a:t>Good</a:t>
            </a:r>
            <a:r>
              <a:rPr lang="en-AU" dirty="0"/>
              <a:t>, </a:t>
            </a:r>
            <a:r>
              <a:rPr lang="en-AU" dirty="0">
                <a:solidFill>
                  <a:srgbClr val="00B050"/>
                </a:solidFill>
              </a:rPr>
              <a:t>Very Good</a:t>
            </a:r>
          </a:p>
          <a:p>
            <a:pPr lvl="1"/>
            <a:r>
              <a:rPr lang="en-AU" dirty="0"/>
              <a:t>Natural scales</a:t>
            </a:r>
          </a:p>
          <a:p>
            <a:pPr lvl="2"/>
            <a:r>
              <a:rPr lang="en-AU" dirty="0"/>
              <a:t>Costs</a:t>
            </a:r>
          </a:p>
          <a:p>
            <a:pPr lvl="2"/>
            <a:r>
              <a:rPr lang="en-AU" dirty="0"/>
              <a:t>Area</a:t>
            </a:r>
          </a:p>
          <a:p>
            <a:r>
              <a:rPr lang="en-AU" dirty="0">
                <a:solidFill>
                  <a:srgbClr val="003300"/>
                </a:solidFill>
              </a:rPr>
              <a:t>Pick one that works for your situation</a:t>
            </a:r>
          </a:p>
          <a:p>
            <a:r>
              <a:rPr lang="en-AU" dirty="0">
                <a:solidFill>
                  <a:srgbClr val="002060"/>
                </a:solidFill>
              </a:rPr>
              <a:t>Might use more than one</a:t>
            </a:r>
          </a:p>
        </p:txBody>
      </p:sp>
    </p:spTree>
    <p:extLst>
      <p:ext uri="{BB962C8B-B14F-4D97-AF65-F5344CB8AC3E}">
        <p14:creationId xmlns:p14="http://schemas.microsoft.com/office/powerpoint/2010/main" val="1856108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52738" y="501103"/>
            <a:ext cx="6291262" cy="646112"/>
          </a:xfrm>
        </p:spPr>
        <p:txBody>
          <a:bodyPr>
            <a:normAutofit/>
          </a:bodyPr>
          <a:lstStyle/>
          <a:p>
            <a:r>
              <a:rPr lang="en-AU" dirty="0"/>
              <a:t>Deciding which one</a:t>
            </a:r>
          </a:p>
        </p:txBody>
      </p:sp>
      <p:sp>
        <p:nvSpPr>
          <p:cNvPr id="4" name="Rectangle 3"/>
          <p:cNvSpPr/>
          <p:nvPr/>
        </p:nvSpPr>
        <p:spPr>
          <a:xfrm>
            <a:off x="611560" y="1844824"/>
            <a:ext cx="8352928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latin typeface="Trebuchet MS" panose="020B0603020202020204" pitchFamily="34" charset="0"/>
              </a:rPr>
              <a:t>TNC CAP</a:t>
            </a:r>
          </a:p>
          <a:p>
            <a:pPr marL="742809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Level of contribution a strategy made to one or more objectives</a:t>
            </a:r>
            <a:endParaRPr lang="en-AU" sz="2000" dirty="0">
              <a:latin typeface="Trebuchet MS" panose="020B0603020202020204" pitchFamily="34" charset="0"/>
            </a:endParaRPr>
          </a:p>
          <a:p>
            <a:pPr marL="742809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Trebuchet MS" panose="020B0603020202020204" pitchFamily="34" charset="0"/>
              </a:rPr>
              <a:t>Estimated viability rating improvement</a:t>
            </a:r>
            <a:endParaRPr lang="en-AU" sz="2000" dirty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marL="742809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Estimated threat rating reduction</a:t>
            </a:r>
            <a:endParaRPr lang="en-AU" sz="2000" dirty="0">
              <a:latin typeface="Trebuchet MS" panose="020B0603020202020204" pitchFamily="34" charset="0"/>
            </a:endParaRPr>
          </a:p>
          <a:p>
            <a:pPr marL="742809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Trebuchet MS" panose="020B0603020202020204" pitchFamily="34" charset="0"/>
              </a:rPr>
              <a:t>Duration of benefit</a:t>
            </a:r>
            <a:endParaRPr lang="en-AU" sz="2000" dirty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marL="742809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Leverage</a:t>
            </a:r>
            <a:endParaRPr lang="en-AU" sz="2000" dirty="0">
              <a:latin typeface="Trebuchet MS" panose="020B0603020202020204" pitchFamily="34" charset="0"/>
            </a:endParaRPr>
          </a:p>
          <a:p>
            <a:pPr marL="742809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Trebuchet MS" panose="020B0603020202020204" pitchFamily="34" charset="0"/>
              </a:rPr>
              <a:t>Feasibility based on lead individual / institution</a:t>
            </a:r>
            <a:endParaRPr lang="en-AU" sz="2000" dirty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marL="742809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Feasibility based on ease of implementation</a:t>
            </a:r>
            <a:endParaRPr lang="en-AU" sz="2000" dirty="0">
              <a:latin typeface="Trebuchet MS" panose="020B0603020202020204" pitchFamily="34" charset="0"/>
            </a:endParaRPr>
          </a:p>
          <a:p>
            <a:pPr marL="742809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4"/>
                </a:solidFill>
                <a:latin typeface="Trebuchet MS" panose="020B0603020202020204" pitchFamily="34" charset="0"/>
              </a:rPr>
              <a:t>Feasibility based on ability to motivate key constituencies</a:t>
            </a:r>
            <a:endParaRPr lang="en-AU" sz="2000" dirty="0">
              <a:solidFill>
                <a:schemeClr val="accent4"/>
              </a:solidFill>
              <a:latin typeface="Trebuchet MS" panose="020B0603020202020204" pitchFamily="34" charset="0"/>
            </a:endParaRPr>
          </a:p>
          <a:p>
            <a:pPr marL="742809" lvl="1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latin typeface="Trebuchet MS" panose="020B0603020202020204" pitchFamily="34" charset="0"/>
              </a:rPr>
              <a:t>Cost estimates </a:t>
            </a:r>
            <a:endParaRPr lang="en-AU" sz="20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7227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0785" y="1568028"/>
            <a:ext cx="4038600" cy="17281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Potential Impact </a:t>
            </a:r>
            <a:r>
              <a:rPr lang="en-AU" sz="2000" dirty="0"/>
              <a:t>– how much will the strategy (if we do it) actually lead to changes we want in our project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0" y="1568028"/>
            <a:ext cx="4458904" cy="18001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b="1" dirty="0"/>
              <a:t>Feasibility</a:t>
            </a:r>
            <a:r>
              <a:rPr lang="en-AU" sz="2000" dirty="0"/>
              <a:t> – how much our project team can do the strategy within likely ethical, financial/staffing, and technical / time constraints</a:t>
            </a: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/>
              <a:t>Using a simple scale</a:t>
            </a:r>
          </a:p>
        </p:txBody>
      </p:sp>
      <p:pic>
        <p:nvPicPr>
          <p:cNvPr id="16" name="Picture 1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18703"/>
            <a:ext cx="7379666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037932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528" y="1628799"/>
            <a:ext cx="4038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AU" b="1" dirty="0"/>
              <a:t>Potential Impact </a:t>
            </a:r>
            <a:r>
              <a:rPr lang="en-AU" dirty="0"/>
              <a:t>– Degree to which the strategy (if implemented) will lead to desired changes in the situation within the scope of your project</a:t>
            </a:r>
          </a:p>
          <a:p>
            <a:pPr>
              <a:lnSpc>
                <a:spcPct val="120000"/>
              </a:lnSpc>
            </a:pPr>
            <a:r>
              <a:rPr lang="en-AU" sz="2300" dirty="0">
                <a:solidFill>
                  <a:srgbClr val="00B050"/>
                </a:solidFill>
              </a:rPr>
              <a:t>Very High </a:t>
            </a:r>
            <a:r>
              <a:rPr lang="en-AU" sz="2300" dirty="0"/>
              <a:t>– completely mitigate a threat or restore a target.</a:t>
            </a:r>
          </a:p>
          <a:p>
            <a:pPr>
              <a:lnSpc>
                <a:spcPct val="120000"/>
              </a:lnSpc>
            </a:pPr>
            <a:r>
              <a:rPr lang="en-AU" sz="2300" dirty="0">
                <a:solidFill>
                  <a:srgbClr val="92D050"/>
                </a:solidFill>
              </a:rPr>
              <a:t>High</a:t>
            </a:r>
            <a:r>
              <a:rPr lang="en-AU" sz="2300" dirty="0"/>
              <a:t> – help mitigate a threat or restore a target.</a:t>
            </a:r>
          </a:p>
          <a:p>
            <a:pPr>
              <a:lnSpc>
                <a:spcPct val="120000"/>
              </a:lnSpc>
            </a:pPr>
            <a:r>
              <a:rPr lang="en-AU" sz="2300" dirty="0">
                <a:solidFill>
                  <a:srgbClr val="FFC000"/>
                </a:solidFill>
              </a:rPr>
              <a:t>Medium</a:t>
            </a:r>
            <a:r>
              <a:rPr lang="en-AU" sz="2300" dirty="0"/>
              <a:t> – possibly help mitigate a threat or restore a target.</a:t>
            </a:r>
          </a:p>
          <a:p>
            <a:pPr>
              <a:lnSpc>
                <a:spcPct val="120000"/>
              </a:lnSpc>
            </a:pPr>
            <a:r>
              <a:rPr lang="en-AU" sz="2300" dirty="0">
                <a:solidFill>
                  <a:srgbClr val="FF0000"/>
                </a:solidFill>
              </a:rPr>
              <a:t>Low</a:t>
            </a:r>
            <a:r>
              <a:rPr lang="en-AU" sz="2300" dirty="0"/>
              <a:t> –probably not contribute to meaningful threat mitigation or target restoration.</a:t>
            </a:r>
          </a:p>
          <a:p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87910" y="1628800"/>
            <a:ext cx="445890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b="1" dirty="0"/>
              <a:t>Feasibility</a:t>
            </a:r>
            <a:r>
              <a:rPr lang="en-AU" sz="2000" dirty="0"/>
              <a:t> – Degree to which your project team could implement the strategy within likely ethical, financial/staffing, and technical/time constraints</a:t>
            </a:r>
          </a:p>
          <a:p>
            <a:r>
              <a:rPr lang="en-AU" sz="1600" dirty="0">
                <a:solidFill>
                  <a:srgbClr val="00B050"/>
                </a:solidFill>
              </a:rPr>
              <a:t>Very High </a:t>
            </a:r>
            <a:r>
              <a:rPr lang="en-AU" sz="1600" dirty="0"/>
              <a:t>– ethically, technically, AND financially feasible.</a:t>
            </a:r>
          </a:p>
          <a:p>
            <a:r>
              <a:rPr lang="en-AU" sz="1600" dirty="0">
                <a:solidFill>
                  <a:srgbClr val="92D050"/>
                </a:solidFill>
              </a:rPr>
              <a:t>High</a:t>
            </a:r>
            <a:r>
              <a:rPr lang="en-AU" sz="1600" dirty="0"/>
              <a:t> – ethically and technically feasible, but may require some additional financial resources.</a:t>
            </a:r>
          </a:p>
          <a:p>
            <a:r>
              <a:rPr lang="en-AU" sz="1600" dirty="0">
                <a:solidFill>
                  <a:srgbClr val="FFC000"/>
                </a:solidFill>
              </a:rPr>
              <a:t>Medium</a:t>
            </a:r>
            <a:r>
              <a:rPr lang="en-AU" sz="1600" dirty="0"/>
              <a:t> – ethically feasible, but either technically OR financially difficult </a:t>
            </a:r>
          </a:p>
          <a:p>
            <a:r>
              <a:rPr lang="en-AU" sz="1600" dirty="0">
                <a:solidFill>
                  <a:srgbClr val="FF0000"/>
                </a:solidFill>
              </a:rPr>
              <a:t>Low</a:t>
            </a:r>
            <a:r>
              <a:rPr lang="en-AU" sz="1600" dirty="0"/>
              <a:t> – not ethically, technically, OR financially feasible.</a:t>
            </a:r>
          </a:p>
          <a:p>
            <a:endParaRPr lang="en-AU" sz="2000" dirty="0"/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AU" dirty="0"/>
              <a:t>Using a simple scale</a:t>
            </a:r>
          </a:p>
        </p:txBody>
      </p:sp>
    </p:spTree>
    <p:extLst>
      <p:ext uri="{BB962C8B-B14F-4D97-AF65-F5344CB8AC3E}">
        <p14:creationId xmlns:p14="http://schemas.microsoft.com/office/powerpoint/2010/main" val="22123871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852738" y="609600"/>
            <a:ext cx="629126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Evaluating Strategies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>
          <a:xfrm>
            <a:off x="428241" y="2348880"/>
            <a:ext cx="8229600" cy="2481140"/>
          </a:xfrm>
          <a:prstGeom prst="rect">
            <a:avLst/>
          </a:prstGeom>
        </p:spPr>
        <p:txBody>
          <a:bodyPr lIns="91430" tIns="45716" rIns="91430" bIns="45716">
            <a:normAutofit lnSpcReduction="10000"/>
          </a:bodyPr>
          <a:lstStyle>
            <a:lvl1pPr marL="342848" indent="-342848" algn="l" defTabSz="914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836" indent="-285707" algn="l" defTabSz="9142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824" indent="-228564" algn="l" defTabSz="914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954" indent="-228564" algn="l" defTabSz="91425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085" indent="-228564" algn="l" defTabSz="91425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215" indent="-228564" algn="l" defTabSz="914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344" indent="-228564" algn="l" defTabSz="914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475" indent="-228564" algn="l" defTabSz="914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603" indent="-228564" algn="l" defTabSz="91425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dirty="0">
                <a:latin typeface="Trebuchet MS" panose="020B0603020202020204" pitchFamily="34" charset="0"/>
              </a:rPr>
              <a:t>  “If you get even two good objectives and a set of strategic actions for each that you </a:t>
            </a:r>
            <a:r>
              <a:rPr lang="en-US" u="sng" dirty="0">
                <a:latin typeface="Trebuchet MS" panose="020B0603020202020204" pitchFamily="34" charset="0"/>
              </a:rPr>
              <a:t>can and will</a:t>
            </a:r>
            <a:r>
              <a:rPr lang="en-US" dirty="0">
                <a:latin typeface="Trebuchet MS" panose="020B0603020202020204" pitchFamily="34" charset="0"/>
              </a:rPr>
              <a:t> execute in five years, you will make reasonable progress.”</a:t>
            </a:r>
          </a:p>
          <a:p>
            <a:pPr>
              <a:buFontTx/>
              <a:buNone/>
            </a:pPr>
            <a:r>
              <a:rPr lang="en-US" dirty="0">
                <a:latin typeface="Trebuchet MS" panose="020B0603020202020204" pitchFamily="34" charset="0"/>
              </a:rPr>
              <a:t>                                </a:t>
            </a:r>
            <a:r>
              <a:rPr lang="en-US" i="1" dirty="0">
                <a:latin typeface="Trebuchet MS" panose="020B0603020202020204" pitchFamily="34" charset="0"/>
              </a:rPr>
              <a:t>Greg Low</a:t>
            </a:r>
          </a:p>
          <a:p>
            <a:pPr>
              <a:buFontTx/>
              <a:buNone/>
            </a:pP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8283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27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2852738" y="609600"/>
            <a:ext cx="6291262" cy="4572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AU" dirty="0"/>
              <a:t>Additional Resources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1628800"/>
            <a:ext cx="2958386" cy="3829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628800"/>
            <a:ext cx="2952617" cy="3821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53386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50442"/>
            <a:ext cx="4752528" cy="4525963"/>
          </a:xfrm>
        </p:spPr>
        <p:txBody>
          <a:bodyPr>
            <a:noAutofit/>
          </a:bodyPr>
          <a:lstStyle/>
          <a:p>
            <a:r>
              <a:rPr lang="en-AU" dirty="0"/>
              <a:t>Why we do this step?</a:t>
            </a:r>
          </a:p>
          <a:p>
            <a:pPr marL="971433" lvl="1" indent="-514350">
              <a:buFont typeface="+mj-lt"/>
              <a:buAutoNum type="arabicPeriod"/>
            </a:pPr>
            <a:r>
              <a:rPr lang="en-AU" dirty="0">
                <a:solidFill>
                  <a:schemeClr val="tx2"/>
                </a:solidFill>
              </a:rPr>
              <a:t>To identify key Strategies that will move us directly to achieving our Goals</a:t>
            </a:r>
          </a:p>
          <a:p>
            <a:pPr marL="971433" lvl="1" indent="-514350">
              <a:buFont typeface="+mj-lt"/>
              <a:buAutoNum type="arabicPeriod"/>
            </a:pPr>
            <a:r>
              <a:rPr lang="en-AU" dirty="0"/>
              <a:t>To evaluate strategies to see if they are feasible and will have an effect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Achieving our Goals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040277"/>
            <a:ext cx="3942239" cy="353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570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AU" dirty="0"/>
              <a:t>Why and who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28241" y="1628800"/>
            <a:ext cx="8229600" cy="4724400"/>
          </a:xfrm>
          <a:prstGeom prst="rect">
            <a:avLst/>
          </a:prstGeom>
        </p:spPr>
        <p:txBody>
          <a:bodyPr vert="horz" lIns="91416" tIns="45709" rIns="91416" bIns="45709" rtlCol="0">
            <a:normAutofit lnSpcReduction="10000"/>
          </a:bodyPr>
          <a:lstStyle>
            <a:lvl1pPr marL="342813" indent="-342813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760" indent="-285677" algn="l" defTabSz="91416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2706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599790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6875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3959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40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24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05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>
                <a:solidFill>
                  <a:schemeClr val="tx2"/>
                </a:solidFill>
              </a:rPr>
              <a:t>Start of actual plan, based on previous work</a:t>
            </a:r>
          </a:p>
          <a:p>
            <a:r>
              <a:rPr lang="en-AU" dirty="0">
                <a:solidFill>
                  <a:schemeClr val="accent3"/>
                </a:solidFill>
              </a:rPr>
              <a:t>Goals and Strategies are absolutely key to shifting to solution-focused thinking</a:t>
            </a:r>
          </a:p>
          <a:p>
            <a:r>
              <a:rPr lang="en-AU" dirty="0">
                <a:solidFill>
                  <a:schemeClr val="tx2"/>
                </a:solidFill>
              </a:rPr>
              <a:t>Core planning team (or even 1 person)</a:t>
            </a:r>
          </a:p>
          <a:p>
            <a:r>
              <a:rPr lang="en-AU" dirty="0">
                <a:solidFill>
                  <a:schemeClr val="accent3"/>
                </a:solidFill>
              </a:rPr>
              <a:t>At least one person who is good at thinking about strategic solutions </a:t>
            </a:r>
          </a:p>
          <a:p>
            <a:r>
              <a:rPr lang="en-AU" dirty="0">
                <a:solidFill>
                  <a:schemeClr val="tx2"/>
                </a:solidFill>
              </a:rPr>
              <a:t>Probably not scientists</a:t>
            </a:r>
          </a:p>
          <a:p>
            <a:r>
              <a:rPr lang="en-AU" dirty="0">
                <a:solidFill>
                  <a:schemeClr val="accent3"/>
                </a:solidFill>
              </a:rPr>
              <a:t>Reality test with implementers	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8711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What you do to achieve the Goal or Objective?</a:t>
            </a:r>
          </a:p>
          <a:p>
            <a:r>
              <a:rPr lang="en-AU" dirty="0">
                <a:solidFill>
                  <a:schemeClr val="tx2"/>
                </a:solidFill>
              </a:rPr>
              <a:t>Strategies are a broad course of action designed to </a:t>
            </a:r>
            <a:r>
              <a:rPr lang="en-AU" dirty="0">
                <a:solidFill>
                  <a:schemeClr val="accent3"/>
                </a:solidFill>
              </a:rPr>
              <a:t>restore targets</a:t>
            </a:r>
            <a:r>
              <a:rPr lang="en-AU" dirty="0">
                <a:solidFill>
                  <a:schemeClr val="tx2"/>
                </a:solidFill>
              </a:rPr>
              <a:t>, </a:t>
            </a:r>
            <a:r>
              <a:rPr lang="en-AU" dirty="0">
                <a:solidFill>
                  <a:schemeClr val="accent2"/>
                </a:solidFill>
              </a:rPr>
              <a:t>reduce threats</a:t>
            </a:r>
            <a:r>
              <a:rPr lang="en-AU" dirty="0">
                <a:solidFill>
                  <a:schemeClr val="tx2"/>
                </a:solidFill>
              </a:rPr>
              <a:t>, and/or </a:t>
            </a:r>
            <a:r>
              <a:rPr lang="en-AU" dirty="0">
                <a:solidFill>
                  <a:schemeClr val="accent4"/>
                </a:solidFill>
              </a:rPr>
              <a:t>develop capacity</a:t>
            </a:r>
            <a:r>
              <a:rPr lang="en-AU" dirty="0">
                <a:solidFill>
                  <a:schemeClr val="tx2"/>
                </a:solidFill>
              </a:rPr>
              <a:t>. </a:t>
            </a:r>
          </a:p>
          <a:p>
            <a:r>
              <a:rPr lang="en-AU" dirty="0"/>
              <a:t>A strategy is typically used as an umbrella term to describe a set of specific actions.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52738" y="501101"/>
            <a:ext cx="6291262" cy="646113"/>
          </a:xfrm>
        </p:spPr>
        <p:txBody>
          <a:bodyPr>
            <a:noAutofit/>
          </a:bodyPr>
          <a:lstStyle/>
          <a:p>
            <a:r>
              <a:rPr lang="en-AU" dirty="0"/>
              <a:t>Achieving our Goals</a:t>
            </a:r>
          </a:p>
        </p:txBody>
      </p:sp>
    </p:spTree>
    <p:extLst>
      <p:ext uri="{BB962C8B-B14F-4D97-AF65-F5344CB8AC3E}">
        <p14:creationId xmlns:p14="http://schemas.microsoft.com/office/powerpoint/2010/main" val="298218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AU" dirty="0"/>
              <a:t>Strategies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/>
          </a:bodyPr>
          <a:lstStyle/>
          <a:p>
            <a:r>
              <a:rPr lang="en-AU" dirty="0"/>
              <a:t>Two General Types of Strategies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1496002"/>
            <a:ext cx="7154629" cy="3157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643846" y="4437113"/>
            <a:ext cx="3309054" cy="1928875"/>
            <a:chOff x="452994" y="3821864"/>
            <a:chExt cx="3422216" cy="2815728"/>
          </a:xfrm>
        </p:grpSpPr>
        <p:sp>
          <p:nvSpPr>
            <p:cNvPr id="14344" name="TextBox 6"/>
            <p:cNvSpPr txBox="1">
              <a:spLocks noChangeArrowheads="1"/>
            </p:cNvSpPr>
            <p:nvPr/>
          </p:nvSpPr>
          <p:spPr bwMode="auto">
            <a:xfrm>
              <a:off x="452994" y="4683201"/>
              <a:ext cx="3422216" cy="1954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3831" indent="-173831" algn="ctr"/>
              <a:r>
                <a:rPr lang="en-US" sz="2700" dirty="0">
                  <a:latin typeface="Trebuchet MS" panose="020B0603020202020204" pitchFamily="34" charset="0"/>
                </a:rPr>
                <a:t>Mitigation</a:t>
              </a:r>
            </a:p>
            <a:p>
              <a:pPr marL="173831" indent="-173831" algn="ctr"/>
              <a:r>
                <a:rPr lang="en-US" sz="2700" dirty="0">
                  <a:latin typeface="Trebuchet MS" panose="020B0603020202020204" pitchFamily="34" charset="0"/>
                </a:rPr>
                <a:t>(to reduce a threat)</a:t>
              </a:r>
            </a:p>
          </p:txBody>
        </p:sp>
        <p:cxnSp>
          <p:nvCxnSpPr>
            <p:cNvPr id="14345" name="Straight Arrow Connector 9"/>
            <p:cNvCxnSpPr>
              <a:cxnSpLocks noChangeShapeType="1"/>
              <a:stCxn id="14344" idx="0"/>
            </p:cNvCxnSpPr>
            <p:nvPr/>
          </p:nvCxnSpPr>
          <p:spPr bwMode="auto">
            <a:xfrm flipV="1">
              <a:off x="2164102" y="3821864"/>
              <a:ext cx="0" cy="861337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5135658" y="4437113"/>
            <a:ext cx="2990850" cy="1449349"/>
            <a:chOff x="3978676" y="3995461"/>
            <a:chExt cx="3988106" cy="1932302"/>
          </a:xfrm>
        </p:grpSpPr>
        <p:sp>
          <p:nvSpPr>
            <p:cNvPr id="14342" name="TextBox 7"/>
            <p:cNvSpPr txBox="1">
              <a:spLocks noChangeArrowheads="1"/>
            </p:cNvSpPr>
            <p:nvPr/>
          </p:nvSpPr>
          <p:spPr bwMode="auto">
            <a:xfrm>
              <a:off x="3978676" y="4696761"/>
              <a:ext cx="3988106" cy="12310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73831" indent="-173831" algn="ctr"/>
              <a:r>
                <a:rPr lang="en-US" sz="2700" dirty="0">
                  <a:latin typeface="Trebuchet MS" panose="020B0603020202020204" pitchFamily="34" charset="0"/>
                </a:rPr>
                <a:t>Restoration</a:t>
              </a:r>
            </a:p>
            <a:p>
              <a:pPr marL="173831" indent="-173831" algn="ctr"/>
              <a:r>
                <a:rPr lang="en-US" sz="2700" dirty="0">
                  <a:latin typeface="Trebuchet MS" panose="020B0603020202020204" pitchFamily="34" charset="0"/>
                </a:rPr>
                <a:t>(to build health)</a:t>
              </a:r>
              <a:endParaRPr lang="en-US" sz="1350" dirty="0">
                <a:latin typeface="Trebuchet MS" panose="020B0603020202020204" pitchFamily="34" charset="0"/>
              </a:endParaRPr>
            </a:p>
          </p:txBody>
        </p:sp>
        <p:cxnSp>
          <p:nvCxnSpPr>
            <p:cNvPr id="14343" name="Straight Arrow Connector 13"/>
            <p:cNvCxnSpPr>
              <a:cxnSpLocks noChangeShapeType="1"/>
              <a:stCxn id="14342" idx="0"/>
            </p:cNvCxnSpPr>
            <p:nvPr/>
          </p:nvCxnSpPr>
          <p:spPr bwMode="auto">
            <a:xfrm flipV="1">
              <a:off x="5972729" y="3995461"/>
              <a:ext cx="0" cy="701301"/>
            </a:xfrm>
            <a:prstGeom prst="straightConnector1">
              <a:avLst/>
            </a:prstGeom>
            <a:noFill/>
            <a:ln w="762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829300" y="971550"/>
            <a:ext cx="21717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+mn-cs"/>
              </a:defRPr>
            </a:lvl9pPr>
          </a:lstStyle>
          <a:p>
            <a:pPr algn="r">
              <a:defRPr/>
            </a:pPr>
            <a:r>
              <a:rPr lang="en-US" sz="2100" b="1" kern="0" dirty="0">
                <a:solidFill>
                  <a:schemeClr val="bg1"/>
                </a:solidFill>
                <a:latin typeface="Trebuchet MS" panose="020B0603020202020204" pitchFamily="34" charset="0"/>
                <a:ea typeface="+mj-ea"/>
                <a:cs typeface="+mj-cs"/>
              </a:rPr>
              <a:t>Strategy Selection</a:t>
            </a:r>
          </a:p>
        </p:txBody>
      </p:sp>
    </p:spTree>
    <p:extLst>
      <p:ext uri="{BB962C8B-B14F-4D97-AF65-F5344CB8AC3E}">
        <p14:creationId xmlns:p14="http://schemas.microsoft.com/office/powerpoint/2010/main" val="927612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"/>
          <p:cNvSpPr>
            <a:spLocks noGrp="1" noChangeArrowheads="1"/>
          </p:cNvSpPr>
          <p:nvPr>
            <p:ph idx="1"/>
          </p:nvPr>
        </p:nvSpPr>
        <p:spPr>
          <a:xfrm>
            <a:off x="4582905" y="1916834"/>
            <a:ext cx="4564276" cy="2548877"/>
          </a:xfrm>
        </p:spPr>
        <p:txBody>
          <a:bodyPr lIns="88863" tIns="50781" rIns="88863" bIns="50781" anchor="t">
            <a:normAutofit fontScale="92500" lnSpcReduction="10000"/>
          </a:bodyPr>
          <a:lstStyle/>
          <a:p>
            <a:pPr defTabSz="913816">
              <a:spcBef>
                <a:spcPts val="422"/>
              </a:spcBef>
              <a:buSzPct val="42000"/>
            </a:pPr>
            <a:endParaRPr lang="en-US" sz="2800" dirty="0">
              <a:ea typeface="Helvetica" charset="0"/>
              <a:cs typeface="Helvetica" charset="0"/>
              <a:sym typeface="Helvetica" charset="0"/>
            </a:endParaRPr>
          </a:p>
          <a:p>
            <a:pPr defTabSz="913816">
              <a:spcBef>
                <a:spcPts val="422"/>
              </a:spcBef>
              <a:buSzPct val="42000"/>
            </a:pPr>
            <a:r>
              <a:rPr lang="en-US" sz="2800" dirty="0">
                <a:ea typeface="Helvetica" charset="0"/>
                <a:cs typeface="Helvetica" charset="0"/>
                <a:sym typeface="Helvetica" charset="0"/>
              </a:rPr>
              <a:t>Indigenous Protected Area</a:t>
            </a:r>
          </a:p>
          <a:p>
            <a:pPr defTabSz="913816">
              <a:spcBef>
                <a:spcPts val="422"/>
              </a:spcBef>
              <a:buSzPct val="42000"/>
            </a:pPr>
            <a:r>
              <a:rPr lang="en-US" sz="2800" dirty="0">
                <a:ea typeface="Helvetica" charset="0"/>
                <a:cs typeface="Helvetica" charset="0"/>
                <a:sym typeface="Helvetica" charset="0"/>
              </a:rPr>
              <a:t>Joint Management</a:t>
            </a:r>
          </a:p>
          <a:p>
            <a:pPr defTabSz="913816">
              <a:spcBef>
                <a:spcPts val="422"/>
              </a:spcBef>
              <a:buSzPct val="42000"/>
            </a:pPr>
            <a:r>
              <a:rPr lang="en-US" sz="2800" dirty="0">
                <a:ea typeface="Helvetica" charset="0"/>
                <a:cs typeface="Helvetica" charset="0"/>
                <a:sym typeface="Helvetica" charset="0"/>
              </a:rPr>
              <a:t>Purchase land</a:t>
            </a:r>
          </a:p>
          <a:p>
            <a:pPr defTabSz="913816">
              <a:spcBef>
                <a:spcPts val="422"/>
              </a:spcBef>
              <a:buSzPct val="42000"/>
            </a:pPr>
            <a:r>
              <a:rPr lang="en-US" sz="2800" dirty="0">
                <a:ea typeface="Helvetica" charset="0"/>
                <a:cs typeface="Helvetica" charset="0"/>
                <a:sym typeface="Helvetica" charset="0"/>
              </a:rPr>
              <a:t>Purchase of Water Rights</a:t>
            </a:r>
          </a:p>
          <a:p>
            <a:pPr defTabSz="913816">
              <a:spcBef>
                <a:spcPts val="422"/>
              </a:spcBef>
              <a:buSzPct val="42000"/>
            </a:pPr>
            <a:r>
              <a:rPr lang="en-US" sz="2800" dirty="0">
                <a:ea typeface="Helvetica" charset="0"/>
                <a:cs typeface="Helvetica" charset="0"/>
                <a:sym typeface="Helvetica" charset="0"/>
              </a:rPr>
              <a:t>Covenants and easements</a:t>
            </a:r>
          </a:p>
        </p:txBody>
      </p:sp>
      <p:pic>
        <p:nvPicPr>
          <p:cNvPr id="2050" name="Picture 2" descr="C:\Users\CCS\Documents\My Dropbox\Northern Australia\Background materials\TNC Photos\Fish River - Aerial 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40768"/>
            <a:ext cx="4400212" cy="54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52738" y="501101"/>
            <a:ext cx="6291262" cy="646113"/>
          </a:xfrm>
        </p:spPr>
        <p:txBody>
          <a:bodyPr>
            <a:noAutofit/>
          </a:bodyPr>
          <a:lstStyle/>
          <a:p>
            <a:r>
              <a:rPr lang="en-AU" b="1" dirty="0"/>
              <a:t>Land/water protection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748621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idx="1"/>
          </p:nvPr>
        </p:nvSpPr>
        <p:spPr>
          <a:xfrm>
            <a:off x="4355976" y="1916832"/>
            <a:ext cx="4546848" cy="3340965"/>
          </a:xfrm>
        </p:spPr>
        <p:txBody>
          <a:bodyPr lIns="88863" tIns="50781" rIns="88863" bIns="50781" anchor="t">
            <a:normAutofit/>
          </a:bodyPr>
          <a:lstStyle/>
          <a:p>
            <a:pPr defTabSz="913816">
              <a:spcBef>
                <a:spcPts val="422"/>
              </a:spcBef>
              <a:buSzPct val="42000"/>
            </a:pPr>
            <a:r>
              <a:rPr lang="en-US" sz="2800" dirty="0">
                <a:ea typeface="Helvetica" charset="0"/>
                <a:cs typeface="Helvetica" charset="0"/>
                <a:sym typeface="Helvetica" charset="0"/>
              </a:rPr>
              <a:t>Fire Management</a:t>
            </a:r>
          </a:p>
          <a:p>
            <a:pPr defTabSz="913816">
              <a:spcBef>
                <a:spcPts val="422"/>
              </a:spcBef>
              <a:buSzPct val="42000"/>
            </a:pPr>
            <a:r>
              <a:rPr lang="en-US" sz="2800" dirty="0">
                <a:ea typeface="Helvetica" charset="0"/>
                <a:cs typeface="Helvetica" charset="0"/>
                <a:sym typeface="Helvetica" charset="0"/>
              </a:rPr>
              <a:t>Introduced Species Control</a:t>
            </a:r>
          </a:p>
          <a:p>
            <a:pPr defTabSz="913816">
              <a:spcBef>
                <a:spcPts val="422"/>
              </a:spcBef>
              <a:buSzPct val="42000"/>
            </a:pPr>
            <a:r>
              <a:rPr lang="en-US" sz="2800" dirty="0">
                <a:ea typeface="Helvetica" charset="0"/>
                <a:cs typeface="Helvetica" charset="0"/>
                <a:sym typeface="Helvetica" charset="0"/>
              </a:rPr>
              <a:t>Tourism strategy</a:t>
            </a:r>
          </a:p>
          <a:p>
            <a:pPr defTabSz="913816">
              <a:spcBef>
                <a:spcPts val="422"/>
              </a:spcBef>
              <a:buSzPct val="42000"/>
            </a:pPr>
            <a:r>
              <a:rPr lang="en-US" sz="2800" dirty="0">
                <a:ea typeface="Helvetica" charset="0"/>
                <a:cs typeface="Helvetica" charset="0"/>
                <a:sym typeface="Helvetica" charset="0"/>
              </a:rPr>
              <a:t>Restoration</a:t>
            </a:r>
          </a:p>
          <a:p>
            <a:pPr defTabSz="913816">
              <a:spcBef>
                <a:spcPts val="422"/>
              </a:spcBef>
              <a:buSzPct val="42000"/>
            </a:pPr>
            <a:r>
              <a:rPr lang="en-US" sz="2800" dirty="0">
                <a:ea typeface="Helvetica" charset="0"/>
                <a:cs typeface="Helvetica" charset="0"/>
                <a:sym typeface="Helvetica" charset="0"/>
              </a:rPr>
              <a:t>Influencing neighboring Management</a:t>
            </a:r>
            <a:endParaRPr lang="en-US" sz="2800" dirty="0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52738" y="501101"/>
            <a:ext cx="6291262" cy="646113"/>
          </a:xfrm>
        </p:spPr>
        <p:txBody>
          <a:bodyPr>
            <a:normAutofit/>
          </a:bodyPr>
          <a:lstStyle/>
          <a:p>
            <a:r>
              <a:rPr lang="en-AU" b="1" dirty="0"/>
              <a:t>Land/water management</a:t>
            </a:r>
            <a:r>
              <a:rPr lang="en-AU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3764258" cy="501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63758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BF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-21021" y="-2628"/>
            <a:ext cx="9128125" cy="461963"/>
          </a:xfrm>
        </p:spPr>
        <p:txBody>
          <a:bodyPr/>
          <a:lstStyle/>
          <a:p>
            <a:r>
              <a:rPr lang="en-AU" dirty="0"/>
              <a:t>Making the Plan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0" y="501102"/>
            <a:ext cx="2819400" cy="646113"/>
          </a:xfrm>
        </p:spPr>
        <p:txBody>
          <a:bodyPr>
            <a:normAutofit/>
          </a:bodyPr>
          <a:lstStyle/>
          <a:p>
            <a:r>
              <a:rPr lang="en-AU" dirty="0"/>
              <a:t>Strategies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2852738" y="501101"/>
            <a:ext cx="6291262" cy="646113"/>
          </a:xfrm>
        </p:spPr>
        <p:txBody>
          <a:bodyPr>
            <a:normAutofit/>
          </a:bodyPr>
          <a:lstStyle/>
          <a:p>
            <a:r>
              <a:rPr lang="en-AU" b="1" dirty="0"/>
              <a:t>Species management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4790208" y="2226469"/>
            <a:ext cx="4102272" cy="3263504"/>
          </a:xfrm>
          <a:prstGeom prst="rect">
            <a:avLst/>
          </a:prstGeom>
        </p:spPr>
        <p:txBody>
          <a:bodyPr vert="horz" lIns="91416" tIns="45709" rIns="91416" bIns="45709" rtlCol="0">
            <a:normAutofit fontScale="92500" lnSpcReduction="10000"/>
          </a:bodyPr>
          <a:lstStyle>
            <a:lvl1pPr marL="342813" indent="-342813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760" indent="-285677" algn="l" defTabSz="91416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2706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599790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6875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3959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040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124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205" indent="-228541" algn="l" defTabSz="9141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Enhancing or restoring specific plant and animal populations</a:t>
            </a:r>
          </a:p>
          <a:p>
            <a:r>
              <a:rPr lang="en-AU" dirty="0"/>
              <a:t>Reintroducing species</a:t>
            </a:r>
          </a:p>
          <a:p>
            <a:r>
              <a:rPr lang="en-AU" dirty="0"/>
              <a:t>Ex-situ (off-site)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277" y="2319445"/>
            <a:ext cx="4619931" cy="307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18899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1658</TotalTime>
  <Words>1165</Words>
  <Application>Microsoft Office PowerPoint</Application>
  <PresentationFormat>On-screen Show (4:3)</PresentationFormat>
  <Paragraphs>284</Paragraphs>
  <Slides>25</Slides>
  <Notes>25</Notes>
  <HiddenSlides>3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MS PGothic</vt:lpstr>
      <vt:lpstr>Arial</vt:lpstr>
      <vt:lpstr>Calibri</vt:lpstr>
      <vt:lpstr>Helvetica</vt:lpstr>
      <vt:lpstr>Helvetica Light</vt:lpstr>
      <vt:lpstr>Trebuchet MS</vt:lpstr>
      <vt:lpstr>Wingdings</vt:lpstr>
      <vt:lpstr>1_Custom Design</vt:lpstr>
      <vt:lpstr>Strategies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Anon</dc:creator>
  <cp:lastModifiedBy>Stuart</cp:lastModifiedBy>
  <cp:revision>53</cp:revision>
  <cp:lastPrinted>2016-10-25T12:25:02Z</cp:lastPrinted>
  <dcterms:created xsi:type="dcterms:W3CDTF">2011-10-30T12:03:22Z</dcterms:created>
  <dcterms:modified xsi:type="dcterms:W3CDTF">2017-02-01T03:29:17Z</dcterms:modified>
</cp:coreProperties>
</file>