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2" r:id="rId1"/>
    <p:sldMasterId id="2147484219" r:id="rId2"/>
  </p:sldMasterIdLst>
  <p:notesMasterIdLst>
    <p:notesMasterId r:id="rId39"/>
  </p:notesMasterIdLst>
  <p:handoutMasterIdLst>
    <p:handoutMasterId r:id="rId40"/>
  </p:handoutMasterIdLst>
  <p:sldIdLst>
    <p:sldId id="531" r:id="rId3"/>
    <p:sldId id="549" r:id="rId4"/>
    <p:sldId id="572" r:id="rId5"/>
    <p:sldId id="538" r:id="rId6"/>
    <p:sldId id="548" r:id="rId7"/>
    <p:sldId id="476" r:id="rId8"/>
    <p:sldId id="554" r:id="rId9"/>
    <p:sldId id="558" r:id="rId10"/>
    <p:sldId id="541" r:id="rId11"/>
    <p:sldId id="555" r:id="rId12"/>
    <p:sldId id="556" r:id="rId13"/>
    <p:sldId id="544" r:id="rId14"/>
    <p:sldId id="539" r:id="rId15"/>
    <p:sldId id="518" r:id="rId16"/>
    <p:sldId id="481" r:id="rId17"/>
    <p:sldId id="482" r:id="rId18"/>
    <p:sldId id="483" r:id="rId19"/>
    <p:sldId id="540" r:id="rId20"/>
    <p:sldId id="561" r:id="rId21"/>
    <p:sldId id="500" r:id="rId22"/>
    <p:sldId id="519" r:id="rId23"/>
    <p:sldId id="520" r:id="rId24"/>
    <p:sldId id="487" r:id="rId25"/>
    <p:sldId id="545" r:id="rId26"/>
    <p:sldId id="546" r:id="rId27"/>
    <p:sldId id="547" r:id="rId28"/>
    <p:sldId id="573" r:id="rId29"/>
    <p:sldId id="574" r:id="rId30"/>
    <p:sldId id="557" r:id="rId31"/>
    <p:sldId id="567" r:id="rId32"/>
    <p:sldId id="568" r:id="rId33"/>
    <p:sldId id="570" r:id="rId34"/>
    <p:sldId id="562" r:id="rId35"/>
    <p:sldId id="571" r:id="rId36"/>
    <p:sldId id="575" r:id="rId37"/>
    <p:sldId id="552" r:id="rId38"/>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130" algn="l" rtl="0" fontAlgn="base">
      <a:spcBef>
        <a:spcPct val="0"/>
      </a:spcBef>
      <a:spcAft>
        <a:spcPct val="0"/>
      </a:spcAft>
      <a:defRPr kern="1200">
        <a:solidFill>
          <a:schemeClr val="tx1"/>
        </a:solidFill>
        <a:latin typeface="Arial" pitchFamily="34" charset="0"/>
        <a:ea typeface="+mn-ea"/>
        <a:cs typeface="+mn-cs"/>
      </a:defRPr>
    </a:lvl2pPr>
    <a:lvl3pPr marL="914259" algn="l" rtl="0" fontAlgn="base">
      <a:spcBef>
        <a:spcPct val="0"/>
      </a:spcBef>
      <a:spcAft>
        <a:spcPct val="0"/>
      </a:spcAft>
      <a:defRPr kern="1200">
        <a:solidFill>
          <a:schemeClr val="tx1"/>
        </a:solidFill>
        <a:latin typeface="Arial" pitchFamily="34" charset="0"/>
        <a:ea typeface="+mn-ea"/>
        <a:cs typeface="+mn-cs"/>
      </a:defRPr>
    </a:lvl3pPr>
    <a:lvl4pPr marL="1371390" algn="l" rtl="0" fontAlgn="base">
      <a:spcBef>
        <a:spcPct val="0"/>
      </a:spcBef>
      <a:spcAft>
        <a:spcPct val="0"/>
      </a:spcAft>
      <a:defRPr kern="1200">
        <a:solidFill>
          <a:schemeClr val="tx1"/>
        </a:solidFill>
        <a:latin typeface="Arial" pitchFamily="34" charset="0"/>
        <a:ea typeface="+mn-ea"/>
        <a:cs typeface="+mn-cs"/>
      </a:defRPr>
    </a:lvl4pPr>
    <a:lvl5pPr marL="1828519" algn="l" rtl="0" fontAlgn="base">
      <a:spcBef>
        <a:spcPct val="0"/>
      </a:spcBef>
      <a:spcAft>
        <a:spcPct val="0"/>
      </a:spcAft>
      <a:defRPr kern="1200">
        <a:solidFill>
          <a:schemeClr val="tx1"/>
        </a:solidFill>
        <a:latin typeface="Arial" pitchFamily="34" charset="0"/>
        <a:ea typeface="+mn-ea"/>
        <a:cs typeface="+mn-cs"/>
      </a:defRPr>
    </a:lvl5pPr>
    <a:lvl6pPr marL="2285649" algn="l" defTabSz="914259" rtl="0" eaLnBrk="1" latinLnBrk="0" hangingPunct="1">
      <a:defRPr kern="1200">
        <a:solidFill>
          <a:schemeClr val="tx1"/>
        </a:solidFill>
        <a:latin typeface="Arial" pitchFamily="34" charset="0"/>
        <a:ea typeface="+mn-ea"/>
        <a:cs typeface="+mn-cs"/>
      </a:defRPr>
    </a:lvl6pPr>
    <a:lvl7pPr marL="2742780" algn="l" defTabSz="914259" rtl="0" eaLnBrk="1" latinLnBrk="0" hangingPunct="1">
      <a:defRPr kern="1200">
        <a:solidFill>
          <a:schemeClr val="tx1"/>
        </a:solidFill>
        <a:latin typeface="Arial" pitchFamily="34" charset="0"/>
        <a:ea typeface="+mn-ea"/>
        <a:cs typeface="+mn-cs"/>
      </a:defRPr>
    </a:lvl7pPr>
    <a:lvl8pPr marL="3199908" algn="l" defTabSz="914259" rtl="0" eaLnBrk="1" latinLnBrk="0" hangingPunct="1">
      <a:defRPr kern="1200">
        <a:solidFill>
          <a:schemeClr val="tx1"/>
        </a:solidFill>
        <a:latin typeface="Arial" pitchFamily="34" charset="0"/>
        <a:ea typeface="+mn-ea"/>
        <a:cs typeface="+mn-cs"/>
      </a:defRPr>
    </a:lvl8pPr>
    <a:lvl9pPr marL="3657039" algn="l" defTabSz="914259"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008000"/>
    <a:srgbClr val="FF33CC"/>
    <a:srgbClr val="33CCFF"/>
    <a:srgbClr val="CC00FF"/>
    <a:srgbClr val="99FFCC"/>
    <a:srgbClr val="CC0099"/>
    <a:srgbClr val="FF3300"/>
    <a:srgbClr val="96969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220" autoAdjust="0"/>
  </p:normalViewPr>
  <p:slideViewPr>
    <p:cSldViewPr>
      <p:cViewPr varScale="1">
        <p:scale>
          <a:sx n="83" d="100"/>
          <a:sy n="83" d="100"/>
        </p:scale>
        <p:origin x="126" y="96"/>
      </p:cViewPr>
      <p:guideLst>
        <p:guide orient="horz" pos="2160"/>
        <p:guide pos="288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60" d="100"/>
        <a:sy n="60" d="100"/>
      </p:scale>
      <p:origin x="0" y="-1704"/>
    </p:cViewPr>
  </p:sorterViewPr>
  <p:notesViewPr>
    <p:cSldViewPr>
      <p:cViewPr varScale="1">
        <p:scale>
          <a:sx n="79" d="100"/>
          <a:sy n="79" d="100"/>
        </p:scale>
        <p:origin x="3966" y="108"/>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 Id="rId4"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8338"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vl1pPr>
          </a:lstStyle>
          <a:p>
            <a:r>
              <a:rPr lang="en-US" dirty="0">
                <a:latin typeface="Trebuchet MS" panose="020B0603020202020204" pitchFamily="34" charset="0"/>
              </a:rPr>
              <a:t>Results Chains	</a:t>
            </a:r>
          </a:p>
        </p:txBody>
      </p:sp>
      <p:sp>
        <p:nvSpPr>
          <p:cNvPr id="398341" name="Rectangle 5"/>
          <p:cNvSpPr>
            <a:spLocks noGrp="1" noChangeArrowheads="1"/>
          </p:cNvSpPr>
          <p:nvPr>
            <p:ph type="sldNum" sz="quarter" idx="3"/>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vl1pPr>
          </a:lstStyle>
          <a:p>
            <a:r>
              <a:rPr lang="en-US" dirty="0">
                <a:latin typeface="Trebuchet MS" panose="020B0603020202020204" pitchFamily="34" charset="0"/>
              </a:rPr>
              <a:t>(#)</a:t>
            </a:r>
          </a:p>
        </p:txBody>
      </p:sp>
    </p:spTree>
    <p:extLst>
      <p:ext uri="{BB962C8B-B14F-4D97-AF65-F5344CB8AC3E}">
        <p14:creationId xmlns:p14="http://schemas.microsoft.com/office/powerpoint/2010/main" val="299722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atin typeface="Trebuchet MS" panose="020B0603020202020204" pitchFamily="34" charset="0"/>
              </a:defRPr>
            </a:lvl1pPr>
          </a:lstStyle>
          <a:p>
            <a:endParaRPr lang="en-US" dirty="0"/>
          </a:p>
        </p:txBody>
      </p:sp>
      <p:sp>
        <p:nvSpPr>
          <p:cNvPr id="6147"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atin typeface="Trebuchet MS" panose="020B0603020202020204" pitchFamily="34" charset="0"/>
              </a:defRPr>
            </a:lvl1pPr>
          </a:lstStyle>
          <a:p>
            <a:endParaRPr lang="en-US" dirty="0"/>
          </a:p>
        </p:txBody>
      </p:sp>
      <p:sp>
        <p:nvSpPr>
          <p:cNvPr id="5120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atin typeface="Trebuchet MS" panose="020B0603020202020204" pitchFamily="34" charset="0"/>
              </a:defRPr>
            </a:lvl1pPr>
          </a:lstStyle>
          <a:p>
            <a:endParaRPr lang="en-US" dirty="0"/>
          </a:p>
        </p:txBody>
      </p:sp>
      <p:sp>
        <p:nvSpPr>
          <p:cNvPr id="6151"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atin typeface="Trebuchet MS" panose="020B0603020202020204" pitchFamily="34" charset="0"/>
              </a:defRPr>
            </a:lvl1pPr>
          </a:lstStyle>
          <a:p>
            <a:fld id="{26685D0B-8338-4F48-B62C-171F4CAFE5A5}" type="slidenum">
              <a:rPr lang="en-US" smtClean="0"/>
              <a:pPr/>
              <a:t>‹#›</a:t>
            </a:fld>
            <a:endParaRPr lang="en-US" dirty="0"/>
          </a:p>
        </p:txBody>
      </p:sp>
    </p:spTree>
    <p:extLst>
      <p:ext uri="{BB962C8B-B14F-4D97-AF65-F5344CB8AC3E}">
        <p14:creationId xmlns:p14="http://schemas.microsoft.com/office/powerpoint/2010/main" val="42922379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1pPr>
    <a:lvl2pPr marL="457130"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2pPr>
    <a:lvl3pPr marL="914259"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3pPr>
    <a:lvl4pPr marL="1371390"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4pPr>
    <a:lvl5pPr marL="1828519" algn="l" rtl="0" eaLnBrk="0" fontAlgn="base" hangingPunct="0">
      <a:spcBef>
        <a:spcPct val="30000"/>
      </a:spcBef>
      <a:spcAft>
        <a:spcPct val="0"/>
      </a:spcAft>
      <a:defRPr sz="1200" kern="1200">
        <a:solidFill>
          <a:schemeClr val="tx1"/>
        </a:solidFill>
        <a:latin typeface="Trebuchet MS" panose="020B0603020202020204" pitchFamily="34" charset="0"/>
        <a:ea typeface="+mn-ea"/>
        <a:cs typeface="+mn-cs"/>
      </a:defRPr>
    </a:lvl5pPr>
    <a:lvl6pPr marL="2285649" algn="l" defTabSz="914259" rtl="0" eaLnBrk="1" latinLnBrk="0" hangingPunct="1">
      <a:defRPr sz="1200" kern="1200">
        <a:solidFill>
          <a:schemeClr val="tx1"/>
        </a:solidFill>
        <a:latin typeface="+mn-lt"/>
        <a:ea typeface="+mn-ea"/>
        <a:cs typeface="+mn-cs"/>
      </a:defRPr>
    </a:lvl6pPr>
    <a:lvl7pPr marL="2742780" algn="l" defTabSz="914259" rtl="0" eaLnBrk="1" latinLnBrk="0" hangingPunct="1">
      <a:defRPr sz="1200" kern="1200">
        <a:solidFill>
          <a:schemeClr val="tx1"/>
        </a:solidFill>
        <a:latin typeface="+mn-lt"/>
        <a:ea typeface="+mn-ea"/>
        <a:cs typeface="+mn-cs"/>
      </a:defRPr>
    </a:lvl7pPr>
    <a:lvl8pPr marL="3199908" algn="l" defTabSz="914259" rtl="0" eaLnBrk="1" latinLnBrk="0" hangingPunct="1">
      <a:defRPr sz="1200" kern="1200">
        <a:solidFill>
          <a:schemeClr val="tx1"/>
        </a:solidFill>
        <a:latin typeface="+mn-lt"/>
        <a:ea typeface="+mn-ea"/>
        <a:cs typeface="+mn-cs"/>
      </a:defRPr>
    </a:lvl8pPr>
    <a:lvl9pPr marL="3657039" algn="l" defTabSz="9142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
        <p:nvSpPr>
          <p:cNvPr id="522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000000"/>
                </a:solidFill>
                <a:latin typeface="Trebuchet MS" panose="020B0603020202020204" pitchFamily="34" charset="0"/>
              </a:rPr>
              <a:t>CAP Overview</a:t>
            </a:r>
          </a:p>
        </p:txBody>
      </p:sp>
      <p:sp>
        <p:nvSpPr>
          <p:cNvPr id="522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r>
              <a:rPr lang="en-AU" dirty="0">
                <a:solidFill>
                  <a:srgbClr val="000000"/>
                </a:solidFill>
                <a:latin typeface="Trebuchet MS" panose="020B0603020202020204" pitchFamily="34" charset="0"/>
              </a:rPr>
              <a:t>Printed March 2011</a:t>
            </a:r>
            <a:endParaRPr lang="en-US" dirty="0">
              <a:solidFill>
                <a:srgbClr val="000000"/>
              </a:solidFill>
              <a:latin typeface="Trebuchet MS" panose="020B0603020202020204" pitchFamily="34" charset="0"/>
            </a:endParaRPr>
          </a:p>
        </p:txBody>
      </p:sp>
      <p:sp>
        <p:nvSpPr>
          <p:cNvPr id="52230"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r>
              <a:rPr lang="en-AU" dirty="0">
                <a:solidFill>
                  <a:srgbClr val="000000"/>
                </a:solidFill>
                <a:latin typeface="Trebuchet MS" panose="020B0603020202020204" pitchFamily="34" charset="0"/>
              </a:rPr>
              <a:t>CAP Resources</a:t>
            </a:r>
            <a:endParaRPr lang="en-US" dirty="0">
              <a:solidFill>
                <a:srgbClr val="000000"/>
              </a:solidFill>
              <a:latin typeface="Trebuchet MS" panose="020B0603020202020204" pitchFamily="34" charset="0"/>
            </a:endParaRPr>
          </a:p>
        </p:txBody>
      </p:sp>
      <p:sp>
        <p:nvSpPr>
          <p:cNvPr id="5223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8BCA4C44-FDFE-4D5F-B601-B7A38BF1200C}" type="slidenum">
              <a:rPr lang="en-US">
                <a:solidFill>
                  <a:srgbClr val="000000"/>
                </a:solidFill>
                <a:latin typeface="Trebuchet MS" panose="020B0603020202020204" pitchFamily="34" charset="0"/>
              </a:rPr>
              <a:pPr eaLnBrk="1" hangingPunct="1"/>
              <a:t>1</a:t>
            </a:fld>
            <a:endParaRPr lang="en-US"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2303180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C8DD6AE7-0DEB-440F-8DE8-DE1C9EF9B0B8}" type="slidenum">
              <a:rPr lang="en-US" sz="1300">
                <a:latin typeface="Times New Roman" pitchFamily="18" charset="0"/>
              </a:rPr>
              <a:pPr eaLnBrk="1" hangingPunct="1"/>
              <a:t>12</a:t>
            </a:fld>
            <a:endParaRPr lang="en-US" sz="1300">
              <a:latin typeface="Times New Roman"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34802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3A30996F-4837-488A-A1E6-82064B272FB4}" type="slidenum">
              <a:rPr lang="en-US">
                <a:latin typeface="Trebuchet MS" panose="020B0603020202020204" pitchFamily="34" charset="0"/>
              </a:rPr>
              <a:pPr eaLnBrk="1" hangingPunct="1"/>
              <a:t>13</a:t>
            </a:fld>
            <a:endParaRPr lang="en-US" dirty="0">
              <a:latin typeface="Trebuchet MS" panose="020B0603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FIRST benefit is simply describing the assumptions behind the strategy – how the strategy will impact biodiversity – so that others can easily understand the intent.  As we know, many of our policy strategies have suffered from the fact that such explicit statement of the strategy’s impact on biodiversity has been lacking.</a:t>
            </a:r>
          </a:p>
        </p:txBody>
      </p:sp>
    </p:spTree>
    <p:extLst>
      <p:ext uri="{BB962C8B-B14F-4D97-AF65-F5344CB8AC3E}">
        <p14:creationId xmlns:p14="http://schemas.microsoft.com/office/powerpoint/2010/main" val="2747103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73652C91-BE0E-4817-A69E-EFFCFF34D1FE}" type="slidenum">
              <a:rPr lang="en-US">
                <a:latin typeface="Trebuchet MS" panose="020B0603020202020204" pitchFamily="34" charset="0"/>
              </a:rPr>
              <a:pPr eaLnBrk="1" hangingPunct="1"/>
              <a:t>14</a:t>
            </a:fld>
            <a:endParaRPr lang="en-US" dirty="0">
              <a:latin typeface="Trebuchet MS" panose="020B0603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Once the plan is identified, teams must commit to follow through.  </a:t>
            </a:r>
          </a:p>
          <a:p>
            <a:pPr eaLnBrk="1" hangingPunct="1"/>
            <a:endParaRPr lang="en-US" dirty="0"/>
          </a:p>
          <a:p>
            <a:pPr eaLnBrk="1" hangingPunct="1"/>
            <a:r>
              <a:rPr lang="en-US" dirty="0"/>
              <a:t>Here is an example from NW Yunnan in China, where they developed an ambitious objective of </a:t>
            </a:r>
            <a:r>
              <a:rPr lang="en-US" b="1" dirty="0"/>
              <a:t>reducing by </a:t>
            </a:r>
            <a:r>
              <a:rPr lang="en-US" altLang="zh-CN" b="1" dirty="0"/>
              <a:t>75% the consumption of fuel wood collected from biologically sensitive forests in the project area in 10 years </a:t>
            </a:r>
          </a:p>
          <a:p>
            <a:pPr eaLnBrk="1" hangingPunct="1"/>
            <a:endParaRPr lang="en-US" altLang="zh-CN" b="1" dirty="0"/>
          </a:p>
          <a:p>
            <a:pPr eaLnBrk="1" hangingPunct="1"/>
            <a:r>
              <a:rPr lang="en-US" dirty="0"/>
              <a:t>I’ve used this classification scheme to summarize the measures efforts for the fuel-reduction strategy in NW Yunnan where TNC is working with the Chinese government to cut fuel wood collection.</a:t>
            </a:r>
          </a:p>
          <a:p>
            <a:pPr eaLnBrk="1" hangingPunct="1"/>
            <a:endParaRPr lang="en-US" dirty="0"/>
          </a:p>
          <a:p>
            <a:pPr eaLnBrk="1" hangingPunct="1"/>
            <a:r>
              <a:rPr lang="en-US" altLang="zh-CN" b="1" dirty="0"/>
              <a:t>The simplified results chain to support this strategy is indicated in the diagram</a:t>
            </a:r>
            <a:r>
              <a:rPr lang="en-US" altLang="zh-CN" b="1" dirty="0">
                <a:latin typeface="Times New Roman" pitchFamily="18" charset="0"/>
              </a:rPr>
              <a:t>…</a:t>
            </a:r>
            <a:r>
              <a:rPr lang="en-US" altLang="zh-CN" b="1" dirty="0"/>
              <a:t> that we will step through in the following slides</a:t>
            </a:r>
            <a:r>
              <a:rPr lang="en-US" altLang="zh-CN" b="1" dirty="0">
                <a:latin typeface="Times New Roman" pitchFamily="18" charset="0"/>
              </a:rPr>
              <a:t>…</a:t>
            </a:r>
            <a:endParaRPr lang="en-US" altLang="zh-CN" b="1" dirty="0"/>
          </a:p>
          <a:p>
            <a:pPr eaLnBrk="1" hangingPunct="1"/>
            <a:endParaRPr lang="en-US" b="1" dirty="0"/>
          </a:p>
        </p:txBody>
      </p:sp>
    </p:spTree>
    <p:extLst>
      <p:ext uri="{BB962C8B-B14F-4D97-AF65-F5344CB8AC3E}">
        <p14:creationId xmlns:p14="http://schemas.microsoft.com/office/powerpoint/2010/main" val="4290053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284A0408-D24D-4CB2-9D3E-EFBC06559EAE}" type="slidenum">
              <a:rPr lang="en-US">
                <a:latin typeface="Trebuchet MS" panose="020B0603020202020204" pitchFamily="34" charset="0"/>
              </a:rPr>
              <a:pPr eaLnBrk="1" hangingPunct="1"/>
              <a:t>15</a:t>
            </a:fld>
            <a:endParaRPr lang="en-US" dirty="0">
              <a:latin typeface="Trebuchet MS" panose="020B0603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1252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20B351F6-2D8A-4B2B-94B5-640B5D602591}" type="slidenum">
              <a:rPr lang="en-US">
                <a:latin typeface="Trebuchet MS" panose="020B0603020202020204" pitchFamily="34" charset="0"/>
              </a:rPr>
              <a:pPr eaLnBrk="1" hangingPunct="1"/>
              <a:t>16</a:t>
            </a:fld>
            <a:endParaRPr lang="en-US" dirty="0">
              <a:latin typeface="Trebuchet MS" panose="020B0603020202020204"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938313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4E267974-C703-4F90-9103-CDC26391A959}" type="slidenum">
              <a:rPr lang="en-US">
                <a:latin typeface="Trebuchet MS" panose="020B0603020202020204" pitchFamily="34" charset="0"/>
              </a:rPr>
              <a:pPr eaLnBrk="1" hangingPunct="1"/>
              <a:t>17</a:t>
            </a:fld>
            <a:endParaRPr lang="en-US" dirty="0">
              <a:latin typeface="Trebuchet MS" panose="020B0603020202020204"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Another way is to work from right to left, asking what needs to happen to reduce the threat, what outcomes are needed to make that happen, etc.</a:t>
            </a:r>
          </a:p>
          <a:p>
            <a:pPr eaLnBrk="1" hangingPunct="1"/>
            <a:r>
              <a:rPr lang="en-US" dirty="0"/>
              <a:t>Yet another way is to brainstorm intermediate results and then organize them along the chain, assuring that there are clear “if…then” linkages between each pair of results.</a:t>
            </a:r>
          </a:p>
          <a:p>
            <a:pPr eaLnBrk="1" hangingPunct="1"/>
            <a:endParaRPr lang="en-US" dirty="0"/>
          </a:p>
        </p:txBody>
      </p:sp>
    </p:spTree>
    <p:extLst>
      <p:ext uri="{BB962C8B-B14F-4D97-AF65-F5344CB8AC3E}">
        <p14:creationId xmlns:p14="http://schemas.microsoft.com/office/powerpoint/2010/main" val="147079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4E267974-C703-4F90-9103-CDC26391A959}" type="slidenum">
              <a:rPr lang="en-US">
                <a:latin typeface="Trebuchet MS" panose="020B0603020202020204" pitchFamily="34" charset="0"/>
              </a:rPr>
              <a:pPr eaLnBrk="1" hangingPunct="1"/>
              <a:t>18</a:t>
            </a:fld>
            <a:endParaRPr lang="en-US" dirty="0">
              <a:latin typeface="Trebuchet MS" panose="020B0603020202020204"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Another way is to work from right to left, asking what needs to happen to reduce the threat, what outcomes are needed to make that happen, etc.</a:t>
            </a:r>
          </a:p>
          <a:p>
            <a:pPr eaLnBrk="1" hangingPunct="1"/>
            <a:r>
              <a:rPr lang="en-US" dirty="0"/>
              <a:t>Yet another way is to brainstorm intermediate results and then organize them along the chain, assuring that there are clear “if…then” linkages between each pair of results.</a:t>
            </a:r>
          </a:p>
          <a:p>
            <a:pPr eaLnBrk="1" hangingPunct="1"/>
            <a:endParaRPr lang="en-US" dirty="0"/>
          </a:p>
        </p:txBody>
      </p:sp>
    </p:spTree>
    <p:extLst>
      <p:ext uri="{BB962C8B-B14F-4D97-AF65-F5344CB8AC3E}">
        <p14:creationId xmlns:p14="http://schemas.microsoft.com/office/powerpoint/2010/main" val="3818805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4E267974-C703-4F90-9103-CDC26391A959}" type="slidenum">
              <a:rPr lang="en-US">
                <a:latin typeface="Trebuchet MS" panose="020B0603020202020204" pitchFamily="34" charset="0"/>
              </a:rPr>
              <a:pPr eaLnBrk="1" hangingPunct="1"/>
              <a:t>19</a:t>
            </a:fld>
            <a:endParaRPr lang="en-US" dirty="0">
              <a:latin typeface="Trebuchet MS" panose="020B0603020202020204"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Another way is to work from right to left, asking what needs to happen to reduce the threat, what outcomes are needed to make that happen, etc.</a:t>
            </a:r>
          </a:p>
          <a:p>
            <a:pPr eaLnBrk="1" hangingPunct="1"/>
            <a:r>
              <a:rPr lang="en-US" dirty="0"/>
              <a:t>Yet another way is to brainstorm intermediate results and then organize them along the chain, assuring that there are clear “if…then” linkages between each pair of results.</a:t>
            </a:r>
          </a:p>
          <a:p>
            <a:pPr eaLnBrk="1" hangingPunct="1"/>
            <a:endParaRPr lang="en-US" dirty="0"/>
          </a:p>
        </p:txBody>
      </p:sp>
    </p:spTree>
    <p:extLst>
      <p:ext uri="{BB962C8B-B14F-4D97-AF65-F5344CB8AC3E}">
        <p14:creationId xmlns:p14="http://schemas.microsoft.com/office/powerpoint/2010/main" val="1264430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30C0B873-F300-401C-B8E0-77CD64DE14DA}" type="slidenum">
              <a:rPr lang="en-US">
                <a:latin typeface="Trebuchet MS" panose="020B0603020202020204" pitchFamily="34" charset="0"/>
              </a:rPr>
              <a:pPr eaLnBrk="1" hangingPunct="1"/>
              <a:t>20</a:t>
            </a:fld>
            <a:endParaRPr lang="en-US" dirty="0">
              <a:latin typeface="Trebuchet MS" panose="020B0603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429221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F69B55A1-BCDB-4FF5-878B-973E9DD7A8EC}" type="slidenum">
              <a:rPr lang="en-US">
                <a:latin typeface="Trebuchet MS" panose="020B0603020202020204" pitchFamily="34" charset="0"/>
              </a:rPr>
              <a:pPr eaLnBrk="1" hangingPunct="1"/>
              <a:t>21</a:t>
            </a:fld>
            <a:endParaRPr lang="en-US" dirty="0">
              <a:latin typeface="Trebuchet MS" panose="020B0603020202020204" pitchFamily="34" charset="0"/>
            </a:endParaRPr>
          </a:p>
        </p:txBody>
      </p:sp>
      <p:sp>
        <p:nvSpPr>
          <p:cNvPr id="64515" name="Rectangle 2"/>
          <p:cNvSpPr>
            <a:spLocks noGrp="1" noRot="1" noChangeAspect="1" noChangeArrowheads="1" noTextEdit="1"/>
          </p:cNvSpPr>
          <p:nvPr>
            <p:ph type="sldImg"/>
          </p:nvPr>
        </p:nvSpPr>
        <p:spPr>
          <a:xfrm>
            <a:off x="993775" y="768350"/>
            <a:ext cx="5114925" cy="3836988"/>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Analysis of hundreds of results chains has identified a few characteristics of good results chains that include:</a:t>
            </a:r>
          </a:p>
          <a:p>
            <a:pPr eaLnBrk="1" hangingPunct="1">
              <a:buClr>
                <a:srgbClr val="009900"/>
              </a:buClr>
            </a:pPr>
            <a:r>
              <a:rPr lang="en-US" b="1" dirty="0">
                <a:solidFill>
                  <a:srgbClr val="009900"/>
                </a:solidFill>
              </a:rPr>
              <a:t>ONE -  They are Results oriented:</a:t>
            </a:r>
            <a:r>
              <a:rPr lang="en-US" dirty="0">
                <a:solidFill>
                  <a:schemeClr val="folHlink"/>
                </a:solidFill>
              </a:rPr>
              <a:t> </a:t>
            </a:r>
            <a:r>
              <a:rPr lang="en-US" dirty="0"/>
              <a:t>Boxes contain desired results (e.g., reduction of hunting), and not activities (e.g., conduct a study). </a:t>
            </a:r>
          </a:p>
          <a:p>
            <a:pPr eaLnBrk="1" hangingPunct="1">
              <a:buClr>
                <a:srgbClr val="009900"/>
              </a:buClr>
            </a:pPr>
            <a:r>
              <a:rPr lang="en-US" b="1" dirty="0">
                <a:solidFill>
                  <a:srgbClr val="009900"/>
                </a:solidFill>
              </a:rPr>
              <a:t>TWO – They are Connected in a “causal” manner:</a:t>
            </a:r>
            <a:r>
              <a:rPr lang="en-US" b="1" dirty="0">
                <a:solidFill>
                  <a:schemeClr val="folHlink"/>
                </a:solidFill>
              </a:rPr>
              <a:t> </a:t>
            </a:r>
            <a:r>
              <a:rPr lang="en-US" dirty="0"/>
              <a:t>There are clear connections of “if…then”  statements between each pair of successive boxes.</a:t>
            </a:r>
          </a:p>
          <a:p>
            <a:pPr eaLnBrk="1" hangingPunct="1">
              <a:spcBef>
                <a:spcPct val="60000"/>
              </a:spcBef>
              <a:buClr>
                <a:srgbClr val="009900"/>
              </a:buClr>
            </a:pPr>
            <a:r>
              <a:rPr lang="en-US" b="1" dirty="0">
                <a:solidFill>
                  <a:srgbClr val="009900"/>
                </a:solidFill>
              </a:rPr>
              <a:t>THREE – They Demonstrate changes:</a:t>
            </a:r>
            <a:r>
              <a:rPr lang="en-US" b="1" dirty="0">
                <a:solidFill>
                  <a:schemeClr val="folHlink"/>
                </a:solidFill>
              </a:rPr>
              <a:t> </a:t>
            </a:r>
            <a:r>
              <a:rPr lang="en-US" dirty="0"/>
              <a:t>Each box describes how you hope the relevant factor will change (e.g., improve, increase, or decrease).</a:t>
            </a:r>
          </a:p>
          <a:p>
            <a:pPr eaLnBrk="1" hangingPunct="1"/>
            <a:endParaRPr lang="en-US" dirty="0"/>
          </a:p>
        </p:txBody>
      </p:sp>
    </p:spTree>
    <p:extLst>
      <p:ext uri="{BB962C8B-B14F-4D97-AF65-F5344CB8AC3E}">
        <p14:creationId xmlns:p14="http://schemas.microsoft.com/office/powerpoint/2010/main" val="1229084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021294" y="9721106"/>
            <a:ext cx="3076363" cy="511731"/>
          </a:xfrm>
          <a:prstGeom prst="rect">
            <a:avLst/>
          </a:prstGeom>
        </p:spPr>
        <p:txBody>
          <a:bodyPr/>
          <a:lstStyle/>
          <a:p>
            <a:fld id="{8FD3D592-3422-4362-B71F-F3A41932A589}" type="slidenum">
              <a:rPr lang="en-AU" smtClean="0">
                <a:solidFill>
                  <a:prstClr val="black"/>
                </a:solidFill>
              </a:rPr>
              <a:pPr/>
              <a:t>2</a:t>
            </a:fld>
            <a:endParaRPr lang="en-AU">
              <a:solidFill>
                <a:prstClr val="black"/>
              </a:solidFill>
            </a:endParaRPr>
          </a:p>
        </p:txBody>
      </p:sp>
    </p:spTree>
    <p:extLst>
      <p:ext uri="{BB962C8B-B14F-4D97-AF65-F5344CB8AC3E}">
        <p14:creationId xmlns:p14="http://schemas.microsoft.com/office/powerpoint/2010/main" val="706743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E4905755-E30C-4CB7-BEF7-359E43B93DF8}" type="slidenum">
              <a:rPr lang="en-US">
                <a:latin typeface="Trebuchet MS" panose="020B0603020202020204" pitchFamily="34" charset="0"/>
              </a:rPr>
              <a:pPr eaLnBrk="1" hangingPunct="1"/>
              <a:t>22</a:t>
            </a:fld>
            <a:endParaRPr lang="en-US" dirty="0">
              <a:latin typeface="Trebuchet MS" panose="020B0603020202020204" pitchFamily="34" charset="0"/>
            </a:endParaRPr>
          </a:p>
        </p:txBody>
      </p:sp>
      <p:sp>
        <p:nvSpPr>
          <p:cNvPr id="65539" name="Rectangle 2"/>
          <p:cNvSpPr>
            <a:spLocks noGrp="1" noRot="1" noChangeAspect="1" noChangeArrowheads="1" noTextEdit="1"/>
          </p:cNvSpPr>
          <p:nvPr>
            <p:ph type="sldImg"/>
          </p:nvPr>
        </p:nvSpPr>
        <p:spPr>
          <a:xfrm>
            <a:off x="993775" y="768350"/>
            <a:ext cx="5114925" cy="3836988"/>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t>FOURTH – They are relatively complete</a:t>
            </a:r>
            <a:r>
              <a:rPr lang="en-US" dirty="0"/>
              <a:t> – Teams do tend to make these overly complex – and it requires some skill to prevent large spaghetti chains.</a:t>
            </a:r>
          </a:p>
          <a:p>
            <a:pPr eaLnBrk="1" hangingPunct="1"/>
            <a:r>
              <a:rPr lang="en-US" b="1" dirty="0"/>
              <a:t>FINALLY </a:t>
            </a:r>
            <a:r>
              <a:rPr lang="en-US" dirty="0"/>
              <a:t>– like all good models – </a:t>
            </a:r>
            <a:r>
              <a:rPr lang="en-US" b="1" dirty="0"/>
              <a:t>they are best when simple</a:t>
            </a:r>
            <a:r>
              <a:rPr lang="en-US" dirty="0"/>
              <a:t>.  They focus on the bare essentials – only one result per box - and should be limited to what you can reasonably influence.  For example…not the occurrence of sun spots…</a:t>
            </a:r>
          </a:p>
        </p:txBody>
      </p:sp>
    </p:spTree>
    <p:extLst>
      <p:ext uri="{BB962C8B-B14F-4D97-AF65-F5344CB8AC3E}">
        <p14:creationId xmlns:p14="http://schemas.microsoft.com/office/powerpoint/2010/main" val="3528929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C860BDC2-6430-49F6-8700-5827C02BE1EE}" type="slidenum">
              <a:rPr lang="en-US">
                <a:latin typeface="Trebuchet MS" panose="020B0603020202020204" pitchFamily="34" charset="0"/>
              </a:rPr>
              <a:pPr eaLnBrk="1" hangingPunct="1"/>
              <a:t>23</a:t>
            </a:fld>
            <a:endParaRPr lang="en-US" dirty="0">
              <a:latin typeface="Trebuchet MS" panose="020B0603020202020204" pitchFamily="34" charset="0"/>
            </a:endParaRPr>
          </a:p>
        </p:txBody>
      </p:sp>
      <p:sp>
        <p:nvSpPr>
          <p:cNvPr id="66563" name="Rectangle 2"/>
          <p:cNvSpPr>
            <a:spLocks noGrp="1" noRot="1" noChangeAspect="1" noChangeArrowheads="1" noTextEdit="1"/>
          </p:cNvSpPr>
          <p:nvPr>
            <p:ph type="sldImg"/>
          </p:nvPr>
        </p:nvSpPr>
        <p:spPr>
          <a:xfrm>
            <a:off x="995363" y="768350"/>
            <a:ext cx="5114925" cy="3836988"/>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 comparison, what is NOT a results chain?  It is not an implementation flow diagram.  </a:t>
            </a:r>
          </a:p>
          <a:p>
            <a:pPr eaLnBrk="1" hangingPunct="1"/>
            <a:endParaRPr lang="en-US" dirty="0"/>
          </a:p>
          <a:p>
            <a:pPr eaLnBrk="1" hangingPunct="1"/>
            <a:r>
              <a:rPr lang="en-US" dirty="0"/>
              <a:t>An implementation flow diagram might look like this: </a:t>
            </a:r>
          </a:p>
          <a:p>
            <a:pPr eaLnBrk="1" hangingPunct="1"/>
            <a:r>
              <a:rPr lang="en-US" dirty="0"/>
              <a:t>I'm going to implement a media campaign.  First, I'm going to implement a media campaign.  So, first I’m going to identify my target audience, then I'm going to produce educational materials, then I'm going to distribute educational materials.  This is a series of activities.  If you try to read this chain in an if=then manner, you will see there are not causal linkages between the boxes.  For example, if I identify my target audience, then I will produce educational materials?  No, this is not a direct causal result of identifying my target audience. </a:t>
            </a:r>
          </a:p>
          <a:p>
            <a:pPr eaLnBrk="1" hangingPunct="1"/>
            <a:endParaRPr lang="en-US" dirty="0"/>
          </a:p>
          <a:p>
            <a:pPr eaLnBrk="1" hangingPunct="1"/>
            <a:r>
              <a:rPr lang="en-US" dirty="0"/>
              <a:t>Reading your chain as a series of if-then relationships is a good way to make sure that components of your results chain are not an implementation chain.  This is a very common mistake.</a:t>
            </a:r>
          </a:p>
        </p:txBody>
      </p:sp>
    </p:spTree>
    <p:extLst>
      <p:ext uri="{BB962C8B-B14F-4D97-AF65-F5344CB8AC3E}">
        <p14:creationId xmlns:p14="http://schemas.microsoft.com/office/powerpoint/2010/main" val="2303014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63CC0E47-1539-4F05-AC00-FBD171E5E2A1}" type="slidenum">
              <a:rPr lang="en-US" sz="1300">
                <a:latin typeface="Times New Roman" pitchFamily="18" charset="0"/>
              </a:rPr>
              <a:pPr eaLnBrk="1" hangingPunct="1"/>
              <a:t>24</a:t>
            </a:fld>
            <a:endParaRPr lang="en-US" sz="1300">
              <a:latin typeface="Times New Roman" pitchFamily="18" charset="0"/>
            </a:endParaRPr>
          </a:p>
        </p:txBody>
      </p:sp>
      <p:sp>
        <p:nvSpPr>
          <p:cNvPr id="103427" name="Rectangle 2"/>
          <p:cNvSpPr>
            <a:spLocks noGrp="1" noRot="1" noChangeAspect="1" noChangeArrowheads="1" noTextEdit="1"/>
          </p:cNvSpPr>
          <p:nvPr>
            <p:ph type="sldImg"/>
          </p:nvPr>
        </p:nvSpPr>
        <p:spPr>
          <a:xfrm>
            <a:off x="993775" y="768350"/>
            <a:ext cx="5114925" cy="3836988"/>
          </a:xfrm>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Now, it’s your turn to determine which of these three chains does not meet the criteria for good results chains.  Please look at these chains and then select one of the following responses.  Be sure to click the “submit” button to see if your response is correct.  To advance to the next slide you will then need to click the “continue” button.  If needed, you can go back to previous slides to review the criteria.  </a:t>
            </a:r>
          </a:p>
          <a:p>
            <a:pPr eaLnBrk="1" hangingPunct="1"/>
            <a:endParaRPr lang="en-US" dirty="0"/>
          </a:p>
          <a:p>
            <a:pPr eaLnBrk="1" hangingPunct="1"/>
            <a:endParaRPr lang="en-US" dirty="0"/>
          </a:p>
          <a:p>
            <a:pPr eaLnBrk="1" hangingPunct="1"/>
            <a:r>
              <a:rPr lang="en-US" dirty="0"/>
              <a:t>Chain A is not a results chain.  It mixes implementation steps with results.  For the most part, it shows a series of activities the team will do.  These activities, or implementation steps, include: identify key decision makers, educate decision makers, and research and develop regulations.  The chain does include a few boxes that are more results-oriented.  These include: decision makers pass laws, no wildlife trade, and jaguar populations increased.  </a:t>
            </a:r>
          </a:p>
        </p:txBody>
      </p:sp>
    </p:spTree>
    <p:extLst>
      <p:ext uri="{BB962C8B-B14F-4D97-AF65-F5344CB8AC3E}">
        <p14:creationId xmlns:p14="http://schemas.microsoft.com/office/powerpoint/2010/main" val="1445339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32C1F510-7A7C-43A8-989A-A409706B5AAE}" type="slidenum">
              <a:rPr lang="en-US" sz="1300">
                <a:latin typeface="Times New Roman" pitchFamily="18" charset="0"/>
              </a:rPr>
              <a:pPr eaLnBrk="1" hangingPunct="1"/>
              <a:t>25</a:t>
            </a:fld>
            <a:endParaRPr lang="en-US" sz="1300">
              <a:latin typeface="Times New Roman" pitchFamily="18" charset="0"/>
            </a:endParaRPr>
          </a:p>
        </p:txBody>
      </p:sp>
      <p:sp>
        <p:nvSpPr>
          <p:cNvPr id="109571" name="Rectangle 2"/>
          <p:cNvSpPr>
            <a:spLocks noGrp="1" noRot="1" noChangeAspect="1" noChangeArrowheads="1" noTextEdit="1"/>
          </p:cNvSpPr>
          <p:nvPr>
            <p:ph type="sldImg"/>
          </p:nvPr>
        </p:nvSpPr>
        <p:spPr>
          <a:xfrm>
            <a:off x="993775" y="768350"/>
            <a:ext cx="5114925" cy="3836988"/>
          </a:xfrm>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NEW AUDIO, ADD IN BRAINSHARK, NOT PPT</a:t>
            </a:r>
          </a:p>
          <a:p>
            <a:pPr eaLnBrk="1" hangingPunct="1"/>
            <a:r>
              <a:rPr lang="en-US"/>
              <a:t>Now it’s your turn again.  Look at the following results chain and think about what result is missing in the box marked by a question mark. Type your response in the box and click submit when you are done to see if your answer is correct.</a:t>
            </a:r>
          </a:p>
        </p:txBody>
      </p:sp>
    </p:spTree>
    <p:extLst>
      <p:ext uri="{BB962C8B-B14F-4D97-AF65-F5344CB8AC3E}">
        <p14:creationId xmlns:p14="http://schemas.microsoft.com/office/powerpoint/2010/main" val="2360594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E4344D1B-B9BF-4B4F-B366-5DF4679C633D}" type="slidenum">
              <a:rPr lang="en-US" sz="1300">
                <a:latin typeface="Times New Roman" pitchFamily="18" charset="0"/>
              </a:rPr>
              <a:pPr eaLnBrk="1" hangingPunct="1"/>
              <a:t>26</a:t>
            </a:fld>
            <a:endParaRPr lang="en-US" sz="1300">
              <a:latin typeface="Times New Roman" pitchFamily="18" charset="0"/>
            </a:endParaRPr>
          </a:p>
        </p:txBody>
      </p:sp>
      <p:sp>
        <p:nvSpPr>
          <p:cNvPr id="110595" name="Rectangle 2"/>
          <p:cNvSpPr>
            <a:spLocks noGrp="1" noRot="1" noChangeAspect="1" noChangeArrowheads="1" noTextEdit="1"/>
          </p:cNvSpPr>
          <p:nvPr>
            <p:ph type="sldImg"/>
          </p:nvPr>
        </p:nvSpPr>
        <p:spPr>
          <a:xfrm>
            <a:off x="993775" y="768350"/>
            <a:ext cx="5114925" cy="3836988"/>
          </a:xfrm>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correct answer is:</a:t>
            </a:r>
          </a:p>
          <a:p>
            <a:pPr eaLnBrk="1" hangingPunct="1"/>
            <a:r>
              <a:rPr lang="en-US"/>
              <a:t>Loggers use certified harvesting methods</a:t>
            </a:r>
          </a:p>
          <a:p>
            <a:pPr eaLnBrk="1" hangingPunct="1"/>
            <a:endParaRPr lang="en-US"/>
          </a:p>
          <a:p>
            <a:pPr eaLnBrk="1" hangingPunct="1"/>
            <a:r>
              <a:rPr lang="en-US"/>
              <a:t>Did you have a similar response?  If not, make sure that your result follows an if-then relationship with the results on either side</a:t>
            </a:r>
          </a:p>
        </p:txBody>
      </p:sp>
    </p:spTree>
    <p:extLst>
      <p:ext uri="{BB962C8B-B14F-4D97-AF65-F5344CB8AC3E}">
        <p14:creationId xmlns:p14="http://schemas.microsoft.com/office/powerpoint/2010/main" val="3290010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Date Placeholder 1"/>
          <p:cNvSpPr>
            <a:spLocks noGrp="1"/>
          </p:cNvSpPr>
          <p:nvPr>
            <p:ph type="dt" idx="10"/>
          </p:nvPr>
        </p:nvSpPr>
        <p:spPr/>
        <p:txBody>
          <a:bodyPr/>
          <a:lstStyle/>
          <a:p>
            <a:r>
              <a:rPr lang="en-US"/>
              <a:t>Result Chains</a:t>
            </a:r>
          </a:p>
        </p:txBody>
      </p:sp>
      <p:sp>
        <p:nvSpPr>
          <p:cNvPr id="3" name="Footer Placeholder 2"/>
          <p:cNvSpPr>
            <a:spLocks noGrp="1"/>
          </p:cNvSpPr>
          <p:nvPr>
            <p:ph type="ftr" sz="quarter" idx="11"/>
          </p:nvPr>
        </p:nvSpPr>
        <p:spPr/>
        <p:txBody>
          <a:bodyPr/>
          <a:lstStyle/>
          <a:p>
            <a:r>
              <a:rPr lang="en-US"/>
              <a:t>Open Standards Resources</a:t>
            </a:r>
          </a:p>
        </p:txBody>
      </p:sp>
      <p:sp>
        <p:nvSpPr>
          <p:cNvPr id="4" name="Header Placeholder 3"/>
          <p:cNvSpPr>
            <a:spLocks noGrp="1"/>
          </p:cNvSpPr>
          <p:nvPr>
            <p:ph type="hdr" sz="quarter" idx="12"/>
          </p:nvPr>
        </p:nvSpPr>
        <p:spPr/>
        <p:txBody>
          <a:bodyPr/>
          <a:lstStyle/>
          <a:p>
            <a:r>
              <a:rPr lang="en-AU"/>
              <a:t>Open Standards Workshop, Bronte Park</a:t>
            </a:r>
            <a:endParaRPr lang="en-US"/>
          </a:p>
        </p:txBody>
      </p:sp>
    </p:spTree>
    <p:extLst>
      <p:ext uri="{BB962C8B-B14F-4D97-AF65-F5344CB8AC3E}">
        <p14:creationId xmlns:p14="http://schemas.microsoft.com/office/powerpoint/2010/main" val="872746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correct answer is that “invasive plants decreased” should go in the purple box, because it describes the threat you will reduce, and “Healthy native wetland vegetation” should go in the oval, as your conservation target.</a:t>
            </a:r>
          </a:p>
          <a:p>
            <a:pPr eaLnBrk="1" hangingPunct="1"/>
            <a:endParaRPr lang="en-US"/>
          </a:p>
          <a:p>
            <a:pPr eaLnBrk="1" hangingPunct="1"/>
            <a:r>
              <a:rPr lang="en-US"/>
              <a:t>Your complete results chain would look like this. </a:t>
            </a:r>
          </a:p>
          <a:p>
            <a:pPr eaLnBrk="1" hangingPunct="1"/>
            <a:r>
              <a:rPr lang="en-US"/>
              <a:t>You may want to take a moment to read the results chain from left to right and make sure that it meets all of the criteria – that all the boxes are results, not implementation steps, they are simple (one result per box), and the if-then causal logic holds well.  </a:t>
            </a:r>
          </a:p>
          <a:p>
            <a:pPr eaLnBrk="1" hangingPunct="1"/>
            <a:endParaRPr lang="en-US"/>
          </a:p>
          <a:p>
            <a:pPr eaLnBrk="1" hangingPunct="1"/>
            <a:r>
              <a:rPr lang="en-US"/>
              <a:t>PAUSE (15 SEC) TO LET PEOPLE READ THE CHAIN.</a:t>
            </a:r>
          </a:p>
        </p:txBody>
      </p:sp>
      <p:sp>
        <p:nvSpPr>
          <p:cNvPr id="2" name="Date Placeholder 1"/>
          <p:cNvSpPr>
            <a:spLocks noGrp="1"/>
          </p:cNvSpPr>
          <p:nvPr>
            <p:ph type="dt" idx="10"/>
          </p:nvPr>
        </p:nvSpPr>
        <p:spPr/>
        <p:txBody>
          <a:bodyPr/>
          <a:lstStyle/>
          <a:p>
            <a:r>
              <a:rPr lang="en-US"/>
              <a:t>Result Chains</a:t>
            </a:r>
          </a:p>
        </p:txBody>
      </p:sp>
      <p:sp>
        <p:nvSpPr>
          <p:cNvPr id="3" name="Footer Placeholder 2"/>
          <p:cNvSpPr>
            <a:spLocks noGrp="1"/>
          </p:cNvSpPr>
          <p:nvPr>
            <p:ph type="ftr" sz="quarter" idx="11"/>
          </p:nvPr>
        </p:nvSpPr>
        <p:spPr/>
        <p:txBody>
          <a:bodyPr/>
          <a:lstStyle/>
          <a:p>
            <a:r>
              <a:rPr lang="en-US"/>
              <a:t>Open Standards Resources</a:t>
            </a:r>
          </a:p>
        </p:txBody>
      </p:sp>
      <p:sp>
        <p:nvSpPr>
          <p:cNvPr id="4" name="Header Placeholder 3"/>
          <p:cNvSpPr>
            <a:spLocks noGrp="1"/>
          </p:cNvSpPr>
          <p:nvPr>
            <p:ph type="hdr" sz="quarter" idx="12"/>
          </p:nvPr>
        </p:nvSpPr>
        <p:spPr/>
        <p:txBody>
          <a:bodyPr/>
          <a:lstStyle/>
          <a:p>
            <a:r>
              <a:rPr lang="en-AU"/>
              <a:t>Open Standards Workshop, Bronte Park</a:t>
            </a:r>
            <a:endParaRPr lang="en-US"/>
          </a:p>
        </p:txBody>
      </p:sp>
    </p:spTree>
    <p:extLst>
      <p:ext uri="{BB962C8B-B14F-4D97-AF65-F5344CB8AC3E}">
        <p14:creationId xmlns:p14="http://schemas.microsoft.com/office/powerpoint/2010/main" val="3273207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6685D0B-8338-4F48-B62C-171F4CAFE5A5}" type="slidenum">
              <a:rPr lang="en-US" smtClean="0"/>
              <a:pPr/>
              <a:t>33</a:t>
            </a:fld>
            <a:endParaRPr lang="en-US"/>
          </a:p>
        </p:txBody>
      </p:sp>
    </p:spTree>
    <p:extLst>
      <p:ext uri="{BB962C8B-B14F-4D97-AF65-F5344CB8AC3E}">
        <p14:creationId xmlns:p14="http://schemas.microsoft.com/office/powerpoint/2010/main" val="3458982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 name="Header Placeholder 3"/>
          <p:cNvSpPr>
            <a:spLocks noGrp="1"/>
          </p:cNvSpPr>
          <p:nvPr>
            <p:ph type="hdr" sz="quarter"/>
          </p:nvPr>
        </p:nvSpPr>
        <p:spPr/>
        <p:txBody>
          <a:bodyPr/>
          <a:lstStyle/>
          <a:p>
            <a:pPr>
              <a:defRPr/>
            </a:pPr>
            <a:r>
              <a:rPr lang="en-AU">
                <a:solidFill>
                  <a:prstClr val="black"/>
                </a:solidFill>
              </a:rPr>
              <a:t>CAP Overview</a:t>
            </a:r>
          </a:p>
        </p:txBody>
      </p:sp>
      <p:sp>
        <p:nvSpPr>
          <p:cNvPr id="5" name="Date Placeholder 4"/>
          <p:cNvSpPr>
            <a:spLocks noGrp="1"/>
          </p:cNvSpPr>
          <p:nvPr>
            <p:ph type="dt" sz="quarter" idx="1"/>
          </p:nvPr>
        </p:nvSpPr>
        <p:spPr/>
        <p:txBody>
          <a:bodyPr/>
          <a:lstStyle/>
          <a:p>
            <a:pPr>
              <a:defRPr/>
            </a:pPr>
            <a:r>
              <a:rPr lang="en-AU">
                <a:solidFill>
                  <a:prstClr val="black"/>
                </a:solidFill>
              </a:rPr>
              <a:t>Printed March 2011</a:t>
            </a:r>
          </a:p>
        </p:txBody>
      </p:sp>
      <p:sp>
        <p:nvSpPr>
          <p:cNvPr id="6" name="Footer Placeholder 5"/>
          <p:cNvSpPr>
            <a:spLocks noGrp="1"/>
          </p:cNvSpPr>
          <p:nvPr>
            <p:ph type="ftr" sz="quarter" idx="4"/>
          </p:nvPr>
        </p:nvSpPr>
        <p:spPr/>
        <p:txBody>
          <a:bodyPr/>
          <a:lstStyle/>
          <a:p>
            <a:pPr>
              <a:defRPr/>
            </a:pPr>
            <a:r>
              <a:rPr lang="en-AU">
                <a:solidFill>
                  <a:prstClr val="black"/>
                </a:solidFill>
              </a:rPr>
              <a:t>CAP Resources</a:t>
            </a:r>
          </a:p>
        </p:txBody>
      </p:sp>
      <p:sp>
        <p:nvSpPr>
          <p:cNvPr id="78855"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0D7E73A-4133-4537-91CB-FC0A8FBAA7E4}" type="slidenum">
              <a:rPr lang="en-AU" altLang="en-US">
                <a:solidFill>
                  <a:srgbClr val="000000"/>
                </a:solidFill>
                <a:latin typeface="Trebuchet MS" panose="020B0603020202020204" pitchFamily="34" charset="0"/>
              </a:rPr>
              <a:pPr/>
              <a:t>34</a:t>
            </a:fld>
            <a:endParaRPr lang="en-AU" altLang="en-US"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466655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26685D0B-8338-4F48-B62C-171F4CAFE5A5}" type="slidenum">
              <a:rPr lang="en-US" smtClean="0"/>
              <a:pPr/>
              <a:t>35</a:t>
            </a:fld>
            <a:endParaRPr lang="en-US"/>
          </a:p>
        </p:txBody>
      </p:sp>
    </p:spTree>
    <p:extLst>
      <p:ext uri="{BB962C8B-B14F-4D97-AF65-F5344CB8AC3E}">
        <p14:creationId xmlns:p14="http://schemas.microsoft.com/office/powerpoint/2010/main" val="2407399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039F22C8-4829-4D8D-89F6-8F547E599F0D}" type="slidenum">
              <a:rPr lang="en-AU">
                <a:solidFill>
                  <a:srgbClr val="000000"/>
                </a:solidFill>
                <a:latin typeface="Trebuchet MS" panose="020B0603020202020204" pitchFamily="34" charset="0"/>
              </a:rPr>
              <a:pPr eaLnBrk="1" hangingPunct="1"/>
              <a:t>4</a:t>
            </a:fld>
            <a:endParaRPr lang="en-AU"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3675826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E4344D1B-B9BF-4B4F-B366-5DF4679C633D}" type="slidenum">
              <a:rPr lang="en-US" sz="1300">
                <a:latin typeface="Times New Roman" pitchFamily="18" charset="0"/>
              </a:rPr>
              <a:pPr eaLnBrk="1" hangingPunct="1"/>
              <a:t>36</a:t>
            </a:fld>
            <a:endParaRPr lang="en-US" sz="1300">
              <a:latin typeface="Times New Roman" pitchFamily="18" charset="0"/>
            </a:endParaRPr>
          </a:p>
        </p:txBody>
      </p:sp>
      <p:sp>
        <p:nvSpPr>
          <p:cNvPr id="110595" name="Rectangle 2"/>
          <p:cNvSpPr>
            <a:spLocks noGrp="1" noRot="1" noChangeAspect="1" noChangeArrowheads="1" noTextEdit="1"/>
          </p:cNvSpPr>
          <p:nvPr>
            <p:ph type="sldImg"/>
          </p:nvPr>
        </p:nvSpPr>
        <p:spPr>
          <a:xfrm>
            <a:off x="993775" y="768350"/>
            <a:ext cx="5114925" cy="3836988"/>
          </a:xfrm>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correct answer is:</a:t>
            </a:r>
          </a:p>
          <a:p>
            <a:pPr eaLnBrk="1" hangingPunct="1"/>
            <a:r>
              <a:rPr lang="en-US"/>
              <a:t>Loggers use certified harvesting methods</a:t>
            </a:r>
          </a:p>
          <a:p>
            <a:pPr eaLnBrk="1" hangingPunct="1"/>
            <a:endParaRPr lang="en-US"/>
          </a:p>
          <a:p>
            <a:pPr eaLnBrk="1" hangingPunct="1"/>
            <a:r>
              <a:rPr lang="en-US"/>
              <a:t>Did you have a similar response?  If not, make sure that your result follows an if-then relationship with the results on either side</a:t>
            </a:r>
          </a:p>
        </p:txBody>
      </p:sp>
    </p:spTree>
    <p:extLst>
      <p:ext uri="{BB962C8B-B14F-4D97-AF65-F5344CB8AC3E}">
        <p14:creationId xmlns:p14="http://schemas.microsoft.com/office/powerpoint/2010/main" val="222302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718583-D3AD-41B9-A7C0-17D847CA8E2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441420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A737C0F8-987E-4B96-AF79-3ED0461DB458}" type="slidenum">
              <a:rPr lang="en-US">
                <a:latin typeface="Trebuchet MS" panose="020B0603020202020204" pitchFamily="34" charset="0"/>
              </a:rPr>
              <a:pPr eaLnBrk="1" hangingPunct="1"/>
              <a:t>6</a:t>
            </a:fld>
            <a:endParaRPr lang="en-US" dirty="0">
              <a:latin typeface="Trebuchet MS" panose="020B060302020202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FIRST –  We want to introduce the concept of results chains. If you have already seen examples of results chains, we hope this will serve as a refresher.  If not, we hope this introduction will help to demonstrate the value of following this approach to developing strategy effectiveness measures.</a:t>
            </a:r>
          </a:p>
          <a:p>
            <a:pPr eaLnBrk="1" hangingPunct="1"/>
            <a:endParaRPr lang="en-US" dirty="0"/>
          </a:p>
          <a:p>
            <a:pPr eaLnBrk="1" hangingPunct="1"/>
            <a:r>
              <a:rPr lang="en-US" dirty="0"/>
              <a:t>What is a Results Chain?</a:t>
            </a:r>
          </a:p>
          <a:p>
            <a:pPr eaLnBrk="1" hangingPunct="1"/>
            <a:endParaRPr lang="en-US" dirty="0"/>
          </a:p>
          <a:p>
            <a:pPr eaLnBrk="1" hangingPunct="1"/>
            <a:r>
              <a:rPr lang="en-US" dirty="0"/>
              <a:t>It is a simple tool that clarifies the assumptions about how conservation strategies contribute to reducing threats and achieving the conservation of targets.</a:t>
            </a:r>
          </a:p>
        </p:txBody>
      </p:sp>
    </p:spTree>
    <p:extLst>
      <p:ext uri="{BB962C8B-B14F-4D97-AF65-F5344CB8AC3E}">
        <p14:creationId xmlns:p14="http://schemas.microsoft.com/office/powerpoint/2010/main" val="3989146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7A67FFDF-BDCD-4669-9691-60CA246ECF1B}" type="slidenum">
              <a:rPr lang="en-US" sz="1300">
                <a:solidFill>
                  <a:prstClr val="black"/>
                </a:solidFill>
                <a:latin typeface="Times New Roman" pitchFamily="18" charset="0"/>
              </a:rPr>
              <a:pPr eaLnBrk="1" hangingPunct="1"/>
              <a:t>7</a:t>
            </a:fld>
            <a:endParaRPr lang="en-US" sz="130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93775" y="768350"/>
            <a:ext cx="5114925" cy="3836988"/>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929057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7A67FFDF-BDCD-4669-9691-60CA246ECF1B}" type="slidenum">
              <a:rPr lang="en-US" sz="1300">
                <a:solidFill>
                  <a:prstClr val="black"/>
                </a:solidFill>
                <a:latin typeface="Times New Roman" pitchFamily="18" charset="0"/>
              </a:rPr>
              <a:pPr eaLnBrk="1" hangingPunct="1"/>
              <a:t>8</a:t>
            </a:fld>
            <a:endParaRPr lang="en-US" sz="1300">
              <a:solidFill>
                <a:prstClr val="black"/>
              </a:solidFill>
              <a:latin typeface="Times New Roman" pitchFamily="18" charset="0"/>
            </a:endParaRPr>
          </a:p>
        </p:txBody>
      </p:sp>
      <p:sp>
        <p:nvSpPr>
          <p:cNvPr id="78851" name="Rectangle 2"/>
          <p:cNvSpPr>
            <a:spLocks noGrp="1" noRot="1" noChangeAspect="1" noChangeArrowheads="1" noTextEdit="1"/>
          </p:cNvSpPr>
          <p:nvPr>
            <p:ph type="sldImg"/>
          </p:nvPr>
        </p:nvSpPr>
        <p:spPr>
          <a:xfrm>
            <a:off x="993775" y="768350"/>
            <a:ext cx="5114925" cy="3836988"/>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43825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ahoma" pitchFamily="34" charset="0"/>
              </a:defRPr>
            </a:lvl1pPr>
            <a:lvl2pPr marL="804763" indent="-309524" eaLnBrk="0" hangingPunct="0">
              <a:defRPr sz="4800">
                <a:solidFill>
                  <a:schemeClr val="tx1"/>
                </a:solidFill>
                <a:latin typeface="Tahoma" pitchFamily="34" charset="0"/>
              </a:defRPr>
            </a:lvl2pPr>
            <a:lvl3pPr marL="1238098" indent="-247620" eaLnBrk="0" hangingPunct="0">
              <a:defRPr sz="4800">
                <a:solidFill>
                  <a:schemeClr val="tx1"/>
                </a:solidFill>
                <a:latin typeface="Tahoma" pitchFamily="34" charset="0"/>
              </a:defRPr>
            </a:lvl3pPr>
            <a:lvl4pPr marL="1733337" indent="-247620" eaLnBrk="0" hangingPunct="0">
              <a:defRPr sz="4800">
                <a:solidFill>
                  <a:schemeClr val="tx1"/>
                </a:solidFill>
                <a:latin typeface="Tahoma" pitchFamily="34" charset="0"/>
              </a:defRPr>
            </a:lvl4pPr>
            <a:lvl5pPr marL="2228576" indent="-247620" eaLnBrk="0" hangingPunct="0">
              <a:defRPr sz="4800">
                <a:solidFill>
                  <a:schemeClr val="tx1"/>
                </a:solidFill>
                <a:latin typeface="Tahoma" pitchFamily="34" charset="0"/>
              </a:defRPr>
            </a:lvl5pPr>
            <a:lvl6pPr marL="2723815" indent="-247620" algn="r" eaLnBrk="0" fontAlgn="base" hangingPunct="0">
              <a:spcBef>
                <a:spcPct val="0"/>
              </a:spcBef>
              <a:spcAft>
                <a:spcPct val="0"/>
              </a:spcAft>
              <a:defRPr sz="4800">
                <a:solidFill>
                  <a:schemeClr val="tx1"/>
                </a:solidFill>
                <a:latin typeface="Tahoma" pitchFamily="34" charset="0"/>
              </a:defRPr>
            </a:lvl6pPr>
            <a:lvl7pPr marL="3219054" indent="-247620" algn="r" eaLnBrk="0" fontAlgn="base" hangingPunct="0">
              <a:spcBef>
                <a:spcPct val="0"/>
              </a:spcBef>
              <a:spcAft>
                <a:spcPct val="0"/>
              </a:spcAft>
              <a:defRPr sz="4800">
                <a:solidFill>
                  <a:schemeClr val="tx1"/>
                </a:solidFill>
                <a:latin typeface="Tahoma" pitchFamily="34" charset="0"/>
              </a:defRPr>
            </a:lvl7pPr>
            <a:lvl8pPr marL="3714293" indent="-247620" algn="r" eaLnBrk="0" fontAlgn="base" hangingPunct="0">
              <a:spcBef>
                <a:spcPct val="0"/>
              </a:spcBef>
              <a:spcAft>
                <a:spcPct val="0"/>
              </a:spcAft>
              <a:defRPr sz="4800">
                <a:solidFill>
                  <a:schemeClr val="tx1"/>
                </a:solidFill>
                <a:latin typeface="Tahoma" pitchFamily="34" charset="0"/>
              </a:defRPr>
            </a:lvl8pPr>
            <a:lvl9pPr marL="4209532" indent="-247620" algn="r" eaLnBrk="0" fontAlgn="base" hangingPunct="0">
              <a:spcBef>
                <a:spcPct val="0"/>
              </a:spcBef>
              <a:spcAft>
                <a:spcPct val="0"/>
              </a:spcAft>
              <a:defRPr sz="4800">
                <a:solidFill>
                  <a:schemeClr val="tx1"/>
                </a:solidFill>
                <a:latin typeface="Tahoma" pitchFamily="34" charset="0"/>
              </a:defRPr>
            </a:lvl9pPr>
          </a:lstStyle>
          <a:p>
            <a:pPr eaLnBrk="1" hangingPunct="1"/>
            <a:fld id="{BC56883B-9D33-44D3-8C6B-36D4C127C45C}" type="slidenum">
              <a:rPr lang="en-US" sz="1300">
                <a:latin typeface="Times New Roman" pitchFamily="18" charset="0"/>
              </a:rPr>
              <a:pPr eaLnBrk="1" hangingPunct="1"/>
              <a:t>9</a:t>
            </a:fld>
            <a:endParaRPr lang="en-US" sz="1300">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90099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a:p>
        </p:txBody>
      </p:sp>
      <p:sp>
        <p:nvSpPr>
          <p:cNvPr id="4" name="Slide Number Placeholder 3"/>
          <p:cNvSpPr>
            <a:spLocks noGrp="1"/>
          </p:cNvSpPr>
          <p:nvPr>
            <p:ph type="sldNum" sz="quarter" idx="10"/>
          </p:nvPr>
        </p:nvSpPr>
        <p:spPr/>
        <p:txBody>
          <a:bodyPr/>
          <a:lstStyle/>
          <a:p>
            <a:pPr>
              <a:defRPr/>
            </a:pPr>
            <a:fld id="{4F04FA57-D23E-456A-B03B-D2822825D73B}" type="slidenum">
              <a:rPr lang="en-US" smtClean="0"/>
              <a:pPr>
                <a:defRPr/>
              </a:pPr>
              <a:t>10</a:t>
            </a:fld>
            <a:endParaRPr lang="en-US"/>
          </a:p>
        </p:txBody>
      </p:sp>
    </p:spTree>
    <p:extLst>
      <p:ext uri="{BB962C8B-B14F-4D97-AF65-F5344CB8AC3E}">
        <p14:creationId xmlns:p14="http://schemas.microsoft.com/office/powerpoint/2010/main" val="763088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5298" name="Picture 2" descr="C:\Users\Stuart\Documents\My Dropbox\KKT Photos\photos\photo updates - Julia\_711687 (1).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712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130426"/>
            <a:ext cx="7772400" cy="1470025"/>
          </a:xfrm>
          <a:prstGeom prst="rect">
            <a:avLst/>
          </a:prstGeom>
        </p:spPr>
        <p:txBody>
          <a:bodyPr>
            <a:noAutofit/>
          </a:bodyPr>
          <a:lstStyle>
            <a:lvl1pPr>
              <a:defRPr sz="5400" b="1">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4000">
                <a:solidFill>
                  <a:schemeClr val="bg1"/>
                </a:solidFill>
              </a:defRPr>
            </a:lvl1pPr>
            <a:lvl2pPr marL="457011" indent="0" algn="ctr">
              <a:buNone/>
              <a:defRPr>
                <a:solidFill>
                  <a:schemeClr val="tx1">
                    <a:tint val="75000"/>
                  </a:schemeClr>
                </a:solidFill>
              </a:defRPr>
            </a:lvl2pPr>
            <a:lvl3pPr marL="914024" indent="0" algn="ctr">
              <a:buNone/>
              <a:defRPr>
                <a:solidFill>
                  <a:schemeClr val="tx1">
                    <a:tint val="75000"/>
                  </a:schemeClr>
                </a:solidFill>
              </a:defRPr>
            </a:lvl3pPr>
            <a:lvl4pPr marL="1371040" indent="0" algn="ctr">
              <a:buNone/>
              <a:defRPr>
                <a:solidFill>
                  <a:schemeClr val="tx1">
                    <a:tint val="75000"/>
                  </a:schemeClr>
                </a:solidFill>
              </a:defRPr>
            </a:lvl4pPr>
            <a:lvl5pPr marL="1828052" indent="0" algn="ctr">
              <a:buNone/>
              <a:defRPr>
                <a:solidFill>
                  <a:schemeClr val="tx1">
                    <a:tint val="75000"/>
                  </a:schemeClr>
                </a:solidFill>
              </a:defRPr>
            </a:lvl5pPr>
            <a:lvl6pPr marL="2285064" indent="0" algn="ctr">
              <a:buNone/>
              <a:defRPr>
                <a:solidFill>
                  <a:schemeClr val="tx1">
                    <a:tint val="75000"/>
                  </a:schemeClr>
                </a:solidFill>
              </a:defRPr>
            </a:lvl6pPr>
            <a:lvl7pPr marL="2742079" indent="0" algn="ctr">
              <a:buNone/>
              <a:defRPr>
                <a:solidFill>
                  <a:schemeClr val="tx1">
                    <a:tint val="75000"/>
                  </a:schemeClr>
                </a:solidFill>
              </a:defRPr>
            </a:lvl7pPr>
            <a:lvl8pPr marL="3199088" indent="0" algn="ctr">
              <a:buNone/>
              <a:defRPr>
                <a:solidFill>
                  <a:schemeClr val="tx1">
                    <a:tint val="75000"/>
                  </a:schemeClr>
                </a:solidFill>
              </a:defRPr>
            </a:lvl8pPr>
            <a:lvl9pPr marL="3656104" indent="0" algn="ctr">
              <a:buNone/>
              <a:defRPr>
                <a:solidFill>
                  <a:schemeClr val="tx1">
                    <a:tint val="75000"/>
                  </a:schemeClr>
                </a:solidFill>
              </a:defRPr>
            </a:lvl9pPr>
          </a:lstStyle>
          <a:p>
            <a:r>
              <a:rPr lang="en-US" dirty="0"/>
              <a:t>Click to edit Master subtitle style</a:t>
            </a:r>
            <a:endParaRPr lang="en-AU" dirty="0"/>
          </a:p>
        </p:txBody>
      </p:sp>
    </p:spTree>
    <p:extLst>
      <p:ext uri="{BB962C8B-B14F-4D97-AF65-F5344CB8AC3E}">
        <p14:creationId xmlns:p14="http://schemas.microsoft.com/office/powerpoint/2010/main" val="3767800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25/05/2017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54651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25/05/2017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88517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Trebuchet MS" panose="020B0603020202020204" pitchFamily="34" charset="0"/>
              </a:defRPr>
            </a:lvl1pPr>
          </a:lstStyle>
          <a:p>
            <a:pPr>
              <a:defRPr/>
            </a:pPr>
            <a:fld id="{A330D4BC-0795-4F83-9453-D26CAAA31CA2}" type="datetimeFigureOut">
              <a:rPr lang="en-AU" smtClean="0">
                <a:solidFill>
                  <a:prstClr val="black">
                    <a:tint val="75000"/>
                  </a:prstClr>
                </a:solidFill>
              </a:rPr>
              <a:pPr>
                <a:defRPr/>
              </a:pPr>
              <a:t>25/05/2017</a:t>
            </a:fld>
            <a:endParaRPr lang="en-AU" dirty="0">
              <a:solidFill>
                <a:prstClr val="black">
                  <a:tint val="75000"/>
                </a:prstClr>
              </a:solidFill>
            </a:endParaRPr>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rebuchet MS" panose="020B0603020202020204" pitchFamily="34" charset="0"/>
              </a:defRPr>
            </a:lvl1pPr>
          </a:lstStyle>
          <a:p>
            <a:pPr>
              <a:defRPr/>
            </a:pPr>
            <a:endParaRPr lang="en-AU" dirty="0">
              <a:solidFill>
                <a:prstClr val="black">
                  <a:tint val="75000"/>
                </a:prstClr>
              </a:solidFill>
            </a:endParaRPr>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rebuchet MS" panose="020B0603020202020204" pitchFamily="34" charset="0"/>
              </a:defRPr>
            </a:lvl1pPr>
          </a:lstStyle>
          <a:p>
            <a:pPr>
              <a:defRPr/>
            </a:pPr>
            <a:fld id="{24672744-EC7F-4E7E-BB74-258DCD6FBBAF}" type="slidenum">
              <a:rPr lang="en-AU" smtClean="0">
                <a:solidFill>
                  <a:prstClr val="black">
                    <a:tint val="75000"/>
                  </a:prstClr>
                </a:solidFill>
              </a:rPr>
              <a:pPr>
                <a:defRPr/>
              </a:pPr>
              <a:t>‹#›</a:t>
            </a:fld>
            <a:endParaRPr lang="en-AU" dirty="0">
              <a:solidFill>
                <a:prstClr val="black">
                  <a:tint val="75000"/>
                </a:prstClr>
              </a:solidFill>
            </a:endParaRPr>
          </a:p>
        </p:txBody>
      </p:sp>
    </p:spTree>
    <p:extLst>
      <p:ext uri="{BB962C8B-B14F-4D97-AF65-F5344CB8AC3E}">
        <p14:creationId xmlns:p14="http://schemas.microsoft.com/office/powerpoint/2010/main" val="3841238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838200" y="2667000"/>
            <a:ext cx="3659188"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2667000"/>
            <a:ext cx="3660775"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72137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667000"/>
            <a:ext cx="3659188" cy="312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16389" y="2667000"/>
            <a:ext cx="3660775" cy="312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741682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8024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81013" y="22225"/>
            <a:ext cx="8302625" cy="979488"/>
          </a:xfrm>
        </p:spPr>
        <p:txBody>
          <a:bodyPr/>
          <a:lstStyle/>
          <a:p>
            <a:r>
              <a:rPr lang="en-US"/>
              <a:t>Click to edit Master title style</a:t>
            </a:r>
          </a:p>
        </p:txBody>
      </p:sp>
      <p:sp>
        <p:nvSpPr>
          <p:cNvPr id="3" name="Text Placeholder 2"/>
          <p:cNvSpPr>
            <a:spLocks noGrp="1"/>
          </p:cNvSpPr>
          <p:nvPr>
            <p:ph type="body" sz="half" idx="1"/>
          </p:nvPr>
        </p:nvSpPr>
        <p:spPr>
          <a:xfrm>
            <a:off x="427038" y="1266825"/>
            <a:ext cx="4067175" cy="226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1266825"/>
            <a:ext cx="4068762" cy="105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6613" y="2473325"/>
            <a:ext cx="4068762" cy="105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105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CCNet PP header blank-02.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384300"/>
          </a:xfrm>
          <a:prstGeom prst="rect">
            <a:avLst/>
          </a:prstGeom>
          <a:noFill/>
          <a:ln w="9525">
            <a:noFill/>
            <a:miter lim="800000"/>
            <a:headEnd/>
            <a:tailEnd/>
          </a:ln>
        </p:spPr>
      </p:pic>
      <p:sp>
        <p:nvSpPr>
          <p:cNvPr id="120835" name="Rectangle 3"/>
          <p:cNvSpPr>
            <a:spLocks noGrp="1" noChangeArrowheads="1"/>
          </p:cNvSpPr>
          <p:nvPr>
            <p:ph type="ctrTitle"/>
          </p:nvPr>
        </p:nvSpPr>
        <p:spPr>
          <a:xfrm>
            <a:off x="304800" y="2819400"/>
            <a:ext cx="6477000" cy="1524000"/>
          </a:xfrm>
        </p:spPr>
        <p:txBody>
          <a:bodyPr/>
          <a:lstStyle>
            <a:lvl1pPr>
              <a:defRPr sz="4800" b="0"/>
            </a:lvl1pPr>
          </a:lstStyle>
          <a:p>
            <a:r>
              <a:rPr lang="en-US"/>
              <a:t>Click to edit Master title style</a:t>
            </a:r>
          </a:p>
        </p:txBody>
      </p:sp>
      <p:sp>
        <p:nvSpPr>
          <p:cNvPr id="120836" name="Rectangle 4"/>
          <p:cNvSpPr>
            <a:spLocks noGrp="1" noChangeArrowheads="1"/>
          </p:cNvSpPr>
          <p:nvPr>
            <p:ph type="subTitle" idx="1"/>
          </p:nvPr>
        </p:nvSpPr>
        <p:spPr>
          <a:xfrm>
            <a:off x="3886200" y="5715000"/>
            <a:ext cx="5105400" cy="1066800"/>
          </a:xfrm>
        </p:spPr>
        <p:txBody>
          <a:bodyPr/>
          <a:lstStyle>
            <a:lvl1pPr marL="0" indent="0">
              <a:buFontTx/>
              <a:buNone/>
              <a:defRPr sz="3200">
                <a:latin typeface="Trebuchet MS" panose="020B0603020202020204" pitchFamily="34" charset="0"/>
              </a:defRPr>
            </a:lvl1pPr>
          </a:lstStyle>
          <a:p>
            <a:r>
              <a:rPr lang="en-US" dirty="0"/>
              <a:t>Click to edit Master subtitle style</a:t>
            </a:r>
          </a:p>
        </p:txBody>
      </p:sp>
    </p:spTree>
    <p:extLst>
      <p:ext uri="{BB962C8B-B14F-4D97-AF65-F5344CB8AC3E}">
        <p14:creationId xmlns:p14="http://schemas.microsoft.com/office/powerpoint/2010/main" val="3793578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7126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65126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lvl1pPr>
              <a:defRPr>
                <a:latin typeface="Trebuchet MS" panose="020B0603020202020204" pitchFamily="34" charset="0"/>
              </a:defRPr>
            </a:lvl1pPr>
          </a:lstStyle>
          <a:p>
            <a:fld id="{D2FFA6C8-53F6-483E-9B52-088DA563EE7C}" type="datetimeFigureOut">
              <a:rPr lang="en-AU" smtClean="0">
                <a:solidFill>
                  <a:prstClr val="black">
                    <a:tint val="75000"/>
                  </a:prstClr>
                </a:solidFill>
              </a:rPr>
              <a:pPr/>
              <a:t>25/05/2017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Trebuchet MS" panose="020B0603020202020204" pitchFamily="34" charset="0"/>
              </a:defRPr>
            </a:lvl1pPr>
          </a:lstStyle>
          <a:p>
            <a:endParaRPr lang="en-AU">
              <a:solidFill>
                <a:prstClr val="black">
                  <a:tint val="75000"/>
                </a:prstClr>
              </a:solidFill>
            </a:endParaRPr>
          </a:p>
        </p:txBody>
      </p:sp>
      <p:graphicFrame>
        <p:nvGraphicFramePr>
          <p:cNvPr id="7" name="Table 6"/>
          <p:cNvGraphicFramePr>
            <a:graphicFrameLocks noGrp="1"/>
          </p:cNvGraphicFramePr>
          <p:nvPr userDrawn="1">
            <p:extLst>
              <p:ext uri="{D42A27DB-BD31-4B8C-83A1-F6EECF244321}">
                <p14:modId xmlns:p14="http://schemas.microsoft.com/office/powerpoint/2010/main" val="3317715336"/>
              </p:ext>
            </p:extLst>
          </p:nvPr>
        </p:nvGraphicFramePr>
        <p:xfrm>
          <a:off x="8" y="8"/>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3"/>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3">
                        <a:lumMod val="20000"/>
                        <a:lumOff val="8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7"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19" name="Text Placeholder 18"/>
          <p:cNvSpPr>
            <a:spLocks noGrp="1"/>
          </p:cNvSpPr>
          <p:nvPr>
            <p:ph type="body" sz="quarter" idx="14" hasCustomPrompt="1"/>
          </p:nvPr>
        </p:nvSpPr>
        <p:spPr>
          <a:xfrm>
            <a:off x="0" y="501102"/>
            <a:ext cx="2819400" cy="646113"/>
          </a:xfrm>
          <a:solidFill>
            <a:schemeClr val="accent3">
              <a:lumMod val="60000"/>
              <a:lumOff val="40000"/>
            </a:schemeClr>
          </a:solidFill>
        </p:spPr>
        <p:txBody>
          <a:bodyPr>
            <a:normAutofit/>
          </a:bodyPr>
          <a:lstStyle>
            <a:lvl1pPr marL="0" indent="0" algn="ctr" defTabSz="914024"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21" name="Text Placeholder 20"/>
          <p:cNvSpPr>
            <a:spLocks noGrp="1"/>
          </p:cNvSpPr>
          <p:nvPr>
            <p:ph type="body" sz="quarter" idx="15" hasCustomPrompt="1"/>
          </p:nvPr>
        </p:nvSpPr>
        <p:spPr>
          <a:xfrm>
            <a:off x="2852738" y="501101"/>
            <a:ext cx="6291262" cy="646113"/>
          </a:xfrm>
          <a:solidFill>
            <a:schemeClr val="accent3">
              <a:lumMod val="20000"/>
              <a:lumOff val="80000"/>
            </a:schemeClr>
          </a:solidFill>
        </p:spPr>
        <p:txBody>
          <a:bodyPr>
            <a:normAutofit/>
          </a:bodyPr>
          <a:lstStyle>
            <a:lvl1pPr marL="0" indent="0" algn="l" defTabSz="642915" rtl="0" eaLnBrk="1" fontAlgn="base" latinLnBrk="0" hangingPunct="1">
              <a:spcBef>
                <a:spcPct val="0"/>
              </a:spcBef>
              <a:spcAft>
                <a:spcPct val="0"/>
              </a:spcAft>
              <a:buNone/>
              <a:defRPr lang="en-US" sz="3600" kern="1200" dirty="0" smtClean="0">
                <a:solidFill>
                  <a:schemeClr val="tx1"/>
                </a:solidFill>
                <a:latin typeface="Trebuchet MS" panose="020B0603020202020204" pitchFamily="34" charset="0"/>
                <a:ea typeface="+mn-ea"/>
                <a:cs typeface="+mn-cs"/>
              </a:defRPr>
            </a:lvl1pPr>
          </a:lstStyle>
          <a:p>
            <a:pPr marL="0" algn="l" defTabSz="914400" rtl="0" eaLnBrk="1" latinLnBrk="0" hangingPunct="1"/>
            <a:r>
              <a:rPr lang="en-US" dirty="0"/>
              <a:t>Click to edit</a:t>
            </a:r>
            <a:endParaRPr lang="en-AU" sz="2400" kern="120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2390169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667000"/>
            <a:ext cx="3659188" cy="312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2667000"/>
            <a:ext cx="3660775" cy="3122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9738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682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2669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07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8983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65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416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71600"/>
            <a:ext cx="2057400" cy="4418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371600"/>
            <a:ext cx="6019800" cy="4418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952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838200" y="2667000"/>
            <a:ext cx="3659188"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788" y="2667000"/>
            <a:ext cx="3660775" cy="312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70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a:prstGeom prst="rect">
            <a:avLst/>
          </a:prstGeo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4" indent="0">
              <a:buNone/>
              <a:defRPr sz="1600">
                <a:solidFill>
                  <a:schemeClr val="tx1">
                    <a:tint val="75000"/>
                  </a:schemeClr>
                </a:solidFill>
              </a:defRPr>
            </a:lvl3pPr>
            <a:lvl4pPr marL="1371040" indent="0">
              <a:buNone/>
              <a:defRPr sz="1400">
                <a:solidFill>
                  <a:schemeClr val="tx1">
                    <a:tint val="75000"/>
                  </a:schemeClr>
                </a:solidFill>
              </a:defRPr>
            </a:lvl4pPr>
            <a:lvl5pPr marL="1828052" indent="0">
              <a:buNone/>
              <a:defRPr sz="1400">
                <a:solidFill>
                  <a:schemeClr val="tx1">
                    <a:tint val="75000"/>
                  </a:schemeClr>
                </a:solidFill>
              </a:defRPr>
            </a:lvl5pPr>
            <a:lvl6pPr marL="2285064" indent="0">
              <a:buNone/>
              <a:defRPr sz="1400">
                <a:solidFill>
                  <a:schemeClr val="tx1">
                    <a:tint val="75000"/>
                  </a:schemeClr>
                </a:solidFill>
              </a:defRPr>
            </a:lvl6pPr>
            <a:lvl7pPr marL="2742079" indent="0">
              <a:buNone/>
              <a:defRPr sz="1400">
                <a:solidFill>
                  <a:schemeClr val="tx1">
                    <a:tint val="75000"/>
                  </a:schemeClr>
                </a:solidFill>
              </a:defRPr>
            </a:lvl7pPr>
            <a:lvl8pPr marL="3199088" indent="0">
              <a:buNone/>
              <a:defRPr sz="1400">
                <a:solidFill>
                  <a:schemeClr val="tx1">
                    <a:tint val="75000"/>
                  </a:schemeClr>
                </a:solidFill>
              </a:defRPr>
            </a:lvl8pPr>
            <a:lvl9pPr marL="3656104"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2FFA6C8-53F6-483E-9B52-088DA563EE7C}" type="datetimeFigureOut">
              <a:rPr lang="en-AU" smtClean="0">
                <a:solidFill>
                  <a:prstClr val="black">
                    <a:tint val="75000"/>
                  </a:prstClr>
                </a:solidFill>
              </a:rPr>
              <a:pPr/>
              <a:t>25/05/2017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Tree>
    <p:extLst>
      <p:ext uri="{BB962C8B-B14F-4D97-AF65-F5344CB8AC3E}">
        <p14:creationId xmlns:p14="http://schemas.microsoft.com/office/powerpoint/2010/main" val="3611970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8"/>
            <a:ext cx="4038600" cy="4525963"/>
          </a:xfrm>
        </p:spPr>
        <p:txBody>
          <a:bodyPr/>
          <a:lstStyle>
            <a:lvl1pPr>
              <a:defRPr sz="2800">
                <a:latin typeface="Trebuchet MS" panose="020B0603020202020204" pitchFamily="34" charset="0"/>
              </a:defRPr>
            </a:lvl1pPr>
            <a:lvl2pPr>
              <a:defRPr sz="2400">
                <a:latin typeface="Trebuchet MS" panose="020B0603020202020204" pitchFamily="34" charset="0"/>
              </a:defRPr>
            </a:lvl2pPr>
            <a:lvl3pPr>
              <a:defRPr sz="2000">
                <a:latin typeface="Trebuchet MS" panose="020B0603020202020204" pitchFamily="34" charset="0"/>
              </a:defRPr>
            </a:lvl3pPr>
            <a:lvl4pPr>
              <a:defRPr sz="1800">
                <a:latin typeface="Trebuchet MS" panose="020B0603020202020204" pitchFamily="34" charset="0"/>
              </a:defRPr>
            </a:lvl4pPr>
            <a:lvl5pPr>
              <a:defRPr sz="1800">
                <a:latin typeface="Trebuchet MS" panose="020B0603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8"/>
            <a:ext cx="4038600" cy="4525963"/>
          </a:xfrm>
        </p:spPr>
        <p:txBody>
          <a:bodyPr/>
          <a:lstStyle>
            <a:lvl1pPr>
              <a:defRPr sz="2800">
                <a:latin typeface="Trebuchet MS" panose="020B0603020202020204" pitchFamily="34" charset="0"/>
              </a:defRPr>
            </a:lvl1pPr>
            <a:lvl2pPr>
              <a:defRPr sz="2400">
                <a:latin typeface="Trebuchet MS" panose="020B0603020202020204" pitchFamily="34" charset="0"/>
              </a:defRPr>
            </a:lvl2pPr>
            <a:lvl3pPr>
              <a:defRPr sz="2000">
                <a:latin typeface="Trebuchet MS" panose="020B0603020202020204" pitchFamily="34" charset="0"/>
              </a:defRPr>
            </a:lvl3pPr>
            <a:lvl4pPr>
              <a:defRPr sz="1800">
                <a:latin typeface="Trebuchet MS" panose="020B0603020202020204" pitchFamily="34" charset="0"/>
              </a:defRPr>
            </a:lvl4pPr>
            <a:lvl5pPr>
              <a:defRPr sz="1800">
                <a:latin typeface="Trebuchet MS" panose="020B0603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lvl1pPr>
              <a:defRPr>
                <a:latin typeface="Trebuchet MS" panose="020B0603020202020204" pitchFamily="34" charset="0"/>
              </a:defRPr>
            </a:lvl1pPr>
          </a:lstStyle>
          <a:p>
            <a:fld id="{D2FFA6C8-53F6-483E-9B52-088DA563EE7C}" type="datetimeFigureOut">
              <a:rPr lang="en-AU" smtClean="0">
                <a:solidFill>
                  <a:prstClr val="black">
                    <a:tint val="75000"/>
                  </a:prstClr>
                </a:solidFill>
              </a:rPr>
              <a:pPr/>
              <a:t>25/05/2017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Trebuchet MS" panose="020B0603020202020204" pitchFamily="34" charset="0"/>
              </a:defRPr>
            </a:lvl1p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Trebuchet MS" panose="020B0603020202020204" pitchFamily="34" charset="0"/>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13" name="Table 12"/>
          <p:cNvGraphicFramePr>
            <a:graphicFrameLocks noGrp="1"/>
          </p:cNvGraphicFramePr>
          <p:nvPr userDrawn="1">
            <p:extLst>
              <p:ext uri="{D42A27DB-BD31-4B8C-83A1-F6EECF244321}">
                <p14:modId xmlns:p14="http://schemas.microsoft.com/office/powerpoint/2010/main" val="946549454"/>
              </p:ext>
            </p:extLst>
          </p:nvPr>
        </p:nvGraphicFramePr>
        <p:xfrm>
          <a:off x="8" y="8"/>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3"/>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3">
                        <a:lumMod val="20000"/>
                        <a:lumOff val="8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4"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15" name="Text Placeholder 18"/>
          <p:cNvSpPr>
            <a:spLocks noGrp="1"/>
          </p:cNvSpPr>
          <p:nvPr>
            <p:ph type="body" sz="quarter" idx="14" hasCustomPrompt="1"/>
          </p:nvPr>
        </p:nvSpPr>
        <p:spPr>
          <a:xfrm>
            <a:off x="0" y="501102"/>
            <a:ext cx="2819400" cy="646113"/>
          </a:xfrm>
          <a:solidFill>
            <a:schemeClr val="accent3">
              <a:lumMod val="60000"/>
              <a:lumOff val="40000"/>
            </a:schemeClr>
          </a:solidFill>
        </p:spPr>
        <p:txBody>
          <a:bodyPr>
            <a:normAutofit/>
          </a:bodyPr>
          <a:lstStyle>
            <a:lvl1pPr marL="0" indent="0" algn="ctr" defTabSz="914024"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11" name="Text Placeholder 20"/>
          <p:cNvSpPr>
            <a:spLocks noGrp="1"/>
          </p:cNvSpPr>
          <p:nvPr>
            <p:ph type="body" sz="quarter" idx="15" hasCustomPrompt="1"/>
          </p:nvPr>
        </p:nvSpPr>
        <p:spPr>
          <a:xfrm>
            <a:off x="2852738" y="501101"/>
            <a:ext cx="6291262" cy="646113"/>
          </a:xfrm>
          <a:solidFill>
            <a:schemeClr val="accent3">
              <a:lumMod val="20000"/>
              <a:lumOff val="80000"/>
            </a:schemeClr>
          </a:solidFill>
        </p:spPr>
        <p:txBody>
          <a:bodyPr>
            <a:normAutofit/>
          </a:bodyPr>
          <a:lstStyle>
            <a:lvl1pPr marL="0" indent="0" algn="l" defTabSz="642915" rtl="0" eaLnBrk="1" fontAlgn="base" latinLnBrk="0" hangingPunct="1">
              <a:spcBef>
                <a:spcPct val="0"/>
              </a:spcBef>
              <a:spcAft>
                <a:spcPct val="0"/>
              </a:spcAft>
              <a:buNone/>
              <a:defRPr lang="en-US" sz="3600" kern="1200" dirty="0" smtClean="0">
                <a:solidFill>
                  <a:schemeClr val="tx1"/>
                </a:solidFill>
                <a:latin typeface="Trebuchet MS" panose="020B0603020202020204" pitchFamily="34" charset="0"/>
                <a:ea typeface="+mn-ea"/>
                <a:cs typeface="+mn-cs"/>
              </a:defRPr>
            </a:lvl1pPr>
          </a:lstStyle>
          <a:p>
            <a:pPr marL="0" algn="l" defTabSz="914400" rtl="0" eaLnBrk="1" latinLnBrk="0" hangingPunct="1"/>
            <a:r>
              <a:rPr lang="en-US" dirty="0"/>
              <a:t>Click to edit</a:t>
            </a:r>
            <a:endParaRPr lang="en-AU" sz="2400" kern="120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2788057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Trebuchet MS" panose="020B0603020202020204" pitchFamily="34" charset="0"/>
              </a:defRPr>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Trebuchet MS" panose="020B0603020202020204" pitchFamily="34" charset="0"/>
              </a:defRPr>
            </a:lvl1pPr>
            <a:lvl2pPr>
              <a:defRPr sz="20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atin typeface="Trebuchet MS" panose="020B0603020202020204" pitchFamily="34" charset="0"/>
              </a:defRPr>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atin typeface="Trebuchet MS" panose="020B0603020202020204" pitchFamily="34" charset="0"/>
              </a:defRPr>
            </a:lvl1pPr>
            <a:lvl2pPr>
              <a:defRPr sz="20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lvl1pPr>
              <a:defRPr>
                <a:latin typeface="Trebuchet MS" panose="020B0603020202020204" pitchFamily="34" charset="0"/>
              </a:defRPr>
            </a:lvl1pPr>
          </a:lstStyle>
          <a:p>
            <a:fld id="{D2FFA6C8-53F6-483E-9B52-088DA563EE7C}" type="datetimeFigureOut">
              <a:rPr lang="en-AU" smtClean="0">
                <a:solidFill>
                  <a:prstClr val="black">
                    <a:tint val="75000"/>
                  </a:prstClr>
                </a:solidFill>
              </a:rPr>
              <a:pPr/>
              <a:t>25/05/2017</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Trebuchet MS" panose="020B0603020202020204" pitchFamily="34" charset="0"/>
              </a:defRPr>
            </a:lvl1p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Trebuchet MS" panose="020B0603020202020204" pitchFamily="34" charset="0"/>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14" name="Table 13"/>
          <p:cNvGraphicFramePr>
            <a:graphicFrameLocks noGrp="1"/>
          </p:cNvGraphicFramePr>
          <p:nvPr userDrawn="1">
            <p:extLst>
              <p:ext uri="{D42A27DB-BD31-4B8C-83A1-F6EECF244321}">
                <p14:modId xmlns:p14="http://schemas.microsoft.com/office/powerpoint/2010/main" val="2585204861"/>
              </p:ext>
            </p:extLst>
          </p:nvPr>
        </p:nvGraphicFramePr>
        <p:xfrm>
          <a:off x="8" y="8"/>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3"/>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3">
                        <a:lumMod val="20000"/>
                        <a:lumOff val="8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5"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16" name="Text Placeholder 18"/>
          <p:cNvSpPr>
            <a:spLocks noGrp="1"/>
          </p:cNvSpPr>
          <p:nvPr>
            <p:ph type="body" sz="quarter" idx="14" hasCustomPrompt="1"/>
          </p:nvPr>
        </p:nvSpPr>
        <p:spPr>
          <a:xfrm>
            <a:off x="0" y="501102"/>
            <a:ext cx="2819400" cy="646113"/>
          </a:xfrm>
          <a:solidFill>
            <a:schemeClr val="accent3">
              <a:lumMod val="60000"/>
              <a:lumOff val="40000"/>
            </a:schemeClr>
          </a:solidFill>
        </p:spPr>
        <p:txBody>
          <a:bodyPr>
            <a:normAutofit/>
          </a:bodyPr>
          <a:lstStyle>
            <a:lvl1pPr marL="0" indent="0" algn="ctr" defTabSz="914024"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13" name="Text Placeholder 20"/>
          <p:cNvSpPr>
            <a:spLocks noGrp="1"/>
          </p:cNvSpPr>
          <p:nvPr>
            <p:ph type="body" sz="quarter" idx="15" hasCustomPrompt="1"/>
          </p:nvPr>
        </p:nvSpPr>
        <p:spPr>
          <a:xfrm>
            <a:off x="2852738" y="501101"/>
            <a:ext cx="6291262" cy="646113"/>
          </a:xfrm>
          <a:solidFill>
            <a:schemeClr val="accent3">
              <a:lumMod val="20000"/>
              <a:lumOff val="80000"/>
            </a:schemeClr>
          </a:solidFill>
        </p:spPr>
        <p:txBody>
          <a:bodyPr>
            <a:normAutofit/>
          </a:bodyPr>
          <a:lstStyle>
            <a:lvl1pPr marL="0" indent="0" algn="l" defTabSz="642915" rtl="0" eaLnBrk="1" fontAlgn="base" latinLnBrk="0" hangingPunct="1">
              <a:spcBef>
                <a:spcPct val="0"/>
              </a:spcBef>
              <a:spcAft>
                <a:spcPct val="0"/>
              </a:spcAft>
              <a:buNone/>
              <a:defRPr lang="en-US" sz="3600" kern="1200" dirty="0" smtClean="0">
                <a:solidFill>
                  <a:schemeClr val="tx1"/>
                </a:solidFill>
                <a:latin typeface="Trebuchet MS" panose="020B0603020202020204" pitchFamily="34" charset="0"/>
                <a:ea typeface="+mn-ea"/>
                <a:cs typeface="+mn-cs"/>
              </a:defRPr>
            </a:lvl1pPr>
          </a:lstStyle>
          <a:p>
            <a:pPr marL="0" algn="l" defTabSz="914400" rtl="0" eaLnBrk="1" latinLnBrk="0" hangingPunct="1"/>
            <a:r>
              <a:rPr lang="en-US" dirty="0"/>
              <a:t>Click to edit</a:t>
            </a:r>
            <a:endParaRPr lang="en-AU" sz="2400" kern="120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589501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Trebuchet MS" panose="020B0603020202020204" pitchFamily="34" charset="0"/>
              </a:defRPr>
            </a:lvl1pPr>
          </a:lstStyle>
          <a:p>
            <a:fld id="{D2FFA6C8-53F6-483E-9B52-088DA563EE7C}" type="datetimeFigureOut">
              <a:rPr lang="en-AU" smtClean="0">
                <a:solidFill>
                  <a:prstClr val="black">
                    <a:tint val="75000"/>
                  </a:prstClr>
                </a:solidFill>
              </a:rPr>
              <a:pPr/>
              <a:t>25/05/2017</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Trebuchet MS" panose="020B0603020202020204" pitchFamily="34" charset="0"/>
              </a:defRPr>
            </a:lvl1p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Trebuchet MS" panose="020B0603020202020204" pitchFamily="34" charset="0"/>
              </a:defRPr>
            </a:lvl1p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graphicFrame>
        <p:nvGraphicFramePr>
          <p:cNvPr id="10" name="Table 9"/>
          <p:cNvGraphicFramePr>
            <a:graphicFrameLocks noGrp="1"/>
          </p:cNvGraphicFramePr>
          <p:nvPr userDrawn="1">
            <p:extLst>
              <p:ext uri="{D42A27DB-BD31-4B8C-83A1-F6EECF244321}">
                <p14:modId xmlns:p14="http://schemas.microsoft.com/office/powerpoint/2010/main" val="812848204"/>
              </p:ext>
            </p:extLst>
          </p:nvPr>
        </p:nvGraphicFramePr>
        <p:xfrm>
          <a:off x="8" y="8"/>
          <a:ext cx="9134475" cy="1177925"/>
        </p:xfrm>
        <a:graphic>
          <a:graphicData uri="http://schemas.openxmlformats.org/drawingml/2006/table">
            <a:tbl>
              <a:tblPr firstRow="1" bandRow="1">
                <a:tableStyleId>{5C22544A-7EE6-4342-B048-85BDC9FD1C3A}</a:tableStyleId>
              </a:tblPr>
              <a:tblGrid>
                <a:gridCol w="2843856">
                  <a:extLst>
                    <a:ext uri="{9D8B030D-6E8A-4147-A177-3AD203B41FA5}">
                      <a16:colId xmlns:a16="http://schemas.microsoft.com/office/drawing/2014/main" val="20000"/>
                    </a:ext>
                  </a:extLst>
                </a:gridCol>
                <a:gridCol w="6290619">
                  <a:extLst>
                    <a:ext uri="{9D8B030D-6E8A-4147-A177-3AD203B41FA5}">
                      <a16:colId xmlns:a16="http://schemas.microsoft.com/office/drawing/2014/main" val="20001"/>
                    </a:ext>
                  </a:extLst>
                </a:gridCol>
              </a:tblGrid>
              <a:tr h="476758">
                <a:tc gridSpan="2">
                  <a:txBody>
                    <a:bodyPr/>
                    <a:lstStyle/>
                    <a:p>
                      <a:pPr algn="l"/>
                      <a:endParaRPr lang="en-AU" sz="2400" b="0" dirty="0">
                        <a:solidFill>
                          <a:schemeClr val="bg1"/>
                        </a:solidFill>
                        <a:latin typeface="Trebuchet MS" panose="020B0603020202020204" pitchFamily="34" charset="0"/>
                      </a:endParaRPr>
                    </a:p>
                  </a:txBody>
                  <a:tcPr marL="91442" marR="91442" marT="45728" marB="45728" anchor="ctr">
                    <a:solidFill>
                      <a:schemeClr val="accent3"/>
                    </a:solidFill>
                  </a:tcPr>
                </a:tc>
                <a:tc hMerge="1">
                  <a:txBody>
                    <a:bodyPr/>
                    <a:lstStyle/>
                    <a:p>
                      <a:endParaRPr lang="en-AU" dirty="0"/>
                    </a:p>
                  </a:txBody>
                  <a:tcPr/>
                </a:tc>
                <a:extLst>
                  <a:ext uri="{0D108BD9-81ED-4DB2-BD59-A6C34878D82A}">
                    <a16:rowId xmlns:a16="http://schemas.microsoft.com/office/drawing/2014/main" val="10000"/>
                  </a:ext>
                </a:extLst>
              </a:tr>
              <a:tr h="701167">
                <a:tc>
                  <a:txBody>
                    <a:bodyPr/>
                    <a:lstStyle/>
                    <a:p>
                      <a:pPr algn="ctr"/>
                      <a:endParaRPr lang="en-AU" sz="3600" b="1" dirty="0">
                        <a:solidFill>
                          <a:schemeClr val="tx1"/>
                        </a:solidFill>
                        <a:latin typeface="Trebuchet MS" panose="020B0603020202020204" pitchFamily="34" charset="0"/>
                      </a:endParaRPr>
                    </a:p>
                  </a:txBody>
                  <a:tcPr marL="91442" marR="91442" marT="45728" marB="45728" anchor="ctr">
                    <a:solidFill>
                      <a:schemeClr val="accent3">
                        <a:lumMod val="20000"/>
                        <a:lumOff val="80000"/>
                      </a:schemeClr>
                    </a:solidFill>
                  </a:tcPr>
                </a:tc>
                <a:tc>
                  <a:txBody>
                    <a:bodyPr/>
                    <a:lstStyle/>
                    <a:p>
                      <a:pPr algn="l"/>
                      <a:endParaRPr lang="en-AU" sz="2400" dirty="0">
                        <a:solidFill>
                          <a:schemeClr val="bg1">
                            <a:lumMod val="65000"/>
                          </a:schemeClr>
                        </a:solidFill>
                        <a:latin typeface="Trebuchet MS" panose="020B0603020202020204" pitchFamily="34" charset="0"/>
                      </a:endParaRPr>
                    </a:p>
                  </a:txBody>
                  <a:tcPr marL="91442" marR="91442" marT="45728" marB="45728" anchor="c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11" name="Text Placeholder 16"/>
          <p:cNvSpPr>
            <a:spLocks noGrp="1"/>
          </p:cNvSpPr>
          <p:nvPr>
            <p:ph type="body" sz="quarter" idx="13" hasCustomPrompt="1"/>
          </p:nvPr>
        </p:nvSpPr>
        <p:spPr>
          <a:xfrm>
            <a:off x="-21021" y="-2628"/>
            <a:ext cx="9128125" cy="461963"/>
          </a:xfrm>
        </p:spPr>
        <p:txBody>
          <a:bodyPr>
            <a:normAutofit/>
          </a:bodyPr>
          <a:lstStyle>
            <a:lvl1pPr marL="0" indent="0" algn="l" rtl="0" fontAlgn="base">
              <a:spcBef>
                <a:spcPct val="0"/>
              </a:spcBef>
              <a:spcAft>
                <a:spcPct val="0"/>
              </a:spcAft>
              <a:buNone/>
              <a:defRPr lang="en-US" sz="2400" b="0" kern="1200" dirty="0" smtClean="0">
                <a:solidFill>
                  <a:schemeClr val="bg1"/>
                </a:solidFill>
                <a:latin typeface="Trebuchet MS" panose="020B0603020202020204" pitchFamily="34" charset="0"/>
                <a:ea typeface="+mn-ea"/>
                <a:cs typeface="+mn-cs"/>
              </a:defRPr>
            </a:lvl1pPr>
          </a:lstStyle>
          <a:p>
            <a:pPr lvl="0"/>
            <a:r>
              <a:rPr lang="en-US" dirty="0"/>
              <a:t>Click to edit Section Title</a:t>
            </a:r>
          </a:p>
        </p:txBody>
      </p:sp>
      <p:sp>
        <p:nvSpPr>
          <p:cNvPr id="12" name="Text Placeholder 18"/>
          <p:cNvSpPr>
            <a:spLocks noGrp="1"/>
          </p:cNvSpPr>
          <p:nvPr>
            <p:ph type="body" sz="quarter" idx="14" hasCustomPrompt="1"/>
          </p:nvPr>
        </p:nvSpPr>
        <p:spPr>
          <a:xfrm>
            <a:off x="0" y="501102"/>
            <a:ext cx="2819400" cy="646113"/>
          </a:xfrm>
          <a:solidFill>
            <a:schemeClr val="accent3">
              <a:lumMod val="60000"/>
              <a:lumOff val="40000"/>
            </a:schemeClr>
          </a:solidFill>
        </p:spPr>
        <p:txBody>
          <a:bodyPr>
            <a:normAutofit/>
          </a:bodyPr>
          <a:lstStyle>
            <a:lvl1pPr marL="0" indent="0" algn="ctr" defTabSz="914024" rtl="0" eaLnBrk="1" fontAlgn="base" latinLnBrk="0" hangingPunct="1">
              <a:spcBef>
                <a:spcPct val="0"/>
              </a:spcBef>
              <a:spcAft>
                <a:spcPct val="0"/>
              </a:spcAft>
              <a:buNone/>
              <a:defRPr lang="en-AU" sz="3600" b="1" kern="1200" dirty="0">
                <a:solidFill>
                  <a:schemeClr val="tx1"/>
                </a:solidFill>
                <a:latin typeface="Trebuchet MS" panose="020B0603020202020204" pitchFamily="34" charset="0"/>
                <a:ea typeface="+mn-ea"/>
                <a:cs typeface="+mn-cs"/>
              </a:defRPr>
            </a:lvl1pPr>
          </a:lstStyle>
          <a:p>
            <a:pPr lvl="0"/>
            <a:r>
              <a:rPr lang="en-US" dirty="0"/>
              <a:t>Step Title</a:t>
            </a:r>
            <a:endParaRPr lang="en-AU" dirty="0"/>
          </a:p>
        </p:txBody>
      </p:sp>
      <p:sp>
        <p:nvSpPr>
          <p:cNvPr id="9" name="Text Placeholder 20"/>
          <p:cNvSpPr>
            <a:spLocks noGrp="1"/>
          </p:cNvSpPr>
          <p:nvPr>
            <p:ph type="body" sz="quarter" idx="15" hasCustomPrompt="1"/>
          </p:nvPr>
        </p:nvSpPr>
        <p:spPr>
          <a:xfrm>
            <a:off x="2852738" y="501101"/>
            <a:ext cx="6291262" cy="646113"/>
          </a:xfrm>
          <a:solidFill>
            <a:schemeClr val="accent3">
              <a:lumMod val="20000"/>
              <a:lumOff val="80000"/>
            </a:schemeClr>
          </a:solidFill>
        </p:spPr>
        <p:txBody>
          <a:bodyPr>
            <a:normAutofit/>
          </a:bodyPr>
          <a:lstStyle>
            <a:lvl1pPr marL="0" indent="0" algn="l" defTabSz="642915" rtl="0" eaLnBrk="1" fontAlgn="base" latinLnBrk="0" hangingPunct="1">
              <a:spcBef>
                <a:spcPct val="0"/>
              </a:spcBef>
              <a:spcAft>
                <a:spcPct val="0"/>
              </a:spcAft>
              <a:buNone/>
              <a:defRPr lang="en-US" sz="3600" kern="1200" dirty="0" smtClean="0">
                <a:solidFill>
                  <a:schemeClr val="tx1"/>
                </a:solidFill>
                <a:latin typeface="Trebuchet MS" panose="020B0603020202020204" pitchFamily="34" charset="0"/>
                <a:ea typeface="+mn-ea"/>
                <a:cs typeface="+mn-cs"/>
              </a:defRPr>
            </a:lvl1pPr>
          </a:lstStyle>
          <a:p>
            <a:pPr marL="0" algn="l" defTabSz="914400" rtl="0" eaLnBrk="1" latinLnBrk="0" hangingPunct="1"/>
            <a:r>
              <a:rPr lang="en-US" dirty="0"/>
              <a:t>Click to edit</a:t>
            </a:r>
            <a:endParaRPr lang="en-AU" sz="2400" kern="1200" dirty="0">
              <a:solidFill>
                <a:schemeClr val="bg1">
                  <a:lumMod val="65000"/>
                </a:schemeClr>
              </a:solidFill>
              <a:latin typeface="+mn-lt"/>
              <a:ea typeface="+mn-ea"/>
              <a:cs typeface="+mn-cs"/>
            </a:endParaRPr>
          </a:p>
        </p:txBody>
      </p:sp>
    </p:spTree>
    <p:extLst>
      <p:ext uri="{BB962C8B-B14F-4D97-AF65-F5344CB8AC3E}">
        <p14:creationId xmlns:p14="http://schemas.microsoft.com/office/powerpoint/2010/main" val="3330626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FFA6C8-53F6-483E-9B52-088DA563EE7C}" type="datetimeFigureOut">
              <a:rPr lang="en-AU" smtClean="0">
                <a:solidFill>
                  <a:prstClr val="black">
                    <a:tint val="75000"/>
                  </a:prstClr>
                </a:solidFill>
              </a:rPr>
              <a:pPr/>
              <a:t>25/05/2017</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19763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FFA6C8-53F6-483E-9B52-088DA563EE7C}" type="datetimeFigureOut">
              <a:rPr lang="en-AU" smtClean="0">
                <a:solidFill>
                  <a:prstClr val="black">
                    <a:tint val="75000"/>
                  </a:prstClr>
                </a:solidFill>
              </a:rPr>
              <a:pPr/>
              <a:t>25/05/2017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307634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FFA6C8-53F6-483E-9B52-088DA563EE7C}" type="datetimeFigureOut">
              <a:rPr lang="en-AU" smtClean="0">
                <a:solidFill>
                  <a:prstClr val="black">
                    <a:tint val="75000"/>
                  </a:prstClr>
                </a:solidFill>
              </a:rPr>
              <a:pPr/>
              <a:t>25/05/2017</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C68751B1-54F1-4125-BB9F-399660C83ACC}"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75152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6"/>
            <a:ext cx="8229600" cy="4525963"/>
          </a:xfrm>
          <a:prstGeom prst="rect">
            <a:avLst/>
          </a:prstGeom>
        </p:spPr>
        <p:txBody>
          <a:bodyPr vert="horz" lIns="91411" tIns="45706" rIns="91411" bIns="4570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457200" y="6356356"/>
            <a:ext cx="2133600" cy="365125"/>
          </a:xfrm>
          <a:prstGeom prst="rect">
            <a:avLst/>
          </a:prstGeom>
        </p:spPr>
        <p:txBody>
          <a:bodyPr vert="horz" lIns="91411" tIns="45706" rIns="91411" bIns="45706" rtlCol="0" anchor="ctr"/>
          <a:lstStyle>
            <a:lvl1pPr algn="l">
              <a:defRPr sz="1200">
                <a:solidFill>
                  <a:schemeClr val="tx1">
                    <a:tint val="75000"/>
                  </a:schemeClr>
                </a:solidFill>
                <a:latin typeface="Trebuchet MS" panose="020B0603020202020204" pitchFamily="34" charset="0"/>
                <a:cs typeface="Times New Roman" panose="02020603050405020304" pitchFamily="18" charset="0"/>
              </a:defRPr>
            </a:lvl1pPr>
          </a:lstStyle>
          <a:p>
            <a:pPr defTabSz="642750"/>
            <a:fld id="{D2FFA6C8-53F6-483E-9B52-088DA563EE7C}" type="datetimeFigureOut">
              <a:rPr lang="en-AU" smtClean="0">
                <a:solidFill>
                  <a:prstClr val="black">
                    <a:tint val="75000"/>
                  </a:prstClr>
                </a:solidFill>
                <a:sym typeface="Helvetica Light" charset="0"/>
              </a:rPr>
              <a:pPr defTabSz="642750"/>
              <a:t>25/05/2017</a:t>
            </a:fld>
            <a:endParaRPr lang="en-AU">
              <a:solidFill>
                <a:prstClr val="black">
                  <a:tint val="75000"/>
                </a:prstClr>
              </a:solidFill>
              <a:sym typeface="Helvetica Light" charset="0"/>
            </a:endParaRPr>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11" tIns="45706" rIns="91411" bIns="45706" rtlCol="0" anchor="ctr"/>
          <a:lstStyle>
            <a:lvl1pPr algn="ctr">
              <a:defRPr sz="1200">
                <a:solidFill>
                  <a:schemeClr val="tx1">
                    <a:tint val="75000"/>
                  </a:schemeClr>
                </a:solidFill>
                <a:latin typeface="Trebuchet MS" panose="020B0603020202020204" pitchFamily="34" charset="0"/>
                <a:cs typeface="Times New Roman" panose="02020603050405020304" pitchFamily="18" charset="0"/>
              </a:defRPr>
            </a:lvl1pPr>
          </a:lstStyle>
          <a:p>
            <a:pPr defTabSz="642750"/>
            <a:endParaRPr lang="en-AU" dirty="0">
              <a:solidFill>
                <a:prstClr val="black">
                  <a:tint val="75000"/>
                </a:prstClr>
              </a:solidFill>
              <a:sym typeface="Helvetica Light" charset="0"/>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11" tIns="45706" rIns="91411" bIns="45706" rtlCol="0" anchor="ctr"/>
          <a:lstStyle>
            <a:lvl1pPr algn="r">
              <a:defRPr sz="1200">
                <a:solidFill>
                  <a:schemeClr val="tx1">
                    <a:tint val="75000"/>
                  </a:schemeClr>
                </a:solidFill>
                <a:latin typeface="Trebuchet MS" panose="020B0603020202020204" pitchFamily="34" charset="0"/>
                <a:cs typeface="Times New Roman" panose="02020603050405020304" pitchFamily="18" charset="0"/>
              </a:defRPr>
            </a:lvl1pPr>
          </a:lstStyle>
          <a:p>
            <a:pPr defTabSz="642750"/>
            <a:fld id="{C68751B1-54F1-4125-BB9F-399660C83ACC}" type="slidenum">
              <a:rPr lang="en-AU" smtClean="0">
                <a:solidFill>
                  <a:prstClr val="black">
                    <a:tint val="75000"/>
                  </a:prstClr>
                </a:solidFill>
                <a:sym typeface="Helvetica Light" charset="0"/>
              </a:rPr>
              <a:pPr defTabSz="642750"/>
              <a:t>‹#›</a:t>
            </a:fld>
            <a:endParaRPr lang="en-AU">
              <a:solidFill>
                <a:prstClr val="black">
                  <a:tint val="75000"/>
                </a:prstClr>
              </a:solidFill>
              <a:sym typeface="Helvetica Light" charset="0"/>
            </a:endParaRPr>
          </a:p>
        </p:txBody>
      </p:sp>
      <p:pic>
        <p:nvPicPr>
          <p:cNvPr id="8" name="Picture 2"/>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848600" y="5713776"/>
            <a:ext cx="1280295" cy="114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Placeholder 13"/>
          <p:cNvSpPr>
            <a:spLocks noGrp="1"/>
          </p:cNvSpPr>
          <p:nvPr>
            <p:ph type="title"/>
          </p:nvPr>
        </p:nvSpPr>
        <p:spPr>
          <a:xfrm>
            <a:off x="457200" y="274638"/>
            <a:ext cx="8229600" cy="1143000"/>
          </a:xfrm>
          <a:prstGeom prst="rect">
            <a:avLst/>
          </a:prstGeom>
        </p:spPr>
        <p:txBody>
          <a:bodyPr vert="horz" lIns="91411" tIns="45706" rIns="91411" bIns="45706" rtlCol="0" anchor="ctr">
            <a:normAutofit/>
          </a:bodyPr>
          <a:lstStyle/>
          <a:p>
            <a:r>
              <a:rPr lang="en-US" dirty="0"/>
              <a:t>Click to edit Master title style</a:t>
            </a:r>
            <a:endParaRPr lang="en-AU" dirty="0"/>
          </a:p>
        </p:txBody>
      </p:sp>
    </p:spTree>
    <p:extLst>
      <p:ext uri="{BB962C8B-B14F-4D97-AF65-F5344CB8AC3E}">
        <p14:creationId xmlns:p14="http://schemas.microsoft.com/office/powerpoint/2010/main" val="465637778"/>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 id="2147484216" r:id="rId14"/>
    <p:sldLayoutId id="2147484217" r:id="rId15"/>
    <p:sldLayoutId id="2147484218" r:id="rId16"/>
  </p:sldLayoutIdLst>
  <p:txStyles>
    <p:titleStyle>
      <a:lvl1pPr algn="ctr" defTabSz="914118" rtl="0" eaLnBrk="1" latinLnBrk="0" hangingPunct="1">
        <a:spcBef>
          <a:spcPct val="0"/>
        </a:spcBef>
        <a:buNone/>
        <a:defRPr sz="4400" kern="1200">
          <a:solidFill>
            <a:schemeClr val="tx1"/>
          </a:solidFill>
          <a:latin typeface="Trebuchet MS" panose="020B0603020202020204" pitchFamily="34" charset="0"/>
          <a:ea typeface="+mj-ea"/>
          <a:cs typeface="Times New Roman" panose="02020603050405020304" pitchFamily="18" charset="0"/>
        </a:defRPr>
      </a:lvl1pPr>
    </p:titleStyle>
    <p:bodyStyle>
      <a:lvl1pPr marL="342796" indent="-342796" algn="l" defTabSz="914118" rtl="0" eaLnBrk="1" latinLnBrk="0" hangingPunct="1">
        <a:spcBef>
          <a:spcPct val="20000"/>
        </a:spcBef>
        <a:buFont typeface="Arial" pitchFamily="34" charset="0"/>
        <a:buChar char="•"/>
        <a:defRPr sz="3200" kern="1200">
          <a:solidFill>
            <a:schemeClr val="tx1"/>
          </a:solidFill>
          <a:latin typeface="Trebuchet MS" panose="020B0603020202020204" pitchFamily="34" charset="0"/>
          <a:ea typeface="+mn-ea"/>
          <a:cs typeface="Times New Roman" panose="02020603050405020304" pitchFamily="18" charset="0"/>
        </a:defRPr>
      </a:lvl1pPr>
      <a:lvl2pPr marL="742722" indent="-285662" algn="l" defTabSz="914118" rtl="0" eaLnBrk="1" latinLnBrk="0" hangingPunct="1">
        <a:spcBef>
          <a:spcPct val="20000"/>
        </a:spcBef>
        <a:buFont typeface="Arial" pitchFamily="34" charset="0"/>
        <a:buChar char="–"/>
        <a:defRPr sz="2800" kern="1200">
          <a:solidFill>
            <a:schemeClr val="tx1"/>
          </a:solidFill>
          <a:latin typeface="Trebuchet MS" panose="020B0603020202020204" pitchFamily="34" charset="0"/>
          <a:ea typeface="+mn-ea"/>
          <a:cs typeface="Times New Roman" panose="02020603050405020304" pitchFamily="18" charset="0"/>
        </a:defRPr>
      </a:lvl2pPr>
      <a:lvl3pPr marL="1142647" indent="-228529" algn="l" defTabSz="914118" rtl="0" eaLnBrk="1" latinLnBrk="0" hangingPunct="1">
        <a:spcBef>
          <a:spcPct val="20000"/>
        </a:spcBef>
        <a:buFont typeface="Arial" pitchFamily="34" charset="0"/>
        <a:buChar char="•"/>
        <a:defRPr sz="2400" kern="1200">
          <a:solidFill>
            <a:schemeClr val="tx1"/>
          </a:solidFill>
          <a:latin typeface="Trebuchet MS" panose="020B0603020202020204" pitchFamily="34" charset="0"/>
          <a:ea typeface="+mn-ea"/>
          <a:cs typeface="Times New Roman" panose="02020603050405020304" pitchFamily="18" charset="0"/>
        </a:defRPr>
      </a:lvl3pPr>
      <a:lvl4pPr marL="1599708" indent="-228529" algn="l" defTabSz="914118"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Times New Roman" panose="02020603050405020304" pitchFamily="18" charset="0"/>
        </a:defRPr>
      </a:lvl4pPr>
      <a:lvl5pPr marL="2056770" indent="-228529" algn="l" defTabSz="914118"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Times New Roman" panose="02020603050405020304" pitchFamily="18" charset="0"/>
        </a:defRPr>
      </a:lvl5pPr>
      <a:lvl6pPr marL="2513830"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88"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49"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06"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18" rtl="0" eaLnBrk="1" latinLnBrk="0" hangingPunct="1">
        <a:defRPr sz="1800" kern="1200">
          <a:solidFill>
            <a:schemeClr val="tx1"/>
          </a:solidFill>
          <a:latin typeface="+mn-lt"/>
          <a:ea typeface="+mn-ea"/>
          <a:cs typeface="+mn-cs"/>
        </a:defRPr>
      </a:lvl1pPr>
      <a:lvl2pPr marL="457059" algn="l" defTabSz="914118" rtl="0" eaLnBrk="1" latinLnBrk="0" hangingPunct="1">
        <a:defRPr sz="1800" kern="1200">
          <a:solidFill>
            <a:schemeClr val="tx1"/>
          </a:solidFill>
          <a:latin typeface="+mn-lt"/>
          <a:ea typeface="+mn-ea"/>
          <a:cs typeface="+mn-cs"/>
        </a:defRPr>
      </a:lvl2pPr>
      <a:lvl3pPr marL="914118" algn="l" defTabSz="914118" rtl="0" eaLnBrk="1" latinLnBrk="0" hangingPunct="1">
        <a:defRPr sz="1800" kern="1200">
          <a:solidFill>
            <a:schemeClr val="tx1"/>
          </a:solidFill>
          <a:latin typeface="+mn-lt"/>
          <a:ea typeface="+mn-ea"/>
          <a:cs typeface="+mn-cs"/>
        </a:defRPr>
      </a:lvl3pPr>
      <a:lvl4pPr marL="1371180" algn="l" defTabSz="914118" rtl="0" eaLnBrk="1" latinLnBrk="0" hangingPunct="1">
        <a:defRPr sz="1800" kern="1200">
          <a:solidFill>
            <a:schemeClr val="tx1"/>
          </a:solidFill>
          <a:latin typeface="+mn-lt"/>
          <a:ea typeface="+mn-ea"/>
          <a:cs typeface="+mn-cs"/>
        </a:defRPr>
      </a:lvl4pPr>
      <a:lvl5pPr marL="1828239" algn="l" defTabSz="914118" rtl="0" eaLnBrk="1" latinLnBrk="0" hangingPunct="1">
        <a:defRPr sz="1800" kern="1200">
          <a:solidFill>
            <a:schemeClr val="tx1"/>
          </a:solidFill>
          <a:latin typeface="+mn-lt"/>
          <a:ea typeface="+mn-ea"/>
          <a:cs typeface="+mn-cs"/>
        </a:defRPr>
      </a:lvl5pPr>
      <a:lvl6pPr marL="2285298" algn="l" defTabSz="914118" rtl="0" eaLnBrk="1" latinLnBrk="0" hangingPunct="1">
        <a:defRPr sz="1800" kern="1200">
          <a:solidFill>
            <a:schemeClr val="tx1"/>
          </a:solidFill>
          <a:latin typeface="+mn-lt"/>
          <a:ea typeface="+mn-ea"/>
          <a:cs typeface="+mn-cs"/>
        </a:defRPr>
      </a:lvl6pPr>
      <a:lvl7pPr marL="2742360" algn="l" defTabSz="914118" rtl="0" eaLnBrk="1" latinLnBrk="0" hangingPunct="1">
        <a:defRPr sz="1800" kern="1200">
          <a:solidFill>
            <a:schemeClr val="tx1"/>
          </a:solidFill>
          <a:latin typeface="+mn-lt"/>
          <a:ea typeface="+mn-ea"/>
          <a:cs typeface="+mn-cs"/>
        </a:defRPr>
      </a:lvl7pPr>
      <a:lvl8pPr marL="3199416" algn="l" defTabSz="914118" rtl="0" eaLnBrk="1" latinLnBrk="0" hangingPunct="1">
        <a:defRPr sz="1800" kern="1200">
          <a:solidFill>
            <a:schemeClr val="tx1"/>
          </a:solidFill>
          <a:latin typeface="+mn-lt"/>
          <a:ea typeface="+mn-ea"/>
          <a:cs typeface="+mn-cs"/>
        </a:defRPr>
      </a:lvl8pPr>
      <a:lvl9pPr marL="3656478" algn="l" defTabSz="91411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3"/>
          <p:cNvSpPr>
            <a:spLocks noGrp="1" noChangeArrowheads="1"/>
          </p:cNvSpPr>
          <p:nvPr>
            <p:ph type="title"/>
          </p:nvPr>
        </p:nvSpPr>
        <p:spPr bwMode="auto">
          <a:xfrm>
            <a:off x="914400" y="228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7" name="Rectangle 4"/>
          <p:cNvSpPr>
            <a:spLocks noGrp="1" noChangeArrowheads="1"/>
          </p:cNvSpPr>
          <p:nvPr>
            <p:ph type="body" idx="1"/>
          </p:nvPr>
        </p:nvSpPr>
        <p:spPr bwMode="auto">
          <a:xfrm>
            <a:off x="838200" y="2667000"/>
            <a:ext cx="7472363" cy="31226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9813" name="Rectangle 5"/>
          <p:cNvSpPr>
            <a:spLocks noChangeArrowheads="1"/>
          </p:cNvSpPr>
          <p:nvPr userDrawn="1"/>
        </p:nvSpPr>
        <p:spPr bwMode="auto">
          <a:xfrm>
            <a:off x="3276600" y="228600"/>
            <a:ext cx="5562600" cy="762000"/>
          </a:xfrm>
          <a:prstGeom prst="rect">
            <a:avLst/>
          </a:prstGeom>
          <a:noFill/>
          <a:ln w="9525">
            <a:noFill/>
            <a:miter lim="800000"/>
            <a:headEnd/>
            <a:tailEnd/>
          </a:ln>
          <a:effectLst/>
        </p:spPr>
        <p:txBody>
          <a:bodyPr anchor="ctr"/>
          <a:lstStyle/>
          <a:p>
            <a:pPr>
              <a:defRPr/>
            </a:pPr>
            <a:endParaRPr lang="en-US" sz="4000" b="1" dirty="0">
              <a:latin typeface="Trebuchet MS" panose="020B0603020202020204" pitchFamily="34" charset="0"/>
            </a:endParaRPr>
          </a:p>
        </p:txBody>
      </p:sp>
      <p:pic>
        <p:nvPicPr>
          <p:cNvPr id="16389" name="Picture 7" descr="CCNet PP header blank-02.jp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1384300"/>
          </a:xfrm>
          <a:prstGeom prst="rect">
            <a:avLst/>
          </a:prstGeom>
          <a:noFill/>
          <a:ln w="9525">
            <a:noFill/>
            <a:miter lim="800000"/>
            <a:headEnd/>
            <a:tailEnd/>
          </a:ln>
        </p:spPr>
      </p:pic>
    </p:spTree>
    <p:extLst>
      <p:ext uri="{BB962C8B-B14F-4D97-AF65-F5344CB8AC3E}">
        <p14:creationId xmlns:p14="http://schemas.microsoft.com/office/powerpoint/2010/main" val="570851483"/>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Lst>
  <p:txStyles>
    <p:titleStyle>
      <a:lvl1pPr algn="l" rtl="0" eaLnBrk="0" fontAlgn="base" hangingPunct="0">
        <a:spcBef>
          <a:spcPct val="0"/>
        </a:spcBef>
        <a:spcAft>
          <a:spcPct val="0"/>
        </a:spcAft>
        <a:defRPr sz="4000" b="1">
          <a:solidFill>
            <a:schemeClr val="tx1"/>
          </a:solidFill>
          <a:latin typeface="Trebuchet MS" panose="020B0603020202020204" pitchFamily="34" charset="0"/>
          <a:ea typeface="+mj-ea"/>
          <a:cs typeface="+mj-cs"/>
        </a:defRPr>
      </a:lvl1pPr>
      <a:lvl2pPr algn="l" rtl="0" eaLnBrk="0" fontAlgn="base" hangingPunct="0">
        <a:spcBef>
          <a:spcPct val="0"/>
        </a:spcBef>
        <a:spcAft>
          <a:spcPct val="0"/>
        </a:spcAft>
        <a:defRPr sz="4000" b="1">
          <a:solidFill>
            <a:schemeClr val="tx1"/>
          </a:solidFill>
          <a:latin typeface="Garamond" pitchFamily="18" charset="0"/>
        </a:defRPr>
      </a:lvl2pPr>
      <a:lvl3pPr algn="l" rtl="0" eaLnBrk="0" fontAlgn="base" hangingPunct="0">
        <a:spcBef>
          <a:spcPct val="0"/>
        </a:spcBef>
        <a:spcAft>
          <a:spcPct val="0"/>
        </a:spcAft>
        <a:defRPr sz="4000" b="1">
          <a:solidFill>
            <a:schemeClr val="tx1"/>
          </a:solidFill>
          <a:latin typeface="Garamond" pitchFamily="18" charset="0"/>
        </a:defRPr>
      </a:lvl3pPr>
      <a:lvl4pPr algn="l" rtl="0" eaLnBrk="0" fontAlgn="base" hangingPunct="0">
        <a:spcBef>
          <a:spcPct val="0"/>
        </a:spcBef>
        <a:spcAft>
          <a:spcPct val="0"/>
        </a:spcAft>
        <a:defRPr sz="4000" b="1">
          <a:solidFill>
            <a:schemeClr val="tx1"/>
          </a:solidFill>
          <a:latin typeface="Garamond" pitchFamily="18" charset="0"/>
        </a:defRPr>
      </a:lvl4pPr>
      <a:lvl5pPr algn="l" rtl="0" eaLnBrk="0" fontAlgn="base" hangingPunct="0">
        <a:spcBef>
          <a:spcPct val="0"/>
        </a:spcBef>
        <a:spcAft>
          <a:spcPct val="0"/>
        </a:spcAft>
        <a:defRPr sz="4000" b="1">
          <a:solidFill>
            <a:schemeClr val="tx1"/>
          </a:solidFill>
          <a:latin typeface="Garamond" pitchFamily="18" charset="0"/>
        </a:defRPr>
      </a:lvl5pPr>
      <a:lvl6pPr marL="457200" algn="l" rtl="0" fontAlgn="base">
        <a:spcBef>
          <a:spcPct val="0"/>
        </a:spcBef>
        <a:spcAft>
          <a:spcPct val="0"/>
        </a:spcAft>
        <a:defRPr sz="4000" b="1">
          <a:solidFill>
            <a:schemeClr val="tx1"/>
          </a:solidFill>
          <a:latin typeface="Garamond" pitchFamily="18" charset="0"/>
        </a:defRPr>
      </a:lvl6pPr>
      <a:lvl7pPr marL="914400" algn="l" rtl="0" fontAlgn="base">
        <a:spcBef>
          <a:spcPct val="0"/>
        </a:spcBef>
        <a:spcAft>
          <a:spcPct val="0"/>
        </a:spcAft>
        <a:defRPr sz="4000" b="1">
          <a:solidFill>
            <a:schemeClr val="tx1"/>
          </a:solidFill>
          <a:latin typeface="Garamond" pitchFamily="18" charset="0"/>
        </a:defRPr>
      </a:lvl7pPr>
      <a:lvl8pPr marL="1371600" algn="l" rtl="0" fontAlgn="base">
        <a:spcBef>
          <a:spcPct val="0"/>
        </a:spcBef>
        <a:spcAft>
          <a:spcPct val="0"/>
        </a:spcAft>
        <a:defRPr sz="4000" b="1">
          <a:solidFill>
            <a:schemeClr val="tx1"/>
          </a:solidFill>
          <a:latin typeface="Garamond" pitchFamily="18" charset="0"/>
        </a:defRPr>
      </a:lvl8pPr>
      <a:lvl9pPr marL="1828800" algn="l" rtl="0" fontAlgn="base">
        <a:spcBef>
          <a:spcPct val="0"/>
        </a:spcBef>
        <a:spcAft>
          <a:spcPct val="0"/>
        </a:spcAft>
        <a:defRPr sz="4000" b="1">
          <a:solidFill>
            <a:schemeClr val="tx1"/>
          </a:solidFill>
          <a:latin typeface="Garamond"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Trebuchet MS" panose="020B0603020202020204" pitchFamily="34" charset="0"/>
          <a:ea typeface="+mn-ea"/>
          <a:cs typeface="+mn-cs"/>
        </a:defRPr>
      </a:lvl1pPr>
      <a:lvl2pPr marL="742950" indent="-285750" algn="l" rtl="0" eaLnBrk="0" fontAlgn="base" hangingPunct="0">
        <a:spcBef>
          <a:spcPct val="20000"/>
        </a:spcBef>
        <a:spcAft>
          <a:spcPct val="0"/>
        </a:spcAft>
        <a:buChar char="–"/>
        <a:defRPr sz="2400">
          <a:solidFill>
            <a:schemeClr val="tx1"/>
          </a:solidFill>
          <a:latin typeface="Trebuchet MS" panose="020B0603020202020204" pitchFamily="34" charset="0"/>
        </a:defRPr>
      </a:lvl2pPr>
      <a:lvl3pPr marL="1143000" indent="-228600" algn="l" rtl="0" eaLnBrk="0" fontAlgn="base" hangingPunct="0">
        <a:spcBef>
          <a:spcPct val="20000"/>
        </a:spcBef>
        <a:spcAft>
          <a:spcPct val="0"/>
        </a:spcAft>
        <a:buChar char="•"/>
        <a:defRPr sz="2400">
          <a:solidFill>
            <a:schemeClr val="tx1"/>
          </a:solidFill>
          <a:latin typeface="Trebuchet MS" panose="020B0603020202020204" pitchFamily="34" charset="0"/>
        </a:defRPr>
      </a:lvl3pPr>
      <a:lvl4pPr marL="1600200" indent="-228600" algn="l" rtl="0" eaLnBrk="0" fontAlgn="base" hangingPunct="0">
        <a:spcBef>
          <a:spcPct val="20000"/>
        </a:spcBef>
        <a:spcAft>
          <a:spcPct val="0"/>
        </a:spcAft>
        <a:buChar char="–"/>
        <a:defRPr sz="2400">
          <a:solidFill>
            <a:schemeClr val="tx1"/>
          </a:solidFill>
          <a:latin typeface="Trebuchet MS" panose="020B0603020202020204" pitchFamily="34" charset="0"/>
        </a:defRPr>
      </a:lvl4pPr>
      <a:lvl5pPr marL="2057400" indent="-228600" algn="l" rtl="0" eaLnBrk="0" fontAlgn="base" hangingPunct="0">
        <a:spcBef>
          <a:spcPct val="20000"/>
        </a:spcBef>
        <a:spcAft>
          <a:spcPct val="0"/>
        </a:spcAft>
        <a:buChar char="»"/>
        <a:defRPr sz="2400">
          <a:solidFill>
            <a:schemeClr val="tx1"/>
          </a:solidFill>
          <a:latin typeface="Trebuchet MS" panose="020B0603020202020204" pitchFamily="34" charset="0"/>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7.emf"/><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vmlDrawing" Target="../drawings/vmlDrawing3.vml"/><Relationship Id="rId6" Type="http://schemas.openxmlformats.org/officeDocument/2006/relationships/image" Target="../media/image19.emf"/><Relationship Id="rId5" Type="http://schemas.openxmlformats.org/officeDocument/2006/relationships/oleObject" Target="../embeddings/oleObject6.bin"/><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20.emf"/><Relationship Id="rId4"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21.emf"/><Relationship Id="rId4" Type="http://schemas.openxmlformats.org/officeDocument/2006/relationships/oleObject" Target="../embeddings/oleObject8.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22.emf"/><Relationship Id="rId4" Type="http://schemas.openxmlformats.org/officeDocument/2006/relationships/oleObject" Target="../embeddings/oleObject9.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image" Target="../media/image23.emf"/><Relationship Id="rId4" Type="http://schemas.openxmlformats.org/officeDocument/2006/relationships/oleObject" Target="../embeddings/oleObject10.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image" Target="../media/image24.emf"/><Relationship Id="rId4" Type="http://schemas.openxmlformats.org/officeDocument/2006/relationships/oleObject" Target="../embeddings/oleObject11.bin"/></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27.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10.vml"/><Relationship Id="rId4" Type="http://schemas.openxmlformats.org/officeDocument/2006/relationships/image" Target="../media/image28.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11.vml"/><Relationship Id="rId4" Type="http://schemas.openxmlformats.org/officeDocument/2006/relationships/image" Target="../media/image29.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b_8d_GB6WDY"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1.emf"/><Relationship Id="rId3" Type="http://schemas.openxmlformats.org/officeDocument/2006/relationships/notesSlide" Target="../notesSlides/notesSlide8.xml"/><Relationship Id="rId7" Type="http://schemas.openxmlformats.org/officeDocument/2006/relationships/image" Target="../media/image9.emf"/><Relationship Id="rId12"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3.jpeg"/><Relationship Id="rId5" Type="http://schemas.openxmlformats.org/officeDocument/2006/relationships/image" Target="../media/image8.emf"/><Relationship Id="rId10" Type="http://schemas.openxmlformats.org/officeDocument/2006/relationships/image" Target="../media/image12.png"/><Relationship Id="rId4" Type="http://schemas.openxmlformats.org/officeDocument/2006/relationships/oleObject" Target="../embeddings/oleObject1.bin"/><Relationship Id="rId9"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1470025"/>
          </a:xfrm>
        </p:spPr>
        <p:txBody>
          <a:bodyPr/>
          <a:lstStyle/>
          <a:p>
            <a:r>
              <a:rPr lang="en-AU" dirty="0"/>
              <a:t>Creating results chains</a:t>
            </a:r>
          </a:p>
        </p:txBody>
      </p:sp>
      <p:sp>
        <p:nvSpPr>
          <p:cNvPr id="3" name="Subtitle 2"/>
          <p:cNvSpPr>
            <a:spLocks noGrp="1"/>
          </p:cNvSpPr>
          <p:nvPr>
            <p:ph type="subTitle" idx="1"/>
          </p:nvPr>
        </p:nvSpPr>
        <p:spPr/>
        <p:txBody>
          <a:bodyPr/>
          <a:lstStyle/>
          <a:p>
            <a:r>
              <a:rPr lang="en-AU" dirty="0"/>
              <a:t>Checking our thinking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8229600" cy="1143000"/>
          </a:xfrm>
        </p:spPr>
        <p:txBody>
          <a:bodyPr/>
          <a:lstStyle/>
          <a:p>
            <a:r>
              <a:rPr lang="en-AU" dirty="0">
                <a:solidFill>
                  <a:schemeClr val="bg1"/>
                </a:solidFill>
              </a:rPr>
              <a:t>  Underpants Gnomes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914400"/>
            <a:ext cx="8305800" cy="4945619"/>
          </a:xfrm>
        </p:spPr>
      </p:pic>
    </p:spTree>
    <p:extLst>
      <p:ext uri="{BB962C8B-B14F-4D97-AF65-F5344CB8AC3E}">
        <p14:creationId xmlns:p14="http://schemas.microsoft.com/office/powerpoint/2010/main" val="2724046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838200"/>
            <a:ext cx="7086600" cy="5355034"/>
          </a:xfrm>
        </p:spPr>
      </p:pic>
    </p:spTree>
    <p:extLst>
      <p:ext uri="{BB962C8B-B14F-4D97-AF65-F5344CB8AC3E}">
        <p14:creationId xmlns:p14="http://schemas.microsoft.com/office/powerpoint/2010/main" val="1269115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15"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18" name="Text Placeholder 4"/>
          <p:cNvSpPr>
            <a:spLocks noGrp="1"/>
          </p:cNvSpPr>
          <p:nvPr>
            <p:ph type="body" sz="quarter" idx="4294967295"/>
          </p:nvPr>
        </p:nvSpPr>
        <p:spPr>
          <a:xfrm>
            <a:off x="2852738" y="609600"/>
            <a:ext cx="6291262" cy="457200"/>
          </a:xfrm>
        </p:spPr>
        <p:txBody>
          <a:bodyPr>
            <a:normAutofit fontScale="77500" lnSpcReduction="20000"/>
          </a:bodyPr>
          <a:lstStyle/>
          <a:p>
            <a:pPr marL="0" indent="0">
              <a:buNone/>
            </a:pPr>
            <a:r>
              <a:rPr lang="en-US" dirty="0"/>
              <a:t>The Basic Components of a Results Chain</a:t>
            </a:r>
          </a:p>
        </p:txBody>
      </p:sp>
      <p:sp>
        <p:nvSpPr>
          <p:cNvPr id="17" name="AutoShape 10"/>
          <p:cNvSpPr>
            <a:spLocks noChangeArrowheads="1"/>
          </p:cNvSpPr>
          <p:nvPr/>
        </p:nvSpPr>
        <p:spPr bwMode="auto">
          <a:xfrm>
            <a:off x="457200" y="1391349"/>
            <a:ext cx="1828800" cy="914400"/>
          </a:xfrm>
          <a:prstGeom prst="hexagon">
            <a:avLst>
              <a:gd name="adj" fmla="val 50000"/>
              <a:gd name="vf" fmla="val 115470"/>
            </a:avLst>
          </a:prstGeom>
          <a:solidFill>
            <a:srgbClr val="FFFF00"/>
          </a:solidFill>
          <a:ln w="9525">
            <a:solidFill>
              <a:srgbClr val="000000"/>
            </a:solid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rPr>
              <a:t>Strategy</a:t>
            </a:r>
          </a:p>
        </p:txBody>
      </p:sp>
      <p:sp>
        <p:nvSpPr>
          <p:cNvPr id="19" name="Rectangle 14"/>
          <p:cNvSpPr>
            <a:spLocks noChangeArrowheads="1"/>
          </p:cNvSpPr>
          <p:nvPr/>
        </p:nvSpPr>
        <p:spPr bwMode="auto">
          <a:xfrm>
            <a:off x="1143000" y="2839149"/>
            <a:ext cx="1295400" cy="914400"/>
          </a:xfrm>
          <a:prstGeom prst="rect">
            <a:avLst/>
          </a:prstGeom>
          <a:solidFill>
            <a:srgbClr val="BBE0E3"/>
          </a:solidFill>
          <a:ln w="9525">
            <a:solidFill>
              <a:srgbClr val="000000"/>
            </a:solid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rPr>
              <a:t>Result</a:t>
            </a:r>
          </a:p>
        </p:txBody>
      </p:sp>
      <p:sp>
        <p:nvSpPr>
          <p:cNvPr id="20" name="Line 15"/>
          <p:cNvSpPr>
            <a:spLocks noChangeShapeType="1"/>
          </p:cNvSpPr>
          <p:nvPr/>
        </p:nvSpPr>
        <p:spPr bwMode="auto">
          <a:xfrm>
            <a:off x="2438400" y="3296349"/>
            <a:ext cx="685800" cy="0"/>
          </a:xfrm>
          <a:prstGeom prst="line">
            <a:avLst/>
          </a:prstGeom>
          <a:noFill/>
          <a:ln w="47625">
            <a:solidFill>
              <a:srgbClr val="000000"/>
            </a:solidFill>
            <a:round/>
            <a:headEnd/>
            <a:tailEnd type="arrow"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21" name="Line 16"/>
          <p:cNvSpPr>
            <a:spLocks noChangeShapeType="1"/>
          </p:cNvSpPr>
          <p:nvPr/>
        </p:nvSpPr>
        <p:spPr bwMode="auto">
          <a:xfrm>
            <a:off x="4495800" y="3296349"/>
            <a:ext cx="685800" cy="0"/>
          </a:xfrm>
          <a:prstGeom prst="line">
            <a:avLst/>
          </a:prstGeom>
          <a:noFill/>
          <a:ln w="47625">
            <a:solidFill>
              <a:srgbClr val="000000"/>
            </a:solidFill>
            <a:round/>
            <a:headEnd/>
            <a:tailEnd type="arrow"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22" name="Rectangle 18"/>
          <p:cNvSpPr>
            <a:spLocks noChangeArrowheads="1"/>
          </p:cNvSpPr>
          <p:nvPr/>
        </p:nvSpPr>
        <p:spPr bwMode="auto">
          <a:xfrm>
            <a:off x="3200400" y="2839149"/>
            <a:ext cx="1295400" cy="914400"/>
          </a:xfrm>
          <a:prstGeom prst="rect">
            <a:avLst/>
          </a:prstGeom>
          <a:solidFill>
            <a:srgbClr val="BBE0E3"/>
          </a:solidFill>
          <a:ln w="9525">
            <a:solidFill>
              <a:srgbClr val="000000"/>
            </a:solid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rPr>
              <a:t>Result</a:t>
            </a:r>
          </a:p>
        </p:txBody>
      </p:sp>
      <p:sp>
        <p:nvSpPr>
          <p:cNvPr id="23" name="Rectangle 19"/>
          <p:cNvSpPr>
            <a:spLocks noChangeArrowheads="1"/>
          </p:cNvSpPr>
          <p:nvPr/>
        </p:nvSpPr>
        <p:spPr bwMode="auto">
          <a:xfrm>
            <a:off x="7010400" y="2381949"/>
            <a:ext cx="1143000" cy="1752600"/>
          </a:xfrm>
          <a:prstGeom prst="rect">
            <a:avLst/>
          </a:prstGeom>
          <a:solidFill>
            <a:srgbClr val="00FF00"/>
          </a:solidFill>
          <a:ln w="9525">
            <a:solidFill>
              <a:srgbClr val="000000"/>
            </a:solidFill>
            <a:miter lim="800000"/>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rPr>
              <a:t>Target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24" name="Oval 20"/>
          <p:cNvSpPr>
            <a:spLocks noChangeArrowheads="1"/>
          </p:cNvSpPr>
          <p:nvPr/>
        </p:nvSpPr>
        <p:spPr bwMode="auto">
          <a:xfrm>
            <a:off x="7086600" y="2686749"/>
            <a:ext cx="990600" cy="914400"/>
          </a:xfrm>
          <a:prstGeom prst="ellipse">
            <a:avLst/>
          </a:prstGeom>
          <a:noFill/>
          <a:ln w="25400">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25" name="Text Box 21"/>
          <p:cNvSpPr txBox="1">
            <a:spLocks noChangeArrowheads="1"/>
          </p:cNvSpPr>
          <p:nvPr/>
        </p:nvSpPr>
        <p:spPr bwMode="auto">
          <a:xfrm>
            <a:off x="6934200" y="4193287"/>
            <a:ext cx="1219200" cy="1878012"/>
          </a:xfrm>
          <a:prstGeom prst="rect">
            <a:avLst/>
          </a:prstGeom>
          <a:noFill/>
          <a:ln w="9525">
            <a:noFill/>
            <a:miter lim="800000"/>
            <a:headEnd/>
            <a:tailEnd/>
          </a:ln>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Impact of Actions achieves/</a:t>
            </a:r>
            <a:r>
              <a:rPr kumimoji="0" lang="en-US" sz="1800" b="0" i="0" u="none" strike="noStrike" kern="0" cap="none" spc="0" normalizeH="0" baseline="0" noProof="0" dirty="0" err="1">
                <a:ln>
                  <a:noFill/>
                </a:ln>
                <a:solidFill>
                  <a:srgbClr val="000000"/>
                </a:solidFill>
                <a:effectLst/>
                <a:uLnTx/>
                <a:uFillTx/>
                <a:latin typeface="Trebuchet MS" panose="020B0603020202020204" pitchFamily="34" charset="0"/>
              </a:rPr>
              <a:t>maintainsViability</a:t>
            </a: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 </a:t>
            </a:r>
          </a:p>
          <a:p>
            <a:pPr marL="0" marR="0" lvl="0" indent="0" algn="ctr" defTabSz="914400" eaLnBrk="1" fontAlgn="auto" latinLnBrk="0" hangingPunct="1">
              <a:lnSpc>
                <a:spcPct val="100000"/>
              </a:lnSpc>
              <a:spcBef>
                <a:spcPct val="5000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26" name="Line 23"/>
          <p:cNvSpPr>
            <a:spLocks noChangeShapeType="1"/>
          </p:cNvSpPr>
          <p:nvPr/>
        </p:nvSpPr>
        <p:spPr bwMode="auto">
          <a:xfrm>
            <a:off x="1295400" y="2381949"/>
            <a:ext cx="0" cy="457200"/>
          </a:xfrm>
          <a:prstGeom prst="line">
            <a:avLst/>
          </a:prstGeom>
          <a:noFill/>
          <a:ln w="41275">
            <a:solidFill>
              <a:srgbClr val="000000"/>
            </a:solidFill>
            <a:round/>
            <a:headEnd/>
            <a:tailEnd type="arrow"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27" name="Line 24"/>
          <p:cNvSpPr>
            <a:spLocks noChangeShapeType="1"/>
          </p:cNvSpPr>
          <p:nvPr/>
        </p:nvSpPr>
        <p:spPr bwMode="auto">
          <a:xfrm>
            <a:off x="6248400" y="3296349"/>
            <a:ext cx="762000" cy="0"/>
          </a:xfrm>
          <a:prstGeom prst="line">
            <a:avLst/>
          </a:prstGeom>
          <a:noFill/>
          <a:ln w="47625">
            <a:solidFill>
              <a:srgbClr val="000000"/>
            </a:solidFill>
            <a:round/>
            <a:headEnd/>
            <a:tailEnd type="arrow"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28" name="Text Box 26"/>
          <p:cNvSpPr txBox="1">
            <a:spLocks noChangeArrowheads="1"/>
          </p:cNvSpPr>
          <p:nvPr/>
        </p:nvSpPr>
        <p:spPr bwMode="auto">
          <a:xfrm>
            <a:off x="5181600" y="3872612"/>
            <a:ext cx="1295400" cy="1615827"/>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Direct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Threat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Objective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achieved</a:t>
            </a:r>
          </a:p>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30" name="Text Box 28"/>
          <p:cNvSpPr txBox="1">
            <a:spLocks noChangeArrowheads="1"/>
          </p:cNvSpPr>
          <p:nvPr/>
        </p:nvSpPr>
        <p:spPr bwMode="auto">
          <a:xfrm>
            <a:off x="1143000" y="3905949"/>
            <a:ext cx="1524000" cy="1878013"/>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Indirect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Threat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abated 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opportunity seized</a:t>
            </a:r>
          </a:p>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
        <p:nvSpPr>
          <p:cNvPr id="31" name="AutoShape 29"/>
          <p:cNvSpPr>
            <a:spLocks noChangeArrowheads="1"/>
          </p:cNvSpPr>
          <p:nvPr/>
        </p:nvSpPr>
        <p:spPr bwMode="auto">
          <a:xfrm>
            <a:off x="5181600" y="2762949"/>
            <a:ext cx="1066800" cy="990600"/>
          </a:xfrm>
          <a:prstGeom prst="roundRect">
            <a:avLst>
              <a:gd name="adj" fmla="val 16667"/>
            </a:avLst>
          </a:prstGeom>
          <a:solidFill>
            <a:srgbClr val="FF33CC"/>
          </a:solidFill>
          <a:ln w="9525">
            <a:solidFill>
              <a:srgbClr val="000000"/>
            </a:solid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rebuchet MS" panose="020B0603020202020204" pitchFamily="34" charset="0"/>
              </a:rPr>
              <a:t>Result</a:t>
            </a:r>
          </a:p>
        </p:txBody>
      </p:sp>
      <p:sp>
        <p:nvSpPr>
          <p:cNvPr id="32" name="Text Box 28"/>
          <p:cNvSpPr txBox="1">
            <a:spLocks noChangeArrowheads="1"/>
          </p:cNvSpPr>
          <p:nvPr/>
        </p:nvSpPr>
        <p:spPr bwMode="auto">
          <a:xfrm>
            <a:off x="3124200" y="3905949"/>
            <a:ext cx="1524000" cy="1878013"/>
          </a:xfrm>
          <a:prstGeom prst="rect">
            <a:avLst/>
          </a:prstGeom>
          <a:noFill/>
          <a:ln w="9525">
            <a:noFill/>
            <a:miter lim="800000"/>
            <a:headEnd/>
            <a:tailEnd/>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Indirect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Threat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abated 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anose="020B0603020202020204" pitchFamily="34" charset="0"/>
              </a:rPr>
              <a:t>opportunity seized</a:t>
            </a:r>
          </a:p>
          <a:p>
            <a:pPr marL="0" marR="0" lvl="0" indent="0" defTabSz="914400" eaLnBrk="1" fontAlgn="auto" latinLnBrk="0" hangingPunct="1">
              <a:lnSpc>
                <a:spcPct val="100000"/>
              </a:lnSpc>
              <a:spcBef>
                <a:spcPct val="5000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Trebuchet MS" panose="020B0603020202020204" pitchFamily="34" charset="0"/>
            </a:endParaRPr>
          </a:p>
        </p:txBody>
      </p:sp>
    </p:spTree>
    <p:extLst>
      <p:ext uri="{BB962C8B-B14F-4D97-AF65-F5344CB8AC3E}">
        <p14:creationId xmlns:p14="http://schemas.microsoft.com/office/powerpoint/2010/main" val="339542792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24"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25" name="Text Placeholder 4"/>
          <p:cNvSpPr>
            <a:spLocks noGrp="1"/>
          </p:cNvSpPr>
          <p:nvPr>
            <p:ph type="body" sz="quarter" idx="4294967295"/>
          </p:nvPr>
        </p:nvSpPr>
        <p:spPr>
          <a:xfrm>
            <a:off x="2852738" y="609600"/>
            <a:ext cx="6291262" cy="457200"/>
          </a:xfrm>
        </p:spPr>
        <p:txBody>
          <a:bodyPr>
            <a:normAutofit fontScale="85000" lnSpcReduction="20000"/>
          </a:bodyPr>
          <a:lstStyle/>
          <a:p>
            <a:pPr marL="0" indent="0">
              <a:buNone/>
            </a:pPr>
            <a:r>
              <a:rPr lang="en-AU" dirty="0"/>
              <a:t>Program logic / MERI by another name</a:t>
            </a:r>
          </a:p>
        </p:txBody>
      </p:sp>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999308"/>
            <a:ext cx="9144000" cy="157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816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2"/>
          <p:cNvGraphicFramePr>
            <a:graphicFrameLocks noChangeAspect="1"/>
          </p:cNvGraphicFramePr>
          <p:nvPr/>
        </p:nvGraphicFramePr>
        <p:xfrm>
          <a:off x="304800" y="3276601"/>
          <a:ext cx="8686800" cy="3101975"/>
        </p:xfrm>
        <a:graphic>
          <a:graphicData uri="http://schemas.openxmlformats.org/presentationml/2006/ole">
            <mc:AlternateContent xmlns:mc="http://schemas.openxmlformats.org/markup-compatibility/2006">
              <mc:Choice xmlns:v="urn:schemas-microsoft-com:vml" Requires="v">
                <p:oleObj spid="_x0000_s40014" name="Visio" r:id="rId4" imgW="9765407" imgH="3460577" progId="">
                  <p:embed/>
                </p:oleObj>
              </mc:Choice>
              <mc:Fallback>
                <p:oleObj name="Visio" r:id="rId4" imgW="9765407" imgH="3460577" progId="">
                  <p:embed/>
                  <p:pic>
                    <p:nvPicPr>
                      <p:cNvPr id="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276601"/>
                        <a:ext cx="8686800" cy="310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39" name="Text Box 3"/>
          <p:cNvSpPr txBox="1">
            <a:spLocks noChangeArrowheads="1"/>
          </p:cNvSpPr>
          <p:nvPr/>
        </p:nvSpPr>
        <p:spPr bwMode="auto">
          <a:xfrm>
            <a:off x="304801" y="1676400"/>
            <a:ext cx="8305800" cy="17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b="1" dirty="0">
                <a:latin typeface="Trebuchet MS" panose="020B0603020202020204" pitchFamily="34" charset="0"/>
              </a:rPr>
              <a:t>Threat  Goal:</a:t>
            </a:r>
            <a:r>
              <a:rPr lang="en-US" sz="2400" dirty="0">
                <a:latin typeface="Trebuchet MS" panose="020B0603020202020204" pitchFamily="34" charset="0"/>
              </a:rPr>
              <a:t> </a:t>
            </a:r>
            <a:r>
              <a:rPr lang="en-US" altLang="zh-CN" sz="2400" dirty="0">
                <a:latin typeface="Trebuchet MS" panose="020B0603020202020204" pitchFamily="34" charset="0"/>
                <a:ea typeface="SimSun" pitchFamily="2" charset="-122"/>
              </a:rPr>
              <a:t>To reduce by 75% the consumption of fuel wood collected from biologically sensitive forests in the project area in 10 years </a:t>
            </a:r>
          </a:p>
          <a:p>
            <a:pPr eaLnBrk="1" hangingPunct="1">
              <a:spcBef>
                <a:spcPct val="50000"/>
              </a:spcBef>
            </a:pPr>
            <a:endParaRPr lang="en-US" sz="2400" dirty="0">
              <a:latin typeface="Trebuchet MS" panose="020B0603020202020204" pitchFamily="34" charset="0"/>
            </a:endParaRPr>
          </a:p>
        </p:txBody>
      </p:sp>
      <p:sp>
        <p:nvSpPr>
          <p:cNvPr id="39941" name="Line 5"/>
          <p:cNvSpPr>
            <a:spLocks noChangeShapeType="1"/>
          </p:cNvSpPr>
          <p:nvPr/>
        </p:nvSpPr>
        <p:spPr bwMode="auto">
          <a:xfrm flipH="1">
            <a:off x="6400800" y="2895599"/>
            <a:ext cx="0" cy="1295401"/>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91425" tIns="45713" rIns="91425" bIns="45713"/>
          <a:lstStyle/>
          <a:p>
            <a:endParaRPr lang="en-AU" dirty="0">
              <a:latin typeface="Trebuchet MS" panose="020B0603020202020204" pitchFamily="34" charset="0"/>
            </a:endParaRPr>
          </a:p>
        </p:txBody>
      </p:sp>
      <p:sp>
        <p:nvSpPr>
          <p:cNvPr id="39942" name="Text Box 6"/>
          <p:cNvSpPr txBox="1">
            <a:spLocks noChangeArrowheads="1"/>
          </p:cNvSpPr>
          <p:nvPr/>
        </p:nvSpPr>
        <p:spPr bwMode="auto">
          <a:xfrm>
            <a:off x="838201" y="5562602"/>
            <a:ext cx="1295400" cy="3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dirty="0">
                <a:latin typeface="Trebuchet MS" panose="020B0603020202020204" pitchFamily="34" charset="0"/>
              </a:rPr>
              <a:t>Strategy</a:t>
            </a:r>
          </a:p>
        </p:txBody>
      </p:sp>
      <p:sp>
        <p:nvSpPr>
          <p:cNvPr id="39943" name="Text Box 7"/>
          <p:cNvSpPr txBox="1">
            <a:spLocks noChangeArrowheads="1"/>
          </p:cNvSpPr>
          <p:nvPr/>
        </p:nvSpPr>
        <p:spPr bwMode="auto">
          <a:xfrm>
            <a:off x="2895600" y="5638801"/>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dirty="0">
                <a:latin typeface="Trebuchet MS" panose="020B0603020202020204" pitchFamily="34" charset="0"/>
              </a:rPr>
              <a:t>result</a:t>
            </a:r>
          </a:p>
        </p:txBody>
      </p:sp>
      <p:sp>
        <p:nvSpPr>
          <p:cNvPr id="39944" name="Text Box 8"/>
          <p:cNvSpPr txBox="1">
            <a:spLocks noChangeArrowheads="1"/>
          </p:cNvSpPr>
          <p:nvPr/>
        </p:nvSpPr>
        <p:spPr bwMode="auto">
          <a:xfrm>
            <a:off x="4572000" y="5638801"/>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dirty="0">
                <a:latin typeface="Trebuchet MS" panose="020B0603020202020204" pitchFamily="34" charset="0"/>
              </a:rPr>
              <a:t>result</a:t>
            </a:r>
          </a:p>
        </p:txBody>
      </p:sp>
      <p:sp>
        <p:nvSpPr>
          <p:cNvPr id="39945" name="Text Box 9"/>
          <p:cNvSpPr txBox="1">
            <a:spLocks noChangeArrowheads="1"/>
          </p:cNvSpPr>
          <p:nvPr/>
        </p:nvSpPr>
        <p:spPr bwMode="auto">
          <a:xfrm>
            <a:off x="6019800" y="5562603"/>
            <a:ext cx="1600200" cy="92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dirty="0">
                <a:latin typeface="Trebuchet MS" panose="020B0603020202020204" pitchFamily="34" charset="0"/>
              </a:rPr>
              <a:t>Threat </a:t>
            </a:r>
            <a:br>
              <a:rPr lang="en-US" dirty="0">
                <a:latin typeface="Trebuchet MS" panose="020B0603020202020204" pitchFamily="34" charset="0"/>
              </a:rPr>
            </a:br>
            <a:r>
              <a:rPr lang="en-US" dirty="0">
                <a:latin typeface="Trebuchet MS" panose="020B0603020202020204" pitchFamily="34" charset="0"/>
              </a:rPr>
              <a:t>abatement result</a:t>
            </a:r>
          </a:p>
        </p:txBody>
      </p:sp>
      <p:sp>
        <p:nvSpPr>
          <p:cNvPr id="22"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23"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24" name="Text Placeholder 4"/>
          <p:cNvSpPr>
            <a:spLocks noGrp="1"/>
          </p:cNvSpPr>
          <p:nvPr>
            <p:ph type="body" sz="quarter" idx="4294967295"/>
          </p:nvPr>
        </p:nvSpPr>
        <p:spPr>
          <a:xfrm>
            <a:off x="2852738" y="609600"/>
            <a:ext cx="6291262" cy="457200"/>
          </a:xfrm>
        </p:spPr>
        <p:txBody>
          <a:bodyPr>
            <a:normAutofit fontScale="92500" lnSpcReduction="20000"/>
          </a:bodyPr>
          <a:lstStyle/>
          <a:p>
            <a:pPr marL="0" indent="0">
              <a:buNone/>
            </a:pPr>
            <a:r>
              <a:rPr lang="en-AU" dirty="0"/>
              <a:t>Simple example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None/>
            </a:pPr>
            <a:r>
              <a:rPr lang="en-US" b="1" dirty="0"/>
              <a:t>Step 1.</a:t>
            </a:r>
            <a:r>
              <a:rPr lang="en-US" dirty="0"/>
              <a:t>  Select a </a:t>
            </a:r>
            <a:r>
              <a:rPr lang="en-US" b="1" u="sng" dirty="0">
                <a:solidFill>
                  <a:srgbClr val="000099"/>
                </a:solidFill>
              </a:rPr>
              <a:t>target</a:t>
            </a:r>
            <a:r>
              <a:rPr lang="en-US" dirty="0"/>
              <a:t> and </a:t>
            </a:r>
            <a:r>
              <a:rPr lang="en-US" b="1" u="sng" dirty="0">
                <a:solidFill>
                  <a:srgbClr val="000099"/>
                </a:solidFill>
              </a:rPr>
              <a:t>threat</a:t>
            </a:r>
            <a:r>
              <a:rPr lang="en-US" dirty="0"/>
              <a:t> you want to work on </a:t>
            </a:r>
          </a:p>
          <a:p>
            <a:pPr>
              <a:buNone/>
            </a:pPr>
            <a:endParaRPr lang="en-US" dirty="0"/>
          </a:p>
          <a:p>
            <a:pPr>
              <a:buNone/>
            </a:pPr>
            <a:r>
              <a:rPr lang="en-US" b="1" dirty="0"/>
              <a:t>Step 2.  </a:t>
            </a:r>
            <a:r>
              <a:rPr lang="en-US" dirty="0"/>
              <a:t>Set a </a:t>
            </a:r>
            <a:r>
              <a:rPr lang="en-US" b="1" u="sng" dirty="0">
                <a:solidFill>
                  <a:srgbClr val="000099"/>
                </a:solidFill>
              </a:rPr>
              <a:t>Goal</a:t>
            </a:r>
            <a:r>
              <a:rPr lang="en-US" dirty="0"/>
              <a:t> that your team believes will successfully address that threat or improve the target</a:t>
            </a:r>
          </a:p>
          <a:p>
            <a:endParaRPr lang="en-US" dirty="0"/>
          </a:p>
          <a:p>
            <a:pPr>
              <a:buNone/>
            </a:pPr>
            <a:r>
              <a:rPr lang="en-US" b="1" dirty="0"/>
              <a:t>Step 3.</a:t>
            </a:r>
            <a:r>
              <a:rPr lang="en-US" dirty="0"/>
              <a:t>  Select a high priority </a:t>
            </a:r>
            <a:r>
              <a:rPr lang="en-US" b="1" u="sng" dirty="0">
                <a:solidFill>
                  <a:srgbClr val="000099"/>
                </a:solidFill>
              </a:rPr>
              <a:t>strategy</a:t>
            </a:r>
            <a:r>
              <a:rPr lang="en-US" dirty="0"/>
              <a:t> that is designed to achieve that </a:t>
            </a:r>
            <a:r>
              <a:rPr lang="en-US" b="1" u="sng" dirty="0">
                <a:solidFill>
                  <a:srgbClr val="000099"/>
                </a:solidFill>
              </a:rPr>
              <a:t>goal</a:t>
            </a:r>
          </a:p>
          <a:p>
            <a:endParaRPr lang="en-AU" dirty="0"/>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How to construct a results chain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buNone/>
            </a:pPr>
            <a:r>
              <a:rPr lang="en-US" b="1" dirty="0"/>
              <a:t>Step 4.</a:t>
            </a:r>
            <a:r>
              <a:rPr lang="en-US" dirty="0"/>
              <a:t> Look at your </a:t>
            </a:r>
            <a:r>
              <a:rPr lang="en-US" sz="3500" b="1" u="sng" dirty="0">
                <a:solidFill>
                  <a:srgbClr val="000099"/>
                </a:solidFill>
              </a:rPr>
              <a:t>situation analysis </a:t>
            </a:r>
            <a:r>
              <a:rPr lang="en-US" dirty="0"/>
              <a:t>and identify the main things that cause the direct threat </a:t>
            </a:r>
            <a:r>
              <a:rPr lang="en-US" b="1" dirty="0"/>
              <a:t>that</a:t>
            </a:r>
            <a:r>
              <a:rPr lang="en-US" dirty="0"/>
              <a:t> </a:t>
            </a:r>
            <a:r>
              <a:rPr lang="en-US" b="1" dirty="0"/>
              <a:t>must be changed</a:t>
            </a:r>
            <a:endParaRPr lang="en-US" dirty="0"/>
          </a:p>
          <a:p>
            <a:pPr>
              <a:buNone/>
            </a:pPr>
            <a:r>
              <a:rPr lang="en-US" dirty="0"/>
              <a:t>    </a:t>
            </a:r>
          </a:p>
          <a:p>
            <a:pPr>
              <a:buNone/>
            </a:pPr>
            <a:r>
              <a:rPr lang="en-US" sz="2000" dirty="0"/>
              <a:t>    </a:t>
            </a:r>
            <a:r>
              <a:rPr lang="en-US" sz="2200" dirty="0"/>
              <a:t>Factors might include: </a:t>
            </a:r>
          </a:p>
          <a:p>
            <a:pPr lvl="1"/>
            <a:r>
              <a:rPr lang="en-US" sz="2200" dirty="0"/>
              <a:t>market forces </a:t>
            </a:r>
          </a:p>
          <a:p>
            <a:pPr lvl="1"/>
            <a:r>
              <a:rPr lang="en-US" sz="2200" dirty="0"/>
              <a:t>social issues</a:t>
            </a:r>
          </a:p>
          <a:p>
            <a:pPr lvl="1"/>
            <a:r>
              <a:rPr lang="en-US" sz="2200" dirty="0"/>
              <a:t>people’s level of knowledge of appropriate practices</a:t>
            </a:r>
          </a:p>
          <a:p>
            <a:pPr lvl="1"/>
            <a:r>
              <a:rPr lang="en-US" sz="2200" dirty="0"/>
              <a:t>Politics</a:t>
            </a:r>
          </a:p>
          <a:p>
            <a:pPr lvl="1"/>
            <a:r>
              <a:rPr lang="en-US" sz="2200" dirty="0"/>
              <a:t>Policies</a:t>
            </a:r>
          </a:p>
          <a:p>
            <a:pPr lvl="1"/>
            <a:r>
              <a:rPr lang="en-US" sz="2200" dirty="0"/>
              <a:t>Enforcement issues</a:t>
            </a:r>
          </a:p>
          <a:p>
            <a:pPr lvl="1"/>
            <a:r>
              <a:rPr lang="en-US" sz="2200" dirty="0"/>
              <a:t>In the case of invasive species – means by which they spread</a:t>
            </a:r>
          </a:p>
          <a:p>
            <a:endParaRPr lang="en-AU" dirty="0"/>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How to construct a results chain?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8241" y="1676400"/>
            <a:ext cx="8229600" cy="4525963"/>
          </a:xfrm>
        </p:spPr>
        <p:txBody>
          <a:bodyPr>
            <a:normAutofit fontScale="62500" lnSpcReduction="20000"/>
          </a:bodyPr>
          <a:lstStyle/>
          <a:p>
            <a:pPr marL="0" indent="0">
              <a:buNone/>
            </a:pPr>
            <a:r>
              <a:rPr lang="en-US" sz="5100" b="1" dirty="0"/>
              <a:t>Step 5.</a:t>
            </a:r>
            <a:r>
              <a:rPr lang="en-US" sz="5100" dirty="0"/>
              <a:t>  Working from the strategy to the goal, or the goal back to the strategy</a:t>
            </a:r>
          </a:p>
          <a:p>
            <a:pPr marL="0" indent="0">
              <a:buNone/>
            </a:pPr>
            <a:endParaRPr lang="en-US" sz="4000" dirty="0"/>
          </a:p>
          <a:p>
            <a:pPr marL="0" indent="0">
              <a:buNone/>
            </a:pPr>
            <a:r>
              <a:rPr lang="en-US" dirty="0"/>
              <a:t>Ask what the immediate results or outcomes of the strategy  / actions  should be?</a:t>
            </a:r>
          </a:p>
          <a:p>
            <a:pPr marL="0" indent="0">
              <a:buNone/>
            </a:pPr>
            <a:endParaRPr lang="en-US" dirty="0"/>
          </a:p>
          <a:p>
            <a:pPr marL="0" indent="0">
              <a:buNone/>
            </a:pPr>
            <a:r>
              <a:rPr lang="en-US" dirty="0"/>
              <a:t>          What are the next outcomes you expect these </a:t>
            </a:r>
          </a:p>
          <a:p>
            <a:pPr marL="0" indent="0">
              <a:buNone/>
            </a:pPr>
            <a:r>
              <a:rPr lang="en-US" dirty="0"/>
              <a:t>                actions to produce?</a:t>
            </a:r>
          </a:p>
          <a:p>
            <a:pPr marL="0" indent="0">
              <a:buNone/>
            </a:pPr>
            <a:endParaRPr lang="en-US" dirty="0"/>
          </a:p>
          <a:p>
            <a:pPr marL="0" indent="0">
              <a:buNone/>
            </a:pPr>
            <a:r>
              <a:rPr lang="en-US" dirty="0"/>
              <a:t>           What additional outcomes are necessary to </a:t>
            </a:r>
          </a:p>
          <a:p>
            <a:pPr marL="0" indent="0">
              <a:buNone/>
            </a:pPr>
            <a:r>
              <a:rPr lang="en-US" dirty="0"/>
              <a:t>                     reduce your threat? </a:t>
            </a:r>
          </a:p>
          <a:p>
            <a:pPr marL="0" indent="0">
              <a:buNone/>
            </a:pPr>
            <a:endParaRPr lang="en-AU" dirty="0"/>
          </a:p>
          <a:p>
            <a:pPr marL="0" indent="0">
              <a:buNone/>
            </a:pPr>
            <a:r>
              <a:rPr lang="en-AU" dirty="0"/>
              <a:t>If you get stuck, ask “what would you do next?” and “if you do that activity well, what will be the result?”</a:t>
            </a:r>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How to construct a results chain?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6"/>
            <a:ext cx="8686800" cy="4525963"/>
          </a:xfrm>
        </p:spPr>
        <p:txBody>
          <a:bodyPr>
            <a:noAutofit/>
          </a:bodyPr>
          <a:lstStyle/>
          <a:p>
            <a:pPr marL="0" indent="0">
              <a:buNone/>
            </a:pPr>
            <a:r>
              <a:rPr lang="en-AU" dirty="0"/>
              <a:t>Left to Right or Right to Left?</a:t>
            </a:r>
          </a:p>
          <a:p>
            <a:pPr marL="0" indent="0">
              <a:buNone/>
            </a:pPr>
            <a:endParaRPr lang="en-AU" dirty="0"/>
          </a:p>
          <a:p>
            <a:pPr marL="0" indent="0">
              <a:buNone/>
            </a:pPr>
            <a:endParaRPr lang="en-AU" dirty="0"/>
          </a:p>
          <a:p>
            <a:r>
              <a:rPr lang="en-AU" u="sng" dirty="0"/>
              <a:t>Right to Left </a:t>
            </a:r>
            <a:r>
              <a:rPr lang="en-AU" dirty="0"/>
              <a:t>may be better for a new strategy – to ensure that the goals are met</a:t>
            </a:r>
          </a:p>
          <a:p>
            <a:r>
              <a:rPr lang="en-AU" u="sng" dirty="0"/>
              <a:t>Left to Right </a:t>
            </a:r>
            <a:r>
              <a:rPr lang="en-AU" dirty="0"/>
              <a:t>may better for a familiar strategy where the focus is on how it will get done</a:t>
            </a:r>
          </a:p>
          <a:p>
            <a:r>
              <a:rPr lang="en-AU" u="sng" dirty="0"/>
              <a:t>Either way can work </a:t>
            </a:r>
            <a:r>
              <a:rPr lang="en-AU" dirty="0"/>
              <a:t>– you decide</a:t>
            </a:r>
            <a:endParaRPr lang="en-AU" sz="2400" dirty="0"/>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How to construct a results chain?</a:t>
            </a:r>
          </a:p>
        </p:txBody>
      </p:sp>
      <p:sp>
        <p:nvSpPr>
          <p:cNvPr id="6" name="Right Arrow 5"/>
          <p:cNvSpPr/>
          <p:nvPr/>
        </p:nvSpPr>
        <p:spPr>
          <a:xfrm>
            <a:off x="914400" y="2438400"/>
            <a:ext cx="990600" cy="381000"/>
          </a:xfrm>
          <a:prstGeom prst="right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latin typeface="Trebuchet MS" panose="020B0603020202020204" pitchFamily="34" charset="0"/>
              <a:ea typeface="ＭＳ Ｐゴシック" pitchFamily="34" charset="-128"/>
            </a:endParaRPr>
          </a:p>
        </p:txBody>
      </p:sp>
      <p:sp>
        <p:nvSpPr>
          <p:cNvPr id="10" name="Right Arrow 9"/>
          <p:cNvSpPr/>
          <p:nvPr/>
        </p:nvSpPr>
        <p:spPr>
          <a:xfrm flipH="1">
            <a:off x="3886200" y="2438400"/>
            <a:ext cx="914400" cy="381000"/>
          </a:xfrm>
          <a:prstGeom prst="rightArrow">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latin typeface="Trebuchet MS" panose="020B0603020202020204" pitchFamily="34" charset="0"/>
              <a:ea typeface="ＭＳ Ｐゴシック" pitchFamily="34" charset="-128"/>
            </a:endParaRPr>
          </a:p>
        </p:txBody>
      </p:sp>
    </p:spTree>
    <p:extLst>
      <p:ext uri="{BB962C8B-B14F-4D97-AF65-F5344CB8AC3E}">
        <p14:creationId xmlns:p14="http://schemas.microsoft.com/office/powerpoint/2010/main" val="2907430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How to construct a results chain?</a:t>
            </a:r>
          </a:p>
        </p:txBody>
      </p:sp>
      <p:sp>
        <p:nvSpPr>
          <p:cNvPr id="11" name="Flowchart: Preparation 10"/>
          <p:cNvSpPr/>
          <p:nvPr/>
        </p:nvSpPr>
        <p:spPr>
          <a:xfrm>
            <a:off x="225888" y="1271045"/>
            <a:ext cx="2438400" cy="1254034"/>
          </a:xfrm>
          <a:prstGeom prst="flowChartPreparation">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schemeClr val="tx1"/>
                </a:solidFill>
                <a:effectLst/>
                <a:uLnTx/>
                <a:uFillTx/>
                <a:latin typeface="Trebuchet MS" panose="020B0603020202020204" pitchFamily="34" charset="0"/>
              </a:rPr>
              <a:t>STRATEGY</a:t>
            </a:r>
          </a:p>
        </p:txBody>
      </p:sp>
      <p:sp>
        <p:nvSpPr>
          <p:cNvPr id="12" name="Flowchart: Alternate Process 11"/>
          <p:cNvSpPr/>
          <p:nvPr/>
        </p:nvSpPr>
        <p:spPr>
          <a:xfrm>
            <a:off x="1785699" y="3011770"/>
            <a:ext cx="1619793" cy="584599"/>
          </a:xfrm>
          <a:prstGeom prst="flowChartAlternateProcess">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ACTIVITY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(and tasks)</a:t>
            </a:r>
          </a:p>
        </p:txBody>
      </p:sp>
      <p:sp>
        <p:nvSpPr>
          <p:cNvPr id="13" name="Flowchart: Process 12"/>
          <p:cNvSpPr/>
          <p:nvPr/>
        </p:nvSpPr>
        <p:spPr>
          <a:xfrm>
            <a:off x="1785699" y="3978566"/>
            <a:ext cx="1619794" cy="888275"/>
          </a:xfrm>
          <a:prstGeom prst="flowChartProcess">
            <a:avLst/>
          </a:prstGeom>
          <a:solidFill>
            <a:srgbClr val="97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DESTINATION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(result)</a:t>
            </a:r>
          </a:p>
        </p:txBody>
      </p:sp>
      <p:sp>
        <p:nvSpPr>
          <p:cNvPr id="14" name="Flowchart: Process 13"/>
          <p:cNvSpPr/>
          <p:nvPr/>
        </p:nvSpPr>
        <p:spPr>
          <a:xfrm>
            <a:off x="4685285" y="3948479"/>
            <a:ext cx="1619794" cy="888275"/>
          </a:xfrm>
          <a:prstGeom prst="flowChartProcess">
            <a:avLst/>
          </a:prstGeom>
          <a:solidFill>
            <a:srgbClr val="EF9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DESTINATION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(outcome)</a:t>
            </a:r>
          </a:p>
        </p:txBody>
      </p:sp>
      <p:sp>
        <p:nvSpPr>
          <p:cNvPr id="15" name="Oval 14"/>
          <p:cNvSpPr/>
          <p:nvPr/>
        </p:nvSpPr>
        <p:spPr>
          <a:xfrm>
            <a:off x="7110813" y="3937485"/>
            <a:ext cx="1660799" cy="888275"/>
          </a:xfrm>
          <a:prstGeom prst="ellipse">
            <a:avLst/>
          </a:prstGeom>
          <a:solidFill>
            <a:srgbClr val="C9FF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TARGET</a:t>
            </a:r>
          </a:p>
        </p:txBody>
      </p:sp>
      <p:sp>
        <p:nvSpPr>
          <p:cNvPr id="16" name="Isosceles Triangle 15"/>
          <p:cNvSpPr/>
          <p:nvPr/>
        </p:nvSpPr>
        <p:spPr>
          <a:xfrm>
            <a:off x="2760276" y="4836202"/>
            <a:ext cx="731519" cy="627017"/>
          </a:xfrm>
          <a:prstGeom prst="triangle">
            <a:avLst/>
          </a:prstGeom>
          <a:solidFill>
            <a:srgbClr val="CC9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700" b="0" i="0" u="none" strike="noStrike" kern="0" cap="none" spc="0" normalizeH="0" baseline="0" noProof="0" dirty="0">
              <a:ln>
                <a:noFill/>
              </a:ln>
              <a:solidFill>
                <a:schemeClr val="tx1"/>
              </a:solidFill>
              <a:effectLst/>
              <a:uLnTx/>
              <a:uFillTx/>
              <a:latin typeface="Trebuchet MS" panose="020B0603020202020204" pitchFamily="34" charset="0"/>
            </a:endParaRPr>
          </a:p>
        </p:txBody>
      </p:sp>
      <p:sp>
        <p:nvSpPr>
          <p:cNvPr id="17" name="TextBox 16"/>
          <p:cNvSpPr txBox="1"/>
          <p:nvPr/>
        </p:nvSpPr>
        <p:spPr>
          <a:xfrm>
            <a:off x="2036168" y="2654932"/>
            <a:ext cx="1149674"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if we do this…</a:t>
            </a:r>
          </a:p>
        </p:txBody>
      </p:sp>
      <p:sp>
        <p:nvSpPr>
          <p:cNvPr id="18" name="TextBox 17"/>
          <p:cNvSpPr txBox="1"/>
          <p:nvPr/>
        </p:nvSpPr>
        <p:spPr>
          <a:xfrm>
            <a:off x="1697693" y="3663673"/>
            <a:ext cx="182662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we should reach this…</a:t>
            </a:r>
          </a:p>
        </p:txBody>
      </p:sp>
      <p:sp>
        <p:nvSpPr>
          <p:cNvPr id="19" name="TextBox 18"/>
          <p:cNvSpPr txBox="1"/>
          <p:nvPr/>
        </p:nvSpPr>
        <p:spPr>
          <a:xfrm>
            <a:off x="2584880" y="5199785"/>
            <a:ext cx="1160895"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ysClr val="windowText" lastClr="000000"/>
                </a:solidFill>
                <a:effectLst/>
                <a:uLnTx/>
                <a:uFillTx/>
                <a:latin typeface="Trebuchet MS" panose="020B0603020202020204" pitchFamily="34" charset="0"/>
              </a:rPr>
              <a:t>SIGNPOST</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ysClr val="windowText" lastClr="000000"/>
                </a:solidFill>
                <a:effectLst/>
                <a:uLnTx/>
                <a:uFillTx/>
                <a:latin typeface="Trebuchet MS" panose="020B0603020202020204" pitchFamily="34" charset="0"/>
              </a:rPr>
              <a:t>(indicator)</a:t>
            </a:r>
          </a:p>
        </p:txBody>
      </p:sp>
      <p:sp>
        <p:nvSpPr>
          <p:cNvPr id="20" name="TextBox 19"/>
          <p:cNvSpPr txBox="1"/>
          <p:nvPr/>
        </p:nvSpPr>
        <p:spPr>
          <a:xfrm>
            <a:off x="4685285" y="3633586"/>
            <a:ext cx="1619794"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finally reach this…</a:t>
            </a:r>
          </a:p>
        </p:txBody>
      </p:sp>
      <p:sp>
        <p:nvSpPr>
          <p:cNvPr id="21" name="TextBox 20"/>
          <p:cNvSpPr txBox="1"/>
          <p:nvPr/>
        </p:nvSpPr>
        <p:spPr>
          <a:xfrm>
            <a:off x="4796678" y="2624846"/>
            <a:ext cx="1370888"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then we do this…</a:t>
            </a:r>
          </a:p>
        </p:txBody>
      </p:sp>
      <p:sp>
        <p:nvSpPr>
          <p:cNvPr id="22" name="Isosceles Triangle 21"/>
          <p:cNvSpPr/>
          <p:nvPr/>
        </p:nvSpPr>
        <p:spPr>
          <a:xfrm>
            <a:off x="5574333" y="4800600"/>
            <a:ext cx="731519" cy="627017"/>
          </a:xfrm>
          <a:prstGeom prst="triangle">
            <a:avLst/>
          </a:prstGeom>
          <a:solidFill>
            <a:srgbClr val="CC9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700" b="0" i="0" u="none" strike="noStrike" kern="0" cap="none" spc="0" normalizeH="0" baseline="0" noProof="0" dirty="0">
              <a:ln>
                <a:noFill/>
              </a:ln>
              <a:solidFill>
                <a:schemeClr val="tx1"/>
              </a:solidFill>
              <a:effectLst/>
              <a:uLnTx/>
              <a:uFillTx/>
              <a:latin typeface="Trebuchet MS" panose="020B0603020202020204" pitchFamily="34" charset="0"/>
            </a:endParaRPr>
          </a:p>
        </p:txBody>
      </p:sp>
      <p:sp>
        <p:nvSpPr>
          <p:cNvPr id="23" name="TextBox 22"/>
          <p:cNvSpPr txBox="1"/>
          <p:nvPr/>
        </p:nvSpPr>
        <p:spPr>
          <a:xfrm>
            <a:off x="5338786" y="5102268"/>
            <a:ext cx="1160895"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ysClr val="windowText" lastClr="000000"/>
                </a:solidFill>
                <a:effectLst/>
                <a:uLnTx/>
                <a:uFillTx/>
                <a:latin typeface="Trebuchet MS" panose="020B0603020202020204" pitchFamily="34" charset="0"/>
              </a:rPr>
              <a:t>SIGNPOST</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ysClr val="windowText" lastClr="000000"/>
                </a:solidFill>
                <a:effectLst/>
                <a:uLnTx/>
                <a:uFillTx/>
                <a:latin typeface="Trebuchet MS" panose="020B0603020202020204" pitchFamily="34" charset="0"/>
              </a:rPr>
              <a:t>(indicator)</a:t>
            </a:r>
          </a:p>
        </p:txBody>
      </p:sp>
      <p:sp>
        <p:nvSpPr>
          <p:cNvPr id="24" name="TextBox 23"/>
          <p:cNvSpPr txBox="1"/>
          <p:nvPr/>
        </p:nvSpPr>
        <p:spPr>
          <a:xfrm>
            <a:off x="809592" y="5260629"/>
            <a:ext cx="182662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we can check these…</a:t>
            </a:r>
          </a:p>
        </p:txBody>
      </p:sp>
      <p:sp>
        <p:nvSpPr>
          <p:cNvPr id="25" name="TextBox 24"/>
          <p:cNvSpPr txBox="1"/>
          <p:nvPr/>
        </p:nvSpPr>
        <p:spPr>
          <a:xfrm>
            <a:off x="7295690" y="3640702"/>
            <a:ext cx="1619794"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which helps these</a:t>
            </a:r>
          </a:p>
        </p:txBody>
      </p:sp>
      <p:sp>
        <p:nvSpPr>
          <p:cNvPr id="26" name="Isosceles Triangle 25"/>
          <p:cNvSpPr/>
          <p:nvPr/>
        </p:nvSpPr>
        <p:spPr>
          <a:xfrm>
            <a:off x="8018874" y="4816953"/>
            <a:ext cx="731519" cy="627017"/>
          </a:xfrm>
          <a:prstGeom prst="triangle">
            <a:avLst/>
          </a:prstGeom>
          <a:solidFill>
            <a:srgbClr val="CC9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700" b="0" i="0" u="none" strike="noStrike" kern="0" cap="none" spc="0" normalizeH="0" baseline="0" noProof="0" dirty="0">
              <a:ln>
                <a:noFill/>
              </a:ln>
              <a:solidFill>
                <a:schemeClr val="tx1"/>
              </a:solidFill>
              <a:effectLst/>
              <a:uLnTx/>
              <a:uFillTx/>
              <a:latin typeface="Trebuchet MS" panose="020B0603020202020204" pitchFamily="34" charset="0"/>
            </a:endParaRPr>
          </a:p>
        </p:txBody>
      </p:sp>
      <p:sp>
        <p:nvSpPr>
          <p:cNvPr id="27" name="TextBox 26"/>
          <p:cNvSpPr txBox="1"/>
          <p:nvPr/>
        </p:nvSpPr>
        <p:spPr>
          <a:xfrm>
            <a:off x="2636214" y="1568994"/>
            <a:ext cx="1359668" cy="52322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a:ln>
                  <a:noFill/>
                </a:ln>
                <a:solidFill>
                  <a:sysClr val="windowText" lastClr="000000"/>
                </a:solidFill>
                <a:effectLst/>
                <a:uLnTx/>
                <a:uFillTx/>
                <a:latin typeface="Trebuchet MS" panose="020B0603020202020204" pitchFamily="34" charset="0"/>
              </a:rPr>
              <a:t>how are we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a:ln>
                  <a:noFill/>
                </a:ln>
                <a:solidFill>
                  <a:sysClr val="windowText" lastClr="000000"/>
                </a:solidFill>
                <a:effectLst/>
                <a:uLnTx/>
                <a:uFillTx/>
                <a:latin typeface="Trebuchet MS" panose="020B0603020202020204" pitchFamily="34" charset="0"/>
              </a:rPr>
              <a:t>going to travel</a:t>
            </a:r>
          </a:p>
        </p:txBody>
      </p:sp>
      <p:sp>
        <p:nvSpPr>
          <p:cNvPr id="28" name="Rounded Rectangle 27"/>
          <p:cNvSpPr/>
          <p:nvPr/>
        </p:nvSpPr>
        <p:spPr>
          <a:xfrm>
            <a:off x="1787154" y="5765692"/>
            <a:ext cx="1619794" cy="426720"/>
          </a:xfrm>
          <a:prstGeom prst="roundRect">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CHECK</a:t>
            </a:r>
          </a:p>
        </p:txBody>
      </p:sp>
      <p:sp>
        <p:nvSpPr>
          <p:cNvPr id="29" name="Rounded Rectangle 28"/>
          <p:cNvSpPr/>
          <p:nvPr/>
        </p:nvSpPr>
        <p:spPr>
          <a:xfrm>
            <a:off x="4685285" y="5735797"/>
            <a:ext cx="1619794" cy="426720"/>
          </a:xfrm>
          <a:prstGeom prst="roundRect">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CHECK</a:t>
            </a:r>
          </a:p>
        </p:txBody>
      </p:sp>
      <p:sp>
        <p:nvSpPr>
          <p:cNvPr id="30" name="Rounded Rectangle 29"/>
          <p:cNvSpPr/>
          <p:nvPr/>
        </p:nvSpPr>
        <p:spPr>
          <a:xfrm>
            <a:off x="7152865" y="5732061"/>
            <a:ext cx="1619794" cy="426720"/>
          </a:xfrm>
          <a:prstGeom prst="roundRect">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CHECK</a:t>
            </a:r>
          </a:p>
        </p:txBody>
      </p:sp>
      <p:sp>
        <p:nvSpPr>
          <p:cNvPr id="31" name="TextBox 30"/>
          <p:cNvSpPr txBox="1"/>
          <p:nvPr/>
        </p:nvSpPr>
        <p:spPr>
          <a:xfrm>
            <a:off x="1697693" y="6200001"/>
            <a:ext cx="182662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by this time…</a:t>
            </a:r>
          </a:p>
        </p:txBody>
      </p:sp>
      <p:sp>
        <p:nvSpPr>
          <p:cNvPr id="32" name="TextBox 31"/>
          <p:cNvSpPr txBox="1"/>
          <p:nvPr/>
        </p:nvSpPr>
        <p:spPr>
          <a:xfrm>
            <a:off x="4612936" y="6182380"/>
            <a:ext cx="182662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by this time…</a:t>
            </a:r>
          </a:p>
        </p:txBody>
      </p:sp>
      <p:sp>
        <p:nvSpPr>
          <p:cNvPr id="33" name="TextBox 32"/>
          <p:cNvSpPr txBox="1"/>
          <p:nvPr/>
        </p:nvSpPr>
        <p:spPr>
          <a:xfrm>
            <a:off x="7080516" y="6162517"/>
            <a:ext cx="1826622"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dirty="0">
                <a:ln>
                  <a:noFill/>
                </a:ln>
                <a:solidFill>
                  <a:sysClr val="windowText" lastClr="000000"/>
                </a:solidFill>
                <a:effectLst/>
                <a:uLnTx/>
                <a:uFillTx/>
                <a:latin typeface="Trebuchet MS" panose="020B0603020202020204" pitchFamily="34" charset="0"/>
              </a:rPr>
              <a:t>by this time…</a:t>
            </a:r>
          </a:p>
        </p:txBody>
      </p:sp>
      <p:sp>
        <p:nvSpPr>
          <p:cNvPr id="34" name="Right Arrow 33"/>
          <p:cNvSpPr/>
          <p:nvPr/>
        </p:nvSpPr>
        <p:spPr>
          <a:xfrm>
            <a:off x="6645085" y="4224414"/>
            <a:ext cx="452846" cy="39658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schemeClr val="tx1"/>
              </a:solidFill>
              <a:effectLst/>
              <a:uLnTx/>
              <a:uFillTx/>
              <a:latin typeface="Trebuchet MS" panose="020B0603020202020204" pitchFamily="34" charset="0"/>
            </a:endParaRPr>
          </a:p>
        </p:txBody>
      </p:sp>
      <p:sp>
        <p:nvSpPr>
          <p:cNvPr id="35" name="Right Arrow 34"/>
          <p:cNvSpPr/>
          <p:nvPr/>
        </p:nvSpPr>
        <p:spPr>
          <a:xfrm rot="5400000">
            <a:off x="1264958" y="2718012"/>
            <a:ext cx="452846" cy="39658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chemeClr val="tx1"/>
              </a:solidFill>
              <a:effectLst/>
              <a:uLnTx/>
              <a:uFillTx/>
              <a:latin typeface="Trebuchet MS" panose="020B0603020202020204" pitchFamily="34" charset="0"/>
            </a:endParaRPr>
          </a:p>
        </p:txBody>
      </p:sp>
      <p:sp>
        <p:nvSpPr>
          <p:cNvPr id="36" name="Right Arrow 35"/>
          <p:cNvSpPr/>
          <p:nvPr/>
        </p:nvSpPr>
        <p:spPr>
          <a:xfrm>
            <a:off x="3858339" y="4226260"/>
            <a:ext cx="452846" cy="39658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schemeClr val="tx1"/>
              </a:solidFill>
              <a:effectLst/>
              <a:uLnTx/>
              <a:uFillTx/>
              <a:latin typeface="Trebuchet MS" panose="020B0603020202020204" pitchFamily="34" charset="0"/>
            </a:endParaRPr>
          </a:p>
        </p:txBody>
      </p:sp>
      <p:sp>
        <p:nvSpPr>
          <p:cNvPr id="37" name="Flowchart: Alternate Process 36"/>
          <p:cNvSpPr/>
          <p:nvPr/>
        </p:nvSpPr>
        <p:spPr>
          <a:xfrm>
            <a:off x="4685285" y="3017586"/>
            <a:ext cx="1619793" cy="584599"/>
          </a:xfrm>
          <a:prstGeom prst="flowChartAlternateProcess">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ACTIVITY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chemeClr val="tx1"/>
                </a:solidFill>
                <a:effectLst/>
                <a:uLnTx/>
                <a:uFillTx/>
                <a:latin typeface="Trebuchet MS" panose="020B0603020202020204" pitchFamily="34" charset="0"/>
              </a:rPr>
              <a:t>(and tasks)</a:t>
            </a:r>
          </a:p>
        </p:txBody>
      </p:sp>
      <p:sp>
        <p:nvSpPr>
          <p:cNvPr id="38" name="TextBox 37"/>
          <p:cNvSpPr txBox="1"/>
          <p:nvPr/>
        </p:nvSpPr>
        <p:spPr>
          <a:xfrm>
            <a:off x="7804185" y="5135229"/>
            <a:ext cx="1160895"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ysClr val="windowText" lastClr="000000"/>
                </a:solidFill>
                <a:effectLst/>
                <a:uLnTx/>
                <a:uFillTx/>
                <a:latin typeface="Trebuchet MS" panose="020B0603020202020204" pitchFamily="34" charset="0"/>
              </a:rPr>
              <a:t>SIGNPOST</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ysClr val="windowText" lastClr="000000"/>
                </a:solidFill>
                <a:effectLst/>
                <a:uLnTx/>
                <a:uFillTx/>
                <a:latin typeface="Trebuchet MS" panose="020B0603020202020204" pitchFamily="34" charset="0"/>
              </a:rPr>
              <a:t>(indicator)</a:t>
            </a:r>
          </a:p>
        </p:txBody>
      </p:sp>
    </p:spTree>
    <p:extLst>
      <p:ext uri="{BB962C8B-B14F-4D97-AF65-F5344CB8AC3E}">
        <p14:creationId xmlns:p14="http://schemas.microsoft.com/office/powerpoint/2010/main" val="4130247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92692" y="441793"/>
            <a:ext cx="6390868" cy="6059594"/>
            <a:chOff x="1448590" y="191893"/>
            <a:chExt cx="6627818" cy="6398012"/>
          </a:xfrm>
        </p:grpSpPr>
        <p:sp>
          <p:nvSpPr>
            <p:cNvPr id="3" name="Freeform 2"/>
            <p:cNvSpPr/>
            <p:nvPr/>
          </p:nvSpPr>
          <p:spPr>
            <a:xfrm>
              <a:off x="3796252" y="191893"/>
              <a:ext cx="1932495" cy="1932495"/>
            </a:xfrm>
            <a:custGeom>
              <a:avLst/>
              <a:gdLst>
                <a:gd name="connsiteX0" fmla="*/ 0 w 1932495"/>
                <a:gd name="connsiteY0" fmla="*/ 966248 h 1932495"/>
                <a:gd name="connsiteX1" fmla="*/ 966248 w 1932495"/>
                <a:gd name="connsiteY1" fmla="*/ 0 h 1932495"/>
                <a:gd name="connsiteX2" fmla="*/ 1932496 w 1932495"/>
                <a:gd name="connsiteY2" fmla="*/ 966248 h 1932495"/>
                <a:gd name="connsiteX3" fmla="*/ 966248 w 1932495"/>
                <a:gd name="connsiteY3" fmla="*/ 1932496 h 1932495"/>
                <a:gd name="connsiteX4" fmla="*/ 0 w 1932495"/>
                <a:gd name="connsiteY4" fmla="*/ 966248 h 193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95" h="1932495">
                  <a:moveTo>
                    <a:pt x="0" y="966248"/>
                  </a:moveTo>
                  <a:cubicBezTo>
                    <a:pt x="0" y="432604"/>
                    <a:pt x="432604" y="0"/>
                    <a:pt x="966248" y="0"/>
                  </a:cubicBezTo>
                  <a:cubicBezTo>
                    <a:pt x="1499892" y="0"/>
                    <a:pt x="1932496" y="432604"/>
                    <a:pt x="1932496" y="966248"/>
                  </a:cubicBezTo>
                  <a:cubicBezTo>
                    <a:pt x="1932496" y="1499892"/>
                    <a:pt x="1499892" y="1932496"/>
                    <a:pt x="966248" y="1932496"/>
                  </a:cubicBezTo>
                  <a:cubicBezTo>
                    <a:pt x="432604" y="1932496"/>
                    <a:pt x="0" y="1499892"/>
                    <a:pt x="0" y="966248"/>
                  </a:cubicBezTo>
                  <a:close/>
                </a:path>
              </a:pathLst>
            </a:custGeom>
            <a:solidFill>
              <a:srgbClr val="C0504D">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0947" tIns="310947" rIns="310947" bIns="310947" numCol="1" spcCol="1270" anchor="ctr" anchorCtr="0">
              <a:noAutofit/>
            </a:bodyPr>
            <a:lstStyle/>
            <a:p>
              <a:pPr algn="ctr" defTabSz="977700" fontAlgn="auto">
                <a:lnSpc>
                  <a:spcPct val="90000"/>
                </a:lnSpc>
                <a:spcAft>
                  <a:spcPct val="35000"/>
                </a:spcAft>
              </a:pPr>
              <a:r>
                <a:rPr lang="en-AU" sz="1600" dirty="0">
                  <a:solidFill>
                    <a:sysClr val="window" lastClr="FFFFFF"/>
                  </a:solidFill>
                  <a:latin typeface="Trebuchet MS" panose="020B0603020202020204" pitchFamily="34" charset="0"/>
                  <a:sym typeface="Helvetica Light" charset="0"/>
                </a:rPr>
                <a:t>Deciding what the plan is about</a:t>
              </a:r>
            </a:p>
          </p:txBody>
        </p:sp>
        <p:sp>
          <p:nvSpPr>
            <p:cNvPr id="11" name="Freeform 10"/>
            <p:cNvSpPr/>
            <p:nvPr/>
          </p:nvSpPr>
          <p:spPr>
            <a:xfrm rot="2160000">
              <a:off x="5667683" y="1676323"/>
              <a:ext cx="513767" cy="652217"/>
            </a:xfrm>
            <a:custGeom>
              <a:avLst/>
              <a:gdLst>
                <a:gd name="connsiteX0" fmla="*/ 0 w 513767"/>
                <a:gd name="connsiteY0" fmla="*/ 130443 h 652217"/>
                <a:gd name="connsiteX1" fmla="*/ 256884 w 513767"/>
                <a:gd name="connsiteY1" fmla="*/ 130443 h 652217"/>
                <a:gd name="connsiteX2" fmla="*/ 256884 w 513767"/>
                <a:gd name="connsiteY2" fmla="*/ 0 h 652217"/>
                <a:gd name="connsiteX3" fmla="*/ 513767 w 513767"/>
                <a:gd name="connsiteY3" fmla="*/ 326109 h 652217"/>
                <a:gd name="connsiteX4" fmla="*/ 256884 w 513767"/>
                <a:gd name="connsiteY4" fmla="*/ 652217 h 652217"/>
                <a:gd name="connsiteX5" fmla="*/ 256884 w 513767"/>
                <a:gd name="connsiteY5" fmla="*/ 521774 h 652217"/>
                <a:gd name="connsiteX6" fmla="*/ 0 w 513767"/>
                <a:gd name="connsiteY6" fmla="*/ 521774 h 652217"/>
                <a:gd name="connsiteX7" fmla="*/ 0 w 513767"/>
                <a:gd name="connsiteY7" fmla="*/ 130443 h 65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67" h="652217">
                  <a:moveTo>
                    <a:pt x="0" y="130443"/>
                  </a:moveTo>
                  <a:lnTo>
                    <a:pt x="256884" y="130443"/>
                  </a:lnTo>
                  <a:lnTo>
                    <a:pt x="256884" y="0"/>
                  </a:lnTo>
                  <a:lnTo>
                    <a:pt x="513767" y="326109"/>
                  </a:lnTo>
                  <a:lnTo>
                    <a:pt x="256884" y="652217"/>
                  </a:lnTo>
                  <a:lnTo>
                    <a:pt x="256884" y="521774"/>
                  </a:lnTo>
                  <a:lnTo>
                    <a:pt x="0" y="521774"/>
                  </a:lnTo>
                  <a:lnTo>
                    <a:pt x="0" y="130443"/>
                  </a:lnTo>
                  <a:close/>
                </a:path>
              </a:pathLst>
            </a:custGeom>
            <a:solidFill>
              <a:srgbClr val="C0504D">
                <a:hueOff val="0"/>
                <a:satOff val="0"/>
                <a:lumOff val="0"/>
                <a:alphaOff val="0"/>
              </a:srgbClr>
            </a:solidFill>
            <a:ln>
              <a:noFill/>
            </a:ln>
            <a:effectLst>
              <a:outerShdw blurRad="40000" dist="20000" dir="5400000" rotWithShape="0">
                <a:srgbClr val="000000">
                  <a:alpha val="38000"/>
                </a:srgbClr>
              </a:outerShdw>
            </a:effectLst>
          </p:spPr>
          <p:style>
            <a:lnRef idx="0">
              <a:scrgbClr r="0" g="0" b="0"/>
            </a:lnRef>
            <a:fillRef idx="1">
              <a:scrgbClr r="0" g="0" b="0"/>
            </a:fillRef>
            <a:effectRef idx="1">
              <a:scrgbClr r="0" g="0" b="0"/>
            </a:effectRef>
            <a:fontRef idx="minor">
              <a:schemeClr val="lt1"/>
            </a:fontRef>
          </p:style>
          <p:txBody>
            <a:bodyPr spcFirstLastPara="0" vert="horz" wrap="square" lIns="-1" tIns="130442" rIns="154130" bIns="130443" numCol="1" spcCol="1270" anchor="ctr" anchorCtr="0">
              <a:noAutofit/>
            </a:bodyPr>
            <a:lstStyle/>
            <a:p>
              <a:pPr algn="ctr" defTabSz="799936" fontAlgn="auto">
                <a:lnSpc>
                  <a:spcPct val="90000"/>
                </a:lnSpc>
                <a:spcAft>
                  <a:spcPct val="35000"/>
                </a:spcAft>
              </a:pPr>
              <a:endParaRPr lang="en-AU" sz="1200" dirty="0">
                <a:solidFill>
                  <a:sysClr val="window" lastClr="FFFFFF"/>
                </a:solidFill>
                <a:latin typeface="Trebuchet MS" panose="020B0603020202020204" pitchFamily="34" charset="0"/>
                <a:sym typeface="Helvetica Light" charset="0"/>
              </a:endParaRPr>
            </a:p>
          </p:txBody>
        </p:sp>
        <p:sp>
          <p:nvSpPr>
            <p:cNvPr id="12" name="Freeform 11"/>
            <p:cNvSpPr/>
            <p:nvPr/>
          </p:nvSpPr>
          <p:spPr>
            <a:xfrm>
              <a:off x="6143913" y="1897569"/>
              <a:ext cx="1932495" cy="1932495"/>
            </a:xfrm>
            <a:custGeom>
              <a:avLst/>
              <a:gdLst>
                <a:gd name="connsiteX0" fmla="*/ 0 w 1932495"/>
                <a:gd name="connsiteY0" fmla="*/ 966248 h 1932495"/>
                <a:gd name="connsiteX1" fmla="*/ 966248 w 1932495"/>
                <a:gd name="connsiteY1" fmla="*/ 0 h 1932495"/>
                <a:gd name="connsiteX2" fmla="*/ 1932496 w 1932495"/>
                <a:gd name="connsiteY2" fmla="*/ 966248 h 1932495"/>
                <a:gd name="connsiteX3" fmla="*/ 966248 w 1932495"/>
                <a:gd name="connsiteY3" fmla="*/ 1932496 h 1932495"/>
                <a:gd name="connsiteX4" fmla="*/ 0 w 1932495"/>
                <a:gd name="connsiteY4" fmla="*/ 966248 h 193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95" h="1932495">
                  <a:moveTo>
                    <a:pt x="0" y="966248"/>
                  </a:moveTo>
                  <a:cubicBezTo>
                    <a:pt x="0" y="432604"/>
                    <a:pt x="432604" y="0"/>
                    <a:pt x="966248" y="0"/>
                  </a:cubicBezTo>
                  <a:cubicBezTo>
                    <a:pt x="1499892" y="0"/>
                    <a:pt x="1932496" y="432604"/>
                    <a:pt x="1932496" y="966248"/>
                  </a:cubicBezTo>
                  <a:cubicBezTo>
                    <a:pt x="1932496" y="1499892"/>
                    <a:pt x="1499892" y="1932496"/>
                    <a:pt x="966248" y="1932496"/>
                  </a:cubicBezTo>
                  <a:cubicBezTo>
                    <a:pt x="432604" y="1932496"/>
                    <a:pt x="0" y="1499892"/>
                    <a:pt x="0" y="966248"/>
                  </a:cubicBezTo>
                  <a:close/>
                </a:path>
              </a:pathLst>
            </a:custGeom>
            <a:solidFill>
              <a:srgbClr val="9BBB59">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0947" tIns="310947" rIns="310947" bIns="310947" numCol="1" spcCol="1270" anchor="ctr" anchorCtr="0">
              <a:noAutofit/>
            </a:bodyPr>
            <a:lstStyle/>
            <a:p>
              <a:pPr algn="ctr" defTabSz="977700" fontAlgn="auto">
                <a:lnSpc>
                  <a:spcPct val="90000"/>
                </a:lnSpc>
                <a:spcAft>
                  <a:spcPct val="35000"/>
                </a:spcAft>
              </a:pPr>
              <a:r>
                <a:rPr lang="en-AU" sz="1600" dirty="0">
                  <a:solidFill>
                    <a:sysClr val="window" lastClr="FFFFFF"/>
                  </a:solidFill>
                  <a:latin typeface="Trebuchet MS" panose="020B0603020202020204" pitchFamily="34" charset="0"/>
                  <a:sym typeface="Helvetica Light" charset="0"/>
                </a:rPr>
                <a:t>Making the plan</a:t>
              </a:r>
            </a:p>
          </p:txBody>
        </p:sp>
        <p:sp>
          <p:nvSpPr>
            <p:cNvPr id="13" name="Freeform 12"/>
            <p:cNvSpPr/>
            <p:nvPr/>
          </p:nvSpPr>
          <p:spPr>
            <a:xfrm rot="17280000">
              <a:off x="6409407" y="3903799"/>
              <a:ext cx="513768" cy="652218"/>
            </a:xfrm>
            <a:custGeom>
              <a:avLst/>
              <a:gdLst>
                <a:gd name="connsiteX0" fmla="*/ 0 w 513767"/>
                <a:gd name="connsiteY0" fmla="*/ 130443 h 652217"/>
                <a:gd name="connsiteX1" fmla="*/ 256884 w 513767"/>
                <a:gd name="connsiteY1" fmla="*/ 130443 h 652217"/>
                <a:gd name="connsiteX2" fmla="*/ 256884 w 513767"/>
                <a:gd name="connsiteY2" fmla="*/ 0 h 652217"/>
                <a:gd name="connsiteX3" fmla="*/ 513767 w 513767"/>
                <a:gd name="connsiteY3" fmla="*/ 326109 h 652217"/>
                <a:gd name="connsiteX4" fmla="*/ 256884 w 513767"/>
                <a:gd name="connsiteY4" fmla="*/ 652217 h 652217"/>
                <a:gd name="connsiteX5" fmla="*/ 256884 w 513767"/>
                <a:gd name="connsiteY5" fmla="*/ 521774 h 652217"/>
                <a:gd name="connsiteX6" fmla="*/ 0 w 513767"/>
                <a:gd name="connsiteY6" fmla="*/ 521774 h 652217"/>
                <a:gd name="connsiteX7" fmla="*/ 0 w 513767"/>
                <a:gd name="connsiteY7" fmla="*/ 130443 h 65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67" h="652217">
                  <a:moveTo>
                    <a:pt x="513767" y="521774"/>
                  </a:moveTo>
                  <a:lnTo>
                    <a:pt x="256883" y="521774"/>
                  </a:lnTo>
                  <a:lnTo>
                    <a:pt x="256883" y="652217"/>
                  </a:lnTo>
                  <a:lnTo>
                    <a:pt x="0" y="326108"/>
                  </a:lnTo>
                  <a:lnTo>
                    <a:pt x="256883" y="0"/>
                  </a:lnTo>
                  <a:lnTo>
                    <a:pt x="256883" y="130443"/>
                  </a:lnTo>
                  <a:lnTo>
                    <a:pt x="513767" y="130443"/>
                  </a:lnTo>
                  <a:lnTo>
                    <a:pt x="513767" y="521774"/>
                  </a:lnTo>
                  <a:close/>
                </a:path>
              </a:pathLst>
            </a:custGeom>
            <a:solidFill>
              <a:srgbClr val="9BBB59">
                <a:hueOff val="0"/>
                <a:satOff val="0"/>
                <a:lumOff val="0"/>
                <a:alphaOff val="0"/>
              </a:srgbClr>
            </a:solidFill>
            <a:ln>
              <a:noFill/>
            </a:ln>
            <a:effectLst>
              <a:outerShdw blurRad="40000" dist="20000" dir="5400000" rotWithShape="0">
                <a:srgbClr val="000000">
                  <a:alpha val="38000"/>
                </a:srgbClr>
              </a:outerShdw>
            </a:effectLst>
          </p:spPr>
          <p:style>
            <a:lnRef idx="0">
              <a:scrgbClr r="0" g="0" b="0"/>
            </a:lnRef>
            <a:fillRef idx="1">
              <a:scrgbClr r="0" g="0" b="0"/>
            </a:fillRef>
            <a:effectRef idx="1">
              <a:scrgbClr r="0" g="0" b="0"/>
            </a:effectRef>
            <a:fontRef idx="minor">
              <a:schemeClr val="lt1"/>
            </a:fontRef>
          </p:style>
          <p:txBody>
            <a:bodyPr spcFirstLastPara="0" vert="horz" wrap="square" lIns="154129" tIns="130442" rIns="1" bIns="130444" numCol="1" spcCol="1270" anchor="ctr" anchorCtr="0">
              <a:noAutofit/>
            </a:bodyPr>
            <a:lstStyle/>
            <a:p>
              <a:pPr algn="ctr" defTabSz="799936" fontAlgn="auto">
                <a:lnSpc>
                  <a:spcPct val="90000"/>
                </a:lnSpc>
                <a:spcAft>
                  <a:spcPct val="35000"/>
                </a:spcAft>
              </a:pPr>
              <a:endParaRPr lang="en-AU" sz="1200" dirty="0">
                <a:solidFill>
                  <a:sysClr val="window" lastClr="FFFFFF"/>
                </a:solidFill>
                <a:latin typeface="Trebuchet MS" panose="020B0603020202020204" pitchFamily="34" charset="0"/>
                <a:sym typeface="Helvetica Light" charset="0"/>
              </a:endParaRPr>
            </a:p>
          </p:txBody>
        </p:sp>
        <p:sp>
          <p:nvSpPr>
            <p:cNvPr id="14" name="Freeform 13"/>
            <p:cNvSpPr/>
            <p:nvPr/>
          </p:nvSpPr>
          <p:spPr>
            <a:xfrm>
              <a:off x="5247186" y="4657410"/>
              <a:ext cx="1932495" cy="1932495"/>
            </a:xfrm>
            <a:custGeom>
              <a:avLst/>
              <a:gdLst>
                <a:gd name="connsiteX0" fmla="*/ 0 w 1932495"/>
                <a:gd name="connsiteY0" fmla="*/ 966248 h 1932495"/>
                <a:gd name="connsiteX1" fmla="*/ 966248 w 1932495"/>
                <a:gd name="connsiteY1" fmla="*/ 0 h 1932495"/>
                <a:gd name="connsiteX2" fmla="*/ 1932496 w 1932495"/>
                <a:gd name="connsiteY2" fmla="*/ 966248 h 1932495"/>
                <a:gd name="connsiteX3" fmla="*/ 966248 w 1932495"/>
                <a:gd name="connsiteY3" fmla="*/ 1932496 h 1932495"/>
                <a:gd name="connsiteX4" fmla="*/ 0 w 1932495"/>
                <a:gd name="connsiteY4" fmla="*/ 966248 h 193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95" h="1932495">
                  <a:moveTo>
                    <a:pt x="0" y="966248"/>
                  </a:moveTo>
                  <a:cubicBezTo>
                    <a:pt x="0" y="432604"/>
                    <a:pt x="432604" y="0"/>
                    <a:pt x="966248" y="0"/>
                  </a:cubicBezTo>
                  <a:cubicBezTo>
                    <a:pt x="1499892" y="0"/>
                    <a:pt x="1932496" y="432604"/>
                    <a:pt x="1932496" y="966248"/>
                  </a:cubicBezTo>
                  <a:cubicBezTo>
                    <a:pt x="1932496" y="1499892"/>
                    <a:pt x="1499892" y="1932496"/>
                    <a:pt x="966248" y="1932496"/>
                  </a:cubicBezTo>
                  <a:cubicBezTo>
                    <a:pt x="432604" y="1932496"/>
                    <a:pt x="0" y="1499892"/>
                    <a:pt x="0" y="966248"/>
                  </a:cubicBezTo>
                  <a:close/>
                </a:path>
              </a:pathLst>
            </a:custGeom>
            <a:solidFill>
              <a:srgbClr val="8064A2">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0947" tIns="310947" rIns="310947" bIns="310947" numCol="1" spcCol="1270" anchor="ctr" anchorCtr="0">
              <a:noAutofit/>
            </a:bodyPr>
            <a:lstStyle/>
            <a:p>
              <a:pPr algn="ctr" defTabSz="977700" fontAlgn="auto">
                <a:lnSpc>
                  <a:spcPct val="90000"/>
                </a:lnSpc>
                <a:spcAft>
                  <a:spcPct val="35000"/>
                </a:spcAft>
              </a:pPr>
              <a:r>
                <a:rPr lang="en-AU" sz="1600" dirty="0">
                  <a:solidFill>
                    <a:sysClr val="window" lastClr="FFFFFF"/>
                  </a:solidFill>
                  <a:latin typeface="Trebuchet MS" panose="020B0603020202020204" pitchFamily="34" charset="0"/>
                  <a:sym typeface="Helvetica Light" charset="0"/>
                </a:rPr>
                <a:t>Doing and monitoring  the work</a:t>
              </a:r>
            </a:p>
          </p:txBody>
        </p:sp>
        <p:sp>
          <p:nvSpPr>
            <p:cNvPr id="15" name="Freeform 14"/>
            <p:cNvSpPr/>
            <p:nvPr/>
          </p:nvSpPr>
          <p:spPr>
            <a:xfrm rot="21600000">
              <a:off x="4520156" y="5297550"/>
              <a:ext cx="513768" cy="652217"/>
            </a:xfrm>
            <a:custGeom>
              <a:avLst/>
              <a:gdLst>
                <a:gd name="connsiteX0" fmla="*/ 0 w 513767"/>
                <a:gd name="connsiteY0" fmla="*/ 130443 h 652217"/>
                <a:gd name="connsiteX1" fmla="*/ 256884 w 513767"/>
                <a:gd name="connsiteY1" fmla="*/ 130443 h 652217"/>
                <a:gd name="connsiteX2" fmla="*/ 256884 w 513767"/>
                <a:gd name="connsiteY2" fmla="*/ 0 h 652217"/>
                <a:gd name="connsiteX3" fmla="*/ 513767 w 513767"/>
                <a:gd name="connsiteY3" fmla="*/ 326109 h 652217"/>
                <a:gd name="connsiteX4" fmla="*/ 256884 w 513767"/>
                <a:gd name="connsiteY4" fmla="*/ 652217 h 652217"/>
                <a:gd name="connsiteX5" fmla="*/ 256884 w 513767"/>
                <a:gd name="connsiteY5" fmla="*/ 521774 h 652217"/>
                <a:gd name="connsiteX6" fmla="*/ 0 w 513767"/>
                <a:gd name="connsiteY6" fmla="*/ 521774 h 652217"/>
                <a:gd name="connsiteX7" fmla="*/ 0 w 513767"/>
                <a:gd name="connsiteY7" fmla="*/ 130443 h 65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67" h="652217">
                  <a:moveTo>
                    <a:pt x="513767" y="521774"/>
                  </a:moveTo>
                  <a:lnTo>
                    <a:pt x="256883" y="521774"/>
                  </a:lnTo>
                  <a:lnTo>
                    <a:pt x="256883" y="652217"/>
                  </a:lnTo>
                  <a:lnTo>
                    <a:pt x="0" y="326108"/>
                  </a:lnTo>
                  <a:lnTo>
                    <a:pt x="256883" y="0"/>
                  </a:lnTo>
                  <a:lnTo>
                    <a:pt x="256883" y="130443"/>
                  </a:lnTo>
                  <a:lnTo>
                    <a:pt x="513767" y="130443"/>
                  </a:lnTo>
                  <a:lnTo>
                    <a:pt x="513767" y="521774"/>
                  </a:lnTo>
                  <a:close/>
                </a:path>
              </a:pathLst>
            </a:custGeom>
            <a:solidFill>
              <a:srgbClr val="8064A2">
                <a:hueOff val="0"/>
                <a:satOff val="0"/>
                <a:lumOff val="0"/>
                <a:alphaOff val="0"/>
              </a:srgbClr>
            </a:solidFill>
            <a:ln>
              <a:noFill/>
            </a:ln>
            <a:effectLst>
              <a:outerShdw blurRad="40000" dist="20000" dir="5400000" rotWithShape="0">
                <a:srgbClr val="000000">
                  <a:alpha val="38000"/>
                </a:srgbClr>
              </a:outerShdw>
            </a:effectLst>
          </p:spPr>
          <p:style>
            <a:lnRef idx="0">
              <a:scrgbClr r="0" g="0" b="0"/>
            </a:lnRef>
            <a:fillRef idx="1">
              <a:scrgbClr r="0" g="0" b="0"/>
            </a:fillRef>
            <a:effectRef idx="1">
              <a:scrgbClr r="0" g="0" b="0"/>
            </a:effectRef>
            <a:fontRef idx="minor">
              <a:schemeClr val="lt1"/>
            </a:fontRef>
          </p:style>
          <p:txBody>
            <a:bodyPr spcFirstLastPara="0" vert="horz" wrap="square" lIns="154130" tIns="130443" rIns="1" bIns="130443" numCol="1" spcCol="1270" anchor="ctr" anchorCtr="0">
              <a:noAutofit/>
            </a:bodyPr>
            <a:lstStyle/>
            <a:p>
              <a:pPr algn="ctr" defTabSz="799936" fontAlgn="auto">
                <a:lnSpc>
                  <a:spcPct val="90000"/>
                </a:lnSpc>
                <a:spcAft>
                  <a:spcPct val="35000"/>
                </a:spcAft>
              </a:pPr>
              <a:endParaRPr lang="en-AU" sz="1200" dirty="0">
                <a:solidFill>
                  <a:sysClr val="window" lastClr="FFFFFF"/>
                </a:solidFill>
                <a:latin typeface="Trebuchet MS" panose="020B0603020202020204" pitchFamily="34" charset="0"/>
                <a:sym typeface="Helvetica Light" charset="0"/>
              </a:endParaRPr>
            </a:p>
          </p:txBody>
        </p:sp>
        <p:sp>
          <p:nvSpPr>
            <p:cNvPr id="16" name="Freeform 15"/>
            <p:cNvSpPr/>
            <p:nvPr/>
          </p:nvSpPr>
          <p:spPr>
            <a:xfrm>
              <a:off x="2345317" y="4657410"/>
              <a:ext cx="1932495" cy="1932495"/>
            </a:xfrm>
            <a:custGeom>
              <a:avLst/>
              <a:gdLst>
                <a:gd name="connsiteX0" fmla="*/ 0 w 1932495"/>
                <a:gd name="connsiteY0" fmla="*/ 966248 h 1932495"/>
                <a:gd name="connsiteX1" fmla="*/ 966248 w 1932495"/>
                <a:gd name="connsiteY1" fmla="*/ 0 h 1932495"/>
                <a:gd name="connsiteX2" fmla="*/ 1932496 w 1932495"/>
                <a:gd name="connsiteY2" fmla="*/ 966248 h 1932495"/>
                <a:gd name="connsiteX3" fmla="*/ 966248 w 1932495"/>
                <a:gd name="connsiteY3" fmla="*/ 1932496 h 1932495"/>
                <a:gd name="connsiteX4" fmla="*/ 0 w 1932495"/>
                <a:gd name="connsiteY4" fmla="*/ 966248 h 193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95" h="1932495">
                  <a:moveTo>
                    <a:pt x="0" y="966248"/>
                  </a:moveTo>
                  <a:cubicBezTo>
                    <a:pt x="0" y="432604"/>
                    <a:pt x="432604" y="0"/>
                    <a:pt x="966248" y="0"/>
                  </a:cubicBezTo>
                  <a:cubicBezTo>
                    <a:pt x="1499892" y="0"/>
                    <a:pt x="1932496" y="432604"/>
                    <a:pt x="1932496" y="966248"/>
                  </a:cubicBezTo>
                  <a:cubicBezTo>
                    <a:pt x="1932496" y="1499892"/>
                    <a:pt x="1499892" y="1932496"/>
                    <a:pt x="966248" y="1932496"/>
                  </a:cubicBezTo>
                  <a:cubicBezTo>
                    <a:pt x="432604" y="1932496"/>
                    <a:pt x="0" y="1499892"/>
                    <a:pt x="0" y="966248"/>
                  </a:cubicBezTo>
                  <a:close/>
                </a:path>
              </a:pathLst>
            </a:custGeom>
            <a:solidFill>
              <a:srgbClr val="4BACC6">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0947" tIns="310947" rIns="310947" bIns="310947" numCol="1" spcCol="1270" anchor="ctr" anchorCtr="0">
              <a:noAutofit/>
            </a:bodyPr>
            <a:lstStyle/>
            <a:p>
              <a:pPr algn="ctr" defTabSz="977700" fontAlgn="auto">
                <a:lnSpc>
                  <a:spcPct val="90000"/>
                </a:lnSpc>
                <a:spcAft>
                  <a:spcPct val="35000"/>
                </a:spcAft>
              </a:pPr>
              <a:r>
                <a:rPr lang="en-AU" sz="1600" dirty="0">
                  <a:solidFill>
                    <a:sysClr val="window" lastClr="FFFFFF"/>
                  </a:solidFill>
                  <a:latin typeface="Trebuchet MS" panose="020B0603020202020204" pitchFamily="34" charset="0"/>
                  <a:sym typeface="Helvetica Light" charset="0"/>
                </a:rPr>
                <a:t>Deciding if the plan is working</a:t>
              </a:r>
            </a:p>
          </p:txBody>
        </p:sp>
        <p:sp>
          <p:nvSpPr>
            <p:cNvPr id="17" name="Freeform 16"/>
            <p:cNvSpPr/>
            <p:nvPr/>
          </p:nvSpPr>
          <p:spPr>
            <a:xfrm rot="25920000">
              <a:off x="2610811" y="3931458"/>
              <a:ext cx="513767" cy="652217"/>
            </a:xfrm>
            <a:custGeom>
              <a:avLst/>
              <a:gdLst>
                <a:gd name="connsiteX0" fmla="*/ 0 w 513767"/>
                <a:gd name="connsiteY0" fmla="*/ 130443 h 652217"/>
                <a:gd name="connsiteX1" fmla="*/ 256884 w 513767"/>
                <a:gd name="connsiteY1" fmla="*/ 130443 h 652217"/>
                <a:gd name="connsiteX2" fmla="*/ 256884 w 513767"/>
                <a:gd name="connsiteY2" fmla="*/ 0 h 652217"/>
                <a:gd name="connsiteX3" fmla="*/ 513767 w 513767"/>
                <a:gd name="connsiteY3" fmla="*/ 326109 h 652217"/>
                <a:gd name="connsiteX4" fmla="*/ 256884 w 513767"/>
                <a:gd name="connsiteY4" fmla="*/ 652217 h 652217"/>
                <a:gd name="connsiteX5" fmla="*/ 256884 w 513767"/>
                <a:gd name="connsiteY5" fmla="*/ 521774 h 652217"/>
                <a:gd name="connsiteX6" fmla="*/ 0 w 513767"/>
                <a:gd name="connsiteY6" fmla="*/ 521774 h 652217"/>
                <a:gd name="connsiteX7" fmla="*/ 0 w 513767"/>
                <a:gd name="connsiteY7" fmla="*/ 130443 h 65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67" h="652217">
                  <a:moveTo>
                    <a:pt x="513767" y="521774"/>
                  </a:moveTo>
                  <a:lnTo>
                    <a:pt x="256883" y="521774"/>
                  </a:lnTo>
                  <a:lnTo>
                    <a:pt x="256883" y="652217"/>
                  </a:lnTo>
                  <a:lnTo>
                    <a:pt x="0" y="326108"/>
                  </a:lnTo>
                  <a:lnTo>
                    <a:pt x="256883" y="0"/>
                  </a:lnTo>
                  <a:lnTo>
                    <a:pt x="256883" y="130443"/>
                  </a:lnTo>
                  <a:lnTo>
                    <a:pt x="513767" y="130443"/>
                  </a:lnTo>
                  <a:lnTo>
                    <a:pt x="513767" y="521774"/>
                  </a:lnTo>
                  <a:close/>
                </a:path>
              </a:pathLst>
            </a:custGeom>
            <a:solidFill>
              <a:srgbClr val="4BACC6">
                <a:hueOff val="0"/>
                <a:satOff val="0"/>
                <a:lumOff val="0"/>
                <a:alphaOff val="0"/>
              </a:srgbClr>
            </a:solidFill>
            <a:ln>
              <a:noFill/>
            </a:ln>
            <a:effectLst>
              <a:outerShdw blurRad="40000" dist="20000" dir="5400000" rotWithShape="0">
                <a:srgbClr val="000000">
                  <a:alpha val="38000"/>
                </a:srgbClr>
              </a:outerShdw>
            </a:effectLst>
          </p:spPr>
          <p:style>
            <a:lnRef idx="0">
              <a:scrgbClr r="0" g="0" b="0"/>
            </a:lnRef>
            <a:fillRef idx="1">
              <a:scrgbClr r="0" g="0" b="0"/>
            </a:fillRef>
            <a:effectRef idx="1">
              <a:scrgbClr r="0" g="0" b="0"/>
            </a:effectRef>
            <a:fontRef idx="minor">
              <a:schemeClr val="lt1"/>
            </a:fontRef>
          </p:style>
          <p:txBody>
            <a:bodyPr spcFirstLastPara="0" vert="horz" wrap="square" lIns="154129" tIns="130442" rIns="0" bIns="130443" numCol="1" spcCol="1270" anchor="ctr" anchorCtr="0">
              <a:noAutofit/>
            </a:bodyPr>
            <a:lstStyle/>
            <a:p>
              <a:pPr algn="ctr" defTabSz="799936" fontAlgn="auto">
                <a:lnSpc>
                  <a:spcPct val="90000"/>
                </a:lnSpc>
                <a:spcAft>
                  <a:spcPct val="35000"/>
                </a:spcAft>
              </a:pPr>
              <a:endParaRPr lang="en-AU" sz="1200" dirty="0">
                <a:solidFill>
                  <a:sysClr val="window" lastClr="FFFFFF"/>
                </a:solidFill>
                <a:latin typeface="Trebuchet MS" panose="020B0603020202020204" pitchFamily="34" charset="0"/>
                <a:sym typeface="Helvetica Light" charset="0"/>
              </a:endParaRPr>
            </a:p>
          </p:txBody>
        </p:sp>
        <p:sp>
          <p:nvSpPr>
            <p:cNvPr id="18" name="Freeform 17"/>
            <p:cNvSpPr/>
            <p:nvPr/>
          </p:nvSpPr>
          <p:spPr>
            <a:xfrm>
              <a:off x="1448590" y="1897569"/>
              <a:ext cx="1932495" cy="1932495"/>
            </a:xfrm>
            <a:custGeom>
              <a:avLst/>
              <a:gdLst>
                <a:gd name="connsiteX0" fmla="*/ 0 w 1932495"/>
                <a:gd name="connsiteY0" fmla="*/ 966248 h 1932495"/>
                <a:gd name="connsiteX1" fmla="*/ 966248 w 1932495"/>
                <a:gd name="connsiteY1" fmla="*/ 0 h 1932495"/>
                <a:gd name="connsiteX2" fmla="*/ 1932496 w 1932495"/>
                <a:gd name="connsiteY2" fmla="*/ 966248 h 1932495"/>
                <a:gd name="connsiteX3" fmla="*/ 966248 w 1932495"/>
                <a:gd name="connsiteY3" fmla="*/ 1932496 h 1932495"/>
                <a:gd name="connsiteX4" fmla="*/ 0 w 1932495"/>
                <a:gd name="connsiteY4" fmla="*/ 966248 h 1932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95" h="1932495">
                  <a:moveTo>
                    <a:pt x="0" y="966248"/>
                  </a:moveTo>
                  <a:cubicBezTo>
                    <a:pt x="0" y="432604"/>
                    <a:pt x="432604" y="0"/>
                    <a:pt x="966248" y="0"/>
                  </a:cubicBezTo>
                  <a:cubicBezTo>
                    <a:pt x="1499892" y="0"/>
                    <a:pt x="1932496" y="432604"/>
                    <a:pt x="1932496" y="966248"/>
                  </a:cubicBezTo>
                  <a:cubicBezTo>
                    <a:pt x="1932496" y="1499892"/>
                    <a:pt x="1499892" y="1932496"/>
                    <a:pt x="966248" y="1932496"/>
                  </a:cubicBezTo>
                  <a:cubicBezTo>
                    <a:pt x="432604" y="1932496"/>
                    <a:pt x="0" y="1499892"/>
                    <a:pt x="0" y="966248"/>
                  </a:cubicBezTo>
                  <a:close/>
                </a:path>
              </a:pathLst>
            </a:custGeom>
            <a:solidFill>
              <a:srgbClr val="F79646">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0947" tIns="310947" rIns="310947" bIns="310947" numCol="1" spcCol="1270" anchor="ctr" anchorCtr="0">
              <a:noAutofit/>
            </a:bodyPr>
            <a:lstStyle/>
            <a:p>
              <a:pPr algn="ctr" defTabSz="977700" fontAlgn="auto">
                <a:lnSpc>
                  <a:spcPct val="90000"/>
                </a:lnSpc>
                <a:spcAft>
                  <a:spcPct val="35000"/>
                </a:spcAft>
              </a:pPr>
              <a:r>
                <a:rPr lang="en-AU" sz="1600" dirty="0">
                  <a:solidFill>
                    <a:sysClr val="window" lastClr="FFFFFF"/>
                  </a:solidFill>
                  <a:latin typeface="Trebuchet MS" panose="020B0603020202020204" pitchFamily="34" charset="0"/>
                  <a:sym typeface="Helvetica Light" charset="0"/>
                </a:rPr>
                <a:t>Telling ourselves and others</a:t>
              </a:r>
            </a:p>
          </p:txBody>
        </p:sp>
        <p:sp>
          <p:nvSpPr>
            <p:cNvPr id="19" name="Freeform 18"/>
            <p:cNvSpPr/>
            <p:nvPr/>
          </p:nvSpPr>
          <p:spPr>
            <a:xfrm rot="19440000">
              <a:off x="3320021" y="1693417"/>
              <a:ext cx="513767" cy="652217"/>
            </a:xfrm>
            <a:custGeom>
              <a:avLst/>
              <a:gdLst>
                <a:gd name="connsiteX0" fmla="*/ 0 w 513767"/>
                <a:gd name="connsiteY0" fmla="*/ 130443 h 652217"/>
                <a:gd name="connsiteX1" fmla="*/ 256884 w 513767"/>
                <a:gd name="connsiteY1" fmla="*/ 130443 h 652217"/>
                <a:gd name="connsiteX2" fmla="*/ 256884 w 513767"/>
                <a:gd name="connsiteY2" fmla="*/ 0 h 652217"/>
                <a:gd name="connsiteX3" fmla="*/ 513767 w 513767"/>
                <a:gd name="connsiteY3" fmla="*/ 326109 h 652217"/>
                <a:gd name="connsiteX4" fmla="*/ 256884 w 513767"/>
                <a:gd name="connsiteY4" fmla="*/ 652217 h 652217"/>
                <a:gd name="connsiteX5" fmla="*/ 256884 w 513767"/>
                <a:gd name="connsiteY5" fmla="*/ 521774 h 652217"/>
                <a:gd name="connsiteX6" fmla="*/ 0 w 513767"/>
                <a:gd name="connsiteY6" fmla="*/ 521774 h 652217"/>
                <a:gd name="connsiteX7" fmla="*/ 0 w 513767"/>
                <a:gd name="connsiteY7" fmla="*/ 130443 h 65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767" h="652217">
                  <a:moveTo>
                    <a:pt x="0" y="130443"/>
                  </a:moveTo>
                  <a:lnTo>
                    <a:pt x="256884" y="130443"/>
                  </a:lnTo>
                  <a:lnTo>
                    <a:pt x="256884" y="0"/>
                  </a:lnTo>
                  <a:lnTo>
                    <a:pt x="513767" y="326109"/>
                  </a:lnTo>
                  <a:lnTo>
                    <a:pt x="256884" y="652217"/>
                  </a:lnTo>
                  <a:lnTo>
                    <a:pt x="256884" y="521774"/>
                  </a:lnTo>
                  <a:lnTo>
                    <a:pt x="0" y="521774"/>
                  </a:lnTo>
                  <a:lnTo>
                    <a:pt x="0" y="130443"/>
                  </a:lnTo>
                  <a:close/>
                </a:path>
              </a:pathLst>
            </a:custGeom>
            <a:solidFill>
              <a:srgbClr val="F79646">
                <a:hueOff val="0"/>
                <a:satOff val="0"/>
                <a:lumOff val="0"/>
                <a:alphaOff val="0"/>
              </a:srgbClr>
            </a:solidFill>
            <a:ln>
              <a:noFill/>
            </a:ln>
            <a:effectLst>
              <a:outerShdw blurRad="40000" dist="20000" dir="5400000" rotWithShape="0">
                <a:srgbClr val="000000">
                  <a:alpha val="38000"/>
                </a:srgbClr>
              </a:outerShdw>
            </a:effectLst>
          </p:spPr>
          <p:style>
            <a:lnRef idx="0">
              <a:scrgbClr r="0" g="0" b="0"/>
            </a:lnRef>
            <a:fillRef idx="1">
              <a:scrgbClr r="0" g="0" b="0"/>
            </a:fillRef>
            <a:effectRef idx="1">
              <a:scrgbClr r="0" g="0" b="0"/>
            </a:effectRef>
            <a:fontRef idx="minor">
              <a:schemeClr val="lt1"/>
            </a:fontRef>
          </p:style>
          <p:txBody>
            <a:bodyPr spcFirstLastPara="0" vert="horz" wrap="square" lIns="-1" tIns="130443" rIns="154130" bIns="130442" numCol="1" spcCol="1270" anchor="ctr" anchorCtr="0">
              <a:noAutofit/>
            </a:bodyPr>
            <a:lstStyle/>
            <a:p>
              <a:pPr algn="ctr" defTabSz="799936" fontAlgn="auto">
                <a:lnSpc>
                  <a:spcPct val="90000"/>
                </a:lnSpc>
                <a:spcAft>
                  <a:spcPct val="35000"/>
                </a:spcAft>
              </a:pPr>
              <a:endParaRPr lang="en-AU" sz="1200" dirty="0">
                <a:solidFill>
                  <a:sysClr val="window" lastClr="FFFFFF"/>
                </a:solidFill>
                <a:latin typeface="Trebuchet MS" panose="020B0603020202020204" pitchFamily="34" charset="0"/>
                <a:sym typeface="Helvetica Light" charset="0"/>
              </a:endParaRPr>
            </a:p>
          </p:txBody>
        </p:sp>
      </p:grpSp>
      <p:sp>
        <p:nvSpPr>
          <p:cNvPr id="20" name="TextBox 19"/>
          <p:cNvSpPr txBox="1"/>
          <p:nvPr/>
        </p:nvSpPr>
        <p:spPr>
          <a:xfrm>
            <a:off x="6192181" y="710075"/>
            <a:ext cx="2672023" cy="1347171"/>
          </a:xfrm>
          <a:prstGeom prst="roundRect">
            <a:avLst/>
          </a:prstGeom>
          <a:ln>
            <a:solidFill>
              <a:srgbClr val="9BBB59"/>
            </a:solidFill>
          </a:ln>
        </p:spPr>
        <p:style>
          <a:lnRef idx="2">
            <a:schemeClr val="accent2"/>
          </a:lnRef>
          <a:fillRef idx="1">
            <a:schemeClr val="lt1"/>
          </a:fillRef>
          <a:effectRef idx="0">
            <a:schemeClr val="accent2"/>
          </a:effectRef>
          <a:fontRef idx="minor">
            <a:schemeClr val="dk1"/>
          </a:fontRef>
        </p:style>
        <p:txBody>
          <a:bodyPr wrap="square" lIns="91421" tIns="45711" rIns="91421" bIns="45711" rtlCol="0">
            <a:spAutoFit/>
          </a:bodyPr>
          <a:lstStyle/>
          <a:p>
            <a:pPr marL="285692" indent="-285692" defTabSz="914212">
              <a:buFont typeface="Arial" pitchFamily="34" charset="0"/>
              <a:buChar char="•"/>
            </a:pPr>
            <a:r>
              <a:rPr lang="en-AU" dirty="0">
                <a:solidFill>
                  <a:srgbClr val="000000"/>
                </a:solidFill>
                <a:latin typeface="Trebuchet MS" panose="020B0603020202020204" pitchFamily="34" charset="0"/>
                <a:sym typeface="Helvetica Light" charset="0"/>
              </a:rPr>
              <a:t>Goals / Objectives</a:t>
            </a:r>
          </a:p>
          <a:p>
            <a:pPr marL="285692" indent="-285692" defTabSz="914212">
              <a:buFont typeface="Arial" pitchFamily="34" charset="0"/>
              <a:buChar char="•"/>
            </a:pPr>
            <a:r>
              <a:rPr lang="en-AU" dirty="0">
                <a:solidFill>
                  <a:srgbClr val="000000"/>
                </a:solidFill>
                <a:latin typeface="Trebuchet MS" panose="020B0603020202020204" pitchFamily="34" charset="0"/>
                <a:sym typeface="Helvetica Light" charset="0"/>
              </a:rPr>
              <a:t>Strategies</a:t>
            </a:r>
          </a:p>
          <a:p>
            <a:pPr marL="285692" indent="-285692" defTabSz="914212">
              <a:buFont typeface="Arial" pitchFamily="34" charset="0"/>
              <a:buChar char="•"/>
            </a:pPr>
            <a:r>
              <a:rPr lang="en-AU" dirty="0">
                <a:solidFill>
                  <a:srgbClr val="000000"/>
                </a:solidFill>
                <a:latin typeface="Trebuchet MS" panose="020B0603020202020204" pitchFamily="34" charset="0"/>
                <a:sym typeface="Helvetica Light" charset="0"/>
              </a:rPr>
              <a:t>Results chains</a:t>
            </a:r>
          </a:p>
          <a:p>
            <a:pPr marL="285692" indent="-285692" defTabSz="914212">
              <a:buFont typeface="Arial" pitchFamily="34" charset="0"/>
              <a:buChar char="•"/>
            </a:pPr>
            <a:r>
              <a:rPr lang="en-AU" dirty="0">
                <a:solidFill>
                  <a:srgbClr val="000000"/>
                </a:solidFill>
                <a:latin typeface="Trebuchet MS" panose="020B0603020202020204" pitchFamily="34" charset="0"/>
                <a:sym typeface="Helvetica Light" charset="0"/>
              </a:rPr>
              <a:t>Measures</a:t>
            </a:r>
          </a:p>
        </p:txBody>
      </p:sp>
      <p:sp>
        <p:nvSpPr>
          <p:cNvPr id="4" name="Oval 3"/>
          <p:cNvSpPr/>
          <p:nvPr/>
        </p:nvSpPr>
        <p:spPr>
          <a:xfrm>
            <a:off x="6477000" y="1295400"/>
            <a:ext cx="1676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60701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88" y="1504950"/>
            <a:ext cx="8824912"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7"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8" name="Text Placeholder 4"/>
          <p:cNvSpPr>
            <a:spLocks noGrp="1"/>
          </p:cNvSpPr>
          <p:nvPr>
            <p:ph type="body" sz="quarter" idx="4294967295"/>
          </p:nvPr>
        </p:nvSpPr>
        <p:spPr>
          <a:xfrm>
            <a:off x="2852738" y="609600"/>
            <a:ext cx="6291262" cy="457200"/>
          </a:xfrm>
        </p:spPr>
        <p:txBody>
          <a:bodyPr>
            <a:normAutofit fontScale="92500" lnSpcReduction="20000"/>
          </a:bodyPr>
          <a:lstStyle/>
          <a:p>
            <a:r>
              <a:rPr lang="en-AU" dirty="0"/>
              <a:t>Example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lnSpc>
                <a:spcPct val="110000"/>
              </a:lnSpc>
              <a:buClr>
                <a:srgbClr val="009900"/>
              </a:buClr>
            </a:pPr>
            <a:r>
              <a:rPr lang="en-US" b="1" dirty="0">
                <a:solidFill>
                  <a:srgbClr val="009900"/>
                </a:solidFill>
              </a:rPr>
              <a:t>Results oriented</a:t>
            </a:r>
            <a:r>
              <a:rPr lang="en-US" b="1" dirty="0"/>
              <a:t>:</a:t>
            </a:r>
            <a:r>
              <a:rPr lang="en-US" dirty="0"/>
              <a:t> Boxes contain desired results (e.g., reduction of hunting), and not activities (e.g., conduct a study). </a:t>
            </a:r>
          </a:p>
          <a:p>
            <a:pPr>
              <a:lnSpc>
                <a:spcPct val="110000"/>
              </a:lnSpc>
              <a:buClr>
                <a:srgbClr val="009900"/>
              </a:buClr>
            </a:pPr>
            <a:r>
              <a:rPr lang="en-US" b="1" dirty="0">
                <a:solidFill>
                  <a:srgbClr val="009900"/>
                </a:solidFill>
              </a:rPr>
              <a:t>Connected </a:t>
            </a:r>
            <a:r>
              <a:rPr lang="en-US" b="1" dirty="0">
                <a:solidFill>
                  <a:schemeClr val="tx2"/>
                </a:solidFill>
              </a:rPr>
              <a:t>in a “causal” manner: </a:t>
            </a:r>
            <a:r>
              <a:rPr lang="en-US" dirty="0">
                <a:solidFill>
                  <a:schemeClr val="tx2"/>
                </a:solidFill>
              </a:rPr>
              <a:t>There are clear connections of “if…then” statements between each pair of boxes.</a:t>
            </a:r>
          </a:p>
          <a:p>
            <a:pPr>
              <a:lnSpc>
                <a:spcPct val="110000"/>
              </a:lnSpc>
              <a:spcBef>
                <a:spcPct val="60000"/>
              </a:spcBef>
              <a:buClr>
                <a:srgbClr val="009900"/>
              </a:buClr>
            </a:pPr>
            <a:r>
              <a:rPr lang="en-US" b="1" dirty="0">
                <a:solidFill>
                  <a:srgbClr val="009900"/>
                </a:solidFill>
              </a:rPr>
              <a:t>Demonstrate changes</a:t>
            </a:r>
            <a:r>
              <a:rPr lang="en-US" b="1" dirty="0">
                <a:solidFill>
                  <a:schemeClr val="bg1">
                    <a:lumMod val="85000"/>
                  </a:schemeClr>
                </a:solidFill>
              </a:rPr>
              <a:t>: </a:t>
            </a:r>
            <a:r>
              <a:rPr lang="en-US" dirty="0"/>
              <a:t>Each box describes how you hope the relevant factor will change (e.g. increase or decrease).</a:t>
            </a:r>
          </a:p>
          <a:p>
            <a:endParaRPr lang="en-AU" dirty="0"/>
          </a:p>
        </p:txBody>
      </p:sp>
      <p:sp>
        <p:nvSpPr>
          <p:cNvPr id="773124" name="Rectangle 4"/>
          <p:cNvSpPr>
            <a:spLocks noChangeArrowheads="1"/>
          </p:cNvSpPr>
          <p:nvPr/>
        </p:nvSpPr>
        <p:spPr bwMode="auto">
          <a:xfrm>
            <a:off x="381000" y="1371600"/>
            <a:ext cx="8305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lstStyle/>
          <a:p>
            <a:pPr marL="342848" indent="1588">
              <a:spcBef>
                <a:spcPct val="20000"/>
              </a:spcBef>
              <a:buClr>
                <a:schemeClr val="accent2"/>
              </a:buClr>
              <a:buFontTx/>
              <a:buChar char="•"/>
            </a:pPr>
            <a:endParaRPr lang="en-US" sz="2400" dirty="0">
              <a:latin typeface="Trebuchet MS" panose="020B0603020202020204" pitchFamily="34" charset="0"/>
            </a:endParaRPr>
          </a:p>
        </p:txBody>
      </p:sp>
      <p:sp>
        <p:nvSpPr>
          <p:cNvPr id="8"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9"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10"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Good Results Chains are…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7731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2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009900"/>
              </a:buClr>
            </a:pPr>
            <a:r>
              <a:rPr lang="en-US" b="1" dirty="0">
                <a:solidFill>
                  <a:srgbClr val="009900"/>
                </a:solidFill>
              </a:rPr>
              <a:t>Relatively complete:</a:t>
            </a:r>
            <a:r>
              <a:rPr lang="en-US" b="1" dirty="0">
                <a:solidFill>
                  <a:schemeClr val="folHlink"/>
                </a:solidFill>
              </a:rPr>
              <a:t> </a:t>
            </a:r>
            <a:r>
              <a:rPr lang="en-US" dirty="0">
                <a:solidFill>
                  <a:schemeClr val="bg1">
                    <a:lumMod val="65000"/>
                  </a:schemeClr>
                </a:solidFill>
              </a:rPr>
              <a:t>There are sufficient boxes to construct logical connections but not so many that the chain becomes overly complex.</a:t>
            </a:r>
          </a:p>
          <a:p>
            <a:pPr>
              <a:spcBef>
                <a:spcPct val="60000"/>
              </a:spcBef>
              <a:buClr>
                <a:srgbClr val="009900"/>
              </a:buClr>
            </a:pPr>
            <a:r>
              <a:rPr lang="en-US" b="1" dirty="0">
                <a:solidFill>
                  <a:srgbClr val="009900"/>
                </a:solidFill>
              </a:rPr>
              <a:t>Simple:</a:t>
            </a:r>
            <a:r>
              <a:rPr lang="en-US" b="1" dirty="0">
                <a:solidFill>
                  <a:schemeClr val="folHlink"/>
                </a:solidFill>
              </a:rPr>
              <a:t> </a:t>
            </a:r>
            <a:r>
              <a:rPr lang="en-US" dirty="0">
                <a:solidFill>
                  <a:schemeClr val="bg1">
                    <a:lumMod val="65000"/>
                  </a:schemeClr>
                </a:solidFill>
              </a:rPr>
              <a:t>There is only one result per box.</a:t>
            </a:r>
          </a:p>
          <a:p>
            <a:pPr>
              <a:buNone/>
            </a:pPr>
            <a:endParaRPr lang="en-US" dirty="0"/>
          </a:p>
          <a:p>
            <a:endParaRPr lang="en-AU" dirty="0"/>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9"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Good Results Chains are…</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03492" name="Object 4"/>
          <p:cNvGraphicFramePr>
            <a:graphicFrameLocks noGrp="1" noChangeAspect="1"/>
          </p:cNvGraphicFramePr>
          <p:nvPr>
            <p:ph idx="1"/>
            <p:extLst>
              <p:ext uri="{D42A27DB-BD31-4B8C-83A1-F6EECF244321}">
                <p14:modId xmlns:p14="http://schemas.microsoft.com/office/powerpoint/2010/main" val="3106946799"/>
              </p:ext>
            </p:extLst>
          </p:nvPr>
        </p:nvGraphicFramePr>
        <p:xfrm>
          <a:off x="404940" y="1371600"/>
          <a:ext cx="8226425" cy="827087"/>
        </p:xfrm>
        <a:graphic>
          <a:graphicData uri="http://schemas.openxmlformats.org/presentationml/2006/ole">
            <mc:AlternateContent xmlns:mc="http://schemas.openxmlformats.org/markup-compatibility/2006">
              <mc:Choice xmlns:v="urn:schemas-microsoft-com:vml" Requires="v">
                <p:oleObj spid="_x0000_s47182" name="Visio" r:id="rId5" imgW="8414614" imgH="845820" progId="">
                  <p:embed/>
                </p:oleObj>
              </mc:Choice>
              <mc:Fallback>
                <p:oleObj name="Visio" r:id="rId5" imgW="8414614" imgH="845820" progId="">
                  <p:embed/>
                  <p:pic>
                    <p:nvPicPr>
                      <p:cNvPr id="0" name="Picture 16"/>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940" y="1371600"/>
                        <a:ext cx="8226425" cy="82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3494" name="Rectangle 6"/>
          <p:cNvSpPr>
            <a:spLocks noChangeArrowheads="1"/>
          </p:cNvSpPr>
          <p:nvPr/>
        </p:nvSpPr>
        <p:spPr bwMode="auto">
          <a:xfrm>
            <a:off x="-22154" y="2209800"/>
            <a:ext cx="9144003" cy="257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5" tIns="45713" rIns="91425" bIns="45713">
            <a:spAutoFit/>
          </a:bodyPr>
          <a:lstStyle/>
          <a:p>
            <a:pPr algn="ctr">
              <a:spcBef>
                <a:spcPct val="20000"/>
              </a:spcBef>
              <a:buSzPct val="130000"/>
              <a:buFont typeface="Arial" pitchFamily="34" charset="0"/>
              <a:buNone/>
            </a:pPr>
            <a:r>
              <a:rPr lang="en-US" sz="3200" dirty="0">
                <a:solidFill>
                  <a:srgbClr val="008000"/>
                </a:solidFill>
                <a:latin typeface="Tahoma" pitchFamily="34" charset="0"/>
              </a:rPr>
              <a:t>Results chains focus on </a:t>
            </a:r>
          </a:p>
          <a:p>
            <a:pPr algn="ctr">
              <a:spcBef>
                <a:spcPct val="20000"/>
              </a:spcBef>
              <a:buSzPct val="130000"/>
              <a:buFont typeface="Arial" pitchFamily="34" charset="0"/>
              <a:buNone/>
            </a:pPr>
            <a:r>
              <a:rPr lang="en-US" sz="3200" u="sng" dirty="0">
                <a:solidFill>
                  <a:srgbClr val="008000"/>
                </a:solidFill>
                <a:latin typeface="Tahoma" pitchFamily="34" charset="0"/>
              </a:rPr>
              <a:t>achieving</a:t>
            </a:r>
            <a:r>
              <a:rPr lang="en-US" sz="3200" dirty="0">
                <a:solidFill>
                  <a:srgbClr val="008000"/>
                </a:solidFill>
                <a:latin typeface="Tahoma" pitchFamily="34" charset="0"/>
              </a:rPr>
              <a:t> a result</a:t>
            </a:r>
          </a:p>
          <a:p>
            <a:pPr algn="ctr">
              <a:spcBef>
                <a:spcPct val="20000"/>
              </a:spcBef>
              <a:buSzPct val="130000"/>
              <a:buFont typeface="Arial" pitchFamily="34" charset="0"/>
              <a:buNone/>
            </a:pPr>
            <a:r>
              <a:rPr lang="en-US" sz="3200" b="1" i="1" dirty="0">
                <a:solidFill>
                  <a:srgbClr val="008000"/>
                </a:solidFill>
                <a:latin typeface="Tahoma" pitchFamily="34" charset="0"/>
              </a:rPr>
              <a:t>not</a:t>
            </a:r>
            <a:r>
              <a:rPr lang="en-US" sz="3200" dirty="0">
                <a:solidFill>
                  <a:srgbClr val="008000"/>
                </a:solidFill>
                <a:latin typeface="Tahoma" pitchFamily="34" charset="0"/>
              </a:rPr>
              <a:t> </a:t>
            </a:r>
          </a:p>
          <a:p>
            <a:pPr algn="ctr">
              <a:spcBef>
                <a:spcPct val="20000"/>
              </a:spcBef>
              <a:buSzPct val="130000"/>
              <a:buFont typeface="Arial" pitchFamily="34" charset="0"/>
              <a:buNone/>
            </a:pPr>
            <a:r>
              <a:rPr lang="en-US" sz="3200" dirty="0">
                <a:solidFill>
                  <a:srgbClr val="008000"/>
                </a:solidFill>
                <a:latin typeface="Tahoma" pitchFamily="34" charset="0"/>
              </a:rPr>
              <a:t>doing activities</a:t>
            </a:r>
            <a:r>
              <a:rPr lang="en-US" sz="4400" dirty="0">
                <a:latin typeface="Tahoma" pitchFamily="34" charset="0"/>
              </a:rPr>
              <a:t> </a:t>
            </a:r>
          </a:p>
        </p:txBody>
      </p:sp>
      <p:sp>
        <p:nvSpPr>
          <p:cNvPr id="9" name="Text Placeholder 1"/>
          <p:cNvSpPr>
            <a:spLocks noGrp="1"/>
          </p:cNvSpPr>
          <p:nvPr>
            <p:ph type="body" sz="quarter" idx="13"/>
          </p:nvPr>
        </p:nvSpPr>
        <p:spPr>
          <a:xfrm>
            <a:off x="15878" y="0"/>
            <a:ext cx="9128125" cy="461963"/>
          </a:xfrm>
        </p:spPr>
        <p:txBody>
          <a:bodyPr/>
          <a:lstStyle/>
          <a:p>
            <a:r>
              <a:rPr lang="en-AU" dirty="0"/>
              <a:t>Making the Plan</a:t>
            </a:r>
          </a:p>
        </p:txBody>
      </p:sp>
      <p:sp>
        <p:nvSpPr>
          <p:cNvPr id="10" name="Text Placeholder 2"/>
          <p:cNvSpPr>
            <a:spLocks noGrp="1"/>
          </p:cNvSpPr>
          <p:nvPr>
            <p:ph type="body" sz="quarter" idx="14"/>
          </p:nvPr>
        </p:nvSpPr>
        <p:spPr>
          <a:xfrm>
            <a:off x="18789" y="533400"/>
            <a:ext cx="2819400" cy="646113"/>
          </a:xfrm>
        </p:spPr>
        <p:txBody>
          <a:bodyPr>
            <a:normAutofit fontScale="85000" lnSpcReduction="10000"/>
          </a:bodyPr>
          <a:lstStyle/>
          <a:p>
            <a:r>
              <a:rPr lang="en-AU" dirty="0"/>
              <a:t>Results chains</a:t>
            </a:r>
          </a:p>
        </p:txBody>
      </p:sp>
      <p:sp>
        <p:nvSpPr>
          <p:cNvPr id="11"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Not a results chain</a:t>
            </a:r>
          </a:p>
        </p:txBody>
      </p:sp>
      <p:grpSp>
        <p:nvGrpSpPr>
          <p:cNvPr id="8" name="Group 7"/>
          <p:cNvGrpSpPr/>
          <p:nvPr/>
        </p:nvGrpSpPr>
        <p:grpSpPr>
          <a:xfrm>
            <a:off x="380998" y="4941353"/>
            <a:ext cx="8359851" cy="770860"/>
            <a:chOff x="326949" y="3110024"/>
            <a:chExt cx="8359851" cy="770860"/>
          </a:xfrm>
        </p:grpSpPr>
        <p:sp>
          <p:nvSpPr>
            <p:cNvPr id="2" name="Flowchart: Preparation 1"/>
            <p:cNvSpPr/>
            <p:nvPr/>
          </p:nvSpPr>
          <p:spPr>
            <a:xfrm>
              <a:off x="326949" y="3118884"/>
              <a:ext cx="1143000" cy="762000"/>
            </a:xfrm>
            <a:prstGeom prst="flowChartPreparation">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sz="1400" dirty="0">
                  <a:solidFill>
                    <a:schemeClr val="tx1"/>
                  </a:solidFill>
                  <a:latin typeface="Trebuchet MS" panose="020B0603020202020204" pitchFamily="34" charset="0"/>
                </a:rPr>
                <a:t>Media </a:t>
              </a:r>
            </a:p>
            <a:p>
              <a:pPr algn="ctr"/>
              <a:r>
                <a:rPr lang="en-AU" sz="1400" dirty="0">
                  <a:solidFill>
                    <a:schemeClr val="tx1"/>
                  </a:solidFill>
                  <a:latin typeface="Trebuchet MS" panose="020B0603020202020204" pitchFamily="34" charset="0"/>
                </a:rPr>
                <a:t>Campaign</a:t>
              </a:r>
            </a:p>
          </p:txBody>
        </p:sp>
        <p:sp>
          <p:nvSpPr>
            <p:cNvPr id="3" name="Rounded Rectangle 2"/>
            <p:cNvSpPr/>
            <p:nvPr/>
          </p:nvSpPr>
          <p:spPr>
            <a:xfrm>
              <a:off x="1765889" y="3118884"/>
              <a:ext cx="1143000" cy="762000"/>
            </a:xfrm>
            <a:prstGeom prst="roundRect">
              <a:avLst/>
            </a:prstGeom>
            <a:solidFill>
              <a:srgbClr val="33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sz="1200" dirty="0">
                  <a:solidFill>
                    <a:schemeClr val="tx1"/>
                  </a:solidFill>
                  <a:latin typeface="Trebuchet MS" panose="020B0603020202020204" pitchFamily="34" charset="0"/>
                </a:rPr>
                <a:t>Campaign</a:t>
              </a:r>
            </a:p>
            <a:p>
              <a:pPr algn="ctr"/>
              <a:r>
                <a:rPr lang="en-AU" sz="1200" dirty="0">
                  <a:solidFill>
                    <a:schemeClr val="tx1"/>
                  </a:solidFill>
                  <a:latin typeface="Trebuchet MS" panose="020B0603020202020204" pitchFamily="34" charset="0"/>
                </a:rPr>
                <a:t> reaches</a:t>
              </a:r>
            </a:p>
            <a:p>
              <a:pPr algn="ctr"/>
              <a:r>
                <a:rPr lang="en-AU" sz="1200" dirty="0">
                  <a:solidFill>
                    <a:schemeClr val="tx1"/>
                  </a:solidFill>
                  <a:latin typeface="Trebuchet MS" panose="020B0603020202020204" pitchFamily="34" charset="0"/>
                </a:rPr>
                <a:t> target</a:t>
              </a:r>
            </a:p>
            <a:p>
              <a:pPr algn="ctr"/>
              <a:r>
                <a:rPr lang="en-AU" sz="1200" dirty="0">
                  <a:solidFill>
                    <a:schemeClr val="tx1"/>
                  </a:solidFill>
                  <a:latin typeface="Trebuchet MS" panose="020B0603020202020204" pitchFamily="34" charset="0"/>
                </a:rPr>
                <a:t> audience</a:t>
              </a:r>
            </a:p>
          </p:txBody>
        </p:sp>
        <p:sp>
          <p:nvSpPr>
            <p:cNvPr id="12" name="Rounded Rectangle 11"/>
            <p:cNvSpPr/>
            <p:nvPr/>
          </p:nvSpPr>
          <p:spPr>
            <a:xfrm>
              <a:off x="3204829" y="3118884"/>
              <a:ext cx="1143000" cy="762000"/>
            </a:xfrm>
            <a:prstGeom prst="roundRect">
              <a:avLst/>
            </a:prstGeom>
            <a:solidFill>
              <a:srgbClr val="33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sz="1200" dirty="0">
                  <a:solidFill>
                    <a:schemeClr val="tx1"/>
                  </a:solidFill>
                  <a:latin typeface="Trebuchet MS" panose="020B0603020202020204" pitchFamily="34" charset="0"/>
                </a:rPr>
                <a:t>Demand</a:t>
              </a:r>
            </a:p>
            <a:p>
              <a:pPr algn="ctr"/>
              <a:r>
                <a:rPr lang="en-AU" sz="1200" dirty="0">
                  <a:solidFill>
                    <a:schemeClr val="tx1"/>
                  </a:solidFill>
                  <a:latin typeface="Trebuchet MS" panose="020B0603020202020204" pitchFamily="34" charset="0"/>
                </a:rPr>
                <a:t>for</a:t>
              </a:r>
            </a:p>
            <a:p>
              <a:pPr algn="ctr"/>
              <a:r>
                <a:rPr lang="en-AU" sz="1200" dirty="0">
                  <a:solidFill>
                    <a:schemeClr val="tx1"/>
                  </a:solidFill>
                  <a:latin typeface="Trebuchet MS" panose="020B0603020202020204" pitchFamily="34" charset="0"/>
                </a:rPr>
                <a:t>caviar</a:t>
              </a:r>
            </a:p>
            <a:p>
              <a:pPr algn="ctr"/>
              <a:r>
                <a:rPr lang="en-AU" sz="1200" dirty="0">
                  <a:solidFill>
                    <a:schemeClr val="tx1"/>
                  </a:solidFill>
                  <a:latin typeface="Trebuchet MS" panose="020B0603020202020204" pitchFamily="34" charset="0"/>
                </a:rPr>
                <a:t>drops</a:t>
              </a:r>
            </a:p>
          </p:txBody>
        </p:sp>
        <p:sp>
          <p:nvSpPr>
            <p:cNvPr id="13" name="Rounded Rectangle 12"/>
            <p:cNvSpPr/>
            <p:nvPr/>
          </p:nvSpPr>
          <p:spPr>
            <a:xfrm>
              <a:off x="4643769" y="3118884"/>
              <a:ext cx="1143000" cy="762000"/>
            </a:xfrm>
            <a:prstGeom prst="roundRect">
              <a:avLst/>
            </a:prstGeom>
            <a:solidFill>
              <a:srgbClr val="33CC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sz="1200" dirty="0">
                  <a:solidFill>
                    <a:schemeClr val="tx1"/>
                  </a:solidFill>
                  <a:latin typeface="Trebuchet MS" panose="020B0603020202020204" pitchFamily="34" charset="0"/>
                </a:rPr>
                <a:t>Price</a:t>
              </a:r>
            </a:p>
            <a:p>
              <a:pPr algn="ctr"/>
              <a:r>
                <a:rPr lang="en-AU" sz="1200" dirty="0">
                  <a:solidFill>
                    <a:schemeClr val="tx1"/>
                  </a:solidFill>
                  <a:latin typeface="Trebuchet MS" panose="020B0603020202020204" pitchFamily="34" charset="0"/>
                </a:rPr>
                <a:t>for</a:t>
              </a:r>
            </a:p>
            <a:p>
              <a:pPr algn="ctr"/>
              <a:r>
                <a:rPr lang="en-AU" sz="1200" dirty="0">
                  <a:solidFill>
                    <a:schemeClr val="tx1"/>
                  </a:solidFill>
                  <a:latin typeface="Trebuchet MS" panose="020B0603020202020204" pitchFamily="34" charset="0"/>
                </a:rPr>
                <a:t>caviar</a:t>
              </a:r>
            </a:p>
            <a:p>
              <a:pPr algn="ctr"/>
              <a:r>
                <a:rPr lang="en-AU" sz="1200" dirty="0">
                  <a:solidFill>
                    <a:schemeClr val="tx1"/>
                  </a:solidFill>
                  <a:latin typeface="Trebuchet MS" panose="020B0603020202020204" pitchFamily="34" charset="0"/>
                </a:rPr>
                <a:t>drops</a:t>
              </a:r>
            </a:p>
          </p:txBody>
        </p:sp>
        <p:sp>
          <p:nvSpPr>
            <p:cNvPr id="14" name="Rounded Rectangle 13"/>
            <p:cNvSpPr/>
            <p:nvPr/>
          </p:nvSpPr>
          <p:spPr>
            <a:xfrm>
              <a:off x="6104860" y="3110024"/>
              <a:ext cx="1143000" cy="762000"/>
            </a:xfrm>
            <a:prstGeom prst="roundRect">
              <a:avLst/>
            </a:prstGeom>
            <a:solidFill>
              <a:srgbClr val="FF33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sz="1200" dirty="0">
                  <a:solidFill>
                    <a:schemeClr val="tx1"/>
                  </a:solidFill>
                  <a:latin typeface="Trebuchet MS" panose="020B0603020202020204" pitchFamily="34" charset="0"/>
                </a:rPr>
                <a:t>Sturgeon</a:t>
              </a:r>
            </a:p>
            <a:p>
              <a:pPr algn="ctr"/>
              <a:r>
                <a:rPr lang="en-AU" sz="1200" dirty="0">
                  <a:solidFill>
                    <a:schemeClr val="tx1"/>
                  </a:solidFill>
                  <a:latin typeface="Trebuchet MS" panose="020B0603020202020204" pitchFamily="34" charset="0"/>
                </a:rPr>
                <a:t>not</a:t>
              </a:r>
            </a:p>
            <a:p>
              <a:pPr algn="ctr"/>
              <a:r>
                <a:rPr lang="en-AU" sz="1200" dirty="0">
                  <a:solidFill>
                    <a:schemeClr val="tx1"/>
                  </a:solidFill>
                  <a:latin typeface="Trebuchet MS" panose="020B0603020202020204" pitchFamily="34" charset="0"/>
                </a:rPr>
                <a:t>over-fished</a:t>
              </a:r>
            </a:p>
          </p:txBody>
        </p:sp>
        <p:sp>
          <p:nvSpPr>
            <p:cNvPr id="15" name="Oval 14"/>
            <p:cNvSpPr/>
            <p:nvPr/>
          </p:nvSpPr>
          <p:spPr>
            <a:xfrm>
              <a:off x="7543800" y="3110024"/>
              <a:ext cx="1143000" cy="711286"/>
            </a:xfrm>
            <a:prstGeom prst="ellipse">
              <a:avLst/>
            </a:prstGeom>
            <a:solidFill>
              <a:srgbClr val="99FFCC"/>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AU" sz="1400" dirty="0">
                  <a:solidFill>
                    <a:schemeClr val="tx1"/>
                  </a:solidFill>
                  <a:latin typeface="Trebuchet MS" panose="020B0603020202020204" pitchFamily="34" charset="0"/>
                </a:rPr>
                <a:t>Healthy</a:t>
              </a:r>
            </a:p>
            <a:p>
              <a:pPr algn="ctr"/>
              <a:r>
                <a:rPr lang="en-AU" sz="1400" dirty="0">
                  <a:solidFill>
                    <a:schemeClr val="tx1"/>
                  </a:solidFill>
                  <a:latin typeface="Trebuchet MS" panose="020B0603020202020204" pitchFamily="34" charset="0"/>
                </a:rPr>
                <a:t>Sturgeon</a:t>
              </a:r>
            </a:p>
            <a:p>
              <a:pPr algn="ctr"/>
              <a:r>
                <a:rPr lang="en-AU" sz="1400" dirty="0">
                  <a:solidFill>
                    <a:schemeClr val="tx1"/>
                  </a:solidFill>
                  <a:latin typeface="Trebuchet MS" panose="020B0603020202020204" pitchFamily="34" charset="0"/>
                </a:rPr>
                <a:t>population</a:t>
              </a:r>
            </a:p>
          </p:txBody>
        </p:sp>
        <p:cxnSp>
          <p:nvCxnSpPr>
            <p:cNvPr id="6" name="Straight Arrow Connector 5"/>
            <p:cNvCxnSpPr>
              <a:stCxn id="2" idx="3"/>
              <a:endCxn id="3" idx="1"/>
            </p:cNvCxnSpPr>
            <p:nvPr/>
          </p:nvCxnSpPr>
          <p:spPr>
            <a:xfrm>
              <a:off x="1469949" y="3499884"/>
              <a:ext cx="29594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908889" y="3499884"/>
              <a:ext cx="29594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347829" y="3491024"/>
              <a:ext cx="29594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786769" y="3491024"/>
              <a:ext cx="29594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247860" y="3491024"/>
              <a:ext cx="29594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2"/>
    </p:custDataLst>
  </p:cSld>
  <p:clrMapOvr>
    <a:masterClrMapping/>
  </p:clrMapOvr>
  <p:transition advTm="4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034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34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9" name="Object 3"/>
          <p:cNvGraphicFramePr>
            <a:graphicFrameLocks noGrp="1" noChangeAspect="1"/>
          </p:cNvGraphicFramePr>
          <p:nvPr>
            <p:ph idx="4294967295"/>
          </p:nvPr>
        </p:nvGraphicFramePr>
        <p:xfrm>
          <a:off x="0" y="1438275"/>
          <a:ext cx="9144000" cy="4260850"/>
        </p:xfrm>
        <a:graphic>
          <a:graphicData uri="http://schemas.openxmlformats.org/presentationml/2006/ole">
            <mc:AlternateContent xmlns:mc="http://schemas.openxmlformats.org/markup-compatibility/2006">
              <mc:Choice xmlns:v="urn:schemas-microsoft-com:vml" Requires="v">
                <p:oleObj spid="_x0000_s52286" name="Visio" r:id="rId4" imgW="9695155" imgH="4517708" progId="">
                  <p:embed/>
                </p:oleObj>
              </mc:Choice>
              <mc:Fallback>
                <p:oleObj name="Visio" r:id="rId4" imgW="9695155" imgH="4517708"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38275"/>
                        <a:ext cx="9144000"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Placeholder 1"/>
          <p:cNvSpPr>
            <a:spLocks noGrp="1"/>
          </p:cNvSpPr>
          <p:nvPr>
            <p:ph type="body" sz="quarter" idx="13"/>
          </p:nvPr>
        </p:nvSpPr>
        <p:spPr>
          <a:xfrm>
            <a:off x="15878" y="0"/>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9" name="Text Placeholder 4"/>
          <p:cNvSpPr>
            <a:spLocks noGrp="1"/>
          </p:cNvSpPr>
          <p:nvPr>
            <p:ph type="body" sz="quarter" idx="4294967295"/>
          </p:nvPr>
        </p:nvSpPr>
        <p:spPr>
          <a:xfrm>
            <a:off x="2852738" y="609600"/>
            <a:ext cx="6291262" cy="457200"/>
          </a:xfrm>
        </p:spPr>
        <p:txBody>
          <a:bodyPr>
            <a:normAutofit fontScale="62500" lnSpcReduction="20000"/>
          </a:bodyPr>
          <a:lstStyle/>
          <a:p>
            <a:r>
              <a:rPr lang="en-US" dirty="0"/>
              <a:t>Which of the Following is NOT a Results Chain?</a:t>
            </a:r>
            <a:endParaRPr lang="en-AU" dirty="0"/>
          </a:p>
        </p:txBody>
      </p:sp>
    </p:spTree>
    <p:extLst>
      <p:ext uri="{BB962C8B-B14F-4D97-AF65-F5344CB8AC3E}">
        <p14:creationId xmlns:p14="http://schemas.microsoft.com/office/powerpoint/2010/main" val="128035310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 name="Object 3"/>
          <p:cNvGraphicFramePr>
            <a:graphicFrameLocks noGrp="1" noChangeAspect="1"/>
          </p:cNvGraphicFramePr>
          <p:nvPr>
            <p:ph idx="4294967295"/>
          </p:nvPr>
        </p:nvGraphicFramePr>
        <p:xfrm>
          <a:off x="0" y="2741613"/>
          <a:ext cx="9144000" cy="1174750"/>
        </p:xfrm>
        <a:graphic>
          <a:graphicData uri="http://schemas.openxmlformats.org/presentationml/2006/ole">
            <mc:AlternateContent xmlns:mc="http://schemas.openxmlformats.org/markup-compatibility/2006">
              <mc:Choice xmlns:v="urn:schemas-microsoft-com:vml" Requires="v">
                <p:oleObj spid="_x0000_s53310" name="Visio" r:id="rId4" imgW="8678456" imgH="1113739" progId="">
                  <p:embed/>
                </p:oleObj>
              </mc:Choice>
              <mc:Fallback>
                <p:oleObj name="Visio" r:id="rId4" imgW="8678456" imgH="1113739"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41613"/>
                        <a:ext cx="9144000" cy="1174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Placeholder 1"/>
          <p:cNvSpPr>
            <a:spLocks noGrp="1"/>
          </p:cNvSpPr>
          <p:nvPr>
            <p:ph type="body" sz="quarter" idx="13"/>
          </p:nvPr>
        </p:nvSpPr>
        <p:spPr>
          <a:xfrm>
            <a:off x="15878" y="0"/>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9" name="Text Placeholder 4"/>
          <p:cNvSpPr>
            <a:spLocks noGrp="1"/>
          </p:cNvSpPr>
          <p:nvPr>
            <p:ph type="body" sz="quarter" idx="4294967295"/>
          </p:nvPr>
        </p:nvSpPr>
        <p:spPr>
          <a:xfrm>
            <a:off x="2852738" y="609600"/>
            <a:ext cx="6291262" cy="457200"/>
          </a:xfrm>
        </p:spPr>
        <p:txBody>
          <a:bodyPr>
            <a:normAutofit fontScale="92500" lnSpcReduction="20000"/>
          </a:bodyPr>
          <a:lstStyle/>
          <a:p>
            <a:r>
              <a:rPr lang="en-US" dirty="0"/>
              <a:t>Your Turn: Add the Missing Result</a:t>
            </a:r>
            <a:endParaRPr lang="en-AU" dirty="0"/>
          </a:p>
        </p:txBody>
      </p:sp>
    </p:spTree>
    <p:extLst>
      <p:ext uri="{BB962C8B-B14F-4D97-AF65-F5344CB8AC3E}">
        <p14:creationId xmlns:p14="http://schemas.microsoft.com/office/powerpoint/2010/main" val="409895344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7" name="Object 3"/>
          <p:cNvGraphicFramePr>
            <a:graphicFrameLocks noGrp="1" noChangeAspect="1"/>
          </p:cNvGraphicFramePr>
          <p:nvPr>
            <p:ph idx="4294967295"/>
          </p:nvPr>
        </p:nvGraphicFramePr>
        <p:xfrm>
          <a:off x="0" y="2741613"/>
          <a:ext cx="9144000" cy="1174750"/>
        </p:xfrm>
        <a:graphic>
          <a:graphicData uri="http://schemas.openxmlformats.org/presentationml/2006/ole">
            <mc:AlternateContent xmlns:mc="http://schemas.openxmlformats.org/markup-compatibility/2006">
              <mc:Choice xmlns:v="urn:schemas-microsoft-com:vml" Requires="v">
                <p:oleObj spid="_x0000_s54334" name="Visio" r:id="rId4" imgW="8678456" imgH="1113739" progId="">
                  <p:embed/>
                </p:oleObj>
              </mc:Choice>
              <mc:Fallback>
                <p:oleObj name="Visio" r:id="rId4" imgW="8678456" imgH="1113739" progId="">
                  <p:embed/>
                  <p:pic>
                    <p:nvPicPr>
                      <p:cNvPr id="0" name="Picture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41613"/>
                        <a:ext cx="9144000" cy="1174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 Placeholder 1"/>
          <p:cNvSpPr>
            <a:spLocks noGrp="1"/>
          </p:cNvSpPr>
          <p:nvPr>
            <p:ph type="body" sz="quarter" idx="13"/>
          </p:nvPr>
        </p:nvSpPr>
        <p:spPr>
          <a:xfrm>
            <a:off x="15878" y="0"/>
            <a:ext cx="9128125" cy="461963"/>
          </a:xfrm>
        </p:spPr>
        <p:txBody>
          <a:bodyPr/>
          <a:lstStyle/>
          <a:p>
            <a:r>
              <a:rPr lang="en-AU" dirty="0"/>
              <a:t>Making the Plan</a:t>
            </a:r>
          </a:p>
        </p:txBody>
      </p:sp>
      <p:sp>
        <p:nvSpPr>
          <p:cNvPr id="9"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10" name="Text Placeholder 4"/>
          <p:cNvSpPr>
            <a:spLocks noGrp="1"/>
          </p:cNvSpPr>
          <p:nvPr>
            <p:ph type="body" sz="quarter" idx="4294967295"/>
          </p:nvPr>
        </p:nvSpPr>
        <p:spPr>
          <a:xfrm>
            <a:off x="2852738" y="609600"/>
            <a:ext cx="6291262" cy="457200"/>
          </a:xfrm>
        </p:spPr>
        <p:txBody>
          <a:bodyPr>
            <a:normAutofit fontScale="92500" lnSpcReduction="20000"/>
          </a:bodyPr>
          <a:lstStyle/>
          <a:p>
            <a:r>
              <a:rPr lang="en-US" dirty="0"/>
              <a:t>Your Turn: Add the Missing Result</a:t>
            </a:r>
            <a:endParaRPr lang="en-AU" dirty="0"/>
          </a:p>
        </p:txBody>
      </p:sp>
    </p:spTree>
    <p:extLst>
      <p:ext uri="{BB962C8B-B14F-4D97-AF65-F5344CB8AC3E}">
        <p14:creationId xmlns:p14="http://schemas.microsoft.com/office/powerpoint/2010/main" val="3915206916"/>
      </p:ext>
    </p:extLst>
  </p:cSld>
  <p:clrMapOvr>
    <a:masterClrMapping/>
  </p:clrMapOvr>
  <p:transition advTm="15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676400" y="0"/>
            <a:ext cx="6248400" cy="1371600"/>
          </a:xfrm>
        </p:spPr>
        <p:txBody>
          <a:bodyPr/>
          <a:lstStyle/>
          <a:p>
            <a:pPr eaLnBrk="1" hangingPunct="1"/>
            <a:r>
              <a:rPr lang="en-US" sz="3000"/>
              <a:t>Your Turn: Create a Results Chain Using the Following Results </a:t>
            </a:r>
          </a:p>
        </p:txBody>
      </p:sp>
      <p:graphicFrame>
        <p:nvGraphicFramePr>
          <p:cNvPr id="65539" name="Object 3"/>
          <p:cNvGraphicFramePr>
            <a:graphicFrameLocks noGrp="1" noChangeAspect="1"/>
          </p:cNvGraphicFramePr>
          <p:nvPr>
            <p:ph idx="1"/>
            <p:extLst>
              <p:ext uri="{D42A27DB-BD31-4B8C-83A1-F6EECF244321}">
                <p14:modId xmlns:p14="http://schemas.microsoft.com/office/powerpoint/2010/main" val="208804321"/>
              </p:ext>
            </p:extLst>
          </p:nvPr>
        </p:nvGraphicFramePr>
        <p:xfrm>
          <a:off x="0" y="4300705"/>
          <a:ext cx="9150350" cy="1979612"/>
        </p:xfrm>
        <a:graphic>
          <a:graphicData uri="http://schemas.openxmlformats.org/presentationml/2006/ole">
            <mc:AlternateContent xmlns:mc="http://schemas.openxmlformats.org/markup-compatibility/2006">
              <mc:Choice xmlns:v="urn:schemas-microsoft-com:vml" Requires="v">
                <p:oleObj spid="_x0000_s59404" name="Visio" r:id="rId4" imgW="7654671" imgH="1655445" progId="">
                  <p:embed/>
                </p:oleObj>
              </mc:Choice>
              <mc:Fallback>
                <p:oleObj name="Visio" r:id="rId4" imgW="7654671" imgH="1655445" progId="">
                  <p:embed/>
                  <p:pic>
                    <p:nvPicPr>
                      <p:cNvPr id="65539"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00705"/>
                        <a:ext cx="9150350" cy="197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540" name="Text Box 4"/>
          <p:cNvSpPr txBox="1">
            <a:spLocks noChangeArrowheads="1"/>
          </p:cNvSpPr>
          <p:nvPr/>
        </p:nvSpPr>
        <p:spPr bwMode="auto">
          <a:xfrm>
            <a:off x="1136650" y="4284663"/>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4400">
                <a:solidFill>
                  <a:schemeClr val="tx1"/>
                </a:solidFill>
                <a:latin typeface="Tahoma" pitchFamily="34" charset="0"/>
              </a:defRPr>
            </a:lvl1pPr>
            <a:lvl2pPr marL="742950" indent="-285750" eaLnBrk="0" hangingPunct="0">
              <a:defRPr sz="4400">
                <a:solidFill>
                  <a:schemeClr val="tx1"/>
                </a:solidFill>
                <a:latin typeface="Tahoma" pitchFamily="34" charset="0"/>
              </a:defRPr>
            </a:lvl2pPr>
            <a:lvl3pPr marL="1143000" indent="-228600" eaLnBrk="0" hangingPunct="0">
              <a:defRPr sz="4400">
                <a:solidFill>
                  <a:schemeClr val="tx1"/>
                </a:solidFill>
                <a:latin typeface="Tahoma" pitchFamily="34" charset="0"/>
              </a:defRPr>
            </a:lvl3pPr>
            <a:lvl4pPr marL="1600200" indent="-228600" eaLnBrk="0" hangingPunct="0">
              <a:defRPr sz="4400">
                <a:solidFill>
                  <a:schemeClr val="tx1"/>
                </a:solidFill>
                <a:latin typeface="Tahoma" pitchFamily="34" charset="0"/>
              </a:defRPr>
            </a:lvl4pPr>
            <a:lvl5pPr marL="2057400" indent="-228600" eaLnBrk="0" hangingPunct="0">
              <a:defRPr sz="4400">
                <a:solidFill>
                  <a:schemeClr val="tx1"/>
                </a:solidFill>
                <a:latin typeface="Tahoma" pitchFamily="34" charset="0"/>
              </a:defRPr>
            </a:lvl5pPr>
            <a:lvl6pPr marL="2514600" indent="-228600" algn="r" eaLnBrk="0" fontAlgn="base" hangingPunct="0">
              <a:spcBef>
                <a:spcPct val="0"/>
              </a:spcBef>
              <a:spcAft>
                <a:spcPct val="0"/>
              </a:spcAft>
              <a:defRPr sz="4400">
                <a:solidFill>
                  <a:schemeClr val="tx1"/>
                </a:solidFill>
                <a:latin typeface="Tahoma" pitchFamily="34" charset="0"/>
              </a:defRPr>
            </a:lvl6pPr>
            <a:lvl7pPr marL="2971800" indent="-228600" algn="r" eaLnBrk="0" fontAlgn="base" hangingPunct="0">
              <a:spcBef>
                <a:spcPct val="0"/>
              </a:spcBef>
              <a:spcAft>
                <a:spcPct val="0"/>
              </a:spcAft>
              <a:defRPr sz="4400">
                <a:solidFill>
                  <a:schemeClr val="tx1"/>
                </a:solidFill>
                <a:latin typeface="Tahoma" pitchFamily="34" charset="0"/>
              </a:defRPr>
            </a:lvl7pPr>
            <a:lvl8pPr marL="3429000" indent="-228600" algn="r" eaLnBrk="0" fontAlgn="base" hangingPunct="0">
              <a:spcBef>
                <a:spcPct val="0"/>
              </a:spcBef>
              <a:spcAft>
                <a:spcPct val="0"/>
              </a:spcAft>
              <a:defRPr sz="4400">
                <a:solidFill>
                  <a:schemeClr val="tx1"/>
                </a:solidFill>
                <a:latin typeface="Tahoma" pitchFamily="34" charset="0"/>
              </a:defRPr>
            </a:lvl8pPr>
            <a:lvl9pPr marL="3886200" indent="-228600" algn="r" eaLnBrk="0" fontAlgn="base" hangingPunct="0">
              <a:spcBef>
                <a:spcPct val="0"/>
              </a:spcBef>
              <a:spcAft>
                <a:spcPct val="0"/>
              </a:spcAft>
              <a:defRPr sz="4400">
                <a:solidFill>
                  <a:schemeClr val="tx1"/>
                </a:solidFill>
                <a:latin typeface="Tahoma" pitchFamily="34" charset="0"/>
              </a:defRPr>
            </a:lvl9pPr>
          </a:lstStyle>
          <a:p>
            <a:pPr eaLnBrk="1" fontAlgn="base" hangingPunct="1">
              <a:spcBef>
                <a:spcPct val="0"/>
              </a:spcBef>
              <a:spcAft>
                <a:spcPct val="0"/>
              </a:spcAft>
            </a:pPr>
            <a:endParaRPr lang="en-US">
              <a:solidFill>
                <a:srgbClr val="000000"/>
              </a:solidFill>
              <a:ea typeface="MS PGothic" pitchFamily="34" charset="-128"/>
            </a:endParaRPr>
          </a:p>
        </p:txBody>
      </p:sp>
      <p:sp>
        <p:nvSpPr>
          <p:cNvPr id="65541" name="Text Box 5"/>
          <p:cNvSpPr txBox="1">
            <a:spLocks noChangeArrowheads="1"/>
          </p:cNvSpPr>
          <p:nvPr/>
        </p:nvSpPr>
        <p:spPr bwMode="auto">
          <a:xfrm>
            <a:off x="1404353" y="1387642"/>
            <a:ext cx="65405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4400">
                <a:solidFill>
                  <a:schemeClr val="tx1"/>
                </a:solidFill>
                <a:latin typeface="Tahoma" pitchFamily="34" charset="0"/>
              </a:defRPr>
            </a:lvl1pPr>
            <a:lvl2pPr marL="742950" indent="-285750" eaLnBrk="0" hangingPunct="0">
              <a:defRPr sz="4400">
                <a:solidFill>
                  <a:schemeClr val="tx1"/>
                </a:solidFill>
                <a:latin typeface="Tahoma" pitchFamily="34" charset="0"/>
              </a:defRPr>
            </a:lvl2pPr>
            <a:lvl3pPr marL="1143000" indent="-228600" eaLnBrk="0" hangingPunct="0">
              <a:defRPr sz="4400">
                <a:solidFill>
                  <a:schemeClr val="tx1"/>
                </a:solidFill>
                <a:latin typeface="Tahoma" pitchFamily="34" charset="0"/>
              </a:defRPr>
            </a:lvl3pPr>
            <a:lvl4pPr marL="1600200" indent="-228600" eaLnBrk="0" hangingPunct="0">
              <a:defRPr sz="4400">
                <a:solidFill>
                  <a:schemeClr val="tx1"/>
                </a:solidFill>
                <a:latin typeface="Tahoma" pitchFamily="34" charset="0"/>
              </a:defRPr>
            </a:lvl4pPr>
            <a:lvl5pPr marL="2057400" indent="-228600" eaLnBrk="0" hangingPunct="0">
              <a:defRPr sz="4400">
                <a:solidFill>
                  <a:schemeClr val="tx1"/>
                </a:solidFill>
                <a:latin typeface="Tahoma" pitchFamily="34" charset="0"/>
              </a:defRPr>
            </a:lvl5pPr>
            <a:lvl6pPr marL="2514600" indent="-228600" algn="r" eaLnBrk="0" fontAlgn="base" hangingPunct="0">
              <a:spcBef>
                <a:spcPct val="0"/>
              </a:spcBef>
              <a:spcAft>
                <a:spcPct val="0"/>
              </a:spcAft>
              <a:defRPr sz="4400">
                <a:solidFill>
                  <a:schemeClr val="tx1"/>
                </a:solidFill>
                <a:latin typeface="Tahoma" pitchFamily="34" charset="0"/>
              </a:defRPr>
            </a:lvl6pPr>
            <a:lvl7pPr marL="2971800" indent="-228600" algn="r" eaLnBrk="0" fontAlgn="base" hangingPunct="0">
              <a:spcBef>
                <a:spcPct val="0"/>
              </a:spcBef>
              <a:spcAft>
                <a:spcPct val="0"/>
              </a:spcAft>
              <a:defRPr sz="4400">
                <a:solidFill>
                  <a:schemeClr val="tx1"/>
                </a:solidFill>
                <a:latin typeface="Tahoma" pitchFamily="34" charset="0"/>
              </a:defRPr>
            </a:lvl7pPr>
            <a:lvl8pPr marL="3429000" indent="-228600" algn="r" eaLnBrk="0" fontAlgn="base" hangingPunct="0">
              <a:spcBef>
                <a:spcPct val="0"/>
              </a:spcBef>
              <a:spcAft>
                <a:spcPct val="0"/>
              </a:spcAft>
              <a:defRPr sz="4400">
                <a:solidFill>
                  <a:schemeClr val="tx1"/>
                </a:solidFill>
                <a:latin typeface="Tahoma" pitchFamily="34" charset="0"/>
              </a:defRPr>
            </a:lvl8pPr>
            <a:lvl9pPr marL="3886200" indent="-228600" algn="r" eaLnBrk="0" fontAlgn="base" hangingPunct="0">
              <a:spcBef>
                <a:spcPct val="0"/>
              </a:spcBef>
              <a:spcAft>
                <a:spcPct val="0"/>
              </a:spcAft>
              <a:defRPr sz="4400">
                <a:solidFill>
                  <a:schemeClr val="tx1"/>
                </a:solidFill>
                <a:latin typeface="Tahoma" pitchFamily="34" charset="0"/>
              </a:defRPr>
            </a:lvl9pPr>
          </a:lstStyle>
          <a:p>
            <a:pPr algn="ctr" eaLnBrk="1" fontAlgn="base" hangingPunct="1">
              <a:spcBef>
                <a:spcPct val="20000"/>
              </a:spcBef>
              <a:spcAft>
                <a:spcPct val="20000"/>
              </a:spcAft>
            </a:pPr>
            <a:r>
              <a:rPr lang="en-US" sz="2000" dirty="0">
                <a:solidFill>
                  <a:srgbClr val="000000"/>
                </a:solidFill>
                <a:ea typeface="MS PGothic" pitchFamily="34" charset="-128"/>
              </a:rPr>
              <a:t>Citizens eradicate invasive plants</a:t>
            </a:r>
          </a:p>
          <a:p>
            <a:pPr algn="ctr" eaLnBrk="1" fontAlgn="base" hangingPunct="1">
              <a:spcBef>
                <a:spcPct val="20000"/>
              </a:spcBef>
              <a:spcAft>
                <a:spcPct val="20000"/>
              </a:spcAft>
            </a:pPr>
            <a:r>
              <a:rPr lang="en-US" sz="2000" dirty="0">
                <a:solidFill>
                  <a:srgbClr val="000000"/>
                </a:solidFill>
                <a:ea typeface="MS PGothic" pitchFamily="34" charset="-128"/>
              </a:rPr>
              <a:t>Healthy native wetland vegetation</a:t>
            </a:r>
          </a:p>
          <a:p>
            <a:pPr algn="ctr" eaLnBrk="1" fontAlgn="base" hangingPunct="1">
              <a:spcBef>
                <a:spcPct val="20000"/>
              </a:spcBef>
              <a:spcAft>
                <a:spcPct val="20000"/>
              </a:spcAft>
            </a:pPr>
            <a:r>
              <a:rPr lang="en-US" sz="2000" dirty="0">
                <a:solidFill>
                  <a:srgbClr val="000000"/>
                </a:solidFill>
                <a:ea typeface="MS PGothic" pitchFamily="34" charset="-128"/>
              </a:rPr>
              <a:t>Citizens have skills to eradicate invasive plants</a:t>
            </a:r>
          </a:p>
          <a:p>
            <a:pPr algn="ctr" eaLnBrk="1" fontAlgn="base" hangingPunct="1">
              <a:spcBef>
                <a:spcPct val="20000"/>
              </a:spcBef>
              <a:spcAft>
                <a:spcPct val="20000"/>
              </a:spcAft>
            </a:pPr>
            <a:r>
              <a:rPr lang="en-US" sz="2000" dirty="0">
                <a:solidFill>
                  <a:srgbClr val="000000"/>
                </a:solidFill>
                <a:ea typeface="MS PGothic" pitchFamily="34" charset="-128"/>
              </a:rPr>
              <a:t>Train citizens to eradicate invasive plants</a:t>
            </a:r>
          </a:p>
          <a:p>
            <a:pPr algn="ctr" eaLnBrk="1" fontAlgn="base" hangingPunct="1">
              <a:spcBef>
                <a:spcPct val="20000"/>
              </a:spcBef>
              <a:spcAft>
                <a:spcPct val="20000"/>
              </a:spcAft>
            </a:pPr>
            <a:r>
              <a:rPr lang="en-US" sz="2000" dirty="0">
                <a:solidFill>
                  <a:srgbClr val="000000"/>
                </a:solidFill>
                <a:ea typeface="MS PGothic" pitchFamily="34" charset="-128"/>
              </a:rPr>
              <a:t>Citizens knowledgeable of local invasive plants</a:t>
            </a:r>
          </a:p>
          <a:p>
            <a:pPr algn="ctr" eaLnBrk="1" fontAlgn="base" hangingPunct="1">
              <a:spcBef>
                <a:spcPct val="20000"/>
              </a:spcBef>
              <a:spcAft>
                <a:spcPct val="20000"/>
              </a:spcAft>
            </a:pPr>
            <a:r>
              <a:rPr lang="en-US" sz="2000" dirty="0">
                <a:solidFill>
                  <a:srgbClr val="000000"/>
                </a:solidFill>
                <a:ea typeface="MS PGothic" pitchFamily="34" charset="-128"/>
              </a:rPr>
              <a:t>Invasive plants decreased</a:t>
            </a:r>
          </a:p>
        </p:txBody>
      </p:sp>
      <p:sp>
        <p:nvSpPr>
          <p:cNvPr id="6" name="TextBox 5"/>
          <p:cNvSpPr txBox="1">
            <a:spLocks noChangeArrowheads="1"/>
          </p:cNvSpPr>
          <p:nvPr/>
        </p:nvSpPr>
        <p:spPr bwMode="auto">
          <a:xfrm>
            <a:off x="6400800" y="152400"/>
            <a:ext cx="2743200" cy="1143000"/>
          </a:xfrm>
          <a:prstGeom prst="rect">
            <a:avLst/>
          </a:prstGeom>
          <a:noFill/>
          <a:ln w="9525">
            <a:noFill/>
            <a:miter lim="800000"/>
            <a:headEnd/>
            <a:tailEnd/>
          </a:ln>
        </p:spPr>
        <p:txBody>
          <a:bodyPr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defRPr/>
            </a:pPr>
            <a:r>
              <a:rPr lang="en-US" sz="2800" b="1" kern="0" dirty="0">
                <a:solidFill>
                  <a:schemeClr val="bg1"/>
                </a:solidFill>
                <a:latin typeface="+mn-lt"/>
                <a:ea typeface="+mj-ea"/>
                <a:cs typeface="+mj-cs"/>
              </a:rPr>
              <a:t>Results Chains</a:t>
            </a:r>
          </a:p>
        </p:txBody>
      </p:sp>
    </p:spTree>
    <p:extLst>
      <p:ext uri="{BB962C8B-B14F-4D97-AF65-F5344CB8AC3E}">
        <p14:creationId xmlns:p14="http://schemas.microsoft.com/office/powerpoint/2010/main" val="383184879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676400" y="0"/>
            <a:ext cx="6096000" cy="1371600"/>
          </a:xfrm>
        </p:spPr>
        <p:txBody>
          <a:bodyPr/>
          <a:lstStyle/>
          <a:p>
            <a:pPr eaLnBrk="1" hangingPunct="1"/>
            <a:r>
              <a:rPr lang="en-US" sz="3000"/>
              <a:t>Your Turn: Create a Results Chain Using the Following Results </a:t>
            </a:r>
          </a:p>
        </p:txBody>
      </p:sp>
      <p:graphicFrame>
        <p:nvGraphicFramePr>
          <p:cNvPr id="69635" name="Object 3"/>
          <p:cNvGraphicFramePr>
            <a:graphicFrameLocks noGrp="1" noChangeAspect="1"/>
          </p:cNvGraphicFramePr>
          <p:nvPr>
            <p:ph idx="1"/>
            <p:extLst>
              <p:ext uri="{D42A27DB-BD31-4B8C-83A1-F6EECF244321}">
                <p14:modId xmlns:p14="http://schemas.microsoft.com/office/powerpoint/2010/main" val="1542446500"/>
              </p:ext>
            </p:extLst>
          </p:nvPr>
        </p:nvGraphicFramePr>
        <p:xfrm>
          <a:off x="0" y="4056857"/>
          <a:ext cx="9150350" cy="1979612"/>
        </p:xfrm>
        <a:graphic>
          <a:graphicData uri="http://schemas.openxmlformats.org/presentationml/2006/ole">
            <mc:AlternateContent xmlns:mc="http://schemas.openxmlformats.org/markup-compatibility/2006">
              <mc:Choice xmlns:v="urn:schemas-microsoft-com:vml" Requires="v">
                <p:oleObj spid="_x0000_s60428" name="Visio" r:id="rId4" imgW="7654671" imgH="1655445" progId="">
                  <p:embed/>
                </p:oleObj>
              </mc:Choice>
              <mc:Fallback>
                <p:oleObj name="Visio" r:id="rId4" imgW="7654671" imgH="1655445" progId="">
                  <p:embed/>
                  <p:pic>
                    <p:nvPicPr>
                      <p:cNvPr id="69635"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56857"/>
                        <a:ext cx="9150350" cy="197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636" name="Text Box 4"/>
          <p:cNvSpPr txBox="1">
            <a:spLocks noChangeArrowheads="1"/>
          </p:cNvSpPr>
          <p:nvPr/>
        </p:nvSpPr>
        <p:spPr bwMode="auto">
          <a:xfrm>
            <a:off x="1136650" y="4284663"/>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4400">
                <a:solidFill>
                  <a:schemeClr val="tx1"/>
                </a:solidFill>
                <a:latin typeface="Tahoma" pitchFamily="34" charset="0"/>
              </a:defRPr>
            </a:lvl1pPr>
            <a:lvl2pPr marL="742950" indent="-285750" eaLnBrk="0" hangingPunct="0">
              <a:defRPr sz="4400">
                <a:solidFill>
                  <a:schemeClr val="tx1"/>
                </a:solidFill>
                <a:latin typeface="Tahoma" pitchFamily="34" charset="0"/>
              </a:defRPr>
            </a:lvl2pPr>
            <a:lvl3pPr marL="1143000" indent="-228600" eaLnBrk="0" hangingPunct="0">
              <a:defRPr sz="4400">
                <a:solidFill>
                  <a:schemeClr val="tx1"/>
                </a:solidFill>
                <a:latin typeface="Tahoma" pitchFamily="34" charset="0"/>
              </a:defRPr>
            </a:lvl3pPr>
            <a:lvl4pPr marL="1600200" indent="-228600" eaLnBrk="0" hangingPunct="0">
              <a:defRPr sz="4400">
                <a:solidFill>
                  <a:schemeClr val="tx1"/>
                </a:solidFill>
                <a:latin typeface="Tahoma" pitchFamily="34" charset="0"/>
              </a:defRPr>
            </a:lvl4pPr>
            <a:lvl5pPr marL="2057400" indent="-228600" eaLnBrk="0" hangingPunct="0">
              <a:defRPr sz="4400">
                <a:solidFill>
                  <a:schemeClr val="tx1"/>
                </a:solidFill>
                <a:latin typeface="Tahoma" pitchFamily="34" charset="0"/>
              </a:defRPr>
            </a:lvl5pPr>
            <a:lvl6pPr marL="2514600" indent="-228600" algn="r" eaLnBrk="0" fontAlgn="base" hangingPunct="0">
              <a:spcBef>
                <a:spcPct val="0"/>
              </a:spcBef>
              <a:spcAft>
                <a:spcPct val="0"/>
              </a:spcAft>
              <a:defRPr sz="4400">
                <a:solidFill>
                  <a:schemeClr val="tx1"/>
                </a:solidFill>
                <a:latin typeface="Tahoma" pitchFamily="34" charset="0"/>
              </a:defRPr>
            </a:lvl6pPr>
            <a:lvl7pPr marL="2971800" indent="-228600" algn="r" eaLnBrk="0" fontAlgn="base" hangingPunct="0">
              <a:spcBef>
                <a:spcPct val="0"/>
              </a:spcBef>
              <a:spcAft>
                <a:spcPct val="0"/>
              </a:spcAft>
              <a:defRPr sz="4400">
                <a:solidFill>
                  <a:schemeClr val="tx1"/>
                </a:solidFill>
                <a:latin typeface="Tahoma" pitchFamily="34" charset="0"/>
              </a:defRPr>
            </a:lvl7pPr>
            <a:lvl8pPr marL="3429000" indent="-228600" algn="r" eaLnBrk="0" fontAlgn="base" hangingPunct="0">
              <a:spcBef>
                <a:spcPct val="0"/>
              </a:spcBef>
              <a:spcAft>
                <a:spcPct val="0"/>
              </a:spcAft>
              <a:defRPr sz="4400">
                <a:solidFill>
                  <a:schemeClr val="tx1"/>
                </a:solidFill>
                <a:latin typeface="Tahoma" pitchFamily="34" charset="0"/>
              </a:defRPr>
            </a:lvl8pPr>
            <a:lvl9pPr marL="3886200" indent="-228600" algn="r" eaLnBrk="0" fontAlgn="base" hangingPunct="0">
              <a:spcBef>
                <a:spcPct val="0"/>
              </a:spcBef>
              <a:spcAft>
                <a:spcPct val="0"/>
              </a:spcAft>
              <a:defRPr sz="4400">
                <a:solidFill>
                  <a:schemeClr val="tx1"/>
                </a:solidFill>
                <a:latin typeface="Tahoma" pitchFamily="34" charset="0"/>
              </a:defRPr>
            </a:lvl9pPr>
          </a:lstStyle>
          <a:p>
            <a:pPr eaLnBrk="1" fontAlgn="base" hangingPunct="1">
              <a:spcBef>
                <a:spcPct val="0"/>
              </a:spcBef>
              <a:spcAft>
                <a:spcPct val="0"/>
              </a:spcAft>
            </a:pPr>
            <a:endParaRPr lang="en-US">
              <a:solidFill>
                <a:srgbClr val="000000"/>
              </a:solidFill>
              <a:ea typeface="MS PGothic" pitchFamily="34" charset="-128"/>
            </a:endParaRPr>
          </a:p>
        </p:txBody>
      </p:sp>
      <p:sp>
        <p:nvSpPr>
          <p:cNvPr id="5" name="TextBox 4"/>
          <p:cNvSpPr txBox="1">
            <a:spLocks noChangeArrowheads="1"/>
          </p:cNvSpPr>
          <p:nvPr/>
        </p:nvSpPr>
        <p:spPr bwMode="auto">
          <a:xfrm>
            <a:off x="6400800" y="152400"/>
            <a:ext cx="2743200" cy="1143000"/>
          </a:xfrm>
          <a:prstGeom prst="rect">
            <a:avLst/>
          </a:prstGeom>
          <a:noFill/>
          <a:ln w="9525">
            <a:noFill/>
            <a:miter lim="800000"/>
            <a:headEnd/>
            <a:tailEnd/>
          </a:ln>
        </p:spPr>
        <p:txBody>
          <a:bodyPr anchor="ct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defRPr/>
            </a:pPr>
            <a:r>
              <a:rPr lang="en-US" sz="2800" b="1" kern="0" dirty="0">
                <a:solidFill>
                  <a:schemeClr val="bg1"/>
                </a:solidFill>
                <a:latin typeface="+mn-lt"/>
                <a:ea typeface="+mj-ea"/>
                <a:cs typeface="+mj-cs"/>
              </a:rPr>
              <a:t>Results Chains</a:t>
            </a:r>
          </a:p>
        </p:txBody>
      </p:sp>
    </p:spTree>
    <p:extLst>
      <p:ext uri="{BB962C8B-B14F-4D97-AF65-F5344CB8AC3E}">
        <p14:creationId xmlns:p14="http://schemas.microsoft.com/office/powerpoint/2010/main" val="399903558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57251"/>
            <a:ext cx="2159759" cy="513943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dirty="0">
                <a:latin typeface="Trebuchet MS" panose="020B0603020202020204" pitchFamily="34" charset="0"/>
              </a:rPr>
              <a:t>Projects need Road maps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363" t="27677" r="8031" b="28485"/>
          <a:stretch/>
        </p:blipFill>
        <p:spPr>
          <a:xfrm>
            <a:off x="2171261" y="1498611"/>
            <a:ext cx="5527964" cy="225482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9697" t="21212" r="39242" b="53536"/>
          <a:stretch/>
        </p:blipFill>
        <p:spPr>
          <a:xfrm>
            <a:off x="2143944" y="4191000"/>
            <a:ext cx="5527964" cy="2549800"/>
          </a:xfrm>
          <a:prstGeom prst="rect">
            <a:avLst/>
          </a:prstGeom>
        </p:spPr>
      </p:pic>
      <p:sp>
        <p:nvSpPr>
          <p:cNvPr id="2" name="Text Placeholder 1"/>
          <p:cNvSpPr>
            <a:spLocks noGrp="1"/>
          </p:cNvSpPr>
          <p:nvPr>
            <p:ph type="body" sz="quarter" idx="13"/>
          </p:nvPr>
        </p:nvSpPr>
        <p:spPr/>
        <p:txBody>
          <a:bodyPr/>
          <a:lstStyle/>
          <a:p>
            <a:r>
              <a:rPr lang="en-AU" dirty="0"/>
              <a:t>Making the Plan</a:t>
            </a:r>
          </a:p>
        </p:txBody>
      </p:sp>
      <p:sp>
        <p:nvSpPr>
          <p:cNvPr id="6" name="Text Placeholder 5"/>
          <p:cNvSpPr>
            <a:spLocks noGrp="1"/>
          </p:cNvSpPr>
          <p:nvPr>
            <p:ph type="body" sz="quarter" idx="14"/>
          </p:nvPr>
        </p:nvSpPr>
        <p:spPr/>
        <p:txBody>
          <a:bodyPr>
            <a:normAutofit fontScale="85000" lnSpcReduction="10000"/>
          </a:bodyPr>
          <a:lstStyle/>
          <a:p>
            <a:r>
              <a:rPr lang="en-AU" dirty="0"/>
              <a:t>Results chains</a:t>
            </a:r>
          </a:p>
        </p:txBody>
      </p:sp>
      <p:sp>
        <p:nvSpPr>
          <p:cNvPr id="7" name="Text Placeholder 6"/>
          <p:cNvSpPr>
            <a:spLocks noGrp="1"/>
          </p:cNvSpPr>
          <p:nvPr>
            <p:ph type="body" sz="quarter" idx="4294967295"/>
          </p:nvPr>
        </p:nvSpPr>
        <p:spPr>
          <a:xfrm>
            <a:off x="2852738" y="609600"/>
            <a:ext cx="6291262" cy="457200"/>
          </a:xfrm>
        </p:spPr>
        <p:txBody>
          <a:bodyPr>
            <a:normAutofit fontScale="92500" lnSpcReduction="20000"/>
          </a:bodyPr>
          <a:lstStyle/>
          <a:p>
            <a:pPr marL="0" indent="0">
              <a:buNone/>
            </a:pPr>
            <a:r>
              <a:rPr lang="en-AU" dirty="0"/>
              <a:t>Examples</a:t>
            </a:r>
          </a:p>
        </p:txBody>
      </p:sp>
    </p:spTree>
    <p:extLst>
      <p:ext uri="{BB962C8B-B14F-4D97-AF65-F5344CB8AC3E}">
        <p14:creationId xmlns:p14="http://schemas.microsoft.com/office/powerpoint/2010/main" val="3131677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WORKSPACE\Coaches_Rally2010\Theory of Change Session Planning\PPT\math0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019800" cy="6846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370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Making the Plan</a:t>
            </a:r>
          </a:p>
        </p:txBody>
      </p:sp>
      <p:sp>
        <p:nvSpPr>
          <p:cNvPr id="6" name="Text Placeholder 5"/>
          <p:cNvSpPr>
            <a:spLocks noGrp="1"/>
          </p:cNvSpPr>
          <p:nvPr>
            <p:ph type="body" sz="quarter" idx="14"/>
          </p:nvPr>
        </p:nvSpPr>
        <p:spPr/>
        <p:txBody>
          <a:bodyPr>
            <a:normAutofit fontScale="85000" lnSpcReduction="10000"/>
          </a:bodyPr>
          <a:lstStyle/>
          <a:p>
            <a:r>
              <a:rPr lang="en-AU" dirty="0"/>
              <a:t>Results chains</a:t>
            </a:r>
          </a:p>
        </p:txBody>
      </p:sp>
      <p:sp>
        <p:nvSpPr>
          <p:cNvPr id="7" name="Text Placeholder 6"/>
          <p:cNvSpPr>
            <a:spLocks noGrp="1"/>
          </p:cNvSpPr>
          <p:nvPr>
            <p:ph type="body" sz="quarter" idx="4294967295"/>
          </p:nvPr>
        </p:nvSpPr>
        <p:spPr>
          <a:xfrm>
            <a:off x="2852738" y="609600"/>
            <a:ext cx="6291262" cy="457200"/>
          </a:xfrm>
        </p:spPr>
        <p:txBody>
          <a:bodyPr>
            <a:normAutofit fontScale="92500" lnSpcReduction="20000"/>
          </a:bodyPr>
          <a:lstStyle/>
          <a:p>
            <a:pPr marL="0" indent="0">
              <a:buNone/>
            </a:pPr>
            <a:r>
              <a:rPr lang="en-AU" dirty="0"/>
              <a:t>Types of failure</a:t>
            </a:r>
          </a:p>
        </p:txBody>
      </p:sp>
      <p:graphicFrame>
        <p:nvGraphicFramePr>
          <p:cNvPr id="8" name="Object 4"/>
          <p:cNvGraphicFramePr>
            <a:graphicFrameLocks noChangeAspect="1"/>
          </p:cNvGraphicFramePr>
          <p:nvPr>
            <p:extLst>
              <p:ext uri="{D42A27DB-BD31-4B8C-83A1-F6EECF244321}">
                <p14:modId xmlns:p14="http://schemas.microsoft.com/office/powerpoint/2010/main" val="2650728951"/>
              </p:ext>
            </p:extLst>
          </p:nvPr>
        </p:nvGraphicFramePr>
        <p:xfrm>
          <a:off x="85341" y="1371600"/>
          <a:ext cx="8915399" cy="5486400"/>
        </p:xfrm>
        <a:graphic>
          <a:graphicData uri="http://schemas.openxmlformats.org/presentationml/2006/ole">
            <mc:AlternateContent xmlns:mc="http://schemas.openxmlformats.org/markup-compatibility/2006">
              <mc:Choice xmlns:v="urn:schemas-microsoft-com:vml" Requires="v">
                <p:oleObj spid="_x0000_s55316" name="Visio" r:id="rId3" imgW="5791505" imgH="4041343" progId="">
                  <p:embed/>
                </p:oleObj>
              </mc:Choice>
              <mc:Fallback>
                <p:oleObj name="Visio" r:id="rId3" imgW="5791505" imgH="4041343"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1" y="1371600"/>
                        <a:ext cx="8915399" cy="5486400"/>
                      </a:xfrm>
                      <a:prstGeom prst="rect">
                        <a:avLst/>
                      </a:prstGeom>
                      <a:noFill/>
                      <a:ln w="9525">
                        <a:solidFill>
                          <a:schemeClr val="tx2"/>
                        </a:solidFill>
                        <a:miter lim="800000"/>
                        <a:headEnd/>
                        <a:tailEnd/>
                      </a:ln>
                      <a:effectLst/>
                      <a:extLst/>
                    </p:spPr>
                  </p:pic>
                </p:oleObj>
              </mc:Fallback>
            </mc:AlternateContent>
          </a:graphicData>
        </a:graphic>
      </p:graphicFrame>
    </p:spTree>
    <p:extLst>
      <p:ext uri="{BB962C8B-B14F-4D97-AF65-F5344CB8AC3E}">
        <p14:creationId xmlns:p14="http://schemas.microsoft.com/office/powerpoint/2010/main" val="3884221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Making the Plan</a:t>
            </a:r>
          </a:p>
        </p:txBody>
      </p:sp>
      <p:sp>
        <p:nvSpPr>
          <p:cNvPr id="6" name="Text Placeholder 5"/>
          <p:cNvSpPr>
            <a:spLocks noGrp="1"/>
          </p:cNvSpPr>
          <p:nvPr>
            <p:ph type="body" sz="quarter" idx="14"/>
          </p:nvPr>
        </p:nvSpPr>
        <p:spPr/>
        <p:txBody>
          <a:bodyPr>
            <a:normAutofit fontScale="85000" lnSpcReduction="10000"/>
          </a:bodyPr>
          <a:lstStyle/>
          <a:p>
            <a:r>
              <a:rPr lang="en-AU" dirty="0"/>
              <a:t>Results chains</a:t>
            </a:r>
          </a:p>
        </p:txBody>
      </p:sp>
      <p:sp>
        <p:nvSpPr>
          <p:cNvPr id="7" name="Text Placeholder 6"/>
          <p:cNvSpPr>
            <a:spLocks noGrp="1"/>
          </p:cNvSpPr>
          <p:nvPr>
            <p:ph type="body" sz="quarter" idx="4294967295"/>
          </p:nvPr>
        </p:nvSpPr>
        <p:spPr>
          <a:xfrm>
            <a:off x="2852738" y="609600"/>
            <a:ext cx="6291262" cy="457200"/>
          </a:xfrm>
        </p:spPr>
        <p:txBody>
          <a:bodyPr>
            <a:normAutofit fontScale="92500" lnSpcReduction="20000"/>
          </a:bodyPr>
          <a:lstStyle/>
          <a:p>
            <a:pPr marL="0" indent="0">
              <a:buNone/>
            </a:pPr>
            <a:r>
              <a:rPr lang="en-AU" dirty="0"/>
              <a:t>Checking progress</a:t>
            </a:r>
          </a:p>
        </p:txBody>
      </p:sp>
      <p:sp>
        <p:nvSpPr>
          <p:cNvPr id="9" name="Content Placeholder 1"/>
          <p:cNvSpPr txBox="1">
            <a:spLocks/>
          </p:cNvSpPr>
          <p:nvPr/>
        </p:nvSpPr>
        <p:spPr>
          <a:xfrm>
            <a:off x="457200" y="1447800"/>
            <a:ext cx="8229600" cy="4724400"/>
          </a:xfrm>
          <a:prstGeom prst="rect">
            <a:avLst/>
          </a:prstGeom>
        </p:spPr>
        <p:txBody>
          <a:bodyPr/>
          <a:lstStyle>
            <a:lvl1pPr marL="342796" indent="-342796" algn="l" defTabSz="914118" rtl="0" eaLnBrk="1" latinLnBrk="0" hangingPunct="1">
              <a:spcBef>
                <a:spcPct val="20000"/>
              </a:spcBef>
              <a:buFont typeface="Arial" pitchFamily="34" charset="0"/>
              <a:buChar char="•"/>
              <a:defRPr sz="3200" kern="1200">
                <a:solidFill>
                  <a:schemeClr val="tx1"/>
                </a:solidFill>
                <a:latin typeface="Trebuchet MS" panose="020B0603020202020204" pitchFamily="34" charset="0"/>
                <a:ea typeface="+mn-ea"/>
                <a:cs typeface="Times New Roman" panose="02020603050405020304" pitchFamily="18" charset="0"/>
              </a:defRPr>
            </a:lvl1pPr>
            <a:lvl2pPr marL="742722" indent="-285662" algn="l" defTabSz="914118" rtl="0" eaLnBrk="1" latinLnBrk="0" hangingPunct="1">
              <a:spcBef>
                <a:spcPct val="20000"/>
              </a:spcBef>
              <a:buFont typeface="Arial" pitchFamily="34" charset="0"/>
              <a:buChar char="–"/>
              <a:defRPr sz="2800" kern="1200">
                <a:solidFill>
                  <a:schemeClr val="tx1"/>
                </a:solidFill>
                <a:latin typeface="Trebuchet MS" panose="020B0603020202020204" pitchFamily="34" charset="0"/>
                <a:ea typeface="+mn-ea"/>
                <a:cs typeface="Times New Roman" panose="02020603050405020304" pitchFamily="18" charset="0"/>
              </a:defRPr>
            </a:lvl2pPr>
            <a:lvl3pPr marL="1142647" indent="-228529" algn="l" defTabSz="914118" rtl="0" eaLnBrk="1" latinLnBrk="0" hangingPunct="1">
              <a:spcBef>
                <a:spcPct val="20000"/>
              </a:spcBef>
              <a:buFont typeface="Arial" pitchFamily="34" charset="0"/>
              <a:buChar char="•"/>
              <a:defRPr sz="2400" kern="1200">
                <a:solidFill>
                  <a:schemeClr val="tx1"/>
                </a:solidFill>
                <a:latin typeface="Trebuchet MS" panose="020B0603020202020204" pitchFamily="34" charset="0"/>
                <a:ea typeface="+mn-ea"/>
                <a:cs typeface="Times New Roman" panose="02020603050405020304" pitchFamily="18" charset="0"/>
              </a:defRPr>
            </a:lvl3pPr>
            <a:lvl4pPr marL="1599708" indent="-228529" algn="l" defTabSz="914118"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Times New Roman" panose="02020603050405020304" pitchFamily="18" charset="0"/>
              </a:defRPr>
            </a:lvl4pPr>
            <a:lvl5pPr marL="2056770" indent="-228529" algn="l" defTabSz="914118"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Times New Roman" panose="02020603050405020304" pitchFamily="18" charset="0"/>
              </a:defRPr>
            </a:lvl5pPr>
            <a:lvl6pPr marL="2513830"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88"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49"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06"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SzPct val="130000"/>
              <a:buFont typeface="Arial" pitchFamily="34" charset="0"/>
              <a:buNone/>
            </a:pPr>
            <a:r>
              <a:rPr lang="en-US" sz="2400">
                <a:solidFill>
                  <a:schemeClr val="accent2"/>
                </a:solidFill>
                <a:ea typeface="MS PGothic" pitchFamily="34" charset="-128"/>
              </a:rPr>
              <a:t>The project team assumed:</a:t>
            </a:r>
          </a:p>
          <a:p>
            <a:pPr fontAlgn="auto">
              <a:spcAft>
                <a:spcPts val="0"/>
              </a:spcAft>
              <a:buSzPct val="130000"/>
              <a:buFont typeface="Arial" charset="0"/>
              <a:buChar char="•"/>
            </a:pPr>
            <a:r>
              <a:rPr lang="en-US" sz="2000">
                <a:solidFill>
                  <a:srgbClr val="008000"/>
                </a:solidFill>
                <a:ea typeface="MS PGothic" pitchFamily="34" charset="-128"/>
              </a:rPr>
              <a:t>If we train local fishermen as fly fishing guides and we give them fly fishing gear, then they will have the skills and gear to be guides</a:t>
            </a:r>
          </a:p>
          <a:p>
            <a:pPr fontAlgn="auto">
              <a:spcAft>
                <a:spcPts val="0"/>
              </a:spcAft>
              <a:buSzPct val="130000"/>
              <a:buFont typeface="Arial" charset="0"/>
              <a:buChar char="•"/>
            </a:pPr>
            <a:r>
              <a:rPr lang="en-US" sz="2000">
                <a:solidFill>
                  <a:schemeClr val="accent2"/>
                </a:solidFill>
                <a:ea typeface="MS PGothic" pitchFamily="34" charset="-128"/>
              </a:rPr>
              <a:t>If they have the skills and gear, then they will work as fly fishing guides</a:t>
            </a:r>
          </a:p>
          <a:p>
            <a:pPr fontAlgn="auto">
              <a:spcAft>
                <a:spcPts val="0"/>
              </a:spcAft>
              <a:buSzPct val="130000"/>
              <a:buFont typeface="Arial" charset="0"/>
              <a:buChar char="•"/>
            </a:pPr>
            <a:r>
              <a:rPr lang="en-US" sz="2000">
                <a:solidFill>
                  <a:srgbClr val="008000"/>
                </a:solidFill>
                <a:ea typeface="MS PGothic" pitchFamily="34" charset="-128"/>
              </a:rPr>
              <a:t>If they are able to work as fly fishing guides, then they will increase their income </a:t>
            </a:r>
          </a:p>
          <a:p>
            <a:pPr fontAlgn="auto">
              <a:spcAft>
                <a:spcPts val="0"/>
              </a:spcAft>
              <a:buSzPct val="130000"/>
              <a:buFont typeface="Arial" charset="0"/>
              <a:buChar char="•"/>
            </a:pPr>
            <a:r>
              <a:rPr lang="en-US" sz="2000">
                <a:solidFill>
                  <a:schemeClr val="accent2"/>
                </a:solidFill>
                <a:ea typeface="MS PGothic" pitchFamily="34" charset="-128"/>
              </a:rPr>
              <a:t>If they have increased income, they will not need to fish so much and there will be less unsustainable fishing practices</a:t>
            </a:r>
          </a:p>
          <a:p>
            <a:pPr fontAlgn="auto">
              <a:spcAft>
                <a:spcPts val="0"/>
              </a:spcAft>
              <a:buSzPct val="130000"/>
              <a:buFont typeface="Arial" charset="0"/>
              <a:buChar char="•"/>
            </a:pPr>
            <a:r>
              <a:rPr lang="en-US" sz="2000">
                <a:solidFill>
                  <a:srgbClr val="008000"/>
                </a:solidFill>
                <a:ea typeface="MS PGothic" pitchFamily="34" charset="-128"/>
              </a:rPr>
              <a:t>If there are less unsustainable fishing practices, then the coral reef ecosystem will be more conserved.</a:t>
            </a:r>
          </a:p>
          <a:p>
            <a:pPr marL="0" indent="0" fontAlgn="auto">
              <a:spcAft>
                <a:spcPts val="0"/>
              </a:spcAft>
              <a:buFont typeface="Arial" pitchFamily="34" charset="0"/>
              <a:buNone/>
            </a:pPr>
            <a:endParaRPr lang="en-US" dirty="0"/>
          </a:p>
        </p:txBody>
      </p:sp>
      <p:graphicFrame>
        <p:nvGraphicFramePr>
          <p:cNvPr id="10" name="Object 3"/>
          <p:cNvGraphicFramePr>
            <a:graphicFrameLocks noChangeAspect="1"/>
          </p:cNvGraphicFramePr>
          <p:nvPr>
            <p:extLst/>
          </p:nvPr>
        </p:nvGraphicFramePr>
        <p:xfrm>
          <a:off x="11113" y="5594350"/>
          <a:ext cx="9121775" cy="1974850"/>
        </p:xfrm>
        <a:graphic>
          <a:graphicData uri="http://schemas.openxmlformats.org/presentationml/2006/ole">
            <mc:AlternateContent xmlns:mc="http://schemas.openxmlformats.org/markup-compatibility/2006">
              <mc:Choice xmlns:v="urn:schemas-microsoft-com:vml" Requires="v">
                <p:oleObj spid="_x0000_s56340" name="Visio" r:id="rId3" imgW="8777021" imgH="1899818" progId="">
                  <p:embed/>
                </p:oleObj>
              </mc:Choice>
              <mc:Fallback>
                <p:oleObj name="Visio" r:id="rId3" imgW="8777021" imgH="189981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 y="5594350"/>
                        <a:ext cx="9121775"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2491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Making the Plan</a:t>
            </a:r>
          </a:p>
        </p:txBody>
      </p:sp>
      <p:sp>
        <p:nvSpPr>
          <p:cNvPr id="6" name="Text Placeholder 5"/>
          <p:cNvSpPr>
            <a:spLocks noGrp="1"/>
          </p:cNvSpPr>
          <p:nvPr>
            <p:ph type="body" sz="quarter" idx="14"/>
          </p:nvPr>
        </p:nvSpPr>
        <p:spPr/>
        <p:txBody>
          <a:bodyPr>
            <a:normAutofit fontScale="85000" lnSpcReduction="10000"/>
          </a:bodyPr>
          <a:lstStyle/>
          <a:p>
            <a:r>
              <a:rPr lang="en-AU" dirty="0"/>
              <a:t>Results chains</a:t>
            </a:r>
          </a:p>
        </p:txBody>
      </p:sp>
      <p:sp>
        <p:nvSpPr>
          <p:cNvPr id="7" name="Text Placeholder 6"/>
          <p:cNvSpPr>
            <a:spLocks noGrp="1"/>
          </p:cNvSpPr>
          <p:nvPr>
            <p:ph type="body" sz="quarter" idx="4294967295"/>
          </p:nvPr>
        </p:nvSpPr>
        <p:spPr>
          <a:xfrm>
            <a:off x="2852738" y="609600"/>
            <a:ext cx="6291262" cy="457200"/>
          </a:xfrm>
        </p:spPr>
        <p:txBody>
          <a:bodyPr>
            <a:normAutofit fontScale="92500" lnSpcReduction="20000"/>
          </a:bodyPr>
          <a:lstStyle/>
          <a:p>
            <a:pPr marL="0" indent="0">
              <a:buNone/>
            </a:pPr>
            <a:r>
              <a:rPr lang="en-AU" dirty="0"/>
              <a:t>Checking progress and adapting</a:t>
            </a:r>
          </a:p>
        </p:txBody>
      </p:sp>
      <p:sp>
        <p:nvSpPr>
          <p:cNvPr id="8" name="Content Placeholder 1"/>
          <p:cNvSpPr txBox="1">
            <a:spLocks/>
          </p:cNvSpPr>
          <p:nvPr/>
        </p:nvSpPr>
        <p:spPr>
          <a:xfrm>
            <a:off x="457200" y="1600206"/>
            <a:ext cx="8229600" cy="4525963"/>
          </a:xfrm>
          <a:prstGeom prst="rect">
            <a:avLst/>
          </a:prstGeom>
        </p:spPr>
        <p:txBody>
          <a:bodyPr/>
          <a:lstStyle>
            <a:lvl1pPr marL="342796" indent="-342796" algn="l" defTabSz="914118" rtl="0" eaLnBrk="1" latinLnBrk="0" hangingPunct="1">
              <a:spcBef>
                <a:spcPct val="20000"/>
              </a:spcBef>
              <a:buFont typeface="Arial" pitchFamily="34" charset="0"/>
              <a:buChar char="•"/>
              <a:defRPr sz="3200" kern="1200">
                <a:solidFill>
                  <a:schemeClr val="tx1"/>
                </a:solidFill>
                <a:latin typeface="Trebuchet MS" panose="020B0603020202020204" pitchFamily="34" charset="0"/>
                <a:ea typeface="+mn-ea"/>
                <a:cs typeface="Times New Roman" panose="02020603050405020304" pitchFamily="18" charset="0"/>
              </a:defRPr>
            </a:lvl1pPr>
            <a:lvl2pPr marL="742722" indent="-285662" algn="l" defTabSz="914118" rtl="0" eaLnBrk="1" latinLnBrk="0" hangingPunct="1">
              <a:spcBef>
                <a:spcPct val="20000"/>
              </a:spcBef>
              <a:buFont typeface="Arial" pitchFamily="34" charset="0"/>
              <a:buChar char="–"/>
              <a:defRPr sz="2800" kern="1200">
                <a:solidFill>
                  <a:schemeClr val="tx1"/>
                </a:solidFill>
                <a:latin typeface="Trebuchet MS" panose="020B0603020202020204" pitchFamily="34" charset="0"/>
                <a:ea typeface="+mn-ea"/>
                <a:cs typeface="Times New Roman" panose="02020603050405020304" pitchFamily="18" charset="0"/>
              </a:defRPr>
            </a:lvl2pPr>
            <a:lvl3pPr marL="1142647" indent="-228529" algn="l" defTabSz="914118" rtl="0" eaLnBrk="1" latinLnBrk="0" hangingPunct="1">
              <a:spcBef>
                <a:spcPct val="20000"/>
              </a:spcBef>
              <a:buFont typeface="Arial" pitchFamily="34" charset="0"/>
              <a:buChar char="•"/>
              <a:defRPr sz="2400" kern="1200">
                <a:solidFill>
                  <a:schemeClr val="tx1"/>
                </a:solidFill>
                <a:latin typeface="Trebuchet MS" panose="020B0603020202020204" pitchFamily="34" charset="0"/>
                <a:ea typeface="+mn-ea"/>
                <a:cs typeface="Times New Roman" panose="02020603050405020304" pitchFamily="18" charset="0"/>
              </a:defRPr>
            </a:lvl3pPr>
            <a:lvl4pPr marL="1599708" indent="-228529" algn="l" defTabSz="914118"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Times New Roman" panose="02020603050405020304" pitchFamily="18" charset="0"/>
              </a:defRPr>
            </a:lvl4pPr>
            <a:lvl5pPr marL="2056770" indent="-228529" algn="l" defTabSz="914118" rtl="0" eaLnBrk="1" latinLnBrk="0" hangingPunct="1">
              <a:spcBef>
                <a:spcPct val="20000"/>
              </a:spcBef>
              <a:buFont typeface="Arial" pitchFamily="34" charset="0"/>
              <a:buChar char="»"/>
              <a:defRPr sz="2000" kern="1200">
                <a:solidFill>
                  <a:schemeClr val="tx1"/>
                </a:solidFill>
                <a:latin typeface="Trebuchet MS" panose="020B0603020202020204" pitchFamily="34" charset="0"/>
                <a:ea typeface="+mn-ea"/>
                <a:cs typeface="Times New Roman" panose="02020603050405020304" pitchFamily="18" charset="0"/>
              </a:defRPr>
            </a:lvl5pPr>
            <a:lvl6pPr marL="2513830"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88"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49"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06" indent="-228529" algn="l" defTabSz="91411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SzPct val="130000"/>
              <a:buFont typeface="Arial" pitchFamily="34" charset="0"/>
              <a:buNone/>
            </a:pPr>
            <a:r>
              <a:rPr lang="en-US" sz="2400">
                <a:solidFill>
                  <a:schemeClr val="accent2"/>
                </a:solidFill>
                <a:ea typeface="MS PGothic" pitchFamily="34" charset="-128"/>
              </a:rPr>
              <a:t>What else did the fishermen need to become fly fishing guides?</a:t>
            </a:r>
          </a:p>
          <a:p>
            <a:pPr fontAlgn="auto">
              <a:spcAft>
                <a:spcPts val="0"/>
              </a:spcAft>
              <a:buSzPct val="130000"/>
              <a:buFont typeface="Arial" charset="0"/>
              <a:buChar char="•"/>
            </a:pPr>
            <a:r>
              <a:rPr lang="en-US" sz="2000">
                <a:solidFill>
                  <a:srgbClr val="008000"/>
                </a:solidFill>
                <a:ea typeface="MS PGothic" pitchFamily="34" charset="-128"/>
              </a:rPr>
              <a:t>Clients – tourists and tourism operators needed to know about the fly fishing guides</a:t>
            </a:r>
          </a:p>
          <a:p>
            <a:pPr fontAlgn="auto">
              <a:spcAft>
                <a:spcPts val="0"/>
              </a:spcAft>
              <a:buSzPct val="130000"/>
              <a:buFont typeface="Arial" charset="0"/>
              <a:buChar char="•"/>
            </a:pPr>
            <a:r>
              <a:rPr lang="en-US" sz="2000">
                <a:solidFill>
                  <a:schemeClr val="accent2"/>
                </a:solidFill>
                <a:ea typeface="MS PGothic" pitchFamily="34" charset="-128"/>
              </a:rPr>
              <a:t>English speaking skills</a:t>
            </a:r>
          </a:p>
          <a:p>
            <a:pPr fontAlgn="auto">
              <a:spcAft>
                <a:spcPts val="0"/>
              </a:spcAft>
              <a:buSzPct val="130000"/>
              <a:buFont typeface="Arial" charset="0"/>
              <a:buChar char="•"/>
            </a:pPr>
            <a:r>
              <a:rPr lang="en-US" sz="2000">
                <a:solidFill>
                  <a:srgbClr val="008000"/>
                </a:solidFill>
                <a:ea typeface="MS PGothic" pitchFamily="34" charset="-128"/>
              </a:rPr>
              <a:t>Etc.</a:t>
            </a:r>
          </a:p>
          <a:p>
            <a:pPr marL="0" indent="0" fontAlgn="auto">
              <a:spcAft>
                <a:spcPts val="0"/>
              </a:spcAft>
              <a:buFont typeface="Arial" pitchFamily="34" charset="0"/>
              <a:buNone/>
            </a:pPr>
            <a:endParaRPr lang="en-US" dirty="0"/>
          </a:p>
        </p:txBody>
      </p:sp>
      <p:graphicFrame>
        <p:nvGraphicFramePr>
          <p:cNvPr id="11" name="Object 3"/>
          <p:cNvGraphicFramePr>
            <a:graphicFrameLocks noChangeAspect="1"/>
          </p:cNvGraphicFramePr>
          <p:nvPr>
            <p:extLst>
              <p:ext uri="{D42A27DB-BD31-4B8C-83A1-F6EECF244321}">
                <p14:modId xmlns:p14="http://schemas.microsoft.com/office/powerpoint/2010/main" val="69531678"/>
              </p:ext>
            </p:extLst>
          </p:nvPr>
        </p:nvGraphicFramePr>
        <p:xfrm>
          <a:off x="57394" y="4690587"/>
          <a:ext cx="9121775" cy="1974850"/>
        </p:xfrm>
        <a:graphic>
          <a:graphicData uri="http://schemas.openxmlformats.org/presentationml/2006/ole">
            <mc:AlternateContent xmlns:mc="http://schemas.openxmlformats.org/markup-compatibility/2006">
              <mc:Choice xmlns:v="urn:schemas-microsoft-com:vml" Requires="v">
                <p:oleObj spid="_x0000_s58387" name="Visio" r:id="rId3" imgW="8777021" imgH="1899818" progId="">
                  <p:embed/>
                </p:oleObj>
              </mc:Choice>
              <mc:Fallback>
                <p:oleObj name="Visio" r:id="rId3" imgW="8777021" imgH="189981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94" y="4690587"/>
                        <a:ext cx="9121775"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2099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Making the Plan</a:t>
            </a:r>
          </a:p>
        </p:txBody>
      </p:sp>
      <p:sp>
        <p:nvSpPr>
          <p:cNvPr id="6" name="Text Placeholder 5"/>
          <p:cNvSpPr>
            <a:spLocks noGrp="1"/>
          </p:cNvSpPr>
          <p:nvPr>
            <p:ph type="body" sz="quarter" idx="14"/>
          </p:nvPr>
        </p:nvSpPr>
        <p:spPr/>
        <p:txBody>
          <a:bodyPr>
            <a:normAutofit fontScale="85000" lnSpcReduction="10000"/>
          </a:bodyPr>
          <a:lstStyle/>
          <a:p>
            <a:r>
              <a:rPr lang="en-AU" dirty="0"/>
              <a:t>Results chains</a:t>
            </a:r>
          </a:p>
        </p:txBody>
      </p:sp>
      <p:sp>
        <p:nvSpPr>
          <p:cNvPr id="7" name="Text Placeholder 6"/>
          <p:cNvSpPr>
            <a:spLocks noGrp="1"/>
          </p:cNvSpPr>
          <p:nvPr>
            <p:ph type="body" sz="quarter" idx="4294967295"/>
          </p:nvPr>
        </p:nvSpPr>
        <p:spPr>
          <a:xfrm>
            <a:off x="2852738" y="609600"/>
            <a:ext cx="6291262" cy="457200"/>
          </a:xfrm>
        </p:spPr>
        <p:txBody>
          <a:bodyPr>
            <a:normAutofit fontScale="92500" lnSpcReduction="20000"/>
          </a:bodyPr>
          <a:lstStyle/>
          <a:p>
            <a:pPr marL="0" indent="0">
              <a:buNone/>
            </a:pPr>
            <a:r>
              <a:rPr lang="en-AU" dirty="0"/>
              <a:t>How we use a roadmap</a:t>
            </a:r>
          </a:p>
        </p:txBody>
      </p:sp>
      <p:sp>
        <p:nvSpPr>
          <p:cNvPr id="8" name="Flowchart: Preparation 7"/>
          <p:cNvSpPr/>
          <p:nvPr/>
        </p:nvSpPr>
        <p:spPr>
          <a:xfrm>
            <a:off x="85083" y="1946343"/>
            <a:ext cx="1512787" cy="779635"/>
          </a:xfrm>
          <a:prstGeom prst="flowChartPreparation">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000" b="1" i="0" u="none" strike="noStrike" kern="0" cap="none" spc="0" normalizeH="0" baseline="0" noProof="0" dirty="0">
                <a:ln>
                  <a:noFill/>
                </a:ln>
                <a:solidFill>
                  <a:schemeClr val="tx1"/>
                </a:solidFill>
                <a:effectLst/>
                <a:uLnTx/>
                <a:uFillTx/>
                <a:latin typeface="Trebuchet MS" panose="020B0603020202020204" pitchFamily="34" charset="0"/>
              </a:rPr>
              <a:t>STRATEGY</a:t>
            </a:r>
          </a:p>
        </p:txBody>
      </p:sp>
      <p:sp>
        <p:nvSpPr>
          <p:cNvPr id="9" name="Flowchart: Alternate Process 8"/>
          <p:cNvSpPr/>
          <p:nvPr/>
        </p:nvSpPr>
        <p:spPr>
          <a:xfrm>
            <a:off x="1678348" y="2262048"/>
            <a:ext cx="855617" cy="378866"/>
          </a:xfrm>
          <a:prstGeom prst="flowChartAlternateProcess">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schemeClr val="tx1"/>
                </a:solidFill>
                <a:effectLst/>
                <a:uLnTx/>
                <a:uFillTx/>
                <a:latin typeface="Trebuchet MS" panose="020B0603020202020204" pitchFamily="34" charset="0"/>
              </a:rPr>
              <a:t>ACTION</a:t>
            </a:r>
          </a:p>
        </p:txBody>
      </p:sp>
      <p:sp>
        <p:nvSpPr>
          <p:cNvPr id="10" name="Flowchart: Process 9"/>
          <p:cNvSpPr/>
          <p:nvPr/>
        </p:nvSpPr>
        <p:spPr>
          <a:xfrm>
            <a:off x="1494839" y="2988995"/>
            <a:ext cx="1214846" cy="378779"/>
          </a:xfrm>
          <a:prstGeom prst="flowChartProcess">
            <a:avLst/>
          </a:prstGeom>
          <a:solidFill>
            <a:srgbClr val="97F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200" b="1" i="0" u="none" strike="noStrike" kern="0" cap="none" spc="0" normalizeH="0" baseline="0" noProof="0" dirty="0">
                <a:ln>
                  <a:noFill/>
                </a:ln>
                <a:solidFill>
                  <a:schemeClr val="tx1"/>
                </a:solidFill>
                <a:effectLst/>
                <a:uLnTx/>
                <a:uFillTx/>
                <a:latin typeface="Trebuchet MS" panose="020B0603020202020204" pitchFamily="34" charset="0"/>
              </a:rPr>
              <a:t>DESTINATION</a:t>
            </a:r>
          </a:p>
        </p:txBody>
      </p:sp>
      <p:sp>
        <p:nvSpPr>
          <p:cNvPr id="11" name="Isosceles Triangle 10"/>
          <p:cNvSpPr/>
          <p:nvPr/>
        </p:nvSpPr>
        <p:spPr>
          <a:xfrm>
            <a:off x="1828342" y="4308773"/>
            <a:ext cx="548639" cy="470263"/>
          </a:xfrm>
          <a:prstGeom prst="triangle">
            <a:avLst/>
          </a:prstGeom>
          <a:solidFill>
            <a:srgbClr val="CC95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600" b="0" i="0" u="none" strike="noStrike" kern="0" cap="none" spc="0" normalizeH="0" baseline="0" noProof="0" dirty="0">
              <a:ln>
                <a:noFill/>
              </a:ln>
              <a:solidFill>
                <a:schemeClr val="tx1"/>
              </a:solidFill>
              <a:effectLst/>
              <a:uLnTx/>
              <a:uFillTx/>
              <a:latin typeface="Trebuchet MS" panose="020B0603020202020204" pitchFamily="34" charset="0"/>
            </a:endParaRPr>
          </a:p>
        </p:txBody>
      </p:sp>
      <p:sp>
        <p:nvSpPr>
          <p:cNvPr id="12" name="TextBox 11"/>
          <p:cNvSpPr txBox="1"/>
          <p:nvPr/>
        </p:nvSpPr>
        <p:spPr>
          <a:xfrm>
            <a:off x="1645245" y="4450893"/>
            <a:ext cx="825867"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100" b="1" i="0" u="none" strike="noStrike" kern="0" cap="none" spc="0" normalizeH="0" baseline="0" noProof="0" dirty="0">
                <a:ln>
                  <a:noFill/>
                </a:ln>
                <a:solidFill>
                  <a:sysClr val="windowText" lastClr="000000"/>
                </a:solidFill>
                <a:effectLst/>
                <a:uLnTx/>
                <a:uFillTx/>
                <a:latin typeface="Trebuchet MS" panose="020B0603020202020204" pitchFamily="34" charset="0"/>
              </a:rPr>
              <a:t>SIGNPOST</a:t>
            </a:r>
          </a:p>
        </p:txBody>
      </p:sp>
      <p:sp>
        <p:nvSpPr>
          <p:cNvPr id="13" name="Rounded Rectangle 12"/>
          <p:cNvSpPr/>
          <p:nvPr/>
        </p:nvSpPr>
        <p:spPr>
          <a:xfrm>
            <a:off x="1494839" y="5071027"/>
            <a:ext cx="1214846" cy="320040"/>
          </a:xfrm>
          <a:prstGeom prst="roundRect">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schemeClr val="tx1"/>
                </a:solidFill>
                <a:effectLst/>
                <a:uLnTx/>
                <a:uFillTx/>
                <a:latin typeface="Trebuchet MS" panose="020B0603020202020204" pitchFamily="34" charset="0"/>
              </a:rPr>
              <a:t>CHECK</a:t>
            </a:r>
          </a:p>
        </p:txBody>
      </p:sp>
      <p:graphicFrame>
        <p:nvGraphicFramePr>
          <p:cNvPr id="14" name="Table 13"/>
          <p:cNvGraphicFramePr>
            <a:graphicFrameLocks noGrp="1"/>
          </p:cNvGraphicFramePr>
          <p:nvPr>
            <p:extLst>
              <p:ext uri="{D42A27DB-BD31-4B8C-83A1-F6EECF244321}">
                <p14:modId xmlns:p14="http://schemas.microsoft.com/office/powerpoint/2010/main" val="1454457758"/>
              </p:ext>
            </p:extLst>
          </p:nvPr>
        </p:nvGraphicFramePr>
        <p:xfrm>
          <a:off x="2819400" y="1676400"/>
          <a:ext cx="5891352" cy="3821416"/>
        </p:xfrm>
        <a:graphic>
          <a:graphicData uri="http://schemas.openxmlformats.org/drawingml/2006/table">
            <a:tbl>
              <a:tblPr firstRow="1">
                <a:tableStyleId>{5C22544A-7EE6-4342-B048-85BDC9FD1C3A}</a:tableStyleId>
              </a:tblPr>
              <a:tblGrid>
                <a:gridCol w="1963784">
                  <a:extLst>
                    <a:ext uri="{9D8B030D-6E8A-4147-A177-3AD203B41FA5}">
                      <a16:colId xmlns:a16="http://schemas.microsoft.com/office/drawing/2014/main" val="1654033689"/>
                    </a:ext>
                  </a:extLst>
                </a:gridCol>
                <a:gridCol w="1963784">
                  <a:extLst>
                    <a:ext uri="{9D8B030D-6E8A-4147-A177-3AD203B41FA5}">
                      <a16:colId xmlns:a16="http://schemas.microsoft.com/office/drawing/2014/main" val="4062854818"/>
                    </a:ext>
                  </a:extLst>
                </a:gridCol>
                <a:gridCol w="1963784">
                  <a:extLst>
                    <a:ext uri="{9D8B030D-6E8A-4147-A177-3AD203B41FA5}">
                      <a16:colId xmlns:a16="http://schemas.microsoft.com/office/drawing/2014/main" val="557870534"/>
                    </a:ext>
                  </a:extLst>
                </a:gridCol>
              </a:tblGrid>
              <a:tr h="473954">
                <a:tc>
                  <a:txBody>
                    <a:bodyPr/>
                    <a:lstStyle/>
                    <a:p>
                      <a:pPr algn="ctr"/>
                      <a:r>
                        <a:rPr lang="en-AU" sz="1200" dirty="0">
                          <a:solidFill>
                            <a:schemeClr val="tx1"/>
                          </a:solidFill>
                          <a:latin typeface="Trebuchet MS" panose="020B0603020202020204" pitchFamily="34" charset="0"/>
                        </a:rPr>
                        <a:t>WHAT</a:t>
                      </a:r>
                      <a:r>
                        <a:rPr lang="en-AU" sz="1200" baseline="0" dirty="0">
                          <a:solidFill>
                            <a:schemeClr val="tx1"/>
                          </a:solidFill>
                          <a:latin typeface="Trebuchet MS" panose="020B0603020202020204" pitchFamily="34" charset="0"/>
                        </a:rPr>
                        <a:t> </a:t>
                      </a:r>
                    </a:p>
                    <a:p>
                      <a:pPr algn="ctr"/>
                      <a:r>
                        <a:rPr lang="en-AU" sz="1200" b="0" baseline="0" dirty="0">
                          <a:solidFill>
                            <a:schemeClr val="tx1"/>
                          </a:solidFill>
                          <a:latin typeface="Trebuchet MS" panose="020B0603020202020204" pitchFamily="34" charset="0"/>
                        </a:rPr>
                        <a:t>is i</a:t>
                      </a:r>
                      <a:r>
                        <a:rPr lang="en-AU" sz="1200" b="0" dirty="0">
                          <a:solidFill>
                            <a:schemeClr val="tx1"/>
                          </a:solidFill>
                          <a:latin typeface="Trebuchet MS" panose="020B0603020202020204" pitchFamily="34" charset="0"/>
                        </a:rPr>
                        <a:t>n the PLAN</a:t>
                      </a:r>
                    </a:p>
                  </a:txBody>
                  <a:tcPr marL="68580" marR="68580" marT="34290" marB="3429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Trebuchet MS" panose="020B0603020202020204" pitchFamily="34" charset="0"/>
                        </a:rPr>
                        <a:t>WHAT do we </a:t>
                      </a:r>
                    </a:p>
                    <a:p>
                      <a:pPr algn="ctr"/>
                      <a:r>
                        <a:rPr lang="en-AU" sz="1200" dirty="0">
                          <a:solidFill>
                            <a:schemeClr val="tx1"/>
                          </a:solidFill>
                          <a:latin typeface="Trebuchet MS" panose="020B0603020202020204" pitchFamily="34" charset="0"/>
                        </a:rPr>
                        <a:t>DO</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Trebuchet MS" panose="020B0603020202020204" pitchFamily="34" charset="0"/>
                        </a:rPr>
                        <a:t>WHAT do we </a:t>
                      </a:r>
                    </a:p>
                    <a:p>
                      <a:pPr algn="ctr"/>
                      <a:r>
                        <a:rPr lang="en-AU" sz="1200" dirty="0">
                          <a:solidFill>
                            <a:schemeClr val="tx1"/>
                          </a:solidFill>
                          <a:latin typeface="Trebuchet MS" panose="020B0603020202020204" pitchFamily="34" charset="0"/>
                        </a:rPr>
                        <a:t>CHECK / LEARN</a:t>
                      </a:r>
                    </a:p>
                  </a:txBody>
                  <a:tcPr marL="68580" marR="68580" marT="34290" marB="3429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4786180"/>
                  </a:ext>
                </a:extLst>
              </a:tr>
              <a:tr h="685589">
                <a:tc>
                  <a:txBody>
                    <a:bodyPr/>
                    <a:lstStyle/>
                    <a:p>
                      <a:pPr algn="ctr"/>
                      <a:r>
                        <a:rPr lang="en-AU" sz="1200" dirty="0" err="1">
                          <a:solidFill>
                            <a:schemeClr val="tx1"/>
                          </a:solidFill>
                          <a:latin typeface="Trebuchet MS" panose="020B0603020202020204" pitchFamily="34" charset="0"/>
                        </a:rPr>
                        <a:t>Workplan</a:t>
                      </a:r>
                      <a:r>
                        <a:rPr lang="en-AU" sz="1200" dirty="0">
                          <a:solidFill>
                            <a:schemeClr val="tx1"/>
                          </a:solidFill>
                          <a:latin typeface="Trebuchet MS" panose="020B0603020202020204" pitchFamily="34" charset="0"/>
                        </a:rPr>
                        <a:t> – jobs, who will do them, resources</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1"/>
                    </a:solidFill>
                  </a:tcPr>
                </a:tc>
                <a:tc>
                  <a:txBody>
                    <a:bodyPr/>
                    <a:lstStyle/>
                    <a:p>
                      <a:pPr algn="ctr"/>
                      <a:r>
                        <a:rPr lang="en-AU" sz="1200" dirty="0">
                          <a:solidFill>
                            <a:schemeClr val="tx1"/>
                          </a:solidFill>
                          <a:latin typeface="Trebuchet MS" panose="020B0603020202020204" pitchFamily="34" charset="0"/>
                        </a:rPr>
                        <a:t>Day-to-day on-ground and other work</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1"/>
                    </a:solidFill>
                  </a:tcPr>
                </a:tc>
                <a:tc>
                  <a:txBody>
                    <a:bodyPr/>
                    <a:lstStyle/>
                    <a:p>
                      <a:pPr algn="ctr"/>
                      <a:r>
                        <a:rPr lang="en-AU" sz="1200" dirty="0">
                          <a:solidFill>
                            <a:schemeClr val="tx1"/>
                          </a:solidFill>
                          <a:latin typeface="Trebuchet MS" panose="020B0603020202020204" pitchFamily="34" charset="0"/>
                        </a:rPr>
                        <a:t>Is work being done? Are there issues, changes?</a:t>
                      </a: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1"/>
                    </a:solidFill>
                  </a:tcPr>
                </a:tc>
                <a:extLst>
                  <a:ext uri="{0D108BD9-81ED-4DB2-BD59-A6C34878D82A}">
                    <a16:rowId xmlns:a16="http://schemas.microsoft.com/office/drawing/2014/main" val="405731096"/>
                  </a:ext>
                </a:extLst>
              </a:tr>
              <a:tr h="669671">
                <a:tc>
                  <a:txBody>
                    <a:bodyPr/>
                    <a:lstStyle/>
                    <a:p>
                      <a:pPr algn="ctr"/>
                      <a:r>
                        <a:rPr lang="en-AU" sz="1200" dirty="0">
                          <a:solidFill>
                            <a:schemeClr val="tx1"/>
                          </a:solidFill>
                          <a:latin typeface="Trebuchet MS" panose="020B0603020202020204" pitchFamily="34" charset="0"/>
                        </a:rPr>
                        <a:t>Objectives - what</a:t>
                      </a:r>
                      <a:r>
                        <a:rPr lang="en-AU" sz="1200" baseline="0" dirty="0">
                          <a:solidFill>
                            <a:schemeClr val="tx1"/>
                          </a:solidFill>
                          <a:latin typeface="Trebuchet MS" panose="020B0603020202020204" pitchFamily="34" charset="0"/>
                        </a:rPr>
                        <a:t> changes if we do the jobs</a:t>
                      </a:r>
                      <a:endParaRPr lang="en-AU" sz="1200" dirty="0">
                        <a:solidFill>
                          <a:schemeClr val="tx1"/>
                        </a:solidFill>
                        <a:latin typeface="Trebuchet MS" panose="020B0603020202020204" pitchFamily="34" charset="0"/>
                      </a:endParaRP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7F0FF"/>
                    </a:solidFill>
                  </a:tcPr>
                </a:tc>
                <a:tc>
                  <a:txBody>
                    <a:bodyPr/>
                    <a:lstStyle/>
                    <a:p>
                      <a:pPr algn="ctr"/>
                      <a:r>
                        <a:rPr lang="en-AU" sz="1200" dirty="0">
                          <a:solidFill>
                            <a:schemeClr val="tx1"/>
                          </a:solidFill>
                          <a:latin typeface="Trebuchet MS" panose="020B0603020202020204" pitchFamily="34" charset="0"/>
                        </a:rPr>
                        <a:t>Team leaders / managers use this to guide work</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7F0FF"/>
                    </a:solidFill>
                  </a:tcPr>
                </a:tc>
                <a:tc>
                  <a:txBody>
                    <a:bodyPr/>
                    <a:lstStyle/>
                    <a:p>
                      <a:pPr algn="ctr"/>
                      <a:r>
                        <a:rPr lang="en-AU" sz="1200" dirty="0">
                          <a:solidFill>
                            <a:schemeClr val="tx1"/>
                          </a:solidFill>
                          <a:latin typeface="Trebuchet MS" panose="020B0603020202020204" pitchFamily="34" charset="0"/>
                        </a:rPr>
                        <a:t>Is </a:t>
                      </a:r>
                      <a:r>
                        <a:rPr lang="en-AU" sz="1200" baseline="0" dirty="0">
                          <a:solidFill>
                            <a:schemeClr val="tx1"/>
                          </a:solidFill>
                          <a:latin typeface="Trebuchet MS" panose="020B0603020202020204" pitchFamily="34" charset="0"/>
                        </a:rPr>
                        <a:t>destination is getting closer? Are we on the right path?</a:t>
                      </a:r>
                      <a:endParaRPr lang="en-AU" sz="1200" dirty="0">
                        <a:solidFill>
                          <a:schemeClr val="tx1"/>
                        </a:solidFill>
                        <a:latin typeface="Trebuchet MS" panose="020B0603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7F0FF"/>
                    </a:solidFill>
                  </a:tcPr>
                </a:tc>
                <a:extLst>
                  <a:ext uri="{0D108BD9-81ED-4DB2-BD59-A6C34878D82A}">
                    <a16:rowId xmlns:a16="http://schemas.microsoft.com/office/drawing/2014/main" val="3187899560"/>
                  </a:ext>
                </a:extLst>
              </a:tr>
              <a:tr h="617220">
                <a:tc>
                  <a:txBody>
                    <a:bodyPr/>
                    <a:lstStyle/>
                    <a:p>
                      <a:pPr algn="ctr"/>
                      <a:r>
                        <a:rPr lang="en-AU" sz="1200" dirty="0">
                          <a:solidFill>
                            <a:schemeClr val="tx1"/>
                          </a:solidFill>
                          <a:latin typeface="Trebuchet MS" panose="020B0603020202020204" pitchFamily="34" charset="0"/>
                        </a:rPr>
                        <a:t>Goals – what happens</a:t>
                      </a:r>
                      <a:r>
                        <a:rPr lang="en-AU" sz="1200" baseline="0" dirty="0">
                          <a:solidFill>
                            <a:schemeClr val="tx1"/>
                          </a:solidFill>
                          <a:latin typeface="Trebuchet MS" panose="020B0603020202020204" pitchFamily="34" charset="0"/>
                        </a:rPr>
                        <a:t> to our values if we do the jobs</a:t>
                      </a:r>
                      <a:endParaRPr lang="en-AU" sz="1200" dirty="0">
                        <a:solidFill>
                          <a:schemeClr val="tx1"/>
                        </a:solidFill>
                        <a:latin typeface="Trebuchet MS" panose="020B0603020202020204" pitchFamily="34" charset="0"/>
                      </a:endParaRP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FFC8"/>
                    </a:solidFill>
                  </a:tcPr>
                </a:tc>
                <a:tc>
                  <a:txBody>
                    <a:bodyPr/>
                    <a:lstStyle/>
                    <a:p>
                      <a:pPr algn="ctr"/>
                      <a:r>
                        <a:rPr lang="en-AU" sz="1200" dirty="0">
                          <a:solidFill>
                            <a:schemeClr val="tx1"/>
                          </a:solidFill>
                          <a:latin typeface="Trebuchet MS" panose="020B0603020202020204" pitchFamily="34" charset="0"/>
                        </a:rPr>
                        <a:t>Team leaders / managers use this to guide work</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FFC8"/>
                    </a:solidFill>
                  </a:tcPr>
                </a:tc>
                <a:tc>
                  <a:txBody>
                    <a:bodyPr/>
                    <a:lstStyle/>
                    <a:p>
                      <a:pPr algn="ctr"/>
                      <a:r>
                        <a:rPr lang="en-AU" sz="1200" dirty="0">
                          <a:solidFill>
                            <a:schemeClr val="tx1"/>
                          </a:solidFill>
                          <a:latin typeface="Trebuchet MS" panose="020B0603020202020204" pitchFamily="34" charset="0"/>
                        </a:rPr>
                        <a:t>Are the values are getting better / worse? Why?</a:t>
                      </a: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FFC8"/>
                    </a:solidFill>
                  </a:tcPr>
                </a:tc>
                <a:extLst>
                  <a:ext uri="{0D108BD9-81ED-4DB2-BD59-A6C34878D82A}">
                    <a16:rowId xmlns:a16="http://schemas.microsoft.com/office/drawing/2014/main" val="3275034278"/>
                  </a:ext>
                </a:extLst>
              </a:tr>
              <a:tr h="687491">
                <a:tc>
                  <a:txBody>
                    <a:bodyPr/>
                    <a:lstStyle/>
                    <a:p>
                      <a:pPr algn="ctr"/>
                      <a:r>
                        <a:rPr lang="en-AU" sz="1200" dirty="0">
                          <a:solidFill>
                            <a:schemeClr val="tx1"/>
                          </a:solidFill>
                          <a:latin typeface="Trebuchet MS" panose="020B0603020202020204" pitchFamily="34" charset="0"/>
                        </a:rPr>
                        <a:t>Indicators – what will we measure, who, how, resources</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5FE"/>
                    </a:solidFill>
                  </a:tcPr>
                </a:tc>
                <a:tc>
                  <a:txBody>
                    <a:bodyPr/>
                    <a:lstStyle/>
                    <a:p>
                      <a:pPr algn="ctr"/>
                      <a:r>
                        <a:rPr lang="en-AU" sz="1200" dirty="0">
                          <a:solidFill>
                            <a:schemeClr val="tx1"/>
                          </a:solidFill>
                          <a:latin typeface="Trebuchet MS" panose="020B0603020202020204" pitchFamily="34" charset="0"/>
                        </a:rPr>
                        <a:t>Monitoring activities – </a:t>
                      </a:r>
                      <a:r>
                        <a:rPr lang="en-AU" sz="1200" dirty="0" err="1">
                          <a:solidFill>
                            <a:schemeClr val="tx1"/>
                          </a:solidFill>
                          <a:latin typeface="Trebuchet MS" panose="020B0603020202020204" pitchFamily="34" charset="0"/>
                        </a:rPr>
                        <a:t>eg</a:t>
                      </a:r>
                      <a:r>
                        <a:rPr lang="en-AU" sz="1200" dirty="0">
                          <a:solidFill>
                            <a:schemeClr val="tx1"/>
                          </a:solidFill>
                          <a:latin typeface="Trebuchet MS" panose="020B0603020202020204" pitchFamily="34" charset="0"/>
                        </a:rPr>
                        <a:t> surveys, mapping – capture and store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5FE"/>
                    </a:solidFill>
                  </a:tcPr>
                </a:tc>
                <a:tc>
                  <a:txBody>
                    <a:bodyPr/>
                    <a:lstStyle/>
                    <a:p>
                      <a:pPr algn="ctr"/>
                      <a:r>
                        <a:rPr lang="en-AU" sz="1200" dirty="0">
                          <a:solidFill>
                            <a:schemeClr val="tx1"/>
                          </a:solidFill>
                          <a:latin typeface="Trebuchet MS" panose="020B0603020202020204" pitchFamily="34" charset="0"/>
                        </a:rPr>
                        <a:t>What does the evidence tell</a:t>
                      </a:r>
                      <a:r>
                        <a:rPr lang="en-AU" sz="1200" baseline="0" dirty="0">
                          <a:solidFill>
                            <a:schemeClr val="tx1"/>
                          </a:solidFill>
                          <a:latin typeface="Trebuchet MS" panose="020B0603020202020204" pitchFamily="34" charset="0"/>
                        </a:rPr>
                        <a:t> us? </a:t>
                      </a:r>
                      <a:endParaRPr lang="en-AU" sz="1200" dirty="0">
                        <a:solidFill>
                          <a:schemeClr val="tx1"/>
                        </a:solidFill>
                        <a:latin typeface="Trebuchet MS" panose="020B0603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95FE"/>
                    </a:solidFill>
                  </a:tcPr>
                </a:tc>
                <a:extLst>
                  <a:ext uri="{0D108BD9-81ED-4DB2-BD59-A6C34878D82A}">
                    <a16:rowId xmlns:a16="http://schemas.microsoft.com/office/drawing/2014/main" val="3041008230"/>
                  </a:ext>
                </a:extLst>
              </a:tr>
              <a:tr h="687491">
                <a:tc>
                  <a:txBody>
                    <a:bodyPr/>
                    <a:lstStyle/>
                    <a:p>
                      <a:pPr algn="ctr"/>
                      <a:r>
                        <a:rPr lang="en-AU" sz="1200" dirty="0">
                          <a:solidFill>
                            <a:schemeClr val="tx1"/>
                          </a:solidFill>
                          <a:latin typeface="Trebuchet MS" panose="020B0603020202020204" pitchFamily="34" charset="0"/>
                        </a:rPr>
                        <a:t>Monitoring Plan – who, when, how will we review</a:t>
                      </a:r>
                    </a:p>
                  </a:txBody>
                  <a:tcPr marL="68580" marR="68580" marT="34290" marB="3429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E6E6E6"/>
                    </a:solidFill>
                  </a:tcPr>
                </a:tc>
                <a:tc>
                  <a:txBody>
                    <a:bodyPr/>
                    <a:lstStyle/>
                    <a:p>
                      <a:pPr algn="ctr"/>
                      <a:r>
                        <a:rPr lang="en-AU" sz="1200" dirty="0">
                          <a:solidFill>
                            <a:schemeClr val="tx1"/>
                          </a:solidFill>
                          <a:latin typeface="Trebuchet MS" panose="020B0603020202020204" pitchFamily="34" charset="0"/>
                        </a:rPr>
                        <a:t>‘Toolbox’ meetings</a:t>
                      </a:r>
                      <a:r>
                        <a:rPr lang="en-AU" sz="1200" baseline="0" dirty="0">
                          <a:solidFill>
                            <a:schemeClr val="tx1"/>
                          </a:solidFill>
                          <a:latin typeface="Trebuchet MS" panose="020B0603020202020204" pitchFamily="34" charset="0"/>
                        </a:rPr>
                        <a:t> / </a:t>
                      </a:r>
                      <a:r>
                        <a:rPr lang="en-AU" sz="1200" baseline="0" dirty="0" err="1">
                          <a:solidFill>
                            <a:schemeClr val="tx1"/>
                          </a:solidFill>
                          <a:latin typeface="Trebuchet MS" panose="020B0603020202020204" pitchFamily="34" charset="0"/>
                        </a:rPr>
                        <a:t>workplan</a:t>
                      </a:r>
                      <a:r>
                        <a:rPr lang="en-AU" sz="1200" baseline="0" dirty="0">
                          <a:solidFill>
                            <a:schemeClr val="tx1"/>
                          </a:solidFill>
                          <a:latin typeface="Trebuchet MS" panose="020B0603020202020204" pitchFamily="34" charset="0"/>
                        </a:rPr>
                        <a:t> meetings</a:t>
                      </a:r>
                      <a:endParaRPr lang="en-AU" sz="1200" dirty="0">
                        <a:solidFill>
                          <a:schemeClr val="tx1"/>
                        </a:solidFill>
                        <a:latin typeface="Trebuchet MS" panose="020B0603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E6E6E6"/>
                    </a:solidFill>
                  </a:tcPr>
                </a:tc>
                <a:tc>
                  <a:txBody>
                    <a:bodyPr/>
                    <a:lstStyle/>
                    <a:p>
                      <a:pPr algn="ctr"/>
                      <a:r>
                        <a:rPr lang="en-AU" sz="1200" dirty="0">
                          <a:solidFill>
                            <a:schemeClr val="tx1"/>
                          </a:solidFill>
                          <a:latin typeface="Trebuchet MS" panose="020B0603020202020204" pitchFamily="34" charset="0"/>
                        </a:rPr>
                        <a:t>When do we do check</a:t>
                      </a:r>
                      <a:r>
                        <a:rPr lang="en-AU" sz="1200" baseline="0" dirty="0">
                          <a:solidFill>
                            <a:schemeClr val="tx1"/>
                          </a:solidFill>
                          <a:latin typeface="Trebuchet MS" panose="020B0603020202020204" pitchFamily="34" charset="0"/>
                        </a:rPr>
                        <a:t> each of these?</a:t>
                      </a:r>
                      <a:endParaRPr lang="en-AU" sz="1200" dirty="0">
                        <a:solidFill>
                          <a:schemeClr val="tx1"/>
                        </a:solidFill>
                        <a:latin typeface="Trebuchet MS" panose="020B0603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E6E6E6"/>
                    </a:solidFill>
                  </a:tcPr>
                </a:tc>
                <a:extLst>
                  <a:ext uri="{0D108BD9-81ED-4DB2-BD59-A6C34878D82A}">
                    <a16:rowId xmlns:a16="http://schemas.microsoft.com/office/drawing/2014/main" val="73285864"/>
                  </a:ext>
                </a:extLst>
              </a:tr>
            </a:tbl>
          </a:graphicData>
        </a:graphic>
      </p:graphicFrame>
      <p:sp>
        <p:nvSpPr>
          <p:cNvPr id="15" name="Oval 14"/>
          <p:cNvSpPr/>
          <p:nvPr/>
        </p:nvSpPr>
        <p:spPr>
          <a:xfrm>
            <a:off x="1535630" y="3570677"/>
            <a:ext cx="1056489" cy="496293"/>
          </a:xfrm>
          <a:prstGeom prst="ellipse">
            <a:avLst/>
          </a:prstGeom>
          <a:solidFill>
            <a:srgbClr val="C9FF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000" b="1" i="0" u="none" strike="noStrike" kern="0" cap="none" spc="0" normalizeH="0" baseline="0" noProof="0" dirty="0">
                <a:ln>
                  <a:noFill/>
                </a:ln>
                <a:solidFill>
                  <a:schemeClr val="tx1"/>
                </a:solidFill>
                <a:effectLst/>
                <a:uLnTx/>
                <a:uFillTx/>
                <a:latin typeface="Trebuchet MS" panose="020B0603020202020204" pitchFamily="34" charset="0"/>
              </a:rPr>
              <a:t>VALUES</a:t>
            </a:r>
          </a:p>
        </p:txBody>
      </p:sp>
    </p:spTree>
    <p:extLst>
      <p:ext uri="{BB962C8B-B14F-4D97-AF65-F5344CB8AC3E}">
        <p14:creationId xmlns:p14="http://schemas.microsoft.com/office/powerpoint/2010/main" val="1511987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a:ext>
            </a:extLst>
          </a:blip>
          <a:srcRect l="5901" t="67297" r="6026" b="14967"/>
          <a:stretch>
            <a:fillRect/>
          </a:stretch>
        </p:blipFill>
        <p:spPr bwMode="auto">
          <a:xfrm>
            <a:off x="0" y="0"/>
            <a:ext cx="9144000" cy="123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l="5963" t="66937" r="5963" b="16531"/>
          <a:stretch>
            <a:fillRect/>
          </a:stretch>
        </p:blipFill>
        <p:spPr bwMode="auto">
          <a:xfrm>
            <a:off x="0" y="1360488"/>
            <a:ext cx="91440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l="5963" t="65800" r="5963" b="13509"/>
          <a:stretch>
            <a:fillRect/>
          </a:stretch>
        </p:blipFill>
        <p:spPr bwMode="auto">
          <a:xfrm>
            <a:off x="0" y="2636838"/>
            <a:ext cx="9144000"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6">
            <a:extLst>
              <a:ext uri="{28A0092B-C50C-407E-A947-70E740481C1C}">
                <a14:useLocalDpi xmlns:a14="http://schemas.microsoft.com/office/drawing/2010/main" val="0"/>
              </a:ext>
            </a:extLst>
          </a:blip>
          <a:srcRect l="5963" t="65800" r="5963" b="17101"/>
          <a:stretch>
            <a:fillRect/>
          </a:stretch>
        </p:blipFill>
        <p:spPr bwMode="auto">
          <a:xfrm>
            <a:off x="0" y="4221163"/>
            <a:ext cx="9144000" cy="118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7">
            <a:extLst>
              <a:ext uri="{28A0092B-C50C-407E-A947-70E740481C1C}">
                <a14:useLocalDpi xmlns:a14="http://schemas.microsoft.com/office/drawing/2010/main" val="0"/>
              </a:ext>
            </a:extLst>
          </a:blip>
          <a:srcRect l="5963" t="68074" r="5963" b="15015"/>
          <a:stretch>
            <a:fillRect/>
          </a:stretch>
        </p:blipFill>
        <p:spPr bwMode="auto">
          <a:xfrm>
            <a:off x="3175" y="5684838"/>
            <a:ext cx="91440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581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AU" dirty="0"/>
              <a:t>Making the Plan</a:t>
            </a:r>
          </a:p>
        </p:txBody>
      </p:sp>
      <p:sp>
        <p:nvSpPr>
          <p:cNvPr id="6" name="Text Placeholder 5"/>
          <p:cNvSpPr>
            <a:spLocks noGrp="1"/>
          </p:cNvSpPr>
          <p:nvPr>
            <p:ph type="body" sz="quarter" idx="14"/>
          </p:nvPr>
        </p:nvSpPr>
        <p:spPr/>
        <p:txBody>
          <a:bodyPr>
            <a:normAutofit fontScale="85000" lnSpcReduction="10000"/>
          </a:bodyPr>
          <a:lstStyle/>
          <a:p>
            <a:r>
              <a:rPr lang="en-AU" dirty="0"/>
              <a:t>Results chains</a:t>
            </a:r>
          </a:p>
        </p:txBody>
      </p:sp>
      <p:sp>
        <p:nvSpPr>
          <p:cNvPr id="7" name="Text Placeholder 6"/>
          <p:cNvSpPr>
            <a:spLocks noGrp="1"/>
          </p:cNvSpPr>
          <p:nvPr>
            <p:ph type="body" sz="quarter" idx="4294967295"/>
          </p:nvPr>
        </p:nvSpPr>
        <p:spPr>
          <a:xfrm>
            <a:off x="2852738" y="609600"/>
            <a:ext cx="6291262" cy="457200"/>
          </a:xfrm>
        </p:spPr>
        <p:txBody>
          <a:bodyPr>
            <a:normAutofit fontScale="92500" lnSpcReduction="20000"/>
          </a:bodyPr>
          <a:lstStyle/>
          <a:p>
            <a:pPr marL="0" indent="0">
              <a:buNone/>
            </a:pPr>
            <a:r>
              <a:rPr lang="en-AU" dirty="0"/>
              <a:t>A final example</a:t>
            </a:r>
          </a:p>
        </p:txBody>
      </p:sp>
      <p:sp>
        <p:nvSpPr>
          <p:cNvPr id="4" name="Rectangle 3"/>
          <p:cNvSpPr/>
          <p:nvPr/>
        </p:nvSpPr>
        <p:spPr>
          <a:xfrm>
            <a:off x="304800" y="4800600"/>
            <a:ext cx="5486400" cy="646331"/>
          </a:xfrm>
          <a:prstGeom prst="rect">
            <a:avLst/>
          </a:prstGeom>
        </p:spPr>
        <p:txBody>
          <a:bodyPr wrap="square">
            <a:spAutoFit/>
          </a:bodyPr>
          <a:lstStyle/>
          <a:p>
            <a:r>
              <a:rPr lang="en-US">
                <a:hlinkClick r:id="rId3"/>
              </a:rPr>
              <a:t>https</a:t>
            </a:r>
            <a:r>
              <a:rPr lang="en-US">
                <a:hlinkClick r:id="rId3"/>
              </a:rPr>
              <a:t>://www.youtube.com/watch?v=b_8d_GB6WDY</a:t>
            </a:r>
            <a:endParaRPr lang="en-US"/>
          </a:p>
          <a:p>
            <a:endParaRPr lang="en-US"/>
          </a:p>
        </p:txBody>
      </p:sp>
    </p:spTree>
    <p:extLst>
      <p:ext uri="{BB962C8B-B14F-4D97-AF65-F5344CB8AC3E}">
        <p14:creationId xmlns:p14="http://schemas.microsoft.com/office/powerpoint/2010/main" val="31842591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86468"/>
            <a:ext cx="3886200" cy="5029200"/>
          </a:xfrm>
          <a:prstGeom prst="rect">
            <a:avLst/>
          </a:prstGeom>
          <a:ln>
            <a:noFill/>
          </a:ln>
          <a:effectLst>
            <a:outerShdw blurRad="292100" dist="139700" dir="2700000" algn="tl" rotWithShape="0">
              <a:srgbClr val="333333">
                <a:alpha val="65000"/>
              </a:srgbClr>
            </a:outerShdw>
          </a:effectLst>
        </p:spPr>
      </p:pic>
      <p:sp>
        <p:nvSpPr>
          <p:cNvPr id="8" name="Text Placeholder 1"/>
          <p:cNvSpPr>
            <a:spLocks noGrp="1"/>
          </p:cNvSpPr>
          <p:nvPr>
            <p:ph type="body" sz="quarter" idx="13"/>
          </p:nvPr>
        </p:nvSpPr>
        <p:spPr/>
        <p:txBody>
          <a:bodyPr/>
          <a:lstStyle/>
          <a:p>
            <a:r>
              <a:rPr lang="en-AU" dirty="0"/>
              <a:t>Making the Plan</a:t>
            </a:r>
          </a:p>
        </p:txBody>
      </p:sp>
      <p:sp>
        <p:nvSpPr>
          <p:cNvPr id="9" name="Text Placeholder 2"/>
          <p:cNvSpPr>
            <a:spLocks noGrp="1"/>
          </p:cNvSpPr>
          <p:nvPr>
            <p:ph type="body" sz="quarter" idx="14"/>
          </p:nvPr>
        </p:nvSpPr>
        <p:spPr/>
        <p:txBody>
          <a:bodyPr>
            <a:normAutofit fontScale="85000" lnSpcReduction="10000"/>
          </a:bodyPr>
          <a:lstStyle/>
          <a:p>
            <a:r>
              <a:rPr lang="en-AU" dirty="0"/>
              <a:t>Results chains</a:t>
            </a:r>
          </a:p>
        </p:txBody>
      </p:sp>
      <p:sp>
        <p:nvSpPr>
          <p:cNvPr id="10" name="Text Placeholder 4"/>
          <p:cNvSpPr>
            <a:spLocks noGrp="1"/>
          </p:cNvSpPr>
          <p:nvPr>
            <p:ph type="body" sz="quarter" idx="15"/>
          </p:nvPr>
        </p:nvSpPr>
        <p:spPr/>
        <p:txBody>
          <a:bodyPr>
            <a:normAutofit/>
          </a:bodyPr>
          <a:lstStyle/>
          <a:p>
            <a:r>
              <a:rPr lang="en-US" dirty="0"/>
              <a:t>Additional Resources</a:t>
            </a:r>
            <a:endParaRPr lang="en-AU"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491" y="1386468"/>
            <a:ext cx="2952617" cy="382158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2733222"/>
            <a:ext cx="3029968" cy="39216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0426012"/>
      </p:ext>
    </p:extLst>
  </p:cSld>
  <p:clrMapOvr>
    <a:masterClrMapping/>
  </p:clrMapOvr>
  <p:transition advTm="1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228600" y="1600206"/>
            <a:ext cx="8915400" cy="4525963"/>
          </a:xfrm>
        </p:spPr>
        <p:txBody>
          <a:bodyPr>
            <a:normAutofit fontScale="92500"/>
          </a:bodyPr>
          <a:lstStyle/>
          <a:p>
            <a:pPr eaLnBrk="1" hangingPunct="1"/>
            <a:r>
              <a:rPr lang="en-AU" sz="4000" dirty="0"/>
              <a:t>Why we do this step?</a:t>
            </a:r>
          </a:p>
          <a:p>
            <a:pPr lvl="1" eaLnBrk="1" hangingPunct="1">
              <a:lnSpc>
                <a:spcPct val="110000"/>
              </a:lnSpc>
            </a:pPr>
            <a:r>
              <a:rPr lang="en-AU" sz="3600" dirty="0">
                <a:solidFill>
                  <a:schemeClr val="tx2"/>
                </a:solidFill>
              </a:rPr>
              <a:t>To be confident that the Strategies we have chosen will get the result that we want</a:t>
            </a:r>
          </a:p>
          <a:p>
            <a:pPr lvl="1" eaLnBrk="1" hangingPunct="1">
              <a:lnSpc>
                <a:spcPct val="110000"/>
              </a:lnSpc>
            </a:pPr>
            <a:r>
              <a:rPr lang="en-AU" sz="3600" dirty="0">
                <a:solidFill>
                  <a:schemeClr val="accent4"/>
                </a:solidFill>
              </a:rPr>
              <a:t>To be clear about the tasks we have to do</a:t>
            </a:r>
          </a:p>
          <a:p>
            <a:pPr lvl="1" eaLnBrk="1" hangingPunct="1">
              <a:lnSpc>
                <a:spcPct val="110000"/>
              </a:lnSpc>
            </a:pPr>
            <a:r>
              <a:rPr lang="en-AU" sz="3600" dirty="0"/>
              <a:t>Because we want to see </a:t>
            </a:r>
            <a:r>
              <a:rPr lang="en-AU" sz="3600" b="1" dirty="0"/>
              <a:t>results</a:t>
            </a:r>
            <a:r>
              <a:rPr lang="en-AU" sz="3600" dirty="0"/>
              <a:t>, not just effort</a:t>
            </a:r>
          </a:p>
          <a:p>
            <a:pPr lvl="1" eaLnBrk="1" hangingPunct="1"/>
            <a:endParaRPr lang="en-AU" sz="3600" dirty="0"/>
          </a:p>
        </p:txBody>
      </p:sp>
      <p:sp>
        <p:nvSpPr>
          <p:cNvPr id="2" name="Text Placeholder 1"/>
          <p:cNvSpPr>
            <a:spLocks noGrp="1"/>
          </p:cNvSpPr>
          <p:nvPr>
            <p:ph type="body" sz="quarter" idx="13"/>
          </p:nvPr>
        </p:nvSpPr>
        <p:spPr/>
        <p:txBody>
          <a:bodyPr/>
          <a:lstStyle/>
          <a:p>
            <a:r>
              <a:rPr lang="en-AU" dirty="0"/>
              <a:t>Making the Plan</a:t>
            </a:r>
          </a:p>
        </p:txBody>
      </p:sp>
      <p:sp>
        <p:nvSpPr>
          <p:cNvPr id="3" name="Text Placeholder 2"/>
          <p:cNvSpPr>
            <a:spLocks noGrp="1"/>
          </p:cNvSpPr>
          <p:nvPr>
            <p:ph type="body" sz="quarter" idx="14"/>
          </p:nvPr>
        </p:nvSpPr>
        <p:spPr/>
        <p:txBody>
          <a:bodyPr>
            <a:normAutofit fontScale="85000" lnSpcReduction="10000"/>
          </a:bodyPr>
          <a:lstStyle/>
          <a:p>
            <a:r>
              <a:rPr lang="en-AU" dirty="0"/>
              <a:t>Results chains</a:t>
            </a:r>
          </a:p>
        </p:txBody>
      </p:sp>
      <p:sp>
        <p:nvSpPr>
          <p:cNvPr id="5" name="Text Placeholder 4"/>
          <p:cNvSpPr>
            <a:spLocks noGrp="1"/>
          </p:cNvSpPr>
          <p:nvPr>
            <p:ph type="body" sz="quarter" idx="15"/>
          </p:nvPr>
        </p:nvSpPr>
        <p:spPr/>
        <p:txBody>
          <a:bodyPr anchor="ctr">
            <a:normAutofit fontScale="70000" lnSpcReduction="20000"/>
          </a:bodyPr>
          <a:lstStyle/>
          <a:p>
            <a:r>
              <a:rPr lang="en-AU" dirty="0"/>
              <a:t>Linking strategies and actions to outcomes</a:t>
            </a:r>
          </a:p>
        </p:txBody>
      </p:sp>
    </p:spTree>
    <p:extLst>
      <p:ext uri="{BB962C8B-B14F-4D97-AF65-F5344CB8AC3E}">
        <p14:creationId xmlns:p14="http://schemas.microsoft.com/office/powerpoint/2010/main" val="18410534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ounded Rectangle 7"/>
          <p:cNvSpPr/>
          <p:nvPr/>
        </p:nvSpPr>
        <p:spPr bwMode="auto">
          <a:xfrm>
            <a:off x="685800" y="2057400"/>
            <a:ext cx="2158008" cy="1587624"/>
          </a:xfrm>
          <a:prstGeom prst="roundRect">
            <a:avLst/>
          </a:prstGeom>
          <a:solidFill>
            <a:srgbClr val="92D05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r>
              <a:rPr lang="en-AU" sz="3200" dirty="0">
                <a:solidFill>
                  <a:srgbClr val="000000"/>
                </a:solidFill>
                <a:latin typeface="Trebuchet MS" panose="020B0603020202020204" pitchFamily="34" charset="0"/>
                <a:cs typeface="+mn-cs"/>
              </a:rPr>
              <a:t>TODAY</a:t>
            </a:r>
            <a:endParaRPr lang="en-US" dirty="0">
              <a:solidFill>
                <a:srgbClr val="000000"/>
              </a:solidFill>
              <a:latin typeface="Trebuchet MS" panose="020B0603020202020204" pitchFamily="34" charset="0"/>
              <a:cs typeface="+mn-cs"/>
            </a:endParaRPr>
          </a:p>
        </p:txBody>
      </p:sp>
      <p:sp>
        <p:nvSpPr>
          <p:cNvPr id="9" name="Rounded Rectangle 8"/>
          <p:cNvSpPr/>
          <p:nvPr/>
        </p:nvSpPr>
        <p:spPr bwMode="auto">
          <a:xfrm>
            <a:off x="6096000" y="1905000"/>
            <a:ext cx="2667000" cy="1740024"/>
          </a:xfrm>
          <a:prstGeom prst="roundRect">
            <a:avLst/>
          </a:prstGeom>
          <a:solidFill>
            <a:srgbClr val="92D05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a:r>
              <a:rPr lang="en-AU" sz="2800" dirty="0">
                <a:solidFill>
                  <a:srgbClr val="000000"/>
                </a:solidFill>
                <a:latin typeface="Trebuchet MS" panose="020B0603020202020204" pitchFamily="34" charset="0"/>
                <a:cs typeface="+mn-cs"/>
              </a:rPr>
              <a:t>TOMORROW</a:t>
            </a:r>
            <a:endParaRPr lang="en-US" dirty="0">
              <a:solidFill>
                <a:srgbClr val="000000"/>
              </a:solidFill>
              <a:latin typeface="Trebuchet MS" panose="020B0603020202020204" pitchFamily="34" charset="0"/>
              <a:cs typeface="+mn-cs"/>
            </a:endParaRPr>
          </a:p>
        </p:txBody>
      </p:sp>
      <p:cxnSp>
        <p:nvCxnSpPr>
          <p:cNvPr id="11" name="Straight Arrow Connector 10"/>
          <p:cNvCxnSpPr/>
          <p:nvPr/>
        </p:nvCxnSpPr>
        <p:spPr bwMode="auto">
          <a:xfrm flipV="1">
            <a:off x="3131840" y="3124200"/>
            <a:ext cx="2583160" cy="16768"/>
          </a:xfrm>
          <a:prstGeom prst="straightConnector1">
            <a:avLst/>
          </a:prstGeom>
          <a:noFill/>
          <a:ln w="76200" cap="flat" cmpd="sng" algn="ctr">
            <a:solidFill>
              <a:srgbClr val="0070C0"/>
            </a:solidFill>
            <a:prstDash val="solid"/>
            <a:round/>
            <a:headEnd type="none" w="med" len="med"/>
            <a:tailEnd type="arrow"/>
          </a:ln>
          <a:effectLst/>
        </p:spPr>
      </p:cxnSp>
      <p:sp>
        <p:nvSpPr>
          <p:cNvPr id="13" name="TextBox 12"/>
          <p:cNvSpPr txBox="1"/>
          <p:nvPr/>
        </p:nvSpPr>
        <p:spPr>
          <a:xfrm>
            <a:off x="1169234" y="3789040"/>
            <a:ext cx="1620958" cy="1384995"/>
          </a:xfrm>
          <a:prstGeom prst="rect">
            <a:avLst/>
          </a:prstGeom>
          <a:noFill/>
        </p:spPr>
        <p:txBody>
          <a:bodyPr wrap="none" rtlCol="0">
            <a:spAutoFit/>
          </a:bodyPr>
          <a:lstStyle/>
          <a:p>
            <a:pPr algn="ctr" fontAlgn="auto">
              <a:spcBef>
                <a:spcPts val="0"/>
              </a:spcBef>
              <a:spcAft>
                <a:spcPts val="0"/>
              </a:spcAft>
            </a:pPr>
            <a:r>
              <a:rPr lang="en-AU" sz="2800" dirty="0">
                <a:solidFill>
                  <a:srgbClr val="000000"/>
                </a:solidFill>
                <a:latin typeface="Trebuchet MS" panose="020B0603020202020204" pitchFamily="34" charset="0"/>
                <a:cs typeface="+mn-cs"/>
              </a:rPr>
              <a:t>Targets</a:t>
            </a:r>
          </a:p>
          <a:p>
            <a:pPr algn="ctr" fontAlgn="auto">
              <a:spcBef>
                <a:spcPts val="0"/>
              </a:spcBef>
              <a:spcAft>
                <a:spcPts val="0"/>
              </a:spcAft>
            </a:pPr>
            <a:r>
              <a:rPr lang="en-AU" sz="2800" dirty="0">
                <a:solidFill>
                  <a:srgbClr val="000000"/>
                </a:solidFill>
                <a:latin typeface="Trebuchet MS" panose="020B0603020202020204" pitchFamily="34" charset="0"/>
                <a:cs typeface="+mn-cs"/>
              </a:rPr>
              <a:t>Threats</a:t>
            </a:r>
          </a:p>
          <a:p>
            <a:pPr algn="ctr" fontAlgn="auto">
              <a:spcBef>
                <a:spcPts val="0"/>
              </a:spcBef>
              <a:spcAft>
                <a:spcPts val="0"/>
              </a:spcAft>
            </a:pPr>
            <a:r>
              <a:rPr lang="en-AU" sz="2800" dirty="0">
                <a:solidFill>
                  <a:srgbClr val="000000"/>
                </a:solidFill>
                <a:latin typeface="Trebuchet MS" panose="020B0603020202020204" pitchFamily="34" charset="0"/>
                <a:cs typeface="+mn-cs"/>
              </a:rPr>
              <a:t>Situation</a:t>
            </a:r>
            <a:endParaRPr lang="en-US" sz="2800" dirty="0">
              <a:solidFill>
                <a:srgbClr val="000000"/>
              </a:solidFill>
              <a:latin typeface="Trebuchet MS" panose="020B0603020202020204" pitchFamily="34" charset="0"/>
              <a:cs typeface="+mn-cs"/>
            </a:endParaRPr>
          </a:p>
        </p:txBody>
      </p:sp>
      <p:sp>
        <p:nvSpPr>
          <p:cNvPr id="15" name="TextBox 14"/>
          <p:cNvSpPr txBox="1"/>
          <p:nvPr/>
        </p:nvSpPr>
        <p:spPr>
          <a:xfrm>
            <a:off x="6414304" y="3789040"/>
            <a:ext cx="1798844" cy="1384995"/>
          </a:xfrm>
          <a:prstGeom prst="rect">
            <a:avLst/>
          </a:prstGeom>
          <a:noFill/>
        </p:spPr>
        <p:txBody>
          <a:bodyPr wrap="square" rtlCol="0">
            <a:spAutoFit/>
          </a:bodyPr>
          <a:lstStyle/>
          <a:p>
            <a:pPr algn="ctr" fontAlgn="auto">
              <a:spcBef>
                <a:spcPts val="0"/>
              </a:spcBef>
              <a:spcAft>
                <a:spcPts val="0"/>
              </a:spcAft>
            </a:pPr>
            <a:r>
              <a:rPr lang="en-AU" sz="2800" dirty="0">
                <a:solidFill>
                  <a:srgbClr val="000000"/>
                </a:solidFill>
                <a:latin typeface="Trebuchet MS" panose="020B0603020202020204" pitchFamily="34" charset="0"/>
                <a:cs typeface="+mn-cs"/>
              </a:rPr>
              <a:t>Dream / Vision</a:t>
            </a:r>
          </a:p>
          <a:p>
            <a:pPr algn="ctr" fontAlgn="auto">
              <a:spcBef>
                <a:spcPts val="0"/>
              </a:spcBef>
              <a:spcAft>
                <a:spcPts val="0"/>
              </a:spcAft>
            </a:pPr>
            <a:r>
              <a:rPr lang="en-AU" sz="2800" dirty="0">
                <a:solidFill>
                  <a:srgbClr val="000000"/>
                </a:solidFill>
                <a:latin typeface="Trebuchet MS" panose="020B0603020202020204" pitchFamily="34" charset="0"/>
                <a:cs typeface="+mn-cs"/>
              </a:rPr>
              <a:t>Goals</a:t>
            </a:r>
            <a:endParaRPr lang="en-US" sz="2800" dirty="0">
              <a:solidFill>
                <a:srgbClr val="000000"/>
              </a:solidFill>
              <a:latin typeface="Trebuchet MS" panose="020B0603020202020204" pitchFamily="34" charset="0"/>
              <a:cs typeface="+mn-cs"/>
            </a:endParaRPr>
          </a:p>
        </p:txBody>
      </p:sp>
      <p:sp>
        <p:nvSpPr>
          <p:cNvPr id="16" name="TextBox 15"/>
          <p:cNvSpPr txBox="1"/>
          <p:nvPr/>
        </p:nvSpPr>
        <p:spPr>
          <a:xfrm>
            <a:off x="3657600" y="3512040"/>
            <a:ext cx="1803699" cy="1815882"/>
          </a:xfrm>
          <a:prstGeom prst="rect">
            <a:avLst/>
          </a:prstGeom>
          <a:noFill/>
        </p:spPr>
        <p:txBody>
          <a:bodyPr wrap="none" rtlCol="0">
            <a:spAutoFit/>
          </a:bodyPr>
          <a:lstStyle/>
          <a:p>
            <a:pPr algn="ctr" fontAlgn="auto">
              <a:spcBef>
                <a:spcPts val="0"/>
              </a:spcBef>
              <a:spcAft>
                <a:spcPts val="0"/>
              </a:spcAft>
            </a:pPr>
            <a:r>
              <a:rPr lang="en-AU" sz="2800" dirty="0">
                <a:solidFill>
                  <a:schemeClr val="tx2"/>
                </a:solidFill>
                <a:latin typeface="Trebuchet MS" panose="020B0603020202020204" pitchFamily="34" charset="0"/>
                <a:cs typeface="+mn-cs"/>
              </a:rPr>
              <a:t>Strategies</a:t>
            </a:r>
          </a:p>
          <a:p>
            <a:pPr algn="ctr" fontAlgn="auto">
              <a:spcBef>
                <a:spcPts val="0"/>
              </a:spcBef>
              <a:spcAft>
                <a:spcPts val="0"/>
              </a:spcAft>
            </a:pPr>
            <a:r>
              <a:rPr lang="en-AU" sz="2800" dirty="0">
                <a:solidFill>
                  <a:schemeClr val="tx2"/>
                </a:solidFill>
                <a:latin typeface="Trebuchet MS" panose="020B0603020202020204" pitchFamily="34" charset="0"/>
                <a:cs typeface="+mn-cs"/>
              </a:rPr>
              <a:t>Actions</a:t>
            </a:r>
          </a:p>
          <a:p>
            <a:pPr algn="ctr" fontAlgn="auto">
              <a:spcBef>
                <a:spcPts val="0"/>
              </a:spcBef>
              <a:spcAft>
                <a:spcPts val="0"/>
              </a:spcAft>
            </a:pPr>
            <a:r>
              <a:rPr lang="en-AU" sz="2800" dirty="0">
                <a:solidFill>
                  <a:schemeClr val="tx2"/>
                </a:solidFill>
                <a:latin typeface="Trebuchet MS" panose="020B0603020202020204" pitchFamily="34" charset="0"/>
                <a:cs typeface="+mn-cs"/>
              </a:rPr>
              <a:t>Measures</a:t>
            </a:r>
          </a:p>
          <a:p>
            <a:pPr algn="ctr" fontAlgn="auto">
              <a:spcBef>
                <a:spcPts val="0"/>
              </a:spcBef>
              <a:spcAft>
                <a:spcPts val="0"/>
              </a:spcAft>
            </a:pPr>
            <a:r>
              <a:rPr lang="en-AU" sz="2800" dirty="0">
                <a:solidFill>
                  <a:schemeClr val="tx2"/>
                </a:solidFill>
                <a:latin typeface="Trebuchet MS" panose="020B0603020202020204" pitchFamily="34" charset="0"/>
                <a:cs typeface="+mn-cs"/>
              </a:rPr>
              <a:t>Reporting</a:t>
            </a:r>
            <a:endParaRPr lang="en-US" sz="2800" dirty="0">
              <a:solidFill>
                <a:schemeClr val="tx2"/>
              </a:solidFill>
              <a:latin typeface="Trebuchet MS" panose="020B0603020202020204" pitchFamily="34" charset="0"/>
              <a:cs typeface="+mn-cs"/>
            </a:endParaRPr>
          </a:p>
        </p:txBody>
      </p:sp>
      <p:sp>
        <p:nvSpPr>
          <p:cNvPr id="12"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17"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18" name="Text Placeholder 4"/>
          <p:cNvSpPr>
            <a:spLocks noGrp="1"/>
          </p:cNvSpPr>
          <p:nvPr>
            <p:ph type="body" sz="quarter" idx="4294967295"/>
          </p:nvPr>
        </p:nvSpPr>
        <p:spPr>
          <a:xfrm>
            <a:off x="2852738" y="609600"/>
            <a:ext cx="6291262" cy="457200"/>
          </a:xfrm>
        </p:spPr>
        <p:txBody>
          <a:bodyPr>
            <a:normAutofit fontScale="92500" lnSpcReduction="20000"/>
          </a:bodyPr>
          <a:lstStyle/>
          <a:p>
            <a:pPr marL="0" indent="0">
              <a:buNone/>
            </a:pPr>
            <a:r>
              <a:rPr lang="en-AU" dirty="0"/>
              <a:t>Recap – what is planning</a:t>
            </a:r>
          </a:p>
        </p:txBody>
      </p:sp>
    </p:spTree>
    <p:extLst>
      <p:ext uri="{BB962C8B-B14F-4D97-AF65-F5344CB8AC3E}">
        <p14:creationId xmlns:p14="http://schemas.microsoft.com/office/powerpoint/2010/main" val="307066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idx="1"/>
          </p:nvPr>
        </p:nvSpPr>
        <p:spPr/>
        <p:txBody>
          <a:bodyPr>
            <a:normAutofit/>
          </a:bodyPr>
          <a:lstStyle/>
          <a:p>
            <a:pPr marL="0" indent="0">
              <a:buNone/>
            </a:pPr>
            <a:r>
              <a:rPr lang="en-AU" sz="3600" dirty="0"/>
              <a:t>What is a Results Chain?</a:t>
            </a:r>
          </a:p>
          <a:p>
            <a:r>
              <a:rPr lang="en-AU" sz="3600" dirty="0">
                <a:solidFill>
                  <a:schemeClr val="tx2"/>
                </a:solidFill>
              </a:rPr>
              <a:t>A diagram we create to help us work out if our Strategies are likely to have the effect we thought they would</a:t>
            </a:r>
          </a:p>
          <a:p>
            <a:endParaRPr lang="en-AU" sz="3600" dirty="0">
              <a:solidFill>
                <a:schemeClr val="tx2"/>
              </a:solidFill>
            </a:endParaRPr>
          </a:p>
          <a:p>
            <a:r>
              <a:rPr lang="en-AU" sz="3600" dirty="0"/>
              <a:t>Like a road map</a:t>
            </a:r>
          </a:p>
          <a:p>
            <a:pPr eaLnBrk="1" hangingPunct="1">
              <a:buFontTx/>
              <a:buNone/>
            </a:pPr>
            <a:endParaRPr lang="en-US" sz="3600" dirty="0"/>
          </a:p>
        </p:txBody>
      </p:sp>
      <p:sp>
        <p:nvSpPr>
          <p:cNvPr id="7"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8"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9" name="Text Placeholder 4"/>
          <p:cNvSpPr>
            <a:spLocks noGrp="1"/>
          </p:cNvSpPr>
          <p:nvPr>
            <p:ph type="body" sz="quarter" idx="15"/>
          </p:nvPr>
        </p:nvSpPr>
        <p:spPr>
          <a:xfrm>
            <a:off x="2852738" y="609600"/>
            <a:ext cx="6291262" cy="457200"/>
          </a:xfrm>
        </p:spPr>
        <p:txBody>
          <a:bodyPr>
            <a:normAutofit fontScale="70000" lnSpcReduction="20000"/>
          </a:bodyPr>
          <a:lstStyle/>
          <a:p>
            <a:r>
              <a:rPr lang="en-AU" dirty="0"/>
              <a:t>Linking strategies and actions to outcomes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757765" name="Rectangle 5"/>
          <p:cNvSpPr>
            <a:spLocks noGrp="1" noChangeArrowheads="1"/>
          </p:cNvSpPr>
          <p:nvPr>
            <p:ph type="body" sz="quarter" idx="13"/>
          </p:nvPr>
        </p:nvSpPr>
        <p:spPr>
          <a:xfrm>
            <a:off x="781050" y="1297480"/>
            <a:ext cx="7696200" cy="5152681"/>
          </a:xfrm>
        </p:spPr>
        <p:txBody>
          <a:bodyPr>
            <a:normAutofit/>
          </a:bodyPr>
          <a:lstStyle/>
          <a:p>
            <a:pPr marL="347663" indent="-347663" eaLnBrk="1" hangingPunct="1">
              <a:buFont typeface="Arial" panose="020B0604020202020204" pitchFamily="34" charset="0"/>
              <a:buChar char="•"/>
            </a:pPr>
            <a:r>
              <a:rPr lang="en-US" dirty="0">
                <a:solidFill>
                  <a:srgbClr val="003300"/>
                </a:solidFill>
              </a:rPr>
              <a:t>Like a road map for your work</a:t>
            </a:r>
          </a:p>
          <a:p>
            <a:pPr marL="342900" indent="-342900" eaLnBrk="1" hangingPunct="1">
              <a:buFont typeface="Arial" panose="020B0604020202020204" pitchFamily="34" charset="0"/>
              <a:buChar char="•"/>
            </a:pPr>
            <a:r>
              <a:rPr lang="en-US" dirty="0">
                <a:solidFill>
                  <a:srgbClr val="002060"/>
                </a:solidFill>
              </a:rPr>
              <a:t>Helps to show the way the things you do are connected to the result you want to see</a:t>
            </a:r>
          </a:p>
          <a:p>
            <a:pPr marL="342900" indent="-342900" eaLnBrk="1" hangingPunct="1">
              <a:buFont typeface="Arial" panose="020B0604020202020204" pitchFamily="34" charset="0"/>
              <a:buChar char="•"/>
            </a:pPr>
            <a:endParaRPr lang="en-US" dirty="0">
              <a:solidFill>
                <a:srgbClr val="002060"/>
              </a:solidFill>
            </a:endParaRPr>
          </a:p>
          <a:p>
            <a:pPr marL="347663" indent="-347663" eaLnBrk="1" hangingPunct="1">
              <a:buFont typeface="Arial" panose="020B0604020202020204" pitchFamily="34" charset="0"/>
              <a:buChar char="•"/>
            </a:pPr>
            <a:r>
              <a:rPr lang="en-US" dirty="0">
                <a:solidFill>
                  <a:srgbClr val="003300"/>
                </a:solidFill>
              </a:rPr>
              <a:t>Helps build your </a:t>
            </a:r>
            <a:r>
              <a:rPr lang="en-US" dirty="0" err="1">
                <a:solidFill>
                  <a:srgbClr val="003300"/>
                </a:solidFill>
              </a:rPr>
              <a:t>workplan</a:t>
            </a:r>
            <a:r>
              <a:rPr lang="en-US" dirty="0">
                <a:solidFill>
                  <a:srgbClr val="003300"/>
                </a:solidFill>
              </a:rPr>
              <a:t> and your monitoring plan</a:t>
            </a:r>
          </a:p>
        </p:txBody>
      </p:sp>
      <p:sp>
        <p:nvSpPr>
          <p:cNvPr id="10"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11"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12" name="Text Placeholder 4"/>
          <p:cNvSpPr>
            <a:spLocks noGrp="1"/>
          </p:cNvSpPr>
          <p:nvPr>
            <p:ph type="body" sz="quarter" idx="4294967295"/>
          </p:nvPr>
        </p:nvSpPr>
        <p:spPr>
          <a:xfrm>
            <a:off x="2852738" y="609600"/>
            <a:ext cx="6291262" cy="457200"/>
          </a:xfrm>
        </p:spPr>
        <p:txBody>
          <a:bodyPr>
            <a:normAutofit fontScale="85000" lnSpcReduction="20000"/>
          </a:bodyPr>
          <a:lstStyle/>
          <a:p>
            <a:pPr marL="0" indent="0">
              <a:buNone/>
            </a:pPr>
            <a:r>
              <a:rPr lang="en-AU" dirty="0"/>
              <a:t>Linking strategies and actions to goals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50" y="3464693"/>
            <a:ext cx="3276600" cy="3317107"/>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470555"/>
            <a:ext cx="2688709" cy="31756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1575786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11"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12" name="Text Placeholder 4"/>
          <p:cNvSpPr>
            <a:spLocks noGrp="1"/>
          </p:cNvSpPr>
          <p:nvPr>
            <p:ph type="body" sz="quarter" idx="4294967295"/>
          </p:nvPr>
        </p:nvSpPr>
        <p:spPr>
          <a:xfrm>
            <a:off x="2852738" y="609600"/>
            <a:ext cx="6291262" cy="457200"/>
          </a:xfrm>
        </p:spPr>
        <p:txBody>
          <a:bodyPr>
            <a:normAutofit fontScale="85000" lnSpcReduction="20000"/>
          </a:bodyPr>
          <a:lstStyle/>
          <a:p>
            <a:pPr marL="0" indent="0">
              <a:buNone/>
            </a:pPr>
            <a:r>
              <a:rPr lang="en-AU" dirty="0"/>
              <a:t>Linking strategies and actions to goals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97480"/>
            <a:ext cx="8396427" cy="5029200"/>
          </a:xfrm>
          <a:prstGeom prst="rect">
            <a:avLst/>
          </a:prstGeom>
        </p:spPr>
      </p:pic>
    </p:spTree>
    <p:extLst>
      <p:ext uri="{BB962C8B-B14F-4D97-AF65-F5344CB8AC3E}">
        <p14:creationId xmlns:p14="http://schemas.microsoft.com/office/powerpoint/2010/main" val="239592129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9825" name="Object 17"/>
          <p:cNvGraphicFramePr>
            <a:graphicFrameLocks noGrp="1" noChangeAspect="1"/>
          </p:cNvGraphicFramePr>
          <p:nvPr>
            <p:ph idx="1"/>
            <p:extLst>
              <p:ext uri="{D42A27DB-BD31-4B8C-83A1-F6EECF244321}">
                <p14:modId xmlns:p14="http://schemas.microsoft.com/office/powerpoint/2010/main" val="4165610221"/>
              </p:ext>
            </p:extLst>
          </p:nvPr>
        </p:nvGraphicFramePr>
        <p:xfrm>
          <a:off x="231775" y="2133600"/>
          <a:ext cx="2566987" cy="1173163"/>
        </p:xfrm>
        <a:graphic>
          <a:graphicData uri="http://schemas.openxmlformats.org/presentationml/2006/ole">
            <mc:AlternateContent xmlns:mc="http://schemas.openxmlformats.org/markup-compatibility/2006">
              <mc:Choice xmlns:v="urn:schemas-microsoft-com:vml" Requires="v">
                <p:oleObj spid="_x0000_s48378" name="Visio" r:id="rId4" imgW="2566416" imgH="1173861" progId="">
                  <p:embed/>
                </p:oleObj>
              </mc:Choice>
              <mc:Fallback>
                <p:oleObj name="Visio" r:id="rId4" imgW="2566416" imgH="1173861" progId="">
                  <p:embed/>
                  <p:pic>
                    <p:nvPicPr>
                      <p:cNvPr id="0" name="Picture 1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2133600"/>
                        <a:ext cx="2566987"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9827" name="Object 19"/>
          <p:cNvGraphicFramePr>
            <a:graphicFrameLocks noGrp="1" noChangeAspect="1"/>
          </p:cNvGraphicFramePr>
          <p:nvPr>
            <p:ph sz="quarter" idx="4294967295"/>
            <p:extLst>
              <p:ext uri="{D42A27DB-BD31-4B8C-83A1-F6EECF244321}">
                <p14:modId xmlns:p14="http://schemas.microsoft.com/office/powerpoint/2010/main" val="2408985426"/>
              </p:ext>
            </p:extLst>
          </p:nvPr>
        </p:nvGraphicFramePr>
        <p:xfrm>
          <a:off x="6629400" y="2133600"/>
          <a:ext cx="1841500" cy="1236663"/>
        </p:xfrm>
        <a:graphic>
          <a:graphicData uri="http://schemas.openxmlformats.org/presentationml/2006/ole">
            <mc:AlternateContent xmlns:mc="http://schemas.openxmlformats.org/markup-compatibility/2006">
              <mc:Choice xmlns:v="urn:schemas-microsoft-com:vml" Requires="v">
                <p:oleObj spid="_x0000_s48379" name="Visio" r:id="rId6" imgW="2409558" imgH="1617802" progId="">
                  <p:embed/>
                </p:oleObj>
              </mc:Choice>
              <mc:Fallback>
                <p:oleObj name="Visio" r:id="rId6" imgW="2409558" imgH="1617802" progId="">
                  <p:embed/>
                  <p:pic>
                    <p:nvPicPr>
                      <p:cNvPr id="0" name="Picture 11"/>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2133600"/>
                        <a:ext cx="1841500" cy="123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9831" name="Object 23"/>
          <p:cNvGraphicFramePr>
            <a:graphicFrameLocks noChangeAspect="1"/>
          </p:cNvGraphicFramePr>
          <p:nvPr/>
        </p:nvGraphicFramePr>
        <p:xfrm>
          <a:off x="2849563" y="2181225"/>
          <a:ext cx="3533775" cy="1057275"/>
        </p:xfrm>
        <a:graphic>
          <a:graphicData uri="http://schemas.openxmlformats.org/presentationml/2006/ole">
            <mc:AlternateContent xmlns:mc="http://schemas.openxmlformats.org/markup-compatibility/2006">
              <mc:Choice xmlns:v="urn:schemas-microsoft-com:vml" Requires="v">
                <p:oleObj spid="_x0000_s48380" name="Visio" r:id="rId8" imgW="3534537" imgH="1057275" progId="">
                  <p:embed/>
                </p:oleObj>
              </mc:Choice>
              <mc:Fallback>
                <p:oleObj name="Visio" r:id="rId8" imgW="3534537" imgH="1057275" progId="">
                  <p:embed/>
                  <p:pic>
                    <p:nvPicPr>
                      <p:cNvPr id="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9563" y="2181225"/>
                        <a:ext cx="3533775"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59832" name="Picture 24" descr="WhiteFacedMonke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72125" y="3995738"/>
            <a:ext cx="3357563"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9834" name="Picture 26" descr="schoolkid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1775" y="4052888"/>
            <a:ext cx="3490913"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59836" name="Object 28"/>
          <p:cNvGraphicFramePr>
            <a:graphicFrameLocks noChangeAspect="1"/>
          </p:cNvGraphicFramePr>
          <p:nvPr/>
        </p:nvGraphicFramePr>
        <p:xfrm>
          <a:off x="3675063" y="4976813"/>
          <a:ext cx="1966912" cy="1057275"/>
        </p:xfrm>
        <a:graphic>
          <a:graphicData uri="http://schemas.openxmlformats.org/presentationml/2006/ole">
            <mc:AlternateContent xmlns:mc="http://schemas.openxmlformats.org/markup-compatibility/2006">
              <mc:Choice xmlns:v="urn:schemas-microsoft-com:vml" Requires="v">
                <p:oleObj spid="_x0000_s48381" name="Visio" r:id="rId12" imgW="1967484" imgH="1057275" progId="">
                  <p:embed/>
                </p:oleObj>
              </mc:Choice>
              <mc:Fallback>
                <p:oleObj name="Visio" r:id="rId12" imgW="1967484" imgH="1057275" progId="">
                  <p:embed/>
                  <p:pic>
                    <p:nvPicPr>
                      <p:cNvPr id="0"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75063" y="4976813"/>
                        <a:ext cx="1966912"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3"/>
          <p:cNvSpPr/>
          <p:nvPr/>
        </p:nvSpPr>
        <p:spPr>
          <a:xfrm>
            <a:off x="3402416" y="3244334"/>
            <a:ext cx="2077813" cy="369332"/>
          </a:xfrm>
          <a:prstGeom prst="rect">
            <a:avLst/>
          </a:prstGeom>
        </p:spPr>
        <p:txBody>
          <a:bodyPr wrap="none">
            <a:spAutoFit/>
          </a:bodyPr>
          <a:lstStyle/>
          <a:p>
            <a:pPr eaLnBrk="1" hangingPunct="1">
              <a:buFont typeface="Arial" charset="0"/>
              <a:buNone/>
            </a:pPr>
            <a:r>
              <a:rPr lang="es-GT" dirty="0" err="1">
                <a:latin typeface="Trebuchet MS" panose="020B0603020202020204" pitchFamily="34" charset="0"/>
              </a:rPr>
              <a:t>Things</a:t>
            </a:r>
            <a:r>
              <a:rPr lang="es-GT" dirty="0">
                <a:latin typeface="Trebuchet MS" panose="020B0603020202020204" pitchFamily="34" charset="0"/>
              </a:rPr>
              <a:t> </a:t>
            </a:r>
            <a:r>
              <a:rPr lang="es-GT" dirty="0" err="1">
                <a:latin typeface="Trebuchet MS" panose="020B0603020202020204" pitchFamily="34" charset="0"/>
              </a:rPr>
              <a:t>we</a:t>
            </a:r>
            <a:r>
              <a:rPr lang="es-GT" dirty="0">
                <a:latin typeface="Trebuchet MS" panose="020B0603020202020204" pitchFamily="34" charset="0"/>
              </a:rPr>
              <a:t> </a:t>
            </a:r>
            <a:r>
              <a:rPr lang="es-GT" dirty="0" err="1">
                <a:latin typeface="Trebuchet MS" panose="020B0603020202020204" pitchFamily="34" charset="0"/>
              </a:rPr>
              <a:t>assume</a:t>
            </a:r>
            <a:endParaRPr lang="en-US" dirty="0">
              <a:latin typeface="Trebuchet MS" panose="020B0603020202020204" pitchFamily="34" charset="0"/>
            </a:endParaRPr>
          </a:p>
        </p:txBody>
      </p:sp>
      <p:sp>
        <p:nvSpPr>
          <p:cNvPr id="13" name="Text Placeholder 1"/>
          <p:cNvSpPr>
            <a:spLocks noGrp="1"/>
          </p:cNvSpPr>
          <p:nvPr>
            <p:ph type="body" sz="quarter" idx="13"/>
          </p:nvPr>
        </p:nvSpPr>
        <p:spPr>
          <a:xfrm>
            <a:off x="-21021" y="-2628"/>
            <a:ext cx="9128125" cy="461963"/>
          </a:xfrm>
        </p:spPr>
        <p:txBody>
          <a:bodyPr/>
          <a:lstStyle/>
          <a:p>
            <a:r>
              <a:rPr lang="en-AU" dirty="0"/>
              <a:t>Making the Plan</a:t>
            </a:r>
          </a:p>
        </p:txBody>
      </p:sp>
      <p:sp>
        <p:nvSpPr>
          <p:cNvPr id="14" name="Text Placeholder 2"/>
          <p:cNvSpPr>
            <a:spLocks noGrp="1"/>
          </p:cNvSpPr>
          <p:nvPr>
            <p:ph type="body" sz="quarter" idx="14"/>
          </p:nvPr>
        </p:nvSpPr>
        <p:spPr>
          <a:xfrm>
            <a:off x="0" y="501102"/>
            <a:ext cx="2819400" cy="646113"/>
          </a:xfrm>
        </p:spPr>
        <p:txBody>
          <a:bodyPr>
            <a:normAutofit fontScale="85000" lnSpcReduction="10000"/>
          </a:bodyPr>
          <a:lstStyle/>
          <a:p>
            <a:r>
              <a:rPr lang="en-AU" dirty="0"/>
              <a:t>Results chains</a:t>
            </a:r>
          </a:p>
        </p:txBody>
      </p:sp>
      <p:sp>
        <p:nvSpPr>
          <p:cNvPr id="15" name="Text Placeholder 4"/>
          <p:cNvSpPr>
            <a:spLocks noGrp="1"/>
          </p:cNvSpPr>
          <p:nvPr>
            <p:ph type="body" sz="quarter" idx="15"/>
          </p:nvPr>
        </p:nvSpPr>
        <p:spPr>
          <a:xfrm>
            <a:off x="2852738" y="609600"/>
            <a:ext cx="6291262" cy="457200"/>
          </a:xfrm>
        </p:spPr>
        <p:txBody>
          <a:bodyPr>
            <a:normAutofit fontScale="77500" lnSpcReduction="20000"/>
          </a:bodyPr>
          <a:lstStyle/>
          <a:p>
            <a:r>
              <a:rPr lang="en-AU" dirty="0"/>
              <a:t>Testing our assumptions</a:t>
            </a:r>
          </a:p>
        </p:txBody>
      </p:sp>
    </p:spTree>
    <p:extLst>
      <p:ext uri="{BB962C8B-B14F-4D97-AF65-F5344CB8AC3E}">
        <p14:creationId xmlns:p14="http://schemas.microsoft.com/office/powerpoint/2010/main" val="2777376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98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983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598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983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598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98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3."/>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11393</TotalTime>
  <Words>2576</Words>
  <Application>Microsoft Office PowerPoint</Application>
  <PresentationFormat>On-screen Show (4:3)</PresentationFormat>
  <Paragraphs>374</Paragraphs>
  <Slides>36</Slides>
  <Notes>30</Notes>
  <HiddenSlides>8</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50" baseType="lpstr">
      <vt:lpstr>ＭＳ Ｐゴシック</vt:lpstr>
      <vt:lpstr>ＭＳ Ｐゴシック</vt:lpstr>
      <vt:lpstr>宋体</vt:lpstr>
      <vt:lpstr>宋体</vt:lpstr>
      <vt:lpstr>Arial</vt:lpstr>
      <vt:lpstr>Calibri</vt:lpstr>
      <vt:lpstr>Garamond</vt:lpstr>
      <vt:lpstr>Helvetica Light</vt:lpstr>
      <vt:lpstr>Tahoma</vt:lpstr>
      <vt:lpstr>Times New Roman</vt:lpstr>
      <vt:lpstr>Trebuchet MS</vt:lpstr>
      <vt:lpstr>1_Custom Design</vt:lpstr>
      <vt:lpstr>1_Default Design</vt:lpstr>
      <vt:lpstr>Visio</vt:lpstr>
      <vt:lpstr>Creating results chains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Underpants Gnomes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Turn: Create a Results Chain Using the Following Results </vt:lpstr>
      <vt:lpstr>Your Turn: Create a Results Chain Using the Following Results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Nuclear Energy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Britt</dc:creator>
  <cp:lastModifiedBy>Cristina Lasch</cp:lastModifiedBy>
  <cp:revision>216</cp:revision>
  <cp:lastPrinted>2013-10-28T22:48:54Z</cp:lastPrinted>
  <dcterms:created xsi:type="dcterms:W3CDTF">2002-12-14T17:41:30Z</dcterms:created>
  <dcterms:modified xsi:type="dcterms:W3CDTF">2017-05-26T00:52:04Z</dcterms:modified>
</cp:coreProperties>
</file>