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4" r:id="rId1"/>
    <p:sldMasterId id="2147484520" r:id="rId2"/>
  </p:sldMasterIdLst>
  <p:notesMasterIdLst>
    <p:notesMasterId r:id="rId30"/>
  </p:notesMasterIdLst>
  <p:handoutMasterIdLst>
    <p:handoutMasterId r:id="rId31"/>
  </p:handoutMasterIdLst>
  <p:sldIdLst>
    <p:sldId id="484" r:id="rId3"/>
    <p:sldId id="563" r:id="rId4"/>
    <p:sldId id="506" r:id="rId5"/>
    <p:sldId id="550" r:id="rId6"/>
    <p:sldId id="551" r:id="rId7"/>
    <p:sldId id="552" r:id="rId8"/>
    <p:sldId id="393" r:id="rId9"/>
    <p:sldId id="554" r:id="rId10"/>
    <p:sldId id="579" r:id="rId11"/>
    <p:sldId id="580" r:id="rId12"/>
    <p:sldId id="572" r:id="rId13"/>
    <p:sldId id="571" r:id="rId14"/>
    <p:sldId id="585" r:id="rId15"/>
    <p:sldId id="567" r:id="rId16"/>
    <p:sldId id="547" r:id="rId17"/>
    <p:sldId id="541" r:id="rId18"/>
    <p:sldId id="515" r:id="rId19"/>
    <p:sldId id="524" r:id="rId20"/>
    <p:sldId id="569" r:id="rId21"/>
    <p:sldId id="576" r:id="rId22"/>
    <p:sldId id="577" r:id="rId23"/>
    <p:sldId id="578" r:id="rId24"/>
    <p:sldId id="565" r:id="rId25"/>
    <p:sldId id="523" r:id="rId26"/>
    <p:sldId id="497" r:id="rId27"/>
    <p:sldId id="584" r:id="rId28"/>
    <p:sldId id="566" r:id="rId2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9F295"/>
    <a:srgbClr val="9F1BB5"/>
    <a:srgbClr val="27CF53"/>
    <a:srgbClr val="69E59B"/>
    <a:srgbClr val="A1E29E"/>
    <a:srgbClr val="FF66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030" autoAdjust="0"/>
  </p:normalViewPr>
  <p:slideViewPr>
    <p:cSldViewPr>
      <p:cViewPr varScale="1">
        <p:scale>
          <a:sx n="55" d="100"/>
          <a:sy n="55" d="100"/>
        </p:scale>
        <p:origin x="17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r>
              <a:rPr lang="en-US" dirty="0">
                <a:latin typeface="Trebuchet MS" panose="020B0603020202020204" pitchFamily="34" charset="0"/>
              </a:rPr>
              <a:t>Monitoring</a:t>
            </a:r>
          </a:p>
        </p:txBody>
      </p:sp>
      <p:sp>
        <p:nvSpPr>
          <p:cNvPr id="39834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33789AFC-9BD4-44B7-B380-B5E2D4F066DA}" type="slidenum">
              <a:rPr lang="en-US" smtClean="0">
                <a:latin typeface="Trebuchet MS" panose="020B0603020202020204" pitchFamily="34" charset="0"/>
              </a:rPr>
              <a:t>‹#›</a:t>
            </a:fld>
            <a:endParaRPr lang="en-US" dirty="0">
              <a:latin typeface="Trebuchet MS" panose="020B0603020202020204" pitchFamily="34" charset="0"/>
            </a:endParaRPr>
          </a:p>
        </p:txBody>
      </p:sp>
    </p:spTree>
    <p:extLst>
      <p:ext uri="{BB962C8B-B14F-4D97-AF65-F5344CB8AC3E}">
        <p14:creationId xmlns:p14="http://schemas.microsoft.com/office/powerpoint/2010/main" val="1621470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rebuchet MS" panose="020B0603020202020204" pitchFamily="34" charset="0"/>
              </a:defRPr>
            </a:lvl1pPr>
          </a:lstStyle>
          <a:p>
            <a:endParaRPr lang="en-US" dirty="0"/>
          </a:p>
        </p:txBody>
      </p:sp>
      <p:sp>
        <p:nvSpPr>
          <p:cNvPr id="6147"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rebuchet MS" panose="020B0603020202020204" pitchFamily="34" charset="0"/>
              </a:defRPr>
            </a:lvl1pPr>
          </a:lstStyle>
          <a:p>
            <a:endParaRPr lang="en-US" dirty="0"/>
          </a:p>
        </p:txBody>
      </p:sp>
      <p:sp>
        <p:nvSpPr>
          <p:cNvPr id="757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Trebuchet MS" panose="020B0603020202020204" pitchFamily="34" charset="0"/>
              </a:defRPr>
            </a:lvl1pPr>
          </a:lstStyle>
          <a:p>
            <a:endParaRPr lang="en-US" dirty="0"/>
          </a:p>
        </p:txBody>
      </p:sp>
      <p:sp>
        <p:nvSpPr>
          <p:cNvPr id="6151"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Trebuchet MS" panose="020B0603020202020204" pitchFamily="34" charset="0"/>
              </a:defRPr>
            </a:lvl1pPr>
          </a:lstStyle>
          <a:p>
            <a:fld id="{02C6B9C4-5A24-43AF-A894-916D74AA2F54}" type="slidenum">
              <a:rPr lang="en-US" smtClean="0"/>
              <a:pPr/>
              <a:t>‹#›</a:t>
            </a:fld>
            <a:endParaRPr lang="en-US" dirty="0"/>
          </a:p>
        </p:txBody>
      </p:sp>
    </p:spTree>
    <p:extLst>
      <p:ext uri="{BB962C8B-B14F-4D97-AF65-F5344CB8AC3E}">
        <p14:creationId xmlns:p14="http://schemas.microsoft.com/office/powerpoint/2010/main" val="29863813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000000"/>
                </a:solidFill>
                <a:latin typeface="Trebuchet MS" panose="020B0603020202020204" pitchFamily="34" charset="0"/>
              </a:rPr>
              <a:t>CAP Overview</a:t>
            </a:r>
          </a:p>
        </p:txBody>
      </p:sp>
      <p:sp>
        <p:nvSpPr>
          <p:cNvPr id="768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Printed March 2011</a:t>
            </a:r>
            <a:endParaRPr lang="en-US" dirty="0">
              <a:solidFill>
                <a:srgbClr val="000000"/>
              </a:solidFill>
              <a:latin typeface="Trebuchet MS" panose="020B0603020202020204" pitchFamily="34" charset="0"/>
            </a:endParaRPr>
          </a:p>
        </p:txBody>
      </p:sp>
      <p:sp>
        <p:nvSpPr>
          <p:cNvPr id="768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CAP Resources</a:t>
            </a:r>
            <a:endParaRPr lang="en-US" dirty="0">
              <a:solidFill>
                <a:srgbClr val="000000"/>
              </a:solidFill>
              <a:latin typeface="Trebuchet MS" panose="020B0603020202020204" pitchFamily="34" charset="0"/>
            </a:endParaRPr>
          </a:p>
        </p:txBody>
      </p:sp>
      <p:sp>
        <p:nvSpPr>
          <p:cNvPr id="768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F0886504-C9CB-4AD5-9459-143F1AFF11F9}" type="slidenum">
              <a:rPr lang="en-US">
                <a:solidFill>
                  <a:srgbClr val="000000"/>
                </a:solidFill>
                <a:latin typeface="Trebuchet MS" panose="020B0603020202020204" pitchFamily="34" charset="0"/>
              </a:rPr>
              <a:pPr eaLnBrk="1" hangingPunct="1"/>
              <a:t>1</a:t>
            </a:fld>
            <a:endParaRPr lang="en-US"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15110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C727B6-C998-4F78-9768-7968460C1D56}" type="slidenum">
              <a:rPr lang="en-US">
                <a:latin typeface="Trebuchet MS" panose="020B0603020202020204" pitchFamily="34" charset="0"/>
              </a:rPr>
              <a:pPr eaLnBrk="1" hangingPunct="1"/>
              <a:t>10</a:t>
            </a:fld>
            <a:endParaRPr lang="en-US" dirty="0">
              <a:latin typeface="Trebuchet MS" panose="020B0603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Tree>
    <p:extLst>
      <p:ext uri="{BB962C8B-B14F-4D97-AF65-F5344CB8AC3E}">
        <p14:creationId xmlns:p14="http://schemas.microsoft.com/office/powerpoint/2010/main" val="62345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AU" sz="2400" dirty="0"/>
              <a:t>Everyone talks about needing to measure, but few actually do it in a considered way.</a:t>
            </a:r>
          </a:p>
          <a:p>
            <a:pPr lvl="1"/>
            <a:r>
              <a:rPr lang="en-AU" sz="2400" dirty="0"/>
              <a:t>and can waste a lot of both </a:t>
            </a:r>
            <a:r>
              <a:rPr lang="en-AU" sz="2400" dirty="0">
                <a:solidFill>
                  <a:schemeClr val="bg1">
                    <a:lumMod val="85000"/>
                  </a:schemeClr>
                </a:solidFill>
              </a:rPr>
              <a:t>– spend time now writing a monitoring plan as part of the overall plan can save a lot of time and money</a:t>
            </a:r>
            <a:r>
              <a:rPr lang="en-AU" sz="2400" dirty="0"/>
              <a:t>.</a:t>
            </a:r>
          </a:p>
          <a:p>
            <a:r>
              <a:rPr lang="en-AU" dirty="0"/>
              <a:t>Pig Damage = is it reducing</a:t>
            </a:r>
          </a:p>
          <a:p>
            <a:r>
              <a:rPr lang="en-AU" dirty="0"/>
              <a:t># of pigs shot = </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AB0B611B-7C05-458A-85C8-BD54E4A526F5}" type="slidenum">
              <a:rPr lang="en-AU">
                <a:solidFill>
                  <a:srgbClr val="000000"/>
                </a:solidFill>
                <a:latin typeface="Trebuchet MS" panose="020B0603020202020204" pitchFamily="34" charset="0"/>
              </a:rPr>
              <a:pPr eaLnBrk="1" hangingPunct="1"/>
              <a:t>11</a:t>
            </a:fld>
            <a:endParaRPr lang="en-AU"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44670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6B9C4-5A24-43AF-A894-916D74AA2F54}" type="slidenum">
              <a:rPr lang="en-US" smtClean="0"/>
              <a:pPr/>
              <a:t>12</a:t>
            </a:fld>
            <a:endParaRPr lang="en-US"/>
          </a:p>
        </p:txBody>
      </p:sp>
    </p:spTree>
    <p:extLst>
      <p:ext uri="{BB962C8B-B14F-4D97-AF65-F5344CB8AC3E}">
        <p14:creationId xmlns:p14="http://schemas.microsoft.com/office/powerpoint/2010/main" val="395581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6B9C4-5A24-43AF-A894-916D74AA2F54}" type="slidenum">
              <a:rPr lang="en-US" smtClean="0"/>
              <a:pPr/>
              <a:t>13</a:t>
            </a:fld>
            <a:endParaRPr lang="en-US"/>
          </a:p>
        </p:txBody>
      </p:sp>
    </p:spTree>
    <p:extLst>
      <p:ext uri="{BB962C8B-B14F-4D97-AF65-F5344CB8AC3E}">
        <p14:creationId xmlns:p14="http://schemas.microsoft.com/office/powerpoint/2010/main" val="125112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Priorities – indicators that these are being managed</a:t>
            </a:r>
            <a:r>
              <a:rPr lang="en-US" baseline="0" dirty="0"/>
              <a:t> properly - </a:t>
            </a:r>
            <a:endParaRPr lang="en-US" dirty="0"/>
          </a:p>
        </p:txBody>
      </p:sp>
      <p:sp>
        <p:nvSpPr>
          <p:cNvPr id="4" name="Slide Number Placeholder 3"/>
          <p:cNvSpPr>
            <a:spLocks noGrp="1"/>
          </p:cNvSpPr>
          <p:nvPr>
            <p:ph type="sldNum" sz="quarter" idx="10"/>
          </p:nvPr>
        </p:nvSpPr>
        <p:spPr/>
        <p:txBody>
          <a:bodyPr/>
          <a:lstStyle/>
          <a:p>
            <a:fld id="{02C6B9C4-5A24-43AF-A894-916D74AA2F54}" type="slidenum">
              <a:rPr lang="en-US" smtClean="0"/>
              <a:pPr/>
              <a:t>14</a:t>
            </a:fld>
            <a:endParaRPr lang="en-US"/>
          </a:p>
        </p:txBody>
      </p:sp>
    </p:spTree>
    <p:extLst>
      <p:ext uri="{BB962C8B-B14F-4D97-AF65-F5344CB8AC3E}">
        <p14:creationId xmlns:p14="http://schemas.microsoft.com/office/powerpoint/2010/main" val="226787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227F5DB8-A0E0-4C89-B7A0-4CED41D58F89}" type="slidenum">
              <a:rPr lang="en-AU">
                <a:solidFill>
                  <a:srgbClr val="000000"/>
                </a:solidFill>
                <a:latin typeface="Trebuchet MS" panose="020B0603020202020204" pitchFamily="34" charset="0"/>
              </a:rPr>
              <a:pPr eaLnBrk="1" hangingPunct="1"/>
              <a:t>17</a:t>
            </a:fld>
            <a:endParaRPr lang="en-AU"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69349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B9C4-5A24-43AF-A894-916D74AA2F54}" type="slidenum">
              <a:rPr lang="en-US" smtClean="0"/>
              <a:pPr/>
              <a:t>18</a:t>
            </a:fld>
            <a:endParaRPr lang="en-US"/>
          </a:p>
        </p:txBody>
      </p:sp>
    </p:spTree>
    <p:extLst>
      <p:ext uri="{BB962C8B-B14F-4D97-AF65-F5344CB8AC3E}">
        <p14:creationId xmlns:p14="http://schemas.microsoft.com/office/powerpoint/2010/main" val="115339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B9C4-5A24-43AF-A894-916D74AA2F54}" type="slidenum">
              <a:rPr lang="en-US" smtClean="0"/>
              <a:pPr/>
              <a:t>19</a:t>
            </a:fld>
            <a:endParaRPr lang="en-US"/>
          </a:p>
        </p:txBody>
      </p:sp>
    </p:spTree>
    <p:extLst>
      <p:ext uri="{BB962C8B-B14F-4D97-AF65-F5344CB8AC3E}">
        <p14:creationId xmlns:p14="http://schemas.microsoft.com/office/powerpoint/2010/main" val="127132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B9C4-5A24-43AF-A894-916D74AA2F54}" type="slidenum">
              <a:rPr lang="en-US" smtClean="0"/>
              <a:pPr/>
              <a:t>20</a:t>
            </a:fld>
            <a:endParaRPr lang="en-US"/>
          </a:p>
        </p:txBody>
      </p:sp>
    </p:spTree>
    <p:extLst>
      <p:ext uri="{BB962C8B-B14F-4D97-AF65-F5344CB8AC3E}">
        <p14:creationId xmlns:p14="http://schemas.microsoft.com/office/powerpoint/2010/main" val="197644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B9C4-5A24-43AF-A894-916D74AA2F54}" type="slidenum">
              <a:rPr lang="en-US" smtClean="0"/>
              <a:pPr/>
              <a:t>21</a:t>
            </a:fld>
            <a:endParaRPr lang="en-US"/>
          </a:p>
        </p:txBody>
      </p:sp>
    </p:spTree>
    <p:extLst>
      <p:ext uri="{BB962C8B-B14F-4D97-AF65-F5344CB8AC3E}">
        <p14:creationId xmlns:p14="http://schemas.microsoft.com/office/powerpoint/2010/main" val="206490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3D592-3422-4362-B71F-F3A41932A589}"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717178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B9C4-5A24-43AF-A894-916D74AA2F54}" type="slidenum">
              <a:rPr lang="en-US" smtClean="0"/>
              <a:pPr/>
              <a:t>22</a:t>
            </a:fld>
            <a:endParaRPr lang="en-US"/>
          </a:p>
        </p:txBody>
      </p:sp>
    </p:spTree>
    <p:extLst>
      <p:ext uri="{BB962C8B-B14F-4D97-AF65-F5344CB8AC3E}">
        <p14:creationId xmlns:p14="http://schemas.microsoft.com/office/powerpoint/2010/main" val="266327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2C6B9C4-5A24-43AF-A894-916D74AA2F54}" type="slidenum">
              <a:rPr lang="en-US" smtClean="0"/>
              <a:pPr/>
              <a:t>23</a:t>
            </a:fld>
            <a:endParaRPr lang="en-US"/>
          </a:p>
        </p:txBody>
      </p:sp>
    </p:spTree>
    <p:extLst>
      <p:ext uri="{BB962C8B-B14F-4D97-AF65-F5344CB8AC3E}">
        <p14:creationId xmlns:p14="http://schemas.microsoft.com/office/powerpoint/2010/main" val="155366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B9C4-5A24-43AF-A894-916D74AA2F54}" type="slidenum">
              <a:rPr lang="en-US" smtClean="0"/>
              <a:pPr/>
              <a:t>24</a:t>
            </a:fld>
            <a:endParaRPr lang="en-US"/>
          </a:p>
        </p:txBody>
      </p:sp>
    </p:spTree>
    <p:extLst>
      <p:ext uri="{BB962C8B-B14F-4D97-AF65-F5344CB8AC3E}">
        <p14:creationId xmlns:p14="http://schemas.microsoft.com/office/powerpoint/2010/main" val="115339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9D7CE4C9-9770-4ABC-AFF9-B589336763A7}" type="slidenum">
              <a:rPr lang="en-US">
                <a:latin typeface="Trebuchet MS" panose="020B0603020202020204" pitchFamily="34" charset="0"/>
              </a:rPr>
              <a:pPr eaLnBrk="1" hangingPunct="1"/>
              <a:t>25</a:t>
            </a:fld>
            <a:endParaRPr lang="en-US" dirty="0">
              <a:latin typeface="Trebuchet MS" panose="020B0603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84095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9D7CE4C9-9770-4ABC-AFF9-B589336763A7}" type="slidenum">
              <a:rPr lang="en-US">
                <a:latin typeface="Trebuchet MS" panose="020B0603020202020204" pitchFamily="34" charset="0"/>
              </a:rPr>
              <a:pPr eaLnBrk="1" hangingPunct="1"/>
              <a:t>26</a:t>
            </a:fld>
            <a:endParaRPr lang="en-US" dirty="0">
              <a:latin typeface="Trebuchet MS" panose="020B0603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2674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E506B600-1F34-48DB-9AD2-F80DBABC3187}" type="slidenum">
              <a:rPr lang="en-US">
                <a:latin typeface="Trebuchet MS" panose="020B0603020202020204" pitchFamily="34" charset="0"/>
              </a:rPr>
              <a:pPr eaLnBrk="1" hangingPunct="1"/>
              <a:t>3</a:t>
            </a:fld>
            <a:endParaRPr lang="en-US" dirty="0">
              <a:latin typeface="Trebuchet MS" panose="020B0603020202020204" pitchFamily="34" charset="0"/>
            </a:endParaRPr>
          </a:p>
        </p:txBody>
      </p:sp>
    </p:spTree>
    <p:extLst>
      <p:ext uri="{BB962C8B-B14F-4D97-AF65-F5344CB8AC3E}">
        <p14:creationId xmlns:p14="http://schemas.microsoft.com/office/powerpoint/2010/main" val="18029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831C21-525B-45BE-82E2-9F0D5C6F8EC9}" type="slidenum">
              <a:rPr lang="en-US">
                <a:latin typeface="Trebuchet MS" panose="020B0603020202020204" pitchFamily="34" charset="0"/>
              </a:rPr>
              <a:pPr eaLnBrk="1" hangingPunct="1"/>
              <a:t>4</a:t>
            </a:fld>
            <a:endParaRPr lang="en-US" dirty="0">
              <a:latin typeface="Trebuchet MS" panose="020B0603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Our interest in developing improved measures of success comes runs counter to a common approach where measures of success is often the neglected last step.  There are many examples of ineffective monitoring that has not provided the information needed to improve management decisions.  This has given monitoring a bad name among some managers and some funding agencies will refuse to fund monitoring projects – they want to see all of their money put into action.</a:t>
            </a:r>
          </a:p>
          <a:p>
            <a:endParaRPr lang="en-US" dirty="0"/>
          </a:p>
        </p:txBody>
      </p:sp>
    </p:spTree>
    <p:extLst>
      <p:ext uri="{BB962C8B-B14F-4D97-AF65-F5344CB8AC3E}">
        <p14:creationId xmlns:p14="http://schemas.microsoft.com/office/powerpoint/2010/main" val="276852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076F9A-76F5-4EB4-A5AC-B6EB03177748}" type="slidenum">
              <a:rPr lang="en-US">
                <a:latin typeface="Trebuchet MS" panose="020B0603020202020204" pitchFamily="34" charset="0"/>
              </a:rPr>
              <a:pPr eaLnBrk="1" hangingPunct="1"/>
              <a:t>5</a:t>
            </a:fld>
            <a:endParaRPr lang="en-US" dirty="0">
              <a:latin typeface="Trebuchet MS" panose="020B0603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Some intact, unthreatened landscapes with no conservation actions have HUGE status monitoring  budgets</a:t>
            </a:r>
          </a:p>
          <a:p>
            <a:endParaRPr lang="en-US" dirty="0"/>
          </a:p>
          <a:p>
            <a:r>
              <a:rPr lang="en-US" dirty="0"/>
              <a:t>There’s no end to what you can spend money on doing status monitoring.  Consider some remote Alaska wilderness area – you can establish detailed vegetation monitoring, and studies of large mammals, small mammals, birds, insects… but what is the conservation impact of all this status monitoring information?  It may be quite limited.  Certainly, some studies of intact systems are needed to serve as reference areas or to establish baseline conditions if future impacts are anticipated.  However, investment of limited conservation resources in this type of status monitoring should be carefully evaluated.  We have strong applied effectiveness monitoring needs in many of the places were we work.</a:t>
            </a:r>
          </a:p>
          <a:p>
            <a:endParaRPr lang="en-US" dirty="0"/>
          </a:p>
        </p:txBody>
      </p:sp>
    </p:spTree>
    <p:extLst>
      <p:ext uri="{BB962C8B-B14F-4D97-AF65-F5344CB8AC3E}">
        <p14:creationId xmlns:p14="http://schemas.microsoft.com/office/powerpoint/2010/main" val="394828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C9D87E-9E54-479D-9FE9-E308067E5F6C}" type="slidenum">
              <a:rPr lang="en-US">
                <a:latin typeface="Trebuchet MS" panose="020B0603020202020204" pitchFamily="34" charset="0"/>
              </a:rPr>
              <a:pPr eaLnBrk="1" hangingPunct="1"/>
              <a:t>6</a:t>
            </a:fld>
            <a:endParaRPr lang="en-US" dirty="0">
              <a:latin typeface="Trebuchet MS" panose="020B0603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Other conservation projects have serious threats and/or high risk conservation actions where there are NO or very limited monitoring activities</a:t>
            </a:r>
          </a:p>
          <a:p>
            <a:pPr>
              <a:buFontTx/>
              <a:buChar char="-"/>
            </a:pPr>
            <a:r>
              <a:rPr lang="en-US" dirty="0"/>
              <a:t>Reintroduction of fire</a:t>
            </a:r>
          </a:p>
          <a:p>
            <a:pPr>
              <a:buFontTx/>
              <a:buChar char="-"/>
            </a:pPr>
            <a:r>
              <a:rPr lang="en-US" dirty="0"/>
              <a:t>Large-scale Herbicide treatments</a:t>
            </a:r>
          </a:p>
          <a:p>
            <a:pPr>
              <a:buFontTx/>
              <a:buChar char="-"/>
            </a:pPr>
            <a:r>
              <a:rPr lang="en-US" dirty="0"/>
              <a:t>Large-scale stream or wetland restoration</a:t>
            </a:r>
          </a:p>
          <a:p>
            <a:endParaRPr lang="en-US" dirty="0"/>
          </a:p>
        </p:txBody>
      </p:sp>
    </p:spTree>
    <p:extLst>
      <p:ext uri="{BB962C8B-B14F-4D97-AF65-F5344CB8AC3E}">
        <p14:creationId xmlns:p14="http://schemas.microsoft.com/office/powerpoint/2010/main" val="53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4C831C21-525B-45BE-82E2-9F0D5C6F8EC9}" type="slidenum">
              <a:rPr lang="en-US">
                <a:latin typeface="Trebuchet MS" panose="020B0603020202020204" pitchFamily="34" charset="0"/>
              </a:rPr>
              <a:pPr eaLnBrk="1" hangingPunct="1"/>
              <a:t>7</a:t>
            </a:fld>
            <a:endParaRPr lang="en-US" dirty="0">
              <a:latin typeface="Trebuchet MS" panose="020B0603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880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C727B6-C998-4F78-9768-7968460C1D56}" type="slidenum">
              <a:rPr lang="en-US">
                <a:latin typeface="Trebuchet MS" panose="020B0603020202020204" pitchFamily="34" charset="0"/>
              </a:rPr>
              <a:pPr eaLnBrk="1" hangingPunct="1"/>
              <a:t>8</a:t>
            </a:fld>
            <a:endParaRPr lang="en-US" dirty="0">
              <a:latin typeface="Trebuchet MS" panose="020B0603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Tree>
    <p:extLst>
      <p:ext uri="{BB962C8B-B14F-4D97-AF65-F5344CB8AC3E}">
        <p14:creationId xmlns:p14="http://schemas.microsoft.com/office/powerpoint/2010/main" val="299706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C727B6-C998-4F78-9768-7968460C1D56}" type="slidenum">
              <a:rPr lang="en-US">
                <a:latin typeface="Trebuchet MS" panose="020B0603020202020204" pitchFamily="34" charset="0"/>
              </a:rPr>
              <a:pPr eaLnBrk="1" hangingPunct="1"/>
              <a:t>9</a:t>
            </a:fld>
            <a:endParaRPr lang="en-US" dirty="0">
              <a:latin typeface="Trebuchet MS" panose="020B0603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Tree>
    <p:extLst>
      <p:ext uri="{BB962C8B-B14F-4D97-AF65-F5344CB8AC3E}">
        <p14:creationId xmlns:p14="http://schemas.microsoft.com/office/powerpoint/2010/main" val="263646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734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6"/>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38619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4995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0683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1/02/2017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99358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484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9"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8923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18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63933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39326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125021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8"/>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8"/>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3" name="Table 12"/>
          <p:cNvGraphicFramePr>
            <a:graphicFrameLocks noGrp="1"/>
          </p:cNvGraphicFramePr>
          <p:nvPr userDrawn="1">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4"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5"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13000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3619503566"/>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162601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anose="020B0603020202020204" pitchFamily="34" charset="0"/>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rebuchet MS" panose="020B0603020202020204" pitchFamily="34" charset="0"/>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4" name="Table 13"/>
          <p:cNvGraphicFramePr>
            <a:graphicFrameLocks noGrp="1"/>
          </p:cNvGraphicFramePr>
          <p:nvPr userDrawn="1">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5"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6"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78808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29316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8457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81145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66905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0953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367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1/02/2017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323637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350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9"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1305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2449255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243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8"/>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8"/>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3" name="Table 12"/>
          <p:cNvGraphicFramePr>
            <a:graphicFrameLocks noGrp="1"/>
          </p:cNvGraphicFramePr>
          <p:nvPr userDrawn="1">
            <p:extLst>
              <p:ext uri="{D42A27DB-BD31-4B8C-83A1-F6EECF244321}">
                <p14:modId xmlns:p14="http://schemas.microsoft.com/office/powerpoint/2010/main" val="2138788260"/>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4"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5"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5591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anose="020B0603020202020204" pitchFamily="34" charset="0"/>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rebuchet MS" panose="020B0603020202020204" pitchFamily="34" charset="0"/>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4" name="Table 13"/>
          <p:cNvGraphicFramePr>
            <a:graphicFrameLocks noGrp="1"/>
          </p:cNvGraphicFramePr>
          <p:nvPr userDrawn="1">
            <p:extLst>
              <p:ext uri="{D42A27DB-BD31-4B8C-83A1-F6EECF244321}">
                <p14:modId xmlns:p14="http://schemas.microsoft.com/office/powerpoint/2010/main" val="480409254"/>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5"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6"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16484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4200048126"/>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3"/>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3">
                        <a:lumMod val="20000"/>
                        <a:lumOff val="8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2"/>
            <a:ext cx="2819400" cy="646113"/>
          </a:xfrm>
          <a:solidFill>
            <a:schemeClr val="accent3">
              <a:lumMod val="60000"/>
              <a:lumOff val="40000"/>
            </a:schemeClr>
          </a:solid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501103"/>
            <a:ext cx="6291262" cy="646112"/>
          </a:xfrm>
          <a:solidFill>
            <a:schemeClr val="accent3">
              <a:lumMod val="20000"/>
              <a:lumOff val="80000"/>
            </a:schemeClr>
          </a:solidFill>
        </p:spPr>
        <p:txBody>
          <a:bodyPr>
            <a:normAutofit/>
          </a:bodyPr>
          <a:lstStyle>
            <a:lvl1pPr marL="0" indent="0" algn="l" defTabSz="642915"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7205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1727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770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7127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latin typeface="Trebuchet MS" panose="020B0603020202020204" pitchFamily="34" charset="0"/>
              </a:defRPr>
            </a:lvl1pPr>
          </a:lstStyle>
          <a:p>
            <a:pPr defTabSz="642750"/>
            <a:fld id="{D2FFA6C8-53F6-483E-9B52-088DA563EE7C}" type="datetimeFigureOut">
              <a:rPr lang="en-AU" smtClean="0">
                <a:solidFill>
                  <a:prstClr val="black">
                    <a:tint val="75000"/>
                  </a:prstClr>
                </a:solidFill>
                <a:sym typeface="Helvetica Light" charset="0"/>
              </a:rPr>
              <a:pPr defTabSz="642750"/>
              <a:t>1/02/2017</a:t>
            </a:fld>
            <a:endParaRPr lang="en-AU">
              <a:solidFill>
                <a:prstClr val="black">
                  <a:tint val="75000"/>
                </a:prstClr>
              </a:solidFill>
              <a:sym typeface="Helvetica Light" charset="0"/>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latin typeface="Trebuchet MS" panose="020B0603020202020204" pitchFamily="34" charset="0"/>
              </a:defRPr>
            </a:lvl1pPr>
          </a:lstStyle>
          <a:p>
            <a:pPr defTabSz="642750"/>
            <a:endParaRPr lang="en-AU" dirty="0">
              <a:solidFill>
                <a:prstClr val="black">
                  <a:tint val="75000"/>
                </a:prstClr>
              </a:solidFill>
              <a:sym typeface="Helvetica Light"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latin typeface="Trebuchet MS" panose="020B0603020202020204" pitchFamily="34" charset="0"/>
              </a:defRPr>
            </a:lvl1pPr>
          </a:lstStyle>
          <a:p>
            <a:pPr defTabSz="642750"/>
            <a:fld id="{C68751B1-54F1-4125-BB9F-399660C83ACC}" type="slidenum">
              <a:rPr lang="en-AU" smtClean="0">
                <a:solidFill>
                  <a:prstClr val="black">
                    <a:tint val="75000"/>
                  </a:prstClr>
                </a:solidFill>
                <a:sym typeface="Helvetica Light" charset="0"/>
              </a:rPr>
              <a:pPr defTabSz="642750"/>
              <a:t>‹#›</a:t>
            </a:fld>
            <a:endParaRPr lang="en-AU">
              <a:solidFill>
                <a:prstClr val="black">
                  <a:tint val="75000"/>
                </a:prstClr>
              </a:solidFill>
              <a:sym typeface="Helvetica Light" charset="0"/>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6"/>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a:t>Click to edit Master title style</a:t>
            </a:r>
            <a:endParaRPr lang="en-AU"/>
          </a:p>
        </p:txBody>
      </p:sp>
    </p:spTree>
    <p:extLst>
      <p:ext uri="{BB962C8B-B14F-4D97-AF65-F5344CB8AC3E}">
        <p14:creationId xmlns:p14="http://schemas.microsoft.com/office/powerpoint/2010/main" val="1218587231"/>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 id="2147484518" r:id="rId14"/>
    <p:sldLayoutId id="2147484519" r:id="rId15"/>
  </p:sldLayoutIdLst>
  <p:txStyles>
    <p:titleStyle>
      <a:lvl1pPr algn="ctr" defTabSz="914118"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latin typeface="Trebuchet MS" panose="020B0603020202020204" pitchFamily="34" charset="0"/>
              </a:defRPr>
            </a:lvl1pPr>
          </a:lstStyle>
          <a:p>
            <a:pPr defTabSz="642750"/>
            <a:fld id="{D2FFA6C8-53F6-483E-9B52-088DA563EE7C}" type="datetimeFigureOut">
              <a:rPr lang="en-AU" smtClean="0">
                <a:solidFill>
                  <a:prstClr val="black">
                    <a:tint val="75000"/>
                  </a:prstClr>
                </a:solidFill>
                <a:sym typeface="Helvetica Light" charset="0"/>
              </a:rPr>
              <a:pPr defTabSz="642750"/>
              <a:t>1/02/2017</a:t>
            </a:fld>
            <a:endParaRPr lang="en-AU">
              <a:solidFill>
                <a:prstClr val="black">
                  <a:tint val="75000"/>
                </a:prstClr>
              </a:solidFill>
              <a:sym typeface="Helvetica Light" charset="0"/>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latin typeface="Trebuchet MS" panose="020B0603020202020204" pitchFamily="34" charset="0"/>
              </a:defRPr>
            </a:lvl1pPr>
          </a:lstStyle>
          <a:p>
            <a:pPr defTabSz="642750"/>
            <a:endParaRPr lang="en-AU" dirty="0">
              <a:solidFill>
                <a:prstClr val="black">
                  <a:tint val="75000"/>
                </a:prstClr>
              </a:solidFill>
              <a:sym typeface="Helvetica Light"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latin typeface="Trebuchet MS" panose="020B0603020202020204" pitchFamily="34" charset="0"/>
              </a:defRPr>
            </a:lvl1pPr>
          </a:lstStyle>
          <a:p>
            <a:pPr defTabSz="642750"/>
            <a:fld id="{C68751B1-54F1-4125-BB9F-399660C83ACC}" type="slidenum">
              <a:rPr lang="en-AU" smtClean="0">
                <a:solidFill>
                  <a:prstClr val="black">
                    <a:tint val="75000"/>
                  </a:prstClr>
                </a:solidFill>
                <a:sym typeface="Helvetica Light" charset="0"/>
              </a:rPr>
              <a:pPr defTabSz="642750"/>
              <a:t>‹#›</a:t>
            </a:fld>
            <a:endParaRPr lang="en-AU">
              <a:solidFill>
                <a:prstClr val="black">
                  <a:tint val="75000"/>
                </a:prstClr>
              </a:solidFill>
              <a:sym typeface="Helvetica Light" charset="0"/>
            </a:endParaRPr>
          </a:p>
        </p:txBody>
      </p:sp>
      <p:sp>
        <p:nvSpPr>
          <p:cNvPr id="14" name="Title Placeholder 13"/>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a:t>Click to edit Master title style</a:t>
            </a:r>
            <a:endParaRPr lang="en-AU"/>
          </a:p>
        </p:txBody>
      </p:sp>
    </p:spTree>
    <p:extLst>
      <p:ext uri="{BB962C8B-B14F-4D97-AF65-F5344CB8AC3E}">
        <p14:creationId xmlns:p14="http://schemas.microsoft.com/office/powerpoint/2010/main" val="4101889474"/>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9" r:id="rId8"/>
    <p:sldLayoutId id="2147484530" r:id="rId9"/>
    <p:sldLayoutId id="2147484531" r:id="rId10"/>
    <p:sldLayoutId id="2147484532" r:id="rId11"/>
    <p:sldLayoutId id="2147484533" r:id="rId12"/>
    <p:sldLayoutId id="2147484534" r:id="rId13"/>
    <p:sldLayoutId id="2147484535" r:id="rId14"/>
    <p:sldLayoutId id="2147484536" r:id="rId15"/>
  </p:sldLayoutIdLst>
  <p:txStyles>
    <p:titleStyle>
      <a:lvl1pPr algn="ctr" defTabSz="914118"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AU" dirty="0"/>
              <a:t>Monitoring</a:t>
            </a:r>
          </a:p>
        </p:txBody>
      </p:sp>
      <p:sp>
        <p:nvSpPr>
          <p:cNvPr id="3" name="Subtitle 2"/>
          <p:cNvSpPr>
            <a:spLocks noGrp="1"/>
          </p:cNvSpPr>
          <p:nvPr>
            <p:ph type="subTitle" idx="1"/>
          </p:nvPr>
        </p:nvSpPr>
        <p:spPr>
          <a:xfrm>
            <a:off x="1371600" y="4419600"/>
            <a:ext cx="6400800" cy="1752600"/>
          </a:xfrm>
        </p:spPr>
        <p:txBody>
          <a:bodyPr/>
          <a:lstStyle/>
          <a:p>
            <a:r>
              <a:rPr lang="en-AU" dirty="0"/>
              <a:t>How will I know if I am getting anywhere?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p:txBody>
          <a:bodyPr/>
          <a:lstStyle/>
          <a:p>
            <a:r>
              <a:rPr lang="en-AU"/>
              <a:t>Making the Plan</a:t>
            </a:r>
            <a:endParaRPr lang="en-AU" dirty="0"/>
          </a:p>
        </p:txBody>
      </p:sp>
      <p:sp>
        <p:nvSpPr>
          <p:cNvPr id="10" name="Text Placeholder 2"/>
          <p:cNvSpPr>
            <a:spLocks noGrp="1"/>
          </p:cNvSpPr>
          <p:nvPr>
            <p:ph type="body" sz="quarter" idx="14"/>
          </p:nvPr>
        </p:nvSpPr>
        <p:spPr/>
        <p:txBody>
          <a:bodyPr/>
          <a:lstStyle/>
          <a:p>
            <a:r>
              <a:rPr lang="en-AU" dirty="0"/>
              <a:t>Monitoring</a:t>
            </a:r>
          </a:p>
        </p:txBody>
      </p:sp>
      <p:sp>
        <p:nvSpPr>
          <p:cNvPr id="11" name="Text Placeholder 4"/>
          <p:cNvSpPr>
            <a:spLocks noGrp="1"/>
          </p:cNvSpPr>
          <p:nvPr>
            <p:ph type="body" sz="quarter" idx="15"/>
          </p:nvPr>
        </p:nvSpPr>
        <p:spPr/>
        <p:txBody>
          <a:bodyPr anchor="ctr">
            <a:normAutofit/>
          </a:bodyPr>
          <a:lstStyle/>
          <a:p>
            <a:r>
              <a:rPr lang="en-AU" dirty="0"/>
              <a:t>Three ‘layers’ of monitoring</a:t>
            </a:r>
          </a:p>
        </p:txBody>
      </p:sp>
      <p:graphicFrame>
        <p:nvGraphicFramePr>
          <p:cNvPr id="65" name="Object 2"/>
          <p:cNvGraphicFramePr>
            <a:graphicFrameLocks noChangeAspect="1"/>
          </p:cNvGraphicFramePr>
          <p:nvPr/>
        </p:nvGraphicFramePr>
        <p:xfrm>
          <a:off x="152400" y="1057283"/>
          <a:ext cx="8763000" cy="5800725"/>
        </p:xfrm>
        <a:graphic>
          <a:graphicData uri="http://schemas.openxmlformats.org/presentationml/2006/ole">
            <mc:AlternateContent xmlns:mc="http://schemas.openxmlformats.org/markup-compatibility/2006">
              <mc:Choice xmlns:v="urn:schemas-microsoft-com:vml" Requires="v">
                <p:oleObj spid="_x0000_s2055" name="Visio" r:id="rId4" imgW="10033000" imgH="6642100" progId="Visio.Drawing.11">
                  <p:embed/>
                </p:oleObj>
              </mc:Choice>
              <mc:Fallback>
                <p:oleObj name="Visio" r:id="rId4" imgW="10033000" imgH="66421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7283"/>
                        <a:ext cx="87630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66" name="Group 6"/>
          <p:cNvGrpSpPr>
            <a:grpSpLocks/>
          </p:cNvGrpSpPr>
          <p:nvPr/>
        </p:nvGrpSpPr>
        <p:grpSpPr bwMode="auto">
          <a:xfrm>
            <a:off x="228600" y="2492375"/>
            <a:ext cx="8382000" cy="1403350"/>
            <a:chOff x="144" y="1756"/>
            <a:chExt cx="5280" cy="884"/>
          </a:xfrm>
        </p:grpSpPr>
        <p:sp>
          <p:nvSpPr>
            <p:cNvPr id="67" name="Rectangle 7"/>
            <p:cNvSpPr>
              <a:spLocks noChangeArrowheads="1"/>
            </p:cNvSpPr>
            <p:nvPr/>
          </p:nvSpPr>
          <p:spPr bwMode="auto">
            <a:xfrm>
              <a:off x="144" y="2448"/>
              <a:ext cx="52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5288" indent="-395288">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eaLnBrk="1" hangingPunct="1">
                <a:buFontTx/>
                <a:buNone/>
              </a:pPr>
              <a:r>
                <a:rPr lang="en-US" altLang="en-US" sz="2000" dirty="0">
                  <a:latin typeface="Trebuchet MS" panose="020B0603020202020204" pitchFamily="34" charset="0"/>
                </a:rPr>
                <a:t>2. EFFECTIVENESS: Water flow measurements</a:t>
              </a:r>
            </a:p>
          </p:txBody>
        </p:sp>
        <p:sp>
          <p:nvSpPr>
            <p:cNvPr id="68" name="AutoShape 8"/>
            <p:cNvSpPr>
              <a:spLocks noChangeArrowheads="1"/>
            </p:cNvSpPr>
            <p:nvPr/>
          </p:nvSpPr>
          <p:spPr bwMode="auto">
            <a:xfrm>
              <a:off x="4008" y="1756"/>
              <a:ext cx="240" cy="206"/>
            </a:xfrm>
            <a:prstGeom prst="triangle">
              <a:avLst>
                <a:gd name="adj" fmla="val 50000"/>
              </a:avLst>
            </a:prstGeom>
            <a:solidFill>
              <a:schemeClr val="bg1"/>
            </a:solidFill>
            <a:ln w="12700">
              <a:solidFill>
                <a:srgbClr val="000000"/>
              </a:solidFill>
              <a:miter lim="800000"/>
              <a:headEnd/>
              <a:tailEnd/>
            </a:ln>
          </p:spPr>
          <p:txBody>
            <a:bodyPr wrap="none"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000" b="1" dirty="0">
                  <a:latin typeface="Trebuchet MS" panose="020B0603020202020204" pitchFamily="34" charset="0"/>
                </a:rPr>
                <a:t>2</a:t>
              </a:r>
              <a:endParaRPr lang="en-US" altLang="en-US" sz="2000" b="1" dirty="0">
                <a:solidFill>
                  <a:schemeClr val="bg1"/>
                </a:solidFill>
                <a:latin typeface="Trebuchet MS" panose="020B0603020202020204" pitchFamily="34" charset="0"/>
              </a:endParaRPr>
            </a:p>
          </p:txBody>
        </p:sp>
      </p:grpSp>
      <p:grpSp>
        <p:nvGrpSpPr>
          <p:cNvPr id="69" name="Group 9"/>
          <p:cNvGrpSpPr>
            <a:grpSpLocks/>
          </p:cNvGrpSpPr>
          <p:nvPr/>
        </p:nvGrpSpPr>
        <p:grpSpPr bwMode="auto">
          <a:xfrm>
            <a:off x="228600" y="2492377"/>
            <a:ext cx="8572500" cy="2079625"/>
            <a:chOff x="144" y="1714"/>
            <a:chExt cx="5400" cy="1310"/>
          </a:xfrm>
        </p:grpSpPr>
        <p:sp>
          <p:nvSpPr>
            <p:cNvPr id="70" name="Rectangle 10"/>
            <p:cNvSpPr>
              <a:spLocks noChangeArrowheads="1"/>
            </p:cNvSpPr>
            <p:nvPr/>
          </p:nvSpPr>
          <p:spPr bwMode="auto">
            <a:xfrm>
              <a:off x="144" y="2784"/>
              <a:ext cx="5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5288" indent="-395288">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eaLnBrk="1" hangingPunct="1">
                <a:buFontTx/>
                <a:buNone/>
              </a:pPr>
              <a:r>
                <a:rPr lang="en-US" altLang="en-US" sz="2000" dirty="0">
                  <a:latin typeface="Trebuchet MS" panose="020B0603020202020204" pitchFamily="34" charset="0"/>
                </a:rPr>
                <a:t>3. EFFECTIVENESS: Volume of water withdrawn for agricultural purposes</a:t>
              </a:r>
            </a:p>
          </p:txBody>
        </p:sp>
        <p:sp>
          <p:nvSpPr>
            <p:cNvPr id="71" name="AutoShape 11"/>
            <p:cNvSpPr>
              <a:spLocks noChangeArrowheads="1"/>
            </p:cNvSpPr>
            <p:nvPr/>
          </p:nvSpPr>
          <p:spPr bwMode="auto">
            <a:xfrm>
              <a:off x="2928" y="1714"/>
              <a:ext cx="240" cy="206"/>
            </a:xfrm>
            <a:prstGeom prst="triangle">
              <a:avLst>
                <a:gd name="adj" fmla="val 50000"/>
              </a:avLst>
            </a:prstGeom>
            <a:solidFill>
              <a:schemeClr val="bg1"/>
            </a:solidFill>
            <a:ln w="12700">
              <a:solidFill>
                <a:srgbClr val="000000"/>
              </a:solidFill>
              <a:miter lim="800000"/>
              <a:headEnd/>
              <a:tailEnd/>
            </a:ln>
          </p:spPr>
          <p:txBody>
            <a:bodyPr wrap="none"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000" b="1" dirty="0">
                  <a:latin typeface="Trebuchet MS" panose="020B0603020202020204" pitchFamily="34" charset="0"/>
                </a:rPr>
                <a:t>3</a:t>
              </a:r>
              <a:endParaRPr lang="en-US" altLang="en-US" sz="2000" b="1" dirty="0">
                <a:solidFill>
                  <a:schemeClr val="bg1"/>
                </a:solidFill>
                <a:latin typeface="Trebuchet MS" panose="020B0603020202020204" pitchFamily="34" charset="0"/>
              </a:endParaRPr>
            </a:p>
          </p:txBody>
        </p:sp>
      </p:grpSp>
      <p:grpSp>
        <p:nvGrpSpPr>
          <p:cNvPr id="72" name="Group 12"/>
          <p:cNvGrpSpPr>
            <a:grpSpLocks/>
          </p:cNvGrpSpPr>
          <p:nvPr/>
        </p:nvGrpSpPr>
        <p:grpSpPr bwMode="auto">
          <a:xfrm>
            <a:off x="228600" y="2492383"/>
            <a:ext cx="8382000" cy="3070225"/>
            <a:chOff x="144" y="1714"/>
            <a:chExt cx="5280" cy="1934"/>
          </a:xfrm>
        </p:grpSpPr>
        <p:sp>
          <p:nvSpPr>
            <p:cNvPr id="73" name="Rectangle 13"/>
            <p:cNvSpPr>
              <a:spLocks noChangeArrowheads="1"/>
            </p:cNvSpPr>
            <p:nvPr/>
          </p:nvSpPr>
          <p:spPr bwMode="auto">
            <a:xfrm>
              <a:off x="144" y="3120"/>
              <a:ext cx="52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5288" indent="-395288">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eaLnBrk="1" hangingPunct="1">
                <a:buFontTx/>
                <a:buNone/>
              </a:pPr>
              <a:r>
                <a:rPr lang="en-US" altLang="en-US" sz="2000" dirty="0">
                  <a:latin typeface="Trebuchet MS" panose="020B0603020202020204" pitchFamily="34" charset="0"/>
                </a:rPr>
                <a:t>4. EFFECTIVENESS: Hectares of farm land converted from water-intensive crops to low-water need crops</a:t>
              </a:r>
            </a:p>
          </p:txBody>
        </p:sp>
        <p:sp>
          <p:nvSpPr>
            <p:cNvPr id="74" name="AutoShape 14"/>
            <p:cNvSpPr>
              <a:spLocks noChangeArrowheads="1"/>
            </p:cNvSpPr>
            <p:nvPr/>
          </p:nvSpPr>
          <p:spPr bwMode="auto">
            <a:xfrm>
              <a:off x="1824" y="1714"/>
              <a:ext cx="240" cy="206"/>
            </a:xfrm>
            <a:prstGeom prst="triangle">
              <a:avLst>
                <a:gd name="adj" fmla="val 50000"/>
              </a:avLst>
            </a:prstGeom>
            <a:solidFill>
              <a:schemeClr val="bg1"/>
            </a:solidFill>
            <a:ln w="12700">
              <a:solidFill>
                <a:srgbClr val="000000"/>
              </a:solidFill>
              <a:miter lim="800000"/>
              <a:headEnd/>
              <a:tailEnd/>
            </a:ln>
          </p:spPr>
          <p:txBody>
            <a:bodyPr wrap="none"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000" b="1" dirty="0">
                  <a:latin typeface="Trebuchet MS" panose="020B0603020202020204" pitchFamily="34" charset="0"/>
                </a:rPr>
                <a:t>4</a:t>
              </a:r>
              <a:endParaRPr lang="en-US" altLang="en-US" sz="2000" b="1" dirty="0">
                <a:solidFill>
                  <a:schemeClr val="bg1"/>
                </a:solidFill>
                <a:latin typeface="Trebuchet MS" panose="020B0603020202020204" pitchFamily="34" charset="0"/>
              </a:endParaRPr>
            </a:p>
          </p:txBody>
        </p:sp>
      </p:grpSp>
      <p:grpSp>
        <p:nvGrpSpPr>
          <p:cNvPr id="75" name="Group 15"/>
          <p:cNvGrpSpPr>
            <a:grpSpLocks/>
          </p:cNvGrpSpPr>
          <p:nvPr/>
        </p:nvGrpSpPr>
        <p:grpSpPr bwMode="auto">
          <a:xfrm>
            <a:off x="228600" y="2492397"/>
            <a:ext cx="8382000" cy="4213225"/>
            <a:chOff x="120" y="1666"/>
            <a:chExt cx="5280" cy="2654"/>
          </a:xfrm>
        </p:grpSpPr>
        <p:sp>
          <p:nvSpPr>
            <p:cNvPr id="76" name="Rectangle 16"/>
            <p:cNvSpPr>
              <a:spLocks noChangeArrowheads="1"/>
            </p:cNvSpPr>
            <p:nvPr/>
          </p:nvSpPr>
          <p:spPr bwMode="auto">
            <a:xfrm>
              <a:off x="120" y="3648"/>
              <a:ext cx="528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5288" indent="-395288">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eaLnBrk="1" hangingPunct="1">
                <a:buFontTx/>
                <a:buNone/>
              </a:pPr>
              <a:r>
                <a:rPr lang="en-US" altLang="en-US" sz="2000" dirty="0">
                  <a:latin typeface="Trebuchet MS" panose="020B0603020202020204" pitchFamily="34" charset="0"/>
                </a:rPr>
                <a:t>5. IMPLEMENTATION: Strategic Actions and Action Steps implemented</a:t>
              </a:r>
            </a:p>
            <a:p>
              <a:pPr eaLnBrk="1" hangingPunct="1">
                <a:buFontTx/>
                <a:buNone/>
              </a:pPr>
              <a:endParaRPr lang="en-US" altLang="en-US" sz="2000" dirty="0">
                <a:latin typeface="Trebuchet MS" panose="020B0603020202020204" pitchFamily="34" charset="0"/>
              </a:endParaRPr>
            </a:p>
            <a:p>
              <a:pPr eaLnBrk="1" hangingPunct="1">
                <a:buFontTx/>
                <a:buNone/>
              </a:pPr>
              <a:r>
                <a:rPr lang="en-US" altLang="en-US" sz="2000" dirty="0">
                  <a:latin typeface="Trebuchet MS" panose="020B0603020202020204" pitchFamily="34" charset="0"/>
                </a:rPr>
                <a:t>6. IMPLEMENTATION: Resources Spent (Staff &amp; $$$)</a:t>
              </a:r>
            </a:p>
          </p:txBody>
        </p:sp>
        <p:sp>
          <p:nvSpPr>
            <p:cNvPr id="77" name="AutoShape 17"/>
            <p:cNvSpPr>
              <a:spLocks noChangeArrowheads="1"/>
            </p:cNvSpPr>
            <p:nvPr/>
          </p:nvSpPr>
          <p:spPr bwMode="auto">
            <a:xfrm>
              <a:off x="960" y="1666"/>
              <a:ext cx="240" cy="206"/>
            </a:xfrm>
            <a:prstGeom prst="triangle">
              <a:avLst>
                <a:gd name="adj" fmla="val 50000"/>
              </a:avLst>
            </a:prstGeom>
            <a:solidFill>
              <a:schemeClr val="bg1"/>
            </a:solidFill>
            <a:ln w="12700">
              <a:solidFill>
                <a:srgbClr val="000000"/>
              </a:solidFill>
              <a:miter lim="800000"/>
              <a:headEnd/>
              <a:tailEnd/>
            </a:ln>
          </p:spPr>
          <p:txBody>
            <a:bodyPr wrap="none"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000" b="1">
                  <a:latin typeface="Trebuchet MS" panose="020B0603020202020204" pitchFamily="34" charset="0"/>
                </a:rPr>
                <a:t>5</a:t>
              </a:r>
              <a:endParaRPr lang="en-US" altLang="en-US" sz="2000" b="1">
                <a:solidFill>
                  <a:schemeClr val="bg1"/>
                </a:solidFill>
                <a:latin typeface="Trebuchet MS" panose="020B0603020202020204" pitchFamily="34" charset="0"/>
              </a:endParaRPr>
            </a:p>
          </p:txBody>
        </p:sp>
        <p:sp>
          <p:nvSpPr>
            <p:cNvPr id="78" name="AutoShape 18"/>
            <p:cNvSpPr>
              <a:spLocks noChangeArrowheads="1"/>
            </p:cNvSpPr>
            <p:nvPr/>
          </p:nvSpPr>
          <p:spPr bwMode="auto">
            <a:xfrm>
              <a:off x="240" y="1666"/>
              <a:ext cx="240" cy="206"/>
            </a:xfrm>
            <a:prstGeom prst="triangle">
              <a:avLst>
                <a:gd name="adj" fmla="val 50000"/>
              </a:avLst>
            </a:prstGeom>
            <a:solidFill>
              <a:schemeClr val="bg1"/>
            </a:solidFill>
            <a:ln w="12700">
              <a:solidFill>
                <a:srgbClr val="000000"/>
              </a:solidFill>
              <a:miter lim="800000"/>
              <a:headEnd/>
              <a:tailEnd/>
            </a:ln>
          </p:spPr>
          <p:txBody>
            <a:bodyPr wrap="none" anchor="ctr"/>
            <a:lstStyle>
              <a:lvl1pPr>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2000" b="1" dirty="0">
                  <a:latin typeface="Trebuchet MS" panose="020B0603020202020204" pitchFamily="34" charset="0"/>
                </a:rPr>
                <a:t>6</a:t>
              </a:r>
              <a:endParaRPr lang="en-US" altLang="en-US" sz="2000" b="1" dirty="0">
                <a:solidFill>
                  <a:schemeClr val="bg1"/>
                </a:solidFill>
                <a:latin typeface="Trebuchet MS" panose="020B0603020202020204" pitchFamily="34" charset="0"/>
              </a:endParaRPr>
            </a:p>
          </p:txBody>
        </p:sp>
      </p:grpSp>
      <p:sp>
        <p:nvSpPr>
          <p:cNvPr id="92" name="Rectangle 4"/>
          <p:cNvSpPr>
            <a:spLocks noChangeArrowheads="1"/>
          </p:cNvSpPr>
          <p:nvPr/>
        </p:nvSpPr>
        <p:spPr bwMode="auto">
          <a:xfrm>
            <a:off x="228600" y="2971800"/>
            <a:ext cx="8267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5288" indent="-395288">
              <a:spcBef>
                <a:spcPct val="20000"/>
              </a:spcBef>
              <a:buChar char="•"/>
              <a:defRPr sz="2400">
                <a:solidFill>
                  <a:schemeClr val="tx1"/>
                </a:solidFill>
                <a:latin typeface="Arial" pitchFamily="34" charset="0"/>
                <a:ea typeface="MS PGothic" pitchFamily="34" charset="-128"/>
              </a:defRPr>
            </a:lvl1pPr>
            <a:lvl2pPr marL="742950" indent="-285750">
              <a:spcBef>
                <a:spcPct val="20000"/>
              </a:spcBef>
              <a:buChar char="–"/>
              <a:defRPr sz="24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400">
                <a:solidFill>
                  <a:schemeClr val="tx1"/>
                </a:solidFill>
                <a:latin typeface="Arial" pitchFamily="34" charset="0"/>
                <a:ea typeface="MS PGothic" pitchFamily="34" charset="-128"/>
              </a:defRPr>
            </a:lvl4pPr>
            <a:lvl5pPr marL="2057400" indent="-228600">
              <a:spcBef>
                <a:spcPct val="20000"/>
              </a:spcBef>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400">
                <a:solidFill>
                  <a:schemeClr val="tx1"/>
                </a:solidFill>
                <a:latin typeface="Arial" pitchFamily="34" charset="0"/>
                <a:ea typeface="MS PGothic" pitchFamily="34" charset="-128"/>
              </a:defRPr>
            </a:lvl9pPr>
          </a:lstStyle>
          <a:p>
            <a:pPr eaLnBrk="1" hangingPunct="1">
              <a:buFontTx/>
              <a:buNone/>
            </a:pPr>
            <a:r>
              <a:rPr lang="en-US" altLang="en-US" sz="2000" dirty="0">
                <a:latin typeface="Trebuchet MS" panose="020B0603020202020204" pitchFamily="34" charset="0"/>
              </a:rPr>
              <a:t>1. STATUS: Numbers of adults returning to spawn</a:t>
            </a:r>
          </a:p>
        </p:txBody>
      </p:sp>
    </p:spTree>
    <p:extLst>
      <p:ext uri="{BB962C8B-B14F-4D97-AF65-F5344CB8AC3E}">
        <p14:creationId xmlns:p14="http://schemas.microsoft.com/office/powerpoint/2010/main" val="31613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04" t="23987" r="52963"/>
          <a:stretch/>
        </p:blipFill>
        <p:spPr bwMode="auto">
          <a:xfrm>
            <a:off x="76200" y="4739984"/>
            <a:ext cx="2438400" cy="201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Content Placeholder 2"/>
          <p:cNvSpPr>
            <a:spLocks noGrp="1"/>
          </p:cNvSpPr>
          <p:nvPr>
            <p:ph idx="1"/>
          </p:nvPr>
        </p:nvSpPr>
        <p:spPr>
          <a:xfrm>
            <a:off x="457200" y="1295401"/>
            <a:ext cx="8458200" cy="3089824"/>
          </a:xfrm>
        </p:spPr>
        <p:txBody>
          <a:bodyPr>
            <a:normAutofit lnSpcReduction="10000"/>
          </a:bodyPr>
          <a:lstStyle/>
          <a:p>
            <a:r>
              <a:rPr lang="en-AU" sz="2800" dirty="0">
                <a:solidFill>
                  <a:srgbClr val="002060"/>
                </a:solidFill>
              </a:rPr>
              <a:t>Figure out </a:t>
            </a:r>
            <a:r>
              <a:rPr lang="en-AU" sz="2800" b="1" dirty="0">
                <a:solidFill>
                  <a:srgbClr val="002060"/>
                </a:solidFill>
              </a:rPr>
              <a:t>who</a:t>
            </a:r>
            <a:r>
              <a:rPr lang="en-AU" sz="2800" dirty="0">
                <a:solidFill>
                  <a:srgbClr val="002060"/>
                </a:solidFill>
              </a:rPr>
              <a:t> you need to report to (define audience and interest)</a:t>
            </a:r>
          </a:p>
          <a:p>
            <a:r>
              <a:rPr lang="en-AU" sz="2800" dirty="0">
                <a:solidFill>
                  <a:srgbClr val="003300"/>
                </a:solidFill>
              </a:rPr>
              <a:t>Select which indicators you will use (</a:t>
            </a:r>
            <a:r>
              <a:rPr lang="en-AU" sz="2800" b="1" dirty="0">
                <a:solidFill>
                  <a:srgbClr val="003300"/>
                </a:solidFill>
              </a:rPr>
              <a:t>what</a:t>
            </a:r>
            <a:r>
              <a:rPr lang="en-AU" sz="2800" dirty="0">
                <a:solidFill>
                  <a:srgbClr val="003300"/>
                </a:solidFill>
              </a:rPr>
              <a:t>)</a:t>
            </a:r>
          </a:p>
          <a:p>
            <a:r>
              <a:rPr lang="en-AU" sz="2800" dirty="0">
                <a:solidFill>
                  <a:srgbClr val="002060"/>
                </a:solidFill>
              </a:rPr>
              <a:t>Work out </a:t>
            </a:r>
            <a:r>
              <a:rPr lang="en-AU" sz="2800" b="1" dirty="0">
                <a:solidFill>
                  <a:srgbClr val="002060"/>
                </a:solidFill>
              </a:rPr>
              <a:t>how</a:t>
            </a:r>
            <a:r>
              <a:rPr lang="en-AU" sz="2800" dirty="0">
                <a:solidFill>
                  <a:srgbClr val="002060"/>
                </a:solidFill>
              </a:rPr>
              <a:t> to collect information on your indicators</a:t>
            </a:r>
          </a:p>
          <a:p>
            <a:r>
              <a:rPr lang="en-AU" sz="2800" dirty="0">
                <a:solidFill>
                  <a:srgbClr val="003300"/>
                </a:solidFill>
              </a:rPr>
              <a:t>Schedule who needs to do what and when (when, where, and who)</a:t>
            </a:r>
          </a:p>
        </p:txBody>
      </p:sp>
      <p:sp>
        <p:nvSpPr>
          <p:cNvPr id="2" name="Text Placeholder 1"/>
          <p:cNvSpPr>
            <a:spLocks noGrp="1"/>
          </p:cNvSpPr>
          <p:nvPr>
            <p:ph type="body" sz="quarter" idx="13"/>
          </p:nvPr>
        </p:nvSpPr>
        <p:spPr/>
        <p:txBody>
          <a:bodyPr/>
          <a:lstStyle/>
          <a:p>
            <a:r>
              <a:rPr lang="en-AU" dirty="0"/>
              <a:t>Making the Plan</a:t>
            </a:r>
          </a:p>
        </p:txBody>
      </p:sp>
      <p:sp>
        <p:nvSpPr>
          <p:cNvPr id="3" name="Text Placeholder 2"/>
          <p:cNvSpPr>
            <a:spLocks noGrp="1"/>
          </p:cNvSpPr>
          <p:nvPr>
            <p:ph type="body" sz="quarter" idx="14"/>
          </p:nvPr>
        </p:nvSpPr>
        <p:spPr/>
        <p:txBody>
          <a:bodyPr/>
          <a:lstStyle/>
          <a:p>
            <a:r>
              <a:rPr lang="en-AU" dirty="0"/>
              <a:t>Monitoring</a:t>
            </a:r>
          </a:p>
        </p:txBody>
      </p:sp>
      <p:sp>
        <p:nvSpPr>
          <p:cNvPr id="5" name="Text Placeholder 4"/>
          <p:cNvSpPr>
            <a:spLocks noGrp="1"/>
          </p:cNvSpPr>
          <p:nvPr>
            <p:ph type="body" sz="quarter" idx="15"/>
          </p:nvPr>
        </p:nvSpPr>
        <p:spPr/>
        <p:txBody>
          <a:bodyPr>
            <a:normAutofit/>
          </a:bodyPr>
          <a:lstStyle/>
          <a:p>
            <a:r>
              <a:rPr lang="en-AU" dirty="0"/>
              <a:t>How we do this step</a:t>
            </a:r>
          </a:p>
        </p:txBody>
      </p:sp>
      <p:grpSp>
        <p:nvGrpSpPr>
          <p:cNvPr id="23" name="Group 22"/>
          <p:cNvGrpSpPr/>
          <p:nvPr/>
        </p:nvGrpSpPr>
        <p:grpSpPr>
          <a:xfrm>
            <a:off x="5638800" y="4918907"/>
            <a:ext cx="1524000" cy="1912999"/>
            <a:chOff x="4114800" y="4800600"/>
            <a:chExt cx="1524000" cy="1912999"/>
          </a:xfrm>
        </p:grpSpPr>
        <p:grpSp>
          <p:nvGrpSpPr>
            <p:cNvPr id="14" name="Group 13"/>
            <p:cNvGrpSpPr/>
            <p:nvPr/>
          </p:nvGrpSpPr>
          <p:grpSpPr>
            <a:xfrm>
              <a:off x="4114800" y="5189599"/>
              <a:ext cx="1524000" cy="1524000"/>
              <a:chOff x="3657600" y="5334000"/>
              <a:chExt cx="1524000" cy="152400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5562600"/>
                <a:ext cx="638175" cy="6000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0" y="5538787"/>
                <a:ext cx="638175" cy="6000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9525" y="6138862"/>
                <a:ext cx="638175" cy="6000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887" y="6134100"/>
                <a:ext cx="638175" cy="600075"/>
              </a:xfrm>
              <a:prstGeom prst="rect">
                <a:avLst/>
              </a:prstGeom>
            </p:spPr>
          </p:pic>
          <p:sp>
            <p:nvSpPr>
              <p:cNvPr id="10" name="Rectangle 9"/>
              <p:cNvSpPr/>
              <p:nvPr/>
            </p:nvSpPr>
            <p:spPr>
              <a:xfrm>
                <a:off x="3657600" y="5334000"/>
                <a:ext cx="1524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grpSp>
        <p:sp>
          <p:nvSpPr>
            <p:cNvPr id="19" name="TextBox 18"/>
            <p:cNvSpPr txBox="1"/>
            <p:nvPr/>
          </p:nvSpPr>
          <p:spPr>
            <a:xfrm>
              <a:off x="4145756" y="4800600"/>
              <a:ext cx="1462087" cy="523220"/>
            </a:xfrm>
            <a:prstGeom prst="rect">
              <a:avLst/>
            </a:prstGeom>
            <a:noFill/>
          </p:spPr>
          <p:txBody>
            <a:bodyPr wrap="square" rtlCol="0">
              <a:spAutoFit/>
            </a:bodyPr>
            <a:lstStyle/>
            <a:p>
              <a:r>
                <a:rPr lang="en-AU" sz="1400" dirty="0">
                  <a:latin typeface="Trebuchet MS" panose="020B0603020202020204" pitchFamily="34" charset="0"/>
                </a:rPr>
                <a:t># of pigs shot 	</a:t>
              </a:r>
            </a:p>
          </p:txBody>
        </p:sp>
      </p:grpSp>
      <p:grpSp>
        <p:nvGrpSpPr>
          <p:cNvPr id="20" name="Group 19"/>
          <p:cNvGrpSpPr/>
          <p:nvPr/>
        </p:nvGrpSpPr>
        <p:grpSpPr>
          <a:xfrm>
            <a:off x="7315200" y="4909382"/>
            <a:ext cx="1619250" cy="1983580"/>
            <a:chOff x="5791200" y="4791075"/>
            <a:chExt cx="1619250" cy="198358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5189599"/>
              <a:ext cx="1600200" cy="1585056"/>
            </a:xfrm>
            <a:prstGeom prst="rect">
              <a:avLst/>
            </a:prstGeom>
          </p:spPr>
        </p:pic>
        <p:sp>
          <p:nvSpPr>
            <p:cNvPr id="21" name="TextBox 20"/>
            <p:cNvSpPr txBox="1"/>
            <p:nvPr/>
          </p:nvSpPr>
          <p:spPr>
            <a:xfrm>
              <a:off x="5948363" y="4791075"/>
              <a:ext cx="1462087" cy="523220"/>
            </a:xfrm>
            <a:prstGeom prst="rect">
              <a:avLst/>
            </a:prstGeom>
            <a:noFill/>
          </p:spPr>
          <p:txBody>
            <a:bodyPr wrap="square" rtlCol="0">
              <a:spAutoFit/>
            </a:bodyPr>
            <a:lstStyle/>
            <a:p>
              <a:r>
                <a:rPr lang="en-AU" sz="1400" dirty="0">
                  <a:latin typeface="Trebuchet MS" panose="020B0603020202020204" pitchFamily="34" charset="0"/>
                </a:rPr>
                <a:t>Pig damage ↓	</a:t>
              </a:r>
            </a:p>
          </p:txBody>
        </p:sp>
      </p:grpSp>
      <p:grpSp>
        <p:nvGrpSpPr>
          <p:cNvPr id="24" name="Group 23"/>
          <p:cNvGrpSpPr/>
          <p:nvPr/>
        </p:nvGrpSpPr>
        <p:grpSpPr>
          <a:xfrm>
            <a:off x="3530550" y="4871240"/>
            <a:ext cx="1462087" cy="1889186"/>
            <a:chOff x="7772400" y="4800600"/>
            <a:chExt cx="1462087" cy="1889186"/>
          </a:xfrm>
        </p:grpSpPr>
        <p:pic>
          <p:nvPicPr>
            <p:cNvPr id="16" name="Picture 15" descr="_IGP5484.jpg"/>
            <p:cNvPicPr>
              <a:picLocks noChangeAspect="1"/>
            </p:cNvPicPr>
            <p:nvPr/>
          </p:nvPicPr>
          <p:blipFill rotWithShape="1">
            <a:blip r:embed="rId6"/>
            <a:srcRect b="15071"/>
            <a:stretch/>
          </p:blipFill>
          <p:spPr>
            <a:xfrm>
              <a:off x="7772400" y="5189599"/>
              <a:ext cx="1207989" cy="1500187"/>
            </a:xfrm>
            <a:prstGeom prst="rect">
              <a:avLst/>
            </a:prstGeom>
            <a:ln w="31750">
              <a:solidFill>
                <a:schemeClr val="tx1"/>
              </a:solidFill>
            </a:ln>
          </p:spPr>
        </p:pic>
        <p:sp>
          <p:nvSpPr>
            <p:cNvPr id="22" name="TextBox 21"/>
            <p:cNvSpPr txBox="1"/>
            <p:nvPr/>
          </p:nvSpPr>
          <p:spPr>
            <a:xfrm>
              <a:off x="7772400" y="4800600"/>
              <a:ext cx="1462087" cy="523220"/>
            </a:xfrm>
            <a:prstGeom prst="rect">
              <a:avLst/>
            </a:prstGeom>
            <a:noFill/>
          </p:spPr>
          <p:txBody>
            <a:bodyPr wrap="square" rtlCol="0">
              <a:spAutoFit/>
            </a:bodyPr>
            <a:lstStyle/>
            <a:p>
              <a:r>
                <a:rPr lang="en-AU" sz="1400" dirty="0">
                  <a:latin typeface="Trebuchet MS" panose="020B0603020202020204" pitchFamily="34" charset="0"/>
                </a:rPr>
                <a:t>Record data	</a:t>
              </a:r>
            </a:p>
          </p:txBody>
        </p:sp>
      </p:grpSp>
      <p:sp>
        <p:nvSpPr>
          <p:cNvPr id="26" name="TextBox 25"/>
          <p:cNvSpPr txBox="1"/>
          <p:nvPr/>
        </p:nvSpPr>
        <p:spPr>
          <a:xfrm>
            <a:off x="76200" y="4657297"/>
            <a:ext cx="2438400" cy="523220"/>
          </a:xfrm>
          <a:prstGeom prst="rect">
            <a:avLst/>
          </a:prstGeom>
          <a:noFill/>
        </p:spPr>
        <p:txBody>
          <a:bodyPr wrap="square" rtlCol="0">
            <a:spAutoFit/>
          </a:bodyPr>
          <a:lstStyle/>
          <a:p>
            <a:r>
              <a:rPr lang="en-AU" sz="1400" b="1" dirty="0">
                <a:latin typeface="Trebuchet MS" panose="020B0603020202020204" pitchFamily="34" charset="0"/>
              </a:rPr>
              <a:t>Target = Healthy Wetlands	</a:t>
            </a:r>
          </a:p>
        </p:txBody>
      </p:sp>
      <p:sp>
        <p:nvSpPr>
          <p:cNvPr id="27" name="TextBox 26"/>
          <p:cNvSpPr txBox="1"/>
          <p:nvPr/>
        </p:nvSpPr>
        <p:spPr>
          <a:xfrm>
            <a:off x="6400799" y="4630675"/>
            <a:ext cx="1664247" cy="307777"/>
          </a:xfrm>
          <a:prstGeom prst="rect">
            <a:avLst/>
          </a:prstGeom>
          <a:noFill/>
        </p:spPr>
        <p:txBody>
          <a:bodyPr wrap="square" rtlCol="0">
            <a:spAutoFit/>
          </a:bodyPr>
          <a:lstStyle/>
          <a:p>
            <a:r>
              <a:rPr lang="en-AU" sz="1400" b="1" dirty="0">
                <a:latin typeface="Trebuchet MS" panose="020B0603020202020204" pitchFamily="34" charset="0"/>
              </a:rPr>
              <a:t>Threats = Pigs</a:t>
            </a:r>
          </a:p>
        </p:txBody>
      </p:sp>
      <p:cxnSp>
        <p:nvCxnSpPr>
          <p:cNvPr id="6" name="Straight Arrow Connector 5"/>
          <p:cNvCxnSpPr>
            <a:stCxn id="1026" idx="3"/>
          </p:cNvCxnSpPr>
          <p:nvPr/>
        </p:nvCxnSpPr>
        <p:spPr>
          <a:xfrm flipV="1">
            <a:off x="2514600" y="5749220"/>
            <a:ext cx="8382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738539" y="5749220"/>
            <a:ext cx="7478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7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1371600"/>
            <a:ext cx="8763000" cy="5181600"/>
          </a:xfrm>
          <a:prstGeom prst="rect">
            <a:avLst/>
          </a:prstGeom>
        </p:spPr>
        <p:txBody>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AU" sz="3600" dirty="0">
                <a:latin typeface="Trebuchet MS" panose="020B0603020202020204" pitchFamily="34" charset="0"/>
              </a:rPr>
              <a:t>Who will see and review the information and data you collect</a:t>
            </a:r>
          </a:p>
          <a:p>
            <a:pPr>
              <a:spcBef>
                <a:spcPct val="50000"/>
              </a:spcBef>
            </a:pPr>
            <a:r>
              <a:rPr lang="en-AU" sz="3600" dirty="0">
                <a:solidFill>
                  <a:schemeClr val="tx2"/>
                </a:solidFill>
                <a:latin typeface="Trebuchet MS" panose="020B0603020202020204" pitchFamily="34" charset="0"/>
              </a:rPr>
              <a:t>Helps you consider the monitoring design and methods</a:t>
            </a:r>
          </a:p>
          <a:p>
            <a:pPr>
              <a:spcBef>
                <a:spcPct val="50000"/>
              </a:spcBef>
            </a:pPr>
            <a:r>
              <a:rPr lang="en-AU" sz="3600" dirty="0">
                <a:latin typeface="Trebuchet MS" panose="020B0603020202020204" pitchFamily="34" charset="0"/>
              </a:rPr>
              <a:t>Audiences are: </a:t>
            </a:r>
            <a:br>
              <a:rPr lang="en-AU" sz="3600" dirty="0">
                <a:latin typeface="Trebuchet MS" panose="020B0603020202020204" pitchFamily="34" charset="0"/>
              </a:rPr>
            </a:br>
            <a:r>
              <a:rPr lang="en-AU" sz="3600" dirty="0">
                <a:latin typeface="Trebuchet MS" panose="020B0603020202020204" pitchFamily="34" charset="0"/>
              </a:rPr>
              <a:t>Project team (rangers / managers); funders; Executive / Board; Partners</a:t>
            </a:r>
            <a:endParaRPr lang="en-US" sz="3600" dirty="0">
              <a:latin typeface="Trebuchet MS" panose="020B0603020202020204" pitchFamily="34" charset="0"/>
            </a:endParaRPr>
          </a:p>
        </p:txBody>
      </p:sp>
      <p:sp>
        <p:nvSpPr>
          <p:cNvPr id="6"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7" name="Text Placeholder 2"/>
          <p:cNvSpPr>
            <a:spLocks noGrp="1"/>
          </p:cNvSpPr>
          <p:nvPr>
            <p:ph type="body" sz="quarter" idx="14"/>
          </p:nvPr>
        </p:nvSpPr>
        <p:spPr>
          <a:xfrm>
            <a:off x="0" y="501102"/>
            <a:ext cx="2819400" cy="646113"/>
          </a:xfrm>
        </p:spPr>
        <p:txBody>
          <a:bodyPr/>
          <a:lstStyle/>
          <a:p>
            <a:r>
              <a:rPr lang="en-AU" dirty="0"/>
              <a:t>Monitoring</a:t>
            </a:r>
          </a:p>
        </p:txBody>
      </p:sp>
      <p:sp>
        <p:nvSpPr>
          <p:cNvPr id="8" name="Text Placeholder 4"/>
          <p:cNvSpPr>
            <a:spLocks noGrp="1"/>
          </p:cNvSpPr>
          <p:nvPr>
            <p:ph type="body" sz="quarter" idx="4294967295"/>
          </p:nvPr>
        </p:nvSpPr>
        <p:spPr>
          <a:xfrm>
            <a:off x="2852738" y="501103"/>
            <a:ext cx="6291262" cy="646112"/>
          </a:xfrm>
        </p:spPr>
        <p:txBody>
          <a:bodyPr anchor="ctr">
            <a:normAutofit/>
          </a:bodyPr>
          <a:lstStyle/>
          <a:p>
            <a:pPr marL="0" indent="0">
              <a:buNone/>
            </a:pPr>
            <a:r>
              <a:rPr lang="en-AU" dirty="0"/>
              <a:t>Who needs to know?</a:t>
            </a:r>
          </a:p>
        </p:txBody>
      </p:sp>
    </p:spTree>
    <p:extLst>
      <p:ext uri="{BB962C8B-B14F-4D97-AF65-F5344CB8AC3E}">
        <p14:creationId xmlns:p14="http://schemas.microsoft.com/office/powerpoint/2010/main" val="332058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7" name="Text Placeholder 2"/>
          <p:cNvSpPr>
            <a:spLocks noGrp="1"/>
          </p:cNvSpPr>
          <p:nvPr>
            <p:ph type="body" sz="quarter" idx="14"/>
          </p:nvPr>
        </p:nvSpPr>
        <p:spPr>
          <a:xfrm>
            <a:off x="0" y="501102"/>
            <a:ext cx="2819400" cy="646113"/>
          </a:xfrm>
        </p:spPr>
        <p:txBody>
          <a:bodyPr/>
          <a:lstStyle/>
          <a:p>
            <a:r>
              <a:rPr lang="en-AU" dirty="0"/>
              <a:t>Monitoring</a:t>
            </a:r>
          </a:p>
        </p:txBody>
      </p:sp>
      <p:sp>
        <p:nvSpPr>
          <p:cNvPr id="8" name="Text Placeholder 4"/>
          <p:cNvSpPr>
            <a:spLocks noGrp="1"/>
          </p:cNvSpPr>
          <p:nvPr>
            <p:ph type="body" sz="quarter" idx="4294967295"/>
          </p:nvPr>
        </p:nvSpPr>
        <p:spPr>
          <a:xfrm>
            <a:off x="2852738" y="501103"/>
            <a:ext cx="6291262" cy="646112"/>
          </a:xfrm>
        </p:spPr>
        <p:txBody>
          <a:bodyPr anchor="ctr">
            <a:normAutofit/>
          </a:bodyPr>
          <a:lstStyle/>
          <a:p>
            <a:pPr marL="0" indent="0">
              <a:buNone/>
            </a:pPr>
            <a:r>
              <a:rPr lang="en-AU" dirty="0"/>
              <a:t>Example for Board / funders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5111443"/>
          </a:xfrm>
          <a:prstGeom prst="rect">
            <a:avLst/>
          </a:prstGeom>
        </p:spPr>
      </p:pic>
    </p:spTree>
    <p:extLst>
      <p:ext uri="{BB962C8B-B14F-4D97-AF65-F5344CB8AC3E}">
        <p14:creationId xmlns:p14="http://schemas.microsoft.com/office/powerpoint/2010/main" val="69394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1371600"/>
            <a:ext cx="8915400" cy="5181600"/>
          </a:xfrm>
          <a:prstGeom prst="rect">
            <a:avLst/>
          </a:prstGeom>
        </p:spPr>
        <p:txBody>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dirty="0">
                <a:solidFill>
                  <a:srgbClr val="003300"/>
                </a:solidFill>
                <a:latin typeface="Trebuchet MS" panose="020B0603020202020204" pitchFamily="34" charset="0"/>
              </a:rPr>
              <a:t>What are you actually going to measure?</a:t>
            </a:r>
          </a:p>
          <a:p>
            <a:pPr>
              <a:spcBef>
                <a:spcPts val="600"/>
              </a:spcBef>
            </a:pPr>
            <a:r>
              <a:rPr lang="en-AU" dirty="0">
                <a:solidFill>
                  <a:schemeClr val="tx2"/>
                </a:solidFill>
                <a:latin typeface="Trebuchet MS" panose="020B0603020202020204" pitchFamily="34" charset="0"/>
              </a:rPr>
              <a:t>Use the minimum resources to provide you with the minimum information needed to best adapt</a:t>
            </a:r>
          </a:p>
          <a:p>
            <a:pPr>
              <a:spcBef>
                <a:spcPts val="600"/>
              </a:spcBef>
            </a:pPr>
            <a:r>
              <a:rPr lang="en-AU" dirty="0">
                <a:solidFill>
                  <a:schemeClr val="accent3">
                    <a:lumMod val="75000"/>
                  </a:schemeClr>
                </a:solidFill>
                <a:latin typeface="Trebuchet MS" panose="020B0603020202020204" pitchFamily="34" charset="0"/>
              </a:rPr>
              <a:t>Reduce, reuse, recycle – ‘mine’ the road map</a:t>
            </a:r>
          </a:p>
          <a:p>
            <a:pPr>
              <a:spcBef>
                <a:spcPts val="600"/>
              </a:spcBef>
            </a:pPr>
            <a:r>
              <a:rPr lang="en-US" dirty="0">
                <a:latin typeface="Trebuchet MS" panose="020B0603020202020204" pitchFamily="34" charset="0"/>
              </a:rPr>
              <a:t>Indicators from the work you’ve already done</a:t>
            </a:r>
          </a:p>
          <a:p>
            <a:pPr lvl="1">
              <a:spcBef>
                <a:spcPts val="600"/>
              </a:spcBef>
            </a:pPr>
            <a:r>
              <a:rPr lang="en-US" sz="3200" dirty="0">
                <a:solidFill>
                  <a:schemeClr val="accent3">
                    <a:lumMod val="75000"/>
                  </a:schemeClr>
                </a:solidFill>
                <a:latin typeface="Trebuchet MS" panose="020B0603020202020204" pitchFamily="34" charset="0"/>
              </a:rPr>
              <a:t>Look to your Targets, Threats and Goals</a:t>
            </a:r>
          </a:p>
          <a:p>
            <a:pPr>
              <a:spcBef>
                <a:spcPts val="600"/>
              </a:spcBef>
            </a:pPr>
            <a:r>
              <a:rPr lang="en-US" dirty="0">
                <a:solidFill>
                  <a:srgbClr val="002060"/>
                </a:solidFill>
                <a:latin typeface="Trebuchet MS" panose="020B0603020202020204" pitchFamily="34" charset="0"/>
              </a:rPr>
              <a:t>Good (SMART) Goals and Strategies</a:t>
            </a:r>
            <a:br>
              <a:rPr lang="en-US" dirty="0">
                <a:solidFill>
                  <a:srgbClr val="002060"/>
                </a:solidFill>
                <a:latin typeface="Trebuchet MS" panose="020B0603020202020204" pitchFamily="34" charset="0"/>
              </a:rPr>
            </a:br>
            <a:r>
              <a:rPr lang="en-US" dirty="0">
                <a:solidFill>
                  <a:srgbClr val="002060"/>
                </a:solidFill>
                <a:latin typeface="Trebuchet MS" panose="020B0603020202020204" pitchFamily="34" charset="0"/>
              </a:rPr>
              <a:t>will lead to good indicators</a:t>
            </a:r>
          </a:p>
        </p:txBody>
      </p:sp>
      <p:sp>
        <p:nvSpPr>
          <p:cNvPr id="6"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7" name="Text Placeholder 2"/>
          <p:cNvSpPr>
            <a:spLocks noGrp="1"/>
          </p:cNvSpPr>
          <p:nvPr>
            <p:ph type="body" sz="quarter" idx="14"/>
          </p:nvPr>
        </p:nvSpPr>
        <p:spPr>
          <a:xfrm>
            <a:off x="0" y="501102"/>
            <a:ext cx="2819400" cy="646113"/>
          </a:xfrm>
        </p:spPr>
        <p:txBody>
          <a:bodyPr/>
          <a:lstStyle/>
          <a:p>
            <a:r>
              <a:rPr lang="en-AU" dirty="0"/>
              <a:t>Monitoring</a:t>
            </a:r>
          </a:p>
        </p:txBody>
      </p:sp>
      <p:sp>
        <p:nvSpPr>
          <p:cNvPr id="8" name="Text Placeholder 4"/>
          <p:cNvSpPr>
            <a:spLocks noGrp="1"/>
          </p:cNvSpPr>
          <p:nvPr>
            <p:ph type="body" sz="quarter" idx="4294967295"/>
          </p:nvPr>
        </p:nvSpPr>
        <p:spPr>
          <a:xfrm>
            <a:off x="2852738" y="501103"/>
            <a:ext cx="6291262" cy="646112"/>
          </a:xfrm>
        </p:spPr>
        <p:txBody>
          <a:bodyPr anchor="ctr">
            <a:normAutofit/>
          </a:bodyPr>
          <a:lstStyle/>
          <a:p>
            <a:pPr marL="0" indent="0">
              <a:buNone/>
            </a:pPr>
            <a:r>
              <a:rPr lang="en-AU" dirty="0"/>
              <a:t>Selecting your indicators</a:t>
            </a:r>
          </a:p>
        </p:txBody>
      </p:sp>
    </p:spTree>
    <p:extLst>
      <p:ext uri="{BB962C8B-B14F-4D97-AF65-F5344CB8AC3E}">
        <p14:creationId xmlns:p14="http://schemas.microsoft.com/office/powerpoint/2010/main" val="272965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7" name="Text Placeholder 2"/>
          <p:cNvSpPr>
            <a:spLocks noGrp="1"/>
          </p:cNvSpPr>
          <p:nvPr>
            <p:ph type="body" sz="quarter" idx="14"/>
          </p:nvPr>
        </p:nvSpPr>
        <p:spPr>
          <a:xfrm>
            <a:off x="0" y="501102"/>
            <a:ext cx="2819400" cy="646113"/>
          </a:xfrm>
        </p:spPr>
        <p:txBody>
          <a:bodyPr/>
          <a:lstStyle/>
          <a:p>
            <a:r>
              <a:rPr lang="en-AU" dirty="0"/>
              <a:t>Monitoring</a:t>
            </a:r>
          </a:p>
        </p:txBody>
      </p:sp>
      <p:sp>
        <p:nvSpPr>
          <p:cNvPr id="8" name="Text Placeholder 4"/>
          <p:cNvSpPr>
            <a:spLocks noGrp="1"/>
          </p:cNvSpPr>
          <p:nvPr>
            <p:ph type="body" sz="quarter" idx="15"/>
          </p:nvPr>
        </p:nvSpPr>
        <p:spPr>
          <a:xfrm>
            <a:off x="2852738" y="501101"/>
            <a:ext cx="6291262" cy="646113"/>
          </a:xfrm>
        </p:spPr>
        <p:txBody>
          <a:bodyPr>
            <a:noAutofit/>
          </a:bodyPr>
          <a:lstStyle/>
          <a:p>
            <a:r>
              <a:rPr lang="en-AU" dirty="0"/>
              <a:t>Picking indicators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898" y="1305910"/>
            <a:ext cx="6019800" cy="399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59" r="8195"/>
          <a:stretch/>
        </p:blipFill>
        <p:spPr bwMode="auto">
          <a:xfrm>
            <a:off x="1284388" y="3954600"/>
            <a:ext cx="6195346" cy="222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ot;No&quot; Symbol 8"/>
          <p:cNvSpPr/>
          <p:nvPr/>
        </p:nvSpPr>
        <p:spPr>
          <a:xfrm>
            <a:off x="6100334" y="4110900"/>
            <a:ext cx="1379400" cy="1379400"/>
          </a:xfrm>
          <a:prstGeom prst="noSmoking">
            <a:avLst>
              <a:gd name="adj" fmla="val 88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6673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2209794"/>
          </a:xfrm>
        </p:spPr>
        <p:txBody>
          <a:bodyPr>
            <a:noAutofit/>
          </a:bodyPr>
          <a:lstStyle/>
          <a:p>
            <a:pPr marL="0" indent="0">
              <a:buNone/>
            </a:pPr>
            <a:r>
              <a:rPr lang="en-AU" sz="2800" b="1" dirty="0"/>
              <a:t>Step 1. </a:t>
            </a:r>
            <a:r>
              <a:rPr lang="en-AU" sz="2800" dirty="0"/>
              <a:t>Look at your Result chain</a:t>
            </a:r>
          </a:p>
          <a:p>
            <a:pPr marL="0" indent="0">
              <a:buNone/>
            </a:pPr>
            <a:endParaRPr lang="en-AU" sz="2800" dirty="0"/>
          </a:p>
          <a:p>
            <a:pPr marL="0" indent="0">
              <a:buNone/>
            </a:pPr>
            <a:r>
              <a:rPr lang="en-AU" sz="2800" b="1" dirty="0"/>
              <a:t>Step 2. </a:t>
            </a:r>
            <a:r>
              <a:rPr lang="en-AU" sz="2800" dirty="0"/>
              <a:t>Identify the critical places you need an indicator</a:t>
            </a:r>
          </a:p>
          <a:p>
            <a:pPr marL="0" indent="0">
              <a:buNone/>
            </a:pPr>
            <a:endParaRPr lang="en-AU" sz="2800" dirty="0"/>
          </a:p>
          <a:p>
            <a:pPr marL="0" indent="0">
              <a:buNone/>
            </a:pPr>
            <a:r>
              <a:rPr lang="en-AU" sz="2800" b="1" dirty="0"/>
              <a:t>Step 3. </a:t>
            </a:r>
            <a:r>
              <a:rPr lang="en-AU" sz="2800" dirty="0"/>
              <a:t>Think about the indicators and which ones are </a:t>
            </a:r>
            <a:r>
              <a:rPr lang="en-AU" sz="2800" b="1" dirty="0"/>
              <a:t>Implementation</a:t>
            </a:r>
            <a:r>
              <a:rPr lang="en-AU" sz="2800" dirty="0"/>
              <a:t>, which ones are </a:t>
            </a:r>
            <a:r>
              <a:rPr lang="en-AU" sz="2800" b="1" dirty="0"/>
              <a:t>effectiveness</a:t>
            </a:r>
            <a:r>
              <a:rPr lang="en-AU" sz="2800" dirty="0"/>
              <a:t> and which are </a:t>
            </a:r>
            <a:r>
              <a:rPr lang="en-AU" sz="2800" b="1" dirty="0"/>
              <a:t>status</a:t>
            </a:r>
          </a:p>
        </p:txBody>
      </p:sp>
      <p:sp>
        <p:nvSpPr>
          <p:cNvPr id="3" name="Text Placeholder 2"/>
          <p:cNvSpPr>
            <a:spLocks noGrp="1"/>
          </p:cNvSpPr>
          <p:nvPr>
            <p:ph type="body" sz="quarter" idx="13"/>
          </p:nvPr>
        </p:nvSpPr>
        <p:spPr/>
        <p:txBody>
          <a:bodyPr/>
          <a:lstStyle/>
          <a:p>
            <a:r>
              <a:rPr lang="en-AU" dirty="0"/>
              <a:t>Making the Plan</a:t>
            </a:r>
          </a:p>
        </p:txBody>
      </p:sp>
      <p:sp>
        <p:nvSpPr>
          <p:cNvPr id="4" name="Text Placeholder 3"/>
          <p:cNvSpPr>
            <a:spLocks noGrp="1"/>
          </p:cNvSpPr>
          <p:nvPr>
            <p:ph type="body" sz="quarter" idx="14"/>
          </p:nvPr>
        </p:nvSpPr>
        <p:spPr/>
        <p:txBody>
          <a:bodyPr/>
          <a:lstStyle/>
          <a:p>
            <a:r>
              <a:rPr lang="en-AU" dirty="0"/>
              <a:t>Activity</a:t>
            </a:r>
          </a:p>
        </p:txBody>
      </p:sp>
      <p:sp>
        <p:nvSpPr>
          <p:cNvPr id="5" name="Text Placeholder 4"/>
          <p:cNvSpPr>
            <a:spLocks noGrp="1"/>
          </p:cNvSpPr>
          <p:nvPr>
            <p:ph type="body" sz="quarter" idx="15"/>
          </p:nvPr>
        </p:nvSpPr>
        <p:spPr/>
        <p:txBody>
          <a:bodyPr anchor="ctr">
            <a:normAutofit fontScale="55000" lnSpcReduction="20000"/>
          </a:bodyPr>
          <a:lstStyle/>
          <a:p>
            <a:r>
              <a:rPr lang="en-AU" dirty="0"/>
              <a:t>Use your result chain to make a monitoring plan</a:t>
            </a:r>
          </a:p>
        </p:txBody>
      </p:sp>
    </p:spTree>
    <p:extLst>
      <p:ext uri="{BB962C8B-B14F-4D97-AF65-F5344CB8AC3E}">
        <p14:creationId xmlns:p14="http://schemas.microsoft.com/office/powerpoint/2010/main" val="373931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327" y="3128989"/>
            <a:ext cx="8839200" cy="2738411"/>
            <a:chOff x="135327" y="2590453"/>
            <a:chExt cx="8839200" cy="2738411"/>
          </a:xfrm>
        </p:grpSpPr>
        <p:sp>
          <p:nvSpPr>
            <p:cNvPr id="5" name="TextBox 4"/>
            <p:cNvSpPr txBox="1"/>
            <p:nvPr/>
          </p:nvSpPr>
          <p:spPr>
            <a:xfrm>
              <a:off x="7377657" y="2718257"/>
              <a:ext cx="1596870" cy="822305"/>
            </a:xfrm>
            <a:prstGeom prst="ellipse">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a:spAutoFit/>
            </a:bodyPr>
            <a:lstStyle>
              <a:defPPr>
                <a:defRPr lang="en-US"/>
              </a:defPPr>
              <a:lvl1pPr algn="ctr">
                <a:defRPr sz="1600">
                  <a:solidFill>
                    <a:sysClr val="windowText" lastClr="000000"/>
                  </a:solidFill>
                </a:defRPr>
              </a:lvl1pPr>
            </a:lstStyle>
            <a:p>
              <a:pPr fontAlgn="auto">
                <a:spcBef>
                  <a:spcPts val="0"/>
                </a:spcBef>
                <a:spcAft>
                  <a:spcPts val="0"/>
                </a:spcAft>
                <a:defRPr/>
              </a:pPr>
              <a:r>
                <a:rPr lang="en-AU" dirty="0">
                  <a:latin typeface="Trebuchet MS" panose="020B0603020202020204" pitchFamily="34" charset="0"/>
                </a:rPr>
                <a:t>Healthy wetlands</a:t>
              </a:r>
            </a:p>
          </p:txBody>
        </p:sp>
        <p:sp>
          <p:nvSpPr>
            <p:cNvPr id="6" name="TextBox 5"/>
            <p:cNvSpPr txBox="1"/>
            <p:nvPr/>
          </p:nvSpPr>
          <p:spPr>
            <a:xfrm>
              <a:off x="5840019" y="2590800"/>
              <a:ext cx="1223963" cy="1077218"/>
            </a:xfrm>
            <a:prstGeom prst="rect">
              <a:avLst/>
            </a:prstGeom>
            <a:solidFill>
              <a:srgbClr val="FF33CC"/>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endParaRPr lang="en-AU" sz="1600" dirty="0">
                <a:solidFill>
                  <a:prstClr val="white"/>
                </a:solidFill>
                <a:latin typeface="Trebuchet MS" panose="020B0603020202020204" pitchFamily="34" charset="0"/>
              </a:endParaRPr>
            </a:p>
            <a:p>
              <a:pPr algn="ctr" fontAlgn="auto">
                <a:spcBef>
                  <a:spcPts val="0"/>
                </a:spcBef>
                <a:spcAft>
                  <a:spcPts val="0"/>
                </a:spcAft>
                <a:defRPr/>
              </a:pPr>
              <a:r>
                <a:rPr lang="en-AU" sz="1600" dirty="0">
                  <a:solidFill>
                    <a:prstClr val="white"/>
                  </a:solidFill>
                  <a:latin typeface="Trebuchet MS" panose="020B0603020202020204" pitchFamily="34" charset="0"/>
                </a:rPr>
                <a:t>Reduced numbers of pigs</a:t>
              </a:r>
            </a:p>
          </p:txBody>
        </p:sp>
        <p:sp>
          <p:nvSpPr>
            <p:cNvPr id="8" name="Hexagon 7"/>
            <p:cNvSpPr/>
            <p:nvPr/>
          </p:nvSpPr>
          <p:spPr>
            <a:xfrm>
              <a:off x="135327" y="2717453"/>
              <a:ext cx="1981200" cy="82391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prstClr val="black"/>
                  </a:solidFill>
                  <a:latin typeface="Trebuchet MS" panose="020B0603020202020204" pitchFamily="34" charset="0"/>
                </a:rPr>
                <a:t>Regional pig trapping program</a:t>
              </a:r>
            </a:p>
          </p:txBody>
        </p:sp>
        <p:sp>
          <p:nvSpPr>
            <p:cNvPr id="9" name="TextBox 8"/>
            <p:cNvSpPr txBox="1"/>
            <p:nvPr/>
          </p:nvSpPr>
          <p:spPr>
            <a:xfrm>
              <a:off x="4174335" y="2590453"/>
              <a:ext cx="1223963" cy="1077913"/>
            </a:xfrm>
            <a:prstGeom prst="rect">
              <a:avLst/>
            </a:prstGeom>
            <a:solidFill>
              <a:schemeClr val="tx2">
                <a:lumMod val="40000"/>
                <a:lumOff val="60000"/>
              </a:schemeClr>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AU" sz="1600" dirty="0">
                  <a:solidFill>
                    <a:prstClr val="white"/>
                  </a:solidFill>
                  <a:latin typeface="Trebuchet MS" panose="020B0603020202020204" pitchFamily="34" charset="0"/>
                </a:rPr>
                <a:t>Increased numbers of pigs caught  in traps</a:t>
              </a:r>
            </a:p>
          </p:txBody>
        </p:sp>
        <p:cxnSp>
          <p:nvCxnSpPr>
            <p:cNvPr id="25" name="Straight Arrow Connector 24"/>
            <p:cNvCxnSpPr/>
            <p:nvPr/>
          </p:nvCxnSpPr>
          <p:spPr>
            <a:xfrm flipV="1">
              <a:off x="5398298" y="3129409"/>
              <a:ext cx="441721"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63982" y="3129409"/>
              <a:ext cx="313675"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14600" y="2590800"/>
              <a:ext cx="1223962" cy="1077218"/>
            </a:xfrm>
            <a:prstGeom prst="rect">
              <a:avLst/>
            </a:prstGeom>
            <a:solidFill>
              <a:schemeClr val="tx2">
                <a:lumMod val="40000"/>
                <a:lumOff val="60000"/>
              </a:schemeClr>
            </a:solidFill>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endParaRPr lang="en-AU" sz="1600" dirty="0">
                <a:solidFill>
                  <a:prstClr val="white"/>
                </a:solidFill>
                <a:latin typeface="Trebuchet MS" panose="020B0603020202020204" pitchFamily="34" charset="0"/>
              </a:endParaRPr>
            </a:p>
            <a:p>
              <a:pPr algn="ctr" fontAlgn="auto">
                <a:spcBef>
                  <a:spcPts val="0"/>
                </a:spcBef>
                <a:spcAft>
                  <a:spcPts val="0"/>
                </a:spcAft>
                <a:defRPr/>
              </a:pPr>
              <a:r>
                <a:rPr lang="en-AU" sz="1600" dirty="0">
                  <a:solidFill>
                    <a:prstClr val="white"/>
                  </a:solidFill>
                  <a:latin typeface="Trebuchet MS" panose="020B0603020202020204" pitchFamily="34" charset="0"/>
                </a:rPr>
                <a:t>More traps set up </a:t>
              </a:r>
            </a:p>
            <a:p>
              <a:pPr algn="ctr" fontAlgn="auto">
                <a:spcBef>
                  <a:spcPts val="0"/>
                </a:spcBef>
                <a:spcAft>
                  <a:spcPts val="0"/>
                </a:spcAft>
                <a:defRPr/>
              </a:pPr>
              <a:endParaRPr lang="en-AU" sz="1600" dirty="0">
                <a:solidFill>
                  <a:prstClr val="white"/>
                </a:solidFill>
                <a:latin typeface="Trebuchet MS" panose="020B0603020202020204" pitchFamily="34" charset="0"/>
              </a:endParaRPr>
            </a:p>
          </p:txBody>
        </p:sp>
        <p:cxnSp>
          <p:nvCxnSpPr>
            <p:cNvPr id="34" name="Straight Arrow Connector 33"/>
            <p:cNvCxnSpPr/>
            <p:nvPr/>
          </p:nvCxnSpPr>
          <p:spPr>
            <a:xfrm>
              <a:off x="3738562" y="3129409"/>
              <a:ext cx="435773"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116527" y="3129409"/>
              <a:ext cx="39807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3750" name="Text Box 7"/>
            <p:cNvSpPr txBox="1">
              <a:spLocks noChangeArrowheads="1"/>
            </p:cNvSpPr>
            <p:nvPr/>
          </p:nvSpPr>
          <p:spPr bwMode="auto">
            <a:xfrm>
              <a:off x="5746356" y="3945017"/>
              <a:ext cx="1411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Reduction in pig damage</a:t>
              </a:r>
            </a:p>
          </p:txBody>
        </p:sp>
        <p:sp>
          <p:nvSpPr>
            <p:cNvPr id="73751" name="Text Box 7"/>
            <p:cNvSpPr txBox="1">
              <a:spLocks noChangeArrowheads="1"/>
            </p:cNvSpPr>
            <p:nvPr/>
          </p:nvSpPr>
          <p:spPr bwMode="auto">
            <a:xfrm>
              <a:off x="4112731" y="3942460"/>
              <a:ext cx="14112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 pigs caught </a:t>
              </a:r>
            </a:p>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 trap set</a:t>
              </a:r>
            </a:p>
            <a:p>
              <a:pPr algn="ctr" eaLnBrk="1" hangingPunct="1">
                <a:spcBef>
                  <a:spcPct val="50000"/>
                </a:spcBef>
              </a:pPr>
              <a:endParaRPr lang="en-US" sz="1400" dirty="0">
                <a:solidFill>
                  <a:srgbClr val="000000"/>
                </a:solidFill>
                <a:latin typeface="Trebuchet MS" panose="020B0603020202020204" pitchFamily="34" charset="0"/>
                <a:ea typeface="MS PGothic" pitchFamily="34" charset="-128"/>
              </a:endParaRPr>
            </a:p>
          </p:txBody>
        </p:sp>
        <p:sp>
          <p:nvSpPr>
            <p:cNvPr id="73752" name="Text Box 7"/>
            <p:cNvSpPr txBox="1">
              <a:spLocks noChangeArrowheads="1"/>
            </p:cNvSpPr>
            <p:nvPr/>
          </p:nvSpPr>
          <p:spPr bwMode="auto">
            <a:xfrm>
              <a:off x="2420937" y="3937026"/>
              <a:ext cx="14112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 traps deployed</a:t>
              </a:r>
            </a:p>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Area traps deployed</a:t>
              </a:r>
            </a:p>
          </p:txBody>
        </p:sp>
        <p:sp>
          <p:nvSpPr>
            <p:cNvPr id="73753" name="Text Box 7"/>
            <p:cNvSpPr txBox="1">
              <a:spLocks noChangeArrowheads="1"/>
            </p:cNvSpPr>
            <p:nvPr/>
          </p:nvSpPr>
          <p:spPr bwMode="auto">
            <a:xfrm>
              <a:off x="358371" y="3943869"/>
              <a:ext cx="15351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Ranger time on pig traps</a:t>
              </a:r>
            </a:p>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 traps purchased</a:t>
              </a:r>
            </a:p>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 on program</a:t>
              </a:r>
            </a:p>
          </p:txBody>
        </p:sp>
        <p:sp>
          <p:nvSpPr>
            <p:cNvPr id="73754" name="Text Box 7"/>
            <p:cNvSpPr txBox="1">
              <a:spLocks noChangeArrowheads="1"/>
            </p:cNvSpPr>
            <p:nvPr/>
          </p:nvSpPr>
          <p:spPr bwMode="auto">
            <a:xfrm>
              <a:off x="7420252" y="3945017"/>
              <a:ext cx="14112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rgbClr val="000000"/>
                  </a:solidFill>
                  <a:latin typeface="Trebuchet MS" panose="020B0603020202020204" pitchFamily="34" charset="0"/>
                  <a:ea typeface="MS PGothic" pitchFamily="34" charset="-128"/>
                </a:rPr>
                <a:t>Increase in vegetation cover and fish caught</a:t>
              </a:r>
            </a:p>
          </p:txBody>
        </p:sp>
      </p:grpSp>
      <p:sp>
        <p:nvSpPr>
          <p:cNvPr id="30" name="Text Placeholder 1"/>
          <p:cNvSpPr>
            <a:spLocks noGrp="1"/>
          </p:cNvSpPr>
          <p:nvPr>
            <p:ph type="body" sz="quarter" idx="13"/>
          </p:nvPr>
        </p:nvSpPr>
        <p:spPr/>
        <p:txBody>
          <a:bodyPr/>
          <a:lstStyle/>
          <a:p>
            <a:r>
              <a:rPr lang="en-AU" dirty="0"/>
              <a:t>Making the Plan</a:t>
            </a:r>
          </a:p>
        </p:txBody>
      </p:sp>
      <p:sp>
        <p:nvSpPr>
          <p:cNvPr id="31" name="Text Placeholder 2"/>
          <p:cNvSpPr>
            <a:spLocks noGrp="1"/>
          </p:cNvSpPr>
          <p:nvPr>
            <p:ph type="body" sz="quarter" idx="14"/>
          </p:nvPr>
        </p:nvSpPr>
        <p:spPr/>
        <p:txBody>
          <a:bodyPr/>
          <a:lstStyle/>
          <a:p>
            <a:r>
              <a:rPr lang="en-AU" dirty="0"/>
              <a:t>Monitoring</a:t>
            </a:r>
          </a:p>
        </p:txBody>
      </p:sp>
      <p:sp>
        <p:nvSpPr>
          <p:cNvPr id="18" name="Text Placeholder 17"/>
          <p:cNvSpPr>
            <a:spLocks noGrp="1"/>
          </p:cNvSpPr>
          <p:nvPr>
            <p:ph type="body" sz="quarter" idx="15"/>
          </p:nvPr>
        </p:nvSpPr>
        <p:spPr/>
        <p:txBody>
          <a:bodyPr>
            <a:normAutofit/>
          </a:bodyPr>
          <a:lstStyle/>
          <a:p>
            <a:r>
              <a:rPr lang="en-AU" dirty="0"/>
              <a:t>Using the road map</a:t>
            </a:r>
          </a:p>
        </p:txBody>
      </p:sp>
      <p:sp>
        <p:nvSpPr>
          <p:cNvPr id="2" name="Rectangle 1"/>
          <p:cNvSpPr/>
          <p:nvPr/>
        </p:nvSpPr>
        <p:spPr>
          <a:xfrm>
            <a:off x="288737" y="1537764"/>
            <a:ext cx="8334918" cy="1200329"/>
          </a:xfrm>
          <a:prstGeom prst="rect">
            <a:avLst/>
          </a:prstGeom>
        </p:spPr>
        <p:txBody>
          <a:bodyPr wrap="square">
            <a:spAutoFit/>
          </a:bodyPr>
          <a:lstStyle/>
          <a:p>
            <a:r>
              <a:rPr lang="en-AU" sz="2400" dirty="0">
                <a:solidFill>
                  <a:srgbClr val="231F20"/>
                </a:solidFill>
                <a:latin typeface="Trebuchet MS" panose="020B0603020202020204" pitchFamily="34" charset="0"/>
              </a:rPr>
              <a:t>Focus monitoring efforts on the core assumptions you have made in your project – represented by the result chain</a:t>
            </a:r>
            <a:br>
              <a:rPr lang="en-AU" sz="2400" dirty="0">
                <a:solidFill>
                  <a:srgbClr val="231F20"/>
                </a:solidFill>
                <a:latin typeface="Trebuchet MS" panose="020B0603020202020204" pitchFamily="34" charset="0"/>
              </a:rPr>
            </a:br>
            <a:endParaRPr lang="en-AU" sz="2400" dirty="0">
              <a:latin typeface="Trebuchet MS" panose="020B0603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a:lnSpc>
                <a:spcPct val="120000"/>
              </a:lnSpc>
            </a:pPr>
            <a:r>
              <a:rPr lang="en-AU" dirty="0"/>
              <a:t>The Health table is a good place to find ideas for indicators</a:t>
            </a:r>
            <a:r>
              <a:rPr lang="en-AU" b="1" dirty="0"/>
              <a:t> but </a:t>
            </a:r>
            <a:r>
              <a:rPr lang="en-AU" dirty="0"/>
              <a:t>you won’t need to monitor everything there.</a:t>
            </a:r>
          </a:p>
          <a:p>
            <a:pPr>
              <a:lnSpc>
                <a:spcPct val="120000"/>
              </a:lnSpc>
            </a:pPr>
            <a:endParaRPr lang="en-AU" dirty="0"/>
          </a:p>
          <a:p>
            <a:pPr>
              <a:lnSpc>
                <a:spcPct val="120000"/>
              </a:lnSpc>
            </a:pPr>
            <a:r>
              <a:rPr lang="en-AU" dirty="0">
                <a:solidFill>
                  <a:srgbClr val="002060"/>
                </a:solidFill>
              </a:rPr>
              <a:t>Beware a monitoring plan you will never do.  Or worse, one you will do for a year or two and then stop.</a:t>
            </a:r>
          </a:p>
          <a:p>
            <a:pPr>
              <a:lnSpc>
                <a:spcPct val="120000"/>
              </a:lnSpc>
            </a:pPr>
            <a:endParaRPr lang="en-AU" dirty="0"/>
          </a:p>
          <a:p>
            <a:pPr>
              <a:lnSpc>
                <a:spcPct val="120000"/>
              </a:lnSpc>
            </a:pPr>
            <a:r>
              <a:rPr lang="en-AU" dirty="0"/>
              <a:t>Never monitor something you can’t or won’t do anything about.</a:t>
            </a:r>
          </a:p>
        </p:txBody>
      </p:sp>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lstStyle/>
          <a:p>
            <a:r>
              <a:rPr lang="en-AU" dirty="0"/>
              <a:t>Monitoring</a:t>
            </a:r>
          </a:p>
        </p:txBody>
      </p:sp>
      <p:sp>
        <p:nvSpPr>
          <p:cNvPr id="2" name="Text Placeholder 1"/>
          <p:cNvSpPr>
            <a:spLocks noGrp="1"/>
          </p:cNvSpPr>
          <p:nvPr>
            <p:ph type="body" sz="quarter" idx="15"/>
          </p:nvPr>
        </p:nvSpPr>
        <p:spPr/>
        <p:txBody>
          <a:bodyPr anchor="ctr">
            <a:normAutofit fontScale="70000" lnSpcReduction="20000"/>
          </a:bodyPr>
          <a:lstStyle/>
          <a:p>
            <a:r>
              <a:rPr lang="en-US" dirty="0"/>
              <a:t>Lessons from the School of Hard Knocks!</a:t>
            </a:r>
          </a:p>
        </p:txBody>
      </p:sp>
    </p:spTree>
    <p:extLst>
      <p:ext uri="{BB962C8B-B14F-4D97-AF65-F5344CB8AC3E}">
        <p14:creationId xmlns:p14="http://schemas.microsoft.com/office/powerpoint/2010/main" val="279474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458200" cy="5105394"/>
          </a:xfrm>
        </p:spPr>
        <p:txBody>
          <a:bodyPr>
            <a:normAutofit fontScale="92500" lnSpcReduction="20000"/>
          </a:bodyPr>
          <a:lstStyle/>
          <a:p>
            <a:pPr>
              <a:lnSpc>
                <a:spcPct val="90000"/>
              </a:lnSpc>
              <a:buNone/>
            </a:pPr>
            <a:r>
              <a:rPr lang="en-US" dirty="0"/>
              <a:t>A good indicator should meet the following criteria:</a:t>
            </a:r>
          </a:p>
          <a:p>
            <a:pPr>
              <a:lnSpc>
                <a:spcPct val="90000"/>
              </a:lnSpc>
              <a:spcBef>
                <a:spcPts val="2300"/>
              </a:spcBef>
              <a:buNone/>
            </a:pPr>
            <a:r>
              <a:rPr lang="en-US" b="1" dirty="0">
                <a:solidFill>
                  <a:srgbClr val="009900"/>
                </a:solidFill>
              </a:rPr>
              <a:t>Measurable:</a:t>
            </a:r>
            <a:r>
              <a:rPr lang="en-US" i="1" dirty="0">
                <a:solidFill>
                  <a:schemeClr val="tx2"/>
                </a:solidFill>
              </a:rPr>
              <a:t> </a:t>
            </a:r>
            <a:r>
              <a:rPr lang="en-US" dirty="0"/>
              <a:t>you can record something and analyzed it.</a:t>
            </a:r>
          </a:p>
          <a:p>
            <a:pPr>
              <a:lnSpc>
                <a:spcPct val="90000"/>
              </a:lnSpc>
              <a:spcBef>
                <a:spcPts val="2300"/>
              </a:spcBef>
              <a:buNone/>
            </a:pPr>
            <a:r>
              <a:rPr lang="en-US" b="1" dirty="0">
                <a:solidFill>
                  <a:srgbClr val="009900"/>
                </a:solidFill>
                <a:ea typeface="MS PGothic" charset="0"/>
              </a:rPr>
              <a:t>Precise:</a:t>
            </a:r>
            <a:r>
              <a:rPr lang="en-US" i="1" dirty="0">
                <a:solidFill>
                  <a:schemeClr val="tx2"/>
                </a:solidFill>
                <a:ea typeface="MS PGothic" charset="0"/>
              </a:rPr>
              <a:t> </a:t>
            </a:r>
            <a:r>
              <a:rPr lang="en-US" dirty="0">
                <a:ea typeface="MS PGothic" charset="0"/>
              </a:rPr>
              <a:t>Defined the same way by all people.</a:t>
            </a:r>
          </a:p>
          <a:p>
            <a:pPr>
              <a:lnSpc>
                <a:spcPct val="90000"/>
              </a:lnSpc>
              <a:spcBef>
                <a:spcPts val="2300"/>
              </a:spcBef>
              <a:buNone/>
            </a:pPr>
            <a:r>
              <a:rPr lang="en-US" b="1" dirty="0">
                <a:solidFill>
                  <a:srgbClr val="009900"/>
                </a:solidFill>
                <a:ea typeface="MS PGothic" charset="0"/>
              </a:rPr>
              <a:t>Consistent:</a:t>
            </a:r>
            <a:r>
              <a:rPr lang="en-US" i="1" dirty="0">
                <a:solidFill>
                  <a:schemeClr val="tx2"/>
                </a:solidFill>
                <a:ea typeface="MS PGothic" charset="0"/>
              </a:rPr>
              <a:t> </a:t>
            </a:r>
            <a:r>
              <a:rPr lang="en-US" dirty="0">
                <a:ea typeface="MS PGothic" charset="0"/>
              </a:rPr>
              <a:t>Consistent over time so that it always provides comparable measurements.</a:t>
            </a:r>
          </a:p>
          <a:p>
            <a:pPr>
              <a:lnSpc>
                <a:spcPct val="90000"/>
              </a:lnSpc>
              <a:spcBef>
                <a:spcPts val="2300"/>
              </a:spcBef>
              <a:buNone/>
            </a:pPr>
            <a:r>
              <a:rPr lang="en-US" b="1" dirty="0">
                <a:solidFill>
                  <a:srgbClr val="009900"/>
                </a:solidFill>
                <a:ea typeface="MS PGothic" charset="0"/>
              </a:rPr>
              <a:t>Sensitive:</a:t>
            </a:r>
            <a:r>
              <a:rPr lang="en-US" i="1" dirty="0">
                <a:solidFill>
                  <a:schemeClr val="tx2"/>
                </a:solidFill>
                <a:ea typeface="MS PGothic" charset="0"/>
              </a:rPr>
              <a:t> </a:t>
            </a:r>
            <a:r>
              <a:rPr lang="en-US" dirty="0">
                <a:ea typeface="MS PGothic" charset="0"/>
              </a:rPr>
              <a:t>Changes in response to actual changes in what you are measuring.</a:t>
            </a:r>
          </a:p>
          <a:p>
            <a:pPr>
              <a:lnSpc>
                <a:spcPct val="90000"/>
              </a:lnSpc>
              <a:spcBef>
                <a:spcPts val="2300"/>
              </a:spcBef>
              <a:buNone/>
            </a:pPr>
            <a:r>
              <a:rPr lang="en-US" b="1" dirty="0">
                <a:solidFill>
                  <a:srgbClr val="009900"/>
                </a:solidFill>
                <a:ea typeface="MS PGothic" charset="0"/>
              </a:rPr>
              <a:t>Sustainable</a:t>
            </a:r>
            <a:r>
              <a:rPr lang="en-US" dirty="0">
                <a:ea typeface="MS PGothic" charset="0"/>
              </a:rPr>
              <a:t>: able to be used with the resources you have</a:t>
            </a:r>
          </a:p>
        </p:txBody>
      </p:sp>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lstStyle/>
          <a:p>
            <a:r>
              <a:rPr lang="en-AU" dirty="0"/>
              <a:t>Monitoring</a:t>
            </a:r>
          </a:p>
        </p:txBody>
      </p:sp>
      <p:sp>
        <p:nvSpPr>
          <p:cNvPr id="2" name="Text Placeholder 1"/>
          <p:cNvSpPr>
            <a:spLocks noGrp="1"/>
          </p:cNvSpPr>
          <p:nvPr>
            <p:ph type="body" sz="quarter" idx="15"/>
          </p:nvPr>
        </p:nvSpPr>
        <p:spPr/>
        <p:txBody>
          <a:bodyPr anchor="ctr">
            <a:normAutofit/>
          </a:bodyPr>
          <a:lstStyle/>
          <a:p>
            <a:r>
              <a:rPr lang="en-US" dirty="0"/>
              <a:t>A good indicator</a:t>
            </a:r>
          </a:p>
        </p:txBody>
      </p:sp>
    </p:spTree>
    <p:extLst>
      <p:ext uri="{BB962C8B-B14F-4D97-AF65-F5344CB8AC3E}">
        <p14:creationId xmlns:p14="http://schemas.microsoft.com/office/powerpoint/2010/main" val="264825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rved Right Arrow 32"/>
          <p:cNvSpPr/>
          <p:nvPr/>
        </p:nvSpPr>
        <p:spPr>
          <a:xfrm rot="3060783">
            <a:off x="4006022" y="891223"/>
            <a:ext cx="1123904" cy="3920806"/>
          </a:xfrm>
          <a:prstGeom prst="curvedRightArrow">
            <a:avLst>
              <a:gd name="adj1" fmla="val 23871"/>
              <a:gd name="adj2" fmla="val 66663"/>
              <a:gd name="adj3" fmla="val 41084"/>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chemeClr val="tx1"/>
              </a:solidFill>
              <a:effectLst/>
              <a:uLnTx/>
              <a:uFillTx/>
              <a:latin typeface="Trebuchet MS" panose="020B0603020202020204" pitchFamily="34" charset="0"/>
            </a:endParaRPr>
          </a:p>
        </p:txBody>
      </p:sp>
      <p:grpSp>
        <p:nvGrpSpPr>
          <p:cNvPr id="20" name="Group 19"/>
          <p:cNvGrpSpPr/>
          <p:nvPr/>
        </p:nvGrpSpPr>
        <p:grpSpPr>
          <a:xfrm>
            <a:off x="1763688" y="188640"/>
            <a:ext cx="5898951" cy="5694417"/>
            <a:chOff x="1841401" y="228133"/>
            <a:chExt cx="6627818" cy="6398012"/>
          </a:xfrm>
        </p:grpSpPr>
        <p:sp>
          <p:nvSpPr>
            <p:cNvPr id="23" name="Freeform 22"/>
            <p:cNvSpPr/>
            <p:nvPr/>
          </p:nvSpPr>
          <p:spPr>
            <a:xfrm>
              <a:off x="4189063" y="228133"/>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AU" sz="1800" b="0" i="0" u="none" strike="noStrike" kern="0" cap="none" spc="0" normalizeH="0" baseline="0" noProof="0" dirty="0">
                  <a:ln>
                    <a:noFill/>
                  </a:ln>
                  <a:solidFill>
                    <a:sysClr val="window" lastClr="FFFFFF"/>
                  </a:solidFill>
                  <a:effectLst/>
                  <a:uLnTx/>
                  <a:uFillTx/>
                  <a:latin typeface="Trebuchet MS" panose="020B0603020202020204" pitchFamily="34" charset="0"/>
                </a:rPr>
                <a:t>Deciding what the plan is about</a:t>
              </a:r>
            </a:p>
          </p:txBody>
        </p:sp>
        <p:sp>
          <p:nvSpPr>
            <p:cNvPr id="24" name="Freeform 23"/>
            <p:cNvSpPr/>
            <p:nvPr/>
          </p:nvSpPr>
          <p:spPr>
            <a:xfrm rot="2160000">
              <a:off x="6060494" y="1712563"/>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0" y="130443"/>
                  </a:moveTo>
                  <a:lnTo>
                    <a:pt x="256884" y="130443"/>
                  </a:lnTo>
                  <a:lnTo>
                    <a:pt x="256884" y="0"/>
                  </a:lnTo>
                  <a:lnTo>
                    <a:pt x="513767" y="326109"/>
                  </a:lnTo>
                  <a:lnTo>
                    <a:pt x="256884" y="652217"/>
                  </a:lnTo>
                  <a:lnTo>
                    <a:pt x="256884" y="521774"/>
                  </a:lnTo>
                  <a:lnTo>
                    <a:pt x="0" y="521774"/>
                  </a:lnTo>
                  <a:lnTo>
                    <a:pt x="0" y="130443"/>
                  </a:lnTo>
                  <a:close/>
                </a:path>
              </a:pathLst>
            </a:custGeom>
            <a:solidFill>
              <a:srgbClr val="C0504D">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 tIns="130442" rIns="154130" bIns="130443"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endParaRPr kumimoji="0" lang="en-AU" sz="1400" b="0" i="0" u="none" strike="noStrike" kern="0" cap="none" spc="0" normalizeH="0" baseline="0" noProof="0" dirty="0">
                <a:ln>
                  <a:noFill/>
                </a:ln>
                <a:solidFill>
                  <a:sysClr val="window" lastClr="FFFFFF"/>
                </a:solidFill>
                <a:effectLst/>
                <a:uLnTx/>
                <a:uFillTx/>
                <a:latin typeface="Trebuchet MS" panose="020B0603020202020204" pitchFamily="34" charset="0"/>
              </a:endParaRPr>
            </a:p>
          </p:txBody>
        </p:sp>
        <p:sp>
          <p:nvSpPr>
            <p:cNvPr id="25" name="Freeform 24"/>
            <p:cNvSpPr/>
            <p:nvPr/>
          </p:nvSpPr>
          <p:spPr>
            <a:xfrm>
              <a:off x="6536724" y="1933809"/>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AU" sz="1800" b="0" i="0" u="none" strike="noStrike" kern="0" cap="none" spc="0" normalizeH="0" baseline="0" noProof="0" dirty="0">
                  <a:ln>
                    <a:noFill/>
                  </a:ln>
                  <a:solidFill>
                    <a:sysClr val="window" lastClr="FFFFFF"/>
                  </a:solidFill>
                  <a:effectLst/>
                  <a:uLnTx/>
                  <a:uFillTx/>
                  <a:latin typeface="Trebuchet MS" panose="020B0603020202020204" pitchFamily="34" charset="0"/>
                </a:rPr>
                <a:t>Making the plan</a:t>
              </a:r>
            </a:p>
          </p:txBody>
        </p:sp>
        <p:sp>
          <p:nvSpPr>
            <p:cNvPr id="26" name="Freeform 25"/>
            <p:cNvSpPr/>
            <p:nvPr/>
          </p:nvSpPr>
          <p:spPr>
            <a:xfrm rot="17280000">
              <a:off x="6802218" y="3940039"/>
              <a:ext cx="513768" cy="652218"/>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9BBB59">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29" tIns="130442" rIns="1" bIns="130444"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endParaRPr kumimoji="0" lang="en-AU" sz="1400" b="0" i="0" u="none" strike="noStrike" kern="0" cap="none" spc="0" normalizeH="0" baseline="0" noProof="0" dirty="0">
                <a:ln>
                  <a:noFill/>
                </a:ln>
                <a:solidFill>
                  <a:sysClr val="window" lastClr="FFFFFF"/>
                </a:solidFill>
                <a:effectLst/>
                <a:uLnTx/>
                <a:uFillTx/>
                <a:latin typeface="Trebuchet MS" panose="020B0603020202020204" pitchFamily="34" charset="0"/>
              </a:endParaRPr>
            </a:p>
          </p:txBody>
        </p:sp>
        <p:sp>
          <p:nvSpPr>
            <p:cNvPr id="27" name="Freeform 26"/>
            <p:cNvSpPr/>
            <p:nvPr/>
          </p:nvSpPr>
          <p:spPr>
            <a:xfrm>
              <a:off x="5639997" y="4693650"/>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AU" sz="1800" b="0" i="0" u="none" strike="noStrike" kern="0" cap="none" spc="0" normalizeH="0" baseline="0" noProof="0" dirty="0">
                  <a:ln>
                    <a:noFill/>
                  </a:ln>
                  <a:solidFill>
                    <a:sysClr val="window" lastClr="FFFFFF"/>
                  </a:solidFill>
                  <a:effectLst/>
                  <a:uLnTx/>
                  <a:uFillTx/>
                  <a:latin typeface="Trebuchet MS" panose="020B0603020202020204" pitchFamily="34" charset="0"/>
                </a:rPr>
                <a:t>Doing and monitoring  the work</a:t>
              </a:r>
            </a:p>
          </p:txBody>
        </p:sp>
        <p:sp>
          <p:nvSpPr>
            <p:cNvPr id="28" name="Freeform 27"/>
            <p:cNvSpPr/>
            <p:nvPr/>
          </p:nvSpPr>
          <p:spPr>
            <a:xfrm rot="21600000">
              <a:off x="4912967" y="5333790"/>
              <a:ext cx="513768"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8064A2">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30" tIns="130443" rIns="1" bIns="130443"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endParaRPr kumimoji="0" lang="en-AU" sz="1400" b="0" i="0" u="none" strike="noStrike" kern="0" cap="none" spc="0" normalizeH="0" baseline="0" noProof="0" dirty="0">
                <a:ln>
                  <a:noFill/>
                </a:ln>
                <a:solidFill>
                  <a:sysClr val="window" lastClr="FFFFFF"/>
                </a:solidFill>
                <a:effectLst/>
                <a:uLnTx/>
                <a:uFillTx/>
                <a:latin typeface="Trebuchet MS" panose="020B0603020202020204" pitchFamily="34" charset="0"/>
              </a:endParaRPr>
            </a:p>
          </p:txBody>
        </p:sp>
        <p:sp>
          <p:nvSpPr>
            <p:cNvPr id="29" name="Freeform 28"/>
            <p:cNvSpPr/>
            <p:nvPr/>
          </p:nvSpPr>
          <p:spPr>
            <a:xfrm>
              <a:off x="2738128" y="4693650"/>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AU" sz="1800" b="0" i="0" u="none" strike="noStrike" kern="0" cap="none" spc="0" normalizeH="0" baseline="0" noProof="0" dirty="0">
                  <a:ln>
                    <a:noFill/>
                  </a:ln>
                  <a:solidFill>
                    <a:sysClr val="window" lastClr="FFFFFF"/>
                  </a:solidFill>
                  <a:effectLst/>
                  <a:uLnTx/>
                  <a:uFillTx/>
                  <a:latin typeface="Trebuchet MS" panose="020B0603020202020204" pitchFamily="34" charset="0"/>
                </a:rPr>
                <a:t>Deciding if the plan is working</a:t>
              </a:r>
            </a:p>
          </p:txBody>
        </p:sp>
        <p:sp>
          <p:nvSpPr>
            <p:cNvPr id="30" name="Freeform 29"/>
            <p:cNvSpPr/>
            <p:nvPr/>
          </p:nvSpPr>
          <p:spPr>
            <a:xfrm rot="25920000">
              <a:off x="3003622" y="3967698"/>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4BACC6">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29" tIns="130442" rIns="0" bIns="130443"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endParaRPr kumimoji="0" lang="en-AU" sz="1400" b="0" i="0" u="none" strike="noStrike" kern="0" cap="none" spc="0" normalizeH="0" baseline="0" noProof="0" dirty="0">
                <a:ln>
                  <a:noFill/>
                </a:ln>
                <a:solidFill>
                  <a:sysClr val="window" lastClr="FFFFFF"/>
                </a:solidFill>
                <a:effectLst/>
                <a:uLnTx/>
                <a:uFillTx/>
                <a:latin typeface="Trebuchet MS" panose="020B0603020202020204" pitchFamily="34" charset="0"/>
              </a:endParaRPr>
            </a:p>
          </p:txBody>
        </p:sp>
        <p:sp>
          <p:nvSpPr>
            <p:cNvPr id="31" name="Freeform 30"/>
            <p:cNvSpPr/>
            <p:nvPr/>
          </p:nvSpPr>
          <p:spPr>
            <a:xfrm>
              <a:off x="1841401" y="1933809"/>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F7964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AU" sz="1800" b="0" i="0" u="none" strike="noStrike" kern="0" cap="none" spc="0" normalizeH="0" baseline="0" noProof="0" dirty="0">
                  <a:ln>
                    <a:noFill/>
                  </a:ln>
                  <a:solidFill>
                    <a:sysClr val="window" lastClr="FFFFFF"/>
                  </a:solidFill>
                  <a:effectLst/>
                  <a:uLnTx/>
                  <a:uFillTx/>
                  <a:latin typeface="Trebuchet MS" panose="020B0603020202020204" pitchFamily="34" charset="0"/>
                </a:rPr>
                <a:t>Telling ourselves and others</a:t>
              </a:r>
            </a:p>
          </p:txBody>
        </p:sp>
        <p:sp>
          <p:nvSpPr>
            <p:cNvPr id="32" name="Freeform 31"/>
            <p:cNvSpPr/>
            <p:nvPr/>
          </p:nvSpPr>
          <p:spPr>
            <a:xfrm rot="19440000">
              <a:off x="3712832" y="1729657"/>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0" y="130443"/>
                  </a:moveTo>
                  <a:lnTo>
                    <a:pt x="256884" y="130443"/>
                  </a:lnTo>
                  <a:lnTo>
                    <a:pt x="256884" y="0"/>
                  </a:lnTo>
                  <a:lnTo>
                    <a:pt x="513767" y="326109"/>
                  </a:lnTo>
                  <a:lnTo>
                    <a:pt x="256884" y="652217"/>
                  </a:lnTo>
                  <a:lnTo>
                    <a:pt x="256884" y="521774"/>
                  </a:lnTo>
                  <a:lnTo>
                    <a:pt x="0" y="521774"/>
                  </a:lnTo>
                  <a:lnTo>
                    <a:pt x="0" y="130443"/>
                  </a:lnTo>
                  <a:close/>
                </a:path>
              </a:pathLst>
            </a:custGeom>
            <a:solidFill>
              <a:srgbClr val="F79646">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 tIns="130443" rIns="154130" bIns="130442"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endParaRPr kumimoji="0" lang="en-AU" sz="1400" b="0" i="0" u="none" strike="noStrike" kern="0" cap="none" spc="0" normalizeH="0" baseline="0" noProof="0" dirty="0">
                <a:ln>
                  <a:noFill/>
                </a:ln>
                <a:solidFill>
                  <a:sysClr val="window" lastClr="FFFFFF"/>
                </a:solidFill>
                <a:effectLst/>
                <a:uLnTx/>
                <a:uFillTx/>
                <a:latin typeface="Trebuchet MS" panose="020B0603020202020204" pitchFamily="34" charset="0"/>
              </a:endParaRPr>
            </a:p>
          </p:txBody>
        </p:sp>
      </p:grpSp>
      <p:sp>
        <p:nvSpPr>
          <p:cNvPr id="10" name="TextBox 9"/>
          <p:cNvSpPr txBox="1"/>
          <p:nvPr/>
        </p:nvSpPr>
        <p:spPr>
          <a:xfrm>
            <a:off x="187918" y="4075978"/>
            <a:ext cx="2419038" cy="1021556"/>
          </a:xfrm>
          <a:prstGeom prst="round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eaLnBrk="1" hangingPunct="1">
              <a:buFont typeface="Arial" pitchFamily="34" charset="0"/>
              <a:buChar char="•"/>
            </a:pPr>
            <a:r>
              <a:rPr lang="en-AU" sz="1800" dirty="0">
                <a:solidFill>
                  <a:srgbClr val="000000"/>
                </a:solidFill>
                <a:latin typeface="Trebuchet MS" panose="020B0603020202020204" pitchFamily="34" charset="0"/>
              </a:rPr>
              <a:t>Getting data</a:t>
            </a:r>
          </a:p>
          <a:p>
            <a:pPr marL="285750" indent="-285750" eaLnBrk="1" hangingPunct="1">
              <a:buFont typeface="Arial" pitchFamily="34" charset="0"/>
              <a:buChar char="•"/>
            </a:pPr>
            <a:r>
              <a:rPr lang="en-AU" sz="1800" dirty="0">
                <a:solidFill>
                  <a:srgbClr val="000000"/>
                </a:solidFill>
                <a:latin typeface="Trebuchet MS" panose="020B0603020202020204" pitchFamily="34" charset="0"/>
              </a:rPr>
              <a:t>Looking at results</a:t>
            </a:r>
          </a:p>
          <a:p>
            <a:pPr marL="285750" indent="-285750" eaLnBrk="1" hangingPunct="1">
              <a:buFont typeface="Arial" pitchFamily="34" charset="0"/>
              <a:buChar char="•"/>
            </a:pPr>
            <a:r>
              <a:rPr lang="en-AU" sz="1800" dirty="0">
                <a:solidFill>
                  <a:srgbClr val="000000"/>
                </a:solidFill>
                <a:latin typeface="Trebuchet MS" panose="020B0603020202020204" pitchFamily="34" charset="0"/>
              </a:rPr>
              <a:t>Adapting the plan</a:t>
            </a:r>
          </a:p>
        </p:txBody>
      </p:sp>
      <p:sp>
        <p:nvSpPr>
          <p:cNvPr id="22" name="TextBox 21"/>
          <p:cNvSpPr txBox="1"/>
          <p:nvPr/>
        </p:nvSpPr>
        <p:spPr>
          <a:xfrm>
            <a:off x="6407594" y="375042"/>
            <a:ext cx="2672023" cy="1347171"/>
          </a:xfrm>
          <a:prstGeom prst="roundRect">
            <a:avLst/>
          </a:prstGeom>
          <a:ln>
            <a:solidFill>
              <a:srgbClr val="9BBB59"/>
            </a:solidFill>
          </a:ln>
        </p:spPr>
        <p:style>
          <a:lnRef idx="2">
            <a:schemeClr val="accent2"/>
          </a:lnRef>
          <a:fillRef idx="1">
            <a:schemeClr val="lt1"/>
          </a:fillRef>
          <a:effectRef idx="0">
            <a:schemeClr val="accent2"/>
          </a:effectRef>
          <a:fontRef idx="minor">
            <a:schemeClr val="dk1"/>
          </a:fontRef>
        </p:style>
        <p:txBody>
          <a:bodyPr wrap="square" lIns="91421" tIns="45711" rIns="91421" bIns="45711" rtlCol="0">
            <a:spAutoFit/>
          </a:bodyPr>
          <a:lstStyle/>
          <a:p>
            <a:pPr marL="285692" indent="-285692" defTabSz="914212">
              <a:buFont typeface="Arial" pitchFamily="34" charset="0"/>
              <a:buChar char="•"/>
            </a:pPr>
            <a:r>
              <a:rPr lang="en-AU" dirty="0">
                <a:solidFill>
                  <a:srgbClr val="000000"/>
                </a:solidFill>
                <a:latin typeface="Trebuchet MS" panose="020B0603020202020204" pitchFamily="34" charset="0"/>
                <a:sym typeface="Helvetica Light" charset="0"/>
              </a:rPr>
              <a:t>Goals / Objectives</a:t>
            </a:r>
          </a:p>
          <a:p>
            <a:pPr marL="285692" indent="-285692" defTabSz="914212">
              <a:buFont typeface="Arial" pitchFamily="34" charset="0"/>
              <a:buChar char="•"/>
            </a:pPr>
            <a:r>
              <a:rPr lang="en-AU" dirty="0">
                <a:solidFill>
                  <a:srgbClr val="000000"/>
                </a:solidFill>
                <a:latin typeface="Trebuchet MS" panose="020B0603020202020204" pitchFamily="34" charset="0"/>
                <a:sym typeface="Helvetica Light" charset="0"/>
              </a:rPr>
              <a:t>Strategies</a:t>
            </a:r>
          </a:p>
          <a:p>
            <a:pPr marL="285692" indent="-285692" defTabSz="914212">
              <a:buFont typeface="Arial" pitchFamily="34" charset="0"/>
              <a:buChar char="•"/>
            </a:pPr>
            <a:r>
              <a:rPr lang="en-AU" dirty="0">
                <a:solidFill>
                  <a:srgbClr val="000000"/>
                </a:solidFill>
                <a:latin typeface="Trebuchet MS" panose="020B0603020202020204" pitchFamily="34" charset="0"/>
                <a:sym typeface="Helvetica Light" charset="0"/>
              </a:rPr>
              <a:t>Results chains</a:t>
            </a:r>
          </a:p>
          <a:p>
            <a:pPr marL="285692" indent="-285692" defTabSz="914212">
              <a:buFont typeface="Arial" pitchFamily="34" charset="0"/>
              <a:buChar char="•"/>
            </a:pPr>
            <a:r>
              <a:rPr lang="en-AU" dirty="0">
                <a:solidFill>
                  <a:srgbClr val="000000"/>
                </a:solidFill>
                <a:latin typeface="Trebuchet MS" panose="020B0603020202020204" pitchFamily="34" charset="0"/>
                <a:sym typeface="Helvetica Light" charset="0"/>
              </a:rPr>
              <a:t>Measures</a:t>
            </a:r>
          </a:p>
        </p:txBody>
      </p:sp>
      <p:sp>
        <p:nvSpPr>
          <p:cNvPr id="2" name="Oval 1"/>
          <p:cNvSpPr/>
          <p:nvPr/>
        </p:nvSpPr>
        <p:spPr>
          <a:xfrm>
            <a:off x="6653806" y="1238839"/>
            <a:ext cx="1371600" cy="477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6937610" y="3900424"/>
            <a:ext cx="2036524" cy="1404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381000" y="4075978"/>
            <a:ext cx="2099857" cy="803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Curved Right Arrow 18"/>
          <p:cNvSpPr/>
          <p:nvPr/>
        </p:nvSpPr>
        <p:spPr>
          <a:xfrm rot="1181462" flipH="1">
            <a:off x="7174607" y="2880333"/>
            <a:ext cx="905198" cy="2849053"/>
          </a:xfrm>
          <a:prstGeom prst="curvedRightArrow">
            <a:avLst>
              <a:gd name="adj1" fmla="val 34817"/>
              <a:gd name="adj2" fmla="val 87564"/>
              <a:gd name="adj3" fmla="val 33051"/>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chemeClr val="tx1"/>
              </a:solidFill>
              <a:effectLst/>
              <a:uLnTx/>
              <a:uFillTx/>
              <a:latin typeface="Trebuchet MS" panose="020B0603020202020204" pitchFamily="34" charset="0"/>
            </a:endParaRPr>
          </a:p>
        </p:txBody>
      </p:sp>
      <p:sp>
        <p:nvSpPr>
          <p:cNvPr id="21" name="TextBox 20"/>
          <p:cNvSpPr txBox="1"/>
          <p:nvPr/>
        </p:nvSpPr>
        <p:spPr>
          <a:xfrm>
            <a:off x="6827371" y="3976676"/>
            <a:ext cx="2146763" cy="1328023"/>
          </a:xfrm>
          <a:prstGeom prst="roundRect">
            <a:avLst/>
          </a:prstGeom>
          <a:no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Work Plan &amp; Timeline</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Budget</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Implement</a:t>
            </a:r>
          </a:p>
        </p:txBody>
      </p:sp>
    </p:spTree>
    <p:extLst>
      <p:ext uri="{BB962C8B-B14F-4D97-AF65-F5344CB8AC3E}">
        <p14:creationId xmlns:p14="http://schemas.microsoft.com/office/powerpoint/2010/main" val="16677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lstStyle/>
          <a:p>
            <a:r>
              <a:rPr lang="en-AU" dirty="0"/>
              <a:t>Monitoring</a:t>
            </a:r>
          </a:p>
        </p:txBody>
      </p:sp>
      <p:sp>
        <p:nvSpPr>
          <p:cNvPr id="2" name="Text Placeholder 1"/>
          <p:cNvSpPr>
            <a:spLocks noGrp="1"/>
          </p:cNvSpPr>
          <p:nvPr>
            <p:ph type="body" sz="quarter" idx="15"/>
          </p:nvPr>
        </p:nvSpPr>
        <p:spPr/>
        <p:txBody>
          <a:bodyPr anchor="ctr">
            <a:normAutofit fontScale="85000" lnSpcReduction="10000"/>
          </a:bodyPr>
          <a:lstStyle/>
          <a:p>
            <a:r>
              <a:rPr lang="en-US" dirty="0"/>
              <a:t>Prioritize your monitoring budget</a:t>
            </a:r>
          </a:p>
        </p:txBody>
      </p:sp>
      <p:sp>
        <p:nvSpPr>
          <p:cNvPr id="3" name="Content Placeholder 2"/>
          <p:cNvSpPr>
            <a:spLocks noGrp="1"/>
          </p:cNvSpPr>
          <p:nvPr>
            <p:ph idx="1"/>
          </p:nvPr>
        </p:nvSpPr>
        <p:spPr>
          <a:xfrm>
            <a:off x="127161" y="1676400"/>
            <a:ext cx="7502704" cy="4525963"/>
          </a:xfrm>
        </p:spPr>
        <p:txBody>
          <a:bodyPr>
            <a:normAutofit fontScale="77500" lnSpcReduction="20000"/>
          </a:bodyPr>
          <a:lstStyle/>
          <a:p>
            <a:pPr>
              <a:lnSpc>
                <a:spcPct val="110000"/>
              </a:lnSpc>
              <a:buClr>
                <a:srgbClr val="008000"/>
              </a:buClr>
            </a:pPr>
            <a:r>
              <a:rPr lang="en-US" dirty="0"/>
              <a:t>Keep it as simple as possible - focus on essential monitoring </a:t>
            </a:r>
          </a:p>
          <a:p>
            <a:pPr>
              <a:lnSpc>
                <a:spcPct val="110000"/>
              </a:lnSpc>
              <a:buClr>
                <a:srgbClr val="008000"/>
              </a:buClr>
            </a:pPr>
            <a:r>
              <a:rPr lang="en-US" dirty="0">
                <a:solidFill>
                  <a:schemeClr val="tx2"/>
                </a:solidFill>
              </a:rPr>
              <a:t>Where possible </a:t>
            </a:r>
            <a:r>
              <a:rPr lang="en-US" dirty="0" err="1">
                <a:solidFill>
                  <a:schemeClr val="tx2"/>
                </a:solidFill>
              </a:rPr>
              <a:t>prioritise</a:t>
            </a:r>
            <a:r>
              <a:rPr lang="en-US" dirty="0">
                <a:solidFill>
                  <a:schemeClr val="tx2"/>
                </a:solidFill>
              </a:rPr>
              <a:t> measures that address a number of items (goals, threats </a:t>
            </a:r>
            <a:r>
              <a:rPr lang="en-US" dirty="0" err="1">
                <a:solidFill>
                  <a:schemeClr val="tx2"/>
                </a:solidFill>
              </a:rPr>
              <a:t>etc</a:t>
            </a:r>
            <a:r>
              <a:rPr lang="en-US" dirty="0">
                <a:solidFill>
                  <a:schemeClr val="tx2"/>
                </a:solidFill>
              </a:rPr>
              <a:t>) or activities with co-benefits</a:t>
            </a:r>
          </a:p>
          <a:p>
            <a:pPr>
              <a:lnSpc>
                <a:spcPct val="110000"/>
              </a:lnSpc>
              <a:buClr>
                <a:srgbClr val="008000"/>
              </a:buClr>
            </a:pPr>
            <a:r>
              <a:rPr lang="en-US" dirty="0">
                <a:solidFill>
                  <a:schemeClr val="accent2"/>
                </a:solidFill>
              </a:rPr>
              <a:t>Consider available resources</a:t>
            </a:r>
          </a:p>
          <a:p>
            <a:pPr>
              <a:lnSpc>
                <a:spcPct val="110000"/>
              </a:lnSpc>
              <a:buClr>
                <a:srgbClr val="008000"/>
              </a:buClr>
            </a:pPr>
            <a:r>
              <a:rPr lang="en-US" dirty="0"/>
              <a:t>Where possible, incorporate monitoring into existing work or research</a:t>
            </a:r>
          </a:p>
          <a:p>
            <a:pPr>
              <a:lnSpc>
                <a:spcPct val="110000"/>
              </a:lnSpc>
              <a:buClr>
                <a:srgbClr val="008000"/>
              </a:buClr>
            </a:pPr>
            <a:r>
              <a:rPr lang="en-US" dirty="0">
                <a:solidFill>
                  <a:schemeClr val="accent2"/>
                </a:solidFill>
              </a:rPr>
              <a:t>Consider availability of base-line data</a:t>
            </a:r>
          </a:p>
          <a:p>
            <a:pPr>
              <a:lnSpc>
                <a:spcPct val="110000"/>
              </a:lnSpc>
              <a:buClr>
                <a:srgbClr val="008000"/>
              </a:buClr>
            </a:pPr>
            <a:r>
              <a:rPr lang="en-US" dirty="0"/>
              <a:t>Invite someone with experience to peer review monitoring plan</a:t>
            </a:r>
          </a:p>
        </p:txBody>
      </p:sp>
      <p:pic>
        <p:nvPicPr>
          <p:cNvPr id="7" name="Picture 6" descr="prior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971800"/>
            <a:ext cx="1453793" cy="1646713"/>
          </a:xfrm>
          <a:prstGeom prst="rect">
            <a:avLst/>
          </a:prstGeom>
        </p:spPr>
      </p:pic>
    </p:spTree>
    <p:extLst>
      <p:ext uri="{BB962C8B-B14F-4D97-AF65-F5344CB8AC3E}">
        <p14:creationId xmlns:p14="http://schemas.microsoft.com/office/powerpoint/2010/main" val="322369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6"/>
            <a:ext cx="8458200" cy="5105394"/>
          </a:xfrm>
        </p:spPr>
        <p:txBody>
          <a:bodyPr>
            <a:normAutofit fontScale="92500" lnSpcReduction="10000"/>
          </a:bodyPr>
          <a:lstStyle/>
          <a:p>
            <a:pPr marL="439738" indent="-341313">
              <a:spcBef>
                <a:spcPct val="0"/>
              </a:spcBef>
            </a:pPr>
            <a:r>
              <a:rPr lang="en-US" b="1" dirty="0">
                <a:solidFill>
                  <a:schemeClr val="accent3">
                    <a:lumMod val="75000"/>
                  </a:schemeClr>
                </a:solidFill>
                <a:ea typeface="MS PGothic" charset="0"/>
              </a:rPr>
              <a:t>Accurate: </a:t>
            </a:r>
            <a:r>
              <a:rPr lang="en-US" dirty="0">
                <a:ea typeface="MS PGothic" charset="0"/>
              </a:rPr>
              <a:t>Gives minimal or no error</a:t>
            </a:r>
          </a:p>
          <a:p>
            <a:pPr marL="439738" indent="-341313">
              <a:spcBef>
                <a:spcPct val="0"/>
              </a:spcBef>
            </a:pPr>
            <a:r>
              <a:rPr lang="en-US" b="1" dirty="0">
                <a:solidFill>
                  <a:schemeClr val="accent3">
                    <a:lumMod val="75000"/>
                  </a:schemeClr>
                </a:solidFill>
                <a:ea typeface="MS PGothic" charset="0"/>
              </a:rPr>
              <a:t>Reliable:</a:t>
            </a:r>
            <a:r>
              <a:rPr lang="en-US" dirty="0">
                <a:solidFill>
                  <a:schemeClr val="accent3">
                    <a:lumMod val="75000"/>
                  </a:schemeClr>
                </a:solidFill>
                <a:ea typeface="MS PGothic" charset="0"/>
              </a:rPr>
              <a:t> </a:t>
            </a:r>
            <a:r>
              <a:rPr lang="en-US" dirty="0">
                <a:solidFill>
                  <a:schemeClr val="accent2"/>
                </a:solidFill>
                <a:ea typeface="MS PGothic" charset="0"/>
              </a:rPr>
              <a:t>Results obtained using the method are consistently repeatable </a:t>
            </a:r>
          </a:p>
          <a:p>
            <a:pPr marL="439738" indent="-341313">
              <a:spcBef>
                <a:spcPct val="0"/>
              </a:spcBef>
            </a:pPr>
            <a:r>
              <a:rPr lang="en-US" b="1" dirty="0">
                <a:solidFill>
                  <a:schemeClr val="accent3">
                    <a:lumMod val="75000"/>
                  </a:schemeClr>
                </a:solidFill>
                <a:ea typeface="MS PGothic" charset="0"/>
              </a:rPr>
              <a:t>Cost-effective:</a:t>
            </a:r>
            <a:r>
              <a:rPr lang="en-US" dirty="0">
                <a:solidFill>
                  <a:schemeClr val="accent3">
                    <a:lumMod val="75000"/>
                  </a:schemeClr>
                </a:solidFill>
                <a:ea typeface="MS PGothic" charset="0"/>
              </a:rPr>
              <a:t> </a:t>
            </a:r>
            <a:r>
              <a:rPr lang="en-US" dirty="0">
                <a:ea typeface="MS PGothic" charset="0"/>
              </a:rPr>
              <a:t>Not overly expensive for the data the method yields or for the resources the project has </a:t>
            </a:r>
          </a:p>
          <a:p>
            <a:pPr marL="439738" indent="-341313">
              <a:spcBef>
                <a:spcPct val="0"/>
              </a:spcBef>
            </a:pPr>
            <a:r>
              <a:rPr lang="en-US" b="1" dirty="0">
                <a:solidFill>
                  <a:schemeClr val="accent3">
                    <a:lumMod val="75000"/>
                  </a:schemeClr>
                </a:solidFill>
                <a:ea typeface="MS PGothic" charset="0"/>
              </a:rPr>
              <a:t>Feasible:</a:t>
            </a:r>
            <a:r>
              <a:rPr lang="en-US" dirty="0">
                <a:solidFill>
                  <a:schemeClr val="accent3">
                    <a:lumMod val="75000"/>
                  </a:schemeClr>
                </a:solidFill>
                <a:ea typeface="MS PGothic" charset="0"/>
              </a:rPr>
              <a:t> </a:t>
            </a:r>
            <a:r>
              <a:rPr lang="en-US" dirty="0">
                <a:solidFill>
                  <a:schemeClr val="accent2"/>
                </a:solidFill>
                <a:ea typeface="MS PGothic" charset="0"/>
              </a:rPr>
              <a:t>Project team has people who can use the method, as well as the material and financial resources to use the method </a:t>
            </a:r>
          </a:p>
          <a:p>
            <a:pPr marL="439738" indent="-341313">
              <a:spcBef>
                <a:spcPct val="0"/>
              </a:spcBef>
            </a:pPr>
            <a:r>
              <a:rPr lang="en-US" b="1" dirty="0">
                <a:solidFill>
                  <a:schemeClr val="accent3">
                    <a:lumMod val="75000"/>
                  </a:schemeClr>
                </a:solidFill>
                <a:ea typeface="MS PGothic" charset="0"/>
              </a:rPr>
              <a:t>Appropriate:</a:t>
            </a:r>
            <a:r>
              <a:rPr lang="en-US" dirty="0">
                <a:solidFill>
                  <a:schemeClr val="accent3">
                    <a:lumMod val="75000"/>
                  </a:schemeClr>
                </a:solidFill>
                <a:ea typeface="MS PGothic" charset="0"/>
              </a:rPr>
              <a:t> </a:t>
            </a:r>
            <a:r>
              <a:rPr lang="en-US" dirty="0">
                <a:ea typeface="MS PGothic" charset="0"/>
              </a:rPr>
              <a:t>Appropriate to the environmental,  cultural, and political context of the project</a:t>
            </a:r>
          </a:p>
        </p:txBody>
      </p:sp>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lstStyle/>
          <a:p>
            <a:r>
              <a:rPr lang="en-AU" dirty="0"/>
              <a:t>Monitoring</a:t>
            </a:r>
          </a:p>
        </p:txBody>
      </p:sp>
      <p:sp>
        <p:nvSpPr>
          <p:cNvPr id="2" name="Text Placeholder 1"/>
          <p:cNvSpPr>
            <a:spLocks noGrp="1"/>
          </p:cNvSpPr>
          <p:nvPr>
            <p:ph type="body" sz="quarter" idx="15"/>
          </p:nvPr>
        </p:nvSpPr>
        <p:spPr/>
        <p:txBody>
          <a:bodyPr anchor="ctr">
            <a:normAutofit/>
          </a:bodyPr>
          <a:lstStyle/>
          <a:p>
            <a:r>
              <a:rPr lang="en-US" dirty="0"/>
              <a:t>A good method</a:t>
            </a:r>
          </a:p>
        </p:txBody>
      </p:sp>
    </p:spTree>
    <p:extLst>
      <p:ext uri="{BB962C8B-B14F-4D97-AF65-F5344CB8AC3E}">
        <p14:creationId xmlns:p14="http://schemas.microsoft.com/office/powerpoint/2010/main" val="146871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6"/>
            <a:ext cx="8458200" cy="5105394"/>
          </a:xfrm>
        </p:spPr>
        <p:txBody>
          <a:bodyPr>
            <a:normAutofit/>
          </a:bodyPr>
          <a:lstStyle/>
          <a:p>
            <a:pPr marL="609600" indent="-609600">
              <a:lnSpc>
                <a:spcPct val="90000"/>
              </a:lnSpc>
              <a:buSzPct val="130000"/>
              <a:buFont typeface="Arial" charset="0"/>
              <a:buChar char="•"/>
            </a:pPr>
            <a:r>
              <a:rPr lang="es-AR" dirty="0"/>
              <a:t>To </a:t>
            </a:r>
            <a:r>
              <a:rPr lang="es-AR" dirty="0" err="1"/>
              <a:t>obtain</a:t>
            </a:r>
            <a:r>
              <a:rPr lang="es-AR" dirty="0"/>
              <a:t> </a:t>
            </a:r>
            <a:r>
              <a:rPr lang="es-AR" dirty="0" err="1"/>
              <a:t>quantitative</a:t>
            </a:r>
            <a:r>
              <a:rPr lang="es-AR" dirty="0"/>
              <a:t> data </a:t>
            </a:r>
          </a:p>
          <a:p>
            <a:pPr marL="990600" lvl="1" indent="-533400">
              <a:lnSpc>
                <a:spcPct val="90000"/>
              </a:lnSpc>
              <a:buFont typeface="Times New Roman" charset="0"/>
              <a:buChar char="–"/>
            </a:pPr>
            <a:r>
              <a:rPr lang="es-AR" dirty="0"/>
              <a:t>Tracking </a:t>
            </a:r>
            <a:r>
              <a:rPr lang="es-AR" dirty="0" err="1"/>
              <a:t>project</a:t>
            </a:r>
            <a:r>
              <a:rPr lang="es-AR" dirty="0"/>
              <a:t> records</a:t>
            </a:r>
          </a:p>
          <a:p>
            <a:pPr marL="990600" lvl="1" indent="-533400">
              <a:lnSpc>
                <a:spcPct val="90000"/>
              </a:lnSpc>
              <a:buFont typeface="Times New Roman" charset="0"/>
              <a:buChar char="–"/>
            </a:pPr>
            <a:r>
              <a:rPr lang="es-AR" dirty="0"/>
              <a:t>Formal </a:t>
            </a:r>
            <a:r>
              <a:rPr lang="es-AR" dirty="0" err="1"/>
              <a:t>survey</a:t>
            </a:r>
            <a:endParaRPr lang="es-AR" dirty="0"/>
          </a:p>
          <a:p>
            <a:pPr marL="990600" lvl="1" indent="-533400">
              <a:lnSpc>
                <a:spcPct val="90000"/>
              </a:lnSpc>
              <a:buFont typeface="Times New Roman" charset="0"/>
              <a:buChar char="–"/>
            </a:pPr>
            <a:r>
              <a:rPr lang="es-AR" dirty="0" err="1"/>
              <a:t>Cyber-tracker</a:t>
            </a:r>
            <a:endParaRPr lang="es-AR" dirty="0"/>
          </a:p>
          <a:p>
            <a:pPr marL="990600" lvl="1" indent="-533400">
              <a:lnSpc>
                <a:spcPct val="90000"/>
              </a:lnSpc>
              <a:buFont typeface="Times New Roman" charset="0"/>
              <a:buChar char="–"/>
            </a:pPr>
            <a:endParaRPr lang="es-AR" sz="1200" dirty="0"/>
          </a:p>
          <a:p>
            <a:pPr marL="609600" indent="-609600">
              <a:lnSpc>
                <a:spcPct val="90000"/>
              </a:lnSpc>
              <a:buSzPct val="130000"/>
              <a:buFont typeface="Arial" charset="0"/>
              <a:buChar char="•"/>
            </a:pPr>
            <a:r>
              <a:rPr lang="es-AR" dirty="0"/>
              <a:t>To </a:t>
            </a:r>
            <a:r>
              <a:rPr lang="es-AR" dirty="0" err="1"/>
              <a:t>obtain</a:t>
            </a:r>
            <a:r>
              <a:rPr lang="es-AR" dirty="0"/>
              <a:t> </a:t>
            </a:r>
            <a:r>
              <a:rPr lang="es-AR" dirty="0" err="1"/>
              <a:t>qualitative</a:t>
            </a:r>
            <a:r>
              <a:rPr lang="es-AR" dirty="0"/>
              <a:t> data:</a:t>
            </a:r>
          </a:p>
          <a:p>
            <a:pPr marL="990600" lvl="1" indent="-533400">
              <a:lnSpc>
                <a:spcPct val="90000"/>
              </a:lnSpc>
              <a:buFont typeface="Times New Roman" charset="0"/>
              <a:buChar char="–"/>
            </a:pPr>
            <a:r>
              <a:rPr lang="es-AR" dirty="0"/>
              <a:t>Key </a:t>
            </a:r>
            <a:r>
              <a:rPr lang="es-AR" dirty="0" err="1"/>
              <a:t>informant</a:t>
            </a:r>
            <a:r>
              <a:rPr lang="es-AR" dirty="0"/>
              <a:t> interview</a:t>
            </a:r>
          </a:p>
          <a:p>
            <a:pPr marL="990600" lvl="1" indent="-533400">
              <a:lnSpc>
                <a:spcPct val="90000"/>
              </a:lnSpc>
              <a:buFont typeface="Times New Roman" charset="0"/>
              <a:buChar char="–"/>
            </a:pPr>
            <a:r>
              <a:rPr lang="es-AR" dirty="0" err="1"/>
              <a:t>Focus</a:t>
            </a:r>
            <a:r>
              <a:rPr lang="es-AR" dirty="0"/>
              <a:t> </a:t>
            </a:r>
            <a:r>
              <a:rPr lang="es-AR" dirty="0" err="1"/>
              <a:t>group</a:t>
            </a:r>
            <a:r>
              <a:rPr lang="es-AR" dirty="0"/>
              <a:t> </a:t>
            </a:r>
            <a:r>
              <a:rPr lang="es-AR" dirty="0" err="1"/>
              <a:t>discussion</a:t>
            </a:r>
            <a:endParaRPr lang="es-AR" dirty="0"/>
          </a:p>
          <a:p>
            <a:pPr marL="990600" lvl="1" indent="-533400">
              <a:lnSpc>
                <a:spcPct val="90000"/>
              </a:lnSpc>
              <a:buFont typeface="Times New Roman" charset="0"/>
              <a:buChar char="–"/>
            </a:pPr>
            <a:r>
              <a:rPr lang="es-AR" dirty="0" err="1"/>
              <a:t>Direct</a:t>
            </a:r>
            <a:r>
              <a:rPr lang="es-AR" dirty="0"/>
              <a:t> </a:t>
            </a:r>
            <a:r>
              <a:rPr lang="es-AR" dirty="0" err="1"/>
              <a:t>observation</a:t>
            </a:r>
            <a:endParaRPr lang="es-AR" dirty="0"/>
          </a:p>
          <a:p>
            <a:pPr marL="990600" lvl="1" indent="-533400">
              <a:lnSpc>
                <a:spcPct val="90000"/>
              </a:lnSpc>
              <a:buFont typeface="Times New Roman" charset="0"/>
              <a:buChar char="–"/>
            </a:pPr>
            <a:r>
              <a:rPr lang="es-AR" dirty="0"/>
              <a:t>Social (</a:t>
            </a:r>
            <a:r>
              <a:rPr lang="es-AR" dirty="0" err="1"/>
              <a:t>participatory</a:t>
            </a:r>
            <a:r>
              <a:rPr lang="es-AR" dirty="0"/>
              <a:t>) </a:t>
            </a:r>
            <a:r>
              <a:rPr lang="es-AR" dirty="0" err="1"/>
              <a:t>mapping</a:t>
            </a:r>
            <a:endParaRPr lang="es-AR" dirty="0"/>
          </a:p>
        </p:txBody>
      </p:sp>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lstStyle/>
          <a:p>
            <a:r>
              <a:rPr lang="en-AU" dirty="0"/>
              <a:t>Monitoring</a:t>
            </a:r>
          </a:p>
        </p:txBody>
      </p:sp>
      <p:sp>
        <p:nvSpPr>
          <p:cNvPr id="2" name="Text Placeholder 1"/>
          <p:cNvSpPr>
            <a:spLocks noGrp="1"/>
          </p:cNvSpPr>
          <p:nvPr>
            <p:ph type="body" sz="quarter" idx="15"/>
          </p:nvPr>
        </p:nvSpPr>
        <p:spPr/>
        <p:txBody>
          <a:bodyPr anchor="ctr">
            <a:normAutofit fontScale="92500"/>
          </a:bodyPr>
          <a:lstStyle/>
          <a:p>
            <a:r>
              <a:rPr lang="es-ES" dirty="0" err="1">
                <a:ea typeface="MS PGothic" charset="0"/>
              </a:rPr>
              <a:t>Examples</a:t>
            </a:r>
            <a:r>
              <a:rPr lang="es-ES" dirty="0">
                <a:ea typeface="MS PGothic" charset="0"/>
              </a:rPr>
              <a:t> of </a:t>
            </a:r>
            <a:r>
              <a:rPr lang="es-ES" dirty="0" err="1">
                <a:ea typeface="MS PGothic" charset="0"/>
              </a:rPr>
              <a:t>Monitoring</a:t>
            </a:r>
            <a:r>
              <a:rPr lang="es-ES" dirty="0">
                <a:ea typeface="MS PGothic" charset="0"/>
              </a:rPr>
              <a:t> </a:t>
            </a:r>
            <a:r>
              <a:rPr lang="es-ES" dirty="0" err="1">
                <a:ea typeface="MS PGothic" charset="0"/>
              </a:rPr>
              <a:t>Methods</a:t>
            </a:r>
            <a:endParaRPr lang="en-US" dirty="0"/>
          </a:p>
        </p:txBody>
      </p:sp>
    </p:spTree>
    <p:extLst>
      <p:ext uri="{BB962C8B-B14F-4D97-AF65-F5344CB8AC3E}">
        <p14:creationId xmlns:p14="http://schemas.microsoft.com/office/powerpoint/2010/main" val="214080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a:t>Making the Plan</a:t>
            </a:r>
          </a:p>
        </p:txBody>
      </p:sp>
      <p:sp>
        <p:nvSpPr>
          <p:cNvPr id="4" name="Text Placeholder 3"/>
          <p:cNvSpPr>
            <a:spLocks noGrp="1"/>
          </p:cNvSpPr>
          <p:nvPr>
            <p:ph type="body" sz="quarter" idx="14"/>
          </p:nvPr>
        </p:nvSpPr>
        <p:spPr/>
        <p:txBody>
          <a:bodyPr/>
          <a:lstStyle/>
          <a:p>
            <a:r>
              <a:rPr lang="en-AU" dirty="0"/>
              <a:t>Activity</a:t>
            </a:r>
          </a:p>
        </p:txBody>
      </p:sp>
      <p:sp>
        <p:nvSpPr>
          <p:cNvPr id="5" name="Text Placeholder 4"/>
          <p:cNvSpPr>
            <a:spLocks noGrp="1"/>
          </p:cNvSpPr>
          <p:nvPr>
            <p:ph type="body" sz="quarter" idx="15"/>
          </p:nvPr>
        </p:nvSpPr>
        <p:spPr/>
        <p:txBody>
          <a:bodyPr/>
          <a:lstStyle/>
          <a:p>
            <a:r>
              <a:rPr lang="en-AU" dirty="0"/>
              <a:t>Creating a Monitoring Plan</a:t>
            </a:r>
          </a:p>
        </p:txBody>
      </p:sp>
      <p:sp>
        <p:nvSpPr>
          <p:cNvPr id="7" name="Content Placeholder 28"/>
          <p:cNvSpPr>
            <a:spLocks noGrp="1"/>
          </p:cNvSpPr>
          <p:nvPr>
            <p:ph idx="1"/>
          </p:nvPr>
        </p:nvSpPr>
        <p:spPr>
          <a:xfrm>
            <a:off x="457200" y="1600206"/>
            <a:ext cx="8229600" cy="4525963"/>
          </a:xfrm>
        </p:spPr>
        <p:txBody>
          <a:bodyPr/>
          <a:lstStyle/>
          <a:p>
            <a:endParaRPr lang="en-AU" dirty="0"/>
          </a:p>
        </p:txBody>
      </p:sp>
      <p:grpSp>
        <p:nvGrpSpPr>
          <p:cNvPr id="8" name="Group 7"/>
          <p:cNvGrpSpPr/>
          <p:nvPr/>
        </p:nvGrpSpPr>
        <p:grpSpPr>
          <a:xfrm>
            <a:off x="3957082" y="4915184"/>
            <a:ext cx="1524000" cy="1912999"/>
            <a:chOff x="4114800" y="4800600"/>
            <a:chExt cx="1524000" cy="1912999"/>
          </a:xfrm>
        </p:grpSpPr>
        <p:grpSp>
          <p:nvGrpSpPr>
            <p:cNvPr id="9" name="Group 8"/>
            <p:cNvGrpSpPr/>
            <p:nvPr/>
          </p:nvGrpSpPr>
          <p:grpSpPr>
            <a:xfrm>
              <a:off x="4114800" y="5189599"/>
              <a:ext cx="1524000" cy="1524000"/>
              <a:chOff x="3657600" y="5334000"/>
              <a:chExt cx="1524000" cy="15240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562600"/>
                <a:ext cx="638175" cy="6000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5538787"/>
                <a:ext cx="638175" cy="6000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525" y="6138862"/>
                <a:ext cx="638175" cy="6000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887" y="6134100"/>
                <a:ext cx="638175" cy="600075"/>
              </a:xfrm>
              <a:prstGeom prst="rect">
                <a:avLst/>
              </a:prstGeom>
            </p:spPr>
          </p:pic>
          <p:sp>
            <p:nvSpPr>
              <p:cNvPr id="15" name="Rectangle 14"/>
              <p:cNvSpPr/>
              <p:nvPr/>
            </p:nvSpPr>
            <p:spPr>
              <a:xfrm>
                <a:off x="3657600" y="5334000"/>
                <a:ext cx="1524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grpSp>
        <p:sp>
          <p:nvSpPr>
            <p:cNvPr id="10" name="TextBox 9"/>
            <p:cNvSpPr txBox="1"/>
            <p:nvPr/>
          </p:nvSpPr>
          <p:spPr>
            <a:xfrm>
              <a:off x="4145756" y="4800600"/>
              <a:ext cx="1462087" cy="523220"/>
            </a:xfrm>
            <a:prstGeom prst="rect">
              <a:avLst/>
            </a:prstGeom>
            <a:noFill/>
          </p:spPr>
          <p:txBody>
            <a:bodyPr wrap="square" rtlCol="0">
              <a:spAutoFit/>
            </a:bodyPr>
            <a:lstStyle/>
            <a:p>
              <a:r>
                <a:rPr lang="en-AU" sz="1400" dirty="0">
                  <a:latin typeface="Trebuchet MS" panose="020B0603020202020204" pitchFamily="34" charset="0"/>
                </a:rPr>
                <a:t># pigs trapped 	</a:t>
              </a:r>
            </a:p>
          </p:txBody>
        </p:sp>
      </p:grpSp>
      <p:grpSp>
        <p:nvGrpSpPr>
          <p:cNvPr id="16" name="Group 15"/>
          <p:cNvGrpSpPr/>
          <p:nvPr/>
        </p:nvGrpSpPr>
        <p:grpSpPr>
          <a:xfrm>
            <a:off x="6152818" y="4841030"/>
            <a:ext cx="1619250" cy="1983580"/>
            <a:chOff x="5791200" y="4791075"/>
            <a:chExt cx="1619250" cy="198358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5189599"/>
              <a:ext cx="1600200" cy="1585056"/>
            </a:xfrm>
            <a:prstGeom prst="rect">
              <a:avLst/>
            </a:prstGeom>
          </p:spPr>
        </p:pic>
        <p:sp>
          <p:nvSpPr>
            <p:cNvPr id="18" name="TextBox 17"/>
            <p:cNvSpPr txBox="1"/>
            <p:nvPr/>
          </p:nvSpPr>
          <p:spPr>
            <a:xfrm>
              <a:off x="5948363" y="4791075"/>
              <a:ext cx="1462087" cy="523220"/>
            </a:xfrm>
            <a:prstGeom prst="rect">
              <a:avLst/>
            </a:prstGeom>
            <a:noFill/>
          </p:spPr>
          <p:txBody>
            <a:bodyPr wrap="square" rtlCol="0">
              <a:spAutoFit/>
            </a:bodyPr>
            <a:lstStyle/>
            <a:p>
              <a:r>
                <a:rPr lang="en-AU" sz="1400" dirty="0">
                  <a:latin typeface="Trebuchet MS" panose="020B0603020202020204" pitchFamily="34" charset="0"/>
                </a:rPr>
                <a:t>Pig damage ↓	</a:t>
              </a:r>
            </a:p>
          </p:txBody>
        </p:sp>
      </p:grpSp>
      <p:grpSp>
        <p:nvGrpSpPr>
          <p:cNvPr id="19" name="Group 18"/>
          <p:cNvGrpSpPr/>
          <p:nvPr/>
        </p:nvGrpSpPr>
        <p:grpSpPr>
          <a:xfrm>
            <a:off x="304802" y="4920717"/>
            <a:ext cx="2780416" cy="1714063"/>
            <a:chOff x="0" y="4791075"/>
            <a:chExt cx="3352800" cy="2066925"/>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91075"/>
              <a:ext cx="3352800" cy="2066925"/>
            </a:xfrm>
            <a:prstGeom prst="rect">
              <a:avLst/>
            </a:prstGeom>
          </p:spPr>
        </p:pic>
        <p:sp>
          <p:nvSpPr>
            <p:cNvPr id="21" name="TextBox 20"/>
            <p:cNvSpPr txBox="1"/>
            <p:nvPr/>
          </p:nvSpPr>
          <p:spPr>
            <a:xfrm>
              <a:off x="0" y="4810125"/>
              <a:ext cx="3352800" cy="630932"/>
            </a:xfrm>
            <a:prstGeom prst="rect">
              <a:avLst/>
            </a:prstGeom>
            <a:noFill/>
          </p:spPr>
          <p:txBody>
            <a:bodyPr wrap="square" rtlCol="0">
              <a:spAutoFit/>
            </a:bodyPr>
            <a:lstStyle/>
            <a:p>
              <a:r>
                <a:rPr lang="en-AU" sz="1400" dirty="0">
                  <a:latin typeface="Trebuchet MS" panose="020B0603020202020204" pitchFamily="34" charset="0"/>
                </a:rPr>
                <a:t>Target = Healthy Wetlands	</a:t>
              </a:r>
            </a:p>
          </p:txBody>
        </p:sp>
      </p:grpSp>
      <p:graphicFrame>
        <p:nvGraphicFramePr>
          <p:cNvPr id="22" name="Table 21"/>
          <p:cNvGraphicFramePr>
            <a:graphicFrameLocks noGrp="1"/>
          </p:cNvGraphicFramePr>
          <p:nvPr>
            <p:extLst>
              <p:ext uri="{D42A27DB-BD31-4B8C-83A1-F6EECF244321}">
                <p14:modId xmlns:p14="http://schemas.microsoft.com/office/powerpoint/2010/main" val="3798916838"/>
              </p:ext>
            </p:extLst>
          </p:nvPr>
        </p:nvGraphicFramePr>
        <p:xfrm>
          <a:off x="152400" y="1295400"/>
          <a:ext cx="8686798" cy="3881447"/>
        </p:xfrm>
        <a:graphic>
          <a:graphicData uri="http://schemas.openxmlformats.org/drawingml/2006/table">
            <a:tbl>
              <a:tblPr firstRow="1" bandRow="1">
                <a:tableStyleId>{F5AB1C69-6EDB-4FF4-983F-18BD219EF322}</a:tableStyleId>
              </a:tblPr>
              <a:tblGrid>
                <a:gridCol w="1600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990598">
                  <a:extLst>
                    <a:ext uri="{9D8B030D-6E8A-4147-A177-3AD203B41FA5}">
                      <a16:colId xmlns:a16="http://schemas.microsoft.com/office/drawing/2014/main" val="20006"/>
                    </a:ext>
                  </a:extLst>
                </a:gridCol>
              </a:tblGrid>
              <a:tr h="509457">
                <a:tc>
                  <a:txBody>
                    <a:bodyPr/>
                    <a:lstStyle/>
                    <a:p>
                      <a:r>
                        <a:rPr lang="en-AU" sz="2800" dirty="0">
                          <a:latin typeface="Trebuchet MS" panose="020B0603020202020204" pitchFamily="34" charset="0"/>
                        </a:rPr>
                        <a:t>Strategy</a:t>
                      </a:r>
                    </a:p>
                  </a:txBody>
                  <a:tcPr marT="45715" marB="45715" anchor="ctr"/>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a:latin typeface="Trebuchet MS" panose="020B0603020202020204" pitchFamily="34" charset="0"/>
                        </a:rPr>
                        <a:t>Regional trapping program</a:t>
                      </a:r>
                      <a:endParaRPr lang="en-AU" sz="2800" dirty="0">
                        <a:solidFill>
                          <a:prstClr val="black"/>
                        </a:solidFill>
                        <a:latin typeface="Trebuchet MS" panose="020B0603020202020204" pitchFamily="34" charset="0"/>
                      </a:endParaRPr>
                    </a:p>
                  </a:txBody>
                  <a:tcPr marT="45715" marB="45715" anchor="ct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59614">
                <a:tc>
                  <a:txBody>
                    <a:bodyPr/>
                    <a:lstStyle/>
                    <a:p>
                      <a:pPr algn="ctr"/>
                      <a:r>
                        <a:rPr lang="en-AU" sz="1800" dirty="0">
                          <a:latin typeface="Trebuchet MS" panose="020B0603020202020204" pitchFamily="34" charset="0"/>
                        </a:rPr>
                        <a:t>Indicator</a:t>
                      </a:r>
                      <a:endParaRPr lang="en-AU" sz="1800" b="1" dirty="0">
                        <a:latin typeface="Trebuchet MS" panose="020B0603020202020204" pitchFamily="34" charset="0"/>
                      </a:endParaRPr>
                    </a:p>
                  </a:txBody>
                  <a:tcPr marT="45715" marB="45715" anchor="ctr"/>
                </a:tc>
                <a:tc>
                  <a:txBody>
                    <a:bodyPr/>
                    <a:lstStyle/>
                    <a:p>
                      <a:pPr algn="ctr"/>
                      <a:r>
                        <a:rPr lang="en-AU" sz="1800" dirty="0">
                          <a:latin typeface="Trebuchet MS" panose="020B0603020202020204" pitchFamily="34" charset="0"/>
                        </a:rPr>
                        <a:t>Method</a:t>
                      </a:r>
                      <a:endParaRPr lang="en-AU" sz="1800" b="1" dirty="0">
                        <a:latin typeface="Trebuchet MS" panose="020B0603020202020204" pitchFamily="34" charset="0"/>
                      </a:endParaRPr>
                    </a:p>
                  </a:txBody>
                  <a:tcPr marT="45715" marB="45715" anchor="ctr"/>
                </a:tc>
                <a:tc>
                  <a:txBody>
                    <a:bodyPr/>
                    <a:lstStyle/>
                    <a:p>
                      <a:pPr algn="ctr"/>
                      <a:r>
                        <a:rPr lang="en-AU" sz="1800" dirty="0">
                          <a:latin typeface="Trebuchet MS" panose="020B0603020202020204" pitchFamily="34" charset="0"/>
                        </a:rPr>
                        <a:t>Frequency</a:t>
                      </a:r>
                      <a:endParaRPr lang="en-AU" sz="1800" b="1" dirty="0">
                        <a:latin typeface="Trebuchet MS" panose="020B0603020202020204" pitchFamily="34" charset="0"/>
                      </a:endParaRPr>
                    </a:p>
                  </a:txBody>
                  <a:tcPr marT="45715" marB="45715" anchor="ctr"/>
                </a:tc>
                <a:tc>
                  <a:txBody>
                    <a:bodyPr/>
                    <a:lstStyle/>
                    <a:p>
                      <a:pPr algn="ctr"/>
                      <a:r>
                        <a:rPr lang="en-AU" sz="1800" dirty="0">
                          <a:latin typeface="Trebuchet MS" panose="020B0603020202020204" pitchFamily="34" charset="0"/>
                        </a:rPr>
                        <a:t>Location</a:t>
                      </a:r>
                      <a:endParaRPr lang="en-AU" sz="1800" b="1" dirty="0">
                        <a:latin typeface="Trebuchet MS" panose="020B0603020202020204" pitchFamily="34" charset="0"/>
                      </a:endParaRPr>
                    </a:p>
                  </a:txBody>
                  <a:tcPr marT="45715" marB="45715" anchor="ctr"/>
                </a:tc>
                <a:tc>
                  <a:txBody>
                    <a:bodyPr/>
                    <a:lstStyle/>
                    <a:p>
                      <a:pPr algn="ctr"/>
                      <a:r>
                        <a:rPr lang="en-AU" sz="1800" dirty="0">
                          <a:latin typeface="Trebuchet MS" panose="020B0603020202020204" pitchFamily="34" charset="0"/>
                        </a:rPr>
                        <a:t>Who</a:t>
                      </a:r>
                      <a:endParaRPr lang="en-AU" sz="1800" b="1" dirty="0">
                        <a:latin typeface="Trebuchet MS" panose="020B0603020202020204" pitchFamily="34" charset="0"/>
                      </a:endParaRPr>
                    </a:p>
                  </a:txBody>
                  <a:tcPr marT="45715" marB="45715" anchor="ctr"/>
                </a:tc>
                <a:tc>
                  <a:txBody>
                    <a:bodyPr/>
                    <a:lstStyle/>
                    <a:p>
                      <a:pPr algn="ctr"/>
                      <a:r>
                        <a:rPr lang="en-AU" sz="1800" dirty="0">
                          <a:latin typeface="Trebuchet MS" panose="020B0603020202020204" pitchFamily="34" charset="0"/>
                        </a:rPr>
                        <a:t>Cost / year</a:t>
                      </a:r>
                      <a:endParaRPr lang="en-AU" sz="1800" b="1" dirty="0">
                        <a:latin typeface="Trebuchet MS" panose="020B0603020202020204" pitchFamily="34" charset="0"/>
                      </a:endParaRPr>
                    </a:p>
                  </a:txBody>
                  <a:tcPr marT="45715" marB="45715" anchor="ctr"/>
                </a:tc>
                <a:tc>
                  <a:txBody>
                    <a:bodyPr/>
                    <a:lstStyle/>
                    <a:p>
                      <a:pPr algn="ctr"/>
                      <a:r>
                        <a:rPr lang="en-AU" sz="1800" dirty="0">
                          <a:latin typeface="Trebuchet MS" panose="020B0603020202020204" pitchFamily="34" charset="0"/>
                        </a:rPr>
                        <a:t>Source</a:t>
                      </a:r>
                      <a:endParaRPr lang="en-AU" sz="1800" b="1" dirty="0">
                        <a:latin typeface="Trebuchet MS" panose="020B0603020202020204" pitchFamily="34" charset="0"/>
                      </a:endParaRPr>
                    </a:p>
                  </a:txBody>
                  <a:tcPr marT="45715" marB="45715" anchor="ctr"/>
                </a:tc>
                <a:extLst>
                  <a:ext uri="{0D108BD9-81ED-4DB2-BD59-A6C34878D82A}">
                    <a16:rowId xmlns:a16="http://schemas.microsoft.com/office/drawing/2014/main" val="10001"/>
                  </a:ext>
                </a:extLst>
              </a:tr>
              <a:tr h="899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Ranger time on pig traps</a:t>
                      </a:r>
                      <a:endParaRPr lang="en-US" sz="1600" dirty="0">
                        <a:solidFill>
                          <a:srgbClr val="000000"/>
                        </a:solidFill>
                        <a:latin typeface="Trebuchet MS" panose="020B0603020202020204" pitchFamily="34" charset="0"/>
                      </a:endParaRPr>
                    </a:p>
                  </a:txBody>
                  <a:tcPr marT="45715" marB="45715"/>
                </a:tc>
                <a:tc>
                  <a:txBody>
                    <a:bodyPr/>
                    <a:lstStyle/>
                    <a:p>
                      <a:r>
                        <a:rPr lang="en-AU" sz="1800" dirty="0">
                          <a:latin typeface="Trebuchet MS" panose="020B0603020202020204" pitchFamily="34" charset="0"/>
                        </a:rPr>
                        <a:t>Ranger </a:t>
                      </a:r>
                      <a:r>
                        <a:rPr lang="en-AU" sz="1800" baseline="0" dirty="0">
                          <a:latin typeface="Trebuchet MS" panose="020B0603020202020204" pitchFamily="34" charset="0"/>
                        </a:rPr>
                        <a:t> time sheets</a:t>
                      </a:r>
                      <a:endParaRPr lang="en-AU" sz="1800" dirty="0">
                        <a:latin typeface="Trebuchet MS" panose="020B0603020202020204" pitchFamily="34" charset="0"/>
                      </a:endParaRPr>
                    </a:p>
                  </a:txBody>
                  <a:tcPr marT="45715" marB="45715"/>
                </a:tc>
                <a:tc>
                  <a:txBody>
                    <a:bodyPr/>
                    <a:lstStyle/>
                    <a:p>
                      <a:r>
                        <a:rPr lang="en-AU" sz="1800" dirty="0">
                          <a:latin typeface="Trebuchet MS" panose="020B0603020202020204" pitchFamily="34" charset="0"/>
                        </a:rPr>
                        <a:t>Annual</a:t>
                      </a:r>
                    </a:p>
                  </a:txBody>
                  <a:tcPr marT="45715" marB="45715"/>
                </a:tc>
                <a:tc>
                  <a:txBody>
                    <a:bodyPr/>
                    <a:lstStyle/>
                    <a:p>
                      <a:r>
                        <a:rPr lang="en-AU" sz="1800" dirty="0">
                          <a:latin typeface="Trebuchet MS" panose="020B0603020202020204" pitchFamily="34" charset="0"/>
                        </a:rPr>
                        <a:t>On-site</a:t>
                      </a:r>
                    </a:p>
                  </a:txBody>
                  <a:tcPr marT="45715" marB="45715"/>
                </a:tc>
                <a:tc>
                  <a:txBody>
                    <a:bodyPr/>
                    <a:lstStyle/>
                    <a:p>
                      <a:r>
                        <a:rPr lang="en-AU" sz="1800" dirty="0">
                          <a:latin typeface="Trebuchet MS" panose="020B0603020202020204" pitchFamily="34" charset="0"/>
                        </a:rPr>
                        <a:t>Head ranger</a:t>
                      </a:r>
                    </a:p>
                  </a:txBody>
                  <a:tcPr marT="45715" marB="45715"/>
                </a:tc>
                <a:tc>
                  <a:txBody>
                    <a:bodyPr/>
                    <a:lstStyle/>
                    <a:p>
                      <a:r>
                        <a:rPr lang="en-AU" sz="1800" dirty="0">
                          <a:latin typeface="Trebuchet MS" panose="020B0603020202020204" pitchFamily="34" charset="0"/>
                        </a:rPr>
                        <a:t>$500</a:t>
                      </a:r>
                    </a:p>
                  </a:txBody>
                  <a:tcPr marT="45715" marB="45715"/>
                </a:tc>
                <a:tc>
                  <a:txBody>
                    <a:bodyPr/>
                    <a:lstStyle/>
                    <a:p>
                      <a:r>
                        <a:rPr lang="en-AU" sz="1800" dirty="0">
                          <a:latin typeface="Trebuchet MS" panose="020B0603020202020204" pitchFamily="34" charset="0"/>
                        </a:rPr>
                        <a:t>Internal</a:t>
                      </a:r>
                    </a:p>
                  </a:txBody>
                  <a:tcPr marT="45715" marB="45715"/>
                </a:tc>
                <a:extLst>
                  <a:ext uri="{0D108BD9-81ED-4DB2-BD59-A6C34878D82A}">
                    <a16:rowId xmlns:a16="http://schemas.microsoft.com/office/drawing/2014/main" val="10002"/>
                  </a:ext>
                </a:extLst>
              </a:tr>
              <a:tr h="558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 traps set up</a:t>
                      </a:r>
                      <a:endParaRPr lang="en-US" sz="1600" dirty="0">
                        <a:solidFill>
                          <a:srgbClr val="000000"/>
                        </a:solidFill>
                        <a:latin typeface="Trebuchet MS" panose="020B0603020202020204" pitchFamily="34" charset="0"/>
                      </a:endParaRPr>
                    </a:p>
                  </a:txBody>
                  <a:tcPr marT="45715" marB="45715"/>
                </a:tc>
                <a:tc>
                  <a:txBody>
                    <a:bodyPr/>
                    <a:lstStyle/>
                    <a:p>
                      <a:r>
                        <a:rPr lang="en-AU" sz="1800" dirty="0">
                          <a:latin typeface="Trebuchet MS" panose="020B0603020202020204" pitchFamily="34" charset="0"/>
                        </a:rPr>
                        <a:t>GPS sites</a:t>
                      </a:r>
                    </a:p>
                  </a:txBody>
                  <a:tcPr marT="45715" marB="45715"/>
                </a:tc>
                <a:tc>
                  <a:txBody>
                    <a:bodyPr/>
                    <a:lstStyle/>
                    <a:p>
                      <a:r>
                        <a:rPr lang="en-AU" sz="1800" dirty="0">
                          <a:latin typeface="Trebuchet MS" panose="020B0603020202020204" pitchFamily="34" charset="0"/>
                        </a:rPr>
                        <a:t>Annual</a:t>
                      </a:r>
                    </a:p>
                  </a:txBody>
                  <a:tcPr marT="45715" marB="45715"/>
                </a:tc>
                <a:tc>
                  <a:txBody>
                    <a:bodyPr/>
                    <a:lstStyle/>
                    <a:p>
                      <a:r>
                        <a:rPr lang="en-AU" sz="1800" dirty="0">
                          <a:latin typeface="Trebuchet MS" panose="020B0603020202020204" pitchFamily="34" charset="0"/>
                        </a:rPr>
                        <a:t>Trap sites</a:t>
                      </a:r>
                    </a:p>
                  </a:txBody>
                  <a:tcPr marT="45715" marB="45715"/>
                </a:tc>
                <a:tc>
                  <a:txBody>
                    <a:bodyPr/>
                    <a:lstStyle/>
                    <a:p>
                      <a:r>
                        <a:rPr lang="en-AU" sz="1800" dirty="0">
                          <a:latin typeface="Trebuchet MS" panose="020B0603020202020204" pitchFamily="34" charset="0"/>
                        </a:rPr>
                        <a:t>Ranger</a:t>
                      </a:r>
                    </a:p>
                  </a:txBody>
                  <a:tcPr marT="45715" marB="45715"/>
                </a:tc>
                <a:tc>
                  <a:txBody>
                    <a:bodyPr/>
                    <a:lstStyle/>
                    <a:p>
                      <a:r>
                        <a:rPr lang="en-AU" sz="1800" dirty="0">
                          <a:latin typeface="Trebuchet MS" panose="020B0603020202020204" pitchFamily="34" charset="0"/>
                        </a:rPr>
                        <a:t>$500</a:t>
                      </a:r>
                    </a:p>
                  </a:txBody>
                  <a:tcPr marT="45715" marB="45715"/>
                </a:tc>
                <a:tc>
                  <a:txBody>
                    <a:bodyPr/>
                    <a:lstStyle/>
                    <a:p>
                      <a:r>
                        <a:rPr lang="en-AU" sz="1800" dirty="0">
                          <a:latin typeface="Trebuchet MS" panose="020B0603020202020204" pitchFamily="34" charset="0"/>
                        </a:rPr>
                        <a:t>Internal</a:t>
                      </a:r>
                    </a:p>
                  </a:txBody>
                  <a:tcPr marT="45715" marB="45715"/>
                </a:tc>
                <a:extLst>
                  <a:ext uri="{0D108BD9-81ED-4DB2-BD59-A6C34878D82A}">
                    <a16:rowId xmlns:a16="http://schemas.microsoft.com/office/drawing/2014/main" val="10003"/>
                  </a:ext>
                </a:extLst>
              </a:tr>
              <a:tr h="1168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Pig damage</a:t>
                      </a:r>
                      <a:endParaRPr lang="en-US" sz="1600" dirty="0">
                        <a:solidFill>
                          <a:srgbClr val="000000"/>
                        </a:solidFill>
                        <a:latin typeface="Trebuchet MS" panose="020B0603020202020204" pitchFamily="34" charset="0"/>
                      </a:endParaRPr>
                    </a:p>
                  </a:txBody>
                  <a:tcPr marT="45715" marB="45715"/>
                </a:tc>
                <a:tc>
                  <a:txBody>
                    <a:bodyPr/>
                    <a:lstStyle/>
                    <a:p>
                      <a:r>
                        <a:rPr lang="en-AU" sz="1800" baseline="0" dirty="0">
                          <a:latin typeface="Trebuchet MS" panose="020B0603020202020204" pitchFamily="34" charset="0"/>
                        </a:rPr>
                        <a:t>D</a:t>
                      </a:r>
                      <a:r>
                        <a:rPr lang="en-AU" sz="1800" dirty="0">
                          <a:latin typeface="Trebuchet MS" panose="020B0603020202020204" pitchFamily="34" charset="0"/>
                        </a:rPr>
                        <a:t>amage density data</a:t>
                      </a:r>
                    </a:p>
                  </a:txBody>
                  <a:tcPr marT="45715" marB="45715"/>
                </a:tc>
                <a:tc>
                  <a:txBody>
                    <a:bodyPr/>
                    <a:lstStyle/>
                    <a:p>
                      <a:r>
                        <a:rPr lang="en-AU" sz="1800" dirty="0">
                          <a:latin typeface="Trebuchet MS" panose="020B0603020202020204" pitchFamily="34" charset="0"/>
                        </a:rPr>
                        <a:t>Bi-Annual</a:t>
                      </a:r>
                    </a:p>
                  </a:txBody>
                  <a:tcPr marT="45715" marB="45715"/>
                </a:tc>
                <a:tc>
                  <a:txBody>
                    <a:bodyPr/>
                    <a:lstStyle/>
                    <a:p>
                      <a:r>
                        <a:rPr lang="en-AU" sz="1800" dirty="0">
                          <a:latin typeface="Trebuchet MS" panose="020B0603020202020204" pitchFamily="34" charset="0"/>
                        </a:rPr>
                        <a:t>Trap locations &amp; control</a:t>
                      </a:r>
                    </a:p>
                  </a:txBody>
                  <a:tcPr marT="45715" marB="45715"/>
                </a:tc>
                <a:tc>
                  <a:txBody>
                    <a:bodyPr/>
                    <a:lstStyle/>
                    <a:p>
                      <a:r>
                        <a:rPr lang="en-AU" sz="1800" dirty="0">
                          <a:latin typeface="Trebuchet MS" panose="020B0603020202020204" pitchFamily="34" charset="0"/>
                        </a:rPr>
                        <a:t>Ecologist + rangers</a:t>
                      </a:r>
                    </a:p>
                  </a:txBody>
                  <a:tcPr marT="45715" marB="45715"/>
                </a:tc>
                <a:tc>
                  <a:txBody>
                    <a:bodyPr/>
                    <a:lstStyle/>
                    <a:p>
                      <a:r>
                        <a:rPr lang="en-AU" sz="1800" dirty="0">
                          <a:latin typeface="Trebuchet MS" panose="020B0603020202020204" pitchFamily="34" charset="0"/>
                        </a:rPr>
                        <a:t>$5,000</a:t>
                      </a:r>
                    </a:p>
                  </a:txBody>
                  <a:tcPr marT="45715" marB="45715"/>
                </a:tc>
                <a:tc>
                  <a:txBody>
                    <a:bodyPr/>
                    <a:lstStyle/>
                    <a:p>
                      <a:r>
                        <a:rPr lang="en-AU" sz="1800" dirty="0">
                          <a:latin typeface="Trebuchet MS" panose="020B0603020202020204" pitchFamily="34" charset="0"/>
                        </a:rPr>
                        <a:t>TBD</a:t>
                      </a:r>
                    </a:p>
                  </a:txBody>
                  <a:tcPr marT="45715" marB="4571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784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AU" dirty="0"/>
              <a:t>Consider low-cost, qualitative options rather than no monitoring</a:t>
            </a:r>
          </a:p>
          <a:p>
            <a:endParaRPr lang="en-AU" dirty="0"/>
          </a:p>
          <a:p>
            <a:r>
              <a:rPr lang="en-AU" dirty="0">
                <a:solidFill>
                  <a:schemeClr val="accent2"/>
                </a:solidFill>
              </a:rPr>
              <a:t>Consider less frequent monitoring visits rather than no monitoring</a:t>
            </a:r>
          </a:p>
          <a:p>
            <a:endParaRPr lang="en-AU" dirty="0"/>
          </a:p>
          <a:p>
            <a:r>
              <a:rPr lang="en-AU" dirty="0"/>
              <a:t>Use partner data whenever possible</a:t>
            </a:r>
          </a:p>
          <a:p>
            <a:endParaRPr lang="en-AU" dirty="0"/>
          </a:p>
          <a:p>
            <a:r>
              <a:rPr lang="en-AU" dirty="0">
                <a:solidFill>
                  <a:schemeClr val="accent2"/>
                </a:solidFill>
              </a:rPr>
              <a:t>Engage local people &amp; volunteers in monitoring efforts</a:t>
            </a:r>
          </a:p>
        </p:txBody>
      </p:sp>
      <p:sp>
        <p:nvSpPr>
          <p:cNvPr id="9" name="Text Placeholder 1"/>
          <p:cNvSpPr>
            <a:spLocks noGrp="1"/>
          </p:cNvSpPr>
          <p:nvPr>
            <p:ph type="body" sz="quarter" idx="13"/>
          </p:nvPr>
        </p:nvSpPr>
        <p:spPr/>
        <p:txBody>
          <a:bodyPr/>
          <a:lstStyle/>
          <a:p>
            <a:r>
              <a:rPr lang="en-AU" dirty="0"/>
              <a:t>Making the Plan</a:t>
            </a:r>
          </a:p>
        </p:txBody>
      </p:sp>
      <p:sp>
        <p:nvSpPr>
          <p:cNvPr id="10" name="Text Placeholder 2"/>
          <p:cNvSpPr>
            <a:spLocks noGrp="1"/>
          </p:cNvSpPr>
          <p:nvPr>
            <p:ph type="body" sz="quarter" idx="14"/>
          </p:nvPr>
        </p:nvSpPr>
        <p:spPr/>
        <p:txBody>
          <a:bodyPr/>
          <a:lstStyle/>
          <a:p>
            <a:r>
              <a:rPr lang="en-AU" dirty="0"/>
              <a:t>Monitoring</a:t>
            </a:r>
          </a:p>
        </p:txBody>
      </p:sp>
      <p:sp>
        <p:nvSpPr>
          <p:cNvPr id="2" name="Text Placeholder 1"/>
          <p:cNvSpPr>
            <a:spLocks noGrp="1"/>
          </p:cNvSpPr>
          <p:nvPr>
            <p:ph type="body" sz="quarter" idx="15"/>
          </p:nvPr>
        </p:nvSpPr>
        <p:spPr/>
        <p:txBody>
          <a:bodyPr>
            <a:normAutofit fontScale="92500"/>
          </a:bodyPr>
          <a:lstStyle/>
          <a:p>
            <a:r>
              <a:rPr lang="en-AU" dirty="0"/>
              <a:t>Tips to reduce monitoring costs</a:t>
            </a:r>
            <a:endParaRPr lang="en-US" dirty="0"/>
          </a:p>
        </p:txBody>
      </p:sp>
    </p:spTree>
    <p:extLst>
      <p:ext uri="{BB962C8B-B14F-4D97-AF65-F5344CB8AC3E}">
        <p14:creationId xmlns:p14="http://schemas.microsoft.com/office/powerpoint/2010/main" val="135001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ct val="40000"/>
              </a:spcBef>
            </a:pPr>
            <a:r>
              <a:rPr lang="en-AU" dirty="0">
                <a:solidFill>
                  <a:srgbClr val="002060"/>
                </a:solidFill>
              </a:rPr>
              <a:t>Monitoring requires </a:t>
            </a:r>
            <a:r>
              <a:rPr lang="en-AU" b="1" dirty="0">
                <a:solidFill>
                  <a:srgbClr val="002060"/>
                </a:solidFill>
              </a:rPr>
              <a:t>time</a:t>
            </a:r>
            <a:r>
              <a:rPr lang="en-AU" dirty="0">
                <a:solidFill>
                  <a:srgbClr val="002060"/>
                </a:solidFill>
              </a:rPr>
              <a:t> and </a:t>
            </a:r>
            <a:r>
              <a:rPr lang="en-AU" b="1" dirty="0">
                <a:solidFill>
                  <a:srgbClr val="002060"/>
                </a:solidFill>
              </a:rPr>
              <a:t>money</a:t>
            </a:r>
            <a:r>
              <a:rPr lang="en-AU" dirty="0">
                <a:solidFill>
                  <a:srgbClr val="002060"/>
                </a:solidFill>
              </a:rPr>
              <a:t> and needs to be in your work plans &amp; budgets but …</a:t>
            </a:r>
          </a:p>
          <a:p>
            <a:pPr>
              <a:spcBef>
                <a:spcPct val="40000"/>
              </a:spcBef>
            </a:pPr>
            <a:r>
              <a:rPr lang="en-AU" dirty="0">
                <a:solidFill>
                  <a:srgbClr val="003300"/>
                </a:solidFill>
              </a:rPr>
              <a:t>it doesn’t always need to be complicated or costly </a:t>
            </a:r>
          </a:p>
          <a:p>
            <a:pPr>
              <a:spcBef>
                <a:spcPct val="40000"/>
              </a:spcBef>
            </a:pPr>
            <a:r>
              <a:rPr lang="en-AU" dirty="0">
                <a:solidFill>
                  <a:srgbClr val="002060"/>
                </a:solidFill>
              </a:rPr>
              <a:t>Monitoring data </a:t>
            </a:r>
            <a:r>
              <a:rPr lang="en-AU" b="1" dirty="0">
                <a:solidFill>
                  <a:srgbClr val="002060"/>
                </a:solidFill>
              </a:rPr>
              <a:t>must be </a:t>
            </a:r>
            <a:r>
              <a:rPr lang="en-AU" b="1" dirty="0" err="1">
                <a:solidFill>
                  <a:srgbClr val="002060"/>
                </a:solidFill>
              </a:rPr>
              <a:t>analyzed</a:t>
            </a:r>
            <a:r>
              <a:rPr lang="en-AU" dirty="0">
                <a:solidFill>
                  <a:srgbClr val="002060"/>
                </a:solidFill>
              </a:rPr>
              <a:t> and </a:t>
            </a:r>
            <a:r>
              <a:rPr lang="en-AU" b="1" dirty="0">
                <a:solidFill>
                  <a:srgbClr val="002060"/>
                </a:solidFill>
              </a:rPr>
              <a:t>results used </a:t>
            </a:r>
            <a:r>
              <a:rPr lang="en-AU" dirty="0">
                <a:solidFill>
                  <a:srgbClr val="002060"/>
                </a:solidFill>
              </a:rPr>
              <a:t>to inform our next decisions</a:t>
            </a:r>
          </a:p>
          <a:p>
            <a:pPr>
              <a:spcBef>
                <a:spcPct val="40000"/>
              </a:spcBef>
            </a:pPr>
            <a:endParaRPr lang="en-US" dirty="0"/>
          </a:p>
          <a:p>
            <a:endParaRPr lang="en-AU" dirty="0"/>
          </a:p>
        </p:txBody>
      </p:sp>
      <p:sp>
        <p:nvSpPr>
          <p:cNvPr id="7" name="Text Placeholder 1"/>
          <p:cNvSpPr>
            <a:spLocks noGrp="1"/>
          </p:cNvSpPr>
          <p:nvPr>
            <p:ph type="body" sz="quarter" idx="13"/>
          </p:nvPr>
        </p:nvSpPr>
        <p:spPr/>
        <p:txBody>
          <a:bodyPr/>
          <a:lstStyle/>
          <a:p>
            <a:r>
              <a:rPr lang="en-AU" dirty="0"/>
              <a:t>Making the Plan</a:t>
            </a:r>
          </a:p>
        </p:txBody>
      </p:sp>
      <p:sp>
        <p:nvSpPr>
          <p:cNvPr id="8" name="Text Placeholder 2"/>
          <p:cNvSpPr>
            <a:spLocks noGrp="1"/>
          </p:cNvSpPr>
          <p:nvPr>
            <p:ph type="body" sz="quarter" idx="14"/>
          </p:nvPr>
        </p:nvSpPr>
        <p:spPr/>
        <p:txBody>
          <a:bodyPr/>
          <a:lstStyle/>
          <a:p>
            <a:r>
              <a:rPr lang="en-AU" dirty="0"/>
              <a:t>Monitoring</a:t>
            </a:r>
          </a:p>
        </p:txBody>
      </p:sp>
      <p:sp>
        <p:nvSpPr>
          <p:cNvPr id="9" name="Text Placeholder 4"/>
          <p:cNvSpPr>
            <a:spLocks noGrp="1"/>
          </p:cNvSpPr>
          <p:nvPr>
            <p:ph type="body" sz="quarter" idx="15"/>
          </p:nvPr>
        </p:nvSpPr>
        <p:spPr/>
        <p:txBody>
          <a:bodyPr>
            <a:normAutofit/>
          </a:bodyPr>
          <a:lstStyle/>
          <a:p>
            <a:r>
              <a:rPr lang="en-AU" dirty="0"/>
              <a:t>Remember…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p:txBody>
          <a:bodyPr/>
          <a:lstStyle/>
          <a:p>
            <a:r>
              <a:rPr lang="en-AU" dirty="0"/>
              <a:t>Making the Plan</a:t>
            </a:r>
          </a:p>
        </p:txBody>
      </p:sp>
      <p:sp>
        <p:nvSpPr>
          <p:cNvPr id="8" name="Text Placeholder 2"/>
          <p:cNvSpPr>
            <a:spLocks noGrp="1"/>
          </p:cNvSpPr>
          <p:nvPr>
            <p:ph type="body" sz="quarter" idx="14"/>
          </p:nvPr>
        </p:nvSpPr>
        <p:spPr/>
        <p:txBody>
          <a:bodyPr/>
          <a:lstStyle/>
          <a:p>
            <a:r>
              <a:rPr lang="en-AU" dirty="0"/>
              <a:t>Monitoring</a:t>
            </a:r>
          </a:p>
        </p:txBody>
      </p:sp>
      <p:sp>
        <p:nvSpPr>
          <p:cNvPr id="9" name="Text Placeholder 4"/>
          <p:cNvSpPr>
            <a:spLocks noGrp="1"/>
          </p:cNvSpPr>
          <p:nvPr>
            <p:ph type="body" sz="quarter" idx="15"/>
          </p:nvPr>
        </p:nvSpPr>
        <p:spPr/>
        <p:txBody>
          <a:bodyPr>
            <a:normAutofit/>
          </a:bodyPr>
          <a:lstStyle/>
          <a:p>
            <a:r>
              <a:rPr lang="en-US" dirty="0">
                <a:latin typeface="Arial" charset="0"/>
                <a:ea typeface="MS PGothic" charset="0"/>
              </a:rPr>
              <a:t>Hints</a:t>
            </a:r>
            <a:endParaRPr lang="en-AU" dirty="0"/>
          </a:p>
        </p:txBody>
      </p:sp>
      <p:sp>
        <p:nvSpPr>
          <p:cNvPr id="11" name="Content Placeholder 2"/>
          <p:cNvSpPr>
            <a:spLocks noGrp="1"/>
          </p:cNvSpPr>
          <p:nvPr>
            <p:ph idx="1"/>
          </p:nvPr>
        </p:nvSpPr>
        <p:spPr>
          <a:xfrm>
            <a:off x="457200" y="1600206"/>
            <a:ext cx="8229600" cy="4525963"/>
          </a:xfrm>
        </p:spPr>
        <p:txBody>
          <a:bodyPr>
            <a:normAutofit fontScale="92500"/>
          </a:bodyPr>
          <a:lstStyle/>
          <a:p>
            <a:r>
              <a:rPr lang="en-AU" sz="2800" dirty="0">
                <a:solidFill>
                  <a:srgbClr val="333399"/>
                </a:solidFill>
              </a:rPr>
              <a:t>This step is probably best completed with a small group</a:t>
            </a:r>
          </a:p>
          <a:p>
            <a:r>
              <a:rPr lang="en-AU" sz="2800" dirty="0">
                <a:solidFill>
                  <a:srgbClr val="008000"/>
                </a:solidFill>
              </a:rPr>
              <a:t>Use external expertise to help – there are likely to be things that will need specialist advice</a:t>
            </a:r>
          </a:p>
          <a:p>
            <a:r>
              <a:rPr lang="en-AU" sz="2800" dirty="0">
                <a:solidFill>
                  <a:srgbClr val="333399"/>
                </a:solidFill>
              </a:rPr>
              <a:t>Look for measures and techniques that are linked to day to day / community activities – they are more likely to continue</a:t>
            </a:r>
          </a:p>
          <a:p>
            <a:r>
              <a:rPr lang="en-AU" sz="2800" dirty="0">
                <a:solidFill>
                  <a:srgbClr val="008000"/>
                </a:solidFill>
              </a:rPr>
              <a:t>Don’t discount community / traditional indicators</a:t>
            </a:r>
          </a:p>
          <a:p>
            <a:r>
              <a:rPr lang="en-AU" sz="2800" dirty="0">
                <a:solidFill>
                  <a:srgbClr val="333399"/>
                </a:solidFill>
              </a:rPr>
              <a:t>Some data and results are better than no data at all – you can refine your work as you go</a:t>
            </a:r>
          </a:p>
        </p:txBody>
      </p:sp>
    </p:spTree>
    <p:extLst>
      <p:ext uri="{BB962C8B-B14F-4D97-AF65-F5344CB8AC3E}">
        <p14:creationId xmlns:p14="http://schemas.microsoft.com/office/powerpoint/2010/main" val="16115761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Doing and Monitoring the Work</a:t>
            </a:r>
          </a:p>
        </p:txBody>
      </p:sp>
      <p:sp>
        <p:nvSpPr>
          <p:cNvPr id="3" name="Text Placeholder 2"/>
          <p:cNvSpPr>
            <a:spLocks noGrp="1"/>
          </p:cNvSpPr>
          <p:nvPr>
            <p:ph type="body" sz="quarter" idx="14"/>
          </p:nvPr>
        </p:nvSpPr>
        <p:spPr/>
        <p:txBody>
          <a:bodyPr anchor="ctr">
            <a:normAutofit/>
          </a:bodyPr>
          <a:lstStyle/>
          <a:p>
            <a:r>
              <a:rPr lang="en-AU" dirty="0"/>
              <a:t>Monitoring</a:t>
            </a:r>
          </a:p>
        </p:txBody>
      </p:sp>
      <p:sp>
        <p:nvSpPr>
          <p:cNvPr id="4" name="Text Placeholder 3"/>
          <p:cNvSpPr>
            <a:spLocks noGrp="1"/>
          </p:cNvSpPr>
          <p:nvPr>
            <p:ph type="body" sz="quarter" idx="15"/>
          </p:nvPr>
        </p:nvSpPr>
        <p:spPr>
          <a:xfrm>
            <a:off x="2852738" y="517083"/>
            <a:ext cx="6291262" cy="646113"/>
          </a:xfrm>
        </p:spPr>
        <p:txBody>
          <a:bodyPr anchor="ctr"/>
          <a:lstStyle/>
          <a:p>
            <a:r>
              <a:rPr lang="en-AU" dirty="0">
                <a:solidFill>
                  <a:schemeClr val="tx1"/>
                </a:solidFill>
              </a:rPr>
              <a:t>Additional Resources</a:t>
            </a:r>
          </a:p>
        </p:txBody>
      </p:sp>
      <p:pic>
        <p:nvPicPr>
          <p:cNvPr id="5" name="Picture 4"/>
          <p:cNvPicPr>
            <a:picLocks noChangeAspect="1"/>
          </p:cNvPicPr>
          <p:nvPr/>
        </p:nvPicPr>
        <p:blipFill>
          <a:blip r:embed="rId2"/>
          <a:stretch>
            <a:fillRect/>
          </a:stretch>
        </p:blipFill>
        <p:spPr>
          <a:xfrm>
            <a:off x="381000" y="1356311"/>
            <a:ext cx="2776790" cy="359669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019800" y="1379757"/>
            <a:ext cx="2778559" cy="359669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2590800" y="3364208"/>
            <a:ext cx="4205156"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113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normAutofit/>
          </a:bodyPr>
          <a:lstStyle/>
          <a:p>
            <a:r>
              <a:rPr lang="en-AU" sz="2800" dirty="0"/>
              <a:t>Monitoring help us to know:</a:t>
            </a:r>
          </a:p>
          <a:p>
            <a:pPr lvl="1"/>
            <a:r>
              <a:rPr lang="en-AU" sz="2800" dirty="0">
                <a:solidFill>
                  <a:srgbClr val="003300"/>
                </a:solidFill>
              </a:rPr>
              <a:t>Are our actions working?</a:t>
            </a:r>
          </a:p>
          <a:p>
            <a:pPr lvl="1"/>
            <a:r>
              <a:rPr lang="en-AU" sz="2800" dirty="0">
                <a:solidFill>
                  <a:srgbClr val="002060"/>
                </a:solidFill>
              </a:rPr>
              <a:t>Is our work being effective &amp; efficient?</a:t>
            </a:r>
          </a:p>
          <a:p>
            <a:pPr lvl="1"/>
            <a:r>
              <a:rPr lang="en-AU" dirty="0">
                <a:solidFill>
                  <a:srgbClr val="003300"/>
                </a:solidFill>
              </a:rPr>
              <a:t>Are our targets or the threats getting better or worse?</a:t>
            </a:r>
          </a:p>
          <a:p>
            <a:pPr lvl="1"/>
            <a:r>
              <a:rPr lang="en-AU" dirty="0">
                <a:solidFill>
                  <a:srgbClr val="C00000"/>
                </a:solidFill>
              </a:rPr>
              <a:t>Can we correct course if we need to?</a:t>
            </a:r>
          </a:p>
          <a:p>
            <a:pPr lvl="1"/>
            <a:r>
              <a:rPr lang="en-AU" dirty="0">
                <a:solidFill>
                  <a:srgbClr val="003300"/>
                </a:solidFill>
              </a:rPr>
              <a:t>Is it all worthwhile?</a:t>
            </a:r>
          </a:p>
          <a:p>
            <a:r>
              <a:rPr lang="en-AU" sz="2800" dirty="0">
                <a:solidFill>
                  <a:srgbClr val="002060"/>
                </a:solidFill>
              </a:rPr>
              <a:t>Donors, partners and managers are demanding greater transparency and accountability</a:t>
            </a:r>
          </a:p>
        </p:txBody>
      </p:sp>
      <p:sp>
        <p:nvSpPr>
          <p:cNvPr id="7"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8" name="Text Placeholder 2"/>
          <p:cNvSpPr>
            <a:spLocks noGrp="1"/>
          </p:cNvSpPr>
          <p:nvPr>
            <p:ph type="body" sz="quarter" idx="14"/>
          </p:nvPr>
        </p:nvSpPr>
        <p:spPr>
          <a:xfrm>
            <a:off x="0" y="501102"/>
            <a:ext cx="2819400" cy="646113"/>
          </a:xfrm>
        </p:spPr>
        <p:txBody>
          <a:bodyPr/>
          <a:lstStyle/>
          <a:p>
            <a:r>
              <a:rPr lang="en-AU" dirty="0"/>
              <a:t>Monitoring</a:t>
            </a:r>
          </a:p>
        </p:txBody>
      </p:sp>
      <p:sp>
        <p:nvSpPr>
          <p:cNvPr id="9" name="Text Placeholder 4"/>
          <p:cNvSpPr>
            <a:spLocks noGrp="1"/>
          </p:cNvSpPr>
          <p:nvPr>
            <p:ph type="body" sz="quarter" idx="15"/>
          </p:nvPr>
        </p:nvSpPr>
        <p:spPr>
          <a:xfrm>
            <a:off x="2852738" y="609600"/>
            <a:ext cx="6291262" cy="457200"/>
          </a:xfrm>
        </p:spPr>
        <p:txBody>
          <a:bodyPr>
            <a:noAutofit/>
          </a:bodyPr>
          <a:lstStyle/>
          <a:p>
            <a:r>
              <a:rPr lang="en-AU" sz="3200" dirty="0"/>
              <a:t>Knowing if our plan is working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533400" y="4572000"/>
            <a:ext cx="411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95288" indent="-395288">
              <a:spcBef>
                <a:spcPct val="20000"/>
              </a:spcBef>
            </a:pPr>
            <a:endParaRPr lang="en-US" sz="2400" dirty="0">
              <a:latin typeface="Trebuchet MS" panose="020B0603020202020204" pitchFamily="34" charset="0"/>
            </a:endParaRPr>
          </a:p>
        </p:txBody>
      </p:sp>
      <p:sp>
        <p:nvSpPr>
          <p:cNvPr id="56323" name="Rectangle 3"/>
          <p:cNvSpPr>
            <a:spLocks noChangeArrowheads="1"/>
          </p:cNvSpPr>
          <p:nvPr/>
        </p:nvSpPr>
        <p:spPr bwMode="auto">
          <a:xfrm>
            <a:off x="209550" y="2197100"/>
            <a:ext cx="411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95288" indent="-395288">
              <a:spcBef>
                <a:spcPct val="20000"/>
              </a:spcBef>
              <a:buFontTx/>
              <a:buChar char="•"/>
            </a:pPr>
            <a:r>
              <a:rPr lang="en-US" sz="2400" dirty="0">
                <a:latin typeface="Trebuchet MS" panose="020B0603020202020204" pitchFamily="34" charset="0"/>
              </a:rPr>
              <a:t>Monitoring seen as last step - often neglected</a:t>
            </a:r>
          </a:p>
          <a:p>
            <a:pPr marL="395288" indent="-395288">
              <a:spcBef>
                <a:spcPct val="20000"/>
              </a:spcBef>
            </a:pPr>
            <a:endParaRPr lang="en-US" sz="2400" dirty="0">
              <a:latin typeface="Trebuchet MS" panose="020B0603020202020204" pitchFamily="34" charset="0"/>
            </a:endParaRPr>
          </a:p>
        </p:txBody>
      </p:sp>
      <p:grpSp>
        <p:nvGrpSpPr>
          <p:cNvPr id="228356" name="Group 4"/>
          <p:cNvGrpSpPr>
            <a:grpSpLocks/>
          </p:cNvGrpSpPr>
          <p:nvPr/>
        </p:nvGrpSpPr>
        <p:grpSpPr bwMode="auto">
          <a:xfrm>
            <a:off x="209550" y="1828800"/>
            <a:ext cx="8751889" cy="4826000"/>
            <a:chOff x="144" y="1020"/>
            <a:chExt cx="5513" cy="3040"/>
          </a:xfrm>
        </p:grpSpPr>
        <p:sp>
          <p:nvSpPr>
            <p:cNvPr id="56326" name="Rectangle 5"/>
            <p:cNvSpPr>
              <a:spLocks noChangeArrowheads="1"/>
            </p:cNvSpPr>
            <p:nvPr/>
          </p:nvSpPr>
          <p:spPr bwMode="auto">
            <a:xfrm>
              <a:off x="144" y="2124"/>
              <a:ext cx="2592"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95288" indent="-395288">
                <a:spcBef>
                  <a:spcPct val="20000"/>
                </a:spcBef>
                <a:buFontTx/>
                <a:buChar char="•"/>
              </a:pPr>
              <a:r>
                <a:rPr lang="en-US" sz="2400" dirty="0">
                  <a:latin typeface="Trebuchet MS" panose="020B0603020202020204" pitchFamily="34" charset="0"/>
                </a:rPr>
                <a:t>Many examples of ineffective monitoring failing to inform ineffective management</a:t>
              </a:r>
            </a:p>
            <a:p>
              <a:pPr marL="395288" indent="-395288">
                <a:spcBef>
                  <a:spcPct val="20000"/>
                </a:spcBef>
              </a:pPr>
              <a:endParaRPr lang="en-US" sz="2400" dirty="0">
                <a:latin typeface="Trebuchet MS" panose="020B0603020202020204" pitchFamily="34" charset="0"/>
              </a:endParaRPr>
            </a:p>
          </p:txBody>
        </p:sp>
        <p:graphicFrame>
          <p:nvGraphicFramePr>
            <p:cNvPr id="56327" name="Object 6"/>
            <p:cNvGraphicFramePr>
              <a:graphicFrameLocks noChangeAspect="1"/>
            </p:cNvGraphicFramePr>
            <p:nvPr>
              <p:extLst/>
            </p:nvPr>
          </p:nvGraphicFramePr>
          <p:xfrm>
            <a:off x="2736" y="1020"/>
            <a:ext cx="2921" cy="3040"/>
          </p:xfrm>
          <a:graphic>
            <a:graphicData uri="http://schemas.openxmlformats.org/presentationml/2006/ole">
              <mc:AlternateContent xmlns:mc="http://schemas.openxmlformats.org/markup-compatibility/2006">
                <mc:Choice xmlns:v="urn:schemas-microsoft-com:vml" Requires="v">
                  <p:oleObj spid="_x0000_s1064" name="Photo Editor Photo" r:id="rId4" imgW="3990476" imgH="4153480" progId="MSPhotoEd.3">
                    <p:embed/>
                  </p:oleObj>
                </mc:Choice>
                <mc:Fallback>
                  <p:oleObj name="Photo Editor Photo" r:id="rId4" imgW="3990476" imgH="4153480" progId="MSPhotoEd.3">
                    <p:embed/>
                    <p:pic>
                      <p:nvPicPr>
                        <p:cNvPr id="5632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020"/>
                          <a:ext cx="2921" cy="3040"/>
                        </a:xfrm>
                        <a:prstGeom prst="rect">
                          <a:avLst/>
                        </a:prstGeom>
                        <a:noFill/>
                        <a:ln>
                          <a:noFill/>
                        </a:ln>
                        <a:effectLst/>
                      </p:spPr>
                    </p:pic>
                  </p:oleObj>
                </mc:Fallback>
              </mc:AlternateContent>
            </a:graphicData>
          </a:graphic>
        </p:graphicFrame>
      </p:grpSp>
      <p:sp>
        <p:nvSpPr>
          <p:cNvPr id="11"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2" name="Text Placeholder 2"/>
          <p:cNvSpPr>
            <a:spLocks noGrp="1"/>
          </p:cNvSpPr>
          <p:nvPr>
            <p:ph type="body" sz="quarter" idx="14"/>
          </p:nvPr>
        </p:nvSpPr>
        <p:spPr>
          <a:xfrm>
            <a:off x="0" y="501102"/>
            <a:ext cx="2819400" cy="646113"/>
          </a:xfrm>
        </p:spPr>
        <p:txBody>
          <a:bodyPr/>
          <a:lstStyle/>
          <a:p>
            <a:r>
              <a:rPr lang="en-AU" dirty="0"/>
              <a:t>Monitoring</a:t>
            </a:r>
          </a:p>
        </p:txBody>
      </p:sp>
      <p:sp>
        <p:nvSpPr>
          <p:cNvPr id="13" name="Text Placeholder 4"/>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Knowing if our plan is working</a:t>
            </a:r>
          </a:p>
        </p:txBody>
      </p:sp>
    </p:spTree>
    <p:extLst>
      <p:ext uri="{BB962C8B-B14F-4D97-AF65-F5344CB8AC3E}">
        <p14:creationId xmlns:p14="http://schemas.microsoft.com/office/powerpoint/2010/main" val="380528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laska_4 photo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1447800"/>
            <a:ext cx="8229600" cy="5345113"/>
          </a:xfrm>
          <a:noFill/>
        </p:spPr>
      </p:pic>
      <p:sp>
        <p:nvSpPr>
          <p:cNvPr id="57347" name="Rectangle 3"/>
          <p:cNvSpPr>
            <a:spLocks noChangeArrowheads="1"/>
          </p:cNvSpPr>
          <p:nvPr/>
        </p:nvSpPr>
        <p:spPr bwMode="auto">
          <a:xfrm>
            <a:off x="381000" y="1524000"/>
            <a:ext cx="5257800"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95288" indent="-395288">
              <a:spcBef>
                <a:spcPct val="20000"/>
              </a:spcBef>
              <a:buFontTx/>
              <a:buChar char="•"/>
            </a:pPr>
            <a:r>
              <a:rPr lang="en-US" sz="2400" dirty="0">
                <a:latin typeface="Trebuchet MS" panose="020B0603020202020204" pitchFamily="34" charset="0"/>
              </a:rPr>
              <a:t>Some intact, unthreatened landscapes with no actions have LARGE status monitoring  budgets</a:t>
            </a:r>
          </a:p>
        </p:txBody>
      </p:sp>
      <p:sp>
        <p:nvSpPr>
          <p:cNvPr id="8"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9" name="Text Placeholder 2"/>
          <p:cNvSpPr>
            <a:spLocks noGrp="1"/>
          </p:cNvSpPr>
          <p:nvPr>
            <p:ph type="body" sz="quarter" idx="14"/>
          </p:nvPr>
        </p:nvSpPr>
        <p:spPr>
          <a:xfrm>
            <a:off x="0" y="501102"/>
            <a:ext cx="2819400" cy="646113"/>
          </a:xfrm>
        </p:spPr>
        <p:txBody>
          <a:bodyPr/>
          <a:lstStyle/>
          <a:p>
            <a:r>
              <a:rPr lang="en-AU" dirty="0"/>
              <a:t>Monitoring</a:t>
            </a:r>
          </a:p>
        </p:txBody>
      </p:sp>
      <p:sp>
        <p:nvSpPr>
          <p:cNvPr id="10" name="Text Placeholder 4"/>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Knowing if our plan is working</a:t>
            </a:r>
          </a:p>
        </p:txBody>
      </p:sp>
    </p:spTree>
    <p:extLst>
      <p:ext uri="{BB962C8B-B14F-4D97-AF65-F5344CB8AC3E}">
        <p14:creationId xmlns:p14="http://schemas.microsoft.com/office/powerpoint/2010/main" val="23248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ll action_no_monitori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1524000"/>
            <a:ext cx="8229600" cy="5075238"/>
          </a:xfrm>
          <a:noFill/>
        </p:spPr>
      </p:pic>
      <p:sp>
        <p:nvSpPr>
          <p:cNvPr id="58371" name="Rectangle 3"/>
          <p:cNvSpPr>
            <a:spLocks noChangeArrowheads="1"/>
          </p:cNvSpPr>
          <p:nvPr/>
        </p:nvSpPr>
        <p:spPr bwMode="auto">
          <a:xfrm>
            <a:off x="152400" y="1443585"/>
            <a:ext cx="5105400" cy="198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95288" indent="-395288">
              <a:spcBef>
                <a:spcPct val="20000"/>
              </a:spcBef>
              <a:buFontTx/>
              <a:buChar char="•"/>
            </a:pPr>
            <a:r>
              <a:rPr lang="en-US" sz="2800" dirty="0">
                <a:latin typeface="Trebuchet MS" panose="020B0603020202020204" pitchFamily="34" charset="0"/>
              </a:rPr>
              <a:t>Some projects have serious threats and/or high risk actions and NO monitoring activities</a:t>
            </a:r>
          </a:p>
        </p:txBody>
      </p:sp>
      <p:sp>
        <p:nvSpPr>
          <p:cNvPr id="8"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9" name="Text Placeholder 2"/>
          <p:cNvSpPr>
            <a:spLocks noGrp="1"/>
          </p:cNvSpPr>
          <p:nvPr>
            <p:ph type="body" sz="quarter" idx="14"/>
          </p:nvPr>
        </p:nvSpPr>
        <p:spPr>
          <a:xfrm>
            <a:off x="0" y="501102"/>
            <a:ext cx="2819400" cy="646113"/>
          </a:xfrm>
        </p:spPr>
        <p:txBody>
          <a:bodyPr/>
          <a:lstStyle/>
          <a:p>
            <a:r>
              <a:rPr lang="en-AU" dirty="0"/>
              <a:t>Monitoring</a:t>
            </a:r>
          </a:p>
        </p:txBody>
      </p:sp>
      <p:sp>
        <p:nvSpPr>
          <p:cNvPr id="10" name="Text Placeholder 4"/>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Knowing if our plan is working</a:t>
            </a:r>
          </a:p>
        </p:txBody>
      </p:sp>
    </p:spTree>
    <p:extLst>
      <p:ext uri="{BB962C8B-B14F-4D97-AF65-F5344CB8AC3E}">
        <p14:creationId xmlns:p14="http://schemas.microsoft.com/office/powerpoint/2010/main" val="336173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533400" y="4572000"/>
            <a:ext cx="411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95288" indent="-395288">
              <a:spcBef>
                <a:spcPct val="20000"/>
              </a:spcBef>
            </a:pPr>
            <a:endParaRPr lang="en-US" sz="2400" dirty="0">
              <a:latin typeface="Trebuchet MS" panose="020B0603020202020204" pitchFamily="34" charset="0"/>
            </a:endParaRPr>
          </a:p>
        </p:txBody>
      </p:sp>
      <p:sp>
        <p:nvSpPr>
          <p:cNvPr id="56326" name="Rectangle 5"/>
          <p:cNvSpPr>
            <a:spLocks noChangeArrowheads="1"/>
          </p:cNvSpPr>
          <p:nvPr/>
        </p:nvSpPr>
        <p:spPr bwMode="auto">
          <a:xfrm>
            <a:off x="192433" y="1504224"/>
            <a:ext cx="4114801" cy="527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003300"/>
                </a:solidFill>
                <a:latin typeface="Trebuchet MS" panose="020B0603020202020204" pitchFamily="34" charset="0"/>
              </a:rPr>
              <a:t>Monitoring is a key part of knowing the impact of our work</a:t>
            </a:r>
          </a:p>
          <a:p>
            <a:pPr>
              <a:spcBef>
                <a:spcPct val="20000"/>
              </a:spcBef>
            </a:pPr>
            <a:endParaRPr lang="en-US" sz="2800" dirty="0">
              <a:latin typeface="Trebuchet MS" panose="020B0603020202020204" pitchFamily="34" charset="0"/>
            </a:endParaRPr>
          </a:p>
          <a:p>
            <a:pPr>
              <a:spcBef>
                <a:spcPct val="20000"/>
              </a:spcBef>
            </a:pPr>
            <a:r>
              <a:rPr lang="en-US" sz="2800" dirty="0">
                <a:solidFill>
                  <a:srgbClr val="002060"/>
                </a:solidFill>
                <a:latin typeface="Trebuchet MS" panose="020B0603020202020204" pitchFamily="34" charset="0"/>
              </a:rPr>
              <a:t>We need to monitor the things that will improve management</a:t>
            </a:r>
          </a:p>
          <a:p>
            <a:pPr>
              <a:spcBef>
                <a:spcPct val="20000"/>
              </a:spcBef>
            </a:pPr>
            <a:endParaRPr lang="en-US" sz="2800" dirty="0">
              <a:latin typeface="Trebuchet MS" panose="020B0603020202020204" pitchFamily="34" charset="0"/>
            </a:endParaRPr>
          </a:p>
          <a:p>
            <a:pPr>
              <a:spcBef>
                <a:spcPct val="20000"/>
              </a:spcBef>
            </a:pPr>
            <a:r>
              <a:rPr lang="en-US" sz="2800" dirty="0">
                <a:solidFill>
                  <a:srgbClr val="003300"/>
                </a:solidFill>
                <a:latin typeface="Trebuchet MS" panose="020B0603020202020204" pitchFamily="34" charset="0"/>
              </a:rPr>
              <a:t>And actually </a:t>
            </a:r>
            <a:r>
              <a:rPr lang="en-US" sz="2800" b="1" dirty="0">
                <a:solidFill>
                  <a:srgbClr val="003300"/>
                </a:solidFill>
                <a:latin typeface="Trebuchet MS" panose="020B0603020202020204" pitchFamily="34" charset="0"/>
              </a:rPr>
              <a:t>use</a:t>
            </a:r>
            <a:r>
              <a:rPr lang="en-US" sz="2800" dirty="0">
                <a:solidFill>
                  <a:srgbClr val="003300"/>
                </a:solidFill>
                <a:latin typeface="Trebuchet MS" panose="020B0603020202020204" pitchFamily="34" charset="0"/>
              </a:rPr>
              <a:t> that monitoring to improve management </a:t>
            </a:r>
          </a:p>
          <a:p>
            <a:pPr marL="395288" indent="-395288">
              <a:spcBef>
                <a:spcPct val="20000"/>
              </a:spcBef>
            </a:pPr>
            <a:endParaRPr lang="en-US" sz="2800" dirty="0">
              <a:latin typeface="Trebuchet MS" panose="020B0603020202020204" pitchFamily="34" charset="0"/>
            </a:endParaRPr>
          </a:p>
        </p:txBody>
      </p:sp>
      <p:sp>
        <p:nvSpPr>
          <p:cNvPr id="11" name="Text Placeholder 1"/>
          <p:cNvSpPr>
            <a:spLocks noGrp="1"/>
          </p:cNvSpPr>
          <p:nvPr>
            <p:ph type="body" sz="quarter" idx="13"/>
          </p:nvPr>
        </p:nvSpPr>
        <p:spPr>
          <a:xfrm>
            <a:off x="-21021" y="-2628"/>
            <a:ext cx="9128125" cy="461963"/>
          </a:xfrm>
        </p:spPr>
        <p:txBody>
          <a:bodyPr/>
          <a:lstStyle/>
          <a:p>
            <a:r>
              <a:rPr lang="en-AU" dirty="0"/>
              <a:t>Making the Plan</a:t>
            </a:r>
          </a:p>
        </p:txBody>
      </p:sp>
      <p:sp>
        <p:nvSpPr>
          <p:cNvPr id="12" name="Text Placeholder 2"/>
          <p:cNvSpPr>
            <a:spLocks noGrp="1"/>
          </p:cNvSpPr>
          <p:nvPr>
            <p:ph type="body" sz="quarter" idx="14"/>
          </p:nvPr>
        </p:nvSpPr>
        <p:spPr>
          <a:xfrm>
            <a:off x="0" y="501102"/>
            <a:ext cx="2819400" cy="646113"/>
          </a:xfrm>
        </p:spPr>
        <p:txBody>
          <a:bodyPr/>
          <a:lstStyle/>
          <a:p>
            <a:r>
              <a:rPr lang="en-AU" dirty="0"/>
              <a:t>Monitoring</a:t>
            </a:r>
          </a:p>
        </p:txBody>
      </p:sp>
      <p:sp>
        <p:nvSpPr>
          <p:cNvPr id="13" name="Text Placeholder 4"/>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Knowing if our plan is working</a:t>
            </a:r>
          </a:p>
        </p:txBody>
      </p:sp>
      <p:pic>
        <p:nvPicPr>
          <p:cNvPr id="10" name="Picture 6" descr="N:\nailsma\Image Library\2012 SPN-Photo-deposit\SPN\10_12_Yirralka-Buffalo-Survey\103_1011\JPEG_11Oct2012\_IGP5525.jpg"/>
          <p:cNvPicPr>
            <a:picLocks noChangeAspect="1" noChangeArrowheads="1"/>
          </p:cNvPicPr>
          <p:nvPr/>
        </p:nvPicPr>
        <p:blipFill>
          <a:blip r:embed="rId3"/>
          <a:srcRect l="7990" r="12889"/>
          <a:stretch>
            <a:fillRect/>
          </a:stretch>
        </p:blipFill>
        <p:spPr bwMode="auto">
          <a:xfrm>
            <a:off x="4419600" y="1341173"/>
            <a:ext cx="1985069" cy="1711854"/>
          </a:xfrm>
          <a:prstGeom prst="rect">
            <a:avLst/>
          </a:prstGeom>
          <a:noFill/>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1861" t="16401" r="18866" b="18184"/>
          <a:stretch/>
        </p:blipFill>
        <p:spPr>
          <a:xfrm>
            <a:off x="6629400" y="1524000"/>
            <a:ext cx="1974436" cy="1965951"/>
          </a:xfrm>
          <a:prstGeom prst="rect">
            <a:avLst/>
          </a:prstGeom>
        </p:spPr>
      </p:pic>
      <p:pic>
        <p:nvPicPr>
          <p:cNvPr id="15" name="Picture 2" descr="http://nailsma.org.au/sites/default/files/styles/nailsma_public_featured/public/NERP-Nyul-Nyul-Sept-2012-059.jpg?itok=T3CHEZe-"/>
          <p:cNvPicPr>
            <a:picLocks noChangeAspect="1" noChangeArrowheads="1"/>
          </p:cNvPicPr>
          <p:nvPr/>
        </p:nvPicPr>
        <p:blipFill rotWithShape="1">
          <a:blip r:embed="rId5">
            <a:extLst>
              <a:ext uri="{28A0092B-C50C-407E-A947-70E740481C1C}">
                <a14:useLocalDpi xmlns:a14="http://schemas.microsoft.com/office/drawing/2010/main" val="0"/>
              </a:ext>
            </a:extLst>
          </a:blip>
          <a:srcRect l="28707" r="10770"/>
          <a:stretch/>
        </p:blipFill>
        <p:spPr bwMode="auto">
          <a:xfrm>
            <a:off x="4648201" y="3268423"/>
            <a:ext cx="2198100" cy="15321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6" cstate="print">
            <a:clrChange>
              <a:clrFrom>
                <a:srgbClr val="ABCAE6"/>
              </a:clrFrom>
              <a:clrTo>
                <a:srgbClr val="ABCAE6">
                  <a:alpha val="0"/>
                </a:srgbClr>
              </a:clrTo>
            </a:clrChange>
            <a:extLst>
              <a:ext uri="{28A0092B-C50C-407E-A947-70E740481C1C}">
                <a14:useLocalDpi xmlns:a14="http://schemas.microsoft.com/office/drawing/2010/main" val="0"/>
              </a:ext>
            </a:extLst>
          </a:blip>
          <a:srcRect l="14409" r="13967"/>
          <a:stretch/>
        </p:blipFill>
        <p:spPr bwMode="auto">
          <a:xfrm>
            <a:off x="7048500" y="3733800"/>
            <a:ext cx="1819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8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342900" y="4290646"/>
            <a:ext cx="861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95288" indent="-395288">
              <a:spcBef>
                <a:spcPct val="10000"/>
              </a:spcBef>
            </a:pPr>
            <a:r>
              <a:rPr lang="en-US" sz="2800" u="sng" dirty="0">
                <a:solidFill>
                  <a:srgbClr val="002060"/>
                </a:solidFill>
                <a:latin typeface="Trebuchet MS" panose="020B0603020202020204" pitchFamily="34" charset="0"/>
              </a:rPr>
              <a:t>Status (Impact)</a:t>
            </a:r>
            <a:endParaRPr lang="en-US" sz="2800" dirty="0">
              <a:solidFill>
                <a:srgbClr val="002060"/>
              </a:solidFill>
              <a:latin typeface="Trebuchet MS" panose="020B0603020202020204" pitchFamily="34" charset="0"/>
            </a:endParaRPr>
          </a:p>
          <a:p>
            <a:pPr marL="395288" indent="-395288">
              <a:spcBef>
                <a:spcPct val="10000"/>
              </a:spcBef>
            </a:pPr>
            <a:r>
              <a:rPr lang="en-US" sz="2800" dirty="0">
                <a:solidFill>
                  <a:srgbClr val="002060"/>
                </a:solidFill>
                <a:latin typeface="Trebuchet MS" panose="020B0603020202020204" pitchFamily="34" charset="0"/>
              </a:rPr>
              <a:t>How is the country we care about doing?</a:t>
            </a:r>
          </a:p>
          <a:p>
            <a:pPr marL="395288" indent="-395288">
              <a:spcBef>
                <a:spcPct val="10000"/>
              </a:spcBef>
            </a:pPr>
            <a:r>
              <a:rPr lang="en-US" sz="2800" dirty="0">
                <a:solidFill>
                  <a:srgbClr val="002060"/>
                </a:solidFill>
                <a:latin typeface="Trebuchet MS" panose="020B0603020202020204" pitchFamily="34" charset="0"/>
              </a:rPr>
              <a:t>How are threats to country changing?</a:t>
            </a:r>
          </a:p>
          <a:p>
            <a:pPr marL="395288" indent="-395288">
              <a:spcBef>
                <a:spcPct val="10000"/>
              </a:spcBef>
            </a:pPr>
            <a:r>
              <a:rPr lang="en-US" sz="2800" dirty="0">
                <a:solidFill>
                  <a:srgbClr val="002060"/>
                </a:solidFill>
                <a:latin typeface="Trebuchet MS" panose="020B0603020202020204" pitchFamily="34" charset="0"/>
              </a:rPr>
              <a:t>Is the capacity to improve country changing?</a:t>
            </a:r>
          </a:p>
        </p:txBody>
      </p:sp>
      <p:sp>
        <p:nvSpPr>
          <p:cNvPr id="60419" name="Rectangle 3"/>
          <p:cNvSpPr>
            <a:spLocks noChangeArrowheads="1"/>
          </p:cNvSpPr>
          <p:nvPr/>
        </p:nvSpPr>
        <p:spPr bwMode="auto">
          <a:xfrm>
            <a:off x="337038" y="2789279"/>
            <a:ext cx="82296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95288" indent="-395288">
              <a:spcBef>
                <a:spcPct val="10000"/>
              </a:spcBef>
            </a:pPr>
            <a:r>
              <a:rPr lang="en-US" sz="2800" u="sng" dirty="0">
                <a:solidFill>
                  <a:srgbClr val="003300"/>
                </a:solidFill>
                <a:latin typeface="Trebuchet MS" panose="020B0603020202020204" pitchFamily="34" charset="0"/>
              </a:rPr>
              <a:t>Effectiveness (Process)</a:t>
            </a:r>
          </a:p>
          <a:p>
            <a:pPr marL="395288" indent="-395288">
              <a:lnSpc>
                <a:spcPct val="90000"/>
              </a:lnSpc>
            </a:pPr>
            <a:r>
              <a:rPr lang="en-US" sz="2800" dirty="0">
                <a:solidFill>
                  <a:srgbClr val="003300"/>
                </a:solidFill>
                <a:latin typeface="Trebuchet MS" panose="020B0603020202020204" pitchFamily="34" charset="0"/>
              </a:rPr>
              <a:t>Are our actions having their intended impact?</a:t>
            </a:r>
          </a:p>
        </p:txBody>
      </p:sp>
      <p:sp>
        <p:nvSpPr>
          <p:cNvPr id="9" name="Text Placeholder 1"/>
          <p:cNvSpPr>
            <a:spLocks noGrp="1"/>
          </p:cNvSpPr>
          <p:nvPr>
            <p:ph type="body" sz="quarter" idx="13"/>
          </p:nvPr>
        </p:nvSpPr>
        <p:spPr/>
        <p:txBody>
          <a:bodyPr/>
          <a:lstStyle/>
          <a:p>
            <a:r>
              <a:rPr lang="en-AU"/>
              <a:t>Making the Plan</a:t>
            </a:r>
            <a:endParaRPr lang="en-AU" dirty="0"/>
          </a:p>
        </p:txBody>
      </p:sp>
      <p:sp>
        <p:nvSpPr>
          <p:cNvPr id="10" name="Text Placeholder 2"/>
          <p:cNvSpPr>
            <a:spLocks noGrp="1"/>
          </p:cNvSpPr>
          <p:nvPr>
            <p:ph type="body" sz="quarter" idx="14"/>
          </p:nvPr>
        </p:nvSpPr>
        <p:spPr/>
        <p:txBody>
          <a:bodyPr/>
          <a:lstStyle/>
          <a:p>
            <a:r>
              <a:rPr lang="en-AU" dirty="0"/>
              <a:t>Monitoring</a:t>
            </a:r>
          </a:p>
        </p:txBody>
      </p:sp>
      <p:sp>
        <p:nvSpPr>
          <p:cNvPr id="11" name="Text Placeholder 4"/>
          <p:cNvSpPr>
            <a:spLocks noGrp="1"/>
          </p:cNvSpPr>
          <p:nvPr>
            <p:ph type="body" sz="quarter" idx="15"/>
          </p:nvPr>
        </p:nvSpPr>
        <p:spPr/>
        <p:txBody>
          <a:bodyPr anchor="ctr">
            <a:normAutofit/>
          </a:bodyPr>
          <a:lstStyle/>
          <a:p>
            <a:r>
              <a:rPr lang="en-AU" dirty="0"/>
              <a:t>Three ‘layers’ of monitoring</a:t>
            </a:r>
          </a:p>
        </p:txBody>
      </p:sp>
      <p:sp>
        <p:nvSpPr>
          <p:cNvPr id="8" name="Rectangle 3"/>
          <p:cNvSpPr>
            <a:spLocks noChangeArrowheads="1"/>
          </p:cNvSpPr>
          <p:nvPr/>
        </p:nvSpPr>
        <p:spPr bwMode="auto">
          <a:xfrm>
            <a:off x="337038" y="1413026"/>
            <a:ext cx="8229600" cy="10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95288" indent="-395288">
              <a:spcBef>
                <a:spcPct val="10000"/>
              </a:spcBef>
            </a:pPr>
            <a:r>
              <a:rPr lang="en-US" sz="2800" u="sng" dirty="0">
                <a:solidFill>
                  <a:srgbClr val="002060"/>
                </a:solidFill>
                <a:latin typeface="Trebuchet MS" panose="020B0603020202020204" pitchFamily="34" charset="0"/>
              </a:rPr>
              <a:t>Implementation (Process)</a:t>
            </a:r>
          </a:p>
          <a:p>
            <a:pPr marL="395288" indent="-395288">
              <a:lnSpc>
                <a:spcPct val="90000"/>
              </a:lnSpc>
            </a:pPr>
            <a:r>
              <a:rPr lang="en-US" sz="2800" dirty="0">
                <a:solidFill>
                  <a:srgbClr val="002060"/>
                </a:solidFill>
                <a:latin typeface="Trebuchet MS" panose="020B0603020202020204" pitchFamily="34" charset="0"/>
              </a:rPr>
              <a:t>Are we using the plans we have made?</a:t>
            </a:r>
          </a:p>
        </p:txBody>
      </p:sp>
    </p:spTree>
    <p:extLst>
      <p:ext uri="{BB962C8B-B14F-4D97-AF65-F5344CB8AC3E}">
        <p14:creationId xmlns:p14="http://schemas.microsoft.com/office/powerpoint/2010/main" val="4100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2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autoUpdateAnimBg="0"/>
      <p:bldP spid="604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p:txBody>
          <a:bodyPr/>
          <a:lstStyle/>
          <a:p>
            <a:r>
              <a:rPr lang="en-AU"/>
              <a:t>Making the Plan</a:t>
            </a:r>
            <a:endParaRPr lang="en-AU" dirty="0"/>
          </a:p>
        </p:txBody>
      </p:sp>
      <p:sp>
        <p:nvSpPr>
          <p:cNvPr id="10" name="Text Placeholder 2"/>
          <p:cNvSpPr>
            <a:spLocks noGrp="1"/>
          </p:cNvSpPr>
          <p:nvPr>
            <p:ph type="body" sz="quarter" idx="14"/>
          </p:nvPr>
        </p:nvSpPr>
        <p:spPr/>
        <p:txBody>
          <a:bodyPr/>
          <a:lstStyle/>
          <a:p>
            <a:r>
              <a:rPr lang="en-AU" dirty="0"/>
              <a:t>Monitoring</a:t>
            </a:r>
          </a:p>
        </p:txBody>
      </p:sp>
      <p:sp>
        <p:nvSpPr>
          <p:cNvPr id="11" name="Text Placeholder 4"/>
          <p:cNvSpPr>
            <a:spLocks noGrp="1"/>
          </p:cNvSpPr>
          <p:nvPr>
            <p:ph type="body" sz="quarter" idx="15"/>
          </p:nvPr>
        </p:nvSpPr>
        <p:spPr/>
        <p:txBody>
          <a:bodyPr anchor="ctr">
            <a:normAutofit/>
          </a:bodyPr>
          <a:lstStyle/>
          <a:p>
            <a:r>
              <a:rPr lang="en-AU" dirty="0"/>
              <a:t>Three ‘layers’ of monitoring</a:t>
            </a:r>
          </a:p>
        </p:txBody>
      </p:sp>
      <p:sp>
        <p:nvSpPr>
          <p:cNvPr id="12" name="TextBox 11"/>
          <p:cNvSpPr txBox="1"/>
          <p:nvPr/>
        </p:nvSpPr>
        <p:spPr>
          <a:xfrm>
            <a:off x="7156718" y="1503949"/>
            <a:ext cx="1987282" cy="646331"/>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auto">
              <a:spcBef>
                <a:spcPts val="0"/>
              </a:spcBef>
              <a:spcAft>
                <a:spcPts val="0"/>
              </a:spcAft>
            </a:pPr>
            <a:r>
              <a:rPr lang="en-AU" b="1" dirty="0">
                <a:solidFill>
                  <a:prstClr val="black"/>
                </a:solidFill>
                <a:latin typeface="Trebuchet MS" panose="020B0603020202020204" pitchFamily="34" charset="0"/>
              </a:rPr>
              <a:t>Status</a:t>
            </a:r>
            <a:r>
              <a:rPr lang="en-AU" dirty="0">
                <a:solidFill>
                  <a:prstClr val="black"/>
                </a:solidFill>
                <a:latin typeface="Trebuchet MS" panose="020B0603020202020204" pitchFamily="34" charset="0"/>
              </a:rPr>
              <a:t> </a:t>
            </a:r>
          </a:p>
          <a:p>
            <a:pPr algn="ctr" fontAlgn="auto">
              <a:spcBef>
                <a:spcPts val="0"/>
              </a:spcBef>
              <a:spcAft>
                <a:spcPts val="0"/>
              </a:spcAft>
            </a:pPr>
            <a:r>
              <a:rPr lang="en-AU" dirty="0">
                <a:solidFill>
                  <a:prstClr val="black"/>
                </a:solidFill>
                <a:latin typeface="Trebuchet MS" panose="020B0603020202020204" pitchFamily="34" charset="0"/>
              </a:rPr>
              <a:t>(5-10 years)</a:t>
            </a:r>
            <a:endParaRPr lang="en-US" dirty="0">
              <a:solidFill>
                <a:prstClr val="black"/>
              </a:solidFill>
              <a:latin typeface="Trebuchet MS" panose="020B0603020202020204" pitchFamily="34" charset="0"/>
            </a:endParaRPr>
          </a:p>
        </p:txBody>
      </p:sp>
      <p:sp>
        <p:nvSpPr>
          <p:cNvPr id="13" name="Right Brace 12"/>
          <p:cNvSpPr/>
          <p:nvPr/>
        </p:nvSpPr>
        <p:spPr>
          <a:xfrm>
            <a:off x="6943957" y="1233625"/>
            <a:ext cx="240826" cy="1048860"/>
          </a:xfrm>
          <a:prstGeom prst="rightBrace">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latin typeface="Trebuchet MS" panose="020B0603020202020204" pitchFamily="34" charset="0"/>
            </a:endParaRPr>
          </a:p>
        </p:txBody>
      </p:sp>
      <p:sp>
        <p:nvSpPr>
          <p:cNvPr id="14" name="TextBox 13"/>
          <p:cNvSpPr txBox="1"/>
          <p:nvPr/>
        </p:nvSpPr>
        <p:spPr>
          <a:xfrm>
            <a:off x="7135739" y="2908257"/>
            <a:ext cx="1992292" cy="646331"/>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fontAlgn="auto">
              <a:spcBef>
                <a:spcPts val="0"/>
              </a:spcBef>
              <a:spcAft>
                <a:spcPts val="0"/>
              </a:spcAft>
            </a:pPr>
            <a:r>
              <a:rPr lang="en-AU" b="1" dirty="0">
                <a:solidFill>
                  <a:prstClr val="black"/>
                </a:solidFill>
                <a:latin typeface="Trebuchet MS" panose="020B0603020202020204" pitchFamily="34" charset="0"/>
              </a:rPr>
              <a:t>Effectiveness</a:t>
            </a:r>
            <a:r>
              <a:rPr lang="en-AU" dirty="0">
                <a:solidFill>
                  <a:prstClr val="black"/>
                </a:solidFill>
                <a:latin typeface="Trebuchet MS" panose="020B0603020202020204" pitchFamily="34" charset="0"/>
              </a:rPr>
              <a:t> </a:t>
            </a:r>
          </a:p>
          <a:p>
            <a:pPr algn="ctr" fontAlgn="auto">
              <a:spcBef>
                <a:spcPts val="0"/>
              </a:spcBef>
              <a:spcAft>
                <a:spcPts val="0"/>
              </a:spcAft>
            </a:pPr>
            <a:r>
              <a:rPr lang="en-AU" dirty="0">
                <a:solidFill>
                  <a:prstClr val="black"/>
                </a:solidFill>
                <a:latin typeface="Trebuchet MS" panose="020B0603020202020204" pitchFamily="34" charset="0"/>
              </a:rPr>
              <a:t>(1-3 years)</a:t>
            </a:r>
            <a:endParaRPr lang="en-US" dirty="0">
              <a:solidFill>
                <a:prstClr val="black"/>
              </a:solidFill>
              <a:latin typeface="Trebuchet MS" panose="020B0603020202020204" pitchFamily="34" charset="0"/>
            </a:endParaRPr>
          </a:p>
        </p:txBody>
      </p:sp>
      <p:sp>
        <p:nvSpPr>
          <p:cNvPr id="15" name="Right Brace 14"/>
          <p:cNvSpPr/>
          <p:nvPr/>
        </p:nvSpPr>
        <p:spPr>
          <a:xfrm>
            <a:off x="6935328" y="2627534"/>
            <a:ext cx="274630" cy="1207778"/>
          </a:xfrm>
          <a:prstGeom prst="rightBrace">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latin typeface="Trebuchet MS" panose="020B0603020202020204" pitchFamily="34" charset="0"/>
            </a:endParaRPr>
          </a:p>
        </p:txBody>
      </p:sp>
      <p:sp>
        <p:nvSpPr>
          <p:cNvPr id="16" name="TextBox 15"/>
          <p:cNvSpPr txBox="1"/>
          <p:nvPr/>
        </p:nvSpPr>
        <p:spPr>
          <a:xfrm>
            <a:off x="7150979" y="5178633"/>
            <a:ext cx="1982272" cy="646331"/>
          </a:xfrm>
          <a:prstGeom prst="rect">
            <a:avLst/>
          </a:prstGeom>
          <a:solidFill>
            <a:srgbClr val="FFFF00"/>
          </a:solidFill>
          <a:ln>
            <a:solidFill>
              <a:srgbClr val="F9F295"/>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fontAlgn="auto">
              <a:spcBef>
                <a:spcPts val="0"/>
              </a:spcBef>
              <a:spcAft>
                <a:spcPts val="0"/>
              </a:spcAft>
            </a:pPr>
            <a:r>
              <a:rPr lang="en-AU" b="1" dirty="0">
                <a:solidFill>
                  <a:prstClr val="black"/>
                </a:solidFill>
                <a:latin typeface="Trebuchet MS" panose="020B0603020202020204" pitchFamily="34" charset="0"/>
              </a:rPr>
              <a:t>Implementation </a:t>
            </a:r>
          </a:p>
          <a:p>
            <a:pPr algn="ctr" fontAlgn="auto">
              <a:spcBef>
                <a:spcPts val="0"/>
              </a:spcBef>
              <a:spcAft>
                <a:spcPts val="0"/>
              </a:spcAft>
            </a:pPr>
            <a:r>
              <a:rPr lang="en-AU" dirty="0">
                <a:solidFill>
                  <a:prstClr val="black"/>
                </a:solidFill>
                <a:latin typeface="Trebuchet MS" panose="020B0603020202020204" pitchFamily="34" charset="0"/>
              </a:rPr>
              <a:t>(every year)</a:t>
            </a:r>
            <a:endParaRPr lang="en-US" dirty="0">
              <a:solidFill>
                <a:prstClr val="black"/>
              </a:solidFill>
              <a:latin typeface="Trebuchet MS" panose="020B0603020202020204" pitchFamily="34" charset="0"/>
            </a:endParaRPr>
          </a:p>
        </p:txBody>
      </p:sp>
      <p:sp>
        <p:nvSpPr>
          <p:cNvPr id="17" name="Right Brace 16"/>
          <p:cNvSpPr/>
          <p:nvPr/>
        </p:nvSpPr>
        <p:spPr>
          <a:xfrm>
            <a:off x="6954198" y="4246211"/>
            <a:ext cx="257888" cy="2607129"/>
          </a:xfrm>
          <a:prstGeom prst="rightBrace">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prstClr val="black"/>
              </a:solidFill>
              <a:latin typeface="Trebuchet MS" panose="020B0603020202020204" pitchFamily="34" charset="0"/>
            </a:endParaRPr>
          </a:p>
        </p:txBody>
      </p:sp>
      <p:sp>
        <p:nvSpPr>
          <p:cNvPr id="18" name="Rounded Rectangle 17"/>
          <p:cNvSpPr/>
          <p:nvPr/>
        </p:nvSpPr>
        <p:spPr>
          <a:xfrm>
            <a:off x="2524162" y="1518251"/>
            <a:ext cx="1843432" cy="672933"/>
          </a:xfrm>
          <a:prstGeom prst="roundRect">
            <a:avLst/>
          </a:prstGeom>
          <a:solidFill>
            <a:schemeClr val="accent3">
              <a:lumMod val="60000"/>
              <a:lumOff val="4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rebuchet MS" panose="020B0603020202020204" pitchFamily="34" charset="0"/>
              </a:rPr>
              <a:t>Vision/ Targets</a:t>
            </a:r>
          </a:p>
        </p:txBody>
      </p:sp>
      <p:sp>
        <p:nvSpPr>
          <p:cNvPr id="19" name="Rounded Rectangle 18"/>
          <p:cNvSpPr/>
          <p:nvPr/>
        </p:nvSpPr>
        <p:spPr>
          <a:xfrm>
            <a:off x="2555748" y="2869907"/>
            <a:ext cx="1843431" cy="707886"/>
          </a:xfrm>
          <a:prstGeom prst="roundRect">
            <a:avLst/>
          </a:prstGeom>
          <a:solidFill>
            <a:schemeClr val="accent4">
              <a:lumMod val="60000"/>
              <a:lumOff val="4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rebuchet MS" panose="020B0603020202020204" pitchFamily="34" charset="0"/>
              </a:rPr>
              <a:t>Goals</a:t>
            </a:r>
          </a:p>
        </p:txBody>
      </p:sp>
      <p:sp>
        <p:nvSpPr>
          <p:cNvPr id="20" name="Rounded Rectangle 19"/>
          <p:cNvSpPr/>
          <p:nvPr/>
        </p:nvSpPr>
        <p:spPr>
          <a:xfrm>
            <a:off x="2524164" y="4550865"/>
            <a:ext cx="1843428" cy="627768"/>
          </a:xfrm>
          <a:prstGeom prst="roundRect">
            <a:avLst/>
          </a:prstGeom>
          <a:solidFill>
            <a:srgbClr val="FFFF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rebuchet MS" panose="020B0603020202020204" pitchFamily="34" charset="0"/>
              </a:rPr>
              <a:t>Strategies</a:t>
            </a:r>
          </a:p>
        </p:txBody>
      </p:sp>
      <p:sp>
        <p:nvSpPr>
          <p:cNvPr id="21" name="Rounded Rectangle 20"/>
          <p:cNvSpPr/>
          <p:nvPr/>
        </p:nvSpPr>
        <p:spPr>
          <a:xfrm>
            <a:off x="2524164" y="5990269"/>
            <a:ext cx="1843428" cy="627768"/>
          </a:xfrm>
          <a:prstGeom prst="roundRect">
            <a:avLst/>
          </a:prstGeom>
          <a:solidFill>
            <a:srgbClr val="FFFF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rebuchet MS" panose="020B0603020202020204" pitchFamily="34" charset="0"/>
              </a:rPr>
              <a:t>Actions</a:t>
            </a:r>
          </a:p>
        </p:txBody>
      </p:sp>
      <p:grpSp>
        <p:nvGrpSpPr>
          <p:cNvPr id="22" name="Group 21"/>
          <p:cNvGrpSpPr/>
          <p:nvPr/>
        </p:nvGrpSpPr>
        <p:grpSpPr>
          <a:xfrm>
            <a:off x="4374974" y="1143000"/>
            <a:ext cx="2431976" cy="1033430"/>
            <a:chOff x="4813840" y="892185"/>
            <a:chExt cx="2431976" cy="1033430"/>
          </a:xfrm>
        </p:grpSpPr>
        <p:sp>
          <p:nvSpPr>
            <p:cNvPr id="23" name="TextBox 22"/>
            <p:cNvSpPr txBox="1"/>
            <p:nvPr/>
          </p:nvSpPr>
          <p:spPr>
            <a:xfrm>
              <a:off x="4813840" y="892185"/>
              <a:ext cx="2431976" cy="310690"/>
            </a:xfrm>
            <a:prstGeom prst="rect">
              <a:avLst/>
            </a:prstGeom>
            <a:noFill/>
          </p:spPr>
          <p:txBody>
            <a:bodyPr wrap="square" rtlCol="0">
              <a:spAutoFit/>
            </a:bodyPr>
            <a:lstStyle/>
            <a:p>
              <a:pPr algn="ctr"/>
              <a:r>
                <a:rPr lang="en-AU" sz="1400" b="1" dirty="0">
                  <a:latin typeface="Trebuchet MS" panose="020B0603020202020204" pitchFamily="34" charset="0"/>
                </a:rPr>
                <a:t>Wetlands healthier</a:t>
              </a:r>
            </a:p>
          </p:txBody>
        </p:sp>
        <p:pic>
          <p:nvPicPr>
            <p:cNvPr id="24" name="Picture 4" descr="N:\Saltwater People Network\I - Tracker\Terrestrial Application\!CT Photos_ICONS\Riparian vegetation w pigs.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37"/>
            <a:stretch/>
          </p:blipFill>
          <p:spPr bwMode="auto">
            <a:xfrm>
              <a:off x="5572833" y="1180805"/>
              <a:ext cx="911596" cy="744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3473" y="5494139"/>
            <a:ext cx="2871432" cy="1288578"/>
            <a:chOff x="21710" y="5109823"/>
            <a:chExt cx="2871432" cy="1288578"/>
          </a:xfrm>
        </p:grpSpPr>
        <p:sp>
          <p:nvSpPr>
            <p:cNvPr id="26" name="TextBox 25"/>
            <p:cNvSpPr txBox="1"/>
            <p:nvPr/>
          </p:nvSpPr>
          <p:spPr>
            <a:xfrm>
              <a:off x="21710" y="5109823"/>
              <a:ext cx="2871432" cy="307777"/>
            </a:xfrm>
            <a:prstGeom prst="rect">
              <a:avLst/>
            </a:prstGeom>
            <a:noFill/>
          </p:spPr>
          <p:txBody>
            <a:bodyPr wrap="square" rtlCol="0">
              <a:spAutoFit/>
            </a:bodyPr>
            <a:lstStyle/>
            <a:p>
              <a:pPr algn="ctr"/>
              <a:r>
                <a:rPr lang="en-AU" sz="1400" b="1" dirty="0">
                  <a:latin typeface="Trebuchet MS" panose="020B0603020202020204" pitchFamily="34" charset="0"/>
                </a:rPr>
                <a:t>Pig control in wetlands</a:t>
              </a:r>
            </a:p>
          </p:txBody>
        </p:sp>
        <p:grpSp>
          <p:nvGrpSpPr>
            <p:cNvPr id="27" name="Group 26"/>
            <p:cNvGrpSpPr/>
            <p:nvPr/>
          </p:nvGrpSpPr>
          <p:grpSpPr>
            <a:xfrm>
              <a:off x="948153" y="5497571"/>
              <a:ext cx="983767" cy="900830"/>
              <a:chOff x="3657600" y="5334000"/>
              <a:chExt cx="1524000" cy="152400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562600"/>
                <a:ext cx="638175" cy="600075"/>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700" y="5538787"/>
                <a:ext cx="638175" cy="600075"/>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525" y="6138862"/>
                <a:ext cx="638175" cy="60007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3887" y="6134100"/>
                <a:ext cx="638175" cy="600075"/>
              </a:xfrm>
              <a:prstGeom prst="rect">
                <a:avLst/>
              </a:prstGeom>
            </p:spPr>
          </p:pic>
          <p:sp>
            <p:nvSpPr>
              <p:cNvPr id="32" name="Rectangle 31"/>
              <p:cNvSpPr/>
              <p:nvPr/>
            </p:nvSpPr>
            <p:spPr>
              <a:xfrm>
                <a:off x="3657600" y="5334000"/>
                <a:ext cx="1524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grpSp>
      </p:grpSp>
      <p:grpSp>
        <p:nvGrpSpPr>
          <p:cNvPr id="33" name="Group 32"/>
          <p:cNvGrpSpPr/>
          <p:nvPr/>
        </p:nvGrpSpPr>
        <p:grpSpPr>
          <a:xfrm>
            <a:off x="6083" y="4105507"/>
            <a:ext cx="2871432" cy="1206093"/>
            <a:chOff x="-6660" y="3741663"/>
            <a:chExt cx="2871432" cy="1206093"/>
          </a:xfrm>
        </p:grpSpPr>
        <p:sp>
          <p:nvSpPr>
            <p:cNvPr id="34" name="TextBox 33"/>
            <p:cNvSpPr txBox="1"/>
            <p:nvPr/>
          </p:nvSpPr>
          <p:spPr>
            <a:xfrm>
              <a:off x="-6660" y="3741663"/>
              <a:ext cx="2871432" cy="307777"/>
            </a:xfrm>
            <a:prstGeom prst="rect">
              <a:avLst/>
            </a:prstGeom>
            <a:noFill/>
          </p:spPr>
          <p:txBody>
            <a:bodyPr wrap="square" rtlCol="0">
              <a:spAutoFit/>
            </a:bodyPr>
            <a:lstStyle/>
            <a:p>
              <a:pPr algn="ctr"/>
              <a:r>
                <a:rPr lang="en-AU" sz="1400" b="1" dirty="0">
                  <a:latin typeface="Trebuchet MS" panose="020B0603020202020204" pitchFamily="34" charset="0"/>
                </a:rPr>
                <a:t>Implement feral animal control</a:t>
              </a:r>
            </a:p>
          </p:txBody>
        </p:sp>
        <p:pic>
          <p:nvPicPr>
            <p:cNvPr id="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65" y="3995256"/>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p:cNvGrpSpPr/>
          <p:nvPr/>
        </p:nvGrpSpPr>
        <p:grpSpPr>
          <a:xfrm>
            <a:off x="-82016" y="1160667"/>
            <a:ext cx="2871432" cy="1030517"/>
            <a:chOff x="21710" y="895098"/>
            <a:chExt cx="2871432" cy="1030517"/>
          </a:xfrm>
        </p:grpSpPr>
        <p:sp>
          <p:nvSpPr>
            <p:cNvPr id="37" name="TextBox 36"/>
            <p:cNvSpPr txBox="1"/>
            <p:nvPr/>
          </p:nvSpPr>
          <p:spPr>
            <a:xfrm>
              <a:off x="21710" y="895098"/>
              <a:ext cx="2871432" cy="307777"/>
            </a:xfrm>
            <a:prstGeom prst="rect">
              <a:avLst/>
            </a:prstGeom>
            <a:noFill/>
          </p:spPr>
          <p:txBody>
            <a:bodyPr wrap="square" rtlCol="0">
              <a:spAutoFit/>
            </a:bodyPr>
            <a:lstStyle/>
            <a:p>
              <a:pPr algn="ctr"/>
              <a:r>
                <a:rPr lang="en-AU" sz="1400" b="1" dirty="0">
                  <a:latin typeface="Trebuchet MS" panose="020B0603020202020204" pitchFamily="34" charset="0"/>
                </a:rPr>
                <a:t>Healthy Country (vision)</a:t>
              </a:r>
            </a:p>
          </p:txBody>
        </p:sp>
        <p:pic>
          <p:nvPicPr>
            <p:cNvPr id="38" name="Picture 4" descr="N:\Saltwater People Network\I - Tracker\Terrestrial Application\!CT Photos_ICONS\Riparian vegetation w pigs.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37"/>
            <a:stretch/>
          </p:blipFill>
          <p:spPr bwMode="auto">
            <a:xfrm>
              <a:off x="1101378" y="1180805"/>
              <a:ext cx="911596" cy="744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13503" y="2491323"/>
            <a:ext cx="2871432" cy="1363772"/>
            <a:chOff x="21710" y="2173676"/>
            <a:chExt cx="2871432" cy="1363772"/>
          </a:xfrm>
        </p:grpSpPr>
        <p:sp>
          <p:nvSpPr>
            <p:cNvPr id="40" name="TextBox 39"/>
            <p:cNvSpPr txBox="1"/>
            <p:nvPr/>
          </p:nvSpPr>
          <p:spPr>
            <a:xfrm>
              <a:off x="21710" y="2173676"/>
              <a:ext cx="2871432" cy="523220"/>
            </a:xfrm>
            <a:prstGeom prst="rect">
              <a:avLst/>
            </a:prstGeom>
            <a:noFill/>
          </p:spPr>
          <p:txBody>
            <a:bodyPr wrap="square" rtlCol="0">
              <a:spAutoFit/>
            </a:bodyPr>
            <a:lstStyle/>
            <a:p>
              <a:pPr algn="ctr"/>
              <a:r>
                <a:rPr lang="en-AU" sz="1400" b="1" dirty="0">
                  <a:latin typeface="Trebuchet MS" panose="020B0603020202020204" pitchFamily="34" charset="0"/>
                </a:rPr>
                <a:t>By 2020 pigs have less impact on country</a:t>
              </a:r>
            </a:p>
          </p:txBody>
        </p:sp>
        <p:grpSp>
          <p:nvGrpSpPr>
            <p:cNvPr id="41" name="Group 40"/>
            <p:cNvGrpSpPr/>
            <p:nvPr/>
          </p:nvGrpSpPr>
          <p:grpSpPr>
            <a:xfrm>
              <a:off x="838794" y="2651715"/>
              <a:ext cx="1436765" cy="885733"/>
              <a:chOff x="820755" y="2914755"/>
              <a:chExt cx="1436765" cy="885733"/>
            </a:xfrm>
          </p:grpSpPr>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755" y="2914755"/>
                <a:ext cx="1436765" cy="885733"/>
              </a:xfrm>
              <a:prstGeom prst="rect">
                <a:avLst/>
              </a:prstGeom>
            </p:spPr>
          </p:pic>
          <p:sp>
            <p:nvSpPr>
              <p:cNvPr id="43" name="Oval 42"/>
              <p:cNvSpPr/>
              <p:nvPr/>
            </p:nvSpPr>
            <p:spPr>
              <a:xfrm>
                <a:off x="820755" y="3268534"/>
                <a:ext cx="711176" cy="376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grpSp>
      </p:grpSp>
      <p:sp>
        <p:nvSpPr>
          <p:cNvPr id="44" name="Down Arrow 43"/>
          <p:cNvSpPr/>
          <p:nvPr/>
        </p:nvSpPr>
        <p:spPr>
          <a:xfrm>
            <a:off x="1228378" y="2240911"/>
            <a:ext cx="263044" cy="229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sp>
        <p:nvSpPr>
          <p:cNvPr id="45" name="Down Arrow 44"/>
          <p:cNvSpPr/>
          <p:nvPr/>
        </p:nvSpPr>
        <p:spPr>
          <a:xfrm>
            <a:off x="1236892" y="3910247"/>
            <a:ext cx="263044" cy="229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sp>
        <p:nvSpPr>
          <p:cNvPr id="46" name="Down Arrow 45"/>
          <p:cNvSpPr/>
          <p:nvPr/>
        </p:nvSpPr>
        <p:spPr>
          <a:xfrm>
            <a:off x="1236892" y="5319858"/>
            <a:ext cx="263044" cy="229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Trebuchet MS" panose="020B0603020202020204" pitchFamily="34" charset="0"/>
            </a:endParaRPr>
          </a:p>
        </p:txBody>
      </p:sp>
      <p:sp>
        <p:nvSpPr>
          <p:cNvPr id="47" name="Down Arrow 46"/>
          <p:cNvSpPr/>
          <p:nvPr/>
        </p:nvSpPr>
        <p:spPr>
          <a:xfrm rot="10800000">
            <a:off x="5564833" y="5320069"/>
            <a:ext cx="263044" cy="2299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Trebuchet MS" panose="020B0603020202020204" pitchFamily="34" charset="0"/>
            </a:endParaRPr>
          </a:p>
        </p:txBody>
      </p:sp>
      <p:sp>
        <p:nvSpPr>
          <p:cNvPr id="48" name="Down Arrow 47"/>
          <p:cNvSpPr/>
          <p:nvPr/>
        </p:nvSpPr>
        <p:spPr>
          <a:xfrm rot="10800000">
            <a:off x="5552679" y="3912419"/>
            <a:ext cx="263044" cy="2299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Trebuchet MS" panose="020B0603020202020204" pitchFamily="34" charset="0"/>
            </a:endParaRPr>
          </a:p>
        </p:txBody>
      </p:sp>
      <p:sp>
        <p:nvSpPr>
          <p:cNvPr id="49" name="Down Arrow 48"/>
          <p:cNvSpPr/>
          <p:nvPr/>
        </p:nvSpPr>
        <p:spPr>
          <a:xfrm rot="10800000">
            <a:off x="5564833" y="2244241"/>
            <a:ext cx="263044" cy="2299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latin typeface="Trebuchet MS" panose="020B0603020202020204" pitchFamily="34" charset="0"/>
            </a:endParaRPr>
          </a:p>
        </p:txBody>
      </p:sp>
      <p:grpSp>
        <p:nvGrpSpPr>
          <p:cNvPr id="50" name="Group 49"/>
          <p:cNvGrpSpPr/>
          <p:nvPr/>
        </p:nvGrpSpPr>
        <p:grpSpPr>
          <a:xfrm>
            <a:off x="4571076" y="5623736"/>
            <a:ext cx="2387168" cy="1266664"/>
            <a:chOff x="4571076" y="5477342"/>
            <a:chExt cx="2387168" cy="1266664"/>
          </a:xfrm>
        </p:grpSpPr>
        <p:grpSp>
          <p:nvGrpSpPr>
            <p:cNvPr id="51" name="Group 50"/>
            <p:cNvGrpSpPr/>
            <p:nvPr/>
          </p:nvGrpSpPr>
          <p:grpSpPr>
            <a:xfrm>
              <a:off x="4571076" y="5477342"/>
              <a:ext cx="2387168" cy="1266664"/>
              <a:chOff x="4699432" y="5209066"/>
              <a:chExt cx="2387168" cy="1266664"/>
            </a:xfrm>
          </p:grpSpPr>
          <p:grpSp>
            <p:nvGrpSpPr>
              <p:cNvPr id="53" name="Group 52"/>
              <p:cNvGrpSpPr/>
              <p:nvPr/>
            </p:nvGrpSpPr>
            <p:grpSpPr>
              <a:xfrm>
                <a:off x="4796883" y="5557237"/>
                <a:ext cx="2223588" cy="918493"/>
                <a:chOff x="4110080" y="5949455"/>
                <a:chExt cx="1947264" cy="818892"/>
              </a:xfrm>
            </p:grpSpPr>
            <p:pic>
              <p:nvPicPr>
                <p:cNvPr id="55" name="P 3"/>
                <p:cNvPicPr>
                  <a:picLocks noChangeAspect="1" noChangeArrowheads="1"/>
                </p:cNvPicPr>
                <p:nvPr/>
              </p:nvPicPr>
              <p:blipFill>
                <a:blip r:embed="rId7"/>
                <a:srcRect l="28847" t="11678" r="23076" b="11676"/>
                <a:stretch>
                  <a:fillRect/>
                </a:stretch>
              </p:blipFill>
              <p:spPr bwMode="auto">
                <a:xfrm>
                  <a:off x="4110080" y="5949455"/>
                  <a:ext cx="565510" cy="818892"/>
                </a:xfrm>
                <a:prstGeom prst="rect">
                  <a:avLst/>
                </a:prstGeom>
                <a:solidFill>
                  <a:schemeClr val="bg2"/>
                </a:solidFill>
                <a:ln w="9525">
                  <a:noFill/>
                  <a:miter lim="800000"/>
                  <a:headEnd/>
                  <a:tailEnd/>
                </a:ln>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2205" y="5997776"/>
                  <a:ext cx="685139" cy="678655"/>
                </a:xfrm>
                <a:prstGeom prst="rect">
                  <a:avLst/>
                </a:prstGeom>
              </p:spPr>
            </p:pic>
          </p:grpSp>
          <p:sp>
            <p:nvSpPr>
              <p:cNvPr id="54" name="TextBox 53"/>
              <p:cNvSpPr txBox="1"/>
              <p:nvPr/>
            </p:nvSpPr>
            <p:spPr>
              <a:xfrm>
                <a:off x="4699432" y="5209066"/>
                <a:ext cx="2387168" cy="523220"/>
              </a:xfrm>
              <a:prstGeom prst="rect">
                <a:avLst/>
              </a:prstGeom>
              <a:noFill/>
            </p:spPr>
            <p:txBody>
              <a:bodyPr wrap="square" rtlCol="0">
                <a:spAutoFit/>
              </a:bodyPr>
              <a:lstStyle/>
              <a:p>
                <a:pPr algn="ctr"/>
                <a:r>
                  <a:rPr lang="en-AU" sz="1400" b="1" dirty="0">
                    <a:latin typeface="Trebuchet MS" panose="020B0603020202020204" pitchFamily="34" charset="0"/>
                  </a:rPr>
                  <a:t>Record pig management efforts</a:t>
                </a:r>
              </a:p>
            </p:txBody>
          </p:sp>
        </p:gr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612" y="6000562"/>
              <a:ext cx="716140" cy="616616"/>
            </a:xfrm>
            <a:prstGeom prst="rect">
              <a:avLst/>
            </a:prstGeom>
          </p:spPr>
        </p:pic>
      </p:grpSp>
      <p:grpSp>
        <p:nvGrpSpPr>
          <p:cNvPr id="57" name="Group 56"/>
          <p:cNvGrpSpPr/>
          <p:nvPr/>
        </p:nvGrpSpPr>
        <p:grpSpPr>
          <a:xfrm>
            <a:off x="4479225" y="4145405"/>
            <a:ext cx="2420425" cy="1166195"/>
            <a:chOff x="4479225" y="3999011"/>
            <a:chExt cx="2420425" cy="1166195"/>
          </a:xfrm>
        </p:grpSpPr>
        <p:pic>
          <p:nvPicPr>
            <p:cNvPr id="5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104" y="4212706"/>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4479225" y="3999011"/>
              <a:ext cx="2420425" cy="307777"/>
            </a:xfrm>
            <a:prstGeom prst="rect">
              <a:avLst/>
            </a:prstGeom>
            <a:noFill/>
          </p:spPr>
          <p:txBody>
            <a:bodyPr wrap="square" rtlCol="0">
              <a:spAutoFit/>
            </a:bodyPr>
            <a:lstStyle/>
            <a:p>
              <a:pPr algn="ctr"/>
              <a:r>
                <a:rPr lang="en-AU" sz="1400" b="1" dirty="0">
                  <a:latin typeface="Trebuchet MS" panose="020B0603020202020204" pitchFamily="34" charset="0"/>
                </a:rPr>
                <a:t>Feral control being done</a:t>
              </a:r>
            </a:p>
          </p:txBody>
        </p:sp>
      </p:grpSp>
      <p:grpSp>
        <p:nvGrpSpPr>
          <p:cNvPr id="60" name="Group 59"/>
          <p:cNvGrpSpPr/>
          <p:nvPr/>
        </p:nvGrpSpPr>
        <p:grpSpPr>
          <a:xfrm>
            <a:off x="4490617" y="2591322"/>
            <a:ext cx="2387168" cy="1246816"/>
            <a:chOff x="4490617" y="2444928"/>
            <a:chExt cx="2387168" cy="1246816"/>
          </a:xfrm>
        </p:grpSpPr>
        <p:sp>
          <p:nvSpPr>
            <p:cNvPr id="61" name="TextBox 60"/>
            <p:cNvSpPr txBox="1"/>
            <p:nvPr/>
          </p:nvSpPr>
          <p:spPr>
            <a:xfrm>
              <a:off x="4490617" y="2444928"/>
              <a:ext cx="2387168" cy="523220"/>
            </a:xfrm>
            <a:prstGeom prst="rect">
              <a:avLst/>
            </a:prstGeom>
            <a:noFill/>
          </p:spPr>
          <p:txBody>
            <a:bodyPr wrap="square" rtlCol="0">
              <a:spAutoFit/>
            </a:bodyPr>
            <a:lstStyle/>
            <a:p>
              <a:pPr algn="ctr"/>
              <a:r>
                <a:rPr lang="en-AU" sz="1400" b="1" dirty="0">
                  <a:latin typeface="Trebuchet MS" panose="020B0603020202020204" pitchFamily="34" charset="0"/>
                </a:rPr>
                <a:t>Less country is impacted by pigs</a:t>
              </a:r>
            </a:p>
          </p:txBody>
        </p:sp>
        <p:cxnSp>
          <p:nvCxnSpPr>
            <p:cNvPr id="62" name="Straight Arrow Connector 61"/>
            <p:cNvCxnSpPr/>
            <p:nvPr/>
          </p:nvCxnSpPr>
          <p:spPr>
            <a:xfrm flipV="1">
              <a:off x="5549452" y="3292288"/>
              <a:ext cx="382187" cy="1"/>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4581" y="2930545"/>
              <a:ext cx="782363" cy="761199"/>
            </a:xfrm>
            <a:prstGeom prst="rect">
              <a:avLst/>
            </a:prstGeom>
          </p:spPr>
        </p:pic>
        <p:pic>
          <p:nvPicPr>
            <p:cNvPr id="64"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9090"/>
            <a:stretch/>
          </p:blipFill>
          <p:spPr bwMode="auto">
            <a:xfrm>
              <a:off x="6045563" y="2961297"/>
              <a:ext cx="702458" cy="69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282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44" grpId="0" animBg="1"/>
      <p:bldP spid="45" grpId="0" animBg="1"/>
      <p:bldP spid="46" grpId="0" animBg="1"/>
      <p:bldP spid="47" grpId="0" animBg="1"/>
      <p:bldP spid="48" grpId="0" animBg="1"/>
      <p:bldP spid="49"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5725</TotalTime>
  <Words>1678</Words>
  <Application>Microsoft Office PowerPoint</Application>
  <PresentationFormat>On-screen Show (4:3)</PresentationFormat>
  <Paragraphs>306</Paragraphs>
  <Slides>27</Slides>
  <Notes>24</Notes>
  <HiddenSlides>5</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27</vt:i4>
      </vt:variant>
    </vt:vector>
  </HeadingPairs>
  <TitlesOfParts>
    <vt:vector size="37" baseType="lpstr">
      <vt:lpstr>MS PGothic</vt:lpstr>
      <vt:lpstr>Arial</vt:lpstr>
      <vt:lpstr>Calibri</vt:lpstr>
      <vt:lpstr>Helvetica Light</vt:lpstr>
      <vt:lpstr>Times New Roman</vt:lpstr>
      <vt:lpstr>Trebuchet MS</vt:lpstr>
      <vt:lpstr>1_Custom Design</vt:lpstr>
      <vt:lpstr>2_Custom Design</vt:lpstr>
      <vt:lpstr>Photo Editor Photo</vt:lpstr>
      <vt:lpstr>Visio</vt:lpstr>
      <vt:lpstr>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Stuart</cp:lastModifiedBy>
  <cp:revision>222</cp:revision>
  <cp:lastPrinted>2013-10-28T22:50:44Z</cp:lastPrinted>
  <dcterms:created xsi:type="dcterms:W3CDTF">2002-12-14T17:41:30Z</dcterms:created>
  <dcterms:modified xsi:type="dcterms:W3CDTF">2017-02-01T07:30:02Z</dcterms:modified>
</cp:coreProperties>
</file>