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3" r:id="rId1"/>
  </p:sldMasterIdLst>
  <p:notesMasterIdLst>
    <p:notesMasterId r:id="rId17"/>
  </p:notesMasterIdLst>
  <p:handoutMasterIdLst>
    <p:handoutMasterId r:id="rId18"/>
  </p:handoutMasterIdLst>
  <p:sldIdLst>
    <p:sldId id="450" r:id="rId2"/>
    <p:sldId id="462" r:id="rId3"/>
    <p:sldId id="452" r:id="rId4"/>
    <p:sldId id="453" r:id="rId5"/>
    <p:sldId id="454" r:id="rId6"/>
    <p:sldId id="455" r:id="rId7"/>
    <p:sldId id="456" r:id="rId8"/>
    <p:sldId id="467" r:id="rId9"/>
    <p:sldId id="464" r:id="rId10"/>
    <p:sldId id="463" r:id="rId11"/>
    <p:sldId id="457" r:id="rId12"/>
    <p:sldId id="458" r:id="rId13"/>
    <p:sldId id="465" r:id="rId14"/>
    <p:sldId id="466" r:id="rId15"/>
    <p:sldId id="460" r:id="rId16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21" autoAdjust="0"/>
  </p:normalViewPr>
  <p:slideViewPr>
    <p:cSldViewPr>
      <p:cViewPr varScale="1">
        <p:scale>
          <a:sx n="59" d="100"/>
          <a:sy n="59" d="100"/>
        </p:scale>
        <p:origin x="9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430"/>
    </p:cViewPr>
  </p:sorterViewPr>
  <p:notesViewPr>
    <p:cSldViewPr>
      <p:cViewPr varScale="1">
        <p:scale>
          <a:sx n="81" d="100"/>
          <a:sy n="81" d="100"/>
        </p:scale>
        <p:origin x="3978" y="114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01008" cy="496745"/>
          </a:xfrm>
          <a:prstGeom prst="rect">
            <a:avLst/>
          </a:prstGeom>
        </p:spPr>
        <p:txBody>
          <a:bodyPr vert="horz" lIns="96001" tIns="48001" rIns="96001" bIns="4800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Telling the story – communication approaches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9597A-3324-4AC6-85F9-B2A3AA3A49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1789269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005" cy="496745"/>
          </a:xfrm>
          <a:prstGeom prst="rect">
            <a:avLst/>
          </a:prstGeom>
        </p:spPr>
        <p:txBody>
          <a:bodyPr vert="horz" lIns="96001" tIns="48001" rIns="96001" bIns="4800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AU"/>
              <a:t>Telling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64" y="0"/>
            <a:ext cx="2972005" cy="496745"/>
          </a:xfrm>
          <a:prstGeom prst="rect">
            <a:avLst/>
          </a:prstGeom>
        </p:spPr>
        <p:txBody>
          <a:bodyPr vert="horz" lIns="96001" tIns="48001" rIns="96001" bIns="4800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October 2016</a:t>
            </a:r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01" tIns="48001" rIns="96001" bIns="48001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496" y="4723701"/>
            <a:ext cx="5487013" cy="4475328"/>
          </a:xfrm>
          <a:prstGeom prst="rect">
            <a:avLst/>
          </a:prstGeom>
        </p:spPr>
        <p:txBody>
          <a:bodyPr vert="horz" lIns="96001" tIns="48001" rIns="96001" bIns="4800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7402"/>
            <a:ext cx="2972005" cy="496745"/>
          </a:xfrm>
          <a:prstGeom prst="rect">
            <a:avLst/>
          </a:prstGeom>
        </p:spPr>
        <p:txBody>
          <a:bodyPr vert="horz" lIns="96001" tIns="48001" rIns="96001" bIns="4800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AU"/>
              <a:t>HCP Resources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64" y="9447402"/>
            <a:ext cx="2972005" cy="496745"/>
          </a:xfrm>
          <a:prstGeom prst="rect">
            <a:avLst/>
          </a:prstGeom>
        </p:spPr>
        <p:txBody>
          <a:bodyPr vert="horz" lIns="96001" tIns="48001" rIns="96001" bIns="4800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38B4F042-879E-467A-B4D5-7934E069AB0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1199109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950" cy="5110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20" rIns="91439" bIns="457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Telling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>
          <a:xfrm>
            <a:off x="4022937" y="0"/>
            <a:ext cx="3077950" cy="5110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20" rIns="91439" bIns="457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October 2016</a:t>
            </a: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0342"/>
            <a:ext cx="3077950" cy="5110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20" rIns="91439" bIns="457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HCP Resources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91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AU">
                <a:solidFill>
                  <a:prstClr val="black"/>
                </a:solidFill>
              </a:rPr>
              <a:t>Telling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>
                <a:solidFill>
                  <a:prstClr val="black"/>
                </a:solidFill>
              </a:rPr>
              <a:t>HCP Resources</a:t>
            </a:r>
          </a:p>
        </p:txBody>
      </p:sp>
    </p:spTree>
    <p:extLst>
      <p:ext uri="{BB962C8B-B14F-4D97-AF65-F5344CB8AC3E}">
        <p14:creationId xmlns:p14="http://schemas.microsoft.com/office/powerpoint/2010/main" val="2717505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</p:spTree>
    <p:extLst>
      <p:ext uri="{BB962C8B-B14F-4D97-AF65-F5344CB8AC3E}">
        <p14:creationId xmlns:p14="http://schemas.microsoft.com/office/powerpoint/2010/main" val="1117440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</p:spTree>
    <p:extLst>
      <p:ext uri="{BB962C8B-B14F-4D97-AF65-F5344CB8AC3E}">
        <p14:creationId xmlns:p14="http://schemas.microsoft.com/office/powerpoint/2010/main" val="3194308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</p:spTree>
    <p:extLst>
      <p:ext uri="{BB962C8B-B14F-4D97-AF65-F5344CB8AC3E}">
        <p14:creationId xmlns:p14="http://schemas.microsoft.com/office/powerpoint/2010/main" val="3097211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</p:spTree>
    <p:extLst>
      <p:ext uri="{BB962C8B-B14F-4D97-AF65-F5344CB8AC3E}">
        <p14:creationId xmlns:p14="http://schemas.microsoft.com/office/powerpoint/2010/main" val="3356071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147143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HCP Resources</a:t>
            </a:r>
          </a:p>
        </p:txBody>
      </p:sp>
    </p:spTree>
    <p:extLst>
      <p:ext uri="{BB962C8B-B14F-4D97-AF65-F5344CB8AC3E}">
        <p14:creationId xmlns:p14="http://schemas.microsoft.com/office/powerpoint/2010/main" val="867437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>
              <a:latin typeface="Arial" pitchFamily="34" charset="0"/>
            </a:endParaRPr>
          </a:p>
        </p:txBody>
      </p:sp>
      <p:sp>
        <p:nvSpPr>
          <p:cNvPr id="65541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554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HCP Resources</a:t>
            </a:r>
          </a:p>
        </p:txBody>
      </p:sp>
      <p:sp>
        <p:nvSpPr>
          <p:cNvPr id="65543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39130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>
              <a:latin typeface="Arial" pitchFamily="34" charset="0"/>
            </a:endParaRPr>
          </a:p>
        </p:txBody>
      </p:sp>
      <p:sp>
        <p:nvSpPr>
          <p:cNvPr id="65541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554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HCP Resources</a:t>
            </a:r>
          </a:p>
        </p:txBody>
      </p:sp>
      <p:sp>
        <p:nvSpPr>
          <p:cNvPr id="65543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3943403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>
              <a:latin typeface="Arial" pitchFamily="34" charset="0"/>
            </a:endParaRPr>
          </a:p>
        </p:txBody>
      </p:sp>
      <p:sp>
        <p:nvSpPr>
          <p:cNvPr id="65541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554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HCP Resources</a:t>
            </a:r>
          </a:p>
        </p:txBody>
      </p:sp>
      <p:sp>
        <p:nvSpPr>
          <p:cNvPr id="65543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3180714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>
              <a:latin typeface="Arial" pitchFamily="34" charset="0"/>
            </a:endParaRPr>
          </a:p>
        </p:txBody>
      </p:sp>
      <p:sp>
        <p:nvSpPr>
          <p:cNvPr id="65541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554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HCP Resources</a:t>
            </a:r>
          </a:p>
        </p:txBody>
      </p:sp>
      <p:sp>
        <p:nvSpPr>
          <p:cNvPr id="65543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46" indent="-2857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93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91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88" indent="-22859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85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83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80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77" indent="-228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282206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2276568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Telling</a:t>
            </a:r>
          </a:p>
        </p:txBody>
      </p:sp>
    </p:spTree>
    <p:extLst>
      <p:ext uri="{BB962C8B-B14F-4D97-AF65-F5344CB8AC3E}">
        <p14:creationId xmlns:p14="http://schemas.microsoft.com/office/powerpoint/2010/main" val="755217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AU">
                <a:solidFill>
                  <a:prstClr val="black"/>
                </a:solidFill>
              </a:rPr>
              <a:t>Telling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>
                <a:solidFill>
                  <a:prstClr val="black"/>
                </a:solidFill>
              </a:rPr>
              <a:t>HCP Resources</a:t>
            </a:r>
          </a:p>
        </p:txBody>
      </p:sp>
    </p:spTree>
    <p:extLst>
      <p:ext uri="{BB962C8B-B14F-4D97-AF65-F5344CB8AC3E}">
        <p14:creationId xmlns:p14="http://schemas.microsoft.com/office/powerpoint/2010/main" val="1952844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tuart\Pictures\Cradle Feb 2011\DSC0237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0" y="0"/>
            <a:ext cx="9162000" cy="68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6358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2/02/2017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4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2/02/2017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56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330D4BC-0795-4F83-9453-D26CAAA31CA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2/02/2017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672744-EC7F-4E7E-BB74-258DCD6FBBAF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23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667000"/>
            <a:ext cx="3659188" cy="3122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2667000"/>
            <a:ext cx="3660775" cy="3122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09871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667000"/>
            <a:ext cx="3659188" cy="312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6389" y="2667000"/>
            <a:ext cx="3660775" cy="312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093286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65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2/02/2017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40710046"/>
              </p:ext>
            </p:extLst>
          </p:nvPr>
        </p:nvGraphicFramePr>
        <p:xfrm>
          <a:off x="9918" y="2127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6887"/>
            <a:ext cx="2819400" cy="64611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 defTabSz="91402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43221" y="496887"/>
            <a:ext cx="6291262" cy="646113"/>
          </a:xfrm>
          <a:noFill/>
        </p:spPr>
        <p:txBody>
          <a:bodyPr>
            <a:normAutofit/>
          </a:bodyPr>
          <a:lstStyle>
            <a:lvl1pPr marL="0" indent="0" algn="l" defTabSz="642915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3600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</a:t>
            </a:r>
            <a:endParaRPr lang="en-AU" sz="24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414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2/02/2017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66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2000">
                <a:latin typeface="Trebuchet MS" panose="020B0603020202020204" pitchFamily="34" charset="0"/>
              </a:defRPr>
            </a:lvl3pPr>
            <a:lvl4pPr>
              <a:defRPr sz="1800">
                <a:latin typeface="Trebuchet MS" panose="020B0603020202020204" pitchFamily="34" charset="0"/>
              </a:defRPr>
            </a:lvl4pPr>
            <a:lvl5pPr>
              <a:defRPr sz="1800">
                <a:latin typeface="Trebuchet MS" panose="020B0603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2000">
                <a:latin typeface="Trebuchet MS" panose="020B0603020202020204" pitchFamily="34" charset="0"/>
              </a:defRPr>
            </a:lvl3pPr>
            <a:lvl4pPr>
              <a:defRPr sz="1800">
                <a:latin typeface="Trebuchet MS" panose="020B0603020202020204" pitchFamily="34" charset="0"/>
              </a:defRPr>
            </a:lvl4pPr>
            <a:lvl5pPr>
              <a:defRPr sz="1800">
                <a:latin typeface="Trebuchet MS" panose="020B0603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2/02/2017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54678070"/>
              </p:ext>
            </p:extLst>
          </p:nvPr>
        </p:nvGraphicFramePr>
        <p:xfrm>
          <a:off x="9918" y="2127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6887"/>
            <a:ext cx="2819400" cy="64611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 defTabSz="91402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43221" y="496887"/>
            <a:ext cx="6291262" cy="646113"/>
          </a:xfrm>
          <a:noFill/>
        </p:spPr>
        <p:txBody>
          <a:bodyPr>
            <a:normAutofit/>
          </a:bodyPr>
          <a:lstStyle>
            <a:lvl1pPr marL="0" indent="0" algn="l" defTabSz="642915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3600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</a:t>
            </a:r>
            <a:endParaRPr lang="en-AU" sz="24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73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</a:defRPr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Trebuchet MS" panose="020B0603020202020204" pitchFamily="34" charset="0"/>
              </a:defRPr>
            </a:lvl1pPr>
            <a:lvl2pPr>
              <a:defRPr sz="20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</a:defRPr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>
                <a:latin typeface="Trebuchet MS" panose="020B0603020202020204" pitchFamily="34" charset="0"/>
              </a:defRPr>
            </a:lvl1pPr>
            <a:lvl2pPr>
              <a:defRPr sz="20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2/02/2017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54678070"/>
              </p:ext>
            </p:extLst>
          </p:nvPr>
        </p:nvGraphicFramePr>
        <p:xfrm>
          <a:off x="9918" y="2127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6887"/>
            <a:ext cx="2819400" cy="64611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 defTabSz="91402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43221" y="496887"/>
            <a:ext cx="6291262" cy="646113"/>
          </a:xfrm>
          <a:noFill/>
        </p:spPr>
        <p:txBody>
          <a:bodyPr>
            <a:normAutofit/>
          </a:bodyPr>
          <a:lstStyle>
            <a:lvl1pPr marL="0" indent="0" algn="l" defTabSz="642915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3600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</a:t>
            </a:r>
            <a:endParaRPr lang="en-AU" sz="24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86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2/02/2017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54678070"/>
              </p:ext>
            </p:extLst>
          </p:nvPr>
        </p:nvGraphicFramePr>
        <p:xfrm>
          <a:off x="9918" y="2127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1442" marR="91442" marT="45728" marB="457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6887"/>
            <a:ext cx="2819400" cy="64611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 defTabSz="914024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43221" y="496887"/>
            <a:ext cx="6291262" cy="646113"/>
          </a:xfrm>
          <a:noFill/>
        </p:spPr>
        <p:txBody>
          <a:bodyPr>
            <a:normAutofit/>
          </a:bodyPr>
          <a:lstStyle>
            <a:lvl1pPr marL="0" indent="0" algn="l" defTabSz="642915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3600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</a:t>
            </a:r>
            <a:endParaRPr lang="en-AU" sz="24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08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2/02/2017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2/02/2017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07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2/02/2017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18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defTabSz="642750" eaLnBrk="1" hangingPunct="1">
              <a:buFontTx/>
              <a:buNone/>
            </a:pPr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  <a:sym typeface="Helvetica Light" charset="0"/>
              </a:rPr>
              <a:pPr defTabSz="642750" eaLnBrk="1" hangingPunct="1">
                <a:buFontTx/>
                <a:buNone/>
              </a:pPr>
              <a:t>2/02/2017</a:t>
            </a:fld>
            <a:endParaRPr lang="en-AU">
              <a:solidFill>
                <a:prstClr val="black">
                  <a:tint val="75000"/>
                </a:prstClr>
              </a:solidFill>
              <a:sym typeface="Helvetica Light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defTabSz="642750" eaLnBrk="1" hangingPunct="1">
              <a:buFontTx/>
              <a:buNone/>
            </a:pPr>
            <a:endParaRPr lang="en-AU" dirty="0">
              <a:solidFill>
                <a:prstClr val="black">
                  <a:tint val="75000"/>
                </a:prstClr>
              </a:solidFill>
              <a:sym typeface="Helvetica Light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defTabSz="642750" eaLnBrk="1" hangingPunct="1">
              <a:buFontTx/>
              <a:buNone/>
            </a:pPr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  <a:sym typeface="Helvetica Light" charset="0"/>
              </a:rPr>
              <a:pPr defTabSz="642750" eaLnBrk="1" hangingPunct="1">
                <a:buFontTx/>
                <a:buNone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sym typeface="Helvetica Light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13776"/>
            <a:ext cx="1280295" cy="114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698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  <p:sldLayoutId id="2147484138" r:id="rId15"/>
  </p:sldLayoutIdLst>
  <p:txStyles>
    <p:titleStyle>
      <a:lvl1pPr algn="ctr" defTabSz="9141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2796" indent="-342796" algn="l" defTabSz="9141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742722" indent="-285662" algn="l" defTabSz="9141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2647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599708" indent="-228529" algn="l" defTabSz="9141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6770" indent="-228529" algn="l" defTabSz="9141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3830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4509120"/>
            <a:ext cx="7772400" cy="1470025"/>
          </a:xfrm>
          <a:prstGeom prst="rect">
            <a:avLst/>
          </a:prstGeom>
        </p:spPr>
        <p:txBody>
          <a:bodyPr vert="horz" lIns="91411" tIns="45706" rIns="91411" bIns="45706" rtlCol="0" anchor="ctr">
            <a:noAutofit/>
          </a:bodyPr>
          <a:lstStyle>
            <a:lvl1pPr algn="ctr" defTabSz="914118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b="0" dirty="0">
                <a:latin typeface="Trebuchet MS" panose="020B0603020202020204" pitchFamily="34" charset="0"/>
              </a:rPr>
              <a:t>Telling the story</a:t>
            </a:r>
            <a:endParaRPr lang="en-US" b="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8715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60" y="261155"/>
            <a:ext cx="3852000" cy="272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1155"/>
            <a:ext cx="4251156" cy="3284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5" y="3140968"/>
            <a:ext cx="2831402" cy="4005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9" t="9450" r="10319" b="23351"/>
          <a:stretch/>
        </p:blipFill>
        <p:spPr>
          <a:xfrm>
            <a:off x="5036415" y="2132856"/>
            <a:ext cx="410445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26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836842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70979"/>
            <a:ext cx="3832808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77500" lnSpcReduction="2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 fontScale="92500"/>
          </a:bodyPr>
          <a:lstStyle/>
          <a:p>
            <a:r>
              <a:rPr lang="en-AU" dirty="0"/>
              <a:t>Creating the Management Plan</a:t>
            </a:r>
          </a:p>
        </p:txBody>
      </p:sp>
    </p:spTree>
    <p:extLst>
      <p:ext uri="{BB962C8B-B14F-4D97-AF65-F5344CB8AC3E}">
        <p14:creationId xmlns:p14="http://schemas.microsoft.com/office/powerpoint/2010/main" val="3638104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32" y="2089308"/>
            <a:ext cx="3055775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912">
            <a:off x="2960007" y="1733754"/>
            <a:ext cx="3055775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1738">
            <a:off x="409335" y="1733754"/>
            <a:ext cx="3054041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77500" lnSpcReduction="2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/>
          </a:bodyPr>
          <a:lstStyle/>
          <a:p>
            <a:r>
              <a:rPr lang="en-AU" dirty="0"/>
              <a:t>Summary documents</a:t>
            </a:r>
          </a:p>
        </p:txBody>
      </p:sp>
    </p:spTree>
    <p:extLst>
      <p:ext uri="{BB962C8B-B14F-4D97-AF65-F5344CB8AC3E}">
        <p14:creationId xmlns:p14="http://schemas.microsoft.com/office/powerpoint/2010/main" val="3050684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77500" lnSpcReduction="2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/>
          </a:bodyPr>
          <a:lstStyle/>
          <a:p>
            <a:r>
              <a:rPr lang="en-AU" dirty="0"/>
              <a:t>Video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43" y="1340768"/>
            <a:ext cx="8363913" cy="540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75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77500" lnSpcReduction="2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/>
          </a:bodyPr>
          <a:lstStyle/>
          <a:p>
            <a:r>
              <a:rPr lang="en-AU" dirty="0"/>
              <a:t>Posters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25" y="1564804"/>
            <a:ext cx="2819400" cy="3987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" y="1546764"/>
            <a:ext cx="2832155" cy="400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540" y="1580626"/>
            <a:ext cx="2825065" cy="39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7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9857"/>
            <a:ext cx="720000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52320" y="4437112"/>
            <a:ext cx="15659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Our Country Our Way: Guidelines for Australian Indigenous Protected Area Management Plans. Hill, R., Walsh F., Davies, J. and Sandford, M. 2011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77500" lnSpcReduction="2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/>
          </a:bodyPr>
          <a:lstStyle/>
          <a:p>
            <a:r>
              <a:rPr lang="en-AU" dirty="0"/>
              <a:t>Posters</a:t>
            </a:r>
          </a:p>
        </p:txBody>
      </p:sp>
    </p:spTree>
    <p:extLst>
      <p:ext uri="{BB962C8B-B14F-4D97-AF65-F5344CB8AC3E}">
        <p14:creationId xmlns:p14="http://schemas.microsoft.com/office/powerpoint/2010/main" val="3138232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06786" y="116632"/>
            <a:ext cx="6411719" cy="6243813"/>
            <a:chOff x="1448590" y="191893"/>
            <a:chExt cx="6627818" cy="6398012"/>
          </a:xfrm>
        </p:grpSpPr>
        <p:sp>
          <p:nvSpPr>
            <p:cNvPr id="3" name="Freeform 2"/>
            <p:cNvSpPr/>
            <p:nvPr/>
          </p:nvSpPr>
          <p:spPr>
            <a:xfrm>
              <a:off x="3796252" y="191893"/>
              <a:ext cx="1932495" cy="1932495"/>
            </a:xfrm>
            <a:custGeom>
              <a:avLst/>
              <a:gdLst>
                <a:gd name="connsiteX0" fmla="*/ 0 w 1932495"/>
                <a:gd name="connsiteY0" fmla="*/ 966248 h 1932495"/>
                <a:gd name="connsiteX1" fmla="*/ 966248 w 1932495"/>
                <a:gd name="connsiteY1" fmla="*/ 0 h 1932495"/>
                <a:gd name="connsiteX2" fmla="*/ 1932496 w 1932495"/>
                <a:gd name="connsiteY2" fmla="*/ 966248 h 1932495"/>
                <a:gd name="connsiteX3" fmla="*/ 966248 w 1932495"/>
                <a:gd name="connsiteY3" fmla="*/ 1932496 h 1932495"/>
                <a:gd name="connsiteX4" fmla="*/ 0 w 1932495"/>
                <a:gd name="connsiteY4" fmla="*/ 966248 h 19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495" h="1932495">
                  <a:moveTo>
                    <a:pt x="0" y="966248"/>
                  </a:moveTo>
                  <a:cubicBezTo>
                    <a:pt x="0" y="432604"/>
                    <a:pt x="432604" y="0"/>
                    <a:pt x="966248" y="0"/>
                  </a:cubicBezTo>
                  <a:cubicBezTo>
                    <a:pt x="1499892" y="0"/>
                    <a:pt x="1932496" y="432604"/>
                    <a:pt x="1932496" y="966248"/>
                  </a:cubicBezTo>
                  <a:cubicBezTo>
                    <a:pt x="1932496" y="1499892"/>
                    <a:pt x="1499892" y="1932496"/>
                    <a:pt x="966248" y="1932496"/>
                  </a:cubicBezTo>
                  <a:cubicBezTo>
                    <a:pt x="432604" y="1932496"/>
                    <a:pt x="0" y="1499892"/>
                    <a:pt x="0" y="966248"/>
                  </a:cubicBezTo>
                  <a:close/>
                </a:path>
              </a:pathLst>
            </a:custGeom>
            <a:solidFill>
              <a:srgbClr val="C0504D">
                <a:hueOff val="0"/>
                <a:satOff val="0"/>
                <a:lumOff val="0"/>
                <a:alphaOff val="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947" tIns="310947" rIns="310947" bIns="310947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solidFill>
                    <a:sysClr val="window" lastClr="FFFFFF"/>
                  </a:solidFill>
                </a:rPr>
                <a:t>Deciding what the plan is about</a:t>
              </a:r>
            </a:p>
          </p:txBody>
        </p:sp>
        <p:sp>
          <p:nvSpPr>
            <p:cNvPr id="11" name="Freeform 10"/>
            <p:cNvSpPr/>
            <p:nvPr/>
          </p:nvSpPr>
          <p:spPr>
            <a:xfrm rot="2160000">
              <a:off x="5667683" y="1676323"/>
              <a:ext cx="513767" cy="652217"/>
            </a:xfrm>
            <a:custGeom>
              <a:avLst/>
              <a:gdLst>
                <a:gd name="connsiteX0" fmla="*/ 0 w 513767"/>
                <a:gd name="connsiteY0" fmla="*/ 130443 h 652217"/>
                <a:gd name="connsiteX1" fmla="*/ 256884 w 513767"/>
                <a:gd name="connsiteY1" fmla="*/ 130443 h 652217"/>
                <a:gd name="connsiteX2" fmla="*/ 256884 w 513767"/>
                <a:gd name="connsiteY2" fmla="*/ 0 h 652217"/>
                <a:gd name="connsiteX3" fmla="*/ 513767 w 513767"/>
                <a:gd name="connsiteY3" fmla="*/ 326109 h 652217"/>
                <a:gd name="connsiteX4" fmla="*/ 256884 w 513767"/>
                <a:gd name="connsiteY4" fmla="*/ 652217 h 652217"/>
                <a:gd name="connsiteX5" fmla="*/ 256884 w 513767"/>
                <a:gd name="connsiteY5" fmla="*/ 521774 h 652217"/>
                <a:gd name="connsiteX6" fmla="*/ 0 w 513767"/>
                <a:gd name="connsiteY6" fmla="*/ 521774 h 652217"/>
                <a:gd name="connsiteX7" fmla="*/ 0 w 513767"/>
                <a:gd name="connsiteY7" fmla="*/ 130443 h 65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767" h="652217">
                  <a:moveTo>
                    <a:pt x="0" y="130443"/>
                  </a:moveTo>
                  <a:lnTo>
                    <a:pt x="256884" y="130443"/>
                  </a:lnTo>
                  <a:lnTo>
                    <a:pt x="256884" y="0"/>
                  </a:lnTo>
                  <a:lnTo>
                    <a:pt x="513767" y="326109"/>
                  </a:lnTo>
                  <a:lnTo>
                    <a:pt x="256884" y="652217"/>
                  </a:lnTo>
                  <a:lnTo>
                    <a:pt x="256884" y="521774"/>
                  </a:lnTo>
                  <a:lnTo>
                    <a:pt x="0" y="521774"/>
                  </a:lnTo>
                  <a:lnTo>
                    <a:pt x="0" y="130443"/>
                  </a:lnTo>
                  <a:close/>
                </a:path>
              </a:pathLst>
            </a:custGeom>
            <a:solidFill>
              <a:srgbClr val="C0504D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-1" tIns="130442" rIns="154130" bIns="130443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AU" sz="1200">
                <a:solidFill>
                  <a:sysClr val="window" lastClr="FFFFFF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6143913" y="1897569"/>
              <a:ext cx="1932495" cy="1932495"/>
            </a:xfrm>
            <a:custGeom>
              <a:avLst/>
              <a:gdLst>
                <a:gd name="connsiteX0" fmla="*/ 0 w 1932495"/>
                <a:gd name="connsiteY0" fmla="*/ 966248 h 1932495"/>
                <a:gd name="connsiteX1" fmla="*/ 966248 w 1932495"/>
                <a:gd name="connsiteY1" fmla="*/ 0 h 1932495"/>
                <a:gd name="connsiteX2" fmla="*/ 1932496 w 1932495"/>
                <a:gd name="connsiteY2" fmla="*/ 966248 h 1932495"/>
                <a:gd name="connsiteX3" fmla="*/ 966248 w 1932495"/>
                <a:gd name="connsiteY3" fmla="*/ 1932496 h 1932495"/>
                <a:gd name="connsiteX4" fmla="*/ 0 w 1932495"/>
                <a:gd name="connsiteY4" fmla="*/ 966248 h 19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495" h="1932495">
                  <a:moveTo>
                    <a:pt x="0" y="966248"/>
                  </a:moveTo>
                  <a:cubicBezTo>
                    <a:pt x="0" y="432604"/>
                    <a:pt x="432604" y="0"/>
                    <a:pt x="966248" y="0"/>
                  </a:cubicBezTo>
                  <a:cubicBezTo>
                    <a:pt x="1499892" y="0"/>
                    <a:pt x="1932496" y="432604"/>
                    <a:pt x="1932496" y="966248"/>
                  </a:cubicBezTo>
                  <a:cubicBezTo>
                    <a:pt x="1932496" y="1499892"/>
                    <a:pt x="1499892" y="1932496"/>
                    <a:pt x="966248" y="1932496"/>
                  </a:cubicBezTo>
                  <a:cubicBezTo>
                    <a:pt x="432604" y="1932496"/>
                    <a:pt x="0" y="1499892"/>
                    <a:pt x="0" y="966248"/>
                  </a:cubicBezTo>
                  <a:close/>
                </a:path>
              </a:pathLst>
            </a:cu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947" tIns="310947" rIns="310947" bIns="310947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solidFill>
                    <a:sysClr val="window" lastClr="FFFFFF"/>
                  </a:solidFill>
                </a:rPr>
                <a:t>Making the plan</a:t>
              </a:r>
            </a:p>
          </p:txBody>
        </p:sp>
        <p:sp>
          <p:nvSpPr>
            <p:cNvPr id="13" name="Freeform 12"/>
            <p:cNvSpPr/>
            <p:nvPr/>
          </p:nvSpPr>
          <p:spPr>
            <a:xfrm rot="17280000">
              <a:off x="6409407" y="3903799"/>
              <a:ext cx="513768" cy="652218"/>
            </a:xfrm>
            <a:custGeom>
              <a:avLst/>
              <a:gdLst>
                <a:gd name="connsiteX0" fmla="*/ 0 w 513767"/>
                <a:gd name="connsiteY0" fmla="*/ 130443 h 652217"/>
                <a:gd name="connsiteX1" fmla="*/ 256884 w 513767"/>
                <a:gd name="connsiteY1" fmla="*/ 130443 h 652217"/>
                <a:gd name="connsiteX2" fmla="*/ 256884 w 513767"/>
                <a:gd name="connsiteY2" fmla="*/ 0 h 652217"/>
                <a:gd name="connsiteX3" fmla="*/ 513767 w 513767"/>
                <a:gd name="connsiteY3" fmla="*/ 326109 h 652217"/>
                <a:gd name="connsiteX4" fmla="*/ 256884 w 513767"/>
                <a:gd name="connsiteY4" fmla="*/ 652217 h 652217"/>
                <a:gd name="connsiteX5" fmla="*/ 256884 w 513767"/>
                <a:gd name="connsiteY5" fmla="*/ 521774 h 652217"/>
                <a:gd name="connsiteX6" fmla="*/ 0 w 513767"/>
                <a:gd name="connsiteY6" fmla="*/ 521774 h 652217"/>
                <a:gd name="connsiteX7" fmla="*/ 0 w 513767"/>
                <a:gd name="connsiteY7" fmla="*/ 130443 h 65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767" h="652217">
                  <a:moveTo>
                    <a:pt x="513767" y="521774"/>
                  </a:moveTo>
                  <a:lnTo>
                    <a:pt x="256883" y="521774"/>
                  </a:lnTo>
                  <a:lnTo>
                    <a:pt x="256883" y="652217"/>
                  </a:lnTo>
                  <a:lnTo>
                    <a:pt x="0" y="326108"/>
                  </a:lnTo>
                  <a:lnTo>
                    <a:pt x="256883" y="0"/>
                  </a:lnTo>
                  <a:lnTo>
                    <a:pt x="256883" y="130443"/>
                  </a:lnTo>
                  <a:lnTo>
                    <a:pt x="513767" y="130443"/>
                  </a:lnTo>
                  <a:lnTo>
                    <a:pt x="513767" y="521774"/>
                  </a:lnTo>
                  <a:close/>
                </a:path>
              </a:pathLst>
            </a:cu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4129" tIns="130442" rIns="1" bIns="130444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AU" sz="1200">
                <a:solidFill>
                  <a:sysClr val="window" lastClr="FFFFFF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5247186" y="4657410"/>
              <a:ext cx="1932495" cy="1932495"/>
            </a:xfrm>
            <a:custGeom>
              <a:avLst/>
              <a:gdLst>
                <a:gd name="connsiteX0" fmla="*/ 0 w 1932495"/>
                <a:gd name="connsiteY0" fmla="*/ 966248 h 1932495"/>
                <a:gd name="connsiteX1" fmla="*/ 966248 w 1932495"/>
                <a:gd name="connsiteY1" fmla="*/ 0 h 1932495"/>
                <a:gd name="connsiteX2" fmla="*/ 1932496 w 1932495"/>
                <a:gd name="connsiteY2" fmla="*/ 966248 h 1932495"/>
                <a:gd name="connsiteX3" fmla="*/ 966248 w 1932495"/>
                <a:gd name="connsiteY3" fmla="*/ 1932496 h 1932495"/>
                <a:gd name="connsiteX4" fmla="*/ 0 w 1932495"/>
                <a:gd name="connsiteY4" fmla="*/ 966248 h 19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495" h="1932495">
                  <a:moveTo>
                    <a:pt x="0" y="966248"/>
                  </a:moveTo>
                  <a:cubicBezTo>
                    <a:pt x="0" y="432604"/>
                    <a:pt x="432604" y="0"/>
                    <a:pt x="966248" y="0"/>
                  </a:cubicBezTo>
                  <a:cubicBezTo>
                    <a:pt x="1499892" y="0"/>
                    <a:pt x="1932496" y="432604"/>
                    <a:pt x="1932496" y="966248"/>
                  </a:cubicBezTo>
                  <a:cubicBezTo>
                    <a:pt x="1932496" y="1499892"/>
                    <a:pt x="1499892" y="1932496"/>
                    <a:pt x="966248" y="1932496"/>
                  </a:cubicBezTo>
                  <a:cubicBezTo>
                    <a:pt x="432604" y="1932496"/>
                    <a:pt x="0" y="1499892"/>
                    <a:pt x="0" y="966248"/>
                  </a:cubicBezTo>
                  <a:close/>
                </a:path>
              </a:pathLst>
            </a:custGeom>
            <a:solidFill>
              <a:srgbClr val="8064A2">
                <a:hueOff val="0"/>
                <a:satOff val="0"/>
                <a:lumOff val="0"/>
                <a:alphaOff val="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947" tIns="310947" rIns="310947" bIns="310947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solidFill>
                    <a:sysClr val="window" lastClr="FFFFFF"/>
                  </a:solidFill>
                </a:rPr>
                <a:t>Doing and monitoring  the work</a:t>
              </a:r>
            </a:p>
          </p:txBody>
        </p:sp>
        <p:sp>
          <p:nvSpPr>
            <p:cNvPr id="15" name="Freeform 14"/>
            <p:cNvSpPr/>
            <p:nvPr/>
          </p:nvSpPr>
          <p:spPr>
            <a:xfrm rot="21600000">
              <a:off x="4520156" y="5297550"/>
              <a:ext cx="513768" cy="652217"/>
            </a:xfrm>
            <a:custGeom>
              <a:avLst/>
              <a:gdLst>
                <a:gd name="connsiteX0" fmla="*/ 0 w 513767"/>
                <a:gd name="connsiteY0" fmla="*/ 130443 h 652217"/>
                <a:gd name="connsiteX1" fmla="*/ 256884 w 513767"/>
                <a:gd name="connsiteY1" fmla="*/ 130443 h 652217"/>
                <a:gd name="connsiteX2" fmla="*/ 256884 w 513767"/>
                <a:gd name="connsiteY2" fmla="*/ 0 h 652217"/>
                <a:gd name="connsiteX3" fmla="*/ 513767 w 513767"/>
                <a:gd name="connsiteY3" fmla="*/ 326109 h 652217"/>
                <a:gd name="connsiteX4" fmla="*/ 256884 w 513767"/>
                <a:gd name="connsiteY4" fmla="*/ 652217 h 652217"/>
                <a:gd name="connsiteX5" fmla="*/ 256884 w 513767"/>
                <a:gd name="connsiteY5" fmla="*/ 521774 h 652217"/>
                <a:gd name="connsiteX6" fmla="*/ 0 w 513767"/>
                <a:gd name="connsiteY6" fmla="*/ 521774 h 652217"/>
                <a:gd name="connsiteX7" fmla="*/ 0 w 513767"/>
                <a:gd name="connsiteY7" fmla="*/ 130443 h 65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767" h="652217">
                  <a:moveTo>
                    <a:pt x="513767" y="521774"/>
                  </a:moveTo>
                  <a:lnTo>
                    <a:pt x="256883" y="521774"/>
                  </a:lnTo>
                  <a:lnTo>
                    <a:pt x="256883" y="652217"/>
                  </a:lnTo>
                  <a:lnTo>
                    <a:pt x="0" y="326108"/>
                  </a:lnTo>
                  <a:lnTo>
                    <a:pt x="256883" y="0"/>
                  </a:lnTo>
                  <a:lnTo>
                    <a:pt x="256883" y="130443"/>
                  </a:lnTo>
                  <a:lnTo>
                    <a:pt x="513767" y="130443"/>
                  </a:lnTo>
                  <a:lnTo>
                    <a:pt x="513767" y="521774"/>
                  </a:lnTo>
                  <a:close/>
                </a:path>
              </a:pathLst>
            </a:custGeom>
            <a:solidFill>
              <a:srgbClr val="8064A2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4130" tIns="130443" rIns="1" bIns="130443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AU" sz="1200">
                <a:solidFill>
                  <a:sysClr val="window" lastClr="FFFFFF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345317" y="4657410"/>
              <a:ext cx="1932495" cy="1932495"/>
            </a:xfrm>
            <a:custGeom>
              <a:avLst/>
              <a:gdLst>
                <a:gd name="connsiteX0" fmla="*/ 0 w 1932495"/>
                <a:gd name="connsiteY0" fmla="*/ 966248 h 1932495"/>
                <a:gd name="connsiteX1" fmla="*/ 966248 w 1932495"/>
                <a:gd name="connsiteY1" fmla="*/ 0 h 1932495"/>
                <a:gd name="connsiteX2" fmla="*/ 1932496 w 1932495"/>
                <a:gd name="connsiteY2" fmla="*/ 966248 h 1932495"/>
                <a:gd name="connsiteX3" fmla="*/ 966248 w 1932495"/>
                <a:gd name="connsiteY3" fmla="*/ 1932496 h 1932495"/>
                <a:gd name="connsiteX4" fmla="*/ 0 w 1932495"/>
                <a:gd name="connsiteY4" fmla="*/ 966248 h 19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495" h="1932495">
                  <a:moveTo>
                    <a:pt x="0" y="966248"/>
                  </a:moveTo>
                  <a:cubicBezTo>
                    <a:pt x="0" y="432604"/>
                    <a:pt x="432604" y="0"/>
                    <a:pt x="966248" y="0"/>
                  </a:cubicBezTo>
                  <a:cubicBezTo>
                    <a:pt x="1499892" y="0"/>
                    <a:pt x="1932496" y="432604"/>
                    <a:pt x="1932496" y="966248"/>
                  </a:cubicBezTo>
                  <a:cubicBezTo>
                    <a:pt x="1932496" y="1499892"/>
                    <a:pt x="1499892" y="1932496"/>
                    <a:pt x="966248" y="1932496"/>
                  </a:cubicBezTo>
                  <a:cubicBezTo>
                    <a:pt x="432604" y="1932496"/>
                    <a:pt x="0" y="1499892"/>
                    <a:pt x="0" y="966248"/>
                  </a:cubicBezTo>
                  <a:close/>
                </a:path>
              </a:pathLst>
            </a:custGeom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947" tIns="310947" rIns="310947" bIns="310947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solidFill>
                    <a:sysClr val="window" lastClr="FFFFFF"/>
                  </a:solidFill>
                </a:rPr>
                <a:t>Deciding if the plan is working</a:t>
              </a:r>
            </a:p>
          </p:txBody>
        </p:sp>
        <p:sp>
          <p:nvSpPr>
            <p:cNvPr id="17" name="Freeform 16"/>
            <p:cNvSpPr/>
            <p:nvPr/>
          </p:nvSpPr>
          <p:spPr>
            <a:xfrm rot="25920000">
              <a:off x="2610811" y="3931458"/>
              <a:ext cx="513767" cy="652217"/>
            </a:xfrm>
            <a:custGeom>
              <a:avLst/>
              <a:gdLst>
                <a:gd name="connsiteX0" fmla="*/ 0 w 513767"/>
                <a:gd name="connsiteY0" fmla="*/ 130443 h 652217"/>
                <a:gd name="connsiteX1" fmla="*/ 256884 w 513767"/>
                <a:gd name="connsiteY1" fmla="*/ 130443 h 652217"/>
                <a:gd name="connsiteX2" fmla="*/ 256884 w 513767"/>
                <a:gd name="connsiteY2" fmla="*/ 0 h 652217"/>
                <a:gd name="connsiteX3" fmla="*/ 513767 w 513767"/>
                <a:gd name="connsiteY3" fmla="*/ 326109 h 652217"/>
                <a:gd name="connsiteX4" fmla="*/ 256884 w 513767"/>
                <a:gd name="connsiteY4" fmla="*/ 652217 h 652217"/>
                <a:gd name="connsiteX5" fmla="*/ 256884 w 513767"/>
                <a:gd name="connsiteY5" fmla="*/ 521774 h 652217"/>
                <a:gd name="connsiteX6" fmla="*/ 0 w 513767"/>
                <a:gd name="connsiteY6" fmla="*/ 521774 h 652217"/>
                <a:gd name="connsiteX7" fmla="*/ 0 w 513767"/>
                <a:gd name="connsiteY7" fmla="*/ 130443 h 65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767" h="652217">
                  <a:moveTo>
                    <a:pt x="513767" y="521774"/>
                  </a:moveTo>
                  <a:lnTo>
                    <a:pt x="256883" y="521774"/>
                  </a:lnTo>
                  <a:lnTo>
                    <a:pt x="256883" y="652217"/>
                  </a:lnTo>
                  <a:lnTo>
                    <a:pt x="0" y="326108"/>
                  </a:lnTo>
                  <a:lnTo>
                    <a:pt x="256883" y="0"/>
                  </a:lnTo>
                  <a:lnTo>
                    <a:pt x="256883" y="130443"/>
                  </a:lnTo>
                  <a:lnTo>
                    <a:pt x="513767" y="130443"/>
                  </a:lnTo>
                  <a:lnTo>
                    <a:pt x="513767" y="521774"/>
                  </a:lnTo>
                  <a:close/>
                </a:path>
              </a:pathLst>
            </a:custGeom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4129" tIns="130442" rIns="0" bIns="130443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AU" sz="1200">
                <a:solidFill>
                  <a:sysClr val="window" lastClr="FFFF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448590" y="1897569"/>
              <a:ext cx="1932495" cy="1932495"/>
            </a:xfrm>
            <a:custGeom>
              <a:avLst/>
              <a:gdLst>
                <a:gd name="connsiteX0" fmla="*/ 0 w 1932495"/>
                <a:gd name="connsiteY0" fmla="*/ 966248 h 1932495"/>
                <a:gd name="connsiteX1" fmla="*/ 966248 w 1932495"/>
                <a:gd name="connsiteY1" fmla="*/ 0 h 1932495"/>
                <a:gd name="connsiteX2" fmla="*/ 1932496 w 1932495"/>
                <a:gd name="connsiteY2" fmla="*/ 966248 h 1932495"/>
                <a:gd name="connsiteX3" fmla="*/ 966248 w 1932495"/>
                <a:gd name="connsiteY3" fmla="*/ 1932496 h 1932495"/>
                <a:gd name="connsiteX4" fmla="*/ 0 w 1932495"/>
                <a:gd name="connsiteY4" fmla="*/ 966248 h 19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495" h="1932495">
                  <a:moveTo>
                    <a:pt x="0" y="966248"/>
                  </a:moveTo>
                  <a:cubicBezTo>
                    <a:pt x="0" y="432604"/>
                    <a:pt x="432604" y="0"/>
                    <a:pt x="966248" y="0"/>
                  </a:cubicBezTo>
                  <a:cubicBezTo>
                    <a:pt x="1499892" y="0"/>
                    <a:pt x="1932496" y="432604"/>
                    <a:pt x="1932496" y="966248"/>
                  </a:cubicBezTo>
                  <a:cubicBezTo>
                    <a:pt x="1932496" y="1499892"/>
                    <a:pt x="1499892" y="1932496"/>
                    <a:pt x="966248" y="1932496"/>
                  </a:cubicBezTo>
                  <a:cubicBezTo>
                    <a:pt x="432604" y="1932496"/>
                    <a:pt x="0" y="1499892"/>
                    <a:pt x="0" y="966248"/>
                  </a:cubicBezTo>
                  <a:close/>
                </a:path>
              </a:pathLst>
            </a:custGeom>
            <a:solidFill>
              <a:srgbClr val="F79646">
                <a:hueOff val="0"/>
                <a:satOff val="0"/>
                <a:lumOff val="0"/>
                <a:alphaOff val="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947" tIns="310947" rIns="310947" bIns="310947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solidFill>
                    <a:sysClr val="window" lastClr="FFFFFF"/>
                  </a:solidFill>
                </a:rPr>
                <a:t>Telling ourselves and others</a:t>
              </a:r>
            </a:p>
          </p:txBody>
        </p:sp>
        <p:sp>
          <p:nvSpPr>
            <p:cNvPr id="19" name="Freeform 18"/>
            <p:cNvSpPr/>
            <p:nvPr/>
          </p:nvSpPr>
          <p:spPr>
            <a:xfrm rot="19440000">
              <a:off x="3320021" y="1693417"/>
              <a:ext cx="513767" cy="652217"/>
            </a:xfrm>
            <a:custGeom>
              <a:avLst/>
              <a:gdLst>
                <a:gd name="connsiteX0" fmla="*/ 0 w 513767"/>
                <a:gd name="connsiteY0" fmla="*/ 130443 h 652217"/>
                <a:gd name="connsiteX1" fmla="*/ 256884 w 513767"/>
                <a:gd name="connsiteY1" fmla="*/ 130443 h 652217"/>
                <a:gd name="connsiteX2" fmla="*/ 256884 w 513767"/>
                <a:gd name="connsiteY2" fmla="*/ 0 h 652217"/>
                <a:gd name="connsiteX3" fmla="*/ 513767 w 513767"/>
                <a:gd name="connsiteY3" fmla="*/ 326109 h 652217"/>
                <a:gd name="connsiteX4" fmla="*/ 256884 w 513767"/>
                <a:gd name="connsiteY4" fmla="*/ 652217 h 652217"/>
                <a:gd name="connsiteX5" fmla="*/ 256884 w 513767"/>
                <a:gd name="connsiteY5" fmla="*/ 521774 h 652217"/>
                <a:gd name="connsiteX6" fmla="*/ 0 w 513767"/>
                <a:gd name="connsiteY6" fmla="*/ 521774 h 652217"/>
                <a:gd name="connsiteX7" fmla="*/ 0 w 513767"/>
                <a:gd name="connsiteY7" fmla="*/ 130443 h 65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767" h="652217">
                  <a:moveTo>
                    <a:pt x="0" y="130443"/>
                  </a:moveTo>
                  <a:lnTo>
                    <a:pt x="256884" y="130443"/>
                  </a:lnTo>
                  <a:lnTo>
                    <a:pt x="256884" y="0"/>
                  </a:lnTo>
                  <a:lnTo>
                    <a:pt x="513767" y="326109"/>
                  </a:lnTo>
                  <a:lnTo>
                    <a:pt x="256884" y="652217"/>
                  </a:lnTo>
                  <a:lnTo>
                    <a:pt x="256884" y="521774"/>
                  </a:lnTo>
                  <a:lnTo>
                    <a:pt x="0" y="521774"/>
                  </a:lnTo>
                  <a:lnTo>
                    <a:pt x="0" y="130443"/>
                  </a:lnTo>
                  <a:close/>
                </a:path>
              </a:pathLst>
            </a:custGeom>
            <a:solidFill>
              <a:srgbClr val="F79646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-1" tIns="130443" rIns="154130" bIns="130442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AU" sz="1200">
                <a:solidFill>
                  <a:sysClr val="window" lastClr="FFFFFF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5485" y="500426"/>
            <a:ext cx="2864969" cy="132802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AU" dirty="0">
                <a:solidFill>
                  <a:srgbClr val="000000"/>
                </a:solidFill>
              </a:rPr>
              <a:t>Record what we learn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AU" dirty="0">
                <a:solidFill>
                  <a:srgbClr val="000000"/>
                </a:solidFill>
              </a:rPr>
              <a:t>Share what we learn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AU" dirty="0">
                <a:solidFill>
                  <a:srgbClr val="000000"/>
                </a:solidFill>
              </a:rPr>
              <a:t>Help others to share what they learn</a:t>
            </a:r>
          </a:p>
        </p:txBody>
      </p:sp>
    </p:spTree>
    <p:extLst>
      <p:ext uri="{BB962C8B-B14F-4D97-AF65-F5344CB8AC3E}">
        <p14:creationId xmlns:p14="http://schemas.microsoft.com/office/powerpoint/2010/main" val="3798139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1">
              <a:defRPr/>
            </a:pPr>
            <a:r>
              <a:rPr lang="en-AU" sz="4000" dirty="0"/>
              <a:t>To think in creative and expansive ways about how to present your work using stories that highlight the most critical and empowering messages</a:t>
            </a:r>
          </a:p>
          <a:p>
            <a:pPr lvl="1">
              <a:defRPr/>
            </a:pPr>
            <a:r>
              <a:rPr lang="en-AU" sz="4000" dirty="0">
                <a:solidFill>
                  <a:schemeClr val="accent2"/>
                </a:solidFill>
              </a:rPr>
              <a:t>To decide who we need to tell, and how we will tell them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 anchor="ctr">
            <a:normAutofit fontScale="77500" lnSpcReduction="2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Why we do this step?</a:t>
            </a:r>
          </a:p>
        </p:txBody>
      </p:sp>
    </p:spTree>
    <p:extLst>
      <p:ext uri="{BB962C8B-B14F-4D97-AF65-F5344CB8AC3E}">
        <p14:creationId xmlns:p14="http://schemas.microsoft.com/office/powerpoint/2010/main" val="78124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dirty="0"/>
              <a:t>What most people think of as a Management Plan is really a communication document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AU" dirty="0">
                <a:solidFill>
                  <a:schemeClr val="accent2"/>
                </a:solidFill>
              </a:rPr>
              <a:t>Management Plans are ‘living’, changing constantly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AU" dirty="0"/>
              <a:t>The communication document tells different audiences about our plan at a particular time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AU" dirty="0">
                <a:solidFill>
                  <a:schemeClr val="accent2"/>
                </a:solidFill>
              </a:rPr>
              <a:t>We need to think about </a:t>
            </a:r>
          </a:p>
          <a:p>
            <a:pPr lvl="1">
              <a:defRPr/>
            </a:pPr>
            <a:r>
              <a:rPr lang="en-AU" dirty="0"/>
              <a:t>who we need to tell</a:t>
            </a:r>
          </a:p>
          <a:p>
            <a:pPr lvl="1">
              <a:defRPr/>
            </a:pPr>
            <a:r>
              <a:rPr lang="en-AU" dirty="0"/>
              <a:t>what we tell them</a:t>
            </a:r>
          </a:p>
          <a:p>
            <a:pPr lvl="1">
              <a:defRPr/>
            </a:pPr>
            <a:r>
              <a:rPr lang="en-AU" dirty="0"/>
              <a:t>how we tell them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77500" lnSpcReduction="2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/>
          <a:lstStyle/>
          <a:p>
            <a:r>
              <a:rPr lang="en-AU" dirty="0"/>
              <a:t>Living documents</a:t>
            </a:r>
          </a:p>
        </p:txBody>
      </p:sp>
    </p:spTree>
    <p:extLst>
      <p:ext uri="{BB962C8B-B14F-4D97-AF65-F5344CB8AC3E}">
        <p14:creationId xmlns:p14="http://schemas.microsoft.com/office/powerpoint/2010/main" val="3705655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AU" sz="3600" dirty="0"/>
              <a:t>Who do you need to engage and why?</a:t>
            </a:r>
          </a:p>
          <a:p>
            <a:pPr>
              <a:defRPr/>
            </a:pPr>
            <a:r>
              <a:rPr lang="en-AU" sz="3600" dirty="0">
                <a:solidFill>
                  <a:schemeClr val="accent2"/>
                </a:solidFill>
              </a:rPr>
              <a:t>Which audiences do you want to target?  - your target audiences might also be plan drivers.</a:t>
            </a:r>
          </a:p>
          <a:p>
            <a:pPr>
              <a:defRPr/>
            </a:pPr>
            <a:r>
              <a:rPr lang="en-AU" sz="3600" dirty="0"/>
              <a:t>How can you best show respect to the individuals or groups you are trying to influence?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77500" lnSpcReduction="2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/>
          <a:lstStyle/>
          <a:p>
            <a:r>
              <a:rPr lang="en-AU" dirty="0"/>
              <a:t>Audience</a:t>
            </a:r>
          </a:p>
        </p:txBody>
      </p:sp>
    </p:spTree>
    <p:extLst>
      <p:ext uri="{BB962C8B-B14F-4D97-AF65-F5344CB8AC3E}">
        <p14:creationId xmlns:p14="http://schemas.microsoft.com/office/powerpoint/2010/main" val="3916732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507288" cy="4525963"/>
          </a:xfrm>
        </p:spPr>
        <p:txBody>
          <a:bodyPr rtlCol="0">
            <a:noAutofit/>
          </a:bodyPr>
          <a:lstStyle/>
          <a:p>
            <a:pPr lvl="1">
              <a:defRPr/>
            </a:pPr>
            <a:r>
              <a:rPr lang="en-AU" sz="3200" dirty="0"/>
              <a:t>What information about the problem or solution will change my audience’s perceptions?</a:t>
            </a:r>
          </a:p>
          <a:p>
            <a:pPr lvl="1">
              <a:defRPr/>
            </a:pPr>
            <a:r>
              <a:rPr lang="en-AU" sz="3200" dirty="0">
                <a:solidFill>
                  <a:schemeClr val="accent2"/>
                </a:solidFill>
              </a:rPr>
              <a:t>What information do people need about how to implement the solution?</a:t>
            </a:r>
          </a:p>
          <a:p>
            <a:pPr lvl="1">
              <a:defRPr/>
            </a:pPr>
            <a:r>
              <a:rPr lang="en-AU" sz="3200" dirty="0"/>
              <a:t>What information about the consequences of the desired action is not well understood?</a:t>
            </a:r>
          </a:p>
          <a:p>
            <a:pPr lvl="1">
              <a:defRPr/>
            </a:pPr>
            <a:r>
              <a:rPr lang="en-AU" sz="3200" dirty="0">
                <a:solidFill>
                  <a:schemeClr val="accent2"/>
                </a:solidFill>
              </a:rPr>
              <a:t>What do people care about? What do they want to change?</a:t>
            </a: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77500" lnSpcReduction="2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/>
          <a:lstStyle/>
          <a:p>
            <a:r>
              <a:rPr lang="en-AU" dirty="0"/>
              <a:t>Create compelling messages</a:t>
            </a:r>
          </a:p>
        </p:txBody>
      </p:sp>
    </p:spTree>
    <p:extLst>
      <p:ext uri="{BB962C8B-B14F-4D97-AF65-F5344CB8AC3E}">
        <p14:creationId xmlns:p14="http://schemas.microsoft.com/office/powerpoint/2010/main" val="1120516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A main short plan that is strategic and adaptive with a small number of achievable strategies related to dream, targets and threats.</a:t>
            </a:r>
          </a:p>
          <a:p>
            <a:r>
              <a:rPr lang="en-AU" dirty="0">
                <a:solidFill>
                  <a:schemeClr val="accent2"/>
                </a:solidFill>
              </a:rPr>
              <a:t>May have 3-5 year work / action plans which describe detailed actions and the resources needed to achieve the Plan.</a:t>
            </a:r>
          </a:p>
          <a:p>
            <a:r>
              <a:rPr lang="en-AU" dirty="0"/>
              <a:t>Most detailed information in separate resource and supporting documents</a:t>
            </a:r>
          </a:p>
          <a:p>
            <a:r>
              <a:rPr lang="en-AU" dirty="0">
                <a:solidFill>
                  <a:schemeClr val="accent2"/>
                </a:solidFill>
              </a:rPr>
              <a:t>Plain English, storybook or poster versions of the Plan as a way of engaging the whole community.</a:t>
            </a:r>
          </a:p>
          <a:p>
            <a:r>
              <a:rPr lang="en-AU" dirty="0"/>
              <a:t>Regular updates and reports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77500" lnSpcReduction="2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 fontScale="77500" lnSpcReduction="20000"/>
          </a:bodyPr>
          <a:lstStyle/>
          <a:p>
            <a:r>
              <a:rPr lang="en-AU" dirty="0"/>
              <a:t>More than one communications tool</a:t>
            </a:r>
          </a:p>
        </p:txBody>
      </p:sp>
    </p:spTree>
    <p:extLst>
      <p:ext uri="{BB962C8B-B14F-4D97-AF65-F5344CB8AC3E}">
        <p14:creationId xmlns:p14="http://schemas.microsoft.com/office/powerpoint/2010/main" val="364869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6"/>
            <a:ext cx="375476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Typical contents </a:t>
            </a:r>
          </a:p>
          <a:p>
            <a:r>
              <a:rPr lang="en-AU" dirty="0"/>
              <a:t>Vision/ dream</a:t>
            </a:r>
          </a:p>
          <a:p>
            <a:r>
              <a:rPr lang="en-AU" dirty="0"/>
              <a:t>Maps (scope)</a:t>
            </a:r>
          </a:p>
          <a:p>
            <a:r>
              <a:rPr lang="en-AU" dirty="0"/>
              <a:t>Targets &amp; health</a:t>
            </a:r>
          </a:p>
          <a:p>
            <a:r>
              <a:rPr lang="en-AU" dirty="0"/>
              <a:t>Threats</a:t>
            </a:r>
          </a:p>
          <a:p>
            <a:r>
              <a:rPr lang="en-AU" dirty="0"/>
              <a:t>Goals</a:t>
            </a:r>
          </a:p>
          <a:p>
            <a:r>
              <a:rPr lang="en-AU" dirty="0"/>
              <a:t>Strategies</a:t>
            </a:r>
          </a:p>
          <a:p>
            <a:r>
              <a:rPr lang="en-AU" dirty="0"/>
              <a:t>Monitoring 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28125" cy="461963"/>
          </a:xfrm>
        </p:spPr>
        <p:txBody>
          <a:bodyPr/>
          <a:lstStyle/>
          <a:p>
            <a:r>
              <a:rPr lang="en-AU" dirty="0"/>
              <a:t>Telling the story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96887"/>
            <a:ext cx="2819400" cy="646113"/>
          </a:xfrm>
        </p:spPr>
        <p:txBody>
          <a:bodyPr anchor="ctr">
            <a:normAutofit fontScale="77500" lnSpcReduction="20000"/>
          </a:bodyPr>
          <a:lstStyle/>
          <a:p>
            <a:r>
              <a:rPr lang="en-AU" dirty="0"/>
              <a:t>Communication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843221" y="496887"/>
            <a:ext cx="6291262" cy="646113"/>
          </a:xfrm>
        </p:spPr>
        <p:txBody>
          <a:bodyPr anchor="ctr">
            <a:normAutofit fontScale="85000" lnSpcReduction="10000"/>
          </a:bodyPr>
          <a:lstStyle/>
          <a:p>
            <a:r>
              <a:rPr lang="en-AU" dirty="0"/>
              <a:t>Main short plan – typical contents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589776" y="1600205"/>
            <a:ext cx="375476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>
            <a:lvl1pPr marL="342796" indent="-342796" algn="l" defTabSz="914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722" indent="-285662" algn="l" defTabSz="91411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2647" indent="-228529" algn="l" defTabSz="914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599708" indent="-228529" algn="l" defTabSz="91411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6770" indent="-228529" algn="l" defTabSz="91411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3830" indent="-228529" algn="l" defTabSz="914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88" indent="-228529" algn="l" defTabSz="914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49" indent="-228529" algn="l" defTabSz="914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6" indent="-228529" algn="l" defTabSz="914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AU" dirty="0"/>
              <a:t>Typically NOT </a:t>
            </a:r>
          </a:p>
          <a:p>
            <a:pPr fontAlgn="auto">
              <a:spcAft>
                <a:spcPts val="0"/>
              </a:spcAft>
            </a:pPr>
            <a:r>
              <a:rPr lang="en-AU" dirty="0"/>
              <a:t>Situation diagram</a:t>
            </a:r>
          </a:p>
          <a:p>
            <a:pPr fontAlgn="auto">
              <a:spcAft>
                <a:spcPts val="0"/>
              </a:spcAft>
            </a:pPr>
            <a:r>
              <a:rPr lang="en-AU" dirty="0"/>
              <a:t>Results chains</a:t>
            </a:r>
          </a:p>
          <a:p>
            <a:pPr fontAlgn="auto">
              <a:spcAft>
                <a:spcPts val="0"/>
              </a:spcAft>
            </a:pPr>
            <a:r>
              <a:rPr lang="en-AU" dirty="0"/>
              <a:t>Work plans</a:t>
            </a:r>
          </a:p>
          <a:p>
            <a:pPr fontAlgn="auto">
              <a:spcAft>
                <a:spcPts val="0"/>
              </a:spcAft>
            </a:pPr>
            <a:r>
              <a:rPr lang="en-AU" dirty="0"/>
              <a:t>Budgets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AU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71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9755"/>
            <a:ext cx="3852000" cy="272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852000" cy="2721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76" y="3717032"/>
            <a:ext cx="3852000" cy="272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3852000" cy="2719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194948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7971</TotalTime>
  <Words>508</Words>
  <Application>Microsoft Office PowerPoint</Application>
  <PresentationFormat>On-screen Show (4:3)</PresentationFormat>
  <Paragraphs>120</Paragraphs>
  <Slides>15</Slides>
  <Notes>15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Helvetica Light</vt:lpstr>
      <vt:lpstr>Trebuchet MS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Cowell</dc:creator>
  <cp:lastModifiedBy>Stuart</cp:lastModifiedBy>
  <cp:revision>150</cp:revision>
  <cp:lastPrinted>2016-10-25T12:42:02Z</cp:lastPrinted>
  <dcterms:created xsi:type="dcterms:W3CDTF">2010-10-11T13:09:10Z</dcterms:created>
  <dcterms:modified xsi:type="dcterms:W3CDTF">2017-02-02T04:29:24Z</dcterms:modified>
</cp:coreProperties>
</file>