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9" r:id="rId4"/>
    <p:sldId id="287" r:id="rId5"/>
    <p:sldId id="305" r:id="rId6"/>
    <p:sldId id="303" r:id="rId7"/>
    <p:sldId id="304" r:id="rId8"/>
    <p:sldId id="281" r:id="rId9"/>
    <p:sldId id="273" r:id="rId10"/>
    <p:sldId id="302" r:id="rId11"/>
    <p:sldId id="282" r:id="rId12"/>
    <p:sldId id="274" r:id="rId13"/>
    <p:sldId id="275" r:id="rId14"/>
    <p:sldId id="277" r:id="rId15"/>
    <p:sldId id="268" r:id="rId16"/>
    <p:sldId id="283" r:id="rId17"/>
    <p:sldId id="296" r:id="rId18"/>
    <p:sldId id="309" r:id="rId19"/>
    <p:sldId id="299" r:id="rId20"/>
    <p:sldId id="294" r:id="rId21"/>
    <p:sldId id="300" r:id="rId22"/>
    <p:sldId id="301" r:id="rId23"/>
    <p:sldId id="295" r:id="rId24"/>
    <p:sldId id="289" r:id="rId25"/>
    <p:sldId id="272" r:id="rId26"/>
    <p:sldId id="306" r:id="rId27"/>
    <p:sldId id="284" r:id="rId28"/>
    <p:sldId id="307" r:id="rId29"/>
    <p:sldId id="308" r:id="rId30"/>
    <p:sldId id="288" r:id="rId3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Data\Completeness\CAP%20Tracking%20Tool\Revised%20Coach%20Study\July%202011\Results%20graphing%20workbook%20Coach%20Activity%20vs%20Uncoached%20Aug%201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7029038415652584"/>
          <c:y val="0.13272652059796908"/>
          <c:w val="0.70546719160104965"/>
          <c:h val="0.52320438206093767"/>
        </c:manualLayout>
      </c:layout>
      <c:barChart>
        <c:barDir val="col"/>
        <c:grouping val="clustered"/>
        <c:varyColors val="0"/>
        <c:ser>
          <c:idx val="0"/>
          <c:order val="0"/>
          <c:tx>
            <c:v>Coached - Activity Reports (n=65 projects)</c:v>
          </c:tx>
          <c:spPr>
            <a:solidFill>
              <a:srgbClr val="008000"/>
            </a:solidFill>
          </c:spPr>
          <c:invertIfNegative val="0"/>
          <c:cat>
            <c:strRef>
              <c:f>Data!$B$6:$B$15</c:f>
              <c:strCache>
                <c:ptCount val="10"/>
                <c:pt idx="0">
                  <c:v>A1-People</c:v>
                </c:pt>
                <c:pt idx="1">
                  <c:v>A2-Scope</c:v>
                </c:pt>
                <c:pt idx="2">
                  <c:v>B3-Viability</c:v>
                </c:pt>
                <c:pt idx="3">
                  <c:v>B4-Threats</c:v>
                </c:pt>
                <c:pt idx="4">
                  <c:v>B5-Situation</c:v>
                </c:pt>
                <c:pt idx="5">
                  <c:v>B6-Strategy</c:v>
                </c:pt>
                <c:pt idx="6">
                  <c:v>B7-Measures</c:v>
                </c:pt>
                <c:pt idx="7">
                  <c:v>C8-Work Plans</c:v>
                </c:pt>
                <c:pt idx="8">
                  <c:v>C9-Implement</c:v>
                </c:pt>
                <c:pt idx="9">
                  <c:v>D10-Results</c:v>
                </c:pt>
              </c:strCache>
            </c:strRef>
          </c:cat>
          <c:val>
            <c:numRef>
              <c:f>(Data!$E$6:$E$7,Data!$E$8:$E$12,Data!$E$13:$E$14,Data!$E$15)</c:f>
              <c:numCache>
                <c:formatCode>0%</c:formatCode>
                <c:ptCount val="10"/>
                <c:pt idx="0">
                  <c:v>0.52307692307692066</c:v>
                </c:pt>
                <c:pt idx="1">
                  <c:v>1</c:v>
                </c:pt>
                <c:pt idx="2">
                  <c:v>0.81538461538461604</c:v>
                </c:pt>
                <c:pt idx="3">
                  <c:v>0.984615384615385</c:v>
                </c:pt>
                <c:pt idx="4">
                  <c:v>0.43076923076923102</c:v>
                </c:pt>
                <c:pt idx="5">
                  <c:v>0.90769230769230802</c:v>
                </c:pt>
                <c:pt idx="6">
                  <c:v>0.47692307692307817</c:v>
                </c:pt>
                <c:pt idx="7">
                  <c:v>0.35384615384615414</c:v>
                </c:pt>
                <c:pt idx="8">
                  <c:v>0.23076923076923217</c:v>
                </c:pt>
                <c:pt idx="9">
                  <c:v>0.38461538461538508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9-4C1A-A23C-27D155964975}"/>
            </c:ext>
          </c:extLst>
        </c:ser>
        <c:ser>
          <c:idx val="1"/>
          <c:order val="1"/>
          <c:tx>
            <c:v>Non-Coached (n=206 projects)</c:v>
          </c:tx>
          <c:spPr>
            <a:solidFill>
              <a:srgbClr val="FFFF00"/>
            </a:solidFill>
          </c:spPr>
          <c:invertIfNegative val="0"/>
          <c:cat>
            <c:strRef>
              <c:f>Data!$B$6:$B$15</c:f>
              <c:strCache>
                <c:ptCount val="10"/>
                <c:pt idx="0">
                  <c:v>A1-People</c:v>
                </c:pt>
                <c:pt idx="1">
                  <c:v>A2-Scope</c:v>
                </c:pt>
                <c:pt idx="2">
                  <c:v>B3-Viability</c:v>
                </c:pt>
                <c:pt idx="3">
                  <c:v>B4-Threats</c:v>
                </c:pt>
                <c:pt idx="4">
                  <c:v>B5-Situation</c:v>
                </c:pt>
                <c:pt idx="5">
                  <c:v>B6-Strategy</c:v>
                </c:pt>
                <c:pt idx="6">
                  <c:v>B7-Measures</c:v>
                </c:pt>
                <c:pt idx="7">
                  <c:v>C8-Work Plans</c:v>
                </c:pt>
                <c:pt idx="8">
                  <c:v>C9-Implement</c:v>
                </c:pt>
                <c:pt idx="9">
                  <c:v>D10-Results</c:v>
                </c:pt>
              </c:strCache>
            </c:strRef>
          </c:cat>
          <c:val>
            <c:numRef>
              <c:f>(Data!$G$6:$G$7,Data!$G$8:$G$12,Data!$G$13:$G$14,Data!$G$15)</c:f>
              <c:numCache>
                <c:formatCode>0%</c:formatCode>
                <c:ptCount val="10"/>
                <c:pt idx="0">
                  <c:v>0.31553398058252402</c:v>
                </c:pt>
                <c:pt idx="1">
                  <c:v>0.99514563106796072</c:v>
                </c:pt>
                <c:pt idx="2">
                  <c:v>0.65533980582524298</c:v>
                </c:pt>
                <c:pt idx="3">
                  <c:v>0.82524271844660202</c:v>
                </c:pt>
                <c:pt idx="4">
                  <c:v>0.28640776699029324</c:v>
                </c:pt>
                <c:pt idx="5">
                  <c:v>0.72330097087378731</c:v>
                </c:pt>
                <c:pt idx="6">
                  <c:v>0.28155339805825202</c:v>
                </c:pt>
                <c:pt idx="7">
                  <c:v>0.16504854368932215</c:v>
                </c:pt>
                <c:pt idx="8">
                  <c:v>0.15533980582524409</c:v>
                </c:pt>
                <c:pt idx="9">
                  <c:v>0.17961165048543809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9-4C1A-A23C-27D155964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08928"/>
        <c:axId val="45784064"/>
      </c:barChart>
      <c:catAx>
        <c:axId val="4530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Step of CAP Process</a:t>
                </a:r>
              </a:p>
            </c:rich>
          </c:tx>
          <c:layout>
            <c:manualLayout>
              <c:xMode val="edge"/>
              <c:yMode val="edge"/>
              <c:x val="0.30923789071820601"/>
              <c:y val="0.892639792308572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45784064"/>
        <c:crosses val="autoZero"/>
        <c:auto val="1"/>
        <c:lblAlgn val="ctr"/>
        <c:lblOffset val="100"/>
        <c:noMultiLvlLbl val="0"/>
      </c:catAx>
      <c:valAx>
        <c:axId val="4578406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Percent of Projects with some Criteria Met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4530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2A88-1861-4DF1-8C7D-2A61DBEE666C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A428B-0A7A-408A-AF2A-4F042DBD2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3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5B859-ECD8-4A5E-9A84-28391DD306B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29ADF-355E-4B9F-86D3-4496AF753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3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121C9-6EF6-488E-9FAF-E8194182294A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Printed March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CAP Resources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CAP Overview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05DD-AACF-4797-8065-FB3147147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8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05DD-AACF-4797-8065-FB31471476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05DD-AACF-4797-8065-FB31471476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38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05DD-AACF-4797-8065-FB31471476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8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2DE08-D4B2-41C6-BBEC-868E62FE1C2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4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6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C432-48C8-471A-A50E-AF0C27EDB5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C137A-AFF1-479B-A5F0-BA040329EFA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C432-48C8-471A-A50E-AF0C27EDB5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solidFill>
                  <a:srgbClr val="008000"/>
                </a:solidFill>
              </a:rPr>
              <a:t>Conservation Coaches Network – engaged board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solidFill>
                  <a:srgbClr val="0033CC"/>
                </a:solidFill>
              </a:rPr>
              <a:t>Active list serve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100" dirty="0">
                <a:solidFill>
                  <a:srgbClr val="008000"/>
                </a:solidFill>
              </a:rPr>
              <a:t>Materials accessed and downloaded -  8000 hits/month</a:t>
            </a:r>
            <a:endParaRPr lang="en-US" sz="10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C137A-AFF1-479B-A5F0-BA040329EFA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BCC9A-9FAF-4A77-98B4-0B5F4FEF3AD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666909" y="4715154"/>
            <a:ext cx="53352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And what difference are coaches making in the practice of conservation?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This graph which was presented at the 2010 </a:t>
            </a:r>
            <a:r>
              <a:rPr lang="en-US" dirty="0" err="1"/>
              <a:t>CCNet</a:t>
            </a:r>
            <a:r>
              <a:rPr lang="en-US" dirty="0"/>
              <a:t> Rally shows a comparison from active and updated project records from the </a:t>
            </a:r>
            <a:r>
              <a:rPr lang="en-US" dirty="0" err="1"/>
              <a:t>ConPro</a:t>
            </a:r>
            <a:r>
              <a:rPr lang="en-US" dirty="0"/>
              <a:t> data-base. (Excludes placeholder records, CPI project records not edited by project staff , data effective date &lt; 2004 not edited by project staff).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This comparison shows us that projects that have a coach assisting them are doing better are completing an adaptive management cycle. 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4FA57-D23E-456A-B03B-D2822825D7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0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05DD-AACF-4797-8065-FB31471476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8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6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8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6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0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8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4FA57-D23E-456A-B03B-D2822825D73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9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121C9-6EF6-488E-9FAF-E8194182294A}" type="slidenum">
              <a:rPr lang="en-US">
                <a:solidFill>
                  <a:prstClr val="black"/>
                </a:solidFill>
              </a:rPr>
              <a:pPr eaLnBrk="1" hangingPunct="1"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Printed March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CAP Resources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>
                <a:solidFill>
                  <a:prstClr val="black"/>
                </a:solidFill>
              </a:rPr>
              <a:t>CAP Overview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3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4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29ADF-355E-4B9F-86D3-4496AF753D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8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05DD-AACF-4797-8065-FB31471476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tuart\My Documents\My Pictures\Stu\Boolcoomatta\Landscape\Plains\Sm_BOOL_skyandplainsDomeRockPad_060100_(C)BH_WL_44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6477000" cy="1524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5029200"/>
            <a:ext cx="5105400" cy="1066800"/>
          </a:xfrm>
        </p:spPr>
        <p:txBody>
          <a:bodyPr/>
          <a:lstStyle>
            <a:lvl1pPr marL="0" indent="0">
              <a:buFontTx/>
              <a:buNone/>
              <a:defRPr sz="3600" b="1" i="1">
                <a:latin typeface="Garamond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19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30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418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418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99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20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371600"/>
            <a:ext cx="8229600" cy="4418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2667000"/>
            <a:ext cx="3660775" cy="1484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4303713"/>
            <a:ext cx="3660775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172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667000"/>
            <a:ext cx="7472363" cy="31226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810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38" y="3354388"/>
            <a:ext cx="3659187" cy="148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3354388"/>
            <a:ext cx="3660775" cy="148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4438" y="4991100"/>
            <a:ext cx="3659187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025" y="4991100"/>
            <a:ext cx="3660775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45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4438" y="3354388"/>
            <a:ext cx="3659187" cy="148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6025" y="3354388"/>
            <a:ext cx="3660775" cy="148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14438" y="4991100"/>
            <a:ext cx="7472362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672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18BB6-6E86-42FB-B959-97C6649CBD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3A0BA-47CD-403E-8CBA-6940508DC99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4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9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19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637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87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6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46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6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 descr="C:\Documents and Settings\Stuart\My Documents\My Pictures\Stu\Boolcoomatta\Landscape\Plains\Sm_BOOL_skyandplainsDomeRockPad_060100_(C)BH_WL_444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7" b="82222"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4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84784"/>
            <a:ext cx="7472363" cy="430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9813" name="Rectangle 5"/>
          <p:cNvSpPr>
            <a:spLocks noChangeArrowheads="1"/>
          </p:cNvSpPr>
          <p:nvPr userDrawn="1"/>
        </p:nvSpPr>
        <p:spPr bwMode="auto">
          <a:xfrm>
            <a:off x="3276600" y="228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entury Gothic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524000"/>
          </a:xfrm>
        </p:spPr>
        <p:txBody>
          <a:bodyPr/>
          <a:lstStyle/>
          <a:p>
            <a:r>
              <a:rPr lang="en-AU" dirty="0"/>
              <a:t>Other Support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10393" y="3861048"/>
            <a:ext cx="5105400" cy="1066800"/>
          </a:xfrm>
        </p:spPr>
        <p:txBody>
          <a:bodyPr/>
          <a:lstStyle/>
          <a:p>
            <a:r>
              <a:rPr lang="en-AU" dirty="0"/>
              <a:t>When too much planning is not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7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-5239"/>
            <a:ext cx="8784765" cy="1143000"/>
          </a:xfrm>
        </p:spPr>
        <p:txBody>
          <a:bodyPr/>
          <a:lstStyle/>
          <a:p>
            <a:r>
              <a:rPr lang="en-US" dirty="0"/>
              <a:t>CAP Workbook</a:t>
            </a:r>
            <a:br>
              <a:rPr lang="en-US" dirty="0"/>
            </a:br>
            <a:r>
              <a:rPr lang="en-US" sz="2000" dirty="0"/>
              <a:t>www.conservationgateway.org/Documents/San%20Miguel%20CAP_v6b.zip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97" y="2933070"/>
            <a:ext cx="7164288" cy="3818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323528" y="1386560"/>
            <a:ext cx="5868144" cy="309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96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Web / Cloud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MiradiShare</a:t>
            </a:r>
            <a:br>
              <a:rPr lang="en-AU" dirty="0"/>
            </a:br>
            <a:r>
              <a:rPr lang="en-AU" sz="2800" dirty="0"/>
              <a:t>www.miradishare.org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11195" r="7170" b="6249"/>
          <a:stretch/>
        </p:blipFill>
        <p:spPr bwMode="auto">
          <a:xfrm>
            <a:off x="179512" y="1556792"/>
            <a:ext cx="87483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17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10751" r="9473" b="4828"/>
          <a:stretch/>
        </p:blipFill>
        <p:spPr bwMode="auto">
          <a:xfrm>
            <a:off x="1187624" y="1196752"/>
            <a:ext cx="6804248" cy="554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Conservation Gateway</a:t>
            </a:r>
            <a:br>
              <a:rPr lang="en-AU" dirty="0"/>
            </a:br>
            <a:r>
              <a:rPr lang="en-AU" sz="2800" dirty="0"/>
              <a:t>www.conservationgateway.org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10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0654" r="5475"/>
          <a:stretch/>
        </p:blipFill>
        <p:spPr bwMode="auto">
          <a:xfrm>
            <a:off x="1403648" y="1268760"/>
            <a:ext cx="6858934" cy="540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Training</a:t>
            </a:r>
            <a:br>
              <a:rPr lang="en-AU" dirty="0"/>
            </a:br>
            <a:r>
              <a:rPr lang="en-AU" sz="2800" dirty="0"/>
              <a:t>www.conservationtraining.org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6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11965" r="2551" b="6250"/>
          <a:stretch/>
        </p:blipFill>
        <p:spPr bwMode="auto">
          <a:xfrm>
            <a:off x="-26653" y="260648"/>
            <a:ext cx="9144000" cy="645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3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524000"/>
          </a:xfrm>
        </p:spPr>
        <p:txBody>
          <a:bodyPr/>
          <a:lstStyle/>
          <a:p>
            <a:r>
              <a:rPr lang="en-AU" dirty="0"/>
              <a:t>Crowd Sourcing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2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3999" cy="1524000"/>
          </a:xfrm>
        </p:spPr>
        <p:txBody>
          <a:bodyPr/>
          <a:lstStyle/>
          <a:p>
            <a:r>
              <a:rPr lang="en-US" dirty="0"/>
              <a:t>Conservation Coaches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The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47" y="3144540"/>
            <a:ext cx="3672906" cy="33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1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Conservation Coaches Network</a:t>
            </a:r>
            <a:br>
              <a:rPr lang="en-AU" sz="3600" dirty="0"/>
            </a:br>
            <a:r>
              <a:rPr lang="en-AU" sz="2800" dirty="0"/>
              <a:t>www.ccnetglobal.com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11381" r="7065" b="6251"/>
          <a:stretch/>
        </p:blipFill>
        <p:spPr bwMode="auto">
          <a:xfrm>
            <a:off x="0" y="1628800"/>
            <a:ext cx="9165829" cy="49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2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Net PP header blank-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1384300"/>
          </a:xfrm>
          <a:prstGeom prst="rect">
            <a:avLst/>
          </a:prstGeom>
        </p:spPr>
      </p:pic>
      <p:pic>
        <p:nvPicPr>
          <p:cNvPr id="5" name="Picture 4" descr="classs phot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300" y="1563701"/>
            <a:ext cx="4131607" cy="475687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0"/>
            <a:ext cx="7382063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Conservation Coaches Network </a:t>
            </a:r>
          </a:p>
        </p:txBody>
      </p:sp>
      <p:pic>
        <p:nvPicPr>
          <p:cNvPr id="7" name="Picture 11" descr="CAP Strategy Team (4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57023" y="1470025"/>
            <a:ext cx="3124200" cy="2343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Picture 8" descr="With_JGoodal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04867" y="3652132"/>
            <a:ext cx="3966693" cy="2975020"/>
          </a:xfrm>
          <a:prstGeom prst="rect">
            <a:avLst/>
          </a:prstGeom>
          <a:ln w="19050">
            <a:solidFill>
              <a:srgbClr val="FFCC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38200" y="5364480"/>
            <a:ext cx="7405475" cy="138499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i="1" dirty="0">
                <a:solidFill>
                  <a:srgbClr val="008000"/>
                </a:solidFill>
                <a:effectLst/>
              </a:rPr>
              <a:t>Mission </a:t>
            </a:r>
            <a:r>
              <a:rPr lang="en-US" sz="2800" i="1" dirty="0">
                <a:effectLst/>
              </a:rPr>
              <a:t>- catalyze effective conservation worldwide through action planning, coaching, knowledge sharing, and innovation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61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779" y="1700808"/>
            <a:ext cx="4576253" cy="5157192"/>
          </a:xfrm>
        </p:spPr>
        <p:txBody>
          <a:bodyPr>
            <a:noAutofit/>
          </a:bodyPr>
          <a:lstStyle/>
          <a:p>
            <a:r>
              <a:rPr lang="en-US" dirty="0"/>
              <a:t>Analog</a:t>
            </a:r>
          </a:p>
          <a:p>
            <a:pPr lvl="1"/>
            <a:r>
              <a:rPr lang="en-US" dirty="0"/>
              <a:t>How-to Guides</a:t>
            </a:r>
          </a:p>
          <a:p>
            <a:pPr lvl="1"/>
            <a:r>
              <a:rPr lang="en-AU" dirty="0"/>
              <a:t>Standards</a:t>
            </a:r>
            <a:endParaRPr lang="en-US" dirty="0"/>
          </a:p>
          <a:p>
            <a:r>
              <a:rPr lang="en-US" dirty="0"/>
              <a:t>Desktop</a:t>
            </a:r>
          </a:p>
          <a:p>
            <a:pPr lvl="1"/>
            <a:r>
              <a:rPr lang="en-US" dirty="0"/>
              <a:t>Excel Workbook</a:t>
            </a:r>
          </a:p>
          <a:p>
            <a:pPr lvl="1"/>
            <a:r>
              <a:rPr lang="en-US" dirty="0" err="1"/>
              <a:t>Miradi</a:t>
            </a:r>
            <a:r>
              <a:rPr lang="en-US" dirty="0"/>
              <a:t> Project Management</a:t>
            </a:r>
          </a:p>
          <a:p>
            <a:r>
              <a:rPr lang="en-US" dirty="0"/>
              <a:t>Cloud</a:t>
            </a:r>
          </a:p>
          <a:p>
            <a:pPr lvl="1"/>
            <a:r>
              <a:rPr lang="en-US" dirty="0" err="1"/>
              <a:t>MiradiShare</a:t>
            </a:r>
            <a:endParaRPr lang="en-US" dirty="0"/>
          </a:p>
          <a:p>
            <a:pPr lvl="1"/>
            <a:r>
              <a:rPr lang="en-AU" dirty="0"/>
              <a:t>Conservation Gateway</a:t>
            </a:r>
            <a:endParaRPr lang="en-US" dirty="0"/>
          </a:p>
          <a:p>
            <a:pPr lvl="1"/>
            <a:r>
              <a:rPr lang="en-US" dirty="0"/>
              <a:t>Online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9788" y="1700808"/>
            <a:ext cx="3660775" cy="5157192"/>
          </a:xfrm>
        </p:spPr>
        <p:txBody>
          <a:bodyPr>
            <a:normAutofit/>
          </a:bodyPr>
          <a:lstStyle/>
          <a:p>
            <a:r>
              <a:rPr lang="en-US" dirty="0"/>
              <a:t>Crowd sourcing</a:t>
            </a:r>
          </a:p>
          <a:p>
            <a:pPr lvl="1"/>
            <a:r>
              <a:rPr lang="en-US" dirty="0"/>
              <a:t>Coaches network</a:t>
            </a:r>
          </a:p>
          <a:p>
            <a:pPr lvl="1"/>
            <a:r>
              <a:rPr lang="en-AU" dirty="0"/>
              <a:t>FOS</a:t>
            </a:r>
          </a:p>
          <a:p>
            <a:pPr lvl="1"/>
            <a:r>
              <a:rPr lang="en-AU" dirty="0"/>
              <a:t>CMP</a:t>
            </a:r>
          </a:p>
          <a:p>
            <a:r>
              <a:rPr lang="en-AU" dirty="0"/>
              <a:t>Other tools</a:t>
            </a:r>
          </a:p>
          <a:p>
            <a:pPr lvl="1"/>
            <a:r>
              <a:rPr lang="en-AU" dirty="0"/>
              <a:t>GIS / MARXAN</a:t>
            </a:r>
          </a:p>
          <a:p>
            <a:pPr lvl="1"/>
            <a:r>
              <a:rPr lang="en-AU" dirty="0"/>
              <a:t>INFERR / CSIRO</a:t>
            </a:r>
          </a:p>
          <a:p>
            <a:pPr lvl="1"/>
            <a:r>
              <a:rPr lang="en-AU" dirty="0"/>
              <a:t>I-Tracker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1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“stats”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906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200" dirty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</a:rPr>
              <a:t>1998 – 2004  </a:t>
            </a:r>
            <a:r>
              <a:rPr lang="en-US" sz="2600" b="1" dirty="0">
                <a:solidFill>
                  <a:srgbClr val="006600"/>
                </a:solidFill>
              </a:rPr>
              <a:t>Greg Low (TNC’s VP for Conservation) and a handful of people along 		                side him supported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6600"/>
                </a:solidFill>
              </a:rPr>
              <a:t>	</a:t>
            </a:r>
            <a:r>
              <a:rPr lang="en-US" sz="3400" b="1" dirty="0"/>
              <a:t>150</a:t>
            </a:r>
            <a:r>
              <a:rPr lang="en-US" sz="3400" dirty="0"/>
              <a:t> projects </a:t>
            </a:r>
          </a:p>
          <a:p>
            <a:pPr marL="0" indent="0">
              <a:buNone/>
            </a:pPr>
            <a:r>
              <a:rPr lang="en-US" sz="2800" dirty="0"/>
              <a:t>	Largely from the </a:t>
            </a:r>
            <a:r>
              <a:rPr lang="en-US" sz="2800" b="1" dirty="0"/>
              <a:t>US</a:t>
            </a:r>
            <a:r>
              <a:rPr lang="en-US" sz="2800" dirty="0"/>
              <a:t> and a few from Central America and Caribbean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3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</a:rPr>
              <a:t>2010 and 2011 Coaches supported……*</a:t>
            </a:r>
          </a:p>
          <a:p>
            <a:pPr marL="400050" lvl="1" indent="0">
              <a:buNone/>
            </a:pPr>
            <a:r>
              <a:rPr lang="en-US" sz="3600" dirty="0"/>
              <a:t>  More than </a:t>
            </a:r>
            <a:r>
              <a:rPr lang="en-US" sz="3600" b="1" dirty="0"/>
              <a:t>619 </a:t>
            </a:r>
            <a:r>
              <a:rPr lang="en-US" sz="3600" dirty="0"/>
              <a:t>projects </a:t>
            </a:r>
          </a:p>
          <a:p>
            <a:pPr marL="400050" lvl="1" indent="0">
              <a:buNone/>
            </a:pPr>
            <a:r>
              <a:rPr lang="en-US" sz="3600" dirty="0"/>
              <a:t>  Involving more than </a:t>
            </a:r>
            <a:r>
              <a:rPr lang="en-US" sz="3600" b="1" dirty="0"/>
              <a:t>600 different organizations</a:t>
            </a:r>
          </a:p>
          <a:p>
            <a:pPr marL="400050" lvl="1" indent="0">
              <a:buNone/>
            </a:pPr>
            <a:r>
              <a:rPr lang="en-US" sz="3600" dirty="0"/>
              <a:t>  From </a:t>
            </a:r>
            <a:r>
              <a:rPr lang="en-US" sz="3600" b="1" dirty="0"/>
              <a:t>six</a:t>
            </a:r>
            <a:r>
              <a:rPr lang="en-US" sz="3600" dirty="0"/>
              <a:t> continents   </a:t>
            </a:r>
          </a:p>
          <a:p>
            <a:pPr>
              <a:buNone/>
            </a:pPr>
            <a:endParaRPr lang="en-US" sz="2200" dirty="0">
              <a:solidFill>
                <a:srgbClr val="663300"/>
              </a:solidFill>
            </a:endParaRPr>
          </a:p>
          <a:p>
            <a:pPr>
              <a:buNone/>
            </a:pPr>
            <a:endParaRPr lang="en-US" sz="2200" dirty="0">
              <a:solidFill>
                <a:srgbClr val="663300"/>
              </a:solidFill>
            </a:endParaRPr>
          </a:p>
          <a:p>
            <a:pPr>
              <a:buNone/>
            </a:pPr>
            <a:endParaRPr lang="en-US" sz="2200" dirty="0">
              <a:solidFill>
                <a:srgbClr val="663300"/>
              </a:solidFill>
            </a:endParaRPr>
          </a:p>
          <a:p>
            <a:pPr>
              <a:buNone/>
            </a:pPr>
            <a:r>
              <a:rPr lang="en-US" sz="2600" dirty="0">
                <a:solidFill>
                  <a:srgbClr val="663300"/>
                </a:solidFill>
              </a:rPr>
              <a:t>*  From a survey conducted Summer 2011 -  149 coaches responding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802B7D-4F66-4601-BE7E-3CEB19E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2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4382520"/>
            <a:ext cx="9144000" cy="12501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>
                <a:solidFill>
                  <a:srgbClr val="008000"/>
                </a:solidFill>
              </a:rPr>
              <a:t>			</a:t>
            </a:r>
            <a:r>
              <a:rPr lang="en-US" sz="3600" dirty="0"/>
              <a:t>over 300 Coaches 								60 Organizations</a:t>
            </a:r>
          </a:p>
          <a:p>
            <a:pPr>
              <a:buNone/>
            </a:pPr>
            <a:r>
              <a:rPr lang="en-US" sz="3600" dirty="0"/>
              <a:t>						54 Countries</a:t>
            </a:r>
          </a:p>
        </p:txBody>
      </p:sp>
      <p:pic>
        <p:nvPicPr>
          <p:cNvPr id="11" name="Picture 3" descr="map around the wor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365104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455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8000"/>
                </a:solidFill>
                <a:effectLst/>
              </a:rPr>
              <a:t>As of June 2012</a:t>
            </a:r>
            <a:r>
              <a:rPr lang="en-US" sz="3600" b="1" dirty="0">
                <a:solidFill>
                  <a:srgbClr val="008000"/>
                </a:solidFill>
                <a:effectLst/>
              </a:rPr>
              <a:t> 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1561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cs typeface="Arial" pitchFamily="34" charset="0"/>
              </a:rPr>
              <a:t>Find a </a:t>
            </a:r>
            <a:r>
              <a:rPr lang="en-US" sz="4400" dirty="0">
                <a:cs typeface="Arial" pitchFamily="34" charset="0"/>
              </a:rPr>
              <a:t>Coach Map</a:t>
            </a:r>
            <a:br>
              <a:rPr lang="en-US" sz="4400" dirty="0">
                <a:cs typeface="Arial" pitchFamily="34" charset="0"/>
              </a:rPr>
            </a:br>
            <a:r>
              <a:rPr lang="en-US" sz="3100" dirty="0">
                <a:cs typeface="Arial" pitchFamily="34" charset="0"/>
              </a:rPr>
              <a:t>http://maps.tnc.org/ccnet/</a:t>
            </a:r>
            <a:endParaRPr lang="en-US" sz="3100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rgbClr val="008000"/>
                </a:solidFill>
              </a:rPr>
              <a:t>		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>
              <a:solidFill>
                <a:srgbClr val="008000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0" lvl="3" indent="-342900">
              <a:spcBef>
                <a:spcPct val="20000"/>
              </a:spcBef>
            </a:pPr>
            <a:endParaRPr lang="en-US" sz="32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>
              <a:solidFill>
                <a:srgbClr val="0033CC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268760"/>
            <a:ext cx="8982488" cy="532859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46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4914535"/>
              </p:ext>
            </p:extLst>
          </p:nvPr>
        </p:nvGraphicFramePr>
        <p:xfrm>
          <a:off x="3987800" y="1662520"/>
          <a:ext cx="5156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4" imgW="8829751" imgH="7324649" progId="Excel.Sheet.8">
                  <p:embed/>
                </p:oleObj>
              </mc:Choice>
              <mc:Fallback>
                <p:oleObj name="Worksheet" r:id="rId4" imgW="8829751" imgH="73246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1662520"/>
                        <a:ext cx="5156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533400"/>
          <a:ext cx="4191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45"/>
            <a:ext cx="9144000" cy="1143000"/>
          </a:xfrm>
        </p:spPr>
        <p:txBody>
          <a:bodyPr/>
          <a:lstStyle/>
          <a:p>
            <a:r>
              <a:rPr lang="en-US" dirty="0"/>
              <a:t>Measuring Project Completeness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D3802B7D-4F66-4601-BE7E-3CEB19E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195" y="6486167"/>
            <a:ext cx="8290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8000"/>
                </a:solidFill>
              </a:rPr>
              <a:t>Coached (n= 65) vs. Non-coached (n= 206) projects in ConPro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198120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1295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600" y="114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66800" y="1828800"/>
            <a:ext cx="304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81200" y="990600"/>
            <a:ext cx="228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5029200" y="2667000"/>
            <a:ext cx="457200" cy="1219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019800" y="3429000"/>
            <a:ext cx="457200" cy="12192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924800" y="3200400"/>
            <a:ext cx="457200" cy="1371600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18" y="4116288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3300"/>
                </a:solidFill>
              </a:rPr>
              <a:t>70-110% increase in measures, work planning and adapt and learn</a:t>
            </a:r>
            <a:endParaRPr lang="en-US" sz="2800" dirty="0">
              <a:solidFill>
                <a:srgbClr val="663300"/>
              </a:solidFill>
            </a:endParaRPr>
          </a:p>
          <a:p>
            <a:r>
              <a:rPr lang="en-US" sz="2800" dirty="0">
                <a:solidFill>
                  <a:srgbClr val="663300"/>
                </a:solidFill>
              </a:rPr>
              <a:t>when coaches are involved!</a:t>
            </a:r>
          </a:p>
        </p:txBody>
      </p:sp>
    </p:spTree>
    <p:extLst>
      <p:ext uri="{BB962C8B-B14F-4D97-AF65-F5344CB8AC3E}">
        <p14:creationId xmlns:p14="http://schemas.microsoft.com/office/powerpoint/2010/main" val="731896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Healthy Country Planning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LM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153400" cy="54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Foundations of Success</a:t>
            </a:r>
            <a:br>
              <a:rPr lang="en-AU" dirty="0"/>
            </a:br>
            <a:r>
              <a:rPr lang="en-AU" sz="2800" dirty="0"/>
              <a:t>www.fosonline.org/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1381" r="17659" b="4478"/>
          <a:stretch/>
        </p:blipFill>
        <p:spPr bwMode="auto">
          <a:xfrm>
            <a:off x="683568" y="1262592"/>
            <a:ext cx="7818469" cy="562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08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Conservation Measures Partnership</a:t>
            </a:r>
            <a:br>
              <a:rPr lang="en-AU" sz="3600" dirty="0"/>
            </a:br>
            <a:r>
              <a:rPr lang="en-AU" sz="2800" dirty="0"/>
              <a:t>www.conservationmeasures.org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1195" r="7170" b="6249"/>
          <a:stretch/>
        </p:blipFill>
        <p:spPr bwMode="auto">
          <a:xfrm>
            <a:off x="0" y="1340768"/>
            <a:ext cx="907382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87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524000"/>
          </a:xfrm>
        </p:spPr>
        <p:txBody>
          <a:bodyPr/>
          <a:lstStyle/>
          <a:p>
            <a:r>
              <a:rPr lang="en-AU" dirty="0"/>
              <a:t>Other Tools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67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inffer</a:t>
            </a:r>
            <a:br>
              <a:rPr lang="en-AU" dirty="0"/>
            </a:br>
            <a:r>
              <a:rPr lang="en-AU" sz="2800" dirty="0"/>
              <a:t>www.inffer.org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12202" r="15351" b="1099"/>
          <a:stretch/>
        </p:blipFill>
        <p:spPr bwMode="auto">
          <a:xfrm>
            <a:off x="755576" y="1340768"/>
            <a:ext cx="8025919" cy="527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80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Marxan</a:t>
            </a:r>
            <a:br>
              <a:rPr lang="en-AU" dirty="0"/>
            </a:br>
            <a:r>
              <a:rPr lang="en-AU" sz="2800" dirty="0"/>
              <a:t>www.uq.edu.au/marxan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0" r="1414" b="5445"/>
          <a:stretch/>
        </p:blipFill>
        <p:spPr bwMode="auto">
          <a:xfrm>
            <a:off x="41711" y="1772816"/>
            <a:ext cx="9028400" cy="43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2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524000"/>
          </a:xfrm>
        </p:spPr>
        <p:txBody>
          <a:bodyPr/>
          <a:lstStyle/>
          <a:p>
            <a:r>
              <a:rPr lang="en-AU" dirty="0" err="1"/>
              <a:t>Analog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7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49" y="1371600"/>
            <a:ext cx="3666767" cy="3657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 descr="I-Tracker-CyberTracker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5447447"/>
            <a:ext cx="5057775" cy="125815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371600"/>
            <a:ext cx="3643271" cy="25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886200" y="2514600"/>
            <a:ext cx="1143000" cy="838200"/>
          </a:xfrm>
          <a:prstGeom prst="rightArrow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172200" y="3810000"/>
            <a:ext cx="914400" cy="1676400"/>
          </a:xfrm>
          <a:prstGeom prst="downArrow">
            <a:avLst/>
          </a:prstGeom>
          <a:solidFill>
            <a:srgbClr val="FDA07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Bent-Up Arrow 9"/>
          <p:cNvSpPr/>
          <p:nvPr/>
        </p:nvSpPr>
        <p:spPr>
          <a:xfrm flipH="1">
            <a:off x="914400" y="4419600"/>
            <a:ext cx="1295400" cy="1981200"/>
          </a:xfrm>
          <a:prstGeom prst="bentUpArrow">
            <a:avLst>
              <a:gd name="adj1" fmla="val 32843"/>
              <a:gd name="adj2" fmla="val 29412"/>
              <a:gd name="adj3" fmla="val 3284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1219200"/>
            <a:ext cx="2800767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pitchFamily="34" charset="0"/>
              </a:rPr>
              <a:t>Healthy Country Planning</a:t>
            </a: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" name="Picture 21" descr="TNCLogoPrimary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610100"/>
            <a:ext cx="838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562600" y="4191000"/>
            <a:ext cx="21336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FDA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>
                <a:solidFill>
                  <a:srgbClr val="FFFFFF"/>
                </a:solidFill>
              </a:rPr>
              <a:t>Key Indicators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Healthy Country Planning and I-Tracker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560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Pages from CMP_Open_Standards_Version_2.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1371600"/>
            <a:ext cx="26336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5" descr="Pages from CMP_Open_Standards_Version_2.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22098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28"/>
            <a:ext cx="8229600" cy="1143000"/>
          </a:xfrm>
        </p:spPr>
        <p:txBody>
          <a:bodyPr/>
          <a:lstStyle/>
          <a:p>
            <a:r>
              <a:rPr lang="en-US" dirty="0"/>
              <a:t>Open Standards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87" y="1698009"/>
            <a:ext cx="367012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5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6" y="2316104"/>
            <a:ext cx="8229600" cy="1143000"/>
          </a:xfrm>
        </p:spPr>
        <p:txBody>
          <a:bodyPr/>
          <a:lstStyle/>
          <a:p>
            <a:pPr algn="l"/>
            <a:r>
              <a:rPr lang="en-AU" dirty="0"/>
              <a:t>CAP </a:t>
            </a:r>
            <a:br>
              <a:rPr lang="en-AU" dirty="0"/>
            </a:br>
            <a:r>
              <a:rPr lang="en-AU" dirty="0"/>
              <a:t>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140171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3563888" cy="1143000"/>
          </a:xfrm>
        </p:spPr>
        <p:txBody>
          <a:bodyPr/>
          <a:lstStyle/>
          <a:p>
            <a:pPr algn="r"/>
            <a:r>
              <a:rPr lang="en-AU" dirty="0"/>
              <a:t>Audubon</a:t>
            </a:r>
            <a:br>
              <a:rPr lang="en-AU" dirty="0"/>
            </a:br>
            <a:r>
              <a:rPr lang="en-AU" dirty="0"/>
              <a:t>Tools of </a:t>
            </a:r>
            <a:br>
              <a:rPr lang="en-AU" dirty="0"/>
            </a:br>
            <a:r>
              <a:rPr lang="en-AU" dirty="0"/>
              <a:t>Engagement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882">
            <a:off x="3992461" y="556238"/>
            <a:ext cx="4387088" cy="565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2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98874"/>
            <a:ext cx="6275040" cy="1143000"/>
          </a:xfrm>
        </p:spPr>
        <p:txBody>
          <a:bodyPr/>
          <a:lstStyle/>
          <a:p>
            <a:pPr algn="r"/>
            <a:r>
              <a:rPr lang="en-AU" dirty="0"/>
              <a:t>Participatory</a:t>
            </a:r>
            <a:br>
              <a:rPr lang="en-AU" dirty="0"/>
            </a:br>
            <a:r>
              <a:rPr lang="en-AU" dirty="0"/>
              <a:t>Conservation</a:t>
            </a:r>
            <a:br>
              <a:rPr lang="en-AU" dirty="0"/>
            </a:br>
            <a:r>
              <a:rPr lang="en-AU" dirty="0"/>
              <a:t>Planning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392488" cy="62194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524000"/>
          </a:xfrm>
        </p:spPr>
        <p:txBody>
          <a:bodyPr/>
          <a:lstStyle/>
          <a:p>
            <a:r>
              <a:rPr lang="en-AU" dirty="0"/>
              <a:t>Desktop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1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82"/>
            <a:ext cx="8229600" cy="1143000"/>
          </a:xfrm>
        </p:spPr>
        <p:txBody>
          <a:bodyPr/>
          <a:lstStyle/>
          <a:p>
            <a:r>
              <a:rPr lang="en-AU" dirty="0" err="1"/>
              <a:t>Miradi</a:t>
            </a:r>
            <a:br>
              <a:rPr lang="en-AU" dirty="0"/>
            </a:br>
            <a:r>
              <a:rPr lang="en-AU" sz="2800" dirty="0"/>
              <a:t>miradi.org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14179" r="12763" b="19235"/>
          <a:stretch/>
        </p:blipFill>
        <p:spPr bwMode="auto">
          <a:xfrm>
            <a:off x="251520" y="1484784"/>
            <a:ext cx="5443390" cy="274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64854"/>
            <a:ext cx="7070998" cy="37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02555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5010</TotalTime>
  <Words>333</Words>
  <Application>Microsoft Office PowerPoint</Application>
  <PresentationFormat>On-screen Show (4:3)</PresentationFormat>
  <Paragraphs>148</Paragraphs>
  <Slides>30</Slides>
  <Notes>30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Garamond</vt:lpstr>
      <vt:lpstr>3_Default Design</vt:lpstr>
      <vt:lpstr>Worksheet</vt:lpstr>
      <vt:lpstr>Other Support</vt:lpstr>
      <vt:lpstr>Overview</vt:lpstr>
      <vt:lpstr>Analog</vt:lpstr>
      <vt:lpstr>Open Standards</vt:lpstr>
      <vt:lpstr>CAP  workbook</vt:lpstr>
      <vt:lpstr>Audubon Tools of  Engagement</vt:lpstr>
      <vt:lpstr>Participatory Conservation Planning</vt:lpstr>
      <vt:lpstr>Desktop</vt:lpstr>
      <vt:lpstr>Miradi miradi.org</vt:lpstr>
      <vt:lpstr>CAP Workbook www.conservationgateway.org/Documents/San%20Miguel%20CAP_v6b.zip</vt:lpstr>
      <vt:lpstr>Web / Cloud</vt:lpstr>
      <vt:lpstr>MiradiShare www.miradishare.org</vt:lpstr>
      <vt:lpstr>Conservation Gateway www.conservationgateway.org</vt:lpstr>
      <vt:lpstr>Training www.conservationtraining.org</vt:lpstr>
      <vt:lpstr>PowerPoint Presentation</vt:lpstr>
      <vt:lpstr>Crowd Sourcing</vt:lpstr>
      <vt:lpstr>Conservation Coaches Network</vt:lpstr>
      <vt:lpstr>Conservation Coaches Network www.ccnetglobal.com</vt:lpstr>
      <vt:lpstr>Conservation Coaches Network </vt:lpstr>
      <vt:lpstr>Some “stats”</vt:lpstr>
      <vt:lpstr>PowerPoint Presentation</vt:lpstr>
      <vt:lpstr>Find a Coach Map http://maps.tnc.org/ccnet/</vt:lpstr>
      <vt:lpstr>Measuring Project Completeness</vt:lpstr>
      <vt:lpstr>Healthy Country Planning</vt:lpstr>
      <vt:lpstr>Foundations of Success www.fosonline.org/</vt:lpstr>
      <vt:lpstr>Conservation Measures Partnership www.conservationmeasures.org</vt:lpstr>
      <vt:lpstr>Other Tools</vt:lpstr>
      <vt:lpstr>inffer www.inffer.org</vt:lpstr>
      <vt:lpstr>Marxan www.uq.edu.au/marxan</vt:lpstr>
      <vt:lpstr>Healthy Country Planning and I-Tracker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</dc:creator>
  <cp:lastModifiedBy>Stuart</cp:lastModifiedBy>
  <cp:revision>30</cp:revision>
  <cp:lastPrinted>2012-10-08T04:58:35Z</cp:lastPrinted>
  <dcterms:created xsi:type="dcterms:W3CDTF">2012-10-05T23:55:36Z</dcterms:created>
  <dcterms:modified xsi:type="dcterms:W3CDTF">2017-02-02T04:33:37Z</dcterms:modified>
</cp:coreProperties>
</file>