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66" r:id="rId5"/>
    <p:sldId id="258" r:id="rId6"/>
    <p:sldId id="263" r:id="rId7"/>
    <p:sldId id="259" r:id="rId8"/>
    <p:sldId id="265" r:id="rId9"/>
    <p:sldId id="264" r:id="rId10"/>
    <p:sldId id="262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F3AB"/>
    <a:srgbClr val="000099"/>
    <a:srgbClr val="008000"/>
    <a:srgbClr val="CC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990" autoAdjust="0"/>
  </p:normalViewPr>
  <p:slideViewPr>
    <p:cSldViewPr>
      <p:cViewPr varScale="1">
        <p:scale>
          <a:sx n="37" d="100"/>
          <a:sy n="37" d="100"/>
        </p:scale>
        <p:origin x="1651" y="38"/>
      </p:cViewPr>
      <p:guideLst>
        <p:guide orient="horz" pos="2160"/>
        <p:guide pos="1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83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9576E81-D195-41ED-AFEE-B43D4C5DAA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49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8CC85F-7B31-47CE-95D2-5D147ADB30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63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613E73-EF21-478F-8EB0-8EB43F5C5E05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Nessa apresentacao vou</a:t>
            </a:r>
            <a:r>
              <a:rPr lang="de-DE" baseline="0" dirty="0" smtClean="0"/>
              <a:t> falar recomendações, perguntas para apoiar o processo de facilitacao de identificação dos alvos de conservação.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26363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732C3-C744-4CAB-863C-F8D2784B7B93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8149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16CDCB-226A-44C3-949C-B0BC05A051B8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 final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alvos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vão</a:t>
            </a:r>
            <a:r>
              <a:rPr lang="en-US" dirty="0" smtClean="0"/>
              <a:t> </a:t>
            </a:r>
            <a:r>
              <a:rPr lang="en-US" dirty="0" err="1" smtClean="0"/>
              <a:t>determinar</a:t>
            </a:r>
            <a:r>
              <a:rPr lang="en-US" dirty="0" smtClean="0"/>
              <a:t> as </a:t>
            </a:r>
            <a:r>
              <a:rPr lang="en-US" dirty="0" err="1" smtClean="0"/>
              <a:t>estratégias</a:t>
            </a:r>
            <a:r>
              <a:rPr lang="en-US" dirty="0" smtClean="0"/>
              <a:t>.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pt-BR" dirty="0" smtClean="0"/>
              <a:t>A escala é sempre um jogo entre a extensão espacial do mandato da equipe (e.g.  Uma Unidade de Manejo de Área Protegido) e a escala em que os alvos de conservação e os processos que os sustentam como também as ameaças que pairam sobre elas efetivamente operam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169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145890-3B31-44E8-8467-92EE6880C188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 final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alvos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vão</a:t>
            </a:r>
            <a:r>
              <a:rPr lang="en-US" dirty="0" smtClean="0"/>
              <a:t> </a:t>
            </a:r>
            <a:r>
              <a:rPr lang="en-US" dirty="0" err="1" smtClean="0"/>
              <a:t>determinar</a:t>
            </a:r>
            <a:r>
              <a:rPr lang="en-US" dirty="0" smtClean="0"/>
              <a:t> as </a:t>
            </a:r>
            <a:r>
              <a:rPr lang="en-US" dirty="0" err="1" smtClean="0"/>
              <a:t>estratégias</a:t>
            </a:r>
            <a:endParaRPr lang="en-US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 escala é sempre um jogo entre a extensão espacial do mandato da equipe (e.g.  Uma Unidade de Manejo de Área Protegido) e a escala em que os alvos de conservação e os processos que os sustentam como também as ameaças que pairam sobre elas efetivamente operam 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949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F50CAE-9AE5-476D-96F4-DB922D539749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9175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2F0033-2718-4F6B-AE3B-7B336E32C486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1109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BDF992-4904-42D9-B88D-C54953F2D68E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15093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14BC3-B402-4252-A315-9790CE69D184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Mais</a:t>
            </a:r>
            <a:r>
              <a:rPr lang="de-DE" baseline="0" dirty="0" smtClean="0"/>
              <a:t> dúvida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51717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5AA654-627C-40C6-9070-CA13C1E80A2A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39410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732C3-C744-4CAB-863C-F8D2784B7B93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3199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CNet PP header blank-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2819400"/>
            <a:ext cx="6477000" cy="1524000"/>
          </a:xfrm>
        </p:spPr>
        <p:txBody>
          <a:bodyPr/>
          <a:lstStyle>
            <a:lvl1pPr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5715000"/>
            <a:ext cx="5105400" cy="1066800"/>
          </a:xfrm>
        </p:spPr>
        <p:txBody>
          <a:bodyPr/>
          <a:lstStyle>
            <a:lvl1pPr marL="0" indent="0">
              <a:buFontTx/>
              <a:buNone/>
              <a:defRPr sz="3200">
                <a:latin typeface="Garamond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371600"/>
            <a:ext cx="2057400" cy="4418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371600"/>
            <a:ext cx="6019800" cy="4418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659188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388" y="2667000"/>
            <a:ext cx="3660775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371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472363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3276600" y="2286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pt-BR" sz="4000" b="1">
              <a:latin typeface="Garamond" pitchFamily="18" charset="0"/>
            </a:endParaRPr>
          </a:p>
        </p:txBody>
      </p:sp>
      <p:pic>
        <p:nvPicPr>
          <p:cNvPr id="1029" name="Picture 6" descr="CCNet PP header blank-02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7" descr="skyscape 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28194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5400" b="1" dirty="0" smtClean="0">
                <a:solidFill>
                  <a:srgbClr val="000099"/>
                </a:solidFill>
                <a:latin typeface="+mn-lt"/>
              </a:rPr>
              <a:t>Os Alvos de Conservação</a:t>
            </a:r>
            <a:r>
              <a:rPr lang="pt-BR" sz="5400" b="1" dirty="0" smtClean="0">
                <a:latin typeface="+mn-lt"/>
              </a:rPr>
              <a:t/>
            </a:r>
            <a:br>
              <a:rPr lang="pt-BR" sz="5400" b="1" dirty="0" smtClean="0">
                <a:latin typeface="+mn-lt"/>
              </a:rPr>
            </a:br>
            <a:r>
              <a:rPr lang="pt-BR" sz="5400" b="1" dirty="0" smtClean="0">
                <a:latin typeface="+mn-lt"/>
              </a:rPr>
              <a:t/>
            </a:r>
            <a:br>
              <a:rPr lang="pt-BR" sz="5400" b="1" dirty="0" smtClean="0">
                <a:latin typeface="+mn-lt"/>
              </a:rPr>
            </a:br>
            <a:r>
              <a:rPr lang="pt-BR" sz="4400" b="1" dirty="0" smtClean="0">
                <a:solidFill>
                  <a:srgbClr val="008000"/>
                </a:solidFill>
                <a:latin typeface="+mn-lt"/>
              </a:rPr>
              <a:t>Elementos </a:t>
            </a:r>
            <a:br>
              <a:rPr lang="pt-BR" sz="4400" b="1" dirty="0" smtClean="0">
                <a:solidFill>
                  <a:srgbClr val="008000"/>
                </a:solidFill>
                <a:latin typeface="+mn-lt"/>
              </a:rPr>
            </a:br>
            <a:r>
              <a:rPr lang="pt-BR" sz="4400" b="1" dirty="0" smtClean="0">
                <a:solidFill>
                  <a:srgbClr val="008000"/>
                </a:solidFill>
                <a:latin typeface="+mn-lt"/>
              </a:rPr>
              <a:t>para construí-los</a:t>
            </a: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609600" y="1524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3600" b="1" dirty="0">
                <a:solidFill>
                  <a:schemeClr val="bg1"/>
                </a:solidFill>
                <a:latin typeface="Calibri" pitchFamily="34" charset="0"/>
              </a:rPr>
              <a:t>Rede de Treinadores em Conservação </a:t>
            </a:r>
          </a:p>
          <a:p>
            <a:pPr algn="r"/>
            <a:r>
              <a:rPr lang="pt-BR" sz="3600" b="1" dirty="0">
                <a:solidFill>
                  <a:schemeClr val="bg1"/>
                </a:solidFill>
                <a:latin typeface="Calibri" pitchFamily="34" charset="0"/>
              </a:rPr>
              <a:t>Capacitação de novos treinadores</a:t>
            </a:r>
          </a:p>
        </p:txBody>
      </p:sp>
      <p:grpSp>
        <p:nvGrpSpPr>
          <p:cNvPr id="4100" name="Group 91"/>
          <p:cNvGrpSpPr>
            <a:grpSpLocks/>
          </p:cNvGrpSpPr>
          <p:nvPr/>
        </p:nvGrpSpPr>
        <p:grpSpPr bwMode="auto">
          <a:xfrm>
            <a:off x="8305800" y="5562600"/>
            <a:ext cx="533400" cy="1054100"/>
            <a:chOff x="6380475" y="3297562"/>
            <a:chExt cx="906150" cy="1891976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6380475" y="3297562"/>
              <a:ext cx="906150" cy="1891976"/>
            </a:xfrm>
            <a:custGeom>
              <a:avLst/>
              <a:gdLst>
                <a:gd name="T0" fmla="*/ 2147483647 w 3504"/>
                <a:gd name="T1" fmla="*/ 2147483647 h 8064"/>
                <a:gd name="T2" fmla="*/ 2147483647 w 3504"/>
                <a:gd name="T3" fmla="*/ 2147483647 h 8064"/>
                <a:gd name="T4" fmla="*/ 2147483647 w 3504"/>
                <a:gd name="T5" fmla="*/ 0 h 8064"/>
                <a:gd name="T6" fmla="*/ 2147483647 w 3504"/>
                <a:gd name="T7" fmla="*/ 0 h 8064"/>
                <a:gd name="T8" fmla="*/ 2147483647 w 3504"/>
                <a:gd name="T9" fmla="*/ 0 h 8064"/>
                <a:gd name="T10" fmla="*/ 2147483647 w 3504"/>
                <a:gd name="T11" fmla="*/ 0 h 8064"/>
                <a:gd name="T12" fmla="*/ 0 w 3504"/>
                <a:gd name="T13" fmla="*/ 2147483647 h 8064"/>
                <a:gd name="T14" fmla="*/ 0 w 3504"/>
                <a:gd name="T15" fmla="*/ 2147483647 h 8064"/>
                <a:gd name="T16" fmla="*/ 0 w 3504"/>
                <a:gd name="T17" fmla="*/ 2147483647 h 8064"/>
                <a:gd name="T18" fmla="*/ 2147483647 w 3504"/>
                <a:gd name="T19" fmla="*/ 2147483647 h 8064"/>
                <a:gd name="T20" fmla="*/ 2147483647 w 3504"/>
                <a:gd name="T21" fmla="*/ 2147483647 h 8064"/>
                <a:gd name="T22" fmla="*/ 2147483647 w 3504"/>
                <a:gd name="T23" fmla="*/ 2147483647 h 80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04"/>
                <a:gd name="T37" fmla="*/ 0 h 8064"/>
                <a:gd name="T38" fmla="*/ 3504 w 3504"/>
                <a:gd name="T39" fmla="*/ 8064 h 80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04" h="8064">
                  <a:moveTo>
                    <a:pt x="3504" y="7584"/>
                  </a:moveTo>
                  <a:lnTo>
                    <a:pt x="3504" y="480"/>
                  </a:lnTo>
                  <a:cubicBezTo>
                    <a:pt x="3504" y="214"/>
                    <a:pt x="3289" y="0"/>
                    <a:pt x="3024" y="0"/>
                  </a:cubicBezTo>
                  <a:cubicBezTo>
                    <a:pt x="3024" y="0"/>
                    <a:pt x="3024" y="0"/>
                    <a:pt x="3024" y="0"/>
                  </a:cubicBezTo>
                  <a:lnTo>
                    <a:pt x="480" y="0"/>
                  </a:lnTo>
                  <a:cubicBezTo>
                    <a:pt x="215" y="0"/>
                    <a:pt x="0" y="214"/>
                    <a:pt x="0" y="480"/>
                  </a:cubicBezTo>
                  <a:lnTo>
                    <a:pt x="0" y="7584"/>
                  </a:lnTo>
                  <a:cubicBezTo>
                    <a:pt x="0" y="7849"/>
                    <a:pt x="215" y="8064"/>
                    <a:pt x="480" y="8064"/>
                  </a:cubicBezTo>
                  <a:lnTo>
                    <a:pt x="3024" y="8064"/>
                  </a:lnTo>
                  <a:cubicBezTo>
                    <a:pt x="3289" y="8064"/>
                    <a:pt x="3504" y="7849"/>
                    <a:pt x="3504" y="7584"/>
                  </a:cubicBez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 sz="1100">
                <a:latin typeface="+mj-lt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380475" y="3297562"/>
              <a:ext cx="906150" cy="1891976"/>
            </a:xfrm>
            <a:custGeom>
              <a:avLst/>
              <a:gdLst>
                <a:gd name="T0" fmla="*/ 2147483647 w 3504"/>
                <a:gd name="T1" fmla="*/ 2147483647 h 8064"/>
                <a:gd name="T2" fmla="*/ 2147483647 w 3504"/>
                <a:gd name="T3" fmla="*/ 2147483647 h 8064"/>
                <a:gd name="T4" fmla="*/ 2147483647 w 3504"/>
                <a:gd name="T5" fmla="*/ 0 h 8064"/>
                <a:gd name="T6" fmla="*/ 2147483647 w 3504"/>
                <a:gd name="T7" fmla="*/ 0 h 8064"/>
                <a:gd name="T8" fmla="*/ 2147483647 w 3504"/>
                <a:gd name="T9" fmla="*/ 0 h 8064"/>
                <a:gd name="T10" fmla="*/ 2147483647 w 3504"/>
                <a:gd name="T11" fmla="*/ 0 h 8064"/>
                <a:gd name="T12" fmla="*/ 0 w 3504"/>
                <a:gd name="T13" fmla="*/ 2147483647 h 8064"/>
                <a:gd name="T14" fmla="*/ 0 w 3504"/>
                <a:gd name="T15" fmla="*/ 2147483647 h 8064"/>
                <a:gd name="T16" fmla="*/ 0 w 3504"/>
                <a:gd name="T17" fmla="*/ 2147483647 h 8064"/>
                <a:gd name="T18" fmla="*/ 2147483647 w 3504"/>
                <a:gd name="T19" fmla="*/ 2147483647 h 8064"/>
                <a:gd name="T20" fmla="*/ 2147483647 w 3504"/>
                <a:gd name="T21" fmla="*/ 2147483647 h 8064"/>
                <a:gd name="T22" fmla="*/ 2147483647 w 3504"/>
                <a:gd name="T23" fmla="*/ 2147483647 h 80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04"/>
                <a:gd name="T37" fmla="*/ 0 h 8064"/>
                <a:gd name="T38" fmla="*/ 3504 w 3504"/>
                <a:gd name="T39" fmla="*/ 8064 h 80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04" h="8064">
                  <a:moveTo>
                    <a:pt x="3504" y="7584"/>
                  </a:moveTo>
                  <a:lnTo>
                    <a:pt x="3504" y="480"/>
                  </a:lnTo>
                  <a:cubicBezTo>
                    <a:pt x="3504" y="214"/>
                    <a:pt x="3289" y="0"/>
                    <a:pt x="3024" y="0"/>
                  </a:cubicBezTo>
                  <a:cubicBezTo>
                    <a:pt x="3024" y="0"/>
                    <a:pt x="3024" y="0"/>
                    <a:pt x="3024" y="0"/>
                  </a:cubicBezTo>
                  <a:lnTo>
                    <a:pt x="480" y="0"/>
                  </a:lnTo>
                  <a:cubicBezTo>
                    <a:pt x="215" y="0"/>
                    <a:pt x="0" y="214"/>
                    <a:pt x="0" y="480"/>
                  </a:cubicBezTo>
                  <a:lnTo>
                    <a:pt x="0" y="7584"/>
                  </a:lnTo>
                  <a:cubicBezTo>
                    <a:pt x="0" y="7849"/>
                    <a:pt x="215" y="8064"/>
                    <a:pt x="480" y="8064"/>
                  </a:cubicBezTo>
                  <a:lnTo>
                    <a:pt x="3024" y="8064"/>
                  </a:lnTo>
                  <a:cubicBezTo>
                    <a:pt x="3289" y="8064"/>
                    <a:pt x="3504" y="7849"/>
                    <a:pt x="3504" y="7584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 sz="1100">
                <a:latin typeface="+mj-lt"/>
                <a:cs typeface="+mn-cs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8420100" y="5727700"/>
            <a:ext cx="304800" cy="304800"/>
          </a:xfrm>
          <a:prstGeom prst="ellipse">
            <a:avLst/>
          </a:prstGeom>
          <a:solidFill>
            <a:srgbClr val="AEF3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32800" y="6134100"/>
            <a:ext cx="304800" cy="304800"/>
          </a:xfrm>
          <a:prstGeom prst="ellipse">
            <a:avLst/>
          </a:prstGeom>
          <a:solidFill>
            <a:srgbClr val="AEF3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1" descr="1F7AF9A4-C838-4031-9765-CD600002D39F@earthlin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" y="0"/>
            <a:ext cx="911733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endParaRPr lang="pt-BR" sz="800" dirty="0" smtClean="0"/>
          </a:p>
          <a:p>
            <a:pPr eaLnBrk="1" hangingPunct="1">
              <a:spcBef>
                <a:spcPct val="25000"/>
              </a:spcBef>
              <a:buClr>
                <a:schemeClr val="tx1"/>
              </a:buClr>
            </a:pPr>
            <a:r>
              <a:rPr lang="pt-BR" dirty="0" smtClean="0">
                <a:solidFill>
                  <a:srgbClr val="008000"/>
                </a:solidFill>
              </a:rPr>
              <a:t>Caso  aspectos como viabilidade, histórico do uso do solo e ameaças diferem muito de uma parte do projeto para outra, então dividir os alvos de acordo</a:t>
            </a:r>
          </a:p>
          <a:p>
            <a:pPr lvl="1" eaLnBrk="1" hangingPunct="1">
              <a:spcBef>
                <a:spcPct val="15000"/>
              </a:spcBef>
              <a:buClr>
                <a:schemeClr val="tx1"/>
              </a:buClr>
            </a:pPr>
            <a:r>
              <a:rPr lang="pt-BR" dirty="0" err="1" smtClean="0">
                <a:solidFill>
                  <a:srgbClr val="008000"/>
                </a:solidFill>
              </a:rPr>
              <a:t>Ex</a:t>
            </a:r>
            <a:r>
              <a:rPr lang="pt-BR" dirty="0" smtClean="0">
                <a:solidFill>
                  <a:srgbClr val="008000"/>
                </a:solidFill>
              </a:rPr>
              <a:t>: Pinheiro de folha longa (terras públicas) &amp; Pinheiro de folha longa (terras particulares)</a:t>
            </a:r>
          </a:p>
          <a:p>
            <a:pPr lvl="1" eaLnBrk="1" hangingPunct="1">
              <a:spcBef>
                <a:spcPct val="15000"/>
              </a:spcBef>
              <a:buClr>
                <a:schemeClr val="tx1"/>
              </a:buClr>
              <a:buFontTx/>
              <a:buNone/>
            </a:pPr>
            <a:endParaRPr lang="pt-BR" sz="800" dirty="0" smtClean="0"/>
          </a:p>
          <a:p>
            <a:pPr eaLnBrk="1" hangingPunct="1">
              <a:spcBef>
                <a:spcPct val="25000"/>
              </a:spcBef>
              <a:buClr>
                <a:schemeClr val="tx1"/>
              </a:buClr>
            </a:pPr>
            <a:r>
              <a:rPr lang="pt-BR" dirty="0" smtClean="0">
                <a:solidFill>
                  <a:srgbClr val="000099"/>
                </a:solidFill>
              </a:rPr>
              <a:t>Corredores como alvos? – corredores para que?  A resposta é que vai influenciar muito no tamanho, forma, localização, ameaças etc..  O corredor tem, de fato, Características </a:t>
            </a:r>
            <a:r>
              <a:rPr lang="pt-BR" dirty="0" err="1" smtClean="0">
                <a:solidFill>
                  <a:srgbClr val="000099"/>
                </a:solidFill>
              </a:rPr>
              <a:t>ecológicas-chave</a:t>
            </a:r>
            <a:r>
              <a:rPr lang="pt-BR" dirty="0" smtClean="0">
                <a:solidFill>
                  <a:srgbClr val="000099"/>
                </a:solidFill>
              </a:rPr>
              <a:t> (</a:t>
            </a:r>
            <a:r>
              <a:rPr lang="pt-BR" dirty="0" err="1" smtClean="0">
                <a:solidFill>
                  <a:srgbClr val="000099"/>
                </a:solidFill>
              </a:rPr>
              <a:t>KEA</a:t>
            </a:r>
            <a:r>
              <a:rPr lang="pt-BR" dirty="0" smtClean="0">
                <a:solidFill>
                  <a:srgbClr val="000099"/>
                </a:solidFill>
              </a:rPr>
              <a:t>)?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Dicas Úteis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096000" y="1524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2800" b="1" kern="0" dirty="0">
                <a:solidFill>
                  <a:schemeClr val="bg1"/>
                </a:solidFill>
              </a:rPr>
              <a:t>Alvos </a:t>
            </a:r>
            <a:r>
              <a:rPr lang="pt-BR" sz="2800" b="1" kern="0" dirty="0" smtClean="0">
                <a:solidFill>
                  <a:schemeClr val="bg1"/>
                </a:solidFill>
              </a:rPr>
              <a:t>de </a:t>
            </a:r>
            <a:r>
              <a:rPr lang="pt-BR" sz="2800" b="1" kern="0" dirty="0">
                <a:solidFill>
                  <a:schemeClr val="bg1"/>
                </a:solidFill>
              </a:rPr>
              <a:t>Conservação</a:t>
            </a:r>
          </a:p>
        </p:txBody>
      </p:sp>
    </p:spTree>
    <p:extLst>
      <p:ext uri="{BB962C8B-B14F-4D97-AF65-F5344CB8AC3E}">
        <p14:creationId xmlns:p14="http://schemas.microsoft.com/office/powerpoint/2010/main" val="19000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058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800"/>
              </a:spcBef>
            </a:pPr>
            <a:r>
              <a:rPr lang="pt-BR" sz="3200" dirty="0" smtClean="0">
                <a:solidFill>
                  <a:srgbClr val="000099"/>
                </a:solidFill>
              </a:rPr>
              <a:t>Qual é o conjunto de ecossistemas, comunidades naturais e espécies que melhor representa o lugar a  ser </a:t>
            </a:r>
            <a:r>
              <a:rPr lang="pt-BR" sz="3200" dirty="0" smtClean="0">
                <a:solidFill>
                  <a:srgbClr val="000099"/>
                </a:solidFill>
              </a:rPr>
              <a:t>conservado?</a:t>
            </a:r>
            <a:endParaRPr lang="pt-BR" sz="32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</a:pPr>
            <a:r>
              <a:rPr lang="pt-BR" sz="3200" dirty="0" smtClean="0">
                <a:solidFill>
                  <a:srgbClr val="008000"/>
                </a:solidFill>
              </a:rPr>
              <a:t>Todas </a:t>
            </a:r>
            <a:r>
              <a:rPr lang="pt-BR" sz="3200" dirty="0" smtClean="0">
                <a:solidFill>
                  <a:srgbClr val="008000"/>
                </a:solidFill>
              </a:rPr>
              <a:t>as ameaças críticas estão representadas?</a:t>
            </a:r>
          </a:p>
          <a:p>
            <a:pPr eaLnBrk="1" hangingPunct="1">
              <a:lnSpc>
                <a:spcPct val="110000"/>
              </a:lnSpc>
              <a:spcBef>
                <a:spcPts val="1800"/>
              </a:spcBef>
            </a:pPr>
            <a:r>
              <a:rPr lang="pt-BR" sz="3200" dirty="0" smtClean="0">
                <a:solidFill>
                  <a:srgbClr val="000099"/>
                </a:solidFill>
              </a:rPr>
              <a:t>Todos </a:t>
            </a:r>
            <a:r>
              <a:rPr lang="pt-BR" sz="3200" dirty="0" smtClean="0">
                <a:solidFill>
                  <a:srgbClr val="000099"/>
                </a:solidFill>
              </a:rPr>
              <a:t>os processos ecológicos importantes estão representados?</a:t>
            </a:r>
          </a:p>
          <a:p>
            <a:pPr eaLnBrk="1" hangingPunct="1">
              <a:lnSpc>
                <a:spcPct val="110000"/>
              </a:lnSpc>
            </a:pPr>
            <a:endParaRPr lang="en-US" dirty="0" smtClean="0"/>
          </a:p>
          <a:p>
            <a:pPr eaLnBrk="1" hangingPunct="1">
              <a:lnSpc>
                <a:spcPct val="110000"/>
              </a:lnSpc>
            </a:pP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0" y="1524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28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Alvos </a:t>
            </a:r>
            <a:r>
              <a:rPr lang="pt-BR" sz="28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de </a:t>
            </a:r>
            <a:r>
              <a:rPr lang="pt-BR" sz="28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Conservação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752600" y="0"/>
            <a:ext cx="464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Quais </a:t>
            </a: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perguntas a </a:t>
            </a: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serem feitas?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3914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pt-BR" sz="3200" dirty="0" smtClean="0">
                <a:solidFill>
                  <a:srgbClr val="000099"/>
                </a:solidFill>
              </a:rPr>
              <a:t>De importância crítica</a:t>
            </a:r>
            <a:endParaRPr lang="pt-BR" sz="32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pt-BR" sz="3200" dirty="0" smtClean="0">
                <a:solidFill>
                  <a:srgbClr val="008000"/>
                </a:solidFill>
              </a:rPr>
              <a:t>Escala</a:t>
            </a:r>
            <a:r>
              <a:rPr lang="pt-BR" sz="3200" dirty="0" smtClean="0">
                <a:solidFill>
                  <a:srgbClr val="008000"/>
                </a:solidFill>
              </a:rPr>
              <a:t>: Territorial? Biológica? Outra?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pt-BR" sz="3200" dirty="0" smtClean="0">
                <a:solidFill>
                  <a:srgbClr val="000099"/>
                </a:solidFill>
              </a:rPr>
              <a:t>Filtro </a:t>
            </a:r>
            <a:r>
              <a:rPr lang="pt-BR" sz="3200" dirty="0" smtClean="0">
                <a:solidFill>
                  <a:srgbClr val="000099"/>
                </a:solidFill>
              </a:rPr>
              <a:t>grosso e filtro fino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pt-BR" sz="3200" dirty="0" smtClean="0">
                <a:solidFill>
                  <a:srgbClr val="008000"/>
                </a:solidFill>
              </a:rPr>
              <a:t>Iteração</a:t>
            </a:r>
            <a:endParaRPr lang="pt-BR" sz="32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pt-BR" sz="3200" dirty="0" smtClean="0">
                <a:solidFill>
                  <a:srgbClr val="000099"/>
                </a:solidFill>
              </a:rPr>
              <a:t>As </a:t>
            </a:r>
            <a:r>
              <a:rPr lang="pt-BR" sz="3200" dirty="0" smtClean="0">
                <a:solidFill>
                  <a:srgbClr val="000099"/>
                </a:solidFill>
              </a:rPr>
              <a:t>fronteiras do projeto baseiam se nos alvos</a:t>
            </a:r>
            <a:endParaRPr lang="pt-BR" sz="32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0" y="1524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2800" b="1" kern="0" dirty="0">
                <a:solidFill>
                  <a:schemeClr val="bg1"/>
                </a:solidFill>
              </a:rPr>
              <a:t>Alvos </a:t>
            </a:r>
            <a:r>
              <a:rPr lang="pt-BR" sz="2800" b="1" kern="0" dirty="0" smtClean="0">
                <a:solidFill>
                  <a:schemeClr val="bg1"/>
                </a:solidFill>
              </a:rPr>
              <a:t>de </a:t>
            </a:r>
            <a:r>
              <a:rPr lang="pt-BR" sz="2800" b="1" kern="0" dirty="0">
                <a:solidFill>
                  <a:schemeClr val="bg1"/>
                </a:solidFill>
              </a:rPr>
              <a:t>Conservação</a:t>
            </a:r>
          </a:p>
          <a:p>
            <a:pPr algn="r">
              <a:defRPr/>
            </a:pPr>
            <a:endParaRPr lang="en-US" sz="28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752600" y="0"/>
            <a:ext cx="464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8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Pontos-chave </a:t>
            </a:r>
            <a:r>
              <a:rPr lang="pt-BR" sz="28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para a introdução deste passo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534400" cy="4572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pt-BR" sz="3200" dirty="0" smtClean="0">
                <a:solidFill>
                  <a:srgbClr val="000099"/>
                </a:solidFill>
              </a:rPr>
              <a:t>Existem sistemas ecológicos de filtro grosso com quais </a:t>
            </a:r>
            <a:r>
              <a:rPr lang="pt-BR" sz="3200" dirty="0" smtClean="0">
                <a:solidFill>
                  <a:srgbClr val="000099"/>
                </a:solidFill>
              </a:rPr>
              <a:t>começar?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pt-BR" sz="3200" dirty="0" smtClean="0">
                <a:solidFill>
                  <a:srgbClr val="008000"/>
                </a:solidFill>
              </a:rPr>
              <a:t>As espécies alvo merecem este status ou são apenas indicadores?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pt-BR" sz="3200" dirty="0" smtClean="0">
                <a:solidFill>
                  <a:srgbClr val="000099"/>
                </a:solidFill>
              </a:rPr>
              <a:t>Entre </a:t>
            </a:r>
            <a:r>
              <a:rPr lang="pt-BR" sz="3200" dirty="0" smtClean="0">
                <a:solidFill>
                  <a:srgbClr val="000099"/>
                </a:solidFill>
              </a:rPr>
              <a:t>os alvos, têm algum ou outro sem importância </a:t>
            </a:r>
            <a:r>
              <a:rPr lang="pt-BR" sz="3200" dirty="0" smtClean="0">
                <a:solidFill>
                  <a:srgbClr val="000099"/>
                </a:solidFill>
              </a:rPr>
              <a:t>fundamental?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pt-BR" sz="3200" dirty="0" smtClean="0">
                <a:solidFill>
                  <a:srgbClr val="008000"/>
                </a:solidFill>
              </a:rPr>
              <a:t>Agrupar</a:t>
            </a:r>
            <a:r>
              <a:rPr lang="pt-BR" sz="3200" dirty="0" smtClean="0">
                <a:solidFill>
                  <a:srgbClr val="008000"/>
                </a:solidFill>
              </a:rPr>
              <a:t> </a:t>
            </a:r>
            <a:r>
              <a:rPr lang="pt-BR" sz="3200" dirty="0" smtClean="0">
                <a:solidFill>
                  <a:srgbClr val="008000"/>
                </a:solidFill>
              </a:rPr>
              <a:t>ou separar?</a:t>
            </a:r>
          </a:p>
          <a:p>
            <a:pPr eaLnBrk="1" hangingPunct="1"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096000" y="1524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2800" b="1" kern="0" dirty="0">
                <a:solidFill>
                  <a:schemeClr val="bg1"/>
                </a:solidFill>
              </a:rPr>
              <a:t>Alvos </a:t>
            </a:r>
            <a:r>
              <a:rPr lang="pt-BR" sz="2800" b="1" kern="0" dirty="0" smtClean="0">
                <a:solidFill>
                  <a:schemeClr val="bg1"/>
                </a:solidFill>
              </a:rPr>
              <a:t>de </a:t>
            </a:r>
            <a:r>
              <a:rPr lang="pt-BR" sz="2800" b="1" kern="0" dirty="0">
                <a:solidFill>
                  <a:schemeClr val="bg1"/>
                </a:solidFill>
              </a:rPr>
              <a:t>Conservação</a:t>
            </a:r>
          </a:p>
          <a:p>
            <a:pPr algn="r">
              <a:defRPr/>
            </a:pPr>
            <a:endParaRPr lang="en-US" sz="28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828800" y="0"/>
            <a:ext cx="457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8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Perguntas Essenciais para </a:t>
            </a:r>
            <a:r>
              <a:rPr lang="pt-BR" sz="28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fazer </a:t>
            </a:r>
            <a:r>
              <a:rPr lang="pt-BR" sz="28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à Equipe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95400"/>
            <a:ext cx="7315200" cy="8382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dirty="0" smtClean="0">
                <a:solidFill>
                  <a:srgbClr val="000099"/>
                </a:solidFill>
                <a:latin typeface="+mn-lt"/>
              </a:rPr>
              <a:t>Dificuldade: </a:t>
            </a:r>
            <a:r>
              <a:rPr lang="pt-BR" sz="2800" dirty="0" smtClean="0">
                <a:solidFill>
                  <a:srgbClr val="000099"/>
                </a:solidFill>
                <a:latin typeface="+mn-lt"/>
              </a:rPr>
              <a:t>agrupar </a:t>
            </a:r>
            <a:r>
              <a:rPr lang="pt-BR" sz="2800" dirty="0" smtClean="0">
                <a:solidFill>
                  <a:srgbClr val="000099"/>
                </a:solidFill>
                <a:latin typeface="+mn-lt"/>
              </a:rPr>
              <a:t>ou separar?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305800" cy="42672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pt-BR" sz="2800" dirty="0" smtClean="0">
                <a:solidFill>
                  <a:srgbClr val="000099"/>
                </a:solidFill>
              </a:rPr>
              <a:t>Se você salvar o sistema, as espécies, também, serão salvas?</a:t>
            </a:r>
          </a:p>
          <a:p>
            <a:pPr eaLnBrk="1" hangingPunct="1">
              <a:spcBef>
                <a:spcPts val="1800"/>
              </a:spcBef>
            </a:pPr>
            <a:r>
              <a:rPr lang="pt-BR" sz="2800" dirty="0" smtClean="0">
                <a:solidFill>
                  <a:srgbClr val="008000"/>
                </a:solidFill>
              </a:rPr>
              <a:t>Espécies </a:t>
            </a:r>
            <a:r>
              <a:rPr lang="pt-BR" sz="2800" dirty="0" smtClean="0">
                <a:solidFill>
                  <a:srgbClr val="008000"/>
                </a:solidFill>
              </a:rPr>
              <a:t>diferentes ocorrem no mesmo local?</a:t>
            </a:r>
          </a:p>
          <a:p>
            <a:pPr eaLnBrk="1" hangingPunct="1">
              <a:spcBef>
                <a:spcPts val="1800"/>
              </a:spcBef>
            </a:pPr>
            <a:r>
              <a:rPr lang="pt-BR" sz="2800" dirty="0" smtClean="0">
                <a:solidFill>
                  <a:srgbClr val="000099"/>
                </a:solidFill>
              </a:rPr>
              <a:t>Os </a:t>
            </a:r>
            <a:r>
              <a:rPr lang="pt-BR" sz="2800" dirty="0" smtClean="0">
                <a:solidFill>
                  <a:srgbClr val="000099"/>
                </a:solidFill>
              </a:rPr>
              <a:t>alvos requerem habitats e/ou processos semelhantes?</a:t>
            </a:r>
          </a:p>
          <a:p>
            <a:pPr eaLnBrk="1" hangingPunct="1">
              <a:spcBef>
                <a:spcPts val="1800"/>
              </a:spcBef>
            </a:pPr>
            <a:r>
              <a:rPr lang="pt-BR" sz="2800" dirty="0" smtClean="0">
                <a:solidFill>
                  <a:srgbClr val="008000"/>
                </a:solidFill>
              </a:rPr>
              <a:t>É </a:t>
            </a:r>
            <a:r>
              <a:rPr lang="pt-BR" sz="2800" dirty="0" smtClean="0">
                <a:solidFill>
                  <a:srgbClr val="008000"/>
                </a:solidFill>
              </a:rPr>
              <a:t>provável que os alvos estejam sendo afetados por ameaças semelhantes?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28800" y="0"/>
            <a:ext cx="495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</a:rPr>
              <a:t>Dificuldades </a:t>
            </a:r>
            <a:r>
              <a:rPr lang="pt-BR" sz="3600" b="1" kern="0" dirty="0">
                <a:solidFill>
                  <a:schemeClr val="bg1"/>
                </a:solidFill>
              </a:rPr>
              <a:t>comuns </a:t>
            </a:r>
            <a:r>
              <a:rPr lang="pt-BR" sz="3600" b="1" kern="0" dirty="0" smtClean="0">
                <a:solidFill>
                  <a:schemeClr val="bg1"/>
                </a:solidFill>
              </a:rPr>
              <a:t>e Recomendações</a:t>
            </a:r>
            <a:endParaRPr lang="pt-BR" sz="3600" b="1" kern="0" dirty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096000" y="1524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2800" b="1" kern="0" dirty="0">
                <a:solidFill>
                  <a:schemeClr val="bg1"/>
                </a:solidFill>
              </a:rPr>
              <a:t>Alvos </a:t>
            </a:r>
            <a:r>
              <a:rPr lang="pt-BR" sz="2800" b="1" kern="0" dirty="0" smtClean="0">
                <a:solidFill>
                  <a:schemeClr val="bg1"/>
                </a:solidFill>
              </a:rPr>
              <a:t>de </a:t>
            </a:r>
            <a:r>
              <a:rPr lang="pt-BR" sz="2800" b="1" kern="0" dirty="0">
                <a:solidFill>
                  <a:schemeClr val="bg1"/>
                </a:solidFill>
              </a:rPr>
              <a:t>Conservação</a:t>
            </a:r>
          </a:p>
          <a:p>
            <a:pPr algn="r">
              <a:defRPr/>
            </a:pPr>
            <a:endParaRPr lang="en-US" sz="28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781800" y="6059269"/>
            <a:ext cx="2209800" cy="646331"/>
          </a:xfrm>
          <a:prstGeom prst="rect">
            <a:avLst/>
          </a:prstGeom>
          <a:solidFill>
            <a:srgbClr val="AEF3AB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Ver método para a seleção de alvo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pt-BR" sz="2800" b="1" dirty="0" smtClean="0">
                <a:solidFill>
                  <a:srgbClr val="000099"/>
                </a:solidFill>
              </a:rPr>
              <a:t>Dificuldade: área de projeto muito grande ou alvos demais</a:t>
            </a:r>
          </a:p>
          <a:p>
            <a:pPr lvl="1" eaLnBrk="1" hangingPunct="1">
              <a:spcBef>
                <a:spcPct val="15000"/>
              </a:spcBef>
              <a:buClr>
                <a:schemeClr val="tx1"/>
              </a:buClr>
              <a:buFont typeface="Arial" charset="0"/>
              <a:buChar char="•"/>
            </a:pPr>
            <a:endParaRPr lang="pt-BR" sz="800" dirty="0" smtClean="0"/>
          </a:p>
          <a:p>
            <a:pPr lvl="1" eaLnBrk="1" hangingPunct="1">
              <a:spcBef>
                <a:spcPct val="15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000099"/>
                </a:solidFill>
              </a:rPr>
              <a:t>Tente definir um projeto grande utilizando apenas os tipos de sistemas mais importantes</a:t>
            </a:r>
          </a:p>
          <a:p>
            <a:pPr lvl="1" eaLnBrk="1" hangingPunct="1">
              <a:spcBef>
                <a:spcPct val="15000"/>
              </a:spcBef>
              <a:buClr>
                <a:schemeClr val="tx1"/>
              </a:buClr>
              <a:buFont typeface="Arial" charset="0"/>
              <a:buChar char="•"/>
            </a:pPr>
            <a:endParaRPr lang="pt-BR" sz="900" dirty="0" smtClean="0"/>
          </a:p>
          <a:p>
            <a:pPr lvl="1" eaLnBrk="1" hangingPunct="1">
              <a:spcBef>
                <a:spcPct val="15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008000"/>
                </a:solidFill>
              </a:rPr>
              <a:t>Considere a adoção de um processo separado para componentes raros ou em escala pequena</a:t>
            </a:r>
          </a:p>
          <a:p>
            <a:pPr lvl="1" eaLnBrk="1" hangingPunct="1">
              <a:spcBef>
                <a:spcPct val="15000"/>
              </a:spcBef>
              <a:buClr>
                <a:schemeClr val="tx1"/>
              </a:buClr>
              <a:buFont typeface="Arial" charset="0"/>
              <a:buChar char="•"/>
            </a:pPr>
            <a:endParaRPr lang="pt-BR" sz="900" dirty="0" smtClean="0">
              <a:solidFill>
                <a:srgbClr val="008000"/>
              </a:solidFill>
            </a:endParaRPr>
          </a:p>
          <a:p>
            <a:pPr lvl="1" eaLnBrk="1" hangingPunct="1">
              <a:spcBef>
                <a:spcPct val="15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000099"/>
                </a:solidFill>
              </a:rPr>
              <a:t>Começar com número grande de alvos para então procurar ameaças compartilhadas onde uma estratégia mais abrangente poderá beneficiar o sistema</a:t>
            </a:r>
          </a:p>
          <a:p>
            <a:pPr lvl="1" eaLnBrk="1" hangingPunct="1">
              <a:spcBef>
                <a:spcPct val="15000"/>
              </a:spcBef>
              <a:buClr>
                <a:schemeClr val="tx1"/>
              </a:buClr>
              <a:buFont typeface="Arial" charset="0"/>
              <a:buChar char="•"/>
            </a:pPr>
            <a:endParaRPr lang="pt-BR" sz="900" dirty="0" smtClean="0"/>
          </a:p>
          <a:p>
            <a:pPr lvl="1" eaLnBrk="1" hangingPunct="1">
              <a:spcBef>
                <a:spcPct val="15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008000"/>
                </a:solidFill>
              </a:rPr>
              <a:t>Identificar uma espécie com distribuição abrangente ou espécies associadas que utilizem um amplo leque de habitats abrangendo a área toda.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096000" y="1524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2800" b="1" kern="0" dirty="0">
                <a:solidFill>
                  <a:schemeClr val="bg1"/>
                </a:solidFill>
              </a:rPr>
              <a:t>Alvos </a:t>
            </a:r>
            <a:r>
              <a:rPr lang="pt-BR" sz="2800" b="1" kern="0" dirty="0" smtClean="0">
                <a:solidFill>
                  <a:schemeClr val="bg1"/>
                </a:solidFill>
              </a:rPr>
              <a:t>de </a:t>
            </a:r>
            <a:r>
              <a:rPr lang="pt-BR" sz="2800" b="1" kern="0" dirty="0">
                <a:solidFill>
                  <a:schemeClr val="bg1"/>
                </a:solidFill>
              </a:rPr>
              <a:t>Conservação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828800" y="0"/>
            <a:ext cx="495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</a:rPr>
              <a:t>Dificuldades comuns </a:t>
            </a:r>
            <a:r>
              <a:rPr lang="pt-BR" sz="3600" b="1" kern="0" dirty="0">
                <a:solidFill>
                  <a:schemeClr val="bg1"/>
                </a:solidFill>
              </a:rPr>
              <a:t>e</a:t>
            </a:r>
            <a:r>
              <a:rPr lang="pt-BR" sz="3600" b="1" kern="0" dirty="0" smtClean="0">
                <a:solidFill>
                  <a:schemeClr val="bg1"/>
                </a:solidFill>
              </a:rPr>
              <a:t> Recomendações</a:t>
            </a:r>
            <a:endParaRPr lang="pt-BR" sz="3600" b="1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54864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tx1"/>
              </a:buClr>
              <a:buFontTx/>
              <a:buNone/>
              <a:defRPr/>
            </a:pPr>
            <a:r>
              <a:rPr lang="pt-BR" sz="2600" b="1" dirty="0" smtClean="0">
                <a:solidFill>
                  <a:srgbClr val="000099"/>
                </a:solidFill>
              </a:rPr>
              <a:t>Dificuldade: Alvos não biológicos </a:t>
            </a:r>
            <a:r>
              <a:rPr lang="pt-BR" sz="2000" b="1" dirty="0" smtClean="0">
                <a:solidFill>
                  <a:srgbClr val="000099"/>
                </a:solidFill>
              </a:rPr>
              <a:t>(e</a:t>
            </a:r>
            <a:r>
              <a:rPr lang="pt-BR" sz="2000" b="1" dirty="0">
                <a:solidFill>
                  <a:srgbClr val="000099"/>
                </a:solidFill>
              </a:rPr>
              <a:t>x</a:t>
            </a:r>
            <a:r>
              <a:rPr lang="pt-BR" sz="2000" b="1" dirty="0" smtClean="0">
                <a:solidFill>
                  <a:srgbClr val="000099"/>
                </a:solidFill>
              </a:rPr>
              <a:t>. água subterrânea, espaços abertos, estilo de vida rural, sítios arqueológicos, etc.)?</a:t>
            </a:r>
          </a:p>
          <a:p>
            <a:pPr marL="457200" lvl="1" indent="0" eaLnBrk="1" hangingPunct="1">
              <a:spcBef>
                <a:spcPct val="15000"/>
              </a:spcBef>
              <a:buClr>
                <a:schemeClr val="tx1"/>
              </a:buClr>
              <a:buFontTx/>
              <a:buNone/>
              <a:defRPr/>
            </a:pPr>
            <a:r>
              <a:rPr lang="pt-BR" sz="2000" dirty="0" smtClean="0">
                <a:solidFill>
                  <a:srgbClr val="008000"/>
                </a:solidFill>
              </a:rPr>
              <a:t>SEMPRE cabe à equipe a inclusão de diversos tipos de alvo…</a:t>
            </a:r>
          </a:p>
          <a:p>
            <a:pPr lvl="2" eaLnBrk="1" hangingPunct="1">
              <a:spcBef>
                <a:spcPct val="15000"/>
              </a:spcBef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rgbClr val="000099"/>
                </a:solidFill>
              </a:rPr>
              <a:t>Clareza a respeito do escopo do projeto é muito importante</a:t>
            </a:r>
          </a:p>
          <a:p>
            <a:pPr lvl="2" eaLnBrk="1" hangingPunct="1">
              <a:spcBef>
                <a:spcPct val="15000"/>
              </a:spcBef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rgbClr val="008000"/>
                </a:solidFill>
              </a:rPr>
              <a:t>Criar uma declaração formal de visão compartilhada</a:t>
            </a:r>
          </a:p>
          <a:p>
            <a:pPr lvl="2" eaLnBrk="1" hangingPunct="1">
              <a:spcBef>
                <a:spcPct val="15000"/>
              </a:spcBef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rgbClr val="000099"/>
                </a:solidFill>
              </a:rPr>
              <a:t>Clareza a respeito das relações entre os alvos é muito importante</a:t>
            </a:r>
          </a:p>
          <a:p>
            <a:pPr lvl="2" eaLnBrk="1" hangingPunct="1">
              <a:spcBef>
                <a:spcPct val="15000"/>
              </a:spcBef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rgbClr val="008000"/>
                </a:solidFill>
              </a:rPr>
              <a:t>Observar que algumas estratégias poderão até estar em conflito entre si</a:t>
            </a:r>
          </a:p>
          <a:p>
            <a:pPr marL="914400" lvl="2" indent="0" eaLnBrk="1" hangingPunct="1">
              <a:spcBef>
                <a:spcPct val="15000"/>
              </a:spcBef>
              <a:buClr>
                <a:schemeClr val="tx1"/>
              </a:buClr>
              <a:buFontTx/>
              <a:buNone/>
              <a:defRPr/>
            </a:pPr>
            <a:endParaRPr lang="en-US" sz="2000" dirty="0" smtClean="0"/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US" sz="2000" dirty="0" smtClean="0">
              <a:solidFill>
                <a:srgbClr val="008000"/>
              </a:solidFill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3352800" y="4432300"/>
            <a:ext cx="4419600" cy="2425700"/>
            <a:chOff x="2590800" y="4267200"/>
            <a:chExt cx="4419271" cy="2425376"/>
          </a:xfrm>
        </p:grpSpPr>
        <p:grpSp>
          <p:nvGrpSpPr>
            <p:cNvPr id="10246" name="Group 61"/>
            <p:cNvGrpSpPr>
              <a:grpSpLocks/>
            </p:cNvGrpSpPr>
            <p:nvPr/>
          </p:nvGrpSpPr>
          <p:grpSpPr bwMode="auto">
            <a:xfrm>
              <a:off x="2666994" y="4724339"/>
              <a:ext cx="906396" cy="1892047"/>
              <a:chOff x="2666994" y="4724339"/>
              <a:chExt cx="906396" cy="1892047"/>
            </a:xfrm>
          </p:grpSpPr>
          <p:grpSp>
            <p:nvGrpSpPr>
              <p:cNvPr id="10282" name="Group 91"/>
              <p:cNvGrpSpPr>
                <a:grpSpLocks/>
              </p:cNvGrpSpPr>
              <p:nvPr/>
            </p:nvGrpSpPr>
            <p:grpSpPr bwMode="auto">
              <a:xfrm>
                <a:off x="2666994" y="4724339"/>
                <a:ext cx="906396" cy="1892047"/>
                <a:chOff x="6380469" y="3297501"/>
                <a:chExt cx="906396" cy="1892047"/>
              </a:xfrm>
            </p:grpSpPr>
            <p:sp>
              <p:nvSpPr>
                <p:cNvPr id="12" name="Freeform 4"/>
                <p:cNvSpPr>
                  <a:spLocks/>
                </p:cNvSpPr>
                <p:nvPr/>
              </p:nvSpPr>
              <p:spPr bwMode="auto">
                <a:xfrm>
                  <a:off x="6380469" y="3297501"/>
                  <a:ext cx="906396" cy="1892047"/>
                </a:xfrm>
                <a:custGeom>
                  <a:avLst/>
                  <a:gdLst>
                    <a:gd name="T0" fmla="*/ 2147483647 w 3504"/>
                    <a:gd name="T1" fmla="*/ 2147483647 h 8064"/>
                    <a:gd name="T2" fmla="*/ 2147483647 w 3504"/>
                    <a:gd name="T3" fmla="*/ 2147483647 h 8064"/>
                    <a:gd name="T4" fmla="*/ 2147483647 w 3504"/>
                    <a:gd name="T5" fmla="*/ 0 h 8064"/>
                    <a:gd name="T6" fmla="*/ 2147483647 w 3504"/>
                    <a:gd name="T7" fmla="*/ 0 h 8064"/>
                    <a:gd name="T8" fmla="*/ 2147483647 w 3504"/>
                    <a:gd name="T9" fmla="*/ 0 h 8064"/>
                    <a:gd name="T10" fmla="*/ 2147483647 w 3504"/>
                    <a:gd name="T11" fmla="*/ 0 h 8064"/>
                    <a:gd name="T12" fmla="*/ 0 w 3504"/>
                    <a:gd name="T13" fmla="*/ 2147483647 h 8064"/>
                    <a:gd name="T14" fmla="*/ 0 w 3504"/>
                    <a:gd name="T15" fmla="*/ 2147483647 h 8064"/>
                    <a:gd name="T16" fmla="*/ 0 w 3504"/>
                    <a:gd name="T17" fmla="*/ 2147483647 h 8064"/>
                    <a:gd name="T18" fmla="*/ 2147483647 w 3504"/>
                    <a:gd name="T19" fmla="*/ 2147483647 h 8064"/>
                    <a:gd name="T20" fmla="*/ 2147483647 w 3504"/>
                    <a:gd name="T21" fmla="*/ 2147483647 h 8064"/>
                    <a:gd name="T22" fmla="*/ 2147483647 w 3504"/>
                    <a:gd name="T23" fmla="*/ 2147483647 h 80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504"/>
                    <a:gd name="T37" fmla="*/ 0 h 8064"/>
                    <a:gd name="T38" fmla="*/ 3504 w 3504"/>
                    <a:gd name="T39" fmla="*/ 8064 h 80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504" h="8064">
                      <a:moveTo>
                        <a:pt x="3504" y="7584"/>
                      </a:moveTo>
                      <a:lnTo>
                        <a:pt x="3504" y="480"/>
                      </a:lnTo>
                      <a:cubicBezTo>
                        <a:pt x="3504" y="214"/>
                        <a:pt x="3289" y="0"/>
                        <a:pt x="3024" y="0"/>
                      </a:cubicBezTo>
                      <a:cubicBezTo>
                        <a:pt x="3024" y="0"/>
                        <a:pt x="3024" y="0"/>
                        <a:pt x="3024" y="0"/>
                      </a:cubicBezTo>
                      <a:lnTo>
                        <a:pt x="480" y="0"/>
                      </a:lnTo>
                      <a:cubicBezTo>
                        <a:pt x="215" y="0"/>
                        <a:pt x="0" y="214"/>
                        <a:pt x="0" y="480"/>
                      </a:cubicBezTo>
                      <a:lnTo>
                        <a:pt x="0" y="7584"/>
                      </a:lnTo>
                      <a:cubicBezTo>
                        <a:pt x="0" y="7849"/>
                        <a:pt x="215" y="8064"/>
                        <a:pt x="480" y="8064"/>
                      </a:cubicBezTo>
                      <a:lnTo>
                        <a:pt x="3024" y="8064"/>
                      </a:lnTo>
                      <a:cubicBezTo>
                        <a:pt x="3289" y="8064"/>
                        <a:pt x="3504" y="7849"/>
                        <a:pt x="3504" y="7584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813">
                    <a:defRPr/>
                  </a:pPr>
                  <a:endParaRPr lang="en-US" sz="1100">
                    <a:latin typeface="+mj-lt"/>
                    <a:cs typeface="+mn-cs"/>
                  </a:endParaRPr>
                </a:p>
              </p:txBody>
            </p:sp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>
                  <a:off x="6380469" y="3297501"/>
                  <a:ext cx="906396" cy="1892047"/>
                </a:xfrm>
                <a:custGeom>
                  <a:avLst/>
                  <a:gdLst>
                    <a:gd name="T0" fmla="*/ 2147483647 w 3504"/>
                    <a:gd name="T1" fmla="*/ 2147483647 h 8064"/>
                    <a:gd name="T2" fmla="*/ 2147483647 w 3504"/>
                    <a:gd name="T3" fmla="*/ 2147483647 h 8064"/>
                    <a:gd name="T4" fmla="*/ 2147483647 w 3504"/>
                    <a:gd name="T5" fmla="*/ 0 h 8064"/>
                    <a:gd name="T6" fmla="*/ 2147483647 w 3504"/>
                    <a:gd name="T7" fmla="*/ 0 h 8064"/>
                    <a:gd name="T8" fmla="*/ 2147483647 w 3504"/>
                    <a:gd name="T9" fmla="*/ 0 h 8064"/>
                    <a:gd name="T10" fmla="*/ 2147483647 w 3504"/>
                    <a:gd name="T11" fmla="*/ 0 h 8064"/>
                    <a:gd name="T12" fmla="*/ 0 w 3504"/>
                    <a:gd name="T13" fmla="*/ 2147483647 h 8064"/>
                    <a:gd name="T14" fmla="*/ 0 w 3504"/>
                    <a:gd name="T15" fmla="*/ 2147483647 h 8064"/>
                    <a:gd name="T16" fmla="*/ 0 w 3504"/>
                    <a:gd name="T17" fmla="*/ 2147483647 h 8064"/>
                    <a:gd name="T18" fmla="*/ 2147483647 w 3504"/>
                    <a:gd name="T19" fmla="*/ 2147483647 h 8064"/>
                    <a:gd name="T20" fmla="*/ 2147483647 w 3504"/>
                    <a:gd name="T21" fmla="*/ 2147483647 h 8064"/>
                    <a:gd name="T22" fmla="*/ 2147483647 w 3504"/>
                    <a:gd name="T23" fmla="*/ 2147483647 h 80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504"/>
                    <a:gd name="T37" fmla="*/ 0 h 8064"/>
                    <a:gd name="T38" fmla="*/ 3504 w 3504"/>
                    <a:gd name="T39" fmla="*/ 8064 h 80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504" h="8064">
                      <a:moveTo>
                        <a:pt x="3504" y="7584"/>
                      </a:moveTo>
                      <a:lnTo>
                        <a:pt x="3504" y="480"/>
                      </a:lnTo>
                      <a:cubicBezTo>
                        <a:pt x="3504" y="214"/>
                        <a:pt x="3289" y="0"/>
                        <a:pt x="3024" y="0"/>
                      </a:cubicBezTo>
                      <a:cubicBezTo>
                        <a:pt x="3024" y="0"/>
                        <a:pt x="3024" y="0"/>
                        <a:pt x="3024" y="0"/>
                      </a:cubicBezTo>
                      <a:lnTo>
                        <a:pt x="480" y="0"/>
                      </a:lnTo>
                      <a:cubicBezTo>
                        <a:pt x="215" y="0"/>
                        <a:pt x="0" y="214"/>
                        <a:pt x="0" y="480"/>
                      </a:cubicBezTo>
                      <a:lnTo>
                        <a:pt x="0" y="7584"/>
                      </a:lnTo>
                      <a:cubicBezTo>
                        <a:pt x="0" y="7849"/>
                        <a:pt x="215" y="8064"/>
                        <a:pt x="480" y="8064"/>
                      </a:cubicBezTo>
                      <a:lnTo>
                        <a:pt x="3024" y="8064"/>
                      </a:lnTo>
                      <a:cubicBezTo>
                        <a:pt x="3289" y="8064"/>
                        <a:pt x="3504" y="7849"/>
                        <a:pt x="3504" y="7584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813">
                    <a:defRPr/>
                  </a:pPr>
                  <a:endParaRPr lang="en-US" sz="1100">
                    <a:latin typeface="+mj-lt"/>
                    <a:cs typeface="+mn-cs"/>
                  </a:endParaRPr>
                </a:p>
              </p:txBody>
            </p:sp>
            <p:sp>
              <p:nvSpPr>
                <p:cNvPr id="14" name="Freeform 43"/>
                <p:cNvSpPr>
                  <a:spLocks/>
                </p:cNvSpPr>
                <p:nvPr/>
              </p:nvSpPr>
              <p:spPr bwMode="auto">
                <a:xfrm>
                  <a:off x="6456663" y="3500674"/>
                  <a:ext cx="754007" cy="606344"/>
                </a:xfrm>
                <a:custGeom>
                  <a:avLst/>
                  <a:gdLst>
                    <a:gd name="T0" fmla="*/ 2147483647 w 2688"/>
                    <a:gd name="T1" fmla="*/ 2147483647 h 2389"/>
                    <a:gd name="T2" fmla="*/ 2147483647 w 2688"/>
                    <a:gd name="T3" fmla="*/ 2147483647 h 2389"/>
                    <a:gd name="T4" fmla="*/ 2147483647 w 2688"/>
                    <a:gd name="T5" fmla="*/ 2147483647 h 2389"/>
                    <a:gd name="T6" fmla="*/ 2147483647 w 2688"/>
                    <a:gd name="T7" fmla="*/ 2147483647 h 2389"/>
                    <a:gd name="T8" fmla="*/ 2147483647 w 2688"/>
                    <a:gd name="T9" fmla="*/ 2147483647 h 2389"/>
                    <a:gd name="T10" fmla="*/ 2147483647 w 2688"/>
                    <a:gd name="T11" fmla="*/ 2147483647 h 2389"/>
                    <a:gd name="T12" fmla="*/ 2147483647 w 2688"/>
                    <a:gd name="T13" fmla="*/ 0 h 2389"/>
                    <a:gd name="T14" fmla="*/ 2147483647 w 2688"/>
                    <a:gd name="T15" fmla="*/ 0 h 2389"/>
                    <a:gd name="T16" fmla="*/ 0 w 2688"/>
                    <a:gd name="T17" fmla="*/ 2147483647 h 2389"/>
                    <a:gd name="T18" fmla="*/ 0 w 2688"/>
                    <a:gd name="T19" fmla="*/ 2147483647 h 2389"/>
                    <a:gd name="T20" fmla="*/ 0 w 2688"/>
                    <a:gd name="T21" fmla="*/ 2147483647 h 2389"/>
                    <a:gd name="T22" fmla="*/ 2147483647 w 2688"/>
                    <a:gd name="T23" fmla="*/ 2147483647 h 23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688"/>
                    <a:gd name="T37" fmla="*/ 0 h 2389"/>
                    <a:gd name="T38" fmla="*/ 2688 w 2688"/>
                    <a:gd name="T39" fmla="*/ 2389 h 238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688" h="2389">
                      <a:moveTo>
                        <a:pt x="480" y="2389"/>
                      </a:moveTo>
                      <a:lnTo>
                        <a:pt x="2208" y="2389"/>
                      </a:lnTo>
                      <a:cubicBezTo>
                        <a:pt x="2473" y="2389"/>
                        <a:pt x="2688" y="2174"/>
                        <a:pt x="2688" y="1909"/>
                      </a:cubicBezTo>
                      <a:cubicBezTo>
                        <a:pt x="2688" y="1909"/>
                        <a:pt x="2688" y="1909"/>
                        <a:pt x="2688" y="1909"/>
                      </a:cubicBezTo>
                      <a:lnTo>
                        <a:pt x="2688" y="480"/>
                      </a:lnTo>
                      <a:cubicBezTo>
                        <a:pt x="2688" y="215"/>
                        <a:pt x="2473" y="0"/>
                        <a:pt x="2208" y="0"/>
                      </a:cubicBezTo>
                      <a:lnTo>
                        <a:pt x="480" y="0"/>
                      </a:lnTo>
                      <a:cubicBezTo>
                        <a:pt x="215" y="0"/>
                        <a:pt x="0" y="215"/>
                        <a:pt x="0" y="480"/>
                      </a:cubicBezTo>
                      <a:lnTo>
                        <a:pt x="0" y="1909"/>
                      </a:lnTo>
                      <a:cubicBezTo>
                        <a:pt x="0" y="2174"/>
                        <a:pt x="215" y="2389"/>
                        <a:pt x="480" y="2389"/>
                      </a:cubicBezTo>
                      <a:close/>
                    </a:path>
                  </a:pathLst>
                </a:custGeom>
                <a:solidFill>
                  <a:srgbClr val="CCFFCC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813">
                    <a:defRPr/>
                  </a:pPr>
                  <a:endParaRPr lang="en-US" sz="1100">
                    <a:latin typeface="+mj-lt"/>
                    <a:cs typeface="+mn-cs"/>
                  </a:endParaRPr>
                </a:p>
              </p:txBody>
            </p:sp>
            <p:sp>
              <p:nvSpPr>
                <p:cNvPr id="15" name="Freeform 44"/>
                <p:cNvSpPr>
                  <a:spLocks/>
                </p:cNvSpPr>
                <p:nvPr/>
              </p:nvSpPr>
              <p:spPr bwMode="auto">
                <a:xfrm>
                  <a:off x="6456663" y="3500674"/>
                  <a:ext cx="754007" cy="606344"/>
                </a:xfrm>
                <a:custGeom>
                  <a:avLst/>
                  <a:gdLst>
                    <a:gd name="T0" fmla="*/ 2147483647 w 2688"/>
                    <a:gd name="T1" fmla="*/ 2147483647 h 2389"/>
                    <a:gd name="T2" fmla="*/ 2147483647 w 2688"/>
                    <a:gd name="T3" fmla="*/ 2147483647 h 2389"/>
                    <a:gd name="T4" fmla="*/ 2147483647 w 2688"/>
                    <a:gd name="T5" fmla="*/ 2147483647 h 2389"/>
                    <a:gd name="T6" fmla="*/ 2147483647 w 2688"/>
                    <a:gd name="T7" fmla="*/ 2147483647 h 2389"/>
                    <a:gd name="T8" fmla="*/ 2147483647 w 2688"/>
                    <a:gd name="T9" fmla="*/ 2147483647 h 2389"/>
                    <a:gd name="T10" fmla="*/ 2147483647 w 2688"/>
                    <a:gd name="T11" fmla="*/ 2147483647 h 2389"/>
                    <a:gd name="T12" fmla="*/ 2147483647 w 2688"/>
                    <a:gd name="T13" fmla="*/ 0 h 2389"/>
                    <a:gd name="T14" fmla="*/ 2147483647 w 2688"/>
                    <a:gd name="T15" fmla="*/ 0 h 2389"/>
                    <a:gd name="T16" fmla="*/ 0 w 2688"/>
                    <a:gd name="T17" fmla="*/ 2147483647 h 2389"/>
                    <a:gd name="T18" fmla="*/ 0 w 2688"/>
                    <a:gd name="T19" fmla="*/ 2147483647 h 2389"/>
                    <a:gd name="T20" fmla="*/ 0 w 2688"/>
                    <a:gd name="T21" fmla="*/ 2147483647 h 2389"/>
                    <a:gd name="T22" fmla="*/ 2147483647 w 2688"/>
                    <a:gd name="T23" fmla="*/ 2147483647 h 23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688"/>
                    <a:gd name="T37" fmla="*/ 0 h 2389"/>
                    <a:gd name="T38" fmla="*/ 2688 w 2688"/>
                    <a:gd name="T39" fmla="*/ 2389 h 238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688" h="2389">
                      <a:moveTo>
                        <a:pt x="480" y="2389"/>
                      </a:moveTo>
                      <a:lnTo>
                        <a:pt x="2208" y="2389"/>
                      </a:lnTo>
                      <a:cubicBezTo>
                        <a:pt x="2473" y="2389"/>
                        <a:pt x="2688" y="2174"/>
                        <a:pt x="2688" y="1909"/>
                      </a:cubicBezTo>
                      <a:cubicBezTo>
                        <a:pt x="2688" y="1909"/>
                        <a:pt x="2688" y="1909"/>
                        <a:pt x="2688" y="1909"/>
                      </a:cubicBezTo>
                      <a:lnTo>
                        <a:pt x="2688" y="480"/>
                      </a:lnTo>
                      <a:cubicBezTo>
                        <a:pt x="2688" y="215"/>
                        <a:pt x="2473" y="0"/>
                        <a:pt x="2208" y="0"/>
                      </a:cubicBezTo>
                      <a:lnTo>
                        <a:pt x="480" y="0"/>
                      </a:lnTo>
                      <a:cubicBezTo>
                        <a:pt x="215" y="0"/>
                        <a:pt x="0" y="215"/>
                        <a:pt x="0" y="480"/>
                      </a:cubicBezTo>
                      <a:lnTo>
                        <a:pt x="0" y="1909"/>
                      </a:lnTo>
                      <a:cubicBezTo>
                        <a:pt x="0" y="2174"/>
                        <a:pt x="215" y="2389"/>
                        <a:pt x="480" y="238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813">
                    <a:defRPr/>
                  </a:pPr>
                  <a:endParaRPr lang="en-US" sz="1100">
                    <a:latin typeface="+mj-lt"/>
                    <a:cs typeface="+mn-cs"/>
                  </a:endParaRPr>
                </a:p>
              </p:txBody>
            </p:sp>
            <p:sp>
              <p:nvSpPr>
                <p:cNvPr id="16" name="Rectangle 45"/>
                <p:cNvSpPr>
                  <a:spLocks noChangeArrowheads="1"/>
                </p:cNvSpPr>
                <p:nvPr/>
              </p:nvSpPr>
              <p:spPr bwMode="auto">
                <a:xfrm>
                  <a:off x="6456663" y="3678450"/>
                  <a:ext cx="720672" cy="246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 defTabSz="912813">
                    <a:defRPr/>
                  </a:pPr>
                  <a:r>
                    <a:rPr lang="en-US" sz="800" b="1" dirty="0" smtClean="0">
                      <a:solidFill>
                        <a:srgbClr val="000000"/>
                      </a:solidFill>
                      <a:latin typeface="+mn-lt"/>
                      <a:cs typeface="+mn-cs"/>
                    </a:rPr>
                    <a:t>Conservation Target</a:t>
                  </a:r>
                  <a:endParaRPr lang="en-US" sz="700" b="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" name="Freeform 47"/>
                <p:cNvSpPr>
                  <a:spLocks/>
                </p:cNvSpPr>
                <p:nvPr/>
              </p:nvSpPr>
              <p:spPr bwMode="auto">
                <a:xfrm>
                  <a:off x="6456663" y="4365746"/>
                  <a:ext cx="754007" cy="606344"/>
                </a:xfrm>
                <a:custGeom>
                  <a:avLst/>
                  <a:gdLst>
                    <a:gd name="T0" fmla="*/ 2147483647 w 2688"/>
                    <a:gd name="T1" fmla="*/ 2147483647 h 2389"/>
                    <a:gd name="T2" fmla="*/ 2147483647 w 2688"/>
                    <a:gd name="T3" fmla="*/ 2147483647 h 2389"/>
                    <a:gd name="T4" fmla="*/ 2147483647 w 2688"/>
                    <a:gd name="T5" fmla="*/ 2147483647 h 2389"/>
                    <a:gd name="T6" fmla="*/ 2147483647 w 2688"/>
                    <a:gd name="T7" fmla="*/ 2147483647 h 2389"/>
                    <a:gd name="T8" fmla="*/ 2147483647 w 2688"/>
                    <a:gd name="T9" fmla="*/ 2147483647 h 2389"/>
                    <a:gd name="T10" fmla="*/ 2147483647 w 2688"/>
                    <a:gd name="T11" fmla="*/ 0 h 2389"/>
                    <a:gd name="T12" fmla="*/ 2147483647 w 2688"/>
                    <a:gd name="T13" fmla="*/ 0 h 2389"/>
                    <a:gd name="T14" fmla="*/ 0 w 2688"/>
                    <a:gd name="T15" fmla="*/ 2147483647 h 2389"/>
                    <a:gd name="T16" fmla="*/ 0 w 2688"/>
                    <a:gd name="T17" fmla="*/ 2147483647 h 2389"/>
                    <a:gd name="T18" fmla="*/ 2147483647 w 2688"/>
                    <a:gd name="T19" fmla="*/ 2147483647 h 238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88"/>
                    <a:gd name="T31" fmla="*/ 0 h 2389"/>
                    <a:gd name="T32" fmla="*/ 2688 w 2688"/>
                    <a:gd name="T33" fmla="*/ 2389 h 238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88" h="2389">
                      <a:moveTo>
                        <a:pt x="480" y="2389"/>
                      </a:moveTo>
                      <a:lnTo>
                        <a:pt x="2208" y="2389"/>
                      </a:lnTo>
                      <a:cubicBezTo>
                        <a:pt x="2473" y="2389"/>
                        <a:pt x="2688" y="2174"/>
                        <a:pt x="2688" y="1909"/>
                      </a:cubicBezTo>
                      <a:cubicBezTo>
                        <a:pt x="2688" y="1909"/>
                        <a:pt x="2688" y="1909"/>
                        <a:pt x="2688" y="1909"/>
                      </a:cubicBezTo>
                      <a:lnTo>
                        <a:pt x="2688" y="480"/>
                      </a:lnTo>
                      <a:cubicBezTo>
                        <a:pt x="2688" y="215"/>
                        <a:pt x="2473" y="0"/>
                        <a:pt x="2208" y="0"/>
                      </a:cubicBezTo>
                      <a:lnTo>
                        <a:pt x="480" y="0"/>
                      </a:lnTo>
                      <a:cubicBezTo>
                        <a:pt x="215" y="0"/>
                        <a:pt x="0" y="215"/>
                        <a:pt x="0" y="480"/>
                      </a:cubicBezTo>
                      <a:lnTo>
                        <a:pt x="0" y="1909"/>
                      </a:lnTo>
                      <a:cubicBezTo>
                        <a:pt x="0" y="2174"/>
                        <a:pt x="215" y="2389"/>
                        <a:pt x="480" y="2389"/>
                      </a:cubicBezTo>
                      <a:close/>
                    </a:path>
                  </a:pathLst>
                </a:custGeom>
                <a:solidFill>
                  <a:srgbClr val="CCFFCC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813">
                    <a:defRPr/>
                  </a:pPr>
                  <a:endParaRPr lang="en-US" sz="1100">
                    <a:latin typeface="+mj-lt"/>
                    <a:cs typeface="+mn-cs"/>
                  </a:endParaRPr>
                </a:p>
              </p:txBody>
            </p:sp>
            <p:sp>
              <p:nvSpPr>
                <p:cNvPr id="19" name="Freeform 48"/>
                <p:cNvSpPr>
                  <a:spLocks/>
                </p:cNvSpPr>
                <p:nvPr/>
              </p:nvSpPr>
              <p:spPr bwMode="auto">
                <a:xfrm>
                  <a:off x="6456663" y="4365746"/>
                  <a:ext cx="754007" cy="606344"/>
                </a:xfrm>
                <a:custGeom>
                  <a:avLst/>
                  <a:gdLst>
                    <a:gd name="T0" fmla="*/ 2147483647 w 2688"/>
                    <a:gd name="T1" fmla="*/ 2147483647 h 2389"/>
                    <a:gd name="T2" fmla="*/ 2147483647 w 2688"/>
                    <a:gd name="T3" fmla="*/ 2147483647 h 2389"/>
                    <a:gd name="T4" fmla="*/ 2147483647 w 2688"/>
                    <a:gd name="T5" fmla="*/ 2147483647 h 2389"/>
                    <a:gd name="T6" fmla="*/ 2147483647 w 2688"/>
                    <a:gd name="T7" fmla="*/ 2147483647 h 2389"/>
                    <a:gd name="T8" fmla="*/ 2147483647 w 2688"/>
                    <a:gd name="T9" fmla="*/ 2147483647 h 2389"/>
                    <a:gd name="T10" fmla="*/ 2147483647 w 2688"/>
                    <a:gd name="T11" fmla="*/ 0 h 2389"/>
                    <a:gd name="T12" fmla="*/ 2147483647 w 2688"/>
                    <a:gd name="T13" fmla="*/ 0 h 2389"/>
                    <a:gd name="T14" fmla="*/ 0 w 2688"/>
                    <a:gd name="T15" fmla="*/ 2147483647 h 2389"/>
                    <a:gd name="T16" fmla="*/ 0 w 2688"/>
                    <a:gd name="T17" fmla="*/ 2147483647 h 2389"/>
                    <a:gd name="T18" fmla="*/ 2147483647 w 2688"/>
                    <a:gd name="T19" fmla="*/ 2147483647 h 238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88"/>
                    <a:gd name="T31" fmla="*/ 0 h 2389"/>
                    <a:gd name="T32" fmla="*/ 2688 w 2688"/>
                    <a:gd name="T33" fmla="*/ 2389 h 238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88" h="2389">
                      <a:moveTo>
                        <a:pt x="480" y="2389"/>
                      </a:moveTo>
                      <a:lnTo>
                        <a:pt x="2208" y="2389"/>
                      </a:lnTo>
                      <a:cubicBezTo>
                        <a:pt x="2473" y="2389"/>
                        <a:pt x="2688" y="2174"/>
                        <a:pt x="2688" y="1909"/>
                      </a:cubicBezTo>
                      <a:cubicBezTo>
                        <a:pt x="2688" y="1909"/>
                        <a:pt x="2688" y="1909"/>
                        <a:pt x="2688" y="1909"/>
                      </a:cubicBezTo>
                      <a:lnTo>
                        <a:pt x="2688" y="480"/>
                      </a:lnTo>
                      <a:cubicBezTo>
                        <a:pt x="2688" y="215"/>
                        <a:pt x="2473" y="0"/>
                        <a:pt x="2208" y="0"/>
                      </a:cubicBezTo>
                      <a:lnTo>
                        <a:pt x="480" y="0"/>
                      </a:lnTo>
                      <a:cubicBezTo>
                        <a:pt x="215" y="0"/>
                        <a:pt x="0" y="215"/>
                        <a:pt x="0" y="480"/>
                      </a:cubicBezTo>
                      <a:lnTo>
                        <a:pt x="0" y="1909"/>
                      </a:lnTo>
                      <a:cubicBezTo>
                        <a:pt x="0" y="2174"/>
                        <a:pt x="215" y="2389"/>
                        <a:pt x="480" y="238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813">
                    <a:defRPr/>
                  </a:pPr>
                  <a:endParaRPr lang="en-US" sz="1100">
                    <a:latin typeface="+mj-lt"/>
                    <a:cs typeface="+mn-cs"/>
                  </a:endParaRPr>
                </a:p>
              </p:txBody>
            </p:sp>
          </p:grpSp>
          <p:sp>
            <p:nvSpPr>
              <p:cNvPr id="61" name="Rectangle 45"/>
              <p:cNvSpPr>
                <a:spLocks noChangeArrowheads="1"/>
              </p:cNvSpPr>
              <p:nvPr/>
            </p:nvSpPr>
            <p:spPr bwMode="auto">
              <a:xfrm>
                <a:off x="2743188" y="5943376"/>
                <a:ext cx="720672" cy="246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912813">
                  <a:defRPr/>
                </a:pPr>
                <a:r>
                  <a:rPr lang="en-US" sz="800" b="1" dirty="0" smtClean="0">
                    <a:solidFill>
                      <a:srgbClr val="000000"/>
                    </a:solidFill>
                    <a:latin typeface="+mn-lt"/>
                    <a:cs typeface="+mn-cs"/>
                  </a:rPr>
                  <a:t>Conservation Target</a:t>
                </a:r>
                <a:endParaRPr lang="en-US" sz="700" b="1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247" name="Group 70"/>
            <p:cNvGrpSpPr>
              <a:grpSpLocks/>
            </p:cNvGrpSpPr>
            <p:nvPr/>
          </p:nvGrpSpPr>
          <p:grpSpPr bwMode="auto">
            <a:xfrm>
              <a:off x="4267200" y="4876800"/>
              <a:ext cx="906150" cy="1371600"/>
              <a:chOff x="5638800" y="4876800"/>
              <a:chExt cx="906150" cy="1371600"/>
            </a:xfrm>
          </p:grpSpPr>
          <p:grpSp>
            <p:nvGrpSpPr>
              <p:cNvPr id="10270" name="Group 91"/>
              <p:cNvGrpSpPr>
                <a:grpSpLocks/>
              </p:cNvGrpSpPr>
              <p:nvPr/>
            </p:nvGrpSpPr>
            <p:grpSpPr bwMode="auto">
              <a:xfrm>
                <a:off x="5638800" y="4876800"/>
                <a:ext cx="906150" cy="1371600"/>
                <a:chOff x="6380475" y="3145162"/>
                <a:chExt cx="906150" cy="2044376"/>
              </a:xfrm>
            </p:grpSpPr>
            <p:sp>
              <p:nvSpPr>
                <p:cNvPr id="44" name="Freeform 4"/>
                <p:cNvSpPr>
                  <a:spLocks/>
                </p:cNvSpPr>
                <p:nvPr/>
              </p:nvSpPr>
              <p:spPr bwMode="auto">
                <a:xfrm>
                  <a:off x="6380350" y="3145041"/>
                  <a:ext cx="906396" cy="2044103"/>
                </a:xfrm>
                <a:custGeom>
                  <a:avLst/>
                  <a:gdLst>
                    <a:gd name="T0" fmla="*/ 2147483647 w 3504"/>
                    <a:gd name="T1" fmla="*/ 2147483647 h 8064"/>
                    <a:gd name="T2" fmla="*/ 2147483647 w 3504"/>
                    <a:gd name="T3" fmla="*/ 2147483647 h 8064"/>
                    <a:gd name="T4" fmla="*/ 2147483647 w 3504"/>
                    <a:gd name="T5" fmla="*/ 0 h 8064"/>
                    <a:gd name="T6" fmla="*/ 2147483647 w 3504"/>
                    <a:gd name="T7" fmla="*/ 0 h 8064"/>
                    <a:gd name="T8" fmla="*/ 2147483647 w 3504"/>
                    <a:gd name="T9" fmla="*/ 0 h 8064"/>
                    <a:gd name="T10" fmla="*/ 2147483647 w 3504"/>
                    <a:gd name="T11" fmla="*/ 0 h 8064"/>
                    <a:gd name="T12" fmla="*/ 0 w 3504"/>
                    <a:gd name="T13" fmla="*/ 2147483647 h 8064"/>
                    <a:gd name="T14" fmla="*/ 0 w 3504"/>
                    <a:gd name="T15" fmla="*/ 2147483647 h 8064"/>
                    <a:gd name="T16" fmla="*/ 0 w 3504"/>
                    <a:gd name="T17" fmla="*/ 2147483647 h 8064"/>
                    <a:gd name="T18" fmla="*/ 2147483647 w 3504"/>
                    <a:gd name="T19" fmla="*/ 2147483647 h 8064"/>
                    <a:gd name="T20" fmla="*/ 2147483647 w 3504"/>
                    <a:gd name="T21" fmla="*/ 2147483647 h 8064"/>
                    <a:gd name="T22" fmla="*/ 2147483647 w 3504"/>
                    <a:gd name="T23" fmla="*/ 2147483647 h 80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504"/>
                    <a:gd name="T37" fmla="*/ 0 h 8064"/>
                    <a:gd name="T38" fmla="*/ 3504 w 3504"/>
                    <a:gd name="T39" fmla="*/ 8064 h 80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504" h="8064">
                      <a:moveTo>
                        <a:pt x="3504" y="7584"/>
                      </a:moveTo>
                      <a:lnTo>
                        <a:pt x="3504" y="480"/>
                      </a:lnTo>
                      <a:cubicBezTo>
                        <a:pt x="3504" y="214"/>
                        <a:pt x="3289" y="0"/>
                        <a:pt x="3024" y="0"/>
                      </a:cubicBezTo>
                      <a:cubicBezTo>
                        <a:pt x="3024" y="0"/>
                        <a:pt x="3024" y="0"/>
                        <a:pt x="3024" y="0"/>
                      </a:cubicBezTo>
                      <a:lnTo>
                        <a:pt x="480" y="0"/>
                      </a:lnTo>
                      <a:cubicBezTo>
                        <a:pt x="215" y="0"/>
                        <a:pt x="0" y="214"/>
                        <a:pt x="0" y="480"/>
                      </a:cubicBezTo>
                      <a:lnTo>
                        <a:pt x="0" y="7584"/>
                      </a:lnTo>
                      <a:cubicBezTo>
                        <a:pt x="0" y="7849"/>
                        <a:pt x="215" y="8064"/>
                        <a:pt x="480" y="8064"/>
                      </a:cubicBezTo>
                      <a:lnTo>
                        <a:pt x="3024" y="8064"/>
                      </a:lnTo>
                      <a:cubicBezTo>
                        <a:pt x="3289" y="8064"/>
                        <a:pt x="3504" y="7849"/>
                        <a:pt x="3504" y="7584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813">
                    <a:defRPr/>
                  </a:pPr>
                  <a:endParaRPr lang="en-US" sz="1100">
                    <a:latin typeface="+mj-lt"/>
                    <a:cs typeface="+mn-cs"/>
                  </a:endParaRPr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>
                  <a:off x="6380350" y="3145041"/>
                  <a:ext cx="906396" cy="2044103"/>
                </a:xfrm>
                <a:custGeom>
                  <a:avLst/>
                  <a:gdLst>
                    <a:gd name="T0" fmla="*/ 2147483647 w 3504"/>
                    <a:gd name="T1" fmla="*/ 2147483647 h 8064"/>
                    <a:gd name="T2" fmla="*/ 2147483647 w 3504"/>
                    <a:gd name="T3" fmla="*/ 2147483647 h 8064"/>
                    <a:gd name="T4" fmla="*/ 2147483647 w 3504"/>
                    <a:gd name="T5" fmla="*/ 0 h 8064"/>
                    <a:gd name="T6" fmla="*/ 2147483647 w 3504"/>
                    <a:gd name="T7" fmla="*/ 0 h 8064"/>
                    <a:gd name="T8" fmla="*/ 2147483647 w 3504"/>
                    <a:gd name="T9" fmla="*/ 0 h 8064"/>
                    <a:gd name="T10" fmla="*/ 2147483647 w 3504"/>
                    <a:gd name="T11" fmla="*/ 0 h 8064"/>
                    <a:gd name="T12" fmla="*/ 0 w 3504"/>
                    <a:gd name="T13" fmla="*/ 2147483647 h 8064"/>
                    <a:gd name="T14" fmla="*/ 0 w 3504"/>
                    <a:gd name="T15" fmla="*/ 2147483647 h 8064"/>
                    <a:gd name="T16" fmla="*/ 0 w 3504"/>
                    <a:gd name="T17" fmla="*/ 2147483647 h 8064"/>
                    <a:gd name="T18" fmla="*/ 2147483647 w 3504"/>
                    <a:gd name="T19" fmla="*/ 2147483647 h 8064"/>
                    <a:gd name="T20" fmla="*/ 2147483647 w 3504"/>
                    <a:gd name="T21" fmla="*/ 2147483647 h 8064"/>
                    <a:gd name="T22" fmla="*/ 2147483647 w 3504"/>
                    <a:gd name="T23" fmla="*/ 2147483647 h 80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504"/>
                    <a:gd name="T37" fmla="*/ 0 h 8064"/>
                    <a:gd name="T38" fmla="*/ 3504 w 3504"/>
                    <a:gd name="T39" fmla="*/ 8064 h 80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504" h="8064">
                      <a:moveTo>
                        <a:pt x="3504" y="7584"/>
                      </a:moveTo>
                      <a:lnTo>
                        <a:pt x="3504" y="480"/>
                      </a:lnTo>
                      <a:cubicBezTo>
                        <a:pt x="3504" y="214"/>
                        <a:pt x="3289" y="0"/>
                        <a:pt x="3024" y="0"/>
                      </a:cubicBezTo>
                      <a:cubicBezTo>
                        <a:pt x="3024" y="0"/>
                        <a:pt x="3024" y="0"/>
                        <a:pt x="3024" y="0"/>
                      </a:cubicBezTo>
                      <a:lnTo>
                        <a:pt x="480" y="0"/>
                      </a:lnTo>
                      <a:cubicBezTo>
                        <a:pt x="215" y="0"/>
                        <a:pt x="0" y="214"/>
                        <a:pt x="0" y="480"/>
                      </a:cubicBezTo>
                      <a:lnTo>
                        <a:pt x="0" y="7584"/>
                      </a:lnTo>
                      <a:cubicBezTo>
                        <a:pt x="0" y="7849"/>
                        <a:pt x="215" y="8064"/>
                        <a:pt x="480" y="8064"/>
                      </a:cubicBezTo>
                      <a:lnTo>
                        <a:pt x="3024" y="8064"/>
                      </a:lnTo>
                      <a:cubicBezTo>
                        <a:pt x="3289" y="8064"/>
                        <a:pt x="3504" y="7849"/>
                        <a:pt x="3504" y="7584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813">
                    <a:defRPr/>
                  </a:pPr>
                  <a:endParaRPr lang="en-US" sz="1100">
                    <a:latin typeface="+mj-lt"/>
                    <a:cs typeface="+mn-cs"/>
                  </a:endParaRPr>
                </a:p>
              </p:txBody>
            </p:sp>
          </p:grpSp>
          <p:grpSp>
            <p:nvGrpSpPr>
              <p:cNvPr id="10271" name="Group 63"/>
              <p:cNvGrpSpPr>
                <a:grpSpLocks/>
              </p:cNvGrpSpPr>
              <p:nvPr/>
            </p:nvGrpSpPr>
            <p:grpSpPr bwMode="auto">
              <a:xfrm>
                <a:off x="5715000" y="5029200"/>
                <a:ext cx="720080" cy="307777"/>
                <a:chOff x="4495800" y="4800600"/>
                <a:chExt cx="720080" cy="307777"/>
              </a:xfrm>
            </p:grpSpPr>
            <p:sp>
              <p:nvSpPr>
                <p:cNvPr id="8" name="Freeform 43"/>
                <p:cNvSpPr>
                  <a:spLocks/>
                </p:cNvSpPr>
                <p:nvPr/>
              </p:nvSpPr>
              <p:spPr bwMode="auto">
                <a:xfrm>
                  <a:off x="4495669" y="4800499"/>
                  <a:ext cx="695274" cy="307934"/>
                </a:xfrm>
                <a:custGeom>
                  <a:avLst/>
                  <a:gdLst>
                    <a:gd name="T0" fmla="*/ 2147483647 w 2688"/>
                    <a:gd name="T1" fmla="*/ 2147483647 h 2389"/>
                    <a:gd name="T2" fmla="*/ 2147483647 w 2688"/>
                    <a:gd name="T3" fmla="*/ 2147483647 h 2389"/>
                    <a:gd name="T4" fmla="*/ 2147483647 w 2688"/>
                    <a:gd name="T5" fmla="*/ 2147483647 h 2389"/>
                    <a:gd name="T6" fmla="*/ 2147483647 w 2688"/>
                    <a:gd name="T7" fmla="*/ 2147483647 h 2389"/>
                    <a:gd name="T8" fmla="*/ 2147483647 w 2688"/>
                    <a:gd name="T9" fmla="*/ 2147483647 h 2389"/>
                    <a:gd name="T10" fmla="*/ 2147483647 w 2688"/>
                    <a:gd name="T11" fmla="*/ 2147483647 h 2389"/>
                    <a:gd name="T12" fmla="*/ 2147483647 w 2688"/>
                    <a:gd name="T13" fmla="*/ 0 h 2389"/>
                    <a:gd name="T14" fmla="*/ 2147483647 w 2688"/>
                    <a:gd name="T15" fmla="*/ 0 h 2389"/>
                    <a:gd name="T16" fmla="*/ 0 w 2688"/>
                    <a:gd name="T17" fmla="*/ 2147483647 h 2389"/>
                    <a:gd name="T18" fmla="*/ 0 w 2688"/>
                    <a:gd name="T19" fmla="*/ 2147483647 h 2389"/>
                    <a:gd name="T20" fmla="*/ 0 w 2688"/>
                    <a:gd name="T21" fmla="*/ 2147483647 h 2389"/>
                    <a:gd name="T22" fmla="*/ 2147483647 w 2688"/>
                    <a:gd name="T23" fmla="*/ 2147483647 h 23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688"/>
                    <a:gd name="T37" fmla="*/ 0 h 2389"/>
                    <a:gd name="T38" fmla="*/ 2688 w 2688"/>
                    <a:gd name="T39" fmla="*/ 2389 h 238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688" h="2389">
                      <a:moveTo>
                        <a:pt x="480" y="2389"/>
                      </a:moveTo>
                      <a:lnTo>
                        <a:pt x="2208" y="2389"/>
                      </a:lnTo>
                      <a:cubicBezTo>
                        <a:pt x="2473" y="2389"/>
                        <a:pt x="2688" y="2174"/>
                        <a:pt x="2688" y="1909"/>
                      </a:cubicBezTo>
                      <a:cubicBezTo>
                        <a:pt x="2688" y="1909"/>
                        <a:pt x="2688" y="1909"/>
                        <a:pt x="2688" y="1909"/>
                      </a:cubicBezTo>
                      <a:lnTo>
                        <a:pt x="2688" y="480"/>
                      </a:lnTo>
                      <a:cubicBezTo>
                        <a:pt x="2688" y="215"/>
                        <a:pt x="2473" y="0"/>
                        <a:pt x="2208" y="0"/>
                      </a:cubicBezTo>
                      <a:lnTo>
                        <a:pt x="480" y="0"/>
                      </a:lnTo>
                      <a:cubicBezTo>
                        <a:pt x="215" y="0"/>
                        <a:pt x="0" y="215"/>
                        <a:pt x="0" y="480"/>
                      </a:cubicBezTo>
                      <a:lnTo>
                        <a:pt x="0" y="1909"/>
                      </a:lnTo>
                      <a:cubicBezTo>
                        <a:pt x="0" y="2174"/>
                        <a:pt x="215" y="2389"/>
                        <a:pt x="480" y="2389"/>
                      </a:cubicBezTo>
                      <a:close/>
                    </a:path>
                  </a:pathLst>
                </a:custGeom>
                <a:solidFill>
                  <a:srgbClr val="CCFFCC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813">
                    <a:defRPr/>
                  </a:pPr>
                  <a:endParaRPr lang="en-US" sz="1100">
                    <a:latin typeface="+mj-lt"/>
                    <a:cs typeface="+mn-cs"/>
                  </a:endParaRPr>
                </a:p>
              </p:txBody>
            </p:sp>
            <p:sp>
              <p:nvSpPr>
                <p:cNvPr id="54" name="Rectangle 45"/>
                <p:cNvSpPr>
                  <a:spLocks noChangeArrowheads="1"/>
                </p:cNvSpPr>
                <p:nvPr/>
              </p:nvSpPr>
              <p:spPr bwMode="auto">
                <a:xfrm>
                  <a:off x="4495669" y="4800499"/>
                  <a:ext cx="720672" cy="3079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 defTabSz="912813">
                    <a:defRPr/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+mn-lt"/>
                      <a:cs typeface="+mn-cs"/>
                    </a:rPr>
                    <a:t>Nutrient Cycling</a:t>
                  </a:r>
                  <a:endParaRPr lang="en-US" sz="900" b="1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272" name="Group 64"/>
              <p:cNvGrpSpPr>
                <a:grpSpLocks/>
              </p:cNvGrpSpPr>
              <p:nvPr/>
            </p:nvGrpSpPr>
            <p:grpSpPr bwMode="auto">
              <a:xfrm>
                <a:off x="5715000" y="5410200"/>
                <a:ext cx="720080" cy="307713"/>
                <a:chOff x="4495800" y="4800600"/>
                <a:chExt cx="720080" cy="307713"/>
              </a:xfrm>
            </p:grpSpPr>
            <p:sp>
              <p:nvSpPr>
                <p:cNvPr id="66" name="Freeform 43"/>
                <p:cNvSpPr>
                  <a:spLocks/>
                </p:cNvSpPr>
                <p:nvPr/>
              </p:nvSpPr>
              <p:spPr bwMode="auto">
                <a:xfrm>
                  <a:off x="4495669" y="4800448"/>
                  <a:ext cx="695274" cy="307934"/>
                </a:xfrm>
                <a:custGeom>
                  <a:avLst/>
                  <a:gdLst>
                    <a:gd name="T0" fmla="*/ 2147483647 w 2688"/>
                    <a:gd name="T1" fmla="*/ 2147483647 h 2389"/>
                    <a:gd name="T2" fmla="*/ 2147483647 w 2688"/>
                    <a:gd name="T3" fmla="*/ 2147483647 h 2389"/>
                    <a:gd name="T4" fmla="*/ 2147483647 w 2688"/>
                    <a:gd name="T5" fmla="*/ 2147483647 h 2389"/>
                    <a:gd name="T6" fmla="*/ 2147483647 w 2688"/>
                    <a:gd name="T7" fmla="*/ 2147483647 h 2389"/>
                    <a:gd name="T8" fmla="*/ 2147483647 w 2688"/>
                    <a:gd name="T9" fmla="*/ 2147483647 h 2389"/>
                    <a:gd name="T10" fmla="*/ 2147483647 w 2688"/>
                    <a:gd name="T11" fmla="*/ 2147483647 h 2389"/>
                    <a:gd name="T12" fmla="*/ 2147483647 w 2688"/>
                    <a:gd name="T13" fmla="*/ 0 h 2389"/>
                    <a:gd name="T14" fmla="*/ 2147483647 w 2688"/>
                    <a:gd name="T15" fmla="*/ 0 h 2389"/>
                    <a:gd name="T16" fmla="*/ 0 w 2688"/>
                    <a:gd name="T17" fmla="*/ 2147483647 h 2389"/>
                    <a:gd name="T18" fmla="*/ 0 w 2688"/>
                    <a:gd name="T19" fmla="*/ 2147483647 h 2389"/>
                    <a:gd name="T20" fmla="*/ 0 w 2688"/>
                    <a:gd name="T21" fmla="*/ 2147483647 h 2389"/>
                    <a:gd name="T22" fmla="*/ 2147483647 w 2688"/>
                    <a:gd name="T23" fmla="*/ 2147483647 h 23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688"/>
                    <a:gd name="T37" fmla="*/ 0 h 2389"/>
                    <a:gd name="T38" fmla="*/ 2688 w 2688"/>
                    <a:gd name="T39" fmla="*/ 2389 h 238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688" h="2389">
                      <a:moveTo>
                        <a:pt x="480" y="2389"/>
                      </a:moveTo>
                      <a:lnTo>
                        <a:pt x="2208" y="2389"/>
                      </a:lnTo>
                      <a:cubicBezTo>
                        <a:pt x="2473" y="2389"/>
                        <a:pt x="2688" y="2174"/>
                        <a:pt x="2688" y="1909"/>
                      </a:cubicBezTo>
                      <a:cubicBezTo>
                        <a:pt x="2688" y="1909"/>
                        <a:pt x="2688" y="1909"/>
                        <a:pt x="2688" y="1909"/>
                      </a:cubicBezTo>
                      <a:lnTo>
                        <a:pt x="2688" y="480"/>
                      </a:lnTo>
                      <a:cubicBezTo>
                        <a:pt x="2688" y="215"/>
                        <a:pt x="2473" y="0"/>
                        <a:pt x="2208" y="0"/>
                      </a:cubicBezTo>
                      <a:lnTo>
                        <a:pt x="480" y="0"/>
                      </a:lnTo>
                      <a:cubicBezTo>
                        <a:pt x="215" y="0"/>
                        <a:pt x="0" y="215"/>
                        <a:pt x="0" y="480"/>
                      </a:cubicBezTo>
                      <a:lnTo>
                        <a:pt x="0" y="1909"/>
                      </a:lnTo>
                      <a:cubicBezTo>
                        <a:pt x="0" y="2174"/>
                        <a:pt x="215" y="2389"/>
                        <a:pt x="480" y="2389"/>
                      </a:cubicBezTo>
                      <a:close/>
                    </a:path>
                  </a:pathLst>
                </a:custGeom>
                <a:solidFill>
                  <a:srgbClr val="CCFFCC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813">
                    <a:defRPr/>
                  </a:pPr>
                  <a:endParaRPr lang="en-US" sz="1100">
                    <a:latin typeface="+mj-lt"/>
                    <a:cs typeface="+mn-cs"/>
                  </a:endParaRPr>
                </a:p>
              </p:txBody>
            </p:sp>
            <p:sp>
              <p:nvSpPr>
                <p:cNvPr id="67" name="Rectangle 45"/>
                <p:cNvSpPr>
                  <a:spLocks noChangeArrowheads="1"/>
                </p:cNvSpPr>
                <p:nvPr/>
              </p:nvSpPr>
              <p:spPr bwMode="auto">
                <a:xfrm>
                  <a:off x="4495669" y="4876638"/>
                  <a:ext cx="720672" cy="1539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 defTabSz="912813">
                    <a:defRPr/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+mn-lt"/>
                      <a:cs typeface="+mn-cs"/>
                    </a:rPr>
                    <a:t>NTFPs</a:t>
                  </a:r>
                  <a:endParaRPr lang="en-US" sz="900" b="1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273" name="Group 67"/>
              <p:cNvGrpSpPr>
                <a:grpSpLocks/>
              </p:cNvGrpSpPr>
              <p:nvPr/>
            </p:nvGrpSpPr>
            <p:grpSpPr bwMode="auto">
              <a:xfrm>
                <a:off x="5715000" y="5791200"/>
                <a:ext cx="720080" cy="307777"/>
                <a:chOff x="4495800" y="4800600"/>
                <a:chExt cx="720080" cy="307777"/>
              </a:xfrm>
            </p:grpSpPr>
            <p:sp>
              <p:nvSpPr>
                <p:cNvPr id="69" name="Freeform 43"/>
                <p:cNvSpPr>
                  <a:spLocks/>
                </p:cNvSpPr>
                <p:nvPr/>
              </p:nvSpPr>
              <p:spPr bwMode="auto">
                <a:xfrm>
                  <a:off x="4495669" y="4800397"/>
                  <a:ext cx="695274" cy="307934"/>
                </a:xfrm>
                <a:custGeom>
                  <a:avLst/>
                  <a:gdLst>
                    <a:gd name="T0" fmla="*/ 2147483647 w 2688"/>
                    <a:gd name="T1" fmla="*/ 2147483647 h 2389"/>
                    <a:gd name="T2" fmla="*/ 2147483647 w 2688"/>
                    <a:gd name="T3" fmla="*/ 2147483647 h 2389"/>
                    <a:gd name="T4" fmla="*/ 2147483647 w 2688"/>
                    <a:gd name="T5" fmla="*/ 2147483647 h 2389"/>
                    <a:gd name="T6" fmla="*/ 2147483647 w 2688"/>
                    <a:gd name="T7" fmla="*/ 2147483647 h 2389"/>
                    <a:gd name="T8" fmla="*/ 2147483647 w 2688"/>
                    <a:gd name="T9" fmla="*/ 2147483647 h 2389"/>
                    <a:gd name="T10" fmla="*/ 2147483647 w 2688"/>
                    <a:gd name="T11" fmla="*/ 2147483647 h 2389"/>
                    <a:gd name="T12" fmla="*/ 2147483647 w 2688"/>
                    <a:gd name="T13" fmla="*/ 0 h 2389"/>
                    <a:gd name="T14" fmla="*/ 2147483647 w 2688"/>
                    <a:gd name="T15" fmla="*/ 0 h 2389"/>
                    <a:gd name="T16" fmla="*/ 0 w 2688"/>
                    <a:gd name="T17" fmla="*/ 2147483647 h 2389"/>
                    <a:gd name="T18" fmla="*/ 0 w 2688"/>
                    <a:gd name="T19" fmla="*/ 2147483647 h 2389"/>
                    <a:gd name="T20" fmla="*/ 0 w 2688"/>
                    <a:gd name="T21" fmla="*/ 2147483647 h 2389"/>
                    <a:gd name="T22" fmla="*/ 2147483647 w 2688"/>
                    <a:gd name="T23" fmla="*/ 2147483647 h 23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688"/>
                    <a:gd name="T37" fmla="*/ 0 h 2389"/>
                    <a:gd name="T38" fmla="*/ 2688 w 2688"/>
                    <a:gd name="T39" fmla="*/ 2389 h 238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688" h="2389">
                      <a:moveTo>
                        <a:pt x="480" y="2389"/>
                      </a:moveTo>
                      <a:lnTo>
                        <a:pt x="2208" y="2389"/>
                      </a:lnTo>
                      <a:cubicBezTo>
                        <a:pt x="2473" y="2389"/>
                        <a:pt x="2688" y="2174"/>
                        <a:pt x="2688" y="1909"/>
                      </a:cubicBezTo>
                      <a:cubicBezTo>
                        <a:pt x="2688" y="1909"/>
                        <a:pt x="2688" y="1909"/>
                        <a:pt x="2688" y="1909"/>
                      </a:cubicBezTo>
                      <a:lnTo>
                        <a:pt x="2688" y="480"/>
                      </a:lnTo>
                      <a:cubicBezTo>
                        <a:pt x="2688" y="215"/>
                        <a:pt x="2473" y="0"/>
                        <a:pt x="2208" y="0"/>
                      </a:cubicBezTo>
                      <a:lnTo>
                        <a:pt x="480" y="0"/>
                      </a:lnTo>
                      <a:cubicBezTo>
                        <a:pt x="215" y="0"/>
                        <a:pt x="0" y="215"/>
                        <a:pt x="0" y="480"/>
                      </a:cubicBezTo>
                      <a:lnTo>
                        <a:pt x="0" y="1909"/>
                      </a:lnTo>
                      <a:cubicBezTo>
                        <a:pt x="0" y="2174"/>
                        <a:pt x="215" y="2389"/>
                        <a:pt x="480" y="2389"/>
                      </a:cubicBezTo>
                      <a:close/>
                    </a:path>
                  </a:pathLst>
                </a:custGeom>
                <a:solidFill>
                  <a:srgbClr val="CCFFCC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813">
                    <a:defRPr/>
                  </a:pPr>
                  <a:endParaRPr lang="en-US" sz="1100">
                    <a:latin typeface="+mj-lt"/>
                    <a:cs typeface="+mn-cs"/>
                  </a:endParaRPr>
                </a:p>
              </p:txBody>
            </p:sp>
            <p:sp>
              <p:nvSpPr>
                <p:cNvPr id="70" name="Rectangle 45"/>
                <p:cNvSpPr>
                  <a:spLocks noChangeArrowheads="1"/>
                </p:cNvSpPr>
                <p:nvPr/>
              </p:nvSpPr>
              <p:spPr bwMode="auto">
                <a:xfrm>
                  <a:off x="4495669" y="4800397"/>
                  <a:ext cx="720672" cy="3079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 defTabSz="912813">
                    <a:defRPr/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+mn-lt"/>
                      <a:cs typeface="+mn-cs"/>
                    </a:rPr>
                    <a:t>Water Provision</a:t>
                  </a:r>
                  <a:endParaRPr lang="en-US" sz="900" b="1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248" name="Group 87"/>
            <p:cNvGrpSpPr>
              <a:grpSpLocks/>
            </p:cNvGrpSpPr>
            <p:nvPr/>
          </p:nvGrpSpPr>
          <p:grpSpPr bwMode="auto">
            <a:xfrm>
              <a:off x="5867400" y="4648200"/>
              <a:ext cx="920438" cy="2044376"/>
              <a:chOff x="6934200" y="4572000"/>
              <a:chExt cx="920438" cy="2044376"/>
            </a:xfrm>
          </p:grpSpPr>
          <p:grpSp>
            <p:nvGrpSpPr>
              <p:cNvPr id="17" name="Group 92"/>
              <p:cNvGrpSpPr/>
              <p:nvPr/>
            </p:nvGrpSpPr>
            <p:grpSpPr>
              <a:xfrm>
                <a:off x="6934200" y="4572000"/>
                <a:ext cx="920438" cy="2044376"/>
                <a:chOff x="8126725" y="3210249"/>
                <a:chExt cx="920438" cy="2044376"/>
              </a:xfrm>
              <a:solidFill>
                <a:srgbClr val="00B0F0"/>
              </a:solidFill>
            </p:grpSpPr>
            <p:sp>
              <p:nvSpPr>
                <p:cNvPr id="23" name="Freeform 86"/>
                <p:cNvSpPr>
                  <a:spLocks/>
                </p:cNvSpPr>
                <p:nvPr/>
              </p:nvSpPr>
              <p:spPr bwMode="auto">
                <a:xfrm>
                  <a:off x="8141013" y="3210249"/>
                  <a:ext cx="906150" cy="2044376"/>
                </a:xfrm>
                <a:custGeom>
                  <a:avLst/>
                  <a:gdLst>
                    <a:gd name="T0" fmla="*/ 2147483647 w 3504"/>
                    <a:gd name="T1" fmla="*/ 2147483647 h 8064"/>
                    <a:gd name="T2" fmla="*/ 2147483647 w 3504"/>
                    <a:gd name="T3" fmla="*/ 2147483647 h 8064"/>
                    <a:gd name="T4" fmla="*/ 2147483647 w 3504"/>
                    <a:gd name="T5" fmla="*/ 0 h 8064"/>
                    <a:gd name="T6" fmla="*/ 2147483647 w 3504"/>
                    <a:gd name="T7" fmla="*/ 0 h 8064"/>
                    <a:gd name="T8" fmla="*/ 2147483647 w 3504"/>
                    <a:gd name="T9" fmla="*/ 0 h 8064"/>
                    <a:gd name="T10" fmla="*/ 2147483647 w 3504"/>
                    <a:gd name="T11" fmla="*/ 0 h 8064"/>
                    <a:gd name="T12" fmla="*/ 0 w 3504"/>
                    <a:gd name="T13" fmla="*/ 2147483647 h 8064"/>
                    <a:gd name="T14" fmla="*/ 0 w 3504"/>
                    <a:gd name="T15" fmla="*/ 2147483647 h 8064"/>
                    <a:gd name="T16" fmla="*/ 0 w 3504"/>
                    <a:gd name="T17" fmla="*/ 2147483647 h 8064"/>
                    <a:gd name="T18" fmla="*/ 2147483647 w 3504"/>
                    <a:gd name="T19" fmla="*/ 2147483647 h 8064"/>
                    <a:gd name="T20" fmla="*/ 2147483647 w 3504"/>
                    <a:gd name="T21" fmla="*/ 2147483647 h 8064"/>
                    <a:gd name="T22" fmla="*/ 2147483647 w 3504"/>
                    <a:gd name="T23" fmla="*/ 2147483647 h 80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504"/>
                    <a:gd name="T37" fmla="*/ 0 h 8064"/>
                    <a:gd name="T38" fmla="*/ 3504 w 3504"/>
                    <a:gd name="T39" fmla="*/ 8064 h 80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504" h="8064">
                      <a:moveTo>
                        <a:pt x="3504" y="7584"/>
                      </a:moveTo>
                      <a:lnTo>
                        <a:pt x="3504" y="480"/>
                      </a:lnTo>
                      <a:cubicBezTo>
                        <a:pt x="3504" y="214"/>
                        <a:pt x="3289" y="0"/>
                        <a:pt x="3024" y="0"/>
                      </a:cubicBezTo>
                      <a:cubicBezTo>
                        <a:pt x="3024" y="0"/>
                        <a:pt x="3024" y="0"/>
                        <a:pt x="3024" y="0"/>
                      </a:cubicBezTo>
                      <a:lnTo>
                        <a:pt x="480" y="0"/>
                      </a:lnTo>
                      <a:cubicBezTo>
                        <a:pt x="215" y="0"/>
                        <a:pt x="0" y="214"/>
                        <a:pt x="0" y="480"/>
                      </a:cubicBezTo>
                      <a:lnTo>
                        <a:pt x="0" y="7584"/>
                      </a:lnTo>
                      <a:cubicBezTo>
                        <a:pt x="0" y="7849"/>
                        <a:pt x="215" y="8064"/>
                        <a:pt x="480" y="8064"/>
                      </a:cubicBezTo>
                      <a:lnTo>
                        <a:pt x="3024" y="8064"/>
                      </a:lnTo>
                      <a:cubicBezTo>
                        <a:pt x="3289" y="8064"/>
                        <a:pt x="3504" y="7849"/>
                        <a:pt x="3504" y="7584"/>
                      </a:cubicBezTo>
                      <a:close/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813">
                    <a:defRPr/>
                  </a:pPr>
                  <a:endParaRPr lang="en-US" sz="1100">
                    <a:latin typeface="+mj-lt"/>
                    <a:cs typeface="+mn-cs"/>
                  </a:endParaRPr>
                </a:p>
              </p:txBody>
            </p:sp>
            <p:sp>
              <p:nvSpPr>
                <p:cNvPr id="24" name="Freeform 87"/>
                <p:cNvSpPr>
                  <a:spLocks/>
                </p:cNvSpPr>
                <p:nvPr/>
              </p:nvSpPr>
              <p:spPr bwMode="auto">
                <a:xfrm>
                  <a:off x="8126725" y="3210249"/>
                  <a:ext cx="906150" cy="2044376"/>
                </a:xfrm>
                <a:custGeom>
                  <a:avLst/>
                  <a:gdLst>
                    <a:gd name="T0" fmla="*/ 2147483647 w 3504"/>
                    <a:gd name="T1" fmla="*/ 2147483647 h 8064"/>
                    <a:gd name="T2" fmla="*/ 2147483647 w 3504"/>
                    <a:gd name="T3" fmla="*/ 2147483647 h 8064"/>
                    <a:gd name="T4" fmla="*/ 2147483647 w 3504"/>
                    <a:gd name="T5" fmla="*/ 0 h 8064"/>
                    <a:gd name="T6" fmla="*/ 2147483647 w 3504"/>
                    <a:gd name="T7" fmla="*/ 0 h 8064"/>
                    <a:gd name="T8" fmla="*/ 2147483647 w 3504"/>
                    <a:gd name="T9" fmla="*/ 0 h 8064"/>
                    <a:gd name="T10" fmla="*/ 2147483647 w 3504"/>
                    <a:gd name="T11" fmla="*/ 0 h 8064"/>
                    <a:gd name="T12" fmla="*/ 0 w 3504"/>
                    <a:gd name="T13" fmla="*/ 2147483647 h 8064"/>
                    <a:gd name="T14" fmla="*/ 0 w 3504"/>
                    <a:gd name="T15" fmla="*/ 2147483647 h 8064"/>
                    <a:gd name="T16" fmla="*/ 0 w 3504"/>
                    <a:gd name="T17" fmla="*/ 2147483647 h 8064"/>
                    <a:gd name="T18" fmla="*/ 2147483647 w 3504"/>
                    <a:gd name="T19" fmla="*/ 2147483647 h 8064"/>
                    <a:gd name="T20" fmla="*/ 2147483647 w 3504"/>
                    <a:gd name="T21" fmla="*/ 2147483647 h 8064"/>
                    <a:gd name="T22" fmla="*/ 2147483647 w 3504"/>
                    <a:gd name="T23" fmla="*/ 2147483647 h 80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504"/>
                    <a:gd name="T37" fmla="*/ 0 h 8064"/>
                    <a:gd name="T38" fmla="*/ 3504 w 3504"/>
                    <a:gd name="T39" fmla="*/ 8064 h 80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504" h="8064">
                      <a:moveTo>
                        <a:pt x="3504" y="7584"/>
                      </a:moveTo>
                      <a:lnTo>
                        <a:pt x="3504" y="480"/>
                      </a:lnTo>
                      <a:cubicBezTo>
                        <a:pt x="3504" y="214"/>
                        <a:pt x="3289" y="0"/>
                        <a:pt x="3024" y="0"/>
                      </a:cubicBezTo>
                      <a:cubicBezTo>
                        <a:pt x="3024" y="0"/>
                        <a:pt x="3024" y="0"/>
                        <a:pt x="3024" y="0"/>
                      </a:cubicBezTo>
                      <a:lnTo>
                        <a:pt x="480" y="0"/>
                      </a:lnTo>
                      <a:cubicBezTo>
                        <a:pt x="215" y="0"/>
                        <a:pt x="0" y="214"/>
                        <a:pt x="0" y="480"/>
                      </a:cubicBezTo>
                      <a:lnTo>
                        <a:pt x="0" y="7584"/>
                      </a:lnTo>
                      <a:cubicBezTo>
                        <a:pt x="0" y="7849"/>
                        <a:pt x="215" y="8064"/>
                        <a:pt x="480" y="8064"/>
                      </a:cubicBezTo>
                      <a:lnTo>
                        <a:pt x="3024" y="8064"/>
                      </a:lnTo>
                      <a:cubicBezTo>
                        <a:pt x="3289" y="8064"/>
                        <a:pt x="3504" y="7849"/>
                        <a:pt x="3504" y="7584"/>
                      </a:cubicBezTo>
                      <a:close/>
                    </a:path>
                  </a:pathLst>
                </a:custGeom>
                <a:solidFill>
                  <a:srgbClr val="CC6600"/>
                </a:solidFill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813">
                    <a:defRPr/>
                  </a:pPr>
                  <a:endParaRPr lang="en-US" sz="1100">
                    <a:latin typeface="+mj-lt"/>
                    <a:cs typeface="+mn-cs"/>
                  </a:endParaRPr>
                </a:p>
              </p:txBody>
            </p:sp>
          </p:grpSp>
          <p:grpSp>
            <p:nvGrpSpPr>
              <p:cNvPr id="10255" name="Group 74"/>
              <p:cNvGrpSpPr>
                <a:grpSpLocks/>
              </p:cNvGrpSpPr>
              <p:nvPr/>
            </p:nvGrpSpPr>
            <p:grpSpPr bwMode="auto">
              <a:xfrm>
                <a:off x="7010400" y="4724400"/>
                <a:ext cx="720080" cy="307713"/>
                <a:chOff x="7010400" y="4724400"/>
                <a:chExt cx="720080" cy="307713"/>
              </a:xfrm>
            </p:grpSpPr>
            <p:sp>
              <p:nvSpPr>
                <p:cNvPr id="73" name="Freeform 43"/>
                <p:cNvSpPr>
                  <a:spLocks/>
                </p:cNvSpPr>
                <p:nvPr/>
              </p:nvSpPr>
              <p:spPr bwMode="auto">
                <a:xfrm>
                  <a:off x="7010150" y="4724329"/>
                  <a:ext cx="695274" cy="307934"/>
                </a:xfrm>
                <a:custGeom>
                  <a:avLst/>
                  <a:gdLst>
                    <a:gd name="T0" fmla="*/ 2147483647 w 2688"/>
                    <a:gd name="T1" fmla="*/ 2147483647 h 2389"/>
                    <a:gd name="T2" fmla="*/ 2147483647 w 2688"/>
                    <a:gd name="T3" fmla="*/ 2147483647 h 2389"/>
                    <a:gd name="T4" fmla="*/ 2147483647 w 2688"/>
                    <a:gd name="T5" fmla="*/ 2147483647 h 2389"/>
                    <a:gd name="T6" fmla="*/ 2147483647 w 2688"/>
                    <a:gd name="T7" fmla="*/ 2147483647 h 2389"/>
                    <a:gd name="T8" fmla="*/ 2147483647 w 2688"/>
                    <a:gd name="T9" fmla="*/ 2147483647 h 2389"/>
                    <a:gd name="T10" fmla="*/ 2147483647 w 2688"/>
                    <a:gd name="T11" fmla="*/ 2147483647 h 2389"/>
                    <a:gd name="T12" fmla="*/ 2147483647 w 2688"/>
                    <a:gd name="T13" fmla="*/ 0 h 2389"/>
                    <a:gd name="T14" fmla="*/ 2147483647 w 2688"/>
                    <a:gd name="T15" fmla="*/ 0 h 2389"/>
                    <a:gd name="T16" fmla="*/ 0 w 2688"/>
                    <a:gd name="T17" fmla="*/ 2147483647 h 2389"/>
                    <a:gd name="T18" fmla="*/ 0 w 2688"/>
                    <a:gd name="T19" fmla="*/ 2147483647 h 2389"/>
                    <a:gd name="T20" fmla="*/ 0 w 2688"/>
                    <a:gd name="T21" fmla="*/ 2147483647 h 2389"/>
                    <a:gd name="T22" fmla="*/ 2147483647 w 2688"/>
                    <a:gd name="T23" fmla="*/ 2147483647 h 23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688"/>
                    <a:gd name="T37" fmla="*/ 0 h 2389"/>
                    <a:gd name="T38" fmla="*/ 2688 w 2688"/>
                    <a:gd name="T39" fmla="*/ 2389 h 238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688" h="2389">
                      <a:moveTo>
                        <a:pt x="480" y="2389"/>
                      </a:moveTo>
                      <a:lnTo>
                        <a:pt x="2208" y="2389"/>
                      </a:lnTo>
                      <a:cubicBezTo>
                        <a:pt x="2473" y="2389"/>
                        <a:pt x="2688" y="2174"/>
                        <a:pt x="2688" y="1909"/>
                      </a:cubicBezTo>
                      <a:cubicBezTo>
                        <a:pt x="2688" y="1909"/>
                        <a:pt x="2688" y="1909"/>
                        <a:pt x="2688" y="1909"/>
                      </a:cubicBezTo>
                      <a:lnTo>
                        <a:pt x="2688" y="480"/>
                      </a:lnTo>
                      <a:cubicBezTo>
                        <a:pt x="2688" y="215"/>
                        <a:pt x="2473" y="0"/>
                        <a:pt x="2208" y="0"/>
                      </a:cubicBezTo>
                      <a:lnTo>
                        <a:pt x="480" y="0"/>
                      </a:lnTo>
                      <a:cubicBezTo>
                        <a:pt x="215" y="0"/>
                        <a:pt x="0" y="215"/>
                        <a:pt x="0" y="480"/>
                      </a:cubicBezTo>
                      <a:lnTo>
                        <a:pt x="0" y="1909"/>
                      </a:lnTo>
                      <a:cubicBezTo>
                        <a:pt x="0" y="2174"/>
                        <a:pt x="215" y="2389"/>
                        <a:pt x="480" y="2389"/>
                      </a:cubicBezTo>
                      <a:close/>
                    </a:path>
                  </a:pathLst>
                </a:custGeom>
                <a:solidFill>
                  <a:srgbClr val="CCFFCC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813">
                    <a:defRPr/>
                  </a:pPr>
                  <a:endParaRPr lang="en-US" sz="1100">
                    <a:latin typeface="+mj-lt"/>
                    <a:cs typeface="+mn-cs"/>
                  </a:endParaRPr>
                </a:p>
              </p:txBody>
            </p:sp>
            <p:sp>
              <p:nvSpPr>
                <p:cNvPr id="74" name="Rectangle 45"/>
                <p:cNvSpPr>
                  <a:spLocks noChangeArrowheads="1"/>
                </p:cNvSpPr>
                <p:nvPr/>
              </p:nvSpPr>
              <p:spPr bwMode="auto">
                <a:xfrm>
                  <a:off x="7010150" y="4800519"/>
                  <a:ext cx="720672" cy="1539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 defTabSz="912813">
                    <a:defRPr/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+mn-lt"/>
                      <a:cs typeface="+mn-cs"/>
                    </a:rPr>
                    <a:t>Health</a:t>
                  </a:r>
                  <a:endParaRPr lang="en-US" sz="900" b="1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256" name="Group 75"/>
              <p:cNvGrpSpPr>
                <a:grpSpLocks/>
              </p:cNvGrpSpPr>
              <p:nvPr/>
            </p:nvGrpSpPr>
            <p:grpSpPr bwMode="auto">
              <a:xfrm>
                <a:off x="7010400" y="5105400"/>
                <a:ext cx="720080" cy="307713"/>
                <a:chOff x="7010400" y="4724400"/>
                <a:chExt cx="720080" cy="307713"/>
              </a:xfrm>
            </p:grpSpPr>
            <p:sp>
              <p:nvSpPr>
                <p:cNvPr id="77" name="Freeform 43"/>
                <p:cNvSpPr>
                  <a:spLocks/>
                </p:cNvSpPr>
                <p:nvPr/>
              </p:nvSpPr>
              <p:spPr bwMode="auto">
                <a:xfrm>
                  <a:off x="7010150" y="4724278"/>
                  <a:ext cx="695274" cy="307934"/>
                </a:xfrm>
                <a:custGeom>
                  <a:avLst/>
                  <a:gdLst>
                    <a:gd name="T0" fmla="*/ 2147483647 w 2688"/>
                    <a:gd name="T1" fmla="*/ 2147483647 h 2389"/>
                    <a:gd name="T2" fmla="*/ 2147483647 w 2688"/>
                    <a:gd name="T3" fmla="*/ 2147483647 h 2389"/>
                    <a:gd name="T4" fmla="*/ 2147483647 w 2688"/>
                    <a:gd name="T5" fmla="*/ 2147483647 h 2389"/>
                    <a:gd name="T6" fmla="*/ 2147483647 w 2688"/>
                    <a:gd name="T7" fmla="*/ 2147483647 h 2389"/>
                    <a:gd name="T8" fmla="*/ 2147483647 w 2688"/>
                    <a:gd name="T9" fmla="*/ 2147483647 h 2389"/>
                    <a:gd name="T10" fmla="*/ 2147483647 w 2688"/>
                    <a:gd name="T11" fmla="*/ 2147483647 h 2389"/>
                    <a:gd name="T12" fmla="*/ 2147483647 w 2688"/>
                    <a:gd name="T13" fmla="*/ 0 h 2389"/>
                    <a:gd name="T14" fmla="*/ 2147483647 w 2688"/>
                    <a:gd name="T15" fmla="*/ 0 h 2389"/>
                    <a:gd name="T16" fmla="*/ 0 w 2688"/>
                    <a:gd name="T17" fmla="*/ 2147483647 h 2389"/>
                    <a:gd name="T18" fmla="*/ 0 w 2688"/>
                    <a:gd name="T19" fmla="*/ 2147483647 h 2389"/>
                    <a:gd name="T20" fmla="*/ 0 w 2688"/>
                    <a:gd name="T21" fmla="*/ 2147483647 h 2389"/>
                    <a:gd name="T22" fmla="*/ 2147483647 w 2688"/>
                    <a:gd name="T23" fmla="*/ 2147483647 h 23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688"/>
                    <a:gd name="T37" fmla="*/ 0 h 2389"/>
                    <a:gd name="T38" fmla="*/ 2688 w 2688"/>
                    <a:gd name="T39" fmla="*/ 2389 h 238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688" h="2389">
                      <a:moveTo>
                        <a:pt x="480" y="2389"/>
                      </a:moveTo>
                      <a:lnTo>
                        <a:pt x="2208" y="2389"/>
                      </a:lnTo>
                      <a:cubicBezTo>
                        <a:pt x="2473" y="2389"/>
                        <a:pt x="2688" y="2174"/>
                        <a:pt x="2688" y="1909"/>
                      </a:cubicBezTo>
                      <a:cubicBezTo>
                        <a:pt x="2688" y="1909"/>
                        <a:pt x="2688" y="1909"/>
                        <a:pt x="2688" y="1909"/>
                      </a:cubicBezTo>
                      <a:lnTo>
                        <a:pt x="2688" y="480"/>
                      </a:lnTo>
                      <a:cubicBezTo>
                        <a:pt x="2688" y="215"/>
                        <a:pt x="2473" y="0"/>
                        <a:pt x="2208" y="0"/>
                      </a:cubicBezTo>
                      <a:lnTo>
                        <a:pt x="480" y="0"/>
                      </a:lnTo>
                      <a:cubicBezTo>
                        <a:pt x="215" y="0"/>
                        <a:pt x="0" y="215"/>
                        <a:pt x="0" y="480"/>
                      </a:cubicBezTo>
                      <a:lnTo>
                        <a:pt x="0" y="1909"/>
                      </a:lnTo>
                      <a:cubicBezTo>
                        <a:pt x="0" y="2174"/>
                        <a:pt x="215" y="2389"/>
                        <a:pt x="480" y="2389"/>
                      </a:cubicBezTo>
                      <a:close/>
                    </a:path>
                  </a:pathLst>
                </a:custGeom>
                <a:solidFill>
                  <a:srgbClr val="CCFFCC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813">
                    <a:defRPr/>
                  </a:pPr>
                  <a:endParaRPr lang="en-US" sz="1100">
                    <a:latin typeface="+mj-lt"/>
                    <a:cs typeface="+mn-cs"/>
                  </a:endParaRPr>
                </a:p>
              </p:txBody>
            </p:sp>
            <p:sp>
              <p:nvSpPr>
                <p:cNvPr id="78" name="Rectangle 45"/>
                <p:cNvSpPr>
                  <a:spLocks noChangeArrowheads="1"/>
                </p:cNvSpPr>
                <p:nvPr/>
              </p:nvSpPr>
              <p:spPr bwMode="auto">
                <a:xfrm>
                  <a:off x="7010150" y="4800468"/>
                  <a:ext cx="720672" cy="1539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 defTabSz="912813">
                    <a:defRPr/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+mn-lt"/>
                      <a:cs typeface="+mn-cs"/>
                    </a:rPr>
                    <a:t>Wealth</a:t>
                  </a:r>
                  <a:endParaRPr lang="en-US" sz="900" b="1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257" name="Group 78"/>
              <p:cNvGrpSpPr>
                <a:grpSpLocks/>
              </p:cNvGrpSpPr>
              <p:nvPr/>
            </p:nvGrpSpPr>
            <p:grpSpPr bwMode="auto">
              <a:xfrm>
                <a:off x="7010400" y="5486400"/>
                <a:ext cx="720080" cy="307713"/>
                <a:chOff x="7010400" y="4724400"/>
                <a:chExt cx="720080" cy="307713"/>
              </a:xfrm>
            </p:grpSpPr>
            <p:sp>
              <p:nvSpPr>
                <p:cNvPr id="80" name="Freeform 43"/>
                <p:cNvSpPr>
                  <a:spLocks/>
                </p:cNvSpPr>
                <p:nvPr/>
              </p:nvSpPr>
              <p:spPr bwMode="auto">
                <a:xfrm>
                  <a:off x="7010150" y="4724227"/>
                  <a:ext cx="695274" cy="307934"/>
                </a:xfrm>
                <a:custGeom>
                  <a:avLst/>
                  <a:gdLst>
                    <a:gd name="T0" fmla="*/ 2147483647 w 2688"/>
                    <a:gd name="T1" fmla="*/ 2147483647 h 2389"/>
                    <a:gd name="T2" fmla="*/ 2147483647 w 2688"/>
                    <a:gd name="T3" fmla="*/ 2147483647 h 2389"/>
                    <a:gd name="T4" fmla="*/ 2147483647 w 2688"/>
                    <a:gd name="T5" fmla="*/ 2147483647 h 2389"/>
                    <a:gd name="T6" fmla="*/ 2147483647 w 2688"/>
                    <a:gd name="T7" fmla="*/ 2147483647 h 2389"/>
                    <a:gd name="T8" fmla="*/ 2147483647 w 2688"/>
                    <a:gd name="T9" fmla="*/ 2147483647 h 2389"/>
                    <a:gd name="T10" fmla="*/ 2147483647 w 2688"/>
                    <a:gd name="T11" fmla="*/ 2147483647 h 2389"/>
                    <a:gd name="T12" fmla="*/ 2147483647 w 2688"/>
                    <a:gd name="T13" fmla="*/ 0 h 2389"/>
                    <a:gd name="T14" fmla="*/ 2147483647 w 2688"/>
                    <a:gd name="T15" fmla="*/ 0 h 2389"/>
                    <a:gd name="T16" fmla="*/ 0 w 2688"/>
                    <a:gd name="T17" fmla="*/ 2147483647 h 2389"/>
                    <a:gd name="T18" fmla="*/ 0 w 2688"/>
                    <a:gd name="T19" fmla="*/ 2147483647 h 2389"/>
                    <a:gd name="T20" fmla="*/ 0 w 2688"/>
                    <a:gd name="T21" fmla="*/ 2147483647 h 2389"/>
                    <a:gd name="T22" fmla="*/ 2147483647 w 2688"/>
                    <a:gd name="T23" fmla="*/ 2147483647 h 23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688"/>
                    <a:gd name="T37" fmla="*/ 0 h 2389"/>
                    <a:gd name="T38" fmla="*/ 2688 w 2688"/>
                    <a:gd name="T39" fmla="*/ 2389 h 238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688" h="2389">
                      <a:moveTo>
                        <a:pt x="480" y="2389"/>
                      </a:moveTo>
                      <a:lnTo>
                        <a:pt x="2208" y="2389"/>
                      </a:lnTo>
                      <a:cubicBezTo>
                        <a:pt x="2473" y="2389"/>
                        <a:pt x="2688" y="2174"/>
                        <a:pt x="2688" y="1909"/>
                      </a:cubicBezTo>
                      <a:cubicBezTo>
                        <a:pt x="2688" y="1909"/>
                        <a:pt x="2688" y="1909"/>
                        <a:pt x="2688" y="1909"/>
                      </a:cubicBezTo>
                      <a:lnTo>
                        <a:pt x="2688" y="480"/>
                      </a:lnTo>
                      <a:cubicBezTo>
                        <a:pt x="2688" y="215"/>
                        <a:pt x="2473" y="0"/>
                        <a:pt x="2208" y="0"/>
                      </a:cubicBezTo>
                      <a:lnTo>
                        <a:pt x="480" y="0"/>
                      </a:lnTo>
                      <a:cubicBezTo>
                        <a:pt x="215" y="0"/>
                        <a:pt x="0" y="215"/>
                        <a:pt x="0" y="480"/>
                      </a:cubicBezTo>
                      <a:lnTo>
                        <a:pt x="0" y="1909"/>
                      </a:lnTo>
                      <a:cubicBezTo>
                        <a:pt x="0" y="2174"/>
                        <a:pt x="215" y="2389"/>
                        <a:pt x="480" y="2389"/>
                      </a:cubicBezTo>
                      <a:close/>
                    </a:path>
                  </a:pathLst>
                </a:custGeom>
                <a:solidFill>
                  <a:srgbClr val="CCFFCC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813">
                    <a:defRPr/>
                  </a:pPr>
                  <a:endParaRPr lang="en-US" sz="1100">
                    <a:latin typeface="+mj-lt"/>
                    <a:cs typeface="+mn-cs"/>
                  </a:endParaRPr>
                </a:p>
              </p:txBody>
            </p:sp>
            <p:sp>
              <p:nvSpPr>
                <p:cNvPr id="81" name="Rectangle 45"/>
                <p:cNvSpPr>
                  <a:spLocks noChangeArrowheads="1"/>
                </p:cNvSpPr>
                <p:nvPr/>
              </p:nvSpPr>
              <p:spPr bwMode="auto">
                <a:xfrm>
                  <a:off x="7010150" y="4800417"/>
                  <a:ext cx="720672" cy="1539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 defTabSz="912813">
                    <a:defRPr/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+mn-lt"/>
                      <a:cs typeface="+mn-cs"/>
                    </a:rPr>
                    <a:t>Education</a:t>
                  </a:r>
                  <a:endParaRPr lang="en-US" sz="900" b="1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258" name="Group 81"/>
              <p:cNvGrpSpPr>
                <a:grpSpLocks/>
              </p:cNvGrpSpPr>
              <p:nvPr/>
            </p:nvGrpSpPr>
            <p:grpSpPr bwMode="auto">
              <a:xfrm>
                <a:off x="7010400" y="5867400"/>
                <a:ext cx="720080" cy="307713"/>
                <a:chOff x="7010400" y="4724400"/>
                <a:chExt cx="720080" cy="307713"/>
              </a:xfrm>
            </p:grpSpPr>
            <p:sp>
              <p:nvSpPr>
                <p:cNvPr id="83" name="Freeform 43"/>
                <p:cNvSpPr>
                  <a:spLocks/>
                </p:cNvSpPr>
                <p:nvPr/>
              </p:nvSpPr>
              <p:spPr bwMode="auto">
                <a:xfrm>
                  <a:off x="7010150" y="4724176"/>
                  <a:ext cx="695274" cy="307934"/>
                </a:xfrm>
                <a:custGeom>
                  <a:avLst/>
                  <a:gdLst>
                    <a:gd name="T0" fmla="*/ 2147483647 w 2688"/>
                    <a:gd name="T1" fmla="*/ 2147483647 h 2389"/>
                    <a:gd name="T2" fmla="*/ 2147483647 w 2688"/>
                    <a:gd name="T3" fmla="*/ 2147483647 h 2389"/>
                    <a:gd name="T4" fmla="*/ 2147483647 w 2688"/>
                    <a:gd name="T5" fmla="*/ 2147483647 h 2389"/>
                    <a:gd name="T6" fmla="*/ 2147483647 w 2688"/>
                    <a:gd name="T7" fmla="*/ 2147483647 h 2389"/>
                    <a:gd name="T8" fmla="*/ 2147483647 w 2688"/>
                    <a:gd name="T9" fmla="*/ 2147483647 h 2389"/>
                    <a:gd name="T10" fmla="*/ 2147483647 w 2688"/>
                    <a:gd name="T11" fmla="*/ 2147483647 h 2389"/>
                    <a:gd name="T12" fmla="*/ 2147483647 w 2688"/>
                    <a:gd name="T13" fmla="*/ 0 h 2389"/>
                    <a:gd name="T14" fmla="*/ 2147483647 w 2688"/>
                    <a:gd name="T15" fmla="*/ 0 h 2389"/>
                    <a:gd name="T16" fmla="*/ 0 w 2688"/>
                    <a:gd name="T17" fmla="*/ 2147483647 h 2389"/>
                    <a:gd name="T18" fmla="*/ 0 w 2688"/>
                    <a:gd name="T19" fmla="*/ 2147483647 h 2389"/>
                    <a:gd name="T20" fmla="*/ 0 w 2688"/>
                    <a:gd name="T21" fmla="*/ 2147483647 h 2389"/>
                    <a:gd name="T22" fmla="*/ 2147483647 w 2688"/>
                    <a:gd name="T23" fmla="*/ 2147483647 h 23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688"/>
                    <a:gd name="T37" fmla="*/ 0 h 2389"/>
                    <a:gd name="T38" fmla="*/ 2688 w 2688"/>
                    <a:gd name="T39" fmla="*/ 2389 h 238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688" h="2389">
                      <a:moveTo>
                        <a:pt x="480" y="2389"/>
                      </a:moveTo>
                      <a:lnTo>
                        <a:pt x="2208" y="2389"/>
                      </a:lnTo>
                      <a:cubicBezTo>
                        <a:pt x="2473" y="2389"/>
                        <a:pt x="2688" y="2174"/>
                        <a:pt x="2688" y="1909"/>
                      </a:cubicBezTo>
                      <a:cubicBezTo>
                        <a:pt x="2688" y="1909"/>
                        <a:pt x="2688" y="1909"/>
                        <a:pt x="2688" y="1909"/>
                      </a:cubicBezTo>
                      <a:lnTo>
                        <a:pt x="2688" y="480"/>
                      </a:lnTo>
                      <a:cubicBezTo>
                        <a:pt x="2688" y="215"/>
                        <a:pt x="2473" y="0"/>
                        <a:pt x="2208" y="0"/>
                      </a:cubicBezTo>
                      <a:lnTo>
                        <a:pt x="480" y="0"/>
                      </a:lnTo>
                      <a:cubicBezTo>
                        <a:pt x="215" y="0"/>
                        <a:pt x="0" y="215"/>
                        <a:pt x="0" y="480"/>
                      </a:cubicBezTo>
                      <a:lnTo>
                        <a:pt x="0" y="1909"/>
                      </a:lnTo>
                      <a:cubicBezTo>
                        <a:pt x="0" y="2174"/>
                        <a:pt x="215" y="2389"/>
                        <a:pt x="480" y="2389"/>
                      </a:cubicBezTo>
                      <a:close/>
                    </a:path>
                  </a:pathLst>
                </a:custGeom>
                <a:solidFill>
                  <a:srgbClr val="CCFFCC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813">
                    <a:defRPr/>
                  </a:pPr>
                  <a:endParaRPr lang="en-US" sz="1100">
                    <a:latin typeface="+mj-lt"/>
                    <a:cs typeface="+mn-cs"/>
                  </a:endParaRPr>
                </a:p>
              </p:txBody>
            </p:sp>
            <p:sp>
              <p:nvSpPr>
                <p:cNvPr id="84" name="Rectangle 45"/>
                <p:cNvSpPr>
                  <a:spLocks noChangeArrowheads="1"/>
                </p:cNvSpPr>
                <p:nvPr/>
              </p:nvSpPr>
              <p:spPr bwMode="auto">
                <a:xfrm>
                  <a:off x="7010150" y="4800366"/>
                  <a:ext cx="720672" cy="1238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 defTabSz="912813">
                    <a:defRPr/>
                  </a:pPr>
                  <a:r>
                    <a:rPr lang="en-US" sz="800" b="1" dirty="0">
                      <a:solidFill>
                        <a:srgbClr val="000000"/>
                      </a:solidFill>
                      <a:latin typeface="+mn-lt"/>
                      <a:cs typeface="+mn-cs"/>
                    </a:rPr>
                    <a:t>Empowerment</a:t>
                  </a:r>
                  <a:endParaRPr lang="en-US" sz="700" b="1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259" name="Group 84"/>
              <p:cNvGrpSpPr>
                <a:grpSpLocks/>
              </p:cNvGrpSpPr>
              <p:nvPr/>
            </p:nvGrpSpPr>
            <p:grpSpPr bwMode="auto">
              <a:xfrm>
                <a:off x="7010400" y="6248400"/>
                <a:ext cx="720080" cy="307713"/>
                <a:chOff x="7010400" y="4724400"/>
                <a:chExt cx="720080" cy="307713"/>
              </a:xfrm>
            </p:grpSpPr>
            <p:sp>
              <p:nvSpPr>
                <p:cNvPr id="86" name="Freeform 43"/>
                <p:cNvSpPr>
                  <a:spLocks/>
                </p:cNvSpPr>
                <p:nvPr/>
              </p:nvSpPr>
              <p:spPr bwMode="auto">
                <a:xfrm>
                  <a:off x="7010150" y="4724125"/>
                  <a:ext cx="695274" cy="307934"/>
                </a:xfrm>
                <a:custGeom>
                  <a:avLst/>
                  <a:gdLst>
                    <a:gd name="T0" fmla="*/ 2147483647 w 2688"/>
                    <a:gd name="T1" fmla="*/ 2147483647 h 2389"/>
                    <a:gd name="T2" fmla="*/ 2147483647 w 2688"/>
                    <a:gd name="T3" fmla="*/ 2147483647 h 2389"/>
                    <a:gd name="T4" fmla="*/ 2147483647 w 2688"/>
                    <a:gd name="T5" fmla="*/ 2147483647 h 2389"/>
                    <a:gd name="T6" fmla="*/ 2147483647 w 2688"/>
                    <a:gd name="T7" fmla="*/ 2147483647 h 2389"/>
                    <a:gd name="T8" fmla="*/ 2147483647 w 2688"/>
                    <a:gd name="T9" fmla="*/ 2147483647 h 2389"/>
                    <a:gd name="T10" fmla="*/ 2147483647 w 2688"/>
                    <a:gd name="T11" fmla="*/ 2147483647 h 2389"/>
                    <a:gd name="T12" fmla="*/ 2147483647 w 2688"/>
                    <a:gd name="T13" fmla="*/ 0 h 2389"/>
                    <a:gd name="T14" fmla="*/ 2147483647 w 2688"/>
                    <a:gd name="T15" fmla="*/ 0 h 2389"/>
                    <a:gd name="T16" fmla="*/ 0 w 2688"/>
                    <a:gd name="T17" fmla="*/ 2147483647 h 2389"/>
                    <a:gd name="T18" fmla="*/ 0 w 2688"/>
                    <a:gd name="T19" fmla="*/ 2147483647 h 2389"/>
                    <a:gd name="T20" fmla="*/ 0 w 2688"/>
                    <a:gd name="T21" fmla="*/ 2147483647 h 2389"/>
                    <a:gd name="T22" fmla="*/ 2147483647 w 2688"/>
                    <a:gd name="T23" fmla="*/ 2147483647 h 23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688"/>
                    <a:gd name="T37" fmla="*/ 0 h 2389"/>
                    <a:gd name="T38" fmla="*/ 2688 w 2688"/>
                    <a:gd name="T39" fmla="*/ 2389 h 238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688" h="2389">
                      <a:moveTo>
                        <a:pt x="480" y="2389"/>
                      </a:moveTo>
                      <a:lnTo>
                        <a:pt x="2208" y="2389"/>
                      </a:lnTo>
                      <a:cubicBezTo>
                        <a:pt x="2473" y="2389"/>
                        <a:pt x="2688" y="2174"/>
                        <a:pt x="2688" y="1909"/>
                      </a:cubicBezTo>
                      <a:cubicBezTo>
                        <a:pt x="2688" y="1909"/>
                        <a:pt x="2688" y="1909"/>
                        <a:pt x="2688" y="1909"/>
                      </a:cubicBezTo>
                      <a:lnTo>
                        <a:pt x="2688" y="480"/>
                      </a:lnTo>
                      <a:cubicBezTo>
                        <a:pt x="2688" y="215"/>
                        <a:pt x="2473" y="0"/>
                        <a:pt x="2208" y="0"/>
                      </a:cubicBezTo>
                      <a:lnTo>
                        <a:pt x="480" y="0"/>
                      </a:lnTo>
                      <a:cubicBezTo>
                        <a:pt x="215" y="0"/>
                        <a:pt x="0" y="215"/>
                        <a:pt x="0" y="480"/>
                      </a:cubicBezTo>
                      <a:lnTo>
                        <a:pt x="0" y="1909"/>
                      </a:lnTo>
                      <a:cubicBezTo>
                        <a:pt x="0" y="2174"/>
                        <a:pt x="215" y="2389"/>
                        <a:pt x="480" y="2389"/>
                      </a:cubicBezTo>
                      <a:close/>
                    </a:path>
                  </a:pathLst>
                </a:custGeom>
                <a:solidFill>
                  <a:srgbClr val="CCFFCC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813">
                    <a:defRPr/>
                  </a:pPr>
                  <a:endParaRPr lang="en-US" sz="1100">
                    <a:latin typeface="+mj-lt"/>
                    <a:cs typeface="+mn-cs"/>
                  </a:endParaRPr>
                </a:p>
              </p:txBody>
            </p:sp>
            <p:sp>
              <p:nvSpPr>
                <p:cNvPr id="87" name="Rectangle 45"/>
                <p:cNvSpPr>
                  <a:spLocks noChangeArrowheads="1"/>
                </p:cNvSpPr>
                <p:nvPr/>
              </p:nvSpPr>
              <p:spPr bwMode="auto">
                <a:xfrm>
                  <a:off x="7010150" y="4800315"/>
                  <a:ext cx="720672" cy="1539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 defTabSz="912813">
                    <a:defRPr/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+mn-lt"/>
                      <a:cs typeface="+mn-cs"/>
                    </a:rPr>
                    <a:t>Culture</a:t>
                  </a:r>
                  <a:endParaRPr lang="en-US" sz="900" b="1" dirty="0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89" name="Rectangle 45"/>
            <p:cNvSpPr>
              <a:spLocks noChangeArrowheads="1"/>
            </p:cNvSpPr>
            <p:nvPr/>
          </p:nvSpPr>
          <p:spPr bwMode="auto">
            <a:xfrm>
              <a:off x="2590800" y="4267200"/>
              <a:ext cx="1066721" cy="30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2813">
                <a:defRPr/>
              </a:pPr>
              <a:r>
                <a:rPr lang="pt-BR" sz="1000" b="1" dirty="0" smtClean="0">
                  <a:solidFill>
                    <a:srgbClr val="000000"/>
                  </a:solidFill>
                  <a:latin typeface="+mn-lt"/>
                  <a:cs typeface="+mn-cs"/>
                </a:rPr>
                <a:t>Alvos de Conservação</a:t>
              </a:r>
              <a:endParaRPr lang="pt-BR" sz="900" b="1" dirty="0">
                <a:latin typeface="+mn-lt"/>
                <a:cs typeface="+mn-cs"/>
              </a:endParaRPr>
            </a:p>
          </p:txBody>
        </p:sp>
        <p:sp>
          <p:nvSpPr>
            <p:cNvPr id="90" name="Rectangle 45"/>
            <p:cNvSpPr>
              <a:spLocks noChangeArrowheads="1"/>
            </p:cNvSpPr>
            <p:nvPr/>
          </p:nvSpPr>
          <p:spPr bwMode="auto">
            <a:xfrm>
              <a:off x="4114687" y="4267200"/>
              <a:ext cx="1219109" cy="461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2813">
                <a:defRPr/>
              </a:pPr>
              <a:r>
                <a:rPr lang="pt-BR" sz="1000" b="1" dirty="0" smtClean="0">
                  <a:solidFill>
                    <a:srgbClr val="000000"/>
                  </a:solidFill>
                  <a:latin typeface="+mn-lt"/>
                  <a:cs typeface="+mn-cs"/>
                </a:rPr>
                <a:t>Serviços  ecossistêmicos alvos</a:t>
              </a:r>
              <a:endParaRPr lang="pt-BR" sz="900" b="1" dirty="0">
                <a:latin typeface="+mn-lt"/>
                <a:cs typeface="+mn-cs"/>
              </a:endParaRPr>
            </a:p>
          </p:txBody>
        </p:sp>
        <p:sp>
          <p:nvSpPr>
            <p:cNvPr id="91" name="Rectangle 45"/>
            <p:cNvSpPr>
              <a:spLocks noChangeArrowheads="1"/>
            </p:cNvSpPr>
            <p:nvPr/>
          </p:nvSpPr>
          <p:spPr bwMode="auto">
            <a:xfrm>
              <a:off x="5714767" y="4267200"/>
              <a:ext cx="1295304" cy="30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912813">
                <a:defRPr/>
              </a:pPr>
              <a:r>
                <a:rPr lang="pt-BR" sz="1000" b="1" dirty="0" smtClean="0">
                  <a:solidFill>
                    <a:srgbClr val="000000"/>
                  </a:solidFill>
                  <a:latin typeface="+mn-lt"/>
                  <a:cs typeface="+mn-cs"/>
                </a:rPr>
                <a:t>Alvos de Bem Estar Humano</a:t>
              </a:r>
              <a:endParaRPr lang="pt-BR" sz="900" b="1" dirty="0">
                <a:latin typeface="+mn-lt"/>
                <a:cs typeface="+mn-cs"/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3733715" y="5562427"/>
              <a:ext cx="380972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5333796" y="5562427"/>
              <a:ext cx="380972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6096000" y="1524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2800" b="1" kern="0" dirty="0">
                <a:solidFill>
                  <a:schemeClr val="bg1"/>
                </a:solidFill>
              </a:rPr>
              <a:t>Alvos </a:t>
            </a:r>
            <a:r>
              <a:rPr lang="pt-BR" sz="2800" b="1" kern="0" dirty="0" smtClean="0">
                <a:solidFill>
                  <a:schemeClr val="bg1"/>
                </a:solidFill>
              </a:rPr>
              <a:t>de </a:t>
            </a:r>
            <a:r>
              <a:rPr lang="pt-BR" sz="2800" b="1" kern="0" dirty="0">
                <a:solidFill>
                  <a:schemeClr val="bg1"/>
                </a:solidFill>
              </a:rPr>
              <a:t>Conservação</a:t>
            </a: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1828800" y="0"/>
            <a:ext cx="495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Dificuldades comuns e Recomendações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tx1"/>
              </a:buClr>
              <a:buFontTx/>
              <a:buNone/>
            </a:pPr>
            <a:r>
              <a:rPr lang="pt-BR" sz="2600" b="1" dirty="0" smtClean="0">
                <a:solidFill>
                  <a:srgbClr val="000099"/>
                </a:solidFill>
              </a:rPr>
              <a:t>Dificuldade: Área do projeto é apenas parte da área de distribuição de uma espécie de distribuição muito ampla</a:t>
            </a:r>
          </a:p>
          <a:p>
            <a:pPr lvl="1" eaLnBrk="1" hangingPunct="1">
              <a:spcBef>
                <a:spcPct val="15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000099"/>
                </a:solidFill>
              </a:rPr>
              <a:t>Aceitar o fato de que apenas parte da área de distribuição da espécie será protegida – mas tenha clareza a respeito das funções importantes que ocorrem na área do projeto</a:t>
            </a:r>
          </a:p>
          <a:p>
            <a:pPr lvl="1" eaLnBrk="1" hangingPunct="1">
              <a:spcBef>
                <a:spcPct val="15000"/>
              </a:spcBef>
              <a:buClr>
                <a:schemeClr val="tx1"/>
              </a:buClr>
              <a:buFont typeface="Arial" charset="0"/>
              <a:buChar char="•"/>
            </a:pPr>
            <a:endParaRPr lang="pt-BR" dirty="0" smtClean="0">
              <a:solidFill>
                <a:srgbClr val="008000"/>
              </a:solidFill>
            </a:endParaRPr>
          </a:p>
          <a:p>
            <a:pPr marL="457200" lvl="1" indent="0" eaLnBrk="1" hangingPunct="1">
              <a:spcBef>
                <a:spcPct val="15000"/>
              </a:spcBef>
              <a:buClr>
                <a:schemeClr val="tx1"/>
              </a:buClr>
              <a:buNone/>
            </a:pPr>
            <a:r>
              <a:rPr lang="pt-BR" dirty="0" smtClean="0">
                <a:solidFill>
                  <a:srgbClr val="008000"/>
                </a:solidFill>
              </a:rPr>
              <a:t>   OU</a:t>
            </a:r>
          </a:p>
          <a:p>
            <a:pPr lvl="1" eaLnBrk="1" hangingPunct="1">
              <a:spcBef>
                <a:spcPct val="15000"/>
              </a:spcBef>
              <a:buClr>
                <a:schemeClr val="tx1"/>
              </a:buClr>
              <a:buFont typeface="Arial" charset="0"/>
              <a:buChar char="•"/>
            </a:pPr>
            <a:endParaRPr lang="pt-BR" dirty="0" smtClean="0">
              <a:solidFill>
                <a:srgbClr val="008000"/>
              </a:solidFill>
            </a:endParaRPr>
          </a:p>
          <a:p>
            <a:pPr lvl="1" eaLnBrk="1" hangingPunct="1">
              <a:spcBef>
                <a:spcPct val="15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000099"/>
                </a:solidFill>
              </a:rPr>
              <a:t>Considerar a possibilidade de trabalhar com outras equipes em outras áreas para atender todas as necessidades de uma espécie de distribuição ampla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096000" y="1524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2800" b="1" kern="0" dirty="0">
                <a:solidFill>
                  <a:schemeClr val="bg1"/>
                </a:solidFill>
              </a:rPr>
              <a:t>Alvos </a:t>
            </a:r>
            <a:r>
              <a:rPr lang="pt-BR" sz="2800" b="1" kern="0" dirty="0" smtClean="0">
                <a:solidFill>
                  <a:schemeClr val="bg1"/>
                </a:solidFill>
              </a:rPr>
              <a:t>de </a:t>
            </a:r>
            <a:r>
              <a:rPr lang="pt-BR" sz="2800" b="1" kern="0" dirty="0">
                <a:solidFill>
                  <a:schemeClr val="bg1"/>
                </a:solidFill>
              </a:rPr>
              <a:t>Conservação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828800" y="0"/>
            <a:ext cx="495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</a:rPr>
              <a:t>Dificuldades </a:t>
            </a:r>
            <a:r>
              <a:rPr lang="pt-BR" sz="3600" b="1" kern="0" dirty="0">
                <a:solidFill>
                  <a:schemeClr val="bg1"/>
                </a:solidFill>
              </a:rPr>
              <a:t>comuns </a:t>
            </a:r>
            <a:r>
              <a:rPr lang="pt-BR" sz="3600" b="1" kern="0" dirty="0" smtClean="0">
                <a:solidFill>
                  <a:schemeClr val="bg1"/>
                </a:solidFill>
              </a:rPr>
              <a:t>e Recomendações</a:t>
            </a:r>
            <a:endParaRPr lang="pt-BR" sz="3600" b="1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84530" y="2230582"/>
            <a:ext cx="3276600" cy="46482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endParaRPr lang="pt-BR" sz="2200" dirty="0" smtClean="0"/>
          </a:p>
          <a:p>
            <a:pPr eaLnBrk="1" hangingPunct="1">
              <a:buClr>
                <a:schemeClr val="tx1"/>
              </a:buClr>
            </a:pPr>
            <a:r>
              <a:rPr lang="pt-BR" sz="2800" dirty="0" smtClean="0">
                <a:solidFill>
                  <a:srgbClr val="000099"/>
                </a:solidFill>
              </a:rPr>
              <a:t>Mapear os locais de ocorrência dos seus alvos – até um mapa em forma de esboço pode agregar valor.</a:t>
            </a:r>
          </a:p>
          <a:p>
            <a:pPr eaLnBrk="1" hangingPunct="1">
              <a:buClr>
                <a:schemeClr val="tx1"/>
              </a:buClr>
            </a:pPr>
            <a:endParaRPr lang="pt-BR" sz="800" dirty="0" smtClean="0"/>
          </a:p>
          <a:p>
            <a:pPr eaLnBrk="1" hangingPunct="1">
              <a:buClr>
                <a:schemeClr val="tx1"/>
              </a:buClr>
            </a:pPr>
            <a:endParaRPr lang="pt-BR" sz="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Dicas Úteis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096000" y="1524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2800" b="1" kern="0" dirty="0">
                <a:solidFill>
                  <a:schemeClr val="bg1"/>
                </a:solidFill>
              </a:rPr>
              <a:t>Alvos </a:t>
            </a:r>
            <a:r>
              <a:rPr lang="pt-BR" sz="2800" b="1" kern="0" dirty="0" smtClean="0">
                <a:solidFill>
                  <a:schemeClr val="bg1"/>
                </a:solidFill>
              </a:rPr>
              <a:t>de </a:t>
            </a:r>
            <a:r>
              <a:rPr lang="pt-BR" sz="2800" b="1" kern="0" dirty="0">
                <a:solidFill>
                  <a:schemeClr val="bg1"/>
                </a:solidFill>
              </a:rPr>
              <a:t>Conservação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5805312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9208</TotalTime>
  <Words>738</Words>
  <Application>Microsoft Office PowerPoint</Application>
  <PresentationFormat>Apresentação na tela (4:3)</PresentationFormat>
  <Paragraphs>100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Garamond</vt:lpstr>
      <vt:lpstr>1_Default Design</vt:lpstr>
      <vt:lpstr>Custom Design</vt:lpstr>
      <vt:lpstr>Os Alvos de Conservação  Elementos  para construí-los</vt:lpstr>
      <vt:lpstr>Apresentação do PowerPoint</vt:lpstr>
      <vt:lpstr>Apresentação do PowerPoint</vt:lpstr>
      <vt:lpstr>Apresentação do PowerPoint</vt:lpstr>
      <vt:lpstr>Dificuldade: agrupar ou separar?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Nuclear Energy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Britt</dc:creator>
  <cp:lastModifiedBy>Anita Diederichsen</cp:lastModifiedBy>
  <cp:revision>433</cp:revision>
  <dcterms:created xsi:type="dcterms:W3CDTF">2002-12-14T17:41:30Z</dcterms:created>
  <dcterms:modified xsi:type="dcterms:W3CDTF">2014-05-27T02:39:02Z</dcterms:modified>
</cp:coreProperties>
</file>