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858000" cy="93138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CCECFF"/>
    <a:srgbClr val="FE77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195" y="3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872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4872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mtClean="0"/>
            </a:lvl1pPr>
          </a:lstStyle>
          <a:p>
            <a:pPr>
              <a:defRPr/>
            </a:pPr>
            <a:fld id="{A5925B22-40EC-449B-8B3D-5D6D17F538A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817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4550" y="685800"/>
            <a:ext cx="26289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5029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2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92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mtClean="0"/>
            </a:lvl1pPr>
          </a:lstStyle>
          <a:p>
            <a:pPr>
              <a:defRPr/>
            </a:pPr>
            <a:fld id="{789C341F-BE2D-467F-8EC2-5DA058C45D7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154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D6057C-5D13-4B80-A73F-AAED6DB94B09}" type="slidenum">
              <a:rPr lang="en-US"/>
              <a:pPr/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201204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2BC89-9A29-4D6D-A9EC-B9701E939B6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5FBA4-CB68-4658-92D8-1F8B43E6F26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918C7-6148-4945-BDE8-A425E8E0E74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521D8-6504-4F27-A40F-9C99A11B387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E0150-5B47-4316-BF2B-C8CC71CF09C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8340C-FB54-49E3-9141-5CD3A172DCD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A7FA8-EBB6-4E0E-8305-180B0A4B3A0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01DC4-21A0-4542-B8C1-69DBA570516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1E62B-C205-4E52-ADDA-D6C6600F713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FA7A2-808A-4A02-AA5B-B3FBFC66EEE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CD0CB-EA31-44AA-8966-3C81FB53D6E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B4FB063-137C-44A3-B5EC-63E5BDEF38C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"/>
          <p:cNvSpPr>
            <a:spLocks noChangeArrowheads="1"/>
          </p:cNvSpPr>
          <p:nvPr/>
        </p:nvSpPr>
        <p:spPr bwMode="auto">
          <a:xfrm>
            <a:off x="533400" y="990600"/>
            <a:ext cx="1295400" cy="457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smtClean="0"/>
              <a:t>O sistema é um </a:t>
            </a:r>
          </a:p>
          <a:p>
            <a:pPr algn="ctr"/>
            <a:r>
              <a:rPr lang="pt-BR" dirty="0" smtClean="0"/>
              <a:t>alvo ecoregional</a:t>
            </a:r>
            <a:r>
              <a:rPr lang="pt-BR" sz="1000" baseline="30000" dirty="0" smtClean="0"/>
              <a:t>1</a:t>
            </a:r>
            <a:endParaRPr lang="pt-BR" sz="1000" baseline="30000" dirty="0"/>
          </a:p>
        </p:txBody>
      </p:sp>
      <p:sp>
        <p:nvSpPr>
          <p:cNvPr id="2051" name="AutoShape 6"/>
          <p:cNvSpPr>
            <a:spLocks noChangeArrowheads="1"/>
          </p:cNvSpPr>
          <p:nvPr/>
        </p:nvSpPr>
        <p:spPr bwMode="auto">
          <a:xfrm>
            <a:off x="533400" y="1828800"/>
            <a:ext cx="1295400" cy="457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smtClean="0"/>
              <a:t>O sistema está em  </a:t>
            </a:r>
          </a:p>
          <a:p>
            <a:pPr algn="ctr"/>
            <a:r>
              <a:rPr lang="pt-BR" dirty="0" smtClean="0"/>
              <a:t>larga escala</a:t>
            </a:r>
            <a:endParaRPr lang="pt-BR" dirty="0"/>
          </a:p>
        </p:txBody>
      </p:sp>
      <p:sp>
        <p:nvSpPr>
          <p:cNvPr id="2052" name="AutoShape 8"/>
          <p:cNvSpPr>
            <a:spLocks noChangeArrowheads="1"/>
          </p:cNvSpPr>
          <p:nvPr/>
        </p:nvSpPr>
        <p:spPr bwMode="auto">
          <a:xfrm>
            <a:off x="533400" y="2590800"/>
            <a:ext cx="1295400" cy="5334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smtClean="0"/>
              <a:t>Ele capta </a:t>
            </a:r>
          </a:p>
          <a:p>
            <a:pPr algn="ctr"/>
            <a:r>
              <a:rPr lang="pt-BR" dirty="0" smtClean="0"/>
              <a:t>outros alvos</a:t>
            </a:r>
            <a:endParaRPr lang="pt-BR" dirty="0"/>
          </a:p>
        </p:txBody>
      </p:sp>
      <p:sp>
        <p:nvSpPr>
          <p:cNvPr id="2053" name="Text Box 9"/>
          <p:cNvSpPr txBox="1">
            <a:spLocks noChangeArrowheads="1"/>
          </p:cNvSpPr>
          <p:nvPr/>
        </p:nvSpPr>
        <p:spPr bwMode="auto">
          <a:xfrm>
            <a:off x="2133600" y="838200"/>
            <a:ext cx="5033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 smtClean="0">
                <a:latin typeface="Arial" charset="0"/>
              </a:rPr>
              <a:t>Sim</a:t>
            </a:r>
            <a:endParaRPr lang="pt-BR" b="1" dirty="0">
              <a:latin typeface="Arial" charset="0"/>
            </a:endParaRPr>
          </a:p>
        </p:txBody>
      </p:sp>
      <p:sp>
        <p:nvSpPr>
          <p:cNvPr id="2054" name="Line 10"/>
          <p:cNvSpPr>
            <a:spLocks noChangeShapeType="1"/>
          </p:cNvSpPr>
          <p:nvPr/>
        </p:nvSpPr>
        <p:spPr bwMode="auto">
          <a:xfrm>
            <a:off x="1828800" y="1143000"/>
            <a:ext cx="3124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6248400" y="2362200"/>
            <a:ext cx="0" cy="563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56" name="Text Box 12"/>
          <p:cNvSpPr txBox="1">
            <a:spLocks noChangeArrowheads="1"/>
          </p:cNvSpPr>
          <p:nvPr/>
        </p:nvSpPr>
        <p:spPr bwMode="auto">
          <a:xfrm>
            <a:off x="1828800" y="1828800"/>
            <a:ext cx="533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 smtClean="0">
                <a:latin typeface="Arial" charset="0"/>
              </a:rPr>
              <a:t>Sim</a:t>
            </a:r>
            <a:endParaRPr lang="pt-BR" b="1" dirty="0">
              <a:latin typeface="Arial" charset="0"/>
            </a:endParaRPr>
          </a:p>
        </p:txBody>
      </p:sp>
      <p:sp>
        <p:nvSpPr>
          <p:cNvPr id="2057" name="Line 13"/>
          <p:cNvSpPr>
            <a:spLocks noChangeShapeType="1"/>
          </p:cNvSpPr>
          <p:nvPr/>
        </p:nvSpPr>
        <p:spPr bwMode="auto">
          <a:xfrm>
            <a:off x="1828800" y="21336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58" name="Line 14"/>
          <p:cNvSpPr>
            <a:spLocks noChangeShapeType="1"/>
          </p:cNvSpPr>
          <p:nvPr/>
        </p:nvSpPr>
        <p:spPr bwMode="auto">
          <a:xfrm>
            <a:off x="4953000" y="1143000"/>
            <a:ext cx="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59" name="Line 15"/>
          <p:cNvSpPr>
            <a:spLocks noChangeShapeType="1"/>
          </p:cNvSpPr>
          <p:nvPr/>
        </p:nvSpPr>
        <p:spPr bwMode="auto">
          <a:xfrm>
            <a:off x="5562600" y="23622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60" name="Text Box 16"/>
          <p:cNvSpPr txBox="1">
            <a:spLocks noChangeArrowheads="1"/>
          </p:cNvSpPr>
          <p:nvPr/>
        </p:nvSpPr>
        <p:spPr bwMode="auto">
          <a:xfrm>
            <a:off x="1219200" y="1524000"/>
            <a:ext cx="5536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i="1" dirty="0" smtClean="0">
                <a:latin typeface="Arial" charset="0"/>
              </a:rPr>
              <a:t>Não</a:t>
            </a:r>
            <a:endParaRPr lang="pt-BR" b="1" i="1" dirty="0">
              <a:latin typeface="Arial" charset="0"/>
            </a:endParaRPr>
          </a:p>
        </p:txBody>
      </p:sp>
      <p:sp>
        <p:nvSpPr>
          <p:cNvPr id="2061" name="Line 17"/>
          <p:cNvSpPr>
            <a:spLocks noChangeShapeType="1"/>
          </p:cNvSpPr>
          <p:nvPr/>
        </p:nvSpPr>
        <p:spPr bwMode="auto">
          <a:xfrm>
            <a:off x="1143000" y="1447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62" name="Line 18"/>
          <p:cNvSpPr>
            <a:spLocks noChangeShapeType="1"/>
          </p:cNvSpPr>
          <p:nvPr/>
        </p:nvSpPr>
        <p:spPr bwMode="auto">
          <a:xfrm>
            <a:off x="1143000" y="2286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63" name="Text Box 19"/>
          <p:cNvSpPr txBox="1">
            <a:spLocks noChangeArrowheads="1"/>
          </p:cNvSpPr>
          <p:nvPr/>
        </p:nvSpPr>
        <p:spPr bwMode="auto">
          <a:xfrm>
            <a:off x="1828800" y="2667000"/>
            <a:ext cx="533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 smtClean="0">
                <a:latin typeface="Arial" charset="0"/>
              </a:rPr>
              <a:t>Sim</a:t>
            </a:r>
            <a:endParaRPr lang="pt-BR" b="1" dirty="0">
              <a:latin typeface="Arial" charset="0"/>
            </a:endParaRPr>
          </a:p>
        </p:txBody>
      </p:sp>
      <p:sp>
        <p:nvSpPr>
          <p:cNvPr id="2064" name="Line 20"/>
          <p:cNvSpPr>
            <a:spLocks noChangeShapeType="1"/>
          </p:cNvSpPr>
          <p:nvPr/>
        </p:nvSpPr>
        <p:spPr bwMode="auto">
          <a:xfrm>
            <a:off x="1828800" y="26670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65" name="AutoShape 21"/>
          <p:cNvSpPr>
            <a:spLocks noChangeArrowheads="1"/>
          </p:cNvSpPr>
          <p:nvPr/>
        </p:nvSpPr>
        <p:spPr bwMode="auto">
          <a:xfrm>
            <a:off x="5410200" y="8001000"/>
            <a:ext cx="1066800" cy="533400"/>
          </a:xfrm>
          <a:prstGeom prst="flowChartAlternateProcess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400" dirty="0" smtClean="0">
                <a:latin typeface="Arial" charset="0"/>
              </a:rPr>
              <a:t>Alvo</a:t>
            </a:r>
            <a:endParaRPr lang="pt-BR" sz="1400" dirty="0">
              <a:latin typeface="Arial" charset="0"/>
            </a:endParaRPr>
          </a:p>
        </p:txBody>
      </p:sp>
      <p:sp>
        <p:nvSpPr>
          <p:cNvPr id="2066" name="AutoShape 22"/>
          <p:cNvSpPr>
            <a:spLocks noChangeArrowheads="1"/>
          </p:cNvSpPr>
          <p:nvPr/>
        </p:nvSpPr>
        <p:spPr bwMode="auto">
          <a:xfrm>
            <a:off x="457200" y="8001000"/>
            <a:ext cx="1243608" cy="533400"/>
          </a:xfrm>
          <a:prstGeom prst="flowChartAlternateProcess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400" dirty="0" smtClean="0">
                <a:latin typeface="Arial" charset="0"/>
              </a:rPr>
              <a:t>Não é um Alvo</a:t>
            </a:r>
            <a:endParaRPr lang="pt-BR" sz="1400" dirty="0">
              <a:latin typeface="Arial" charset="0"/>
            </a:endParaRPr>
          </a:p>
        </p:txBody>
      </p:sp>
      <p:sp>
        <p:nvSpPr>
          <p:cNvPr id="2067" name="Line 24"/>
          <p:cNvSpPr>
            <a:spLocks noChangeShapeType="1"/>
          </p:cNvSpPr>
          <p:nvPr/>
        </p:nvSpPr>
        <p:spPr bwMode="auto">
          <a:xfrm>
            <a:off x="685800" y="31242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68" name="Text Box 25"/>
          <p:cNvSpPr txBox="1">
            <a:spLocks noChangeArrowheads="1"/>
          </p:cNvSpPr>
          <p:nvPr/>
        </p:nvSpPr>
        <p:spPr bwMode="auto">
          <a:xfrm>
            <a:off x="1219200" y="2286000"/>
            <a:ext cx="5536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i="1" dirty="0" smtClean="0">
                <a:latin typeface="Arial" charset="0"/>
              </a:rPr>
              <a:t>Não</a:t>
            </a:r>
            <a:endParaRPr lang="pt-BR" b="1" i="1" dirty="0">
              <a:latin typeface="Arial" charset="0"/>
            </a:endParaRPr>
          </a:p>
        </p:txBody>
      </p:sp>
      <p:sp>
        <p:nvSpPr>
          <p:cNvPr id="2069" name="Text Box 26"/>
          <p:cNvSpPr txBox="1">
            <a:spLocks noChangeArrowheads="1"/>
          </p:cNvSpPr>
          <p:nvPr/>
        </p:nvSpPr>
        <p:spPr bwMode="auto">
          <a:xfrm>
            <a:off x="1143000" y="3124200"/>
            <a:ext cx="70182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i="1" dirty="0" smtClean="0">
                <a:latin typeface="Arial" charset="0"/>
              </a:rPr>
              <a:t>Não</a:t>
            </a:r>
            <a:endParaRPr lang="pt-BR" b="1" i="1" dirty="0">
              <a:latin typeface="Arial" charset="0"/>
            </a:endParaRPr>
          </a:p>
        </p:txBody>
      </p:sp>
      <p:sp>
        <p:nvSpPr>
          <p:cNvPr id="2070" name="AutoShape 27"/>
          <p:cNvSpPr>
            <a:spLocks noChangeArrowheads="1"/>
          </p:cNvSpPr>
          <p:nvPr/>
        </p:nvSpPr>
        <p:spPr bwMode="auto">
          <a:xfrm>
            <a:off x="3810000" y="3886200"/>
            <a:ext cx="1295400" cy="457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smtClean="0"/>
              <a:t>É captado</a:t>
            </a:r>
            <a:r>
              <a:rPr lang="pt-BR" sz="900" baseline="30000" dirty="0" smtClean="0"/>
              <a:t>2</a:t>
            </a:r>
            <a:r>
              <a:rPr lang="pt-BR" dirty="0" smtClean="0"/>
              <a:t> por </a:t>
            </a:r>
          </a:p>
          <a:p>
            <a:pPr algn="ctr"/>
            <a:r>
              <a:rPr lang="pt-BR" dirty="0" smtClean="0"/>
              <a:t>um sistema alvo</a:t>
            </a:r>
            <a:endParaRPr lang="pt-BR" dirty="0"/>
          </a:p>
        </p:txBody>
      </p:sp>
      <p:sp>
        <p:nvSpPr>
          <p:cNvPr id="2071" name="AutoShape 28"/>
          <p:cNvSpPr>
            <a:spLocks noChangeArrowheads="1"/>
          </p:cNvSpPr>
          <p:nvPr/>
        </p:nvSpPr>
        <p:spPr bwMode="auto">
          <a:xfrm>
            <a:off x="764704" y="3886200"/>
            <a:ext cx="1584176" cy="457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smtClean="0"/>
              <a:t>A espécie ou comunidade </a:t>
            </a:r>
          </a:p>
          <a:p>
            <a:pPr algn="ctr"/>
            <a:r>
              <a:rPr lang="pt-BR" dirty="0" smtClean="0"/>
              <a:t>é um alvo ecoregional</a:t>
            </a:r>
            <a:r>
              <a:rPr lang="pt-BR" sz="900" baseline="30000" dirty="0" smtClean="0"/>
              <a:t>1</a:t>
            </a:r>
            <a:endParaRPr lang="pt-BR" sz="900" baseline="30000" dirty="0"/>
          </a:p>
        </p:txBody>
      </p:sp>
      <p:sp>
        <p:nvSpPr>
          <p:cNvPr id="2072" name="Line 29"/>
          <p:cNvSpPr>
            <a:spLocks noChangeShapeType="1"/>
          </p:cNvSpPr>
          <p:nvPr/>
        </p:nvSpPr>
        <p:spPr bwMode="auto">
          <a:xfrm>
            <a:off x="2286000" y="4114800"/>
            <a:ext cx="15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73" name="AutoShape 31"/>
          <p:cNvSpPr>
            <a:spLocks noChangeArrowheads="1"/>
          </p:cNvSpPr>
          <p:nvPr/>
        </p:nvSpPr>
        <p:spPr bwMode="auto">
          <a:xfrm>
            <a:off x="5029200" y="5562600"/>
            <a:ext cx="1066800" cy="533400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400" dirty="0" smtClean="0"/>
              <a:t>Alvo </a:t>
            </a:r>
          </a:p>
          <a:p>
            <a:pPr algn="ctr"/>
            <a:r>
              <a:rPr lang="pt-BR" sz="1400" dirty="0" smtClean="0"/>
              <a:t>Aninhado</a:t>
            </a:r>
            <a:endParaRPr lang="pt-BR" sz="1400" dirty="0"/>
          </a:p>
        </p:txBody>
      </p:sp>
      <p:sp>
        <p:nvSpPr>
          <p:cNvPr id="2074" name="Text Box 32"/>
          <p:cNvSpPr txBox="1">
            <a:spLocks noChangeArrowheads="1"/>
          </p:cNvSpPr>
          <p:nvPr/>
        </p:nvSpPr>
        <p:spPr bwMode="auto">
          <a:xfrm>
            <a:off x="5105400" y="3886200"/>
            <a:ext cx="533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 smtClean="0">
                <a:latin typeface="Arial" charset="0"/>
              </a:rPr>
              <a:t>Sim</a:t>
            </a:r>
            <a:endParaRPr lang="pt-BR" b="1" dirty="0">
              <a:latin typeface="Arial" charset="0"/>
            </a:endParaRPr>
          </a:p>
        </p:txBody>
      </p:sp>
      <p:sp>
        <p:nvSpPr>
          <p:cNvPr id="2075" name="Line 33"/>
          <p:cNvSpPr>
            <a:spLocks noChangeShapeType="1"/>
          </p:cNvSpPr>
          <p:nvPr/>
        </p:nvSpPr>
        <p:spPr bwMode="auto">
          <a:xfrm>
            <a:off x="5105400" y="41148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76" name="Line 34"/>
          <p:cNvSpPr>
            <a:spLocks noChangeShapeType="1"/>
          </p:cNvSpPr>
          <p:nvPr/>
        </p:nvSpPr>
        <p:spPr bwMode="auto">
          <a:xfrm>
            <a:off x="5715000" y="4114800"/>
            <a:ext cx="0" cy="1447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77" name="Text Box 35"/>
          <p:cNvSpPr txBox="1">
            <a:spLocks noChangeArrowheads="1"/>
          </p:cNvSpPr>
          <p:nvPr/>
        </p:nvSpPr>
        <p:spPr bwMode="auto">
          <a:xfrm>
            <a:off x="5562600" y="2057400"/>
            <a:ext cx="533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 smtClean="0">
                <a:latin typeface="Arial" charset="0"/>
              </a:rPr>
              <a:t>Sim</a:t>
            </a:r>
            <a:endParaRPr lang="pt-BR" b="1" dirty="0">
              <a:latin typeface="Arial" charset="0"/>
            </a:endParaRPr>
          </a:p>
        </p:txBody>
      </p:sp>
      <p:sp>
        <p:nvSpPr>
          <p:cNvPr id="2078" name="Text Box 36"/>
          <p:cNvSpPr txBox="1">
            <a:spLocks noChangeArrowheads="1"/>
          </p:cNvSpPr>
          <p:nvPr/>
        </p:nvSpPr>
        <p:spPr bwMode="auto">
          <a:xfrm>
            <a:off x="1371600" y="3505200"/>
            <a:ext cx="3198813" cy="365125"/>
          </a:xfrm>
          <a:prstGeom prst="rect">
            <a:avLst/>
          </a:prstGeom>
          <a:solidFill>
            <a:srgbClr val="CCECFF"/>
          </a:solidFill>
          <a:ln w="38100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pt-BR" sz="1400" b="1" dirty="0" smtClean="0"/>
              <a:t>Comunidades ou espécies  (locais)</a:t>
            </a:r>
            <a:endParaRPr lang="pt-BR" sz="1400" b="1" dirty="0">
              <a:latin typeface="Arial" charset="0"/>
            </a:endParaRPr>
          </a:p>
        </p:txBody>
      </p:sp>
      <p:sp>
        <p:nvSpPr>
          <p:cNvPr id="2079" name="Text Box 37"/>
          <p:cNvSpPr txBox="1">
            <a:spLocks noChangeArrowheads="1"/>
          </p:cNvSpPr>
          <p:nvPr/>
        </p:nvSpPr>
        <p:spPr bwMode="auto">
          <a:xfrm>
            <a:off x="1905000" y="1371600"/>
            <a:ext cx="2514600" cy="365125"/>
          </a:xfrm>
          <a:prstGeom prst="rect">
            <a:avLst/>
          </a:prstGeom>
          <a:solidFill>
            <a:srgbClr val="CCECFF"/>
          </a:solidFill>
          <a:ln w="38100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pt-BR" sz="1400" b="1" dirty="0" smtClean="0"/>
              <a:t>Sistemas Ecológicos</a:t>
            </a:r>
            <a:endParaRPr lang="pt-BR" sz="1400" b="1" dirty="0"/>
          </a:p>
        </p:txBody>
      </p:sp>
      <p:sp>
        <p:nvSpPr>
          <p:cNvPr id="2080" name="Text Box 38"/>
          <p:cNvSpPr txBox="1">
            <a:spLocks noChangeArrowheads="1"/>
          </p:cNvSpPr>
          <p:nvPr/>
        </p:nvSpPr>
        <p:spPr bwMode="auto">
          <a:xfrm>
            <a:off x="4419600" y="4343400"/>
            <a:ext cx="52156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i="1" dirty="0" smtClean="0">
                <a:latin typeface="Arial" charset="0"/>
              </a:rPr>
              <a:t>Não</a:t>
            </a:r>
            <a:endParaRPr lang="pt-BR" b="1" i="1" dirty="0">
              <a:latin typeface="Arial" charset="0"/>
            </a:endParaRPr>
          </a:p>
        </p:txBody>
      </p:sp>
      <p:sp>
        <p:nvSpPr>
          <p:cNvPr id="2081" name="Text Box 39"/>
          <p:cNvSpPr txBox="1">
            <a:spLocks noChangeArrowheads="1"/>
          </p:cNvSpPr>
          <p:nvPr/>
        </p:nvSpPr>
        <p:spPr bwMode="auto">
          <a:xfrm>
            <a:off x="3048000" y="2743200"/>
            <a:ext cx="60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i="1" dirty="0" smtClean="0">
                <a:latin typeface="Arial" charset="0"/>
              </a:rPr>
              <a:t>Não</a:t>
            </a:r>
            <a:endParaRPr lang="pt-BR" b="1" i="1" dirty="0">
              <a:latin typeface="Arial" charset="0"/>
            </a:endParaRPr>
          </a:p>
        </p:txBody>
      </p:sp>
      <p:sp>
        <p:nvSpPr>
          <p:cNvPr id="2082" name="Line 40"/>
          <p:cNvSpPr>
            <a:spLocks noChangeShapeType="1"/>
          </p:cNvSpPr>
          <p:nvPr/>
        </p:nvSpPr>
        <p:spPr bwMode="auto">
          <a:xfrm>
            <a:off x="3048000" y="2743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83" name="Line 41"/>
          <p:cNvSpPr>
            <a:spLocks noChangeShapeType="1"/>
          </p:cNvSpPr>
          <p:nvPr/>
        </p:nvSpPr>
        <p:spPr bwMode="auto">
          <a:xfrm flipH="1">
            <a:off x="685800" y="3352800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84" name="Text Box 42"/>
          <p:cNvSpPr txBox="1">
            <a:spLocks noChangeArrowheads="1"/>
          </p:cNvSpPr>
          <p:nvPr/>
        </p:nvSpPr>
        <p:spPr bwMode="auto">
          <a:xfrm>
            <a:off x="2286000" y="3886200"/>
            <a:ext cx="533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 smtClean="0">
                <a:latin typeface="Arial" charset="0"/>
              </a:rPr>
              <a:t>Sim</a:t>
            </a:r>
            <a:endParaRPr lang="pt-BR" b="1" dirty="0">
              <a:latin typeface="Arial" charset="0"/>
            </a:endParaRPr>
          </a:p>
        </p:txBody>
      </p:sp>
      <p:sp>
        <p:nvSpPr>
          <p:cNvPr id="2085" name="AutoShape 43"/>
          <p:cNvSpPr>
            <a:spLocks noChangeArrowheads="1"/>
          </p:cNvSpPr>
          <p:nvPr/>
        </p:nvSpPr>
        <p:spPr bwMode="auto">
          <a:xfrm>
            <a:off x="3962400" y="4724400"/>
            <a:ext cx="1066800" cy="6858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smtClean="0"/>
              <a:t>É viável </a:t>
            </a:r>
          </a:p>
          <a:p>
            <a:pPr algn="ctr"/>
            <a:r>
              <a:rPr lang="pt-BR" dirty="0" smtClean="0"/>
              <a:t>ou cabível de </a:t>
            </a:r>
          </a:p>
          <a:p>
            <a:pPr algn="ctr"/>
            <a:r>
              <a:rPr lang="pt-BR" dirty="0" smtClean="0"/>
              <a:t>ser restaurado</a:t>
            </a:r>
            <a:endParaRPr lang="pt-BR" dirty="0"/>
          </a:p>
        </p:txBody>
      </p:sp>
      <p:sp>
        <p:nvSpPr>
          <p:cNvPr id="2086" name="Line 44"/>
          <p:cNvSpPr>
            <a:spLocks noChangeShapeType="1"/>
          </p:cNvSpPr>
          <p:nvPr/>
        </p:nvSpPr>
        <p:spPr bwMode="auto">
          <a:xfrm>
            <a:off x="4419600" y="4343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87" name="AutoShape 46"/>
          <p:cNvSpPr>
            <a:spLocks noChangeArrowheads="1"/>
          </p:cNvSpPr>
          <p:nvPr/>
        </p:nvSpPr>
        <p:spPr bwMode="auto">
          <a:xfrm>
            <a:off x="838200" y="4572000"/>
            <a:ext cx="1447800" cy="457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smtClean="0"/>
              <a:t>É uma peça-</a:t>
            </a:r>
          </a:p>
          <a:p>
            <a:pPr algn="ctr"/>
            <a:r>
              <a:rPr lang="pt-BR" dirty="0" smtClean="0"/>
              <a:t>chave do sistema</a:t>
            </a:r>
            <a:endParaRPr lang="pt-BR" dirty="0"/>
          </a:p>
        </p:txBody>
      </p:sp>
      <p:sp>
        <p:nvSpPr>
          <p:cNvPr id="2088" name="Text Box 48"/>
          <p:cNvSpPr txBox="1">
            <a:spLocks noChangeArrowheads="1"/>
          </p:cNvSpPr>
          <p:nvPr/>
        </p:nvSpPr>
        <p:spPr bwMode="auto">
          <a:xfrm>
            <a:off x="1676400" y="4343400"/>
            <a:ext cx="5284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i="1" dirty="0" smtClean="0">
                <a:latin typeface="Arial" charset="0"/>
              </a:rPr>
              <a:t>Não</a:t>
            </a:r>
            <a:endParaRPr lang="pt-BR" b="1" i="1" dirty="0">
              <a:latin typeface="Arial" charset="0"/>
            </a:endParaRPr>
          </a:p>
        </p:txBody>
      </p:sp>
      <p:sp>
        <p:nvSpPr>
          <p:cNvPr id="2089" name="Line 49"/>
          <p:cNvSpPr>
            <a:spLocks noChangeShapeType="1"/>
          </p:cNvSpPr>
          <p:nvPr/>
        </p:nvSpPr>
        <p:spPr bwMode="auto">
          <a:xfrm>
            <a:off x="1524000" y="4343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90" name="Line 50"/>
          <p:cNvSpPr>
            <a:spLocks noChangeShapeType="1"/>
          </p:cNvSpPr>
          <p:nvPr/>
        </p:nvSpPr>
        <p:spPr bwMode="auto">
          <a:xfrm flipH="1">
            <a:off x="685800" y="59436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91" name="AutoShape 53"/>
          <p:cNvSpPr>
            <a:spLocks noChangeArrowheads="1"/>
          </p:cNvSpPr>
          <p:nvPr/>
        </p:nvSpPr>
        <p:spPr bwMode="auto">
          <a:xfrm>
            <a:off x="2286000" y="8001000"/>
            <a:ext cx="1066800" cy="533400"/>
          </a:xfrm>
          <a:prstGeom prst="flowChartAlternateProcess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400" dirty="0" smtClean="0">
                <a:latin typeface="Arial" charset="0"/>
              </a:rPr>
              <a:t>Alvo </a:t>
            </a:r>
          </a:p>
          <a:p>
            <a:pPr algn="ctr"/>
            <a:r>
              <a:rPr lang="pt-BR" sz="1400" dirty="0" smtClean="0">
                <a:latin typeface="Arial" charset="0"/>
              </a:rPr>
              <a:t>Separado</a:t>
            </a:r>
            <a:endParaRPr lang="pt-BR" sz="1400" dirty="0">
              <a:latin typeface="Arial" charset="0"/>
            </a:endParaRPr>
          </a:p>
        </p:txBody>
      </p:sp>
      <p:sp>
        <p:nvSpPr>
          <p:cNvPr id="2092" name="AutoShape 54"/>
          <p:cNvSpPr>
            <a:spLocks noChangeArrowheads="1"/>
          </p:cNvSpPr>
          <p:nvPr/>
        </p:nvSpPr>
        <p:spPr bwMode="auto">
          <a:xfrm>
            <a:off x="3810000" y="8001000"/>
            <a:ext cx="1066800" cy="533400"/>
          </a:xfrm>
          <a:prstGeom prst="flowChartAlternateProcess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400" dirty="0" smtClean="0">
                <a:latin typeface="Arial" charset="0"/>
              </a:rPr>
              <a:t>Alvos </a:t>
            </a:r>
          </a:p>
          <a:p>
            <a:pPr algn="ctr"/>
            <a:r>
              <a:rPr lang="pt-BR" sz="1400" dirty="0" smtClean="0">
                <a:latin typeface="Arial" charset="0"/>
              </a:rPr>
              <a:t>agrupado</a:t>
            </a:r>
            <a:endParaRPr lang="pt-BR" sz="1400" dirty="0">
              <a:latin typeface="Arial" charset="0"/>
            </a:endParaRPr>
          </a:p>
        </p:txBody>
      </p:sp>
      <p:sp>
        <p:nvSpPr>
          <p:cNvPr id="2093" name="Text Box 55"/>
          <p:cNvSpPr txBox="1">
            <a:spLocks noChangeArrowheads="1"/>
          </p:cNvSpPr>
          <p:nvPr/>
        </p:nvSpPr>
        <p:spPr bwMode="auto">
          <a:xfrm>
            <a:off x="3505200" y="6096000"/>
            <a:ext cx="1219200" cy="646331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 smtClean="0">
                <a:latin typeface="Arial" charset="0"/>
              </a:rPr>
              <a:t>Analisar se vai </a:t>
            </a:r>
            <a:r>
              <a:rPr lang="pt-BR" b="1" dirty="0" smtClean="0">
                <a:latin typeface="Arial" charset="0"/>
              </a:rPr>
              <a:t>separa</a:t>
            </a:r>
            <a:r>
              <a:rPr lang="pt-BR" b="1" dirty="0" smtClean="0">
                <a:latin typeface="Arial" charset="0"/>
              </a:rPr>
              <a:t>r </a:t>
            </a:r>
            <a:r>
              <a:rPr lang="pt-BR" b="1" dirty="0" smtClean="0">
                <a:latin typeface="Arial" charset="0"/>
              </a:rPr>
              <a:t>ou </a:t>
            </a:r>
            <a:r>
              <a:rPr lang="pt-BR" b="1" dirty="0" smtClean="0">
                <a:latin typeface="Arial" charset="0"/>
              </a:rPr>
              <a:t>agrupar</a:t>
            </a:r>
            <a:endParaRPr lang="pt-BR" sz="1000" b="1" dirty="0"/>
          </a:p>
        </p:txBody>
      </p:sp>
      <p:sp>
        <p:nvSpPr>
          <p:cNvPr id="2094" name="Text Box 56"/>
          <p:cNvSpPr txBox="1">
            <a:spLocks noChangeArrowheads="1"/>
          </p:cNvSpPr>
          <p:nvPr/>
        </p:nvSpPr>
        <p:spPr bwMode="auto">
          <a:xfrm>
            <a:off x="3733800" y="5638800"/>
            <a:ext cx="5592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i="1" dirty="0" smtClean="0">
                <a:latin typeface="Arial" charset="0"/>
              </a:rPr>
              <a:t>Não</a:t>
            </a:r>
            <a:endParaRPr lang="pt-BR" b="1" i="1" dirty="0">
              <a:latin typeface="Arial" charset="0"/>
            </a:endParaRPr>
          </a:p>
        </p:txBody>
      </p:sp>
      <p:sp>
        <p:nvSpPr>
          <p:cNvPr id="2095" name="Line 57"/>
          <p:cNvSpPr>
            <a:spLocks noChangeShapeType="1"/>
          </p:cNvSpPr>
          <p:nvPr/>
        </p:nvSpPr>
        <p:spPr bwMode="auto">
          <a:xfrm flipH="1">
            <a:off x="3581400" y="54102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96" name="Text Box 58"/>
          <p:cNvSpPr txBox="1">
            <a:spLocks noChangeArrowheads="1"/>
          </p:cNvSpPr>
          <p:nvPr/>
        </p:nvSpPr>
        <p:spPr bwMode="auto">
          <a:xfrm>
            <a:off x="4419600" y="5410200"/>
            <a:ext cx="533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latin typeface="Arial" charset="0"/>
              </a:rPr>
              <a:t>Sim</a:t>
            </a:r>
            <a:endParaRPr lang="en-US" b="1" dirty="0">
              <a:latin typeface="Arial" charset="0"/>
            </a:endParaRPr>
          </a:p>
        </p:txBody>
      </p:sp>
      <p:sp>
        <p:nvSpPr>
          <p:cNvPr id="2097" name="Line 59"/>
          <p:cNvSpPr>
            <a:spLocks noChangeShapeType="1"/>
          </p:cNvSpPr>
          <p:nvPr/>
        </p:nvSpPr>
        <p:spPr bwMode="auto">
          <a:xfrm>
            <a:off x="4419600" y="54102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98" name="AutoShape 60"/>
          <p:cNvSpPr>
            <a:spLocks noChangeArrowheads="1"/>
          </p:cNvSpPr>
          <p:nvPr/>
        </p:nvSpPr>
        <p:spPr bwMode="auto">
          <a:xfrm>
            <a:off x="2743200" y="7010400"/>
            <a:ext cx="1066800" cy="6858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smtClean="0"/>
              <a:t>Eles </a:t>
            </a:r>
          </a:p>
          <a:p>
            <a:pPr algn="ctr"/>
            <a:r>
              <a:rPr lang="pt-BR" dirty="0" smtClean="0"/>
              <a:t>compartilham </a:t>
            </a:r>
          </a:p>
          <a:p>
            <a:pPr algn="ctr"/>
            <a:r>
              <a:rPr lang="pt-BR" dirty="0" smtClean="0"/>
              <a:t>processos</a:t>
            </a:r>
            <a:endParaRPr lang="pt-BR" dirty="0"/>
          </a:p>
        </p:txBody>
      </p:sp>
      <p:sp>
        <p:nvSpPr>
          <p:cNvPr id="2099" name="AutoShape 61"/>
          <p:cNvSpPr>
            <a:spLocks noChangeArrowheads="1"/>
          </p:cNvSpPr>
          <p:nvPr/>
        </p:nvSpPr>
        <p:spPr bwMode="auto">
          <a:xfrm>
            <a:off x="1066800" y="7010400"/>
            <a:ext cx="1066800" cy="6858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smtClean="0"/>
              <a:t>Os alvos </a:t>
            </a:r>
          </a:p>
          <a:p>
            <a:pPr algn="ctr"/>
            <a:r>
              <a:rPr lang="pt-BR" dirty="0" err="1" smtClean="0"/>
              <a:t>co-ocorrem</a:t>
            </a:r>
            <a:r>
              <a:rPr lang="pt-BR" dirty="0" smtClean="0"/>
              <a:t> </a:t>
            </a:r>
          </a:p>
          <a:p>
            <a:pPr algn="ctr"/>
            <a:r>
              <a:rPr lang="pt-BR" dirty="0" smtClean="0"/>
              <a:t>na paisagem</a:t>
            </a:r>
            <a:endParaRPr lang="pt-BR" dirty="0"/>
          </a:p>
        </p:txBody>
      </p:sp>
      <p:sp>
        <p:nvSpPr>
          <p:cNvPr id="2100" name="Line 62"/>
          <p:cNvSpPr>
            <a:spLocks noChangeShapeType="1"/>
          </p:cNvSpPr>
          <p:nvPr/>
        </p:nvSpPr>
        <p:spPr bwMode="auto">
          <a:xfrm>
            <a:off x="2133600" y="73152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101" name="Text Box 65"/>
          <p:cNvSpPr txBox="1">
            <a:spLocks noChangeArrowheads="1"/>
          </p:cNvSpPr>
          <p:nvPr/>
        </p:nvSpPr>
        <p:spPr bwMode="auto">
          <a:xfrm>
            <a:off x="2133600" y="7010400"/>
            <a:ext cx="533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 smtClean="0">
                <a:latin typeface="Arial" charset="0"/>
              </a:rPr>
              <a:t>Sim</a:t>
            </a:r>
            <a:endParaRPr lang="pt-BR" b="1" dirty="0">
              <a:latin typeface="Arial" charset="0"/>
            </a:endParaRPr>
          </a:p>
        </p:txBody>
      </p:sp>
      <p:sp>
        <p:nvSpPr>
          <p:cNvPr id="2102" name="AutoShape 66"/>
          <p:cNvSpPr>
            <a:spLocks noChangeArrowheads="1"/>
          </p:cNvSpPr>
          <p:nvPr/>
        </p:nvSpPr>
        <p:spPr bwMode="auto">
          <a:xfrm>
            <a:off x="4419600" y="7010400"/>
            <a:ext cx="1066800" cy="6858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smtClean="0"/>
              <a:t>Eles </a:t>
            </a:r>
          </a:p>
          <a:p>
            <a:pPr algn="ctr"/>
            <a:r>
              <a:rPr lang="pt-BR" dirty="0" smtClean="0"/>
              <a:t>compartilham </a:t>
            </a:r>
          </a:p>
          <a:p>
            <a:pPr algn="ctr"/>
            <a:r>
              <a:rPr lang="pt-BR" dirty="0" smtClean="0"/>
              <a:t>ameaças críticas</a:t>
            </a:r>
            <a:endParaRPr lang="pt-BR" dirty="0"/>
          </a:p>
        </p:txBody>
      </p:sp>
      <p:sp>
        <p:nvSpPr>
          <p:cNvPr id="2103" name="Line 67"/>
          <p:cNvSpPr>
            <a:spLocks noChangeShapeType="1"/>
          </p:cNvSpPr>
          <p:nvPr/>
        </p:nvSpPr>
        <p:spPr bwMode="auto">
          <a:xfrm>
            <a:off x="3810000" y="73152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104" name="Text Box 68"/>
          <p:cNvSpPr txBox="1">
            <a:spLocks noChangeArrowheads="1"/>
          </p:cNvSpPr>
          <p:nvPr/>
        </p:nvSpPr>
        <p:spPr bwMode="auto">
          <a:xfrm>
            <a:off x="3810000" y="7010400"/>
            <a:ext cx="533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 smtClean="0">
                <a:latin typeface="Arial" charset="0"/>
              </a:rPr>
              <a:t>Sim</a:t>
            </a:r>
            <a:endParaRPr lang="pt-BR" b="1" dirty="0">
              <a:latin typeface="Arial" charset="0"/>
            </a:endParaRPr>
          </a:p>
        </p:txBody>
      </p:sp>
      <p:sp>
        <p:nvSpPr>
          <p:cNvPr id="2105" name="Text Box 69"/>
          <p:cNvSpPr txBox="1">
            <a:spLocks noChangeArrowheads="1"/>
          </p:cNvSpPr>
          <p:nvPr/>
        </p:nvSpPr>
        <p:spPr bwMode="auto">
          <a:xfrm>
            <a:off x="4648200" y="7696200"/>
            <a:ext cx="533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 smtClean="0">
                <a:latin typeface="Arial" charset="0"/>
              </a:rPr>
              <a:t>Sim</a:t>
            </a:r>
            <a:endParaRPr lang="pt-BR" b="1" dirty="0">
              <a:latin typeface="Arial" charset="0"/>
            </a:endParaRPr>
          </a:p>
        </p:txBody>
      </p:sp>
      <p:sp>
        <p:nvSpPr>
          <p:cNvPr id="2106" name="Line 70"/>
          <p:cNvSpPr>
            <a:spLocks noChangeShapeType="1"/>
          </p:cNvSpPr>
          <p:nvPr/>
        </p:nvSpPr>
        <p:spPr bwMode="auto">
          <a:xfrm>
            <a:off x="4648200" y="7696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107" name="Text Box 71"/>
          <p:cNvSpPr txBox="1">
            <a:spLocks noChangeArrowheads="1"/>
          </p:cNvSpPr>
          <p:nvPr/>
        </p:nvSpPr>
        <p:spPr bwMode="auto">
          <a:xfrm>
            <a:off x="2057400" y="7696200"/>
            <a:ext cx="5795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i="1" dirty="0" smtClean="0">
                <a:latin typeface="Arial" charset="0"/>
              </a:rPr>
              <a:t>Não</a:t>
            </a:r>
            <a:endParaRPr lang="pt-BR" b="1" i="1" dirty="0">
              <a:latin typeface="Arial" charset="0"/>
            </a:endParaRPr>
          </a:p>
        </p:txBody>
      </p:sp>
      <p:sp>
        <p:nvSpPr>
          <p:cNvPr id="2108" name="Line 72"/>
          <p:cNvSpPr>
            <a:spLocks noChangeShapeType="1"/>
          </p:cNvSpPr>
          <p:nvPr/>
        </p:nvSpPr>
        <p:spPr bwMode="auto">
          <a:xfrm>
            <a:off x="1981200" y="769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109" name="Text Box 73"/>
          <p:cNvSpPr txBox="1">
            <a:spLocks noChangeArrowheads="1"/>
          </p:cNvSpPr>
          <p:nvPr/>
        </p:nvSpPr>
        <p:spPr bwMode="auto">
          <a:xfrm>
            <a:off x="2708920" y="7696200"/>
            <a:ext cx="6137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i="1" dirty="0" smtClean="0">
                <a:latin typeface="Arial" charset="0"/>
              </a:rPr>
              <a:t>Não</a:t>
            </a:r>
            <a:endParaRPr lang="pt-BR" b="1" i="1" dirty="0">
              <a:latin typeface="Arial" charset="0"/>
            </a:endParaRPr>
          </a:p>
        </p:txBody>
      </p:sp>
      <p:sp>
        <p:nvSpPr>
          <p:cNvPr id="2110" name="Line 74"/>
          <p:cNvSpPr>
            <a:spLocks noChangeShapeType="1"/>
          </p:cNvSpPr>
          <p:nvPr/>
        </p:nvSpPr>
        <p:spPr bwMode="auto">
          <a:xfrm>
            <a:off x="3124200" y="7696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111" name="Line 75"/>
          <p:cNvSpPr>
            <a:spLocks noChangeShapeType="1"/>
          </p:cNvSpPr>
          <p:nvPr/>
        </p:nvSpPr>
        <p:spPr bwMode="auto">
          <a:xfrm flipH="1">
            <a:off x="1676400" y="6477000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112" name="Line 76"/>
          <p:cNvSpPr>
            <a:spLocks noChangeShapeType="1"/>
          </p:cNvSpPr>
          <p:nvPr/>
        </p:nvSpPr>
        <p:spPr bwMode="auto">
          <a:xfrm>
            <a:off x="1676400" y="64770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113" name="Rectangle 78"/>
          <p:cNvSpPr>
            <a:spLocks noChangeArrowheads="1"/>
          </p:cNvSpPr>
          <p:nvPr/>
        </p:nvSpPr>
        <p:spPr bwMode="auto">
          <a:xfrm>
            <a:off x="762000" y="152400"/>
            <a:ext cx="518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114" name="Text Box 79"/>
          <p:cNvSpPr txBox="1">
            <a:spLocks noChangeArrowheads="1"/>
          </p:cNvSpPr>
          <p:nvPr/>
        </p:nvSpPr>
        <p:spPr bwMode="auto">
          <a:xfrm>
            <a:off x="685800" y="304800"/>
            <a:ext cx="5410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000" b="1" dirty="0" smtClean="0"/>
              <a:t>Método</a:t>
            </a:r>
            <a:r>
              <a:rPr lang="pt-BR" sz="2000" b="1" dirty="0" smtClean="0"/>
              <a:t> </a:t>
            </a:r>
            <a:r>
              <a:rPr lang="pt-BR" sz="2000" b="1" dirty="0" smtClean="0"/>
              <a:t>para a Seleção de Alvos de Conservação</a:t>
            </a:r>
            <a:endParaRPr lang="pt-BR" sz="1800" b="1" dirty="0"/>
          </a:p>
        </p:txBody>
      </p:sp>
      <p:sp>
        <p:nvSpPr>
          <p:cNvPr id="2115" name="AutoShape 80"/>
          <p:cNvSpPr>
            <a:spLocks noChangeArrowheads="1"/>
          </p:cNvSpPr>
          <p:nvPr/>
        </p:nvSpPr>
        <p:spPr bwMode="auto">
          <a:xfrm>
            <a:off x="692696" y="5257800"/>
            <a:ext cx="1593304" cy="457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 </a:t>
            </a:r>
            <a:r>
              <a:rPr lang="pt-BR" dirty="0" smtClean="0"/>
              <a:t>É uma guarda chuva p/ </a:t>
            </a:r>
          </a:p>
          <a:p>
            <a:pPr algn="ctr"/>
            <a:r>
              <a:rPr lang="pt-BR" dirty="0" smtClean="0"/>
              <a:t>muitas espécies/sistemas</a:t>
            </a:r>
            <a:endParaRPr lang="pt-BR" dirty="0"/>
          </a:p>
        </p:txBody>
      </p:sp>
      <p:sp>
        <p:nvSpPr>
          <p:cNvPr id="2116" name="Text Box 82"/>
          <p:cNvSpPr txBox="1">
            <a:spLocks noChangeArrowheads="1"/>
          </p:cNvSpPr>
          <p:nvPr/>
        </p:nvSpPr>
        <p:spPr bwMode="auto">
          <a:xfrm>
            <a:off x="1676400" y="50292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latin typeface="Arial" charset="0"/>
              </a:rPr>
              <a:t>No</a:t>
            </a:r>
          </a:p>
        </p:txBody>
      </p:sp>
      <p:sp>
        <p:nvSpPr>
          <p:cNvPr id="2117" name="Line 83"/>
          <p:cNvSpPr>
            <a:spLocks noChangeShapeType="1"/>
          </p:cNvSpPr>
          <p:nvPr/>
        </p:nvSpPr>
        <p:spPr bwMode="auto">
          <a:xfrm>
            <a:off x="1524000" y="5029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118" name="Text Box 84"/>
          <p:cNvSpPr txBox="1">
            <a:spLocks noChangeArrowheads="1"/>
          </p:cNvSpPr>
          <p:nvPr/>
        </p:nvSpPr>
        <p:spPr bwMode="auto">
          <a:xfrm>
            <a:off x="1676400" y="5715000"/>
            <a:ext cx="5284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i="1" dirty="0" smtClean="0">
                <a:latin typeface="Arial" charset="0"/>
              </a:rPr>
              <a:t>Não</a:t>
            </a:r>
            <a:endParaRPr lang="pt-BR" b="1" i="1" dirty="0">
              <a:latin typeface="Arial" charset="0"/>
            </a:endParaRPr>
          </a:p>
        </p:txBody>
      </p:sp>
      <p:sp>
        <p:nvSpPr>
          <p:cNvPr id="2119" name="Line 85"/>
          <p:cNvSpPr>
            <a:spLocks noChangeShapeType="1"/>
          </p:cNvSpPr>
          <p:nvPr/>
        </p:nvSpPr>
        <p:spPr bwMode="auto">
          <a:xfrm>
            <a:off x="1524000" y="5715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120" name="Line 86"/>
          <p:cNvSpPr>
            <a:spLocks noChangeShapeType="1"/>
          </p:cNvSpPr>
          <p:nvPr/>
        </p:nvSpPr>
        <p:spPr bwMode="auto">
          <a:xfrm>
            <a:off x="2286000" y="49530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121" name="Text Box 87"/>
          <p:cNvSpPr txBox="1">
            <a:spLocks noChangeArrowheads="1"/>
          </p:cNvSpPr>
          <p:nvPr/>
        </p:nvSpPr>
        <p:spPr bwMode="auto">
          <a:xfrm>
            <a:off x="2209800" y="4648200"/>
            <a:ext cx="533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 smtClean="0">
                <a:latin typeface="Arial" charset="0"/>
              </a:rPr>
              <a:t>Sim</a:t>
            </a:r>
            <a:endParaRPr lang="pt-BR" b="1" dirty="0">
              <a:latin typeface="Arial" charset="0"/>
            </a:endParaRPr>
          </a:p>
        </p:txBody>
      </p:sp>
      <p:sp>
        <p:nvSpPr>
          <p:cNvPr id="2122" name="Line 88"/>
          <p:cNvSpPr>
            <a:spLocks noChangeShapeType="1"/>
          </p:cNvSpPr>
          <p:nvPr/>
        </p:nvSpPr>
        <p:spPr bwMode="auto">
          <a:xfrm flipH="1">
            <a:off x="3352800" y="7696200"/>
            <a:ext cx="1143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123" name="Text Box 91"/>
          <p:cNvSpPr txBox="1">
            <a:spLocks noChangeArrowheads="1"/>
          </p:cNvSpPr>
          <p:nvPr/>
        </p:nvSpPr>
        <p:spPr bwMode="auto">
          <a:xfrm>
            <a:off x="3933056" y="7543800"/>
            <a:ext cx="5627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i="1" dirty="0" smtClean="0">
                <a:latin typeface="Arial" charset="0"/>
              </a:rPr>
              <a:t>Não</a:t>
            </a:r>
            <a:endParaRPr lang="pt-BR" b="1" i="1" dirty="0">
              <a:latin typeface="Arial" charset="0"/>
            </a:endParaRPr>
          </a:p>
        </p:txBody>
      </p:sp>
      <p:sp>
        <p:nvSpPr>
          <p:cNvPr id="2124" name="AutoShape 96"/>
          <p:cNvSpPr>
            <a:spLocks noChangeArrowheads="1"/>
          </p:cNvSpPr>
          <p:nvPr/>
        </p:nvSpPr>
        <p:spPr bwMode="auto">
          <a:xfrm>
            <a:off x="4267200" y="2057400"/>
            <a:ext cx="1295400" cy="6858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smtClean="0"/>
              <a:t>Sua restauração </a:t>
            </a:r>
          </a:p>
          <a:p>
            <a:pPr algn="ctr"/>
            <a:r>
              <a:rPr lang="pt-BR" dirty="0" smtClean="0"/>
              <a:t>é viável </a:t>
            </a:r>
          </a:p>
          <a:p>
            <a:pPr algn="ctr"/>
            <a:r>
              <a:rPr lang="pt-BR" dirty="0" smtClean="0"/>
              <a:t>ou necessário</a:t>
            </a:r>
            <a:endParaRPr lang="pt-BR" dirty="0"/>
          </a:p>
        </p:txBody>
      </p:sp>
      <p:sp>
        <p:nvSpPr>
          <p:cNvPr id="2125" name="Text Box 97"/>
          <p:cNvSpPr txBox="1">
            <a:spLocks noChangeArrowheads="1"/>
          </p:cNvSpPr>
          <p:nvPr/>
        </p:nvSpPr>
        <p:spPr bwMode="auto">
          <a:xfrm>
            <a:off x="3581400" y="2057400"/>
            <a:ext cx="685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 smtClean="0">
                <a:latin typeface="Arial" charset="0"/>
              </a:rPr>
              <a:t>Sim</a:t>
            </a:r>
            <a:endParaRPr lang="pt-BR" b="1" dirty="0">
              <a:latin typeface="Arial" charset="0"/>
            </a:endParaRPr>
          </a:p>
        </p:txBody>
      </p:sp>
      <p:sp>
        <p:nvSpPr>
          <p:cNvPr id="2126" name="Line 98"/>
          <p:cNvSpPr>
            <a:spLocks noChangeShapeType="1"/>
          </p:cNvSpPr>
          <p:nvPr/>
        </p:nvSpPr>
        <p:spPr bwMode="auto">
          <a:xfrm>
            <a:off x="3505200" y="2362200"/>
            <a:ext cx="762000" cy="3175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127" name="Text Box 99"/>
          <p:cNvSpPr txBox="1">
            <a:spLocks noChangeArrowheads="1"/>
          </p:cNvSpPr>
          <p:nvPr/>
        </p:nvSpPr>
        <p:spPr bwMode="auto">
          <a:xfrm>
            <a:off x="4953000" y="2743200"/>
            <a:ext cx="5642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i="1" dirty="0" smtClean="0">
                <a:latin typeface="Arial" charset="0"/>
              </a:rPr>
              <a:t>Não</a:t>
            </a:r>
            <a:endParaRPr lang="pt-BR" b="1" i="1" dirty="0">
              <a:latin typeface="Arial" charset="0"/>
            </a:endParaRPr>
          </a:p>
        </p:txBody>
      </p:sp>
      <p:sp>
        <p:nvSpPr>
          <p:cNvPr id="2128" name="Line 100"/>
          <p:cNvSpPr>
            <a:spLocks noChangeShapeType="1"/>
          </p:cNvSpPr>
          <p:nvPr/>
        </p:nvSpPr>
        <p:spPr bwMode="auto">
          <a:xfrm flipH="1">
            <a:off x="4953000" y="2743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129" name="Line 101"/>
          <p:cNvSpPr>
            <a:spLocks noChangeShapeType="1"/>
          </p:cNvSpPr>
          <p:nvPr/>
        </p:nvSpPr>
        <p:spPr bwMode="auto">
          <a:xfrm>
            <a:off x="2286000" y="53340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130" name="Text Box 102"/>
          <p:cNvSpPr txBox="1">
            <a:spLocks noChangeArrowheads="1"/>
          </p:cNvSpPr>
          <p:nvPr/>
        </p:nvSpPr>
        <p:spPr bwMode="auto">
          <a:xfrm>
            <a:off x="2209800" y="5334000"/>
            <a:ext cx="533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 smtClean="0">
                <a:latin typeface="Arial" charset="0"/>
              </a:rPr>
              <a:t>Sim</a:t>
            </a:r>
            <a:endParaRPr lang="pt-BR" b="1" dirty="0">
              <a:latin typeface="Arial" charset="0"/>
            </a:endParaRPr>
          </a:p>
        </p:txBody>
      </p:sp>
      <p:sp>
        <p:nvSpPr>
          <p:cNvPr id="2131" name="Text Box 103"/>
          <p:cNvSpPr txBox="1">
            <a:spLocks noChangeArrowheads="1"/>
          </p:cNvSpPr>
          <p:nvPr/>
        </p:nvSpPr>
        <p:spPr bwMode="auto">
          <a:xfrm>
            <a:off x="2636912" y="4572000"/>
            <a:ext cx="939552" cy="769441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100" b="1" dirty="0" smtClean="0">
                <a:latin typeface="Arial" charset="0"/>
              </a:rPr>
              <a:t>C</a:t>
            </a:r>
            <a:r>
              <a:rPr lang="pt-BR" sz="1100" b="1" dirty="0" smtClean="0">
                <a:latin typeface="Arial" charset="0"/>
              </a:rPr>
              <a:t>onsiderar </a:t>
            </a:r>
            <a:r>
              <a:rPr lang="pt-BR" sz="1100" b="1" dirty="0" smtClean="0">
                <a:latin typeface="Arial" charset="0"/>
              </a:rPr>
              <a:t>um alvo em potencial</a:t>
            </a:r>
            <a:endParaRPr lang="en-US" sz="1100" b="1" dirty="0"/>
          </a:p>
        </p:txBody>
      </p:sp>
      <p:sp>
        <p:nvSpPr>
          <p:cNvPr id="2132" name="Line 104"/>
          <p:cNvSpPr>
            <a:spLocks noChangeShapeType="1"/>
          </p:cNvSpPr>
          <p:nvPr/>
        </p:nvSpPr>
        <p:spPr bwMode="auto">
          <a:xfrm>
            <a:off x="3505200" y="5105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133" name="Text Box 105"/>
          <p:cNvSpPr txBox="1">
            <a:spLocks noChangeArrowheads="1"/>
          </p:cNvSpPr>
          <p:nvPr/>
        </p:nvSpPr>
        <p:spPr bwMode="auto">
          <a:xfrm>
            <a:off x="3505200" y="4800600"/>
            <a:ext cx="533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 smtClean="0">
                <a:latin typeface="Arial" charset="0"/>
              </a:rPr>
              <a:t>Sim</a:t>
            </a:r>
            <a:endParaRPr lang="pt-BR" b="1" dirty="0">
              <a:latin typeface="Arial" charset="0"/>
            </a:endParaRPr>
          </a:p>
        </p:txBody>
      </p:sp>
      <p:sp>
        <p:nvSpPr>
          <p:cNvPr id="2134" name="Text Box 108"/>
          <p:cNvSpPr txBox="1">
            <a:spLocks noChangeArrowheads="1"/>
          </p:cNvSpPr>
          <p:nvPr/>
        </p:nvSpPr>
        <p:spPr bwMode="auto">
          <a:xfrm>
            <a:off x="3048000" y="5486400"/>
            <a:ext cx="60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i="1" dirty="0" smtClean="0">
                <a:latin typeface="Arial" charset="0"/>
              </a:rPr>
              <a:t>Não</a:t>
            </a:r>
            <a:endParaRPr lang="pt-BR" b="1" i="1" dirty="0">
              <a:latin typeface="Arial" charset="0"/>
            </a:endParaRPr>
          </a:p>
        </p:txBody>
      </p:sp>
      <p:sp>
        <p:nvSpPr>
          <p:cNvPr id="2135" name="Line 109"/>
          <p:cNvSpPr>
            <a:spLocks noChangeShapeType="1"/>
          </p:cNvSpPr>
          <p:nvPr/>
        </p:nvSpPr>
        <p:spPr bwMode="auto">
          <a:xfrm>
            <a:off x="3048000" y="5486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136" name="Line 110"/>
          <p:cNvSpPr>
            <a:spLocks noChangeShapeType="1"/>
          </p:cNvSpPr>
          <p:nvPr/>
        </p:nvSpPr>
        <p:spPr bwMode="auto">
          <a:xfrm>
            <a:off x="1143000" y="3124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137" name="Text Box 111"/>
          <p:cNvSpPr txBox="1">
            <a:spLocks noChangeArrowheads="1"/>
          </p:cNvSpPr>
          <p:nvPr/>
        </p:nvSpPr>
        <p:spPr bwMode="auto">
          <a:xfrm>
            <a:off x="2636912" y="1835696"/>
            <a:ext cx="906016" cy="738664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050" b="1" dirty="0" smtClean="0">
                <a:latin typeface="Arial" charset="0"/>
              </a:rPr>
              <a:t>C</a:t>
            </a:r>
            <a:r>
              <a:rPr lang="pt-BR" sz="1050" b="1" dirty="0" smtClean="0">
                <a:latin typeface="Arial" charset="0"/>
              </a:rPr>
              <a:t>onsiderar </a:t>
            </a:r>
            <a:r>
              <a:rPr lang="pt-BR" sz="1050" b="1" dirty="0" smtClean="0">
                <a:latin typeface="Arial" charset="0"/>
              </a:rPr>
              <a:t>um alvo em potencial</a:t>
            </a:r>
            <a:endParaRPr lang="pt-BR" sz="1050" b="1" dirty="0"/>
          </a:p>
        </p:txBody>
      </p:sp>
      <p:sp>
        <p:nvSpPr>
          <p:cNvPr id="2138" name="Text Box 112"/>
          <p:cNvSpPr txBox="1">
            <a:spLocks noChangeArrowheads="1"/>
          </p:cNvSpPr>
          <p:nvPr/>
        </p:nvSpPr>
        <p:spPr bwMode="auto">
          <a:xfrm>
            <a:off x="762000" y="8686800"/>
            <a:ext cx="5943600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pt-BR" sz="900" baseline="30000" dirty="0" smtClean="0"/>
              <a:t>1</a:t>
            </a:r>
            <a:r>
              <a:rPr lang="pt-BR" sz="900" dirty="0" smtClean="0"/>
              <a:t> Ou é provável que o sistema, comunidade ou espécie seja um alvo num novo o revisado plano </a:t>
            </a:r>
            <a:r>
              <a:rPr lang="pt-BR" sz="900" dirty="0" err="1" smtClean="0"/>
              <a:t>ecoregional</a:t>
            </a:r>
            <a:r>
              <a:rPr lang="pt-BR" sz="900" dirty="0" smtClean="0"/>
              <a:t>?</a:t>
            </a:r>
          </a:p>
          <a:p>
            <a:pPr marL="457200" indent="-457200">
              <a:spcBef>
                <a:spcPct val="50000"/>
              </a:spcBef>
            </a:pPr>
            <a:r>
              <a:rPr lang="pt-BR" sz="900" baseline="30000" dirty="0" smtClean="0"/>
              <a:t>2</a:t>
            </a:r>
            <a:r>
              <a:rPr lang="pt-BR" sz="900" dirty="0" smtClean="0"/>
              <a:t> “Captado quer dizer que a conservação do sistema levará à conservação da espécie, comunidade ou sistema nele embutido</a:t>
            </a:r>
            <a:endParaRPr lang="pt-BR" sz="900" dirty="0"/>
          </a:p>
        </p:txBody>
      </p:sp>
      <p:sp>
        <p:nvSpPr>
          <p:cNvPr id="2139" name="Text Box 113"/>
          <p:cNvSpPr txBox="1">
            <a:spLocks noChangeArrowheads="1"/>
          </p:cNvSpPr>
          <p:nvPr/>
        </p:nvSpPr>
        <p:spPr bwMode="auto">
          <a:xfrm>
            <a:off x="0" y="8676456"/>
            <a:ext cx="80615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900" dirty="0" smtClean="0"/>
              <a:t>Observações</a:t>
            </a:r>
            <a:r>
              <a:rPr lang="en-US" sz="900" dirty="0" smtClean="0"/>
              <a:t>:</a:t>
            </a:r>
            <a:endParaRPr lang="en-US" sz="900" dirty="0"/>
          </a:p>
        </p:txBody>
      </p:sp>
      <p:sp>
        <p:nvSpPr>
          <p:cNvPr id="2140" name="Text Box 115"/>
          <p:cNvSpPr txBox="1">
            <a:spLocks noChangeArrowheads="1"/>
          </p:cNvSpPr>
          <p:nvPr/>
        </p:nvSpPr>
        <p:spPr bwMode="auto">
          <a:xfrm>
            <a:off x="2362200" y="6172200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i="1" dirty="0" smtClean="0">
                <a:latin typeface="Arial" charset="0"/>
              </a:rPr>
              <a:t>Se for o caso</a:t>
            </a:r>
            <a:endParaRPr lang="pt-BR" b="1" dirty="0">
              <a:latin typeface="Arial" charset="0"/>
            </a:endParaRPr>
          </a:p>
        </p:txBody>
      </p:sp>
      <p:sp>
        <p:nvSpPr>
          <p:cNvPr id="2141" name="Line 117"/>
          <p:cNvSpPr>
            <a:spLocks noChangeShapeType="1"/>
          </p:cNvSpPr>
          <p:nvPr/>
        </p:nvSpPr>
        <p:spPr bwMode="auto">
          <a:xfrm>
            <a:off x="4724400" y="647700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142" name="Line 118"/>
          <p:cNvSpPr>
            <a:spLocks noChangeShapeType="1"/>
          </p:cNvSpPr>
          <p:nvPr/>
        </p:nvSpPr>
        <p:spPr bwMode="auto">
          <a:xfrm>
            <a:off x="5867400" y="6477000"/>
            <a:ext cx="0" cy="15240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341</TotalTime>
  <Words>190</Words>
  <Application>Microsoft Office PowerPoint</Application>
  <PresentationFormat>Apresentação na tela (4:3)</PresentationFormat>
  <Paragraphs>76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Blank Presentation</vt:lpstr>
      <vt:lpstr>Apresentação do PowerPoint</vt:lpstr>
    </vt:vector>
  </TitlesOfParts>
  <Company>The Nature Conservancy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Greg Low</dc:creator>
  <cp:lastModifiedBy>Anita Diederichsen</cp:lastModifiedBy>
  <cp:revision>29</cp:revision>
  <cp:lastPrinted>2002-02-25T16:54:10Z</cp:lastPrinted>
  <dcterms:created xsi:type="dcterms:W3CDTF">2002-02-22T19:17:36Z</dcterms:created>
  <dcterms:modified xsi:type="dcterms:W3CDTF">2014-05-27T02:33:47Z</dcterms:modified>
</cp:coreProperties>
</file>