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ECFF"/>
    <a:srgbClr val="FE7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2008" y="-120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AEAD99F7-75C3-4480-9C10-99878F5E66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41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92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669B2D8-1884-4CDF-9C9F-29DBEA5CD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5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FE8B70-E4F0-4234-929B-BCA4C52CF1F5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222BB-F880-434B-822E-9A14137A99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A177D-038F-402A-8221-96B5D18FE6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DB854-A54F-4C56-900C-E2C8019C0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BFEFB-E9C5-4E94-AE1D-D64286187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512CC-3F95-4A23-B19E-B6F804089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CE823-ED91-41B4-ADA9-B529250CF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5CF77-C6EE-47C2-B947-9A5283E68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57347-1A6E-4B44-9D4B-94E28FED3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7576C-EB7C-4038-94A2-6E0647BF1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E15B1-ABDC-4556-8515-C884C269EE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FD919-A13A-4C19-960B-E90EF55C22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B7D7F0-CB2E-4C77-8610-EBB5330E0BE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Line 117"/>
          <p:cNvSpPr>
            <a:spLocks noChangeShapeType="1"/>
          </p:cNvSpPr>
          <p:nvPr/>
        </p:nvSpPr>
        <p:spPr bwMode="auto">
          <a:xfrm>
            <a:off x="4724400" y="6477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428604" y="990600"/>
            <a:ext cx="1400196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/>
              <a:t>¿Es el sistema un</a:t>
            </a:r>
          </a:p>
          <a:p>
            <a:pPr algn="ctr"/>
            <a:r>
              <a:rPr lang="es-ES_tradnl"/>
              <a:t>objeto</a:t>
            </a:r>
            <a:r>
              <a:rPr lang="es-ES_tradnl" sz="1000" baseline="30000"/>
              <a:t>1 </a:t>
            </a:r>
            <a:r>
              <a:rPr lang="es-ES_tradnl" sz="1100"/>
              <a:t>ecoregional?</a:t>
            </a:r>
            <a:endParaRPr lang="es-ES_tradnl" sz="1100" baseline="30000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33400" y="1828800"/>
            <a:ext cx="12954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dirty="0"/>
              <a:t>¿Es el sistema de </a:t>
            </a:r>
          </a:p>
          <a:p>
            <a:pPr algn="ctr"/>
            <a:r>
              <a:rPr lang="es-ES_tradnl" dirty="0"/>
              <a:t>escala gruesa?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533400" y="2590800"/>
            <a:ext cx="1295400" cy="5334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dirty="0"/>
              <a:t>¿Involucra</a:t>
            </a:r>
            <a:r>
              <a:rPr lang="es-ES_tradnl" sz="1000" baseline="30000" dirty="0"/>
              <a:t>2</a:t>
            </a:r>
          </a:p>
          <a:p>
            <a:pPr algn="ctr"/>
            <a:r>
              <a:rPr lang="es-ES_tradnl" dirty="0"/>
              <a:t>otros objetos?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33600" y="838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828800" y="1143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6248400" y="2362200"/>
            <a:ext cx="0" cy="563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828800" y="18288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828800" y="21336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4953000" y="11430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5643578" y="2362200"/>
            <a:ext cx="60482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219200" y="1524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430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43000" y="228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828800" y="26670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828800" y="2667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5410200" y="8001000"/>
            <a:ext cx="1066800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dirty="0">
                <a:latin typeface="Arial" charset="0"/>
              </a:rPr>
              <a:t>Objeto</a:t>
            </a: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457200" y="8001000"/>
            <a:ext cx="1066800" cy="533400"/>
          </a:xfrm>
          <a:prstGeom prst="flowChartAlternateProcess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>
                <a:latin typeface="Arial" charset="0"/>
              </a:rPr>
              <a:t>No es un </a:t>
            </a:r>
          </a:p>
          <a:p>
            <a:pPr algn="ctr"/>
            <a:r>
              <a:rPr lang="es-ES_tradnl" sz="1400">
                <a:latin typeface="Arial" charset="0"/>
              </a:rPr>
              <a:t>objeto</a:t>
            </a: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685800" y="31242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219200" y="22860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143000" y="3124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3810000" y="3886200"/>
            <a:ext cx="12954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dirty="0"/>
              <a:t>Está capturado</a:t>
            </a:r>
            <a:r>
              <a:rPr lang="es-ES_tradnl" sz="900" baseline="30000" dirty="0"/>
              <a:t>2</a:t>
            </a:r>
            <a:r>
              <a:rPr lang="es-ES_tradnl" dirty="0"/>
              <a:t> en </a:t>
            </a:r>
          </a:p>
          <a:p>
            <a:pPr algn="ctr"/>
            <a:r>
              <a:rPr lang="es-ES_tradnl" dirty="0"/>
              <a:t>un objeto de sistema?</a:t>
            </a:r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785794" y="3886200"/>
            <a:ext cx="1500206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100" dirty="0"/>
              <a:t>Es la especie o com.</a:t>
            </a:r>
          </a:p>
          <a:p>
            <a:pPr algn="ctr"/>
            <a:r>
              <a:rPr lang="es-ES_tradnl" dirty="0"/>
              <a:t>un objeto</a:t>
            </a:r>
            <a:r>
              <a:rPr lang="es-ES_tradnl" sz="900" baseline="30000" dirty="0"/>
              <a:t>1</a:t>
            </a:r>
            <a:r>
              <a:rPr lang="es-ES_tradnl" sz="900" dirty="0"/>
              <a:t> </a:t>
            </a:r>
            <a:r>
              <a:rPr lang="es-ES_tradnl" sz="1100" dirty="0"/>
              <a:t>ecológico</a:t>
            </a:r>
            <a:endParaRPr lang="es-ES_tradnl" sz="1100" baseline="30000" dirty="0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2286000" y="4114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5029200" y="5562600"/>
            <a:ext cx="1066800" cy="5334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 dirty="0"/>
              <a:t>Objeto</a:t>
            </a:r>
          </a:p>
          <a:p>
            <a:pPr algn="ctr"/>
            <a:r>
              <a:rPr lang="es-ES_tradnl" sz="1400" dirty="0"/>
              <a:t>anidado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5105400" y="3886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5105400" y="41148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5715000" y="41148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5703912" y="2057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1371600" y="3505200"/>
            <a:ext cx="3198813" cy="365125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sz="1400" b="1"/>
              <a:t>Comunidades o Especies  (local)</a:t>
            </a:r>
            <a:endParaRPr lang="es-ES_tradnl" sz="1400" b="1">
              <a:latin typeface="Arial" charset="0"/>
            </a:endParaRP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1905000" y="1371600"/>
            <a:ext cx="2514600" cy="365125"/>
          </a:xfrm>
          <a:prstGeom prst="rect">
            <a:avLst/>
          </a:prstGeom>
          <a:solidFill>
            <a:srgbClr val="CCECFF"/>
          </a:soli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s-ES_tradnl" sz="1400" b="1"/>
              <a:t>Sistema Ecológico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4419600" y="43434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3048000" y="27432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30480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 flipH="1">
            <a:off x="685800" y="3352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286000" y="3886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3962400" y="4743456"/>
            <a:ext cx="1109674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/>
              <a:t>¿Es viable o</a:t>
            </a:r>
          </a:p>
          <a:p>
            <a:pPr algn="ctr"/>
            <a:r>
              <a:rPr lang="es-ES_tradnl"/>
              <a:t>factible restaurar?</a:t>
            </a:r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838200" y="4572000"/>
            <a:ext cx="1447800" cy="4572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/>
              <a:t>¿Es una pieza clave</a:t>
            </a:r>
          </a:p>
          <a:p>
            <a:pPr algn="ctr"/>
            <a:r>
              <a:rPr lang="es-ES_tradnl"/>
              <a:t>en el ecosistema?</a:t>
            </a: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1676400" y="43434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1524000" y="4343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 flipH="1">
            <a:off x="685800" y="600076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01" name="AutoShape 53"/>
          <p:cNvSpPr>
            <a:spLocks noChangeArrowheads="1"/>
          </p:cNvSpPr>
          <p:nvPr/>
        </p:nvSpPr>
        <p:spPr bwMode="auto">
          <a:xfrm>
            <a:off x="2286000" y="8001000"/>
            <a:ext cx="1066800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>
                <a:latin typeface="Arial" charset="0"/>
              </a:rPr>
              <a:t>“Separe” </a:t>
            </a:r>
          </a:p>
          <a:p>
            <a:pPr algn="ctr"/>
            <a:r>
              <a:rPr lang="es-ES_tradnl" sz="1400">
                <a:latin typeface="Arial" charset="0"/>
              </a:rPr>
              <a:t>el objeto</a:t>
            </a:r>
            <a:endParaRPr lang="es-ES_tradnl" sz="1400" dirty="0">
              <a:latin typeface="Arial" charset="0"/>
            </a:endParaRPr>
          </a:p>
        </p:txBody>
      </p:sp>
      <p:sp>
        <p:nvSpPr>
          <p:cNvPr id="2102" name="AutoShape 54"/>
          <p:cNvSpPr>
            <a:spLocks noChangeArrowheads="1"/>
          </p:cNvSpPr>
          <p:nvPr/>
        </p:nvSpPr>
        <p:spPr bwMode="auto">
          <a:xfrm>
            <a:off x="3857628" y="8001000"/>
            <a:ext cx="1285884" cy="533400"/>
          </a:xfrm>
          <a:prstGeom prst="flowChartAlternateProcess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400">
                <a:latin typeface="Arial" charset="0"/>
              </a:rPr>
              <a:t>“Agrupe” </a:t>
            </a:r>
          </a:p>
          <a:p>
            <a:pPr algn="ctr"/>
            <a:r>
              <a:rPr lang="es-ES_tradnl" sz="1400">
                <a:latin typeface="Arial" charset="0"/>
              </a:rPr>
              <a:t>el objeto</a:t>
            </a:r>
            <a:endParaRPr lang="es-ES_tradnl" sz="1400" dirty="0">
              <a:latin typeface="Arial" charset="0"/>
            </a:endParaRP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3571876" y="6143636"/>
            <a:ext cx="1219200" cy="646331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b="1" dirty="0">
                <a:latin typeface="Arial" charset="0"/>
              </a:rPr>
              <a:t>Considerar si agrupar o dividir</a:t>
            </a:r>
            <a:endParaRPr lang="es-ES_tradnl" sz="1000" b="1" dirty="0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3733800" y="5638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 flipH="1">
            <a:off x="3543304" y="546736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4419600" y="5410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07" name="Line 59"/>
          <p:cNvSpPr>
            <a:spLocks noChangeShapeType="1"/>
          </p:cNvSpPr>
          <p:nvPr/>
        </p:nvSpPr>
        <p:spPr bwMode="auto">
          <a:xfrm>
            <a:off x="4419600" y="5457836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08" name="AutoShape 60"/>
          <p:cNvSpPr>
            <a:spLocks noChangeArrowheads="1"/>
          </p:cNvSpPr>
          <p:nvPr/>
        </p:nvSpPr>
        <p:spPr bwMode="auto">
          <a:xfrm>
            <a:off x="2743200" y="7010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/>
              <a:t>¿Comparten </a:t>
            </a:r>
          </a:p>
          <a:p>
            <a:pPr algn="ctr"/>
            <a:r>
              <a:rPr lang="es-ES_tradnl"/>
              <a:t>procesos </a:t>
            </a:r>
          </a:p>
          <a:p>
            <a:pPr algn="ctr"/>
            <a:r>
              <a:rPr lang="es-ES_tradnl"/>
              <a:t>comunes?</a:t>
            </a:r>
          </a:p>
        </p:txBody>
      </p:sp>
      <p:sp>
        <p:nvSpPr>
          <p:cNvPr id="2109" name="AutoShape 61"/>
          <p:cNvSpPr>
            <a:spLocks noChangeArrowheads="1"/>
          </p:cNvSpPr>
          <p:nvPr/>
        </p:nvSpPr>
        <p:spPr bwMode="auto">
          <a:xfrm>
            <a:off x="1066800" y="7010400"/>
            <a:ext cx="1066800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dirty="0"/>
              <a:t>¿Los objetos </a:t>
            </a:r>
          </a:p>
          <a:p>
            <a:pPr algn="ctr"/>
            <a:r>
              <a:rPr lang="es-ES_tradnl" dirty="0" err="1"/>
              <a:t>co</a:t>
            </a:r>
            <a:r>
              <a:rPr lang="es-ES_tradnl" dirty="0"/>
              <a:t>-existen en el </a:t>
            </a:r>
          </a:p>
          <a:p>
            <a:pPr algn="ctr"/>
            <a:r>
              <a:rPr lang="es-ES_tradnl" dirty="0"/>
              <a:t>mismo paisaje?</a:t>
            </a:r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2133600" y="7315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13" name="Text Box 65"/>
          <p:cNvSpPr txBox="1">
            <a:spLocks noChangeArrowheads="1"/>
          </p:cNvSpPr>
          <p:nvPr/>
        </p:nvSpPr>
        <p:spPr bwMode="auto">
          <a:xfrm>
            <a:off x="2133600" y="7010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14" name="AutoShape 66"/>
          <p:cNvSpPr>
            <a:spLocks noChangeArrowheads="1"/>
          </p:cNvSpPr>
          <p:nvPr/>
        </p:nvSpPr>
        <p:spPr bwMode="auto">
          <a:xfrm>
            <a:off x="4419600" y="7010400"/>
            <a:ext cx="1223978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dirty="0"/>
              <a:t>¿Comparten </a:t>
            </a:r>
          </a:p>
          <a:p>
            <a:pPr algn="ctr"/>
            <a:r>
              <a:rPr lang="es-ES_tradnl" dirty="0"/>
              <a:t>amenazas críticas</a:t>
            </a:r>
          </a:p>
          <a:p>
            <a:pPr algn="ctr"/>
            <a:r>
              <a:rPr lang="es-ES_tradnl" dirty="0"/>
              <a:t>similares?</a:t>
            </a:r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>
            <a:off x="3810000" y="7315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16" name="Text Box 68"/>
          <p:cNvSpPr txBox="1">
            <a:spLocks noChangeArrowheads="1"/>
          </p:cNvSpPr>
          <p:nvPr/>
        </p:nvSpPr>
        <p:spPr bwMode="auto">
          <a:xfrm>
            <a:off x="3810000" y="7010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648200" y="7696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>
            <a:off x="4648200" y="7696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2057400" y="7696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>
            <a:off x="1981200" y="769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2743200" y="7696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22" name="Line 74"/>
          <p:cNvSpPr>
            <a:spLocks noChangeShapeType="1"/>
          </p:cNvSpPr>
          <p:nvPr/>
        </p:nvSpPr>
        <p:spPr bwMode="auto">
          <a:xfrm>
            <a:off x="3124200" y="769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3" name="Line 75"/>
          <p:cNvSpPr>
            <a:spLocks noChangeShapeType="1"/>
          </p:cNvSpPr>
          <p:nvPr/>
        </p:nvSpPr>
        <p:spPr bwMode="auto">
          <a:xfrm flipH="1">
            <a:off x="1676400" y="64770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1676400" y="6477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762000" y="15240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188640" y="304800"/>
            <a:ext cx="65169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800" b="1"/>
              <a:t>Herramienta de Selección para Objeto Focal de Conservación</a:t>
            </a:r>
            <a:endParaRPr lang="es-ES_tradnl" sz="1600" b="1"/>
          </a:p>
        </p:txBody>
      </p:sp>
      <p:sp>
        <p:nvSpPr>
          <p:cNvPr id="2128" name="AutoShape 80"/>
          <p:cNvSpPr>
            <a:spLocks noChangeArrowheads="1"/>
          </p:cNvSpPr>
          <p:nvPr/>
        </p:nvSpPr>
        <p:spPr bwMode="auto">
          <a:xfrm>
            <a:off x="838200" y="5257800"/>
            <a:ext cx="1447800" cy="528646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 sz="1100" dirty="0"/>
              <a:t>¿Es un </a:t>
            </a:r>
          </a:p>
          <a:p>
            <a:pPr algn="ctr"/>
            <a:r>
              <a:rPr lang="es-ES_tradnl" sz="1100" dirty="0"/>
              <a:t>“paraguas” para muchas </a:t>
            </a:r>
          </a:p>
          <a:p>
            <a:pPr algn="ctr"/>
            <a:r>
              <a:rPr lang="es-ES_tradnl" sz="1100" dirty="0"/>
              <a:t>especies o sistemas?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1676400" y="5029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15240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32" name="Text Box 84"/>
          <p:cNvSpPr txBox="1">
            <a:spLocks noChangeArrowheads="1"/>
          </p:cNvSpPr>
          <p:nvPr/>
        </p:nvSpPr>
        <p:spPr bwMode="auto">
          <a:xfrm>
            <a:off x="1676400" y="579756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33" name="Line 85"/>
          <p:cNvSpPr>
            <a:spLocks noChangeShapeType="1"/>
          </p:cNvSpPr>
          <p:nvPr/>
        </p:nvSpPr>
        <p:spPr bwMode="auto">
          <a:xfrm>
            <a:off x="1524000" y="577216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2286000" y="4953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35" name="Text Box 87"/>
          <p:cNvSpPr txBox="1">
            <a:spLocks noChangeArrowheads="1"/>
          </p:cNvSpPr>
          <p:nvPr/>
        </p:nvSpPr>
        <p:spPr bwMode="auto">
          <a:xfrm>
            <a:off x="2209800" y="46482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flipH="1">
            <a:off x="3352800" y="76962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4038600" y="7543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44" name="AutoShape 96"/>
          <p:cNvSpPr>
            <a:spLocks noChangeArrowheads="1"/>
          </p:cNvSpPr>
          <p:nvPr/>
        </p:nvSpPr>
        <p:spPr bwMode="auto">
          <a:xfrm>
            <a:off x="4267200" y="2057400"/>
            <a:ext cx="1376378" cy="685800"/>
          </a:xfrm>
          <a:prstGeom prst="flowChartProcess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_tradnl"/>
              <a:t>¿Es viable o</a:t>
            </a:r>
          </a:p>
          <a:p>
            <a:pPr algn="ctr"/>
            <a:r>
              <a:rPr lang="es-ES_tradnl"/>
              <a:t>factible de restaurar?</a:t>
            </a:r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3581400" y="2057400"/>
            <a:ext cx="685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46" name="Line 98"/>
          <p:cNvSpPr>
            <a:spLocks noChangeShapeType="1"/>
          </p:cNvSpPr>
          <p:nvPr/>
        </p:nvSpPr>
        <p:spPr bwMode="auto">
          <a:xfrm>
            <a:off x="3505200" y="2362200"/>
            <a:ext cx="762000" cy="31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47" name="Text Box 99"/>
          <p:cNvSpPr txBox="1">
            <a:spLocks noChangeArrowheads="1"/>
          </p:cNvSpPr>
          <p:nvPr/>
        </p:nvSpPr>
        <p:spPr bwMode="auto">
          <a:xfrm>
            <a:off x="4953000" y="27432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 flipH="1">
            <a:off x="49530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49" name="Line 101"/>
          <p:cNvSpPr>
            <a:spLocks noChangeShapeType="1"/>
          </p:cNvSpPr>
          <p:nvPr/>
        </p:nvSpPr>
        <p:spPr bwMode="auto">
          <a:xfrm>
            <a:off x="2286000" y="5334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0" name="Text Box 102"/>
          <p:cNvSpPr txBox="1">
            <a:spLocks noChangeArrowheads="1"/>
          </p:cNvSpPr>
          <p:nvPr/>
        </p:nvSpPr>
        <p:spPr bwMode="auto">
          <a:xfrm>
            <a:off x="2209800" y="53340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Sí</a:t>
            </a:r>
          </a:p>
        </p:txBody>
      </p:sp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2667000" y="4724400"/>
            <a:ext cx="904876" cy="70788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b="1" dirty="0">
                <a:latin typeface="Arial" charset="0"/>
              </a:rPr>
              <a:t>Considerar como un objeto potencial</a:t>
            </a:r>
            <a:endParaRPr lang="es-ES_tradnl" sz="1000" b="1" dirty="0"/>
          </a:p>
        </p:txBody>
      </p:sp>
      <p:sp>
        <p:nvSpPr>
          <p:cNvPr id="2152" name="Line 104"/>
          <p:cNvSpPr>
            <a:spLocks noChangeShapeType="1"/>
          </p:cNvSpPr>
          <p:nvPr/>
        </p:nvSpPr>
        <p:spPr bwMode="auto">
          <a:xfrm>
            <a:off x="3505200" y="5105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3" name="Text Box 105"/>
          <p:cNvSpPr txBox="1">
            <a:spLocks noChangeArrowheads="1"/>
          </p:cNvSpPr>
          <p:nvPr/>
        </p:nvSpPr>
        <p:spPr bwMode="auto">
          <a:xfrm>
            <a:off x="3505200" y="4800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>
                <a:latin typeface="Arial" charset="0"/>
              </a:rPr>
              <a:t>  Sí</a:t>
            </a:r>
          </a:p>
        </p:txBody>
      </p:sp>
      <p:sp>
        <p:nvSpPr>
          <p:cNvPr id="2156" name="Text Box 108"/>
          <p:cNvSpPr txBox="1">
            <a:spLocks noChangeArrowheads="1"/>
          </p:cNvSpPr>
          <p:nvPr/>
        </p:nvSpPr>
        <p:spPr bwMode="auto">
          <a:xfrm>
            <a:off x="3048000" y="54864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>
                <a:latin typeface="Arial" charset="0"/>
              </a:rPr>
              <a:t>No</a:t>
            </a:r>
          </a:p>
        </p:txBody>
      </p:sp>
      <p:sp>
        <p:nvSpPr>
          <p:cNvPr id="2157" name="Line 109"/>
          <p:cNvSpPr>
            <a:spLocks noChangeShapeType="1"/>
          </p:cNvSpPr>
          <p:nvPr/>
        </p:nvSpPr>
        <p:spPr bwMode="auto">
          <a:xfrm>
            <a:off x="3048000" y="554356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8" name="Line 110"/>
          <p:cNvSpPr>
            <a:spLocks noChangeShapeType="1"/>
          </p:cNvSpPr>
          <p:nvPr/>
        </p:nvSpPr>
        <p:spPr bwMode="auto">
          <a:xfrm>
            <a:off x="11430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159" name="Text Box 111"/>
          <p:cNvSpPr txBox="1">
            <a:spLocks noChangeArrowheads="1"/>
          </p:cNvSpPr>
          <p:nvPr/>
        </p:nvSpPr>
        <p:spPr bwMode="auto">
          <a:xfrm>
            <a:off x="2667000" y="1981200"/>
            <a:ext cx="904876" cy="70788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000" b="1">
                <a:latin typeface="Arial" charset="0"/>
              </a:rPr>
              <a:t>Considerar como un objeto potencial</a:t>
            </a:r>
            <a:endParaRPr lang="es-ES_tradnl" sz="1000" b="1"/>
          </a:p>
        </p:txBody>
      </p:sp>
      <p:sp>
        <p:nvSpPr>
          <p:cNvPr id="2160" name="Text Box 112"/>
          <p:cNvSpPr txBox="1">
            <a:spLocks noChangeArrowheads="1"/>
          </p:cNvSpPr>
          <p:nvPr/>
        </p:nvSpPr>
        <p:spPr bwMode="auto">
          <a:xfrm>
            <a:off x="762000" y="8686800"/>
            <a:ext cx="5943600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s-ES_tradnl" sz="900" baseline="30000" dirty="0"/>
              <a:t>1</a:t>
            </a:r>
            <a:r>
              <a:rPr lang="es-ES_tradnl" sz="900" dirty="0"/>
              <a:t> O, es el sistema, comunidad o especie probable de ser un objeto en un plan </a:t>
            </a:r>
            <a:r>
              <a:rPr lang="es-ES_tradnl" sz="900" dirty="0" err="1"/>
              <a:t>ecorregional</a:t>
            </a:r>
            <a:r>
              <a:rPr lang="es-ES_tradnl" sz="900" dirty="0"/>
              <a:t> nuevo o revisado?</a:t>
            </a:r>
          </a:p>
          <a:p>
            <a:pPr marL="457200" indent="-457200">
              <a:spcBef>
                <a:spcPct val="50000"/>
              </a:spcBef>
            </a:pPr>
            <a:r>
              <a:rPr lang="es-ES_tradnl" sz="900" baseline="30000" dirty="0"/>
              <a:t>2</a:t>
            </a:r>
            <a:r>
              <a:rPr lang="es-ES_tradnl" sz="900" dirty="0"/>
              <a:t> “Involucra” significa que conservando los sistemas se conservará las especies, comunidades o sistemas incluidos dentro.</a:t>
            </a:r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>
            <a:off x="381000" y="8686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900"/>
              <a:t>Notas:</a:t>
            </a:r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2247900" y="6172200"/>
            <a:ext cx="1257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b="1" i="1" dirty="0">
                <a:latin typeface="Arial" charset="0"/>
              </a:rPr>
              <a:t>Si aplicable</a:t>
            </a:r>
            <a:endParaRPr lang="es-ES_tradnl" b="1" dirty="0">
              <a:latin typeface="Arial" charset="0"/>
            </a:endParaRPr>
          </a:p>
        </p:txBody>
      </p:sp>
      <p:sp>
        <p:nvSpPr>
          <p:cNvPr id="2166" name="Line 118"/>
          <p:cNvSpPr>
            <a:spLocks noChangeShapeType="1"/>
          </p:cNvSpPr>
          <p:nvPr/>
        </p:nvSpPr>
        <p:spPr bwMode="auto">
          <a:xfrm>
            <a:off x="5867400" y="6477000"/>
            <a:ext cx="0" cy="1524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_trad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268</TotalTime>
  <Words>219</Words>
  <Application>Microsoft Office PowerPoint</Application>
  <PresentationFormat>Letter Paper (8.5x11 in)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Blank Presentation</vt:lpstr>
      <vt:lpstr>PowerPoint Presentation</vt:lpstr>
    </vt:vector>
  </TitlesOfParts>
  <Company>The Nature Conservancy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Greg Low</dc:creator>
  <cp:lastModifiedBy>Cristina Lasch</cp:lastModifiedBy>
  <cp:revision>27</cp:revision>
  <cp:lastPrinted>2013-08-16T12:43:34Z</cp:lastPrinted>
  <dcterms:created xsi:type="dcterms:W3CDTF">2002-02-22T19:17:36Z</dcterms:created>
  <dcterms:modified xsi:type="dcterms:W3CDTF">2019-12-10T19:21:02Z</dcterms:modified>
</cp:coreProperties>
</file>