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  <p:sldMasterId id="2147483686" r:id="rId3"/>
    <p:sldMasterId id="2147483652" r:id="rId4"/>
  </p:sldMasterIdLst>
  <p:notesMasterIdLst>
    <p:notesMasterId r:id="rId22"/>
  </p:notesMasterIdLst>
  <p:sldIdLst>
    <p:sldId id="256" r:id="rId5"/>
    <p:sldId id="272" r:id="rId6"/>
    <p:sldId id="261" r:id="rId7"/>
    <p:sldId id="262" r:id="rId8"/>
    <p:sldId id="263" r:id="rId9"/>
    <p:sldId id="270" r:id="rId10"/>
    <p:sldId id="266" r:id="rId11"/>
    <p:sldId id="271" r:id="rId12"/>
    <p:sldId id="264" r:id="rId13"/>
    <p:sldId id="269" r:id="rId14"/>
    <p:sldId id="267" r:id="rId15"/>
    <p:sldId id="265" r:id="rId16"/>
    <p:sldId id="273" r:id="rId17"/>
    <p:sldId id="274" r:id="rId18"/>
    <p:sldId id="268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9515" autoAdjust="0"/>
  </p:normalViewPr>
  <p:slideViewPr>
    <p:cSldViewPr>
      <p:cViewPr varScale="1">
        <p:scale>
          <a:sx n="38" d="100"/>
          <a:sy n="38" d="100"/>
        </p:scale>
        <p:origin x="1627" y="48"/>
      </p:cViewPr>
      <p:guideLst>
        <p:guide orient="horz" pos="2160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27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6149E5-781E-4ABE-9306-0DDBBCD3D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4F72E-51E2-4152-800C-7B84AFF2A7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804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9448B-6C52-4B1C-BC4B-E2BCEA0F1B2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Alguns equipes vão querer utilizar o conceito de área dinâmica mínima  quando  tentando identificar o tamanho necessário para que a ocorrência de um sistema florestal ou outro sistema natural seja viável.  Obviamente, isto envolve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um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julgamento humano também. Geralmente, a equipe precisa decidir se vai incluir como fator os priores distúrbios possíveis nos 100 ou 1,000 anos vindouros.  Eles incluem  o habitat para uma população viável das espécies nativas com as maiores áreas vitais?   Frequentemente eles deixam de incluir o evento de 100 anos e as necessidades populacionais das espécies de mamíferos menores.  Não tem problema, mas a discussão tem que ter tudo isto claro e mais informação deve ser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desenvolvida.</a:t>
            </a:r>
            <a:endParaRPr lang="pt-BR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57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DD97C-CA5A-43EA-A74C-3519FCC370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0963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Distribuicao</a:t>
            </a:r>
            <a:r>
              <a:rPr lang="en-US" dirty="0" smtClean="0"/>
              <a:t> </a:t>
            </a:r>
            <a:r>
              <a:rPr lang="en-US" dirty="0" err="1" smtClean="0"/>
              <a:t>hist</a:t>
            </a:r>
            <a:r>
              <a:rPr lang="pt-BR" dirty="0" err="1" smtClean="0"/>
              <a:t>órica</a:t>
            </a:r>
            <a:r>
              <a:rPr lang="pt-BR" baseline="0" dirty="0" smtClean="0"/>
              <a:t> da Mata Atlântica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6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 da Mata </a:t>
            </a:r>
            <a:r>
              <a:rPr lang="en-US" dirty="0" err="1" smtClean="0"/>
              <a:t>Atlantica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aproximadamente</a:t>
            </a:r>
            <a:r>
              <a:rPr lang="en-US" baseline="0" dirty="0" smtClean="0"/>
              <a:t> 12% da </a:t>
            </a:r>
            <a:r>
              <a:rPr lang="en-US" baseline="0" dirty="0" err="1" smtClean="0"/>
              <a:t>cobertura</a:t>
            </a:r>
            <a:r>
              <a:rPr lang="en-US" baseline="0" dirty="0" smtClean="0"/>
              <a:t> original.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sonhar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enganar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próximo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era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1500.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0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61CB2-AAED-45DB-9CB0-EEF511A3EA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for possível, tenha disponível uma lista de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KEAs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em potencial apropriadas para os tipos de alvos que antecipa ter na sua área de projeto.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96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61CB2-AAED-45DB-9CB0-EEF511A3EA9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for possível, tenha disponível uma lista de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KEAs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em potencial apropriadas para os tipos de alvos que antecipa ter na sua área de projeto.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634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16A41-50AE-42EB-AC97-18D204E132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Identifique o menor número possível. Procure por características  que poderão ter relação com mais de um alvo (fluxos de água doce poderão ter importância para o rio, as planícies alagadiços, a reprodução de ciprestes, a desova dos peixes etc.)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equipes não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devem ficar loucas na 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tentativa de preencher todos os campos – achando valores para todos os níveis de classificação. 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Analise o limiar entre “Razoável” e Bom” como sendo o ponto em que um alvo que começa a evidenciar sinais de problemas e de que pode estar precisando de algum grau de restauração passar  a ser “bom” por onde se pode confiar que o alvo vai persistir com intervenções mínimas de manejo  do tipo manutenção.  Uma boa compreensão desta zona de passagem ajuda nas análise da importância e conveniência de eventuais intervenções.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Lembre-se, a classificação “Ruim” significa, “quase morrendo”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81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E9E40-5879-40AA-B7CE-466CD62D2A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*Seja cético em face de números cômodos e com aparência de ser derivados de fórmulas registrados nos campos das tabelas. É melhor que uma equipe registre sua percepção em  linguagem qualitativa de que simplesmente colocar 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quartís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 Os valores numéricos podem transmitir uma sensação de segurança falsa em relação àquilo que eles de fato saibam sobre seu alvo.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Ao conversar sobre o que eles entendem e capturar a essência da sua linguagem qualitativa tanto eles como você terão uma ideia do estado do seu conhecimento atual e portanto terá uma ideia do que eles ainda precisam investigar para poder ser mais verdadeiro nas suas classificações.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72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BDD9C-338C-4EC2-8DD5-4E5EBE11235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797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5425B-05C2-4657-A442-9A2A85C6994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Utilize as considerações de tamanho, estado e paisagem apenas para organizar a discussão. Não deixe a equipe perder muito tempo se preocupando com  este tipo de categorização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Tamanho, estado e paisagem são meramente para provocar a discussão, um meio de fazer a equipe pensar sobre quais tipos de características poderão ser importantes.  Não deixe as equipes ficarem excessivamente preocupados com este tipo de classificação para cada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que eles elencaram nem de ter uma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para cada categoria.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0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E37A7-3139-435E-B560-9922302DC65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459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A5AED-7E56-4FC0-A2F0-2F1855010CF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5996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6DC81-B6E8-4214-B7C3-082AD99C836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3540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E002C-98D2-459B-8D4B-D8D436AA91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4718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CNet PP header blank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371600"/>
            <a:ext cx="2057400" cy="4341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71600"/>
            <a:ext cx="6019800" cy="4341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BA51-CD89-4F79-9862-E59900B85539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F132-7EF7-4CC4-B923-FD0C4CFD6B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A4F5-41A1-4305-B1DD-BE80CDBB79E8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280C-15AF-45E1-A23D-350971BFA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52F4-F12C-480F-BBF8-F959DA88290E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ED38-D4B6-4F5B-A716-67830C077B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2C3A-3C05-4E67-8E90-189F1977533B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28B9-D972-4245-8B25-42C07F91AA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85F9-8C32-4476-BFC8-48E680733A75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F22C-F418-43EE-BED1-7BB77AC9EF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EF79-972A-473B-BB97-83F463679290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DB16-17D9-4619-B395-B8AAE1E039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94F8-5485-4813-B56B-44CA0DF35711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0238-A0E7-47A6-91F2-588DCAE9F5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F786-C44D-4328-9CA5-E52A3FB0CEFE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DAB7-FD9B-4976-8368-A1E188A5A4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CNet PP header blank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574E-9B90-4CE7-B207-443ED32C9C57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58D6-371E-4840-802E-BAC7050FA5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A7D1-F03E-4DE5-AEBA-6C0F5BB4A421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DFB6-05C9-4627-814D-C5212ADF35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E9ED-264A-4DA4-9996-D21FC99325FF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8898-7638-492C-8BA5-2D2A346349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EDFA-7104-4AF6-A540-B41842B6B45E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2AA4-B340-4236-8491-B5C52F3908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0FFF-038E-451F-BF8B-777891E6BCA0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2BBE-566C-4363-A1EC-C713B32322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8E24-3C32-4DAA-96CD-2F10FC5F3E52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BA4C-00BC-4DD7-801F-480C244F60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E235-AA89-4BF3-A2E2-E95F1201C5D4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967D-56FD-412C-9AF7-A2897BC25B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579C-0DB5-4600-88BA-86EEBF32EEF0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36BB-2BF6-4502-BF36-B3FFFF9724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54EE-E55F-4759-B35D-FEF2515B8ED9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6C85-5B95-4587-8F5A-A99020077F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7987-D177-4722-8CE6-8DC7A268B3F1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03EE-6B2A-494E-B25A-42E050A1C8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3EA9-6CAC-465C-BBD8-21C309EFB89B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3ADF-F62E-4489-83F6-5DF4AEBA6A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1738-2E4D-4340-90AE-D78A7D98BBBA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6A55-3D2C-4824-928B-C9675F5D69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5933-3FC2-441A-821A-3A0CFB5CE656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E9B6-8B47-415F-BE20-2A53F63181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3AB9-DCCB-4F10-AC64-5C82E7FC7F69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2077-EDFA-44CC-854A-2C611D8AC0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8788" y="25908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yscape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74723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000" b="1">
              <a:latin typeface="Garamond" pitchFamily="18" charset="0"/>
            </a:endParaRPr>
          </a:p>
        </p:txBody>
      </p:sp>
      <p:pic>
        <p:nvPicPr>
          <p:cNvPr id="1030" name="Picture 7" descr="tnclogoprimary_rev_wht36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124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91AE912-32D9-464F-8134-3E812272898C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BF5997-392C-4AE7-A2AA-69AD7E4E35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BDB5207-4762-4524-AEA3-2DCB32BD4599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FE82F4-582B-4839-8AB2-659C0B70B4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3079" name="Picture 6" descr="CCNet PP header blank-0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7" descr="skyscape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14600" y="2133600"/>
            <a:ext cx="38100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t-BR" sz="5400" b="1" dirty="0" smtClean="0">
                <a:solidFill>
                  <a:srgbClr val="0070C0"/>
                </a:solidFill>
                <a:latin typeface="+mn-lt"/>
              </a:rPr>
              <a:t>Viabilidade</a:t>
            </a:r>
            <a:endParaRPr lang="pt-BR" sz="60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143000" y="38100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4000" b="1" dirty="0" smtClean="0">
                <a:solidFill>
                  <a:srgbClr val="008000"/>
                </a:solidFill>
                <a:latin typeface="+mn-lt"/>
              </a:rPr>
              <a:t>reduzir, reutilizar, reciclar…</a:t>
            </a:r>
            <a:endParaRPr lang="pt-BR" sz="4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600200" y="1524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Rede de Treinadores em Conservação Capacitação de Treinadores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7173" name="Group 22"/>
          <p:cNvGrpSpPr>
            <a:grpSpLocks/>
          </p:cNvGrpSpPr>
          <p:nvPr/>
        </p:nvGrpSpPr>
        <p:grpSpPr bwMode="auto">
          <a:xfrm>
            <a:off x="8305800" y="5562600"/>
            <a:ext cx="533400" cy="1054100"/>
            <a:chOff x="8305800" y="5562600"/>
            <a:chExt cx="533400" cy="1053776"/>
          </a:xfrm>
        </p:grpSpPr>
        <p:grpSp>
          <p:nvGrpSpPr>
            <p:cNvPr id="7174" name="Group 91"/>
            <p:cNvGrpSpPr>
              <a:grpSpLocks/>
            </p:cNvGrpSpPr>
            <p:nvPr/>
          </p:nvGrpSpPr>
          <p:grpSpPr bwMode="auto">
            <a:xfrm>
              <a:off x="8305800" y="5562600"/>
              <a:ext cx="533400" cy="1053776"/>
              <a:chOff x="6380475" y="3297562"/>
              <a:chExt cx="906150" cy="1891976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6380475" y="3297562"/>
                <a:ext cx="906150" cy="1891976"/>
              </a:xfrm>
              <a:custGeom>
                <a:avLst/>
                <a:gdLst>
                  <a:gd name="T0" fmla="*/ 2147483647 w 3504"/>
                  <a:gd name="T1" fmla="*/ 2147483647 h 8064"/>
                  <a:gd name="T2" fmla="*/ 2147483647 w 3504"/>
                  <a:gd name="T3" fmla="*/ 2147483647 h 8064"/>
                  <a:gd name="T4" fmla="*/ 2147483647 w 3504"/>
                  <a:gd name="T5" fmla="*/ 0 h 8064"/>
                  <a:gd name="T6" fmla="*/ 2147483647 w 3504"/>
                  <a:gd name="T7" fmla="*/ 0 h 8064"/>
                  <a:gd name="T8" fmla="*/ 2147483647 w 3504"/>
                  <a:gd name="T9" fmla="*/ 0 h 8064"/>
                  <a:gd name="T10" fmla="*/ 2147483647 w 3504"/>
                  <a:gd name="T11" fmla="*/ 0 h 8064"/>
                  <a:gd name="T12" fmla="*/ 0 w 3504"/>
                  <a:gd name="T13" fmla="*/ 2147483647 h 8064"/>
                  <a:gd name="T14" fmla="*/ 0 w 3504"/>
                  <a:gd name="T15" fmla="*/ 2147483647 h 8064"/>
                  <a:gd name="T16" fmla="*/ 0 w 3504"/>
                  <a:gd name="T17" fmla="*/ 2147483647 h 8064"/>
                  <a:gd name="T18" fmla="*/ 2147483647 w 3504"/>
                  <a:gd name="T19" fmla="*/ 2147483647 h 8064"/>
                  <a:gd name="T20" fmla="*/ 2147483647 w 3504"/>
                  <a:gd name="T21" fmla="*/ 2147483647 h 8064"/>
                  <a:gd name="T22" fmla="*/ 2147483647 w 3504"/>
                  <a:gd name="T23" fmla="*/ 2147483647 h 8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4"/>
                  <a:gd name="T37" fmla="*/ 0 h 8064"/>
                  <a:gd name="T38" fmla="*/ 3504 w 3504"/>
                  <a:gd name="T39" fmla="*/ 8064 h 8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4" h="8064">
                    <a:moveTo>
                      <a:pt x="3504" y="7584"/>
                    </a:moveTo>
                    <a:lnTo>
                      <a:pt x="3504" y="480"/>
                    </a:lnTo>
                    <a:cubicBezTo>
                      <a:pt x="3504" y="214"/>
                      <a:pt x="3289" y="0"/>
                      <a:pt x="3024" y="0"/>
                    </a:cubicBezTo>
                    <a:cubicBezTo>
                      <a:pt x="3024" y="0"/>
                      <a:pt x="3024" y="0"/>
                      <a:pt x="3024" y="0"/>
                    </a:cubicBezTo>
                    <a:lnTo>
                      <a:pt x="480" y="0"/>
                    </a:lnTo>
                    <a:cubicBezTo>
                      <a:pt x="215" y="0"/>
                      <a:pt x="0" y="214"/>
                      <a:pt x="0" y="480"/>
                    </a:cubicBezTo>
                    <a:lnTo>
                      <a:pt x="0" y="7584"/>
                    </a:lnTo>
                    <a:cubicBezTo>
                      <a:pt x="0" y="7849"/>
                      <a:pt x="215" y="8064"/>
                      <a:pt x="480" y="8064"/>
                    </a:cubicBezTo>
                    <a:lnTo>
                      <a:pt x="3024" y="8064"/>
                    </a:lnTo>
                    <a:cubicBezTo>
                      <a:pt x="3289" y="8064"/>
                      <a:pt x="3504" y="7849"/>
                      <a:pt x="3504" y="7584"/>
                    </a:cubicBez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 sz="1100">
                  <a:latin typeface="+mj-l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6380475" y="3297562"/>
                <a:ext cx="906150" cy="1891976"/>
              </a:xfrm>
              <a:custGeom>
                <a:avLst/>
                <a:gdLst>
                  <a:gd name="T0" fmla="*/ 2147483647 w 3504"/>
                  <a:gd name="T1" fmla="*/ 2147483647 h 8064"/>
                  <a:gd name="T2" fmla="*/ 2147483647 w 3504"/>
                  <a:gd name="T3" fmla="*/ 2147483647 h 8064"/>
                  <a:gd name="T4" fmla="*/ 2147483647 w 3504"/>
                  <a:gd name="T5" fmla="*/ 0 h 8064"/>
                  <a:gd name="T6" fmla="*/ 2147483647 w 3504"/>
                  <a:gd name="T7" fmla="*/ 0 h 8064"/>
                  <a:gd name="T8" fmla="*/ 2147483647 w 3504"/>
                  <a:gd name="T9" fmla="*/ 0 h 8064"/>
                  <a:gd name="T10" fmla="*/ 2147483647 w 3504"/>
                  <a:gd name="T11" fmla="*/ 0 h 8064"/>
                  <a:gd name="T12" fmla="*/ 0 w 3504"/>
                  <a:gd name="T13" fmla="*/ 2147483647 h 8064"/>
                  <a:gd name="T14" fmla="*/ 0 w 3504"/>
                  <a:gd name="T15" fmla="*/ 2147483647 h 8064"/>
                  <a:gd name="T16" fmla="*/ 0 w 3504"/>
                  <a:gd name="T17" fmla="*/ 2147483647 h 8064"/>
                  <a:gd name="T18" fmla="*/ 2147483647 w 3504"/>
                  <a:gd name="T19" fmla="*/ 2147483647 h 8064"/>
                  <a:gd name="T20" fmla="*/ 2147483647 w 3504"/>
                  <a:gd name="T21" fmla="*/ 2147483647 h 8064"/>
                  <a:gd name="T22" fmla="*/ 2147483647 w 3504"/>
                  <a:gd name="T23" fmla="*/ 2147483647 h 8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4"/>
                  <a:gd name="T37" fmla="*/ 0 h 8064"/>
                  <a:gd name="T38" fmla="*/ 3504 w 3504"/>
                  <a:gd name="T39" fmla="*/ 8064 h 8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4" h="8064">
                    <a:moveTo>
                      <a:pt x="3504" y="7584"/>
                    </a:moveTo>
                    <a:lnTo>
                      <a:pt x="3504" y="480"/>
                    </a:lnTo>
                    <a:cubicBezTo>
                      <a:pt x="3504" y="214"/>
                      <a:pt x="3289" y="0"/>
                      <a:pt x="3024" y="0"/>
                    </a:cubicBezTo>
                    <a:cubicBezTo>
                      <a:pt x="3024" y="0"/>
                      <a:pt x="3024" y="0"/>
                      <a:pt x="3024" y="0"/>
                    </a:cubicBezTo>
                    <a:lnTo>
                      <a:pt x="480" y="0"/>
                    </a:lnTo>
                    <a:cubicBezTo>
                      <a:pt x="215" y="0"/>
                      <a:pt x="0" y="214"/>
                      <a:pt x="0" y="480"/>
                    </a:cubicBezTo>
                    <a:lnTo>
                      <a:pt x="0" y="7584"/>
                    </a:lnTo>
                    <a:cubicBezTo>
                      <a:pt x="0" y="7849"/>
                      <a:pt x="215" y="8064"/>
                      <a:pt x="480" y="8064"/>
                    </a:cubicBezTo>
                    <a:lnTo>
                      <a:pt x="3024" y="8064"/>
                    </a:lnTo>
                    <a:cubicBezTo>
                      <a:pt x="3289" y="8064"/>
                      <a:pt x="3504" y="7849"/>
                      <a:pt x="3504" y="758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 sz="1100">
                  <a:latin typeface="+mj-lt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8420100" y="5727649"/>
              <a:ext cx="304800" cy="304706"/>
            </a:xfrm>
            <a:prstGeom prst="ellipse">
              <a:avLst/>
            </a:prstGeom>
            <a:solidFill>
              <a:srgbClr val="AEF3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420100" y="6184709"/>
              <a:ext cx="304800" cy="304706"/>
            </a:xfrm>
            <a:prstGeom prst="ellipse">
              <a:avLst/>
            </a:prstGeom>
            <a:solidFill>
              <a:srgbClr val="AEF3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10600" y="6400542"/>
              <a:ext cx="134938" cy="12696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610600" y="5943483"/>
              <a:ext cx="134938" cy="1269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" descr="1F7AF9A4-C838-4031-9765-CD600002D39F@earthlin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" y="-26670"/>
            <a:ext cx="91173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dirty="0" smtClean="0"/>
          </a:p>
          <a:p>
            <a:pPr lvl="0">
              <a:spcBef>
                <a:spcPts val="1200"/>
              </a:spcBef>
            </a:pP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Não tente preencher todas as classificações conceituais dos indicadores de uma só vez – de início tudo que se precisa são: o estado atual e “Bom”, ou seja, “Viável”.</a:t>
            </a: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pt-BR" sz="2800" dirty="0" smtClean="0">
                <a:solidFill>
                  <a:srgbClr val="00B050"/>
                </a:solidFill>
                <a:latin typeface="+mn-lt"/>
              </a:rPr>
              <a:t>Utiliza a opinião técnica dos especialistas  e se não houver disponibilidade de números precisos, utilize linguagem qualitativa descritiva para a classificação</a:t>
            </a:r>
          </a:p>
          <a:p>
            <a:pPr lvl="2">
              <a:spcBef>
                <a:spcPts val="1200"/>
              </a:spcBef>
            </a:pPr>
            <a:r>
              <a:rPr lang="pt-BR" sz="2800" dirty="0" smtClean="0">
                <a:solidFill>
                  <a:srgbClr val="00B050"/>
                </a:solidFill>
                <a:latin typeface="+mn-lt"/>
              </a:rPr>
              <a:t>exemplo. Ruim = “Muitos obstáculos no curso d’água”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Estimule as equipes a documentar seus fontes e pensamentos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b="1" dirty="0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2484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Um conceito útil para determinar os liminares entre categorias de tamanhos é  a “Área dinâmica mínima” (isto é: Bom). Geralmente, é embasado em dois fatores: um regime de distúrbio histórico severo ou no caso de espécies animais que habitam áreas grandes,  “área vital”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0"/>
            <a:r>
              <a:rPr lang="pt-BR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Alvos contidos em outros poderão enriquecer percepções das características-chave ou dos indicadores</a:t>
            </a:r>
          </a:p>
          <a:p>
            <a:pPr lvl="0"/>
            <a:r>
              <a:rPr lang="pt-BR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Seja cauteloso em relação à citação de “Conectividade”  se não for considerado “conectividade para quê …”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sz="2600" dirty="0" smtClean="0"/>
          </a:p>
          <a:p>
            <a:pPr eaLnBrk="1" hangingPunct="1">
              <a:buClr>
                <a:schemeClr val="tx1"/>
              </a:buClr>
            </a:pPr>
            <a:endParaRPr lang="en-US" sz="2600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2600" dirty="0" smtClean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pt-BR" sz="32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Embora as informações históricas ( como, por exemplo, sobre a pré-colonização) podem ser uma referência bastante útil, não deve se deter muito nelas. É melhor analisar com quais espécies e comunidades nós estamos preocupados hoje e o que é necessário para que elas possam persistir.</a:t>
            </a:r>
          </a:p>
          <a:p>
            <a:pPr eaLnBrk="1" hangingPunct="1">
              <a:buClr>
                <a:schemeClr val="tx1"/>
              </a:buClr>
            </a:pPr>
            <a:endParaRPr lang="en-US" sz="2600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2600" dirty="0" smtClean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484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58950" y="0"/>
          <a:ext cx="5981700" cy="68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m de bitmap" r:id="rId4" imgW="4877481" imgH="5401429" progId="PBrush">
                  <p:embed/>
                </p:oleObj>
              </mc:Choice>
              <mc:Fallback>
                <p:oleObj name="Imagem de bitmap" r:id="rId4" imgW="4877481" imgH="540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46"/>
                      <a:stretch>
                        <a:fillRect/>
                      </a:stretch>
                    </p:blipFill>
                    <p:spPr bwMode="auto">
                      <a:xfrm>
                        <a:off x="1758950" y="0"/>
                        <a:ext cx="5981700" cy="682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6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8" name="Picture 6" descr="fig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4DE"/>
              </a:clrFrom>
              <a:clrTo>
                <a:srgbClr val="FFE4DE">
                  <a:alpha val="0"/>
                </a:srgbClr>
              </a:clrTo>
            </a:clrChange>
          </a:blip>
          <a:srcRect l="5386" t="15279" r="8356" b="5573"/>
          <a:stretch>
            <a:fillRect/>
          </a:stretch>
        </p:blipFill>
        <p:spPr bwMode="auto">
          <a:xfrm>
            <a:off x="1740356" y="116632"/>
            <a:ext cx="5999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763000" cy="4191000"/>
          </a:xfrm>
        </p:spPr>
        <p:txBody>
          <a:bodyPr/>
          <a:lstStyle/>
          <a:p>
            <a:pPr lvl="0"/>
            <a:r>
              <a:rPr lang="pt-BR" sz="2800" dirty="0" smtClean="0">
                <a:solidFill>
                  <a:srgbClr val="0070C0"/>
                </a:solidFill>
              </a:rPr>
              <a:t>Já existe um documento projetado para auxiliar e apoiar o processo de tomada de decisão. </a:t>
            </a:r>
          </a:p>
          <a:p>
            <a:pPr lvl="0"/>
            <a:r>
              <a:rPr lang="pt-BR" sz="2800" dirty="0" smtClean="0">
                <a:solidFill>
                  <a:srgbClr val="00B050"/>
                </a:solidFill>
              </a:rPr>
              <a:t>Na oficina, estimule um fluxo livre de ideias e uma discussão geral sobre a viabilidade.  Se preocupe mais com as ideias maiores e menos em acertar todos os detalhes. 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type="subTitle" idx="1"/>
          </p:nvPr>
        </p:nvSpPr>
        <p:spPr>
          <a:xfrm>
            <a:off x="4063482" y="1981200"/>
            <a:ext cx="5105400" cy="1066800"/>
          </a:xfrm>
        </p:spPr>
        <p:txBody>
          <a:bodyPr/>
          <a:lstStyle/>
          <a:p>
            <a:pPr lvl="0"/>
            <a:r>
              <a:rPr lang="pt-BR" dirty="0">
                <a:solidFill>
                  <a:srgbClr val="0070C0"/>
                </a:solidFill>
                <a:latin typeface="+mn-lt"/>
              </a:rPr>
              <a:t>Pense na possibilidade de convocar um subgrupo “científico” antes do encontro com a equipe inteira – se não, é possível que você perca a atenção dos membros da equipe com uma formação científica menor.</a:t>
            </a:r>
          </a:p>
          <a:p>
            <a:endParaRPr lang="pt-BR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713"/>
            <a:ext cx="3659188" cy="2744787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906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191000"/>
          </a:xfrm>
        </p:spPr>
        <p:txBody>
          <a:bodyPr/>
          <a:lstStyle/>
          <a:p>
            <a:pPr lvl="0"/>
            <a:r>
              <a:rPr lang="pt-BR" sz="2800" dirty="0" smtClean="0">
                <a:solidFill>
                  <a:srgbClr val="00B050"/>
                </a:solidFill>
              </a:rPr>
              <a:t>Designar membros mais científicos da equipe para fazer o acompanhamento dos alvos depois da oficina por meio de entrevistas com especialistas ou revisões da literatura, como meio de conseguir  maior grau de precisão.</a:t>
            </a:r>
          </a:p>
          <a:p>
            <a:pPr lvl="0"/>
            <a:r>
              <a:rPr lang="pt-BR" sz="2800" dirty="0" smtClean="0">
                <a:solidFill>
                  <a:srgbClr val="0070C0"/>
                </a:solidFill>
              </a:rPr>
              <a:t>Procure alvos, </a:t>
            </a:r>
            <a:r>
              <a:rPr lang="pt-BR" sz="2800" dirty="0" err="1" smtClean="0">
                <a:solidFill>
                  <a:srgbClr val="0070C0"/>
                </a:solidFill>
              </a:rPr>
              <a:t>KEAs</a:t>
            </a:r>
            <a:r>
              <a:rPr lang="pt-BR" sz="2800" dirty="0" smtClean="0">
                <a:solidFill>
                  <a:srgbClr val="0070C0"/>
                </a:solidFill>
              </a:rPr>
              <a:t> e indicadores semelhantes em outros projetos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88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36576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pt-BR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Quanto é o suficiente</a:t>
            </a:r>
            <a:r>
              <a:rPr lang="en-US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lvl="0">
              <a:spcBef>
                <a:spcPts val="1200"/>
              </a:spcBef>
            </a:pPr>
            <a:r>
              <a:rPr lang="pt-BR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Quais são as condições mínimas para a persistência e adaptação no longo prazo de uma espécie ou uma população num dado local?</a:t>
            </a:r>
          </a:p>
          <a:p>
            <a:pPr lvl="0">
              <a:spcBef>
                <a:spcPts val="1200"/>
              </a:spcBef>
            </a:pPr>
            <a:r>
              <a:rPr lang="pt-BR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Qual é a probabilidade de persistência no longo prazo? </a:t>
            </a:r>
          </a:p>
          <a:p>
            <a:pPr lvl="0">
              <a:spcBef>
                <a:spcPts val="1200"/>
              </a:spcBef>
              <a:buNone/>
            </a:pPr>
            <a:r>
              <a:rPr lang="pt-BR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Quantos indivíduos precisam ter para que a probabilidade de persistência por um período de 100 anos alcance 95%?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72200" y="1524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52600" y="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Qual é a pergunta</a:t>
            </a: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?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38862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70C0"/>
                </a:solidFill>
              </a:rPr>
              <a:t>Características Ecológicas – chave: selecione as mais importantes</a:t>
            </a:r>
          </a:p>
          <a:p>
            <a:pPr eaLnBrk="1" hangingPunct="1"/>
            <a:endParaRPr lang="pt-BR" sz="9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pt-BR" sz="2800" dirty="0" smtClean="0">
                <a:solidFill>
                  <a:srgbClr val="00B050"/>
                </a:solidFill>
              </a:rPr>
              <a:t>Indicadores – o que eles medem de fato </a:t>
            </a:r>
          </a:p>
          <a:p>
            <a:pPr eaLnBrk="1" hangingPunct="1"/>
            <a:endParaRPr lang="pt-BR" sz="9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pt-BR" sz="2800" dirty="0" smtClean="0">
                <a:solidFill>
                  <a:srgbClr val="0070C0"/>
                </a:solidFill>
              </a:rPr>
              <a:t>“Reduzir, reutilizar, reciclar” </a:t>
            </a:r>
            <a:r>
              <a:rPr lang="pt-BR" sz="2800" dirty="0" err="1" smtClean="0">
                <a:solidFill>
                  <a:srgbClr val="0070C0"/>
                </a:solidFill>
              </a:rPr>
              <a:t>KEAs</a:t>
            </a:r>
            <a:r>
              <a:rPr lang="pt-BR" sz="2800" dirty="0" smtClean="0">
                <a:solidFill>
                  <a:srgbClr val="0070C0"/>
                </a:solidFill>
              </a:rPr>
              <a:t> se uma delas funcionará para mais de um alvo</a:t>
            </a:r>
          </a:p>
          <a:p>
            <a:pPr eaLnBrk="1" hangingPunct="1"/>
            <a:endParaRPr lang="pt-BR" sz="9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pt-BR" sz="2800" dirty="0" smtClean="0">
                <a:solidFill>
                  <a:srgbClr val="00B050"/>
                </a:solidFill>
              </a:rPr>
              <a:t>Classificação - particularmente  </a:t>
            </a:r>
            <a:r>
              <a:rPr lang="pt-BR" sz="2800" dirty="0" smtClean="0">
                <a:solidFill>
                  <a:srgbClr val="00B050"/>
                </a:solidFill>
              </a:rPr>
              <a:t>Bom </a:t>
            </a:r>
            <a:r>
              <a:rPr lang="pt-BR" sz="2800" dirty="0">
                <a:solidFill>
                  <a:srgbClr val="00B050"/>
                </a:solidFill>
              </a:rPr>
              <a:t>e</a:t>
            </a:r>
            <a:r>
              <a:rPr lang="pt-BR" sz="2800" dirty="0" smtClean="0">
                <a:solidFill>
                  <a:srgbClr val="00B050"/>
                </a:solidFill>
              </a:rPr>
              <a:t> Razoável – zona de passagem chave</a:t>
            </a:r>
            <a:endParaRPr lang="pt-BR" sz="2800" dirty="0" smtClean="0">
              <a:solidFill>
                <a:srgbClr val="00B050"/>
              </a:solidFill>
            </a:endParaRPr>
          </a:p>
          <a:p>
            <a:pPr eaLnBrk="1" hangingPunct="1"/>
            <a:endParaRPr lang="pt-BR" sz="9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pt-BR" sz="2800" dirty="0" smtClean="0">
                <a:solidFill>
                  <a:srgbClr val="0070C0"/>
                </a:solidFill>
              </a:rPr>
              <a:t>Iterativa, se houver dúvida, experimente...</a:t>
            </a:r>
          </a:p>
          <a:p>
            <a:pPr eaLnBrk="1" hangingPunct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46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2600" y="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Pontos-chave </a:t>
            </a:r>
            <a:r>
              <a:rPr lang="pt-BR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na Introdução deste Passo</a:t>
            </a:r>
            <a:endParaRPr lang="en-US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144000" cy="4114800"/>
          </a:xfrm>
        </p:spPr>
        <p:txBody>
          <a:bodyPr/>
          <a:lstStyle/>
          <a:p>
            <a:pPr lvl="0"/>
            <a:r>
              <a:rPr lang="pt-BR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Cada característica ecológica identificada como “chave” é de fato “chave”?</a:t>
            </a:r>
          </a:p>
          <a:p>
            <a:pPr lvl="0"/>
            <a:r>
              <a:rPr lang="pt-BR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 divisões entre classificações parecem ser corretas?</a:t>
            </a:r>
          </a:p>
          <a:p>
            <a:pPr lvl="0"/>
            <a:r>
              <a:rPr lang="pt-BR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Eles alegam saber mais do que eles sabem de fato?</a:t>
            </a:r>
          </a:p>
          <a:p>
            <a:pPr lvl="0"/>
            <a:r>
              <a:rPr lang="pt-BR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Mudanças Climáticas – existem alvos com pouca viabilidade que não serão favorecidos pelas perspectivas climáticas futuras?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52600" y="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Perguntas-chave </a:t>
            </a:r>
            <a:r>
              <a:rPr lang="pt-BR" sz="36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para dirigir à </a:t>
            </a: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equipe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400800" y="1524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buFontTx/>
              <a:buNone/>
            </a:pPr>
            <a:r>
              <a:rPr lang="pt-BR" sz="2600" b="1" dirty="0" smtClean="0">
                <a:solidFill>
                  <a:srgbClr val="0070C0"/>
                </a:solidFill>
              </a:rPr>
              <a:t>Dificuldade: as características ecológicas - chave (</a:t>
            </a:r>
            <a:r>
              <a:rPr lang="pt-BR" sz="2600" b="1" dirty="0" err="1" smtClean="0">
                <a:solidFill>
                  <a:srgbClr val="0070C0"/>
                </a:solidFill>
              </a:rPr>
              <a:t>KEAs</a:t>
            </a:r>
            <a:r>
              <a:rPr lang="pt-BR" sz="2600" b="1" dirty="0" smtClean="0">
                <a:solidFill>
                  <a:srgbClr val="0070C0"/>
                </a:solidFill>
              </a:rPr>
              <a:t>) expressas em termos de “estresse” 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endParaRPr lang="pt-BR" sz="2600" dirty="0" smtClean="0"/>
          </a:p>
          <a:p>
            <a:pPr lvl="1" eaLnBrk="1" hangingPunct="1"/>
            <a:r>
              <a:rPr lang="pt-BR" sz="2600" dirty="0" smtClean="0">
                <a:solidFill>
                  <a:srgbClr val="0070C0"/>
                </a:solidFill>
              </a:rPr>
              <a:t>As </a:t>
            </a:r>
            <a:r>
              <a:rPr lang="pt-BR" sz="2600" dirty="0" err="1" smtClean="0">
                <a:solidFill>
                  <a:srgbClr val="0070C0"/>
                </a:solidFill>
              </a:rPr>
              <a:t>KEAs</a:t>
            </a:r>
            <a:r>
              <a:rPr lang="pt-BR" sz="2600" dirty="0" smtClean="0">
                <a:solidFill>
                  <a:srgbClr val="0070C0"/>
                </a:solidFill>
              </a:rPr>
              <a:t> devem ser expressas em termos de características e dinâmicas naturais – o inverso da “estresse”.</a:t>
            </a:r>
          </a:p>
          <a:p>
            <a:pPr lvl="1" eaLnBrk="1" hangingPunct="1"/>
            <a:r>
              <a:rPr lang="pt-BR" sz="2600" dirty="0" smtClean="0">
                <a:solidFill>
                  <a:srgbClr val="00B050"/>
                </a:solidFill>
              </a:rPr>
              <a:t>exemplo: “quilômetros de rio de vazão livre”, e não “presença de barragens”</a:t>
            </a:r>
          </a:p>
          <a:p>
            <a:pPr lvl="1" eaLnBrk="1" hangingPunct="1"/>
            <a:r>
              <a:rPr lang="pt-BR" sz="2600" dirty="0" smtClean="0">
                <a:solidFill>
                  <a:srgbClr val="0070C0"/>
                </a:solidFill>
              </a:rPr>
              <a:t>exemplo: “índice de crescimento populacional”, e não “mortalidade por caça ilegal”</a:t>
            </a:r>
          </a:p>
          <a:p>
            <a:pPr eaLnBrk="1" hangingPunct="1"/>
            <a:endParaRPr lang="en-US" sz="26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019800" y="152400"/>
            <a:ext cx="312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/>
            <a:r>
              <a:rPr lang="pt-BR" sz="2600" b="1" dirty="0" smtClean="0">
                <a:solidFill>
                  <a:srgbClr val="0070C0"/>
                </a:solidFill>
              </a:rPr>
              <a:t>Dificuldade: Relacionar características - chave ao tamanho, estado e o contexto da paisagem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endParaRPr lang="pt-BR" dirty="0" smtClean="0"/>
          </a:p>
          <a:p>
            <a:pPr lvl="1"/>
            <a:r>
              <a:rPr lang="pt-BR" sz="2800" dirty="0" smtClean="0">
                <a:solidFill>
                  <a:srgbClr val="00B050"/>
                </a:solidFill>
                <a:latin typeface="+mn-lt"/>
              </a:rPr>
              <a:t>Cada característica-chave pode ser relacionada  com tamanho, estado ou contexto (paisagem) mas não fique atolado tentando definir qual</a:t>
            </a:r>
          </a:p>
          <a:p>
            <a:pPr lvl="1"/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As considerações sobre tamanho, estado e paisagem são colocadas para ajudar a organizar a discussão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400800" y="1524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6764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>
                <a:solidFill>
                  <a:schemeClr val="bg1"/>
                </a:solidFill>
              </a:rPr>
              <a:t>Dificuldades Comuns e </a:t>
            </a:r>
            <a:r>
              <a:rPr lang="pt-BR" sz="3600" b="1" kern="0" dirty="0" smtClean="0">
                <a:solidFill>
                  <a:schemeClr val="bg1"/>
                </a:solidFill>
              </a:rPr>
              <a:t>Recomendações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9144000" cy="4648200"/>
          </a:xfrm>
        </p:spPr>
        <p:txBody>
          <a:bodyPr/>
          <a:lstStyle/>
          <a:p>
            <a:pPr eaLnBrk="1" hangingPunct="1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Dificuldade: Classificações baseadas em </a:t>
            </a:r>
          </a:p>
          <a:p>
            <a:pPr eaLnBrk="1" hangingPunct="1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“O melhor do que restou”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Classificações devem ser baseadas em padrões objetivos relacionados à persistência no longo prazo e não na viabilidade de conversão ou o melhor do que restou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28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A classificação “Bom” quer dizer que deve persistir por 100 anos ou mais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Investigue a veracidade das classificações “ruim” –  significa  “no ponto de ser perdido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”</a:t>
            </a:r>
          </a:p>
          <a:p>
            <a:pPr lvl="1" eaLnBrk="1" hangingPunct="1">
              <a:spcBef>
                <a:spcPct val="15000"/>
              </a:spcBef>
              <a:buFont typeface="Courier New" pitchFamily="49" charset="0"/>
              <a:buChar char="o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endParaRPr lang="en-US" sz="22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 eaLnBrk="1" hangingPunct="1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Dificuldade: Dados concretos versus a opinião de um especialista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 smtClean="0"/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 objetivo maior é de coletar dados reais  sobre cada indicador e classificá-lo de acordo com os dados. </a:t>
            </a:r>
            <a:endParaRPr lang="pt-BR" sz="28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pt-B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Na </a:t>
            </a:r>
            <a:r>
              <a:rPr lang="pt-B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prática, a maioria dos projetos  fazem uso das opiniões técnicas de especialistas e acrescentam informações concretas mais precisas com o passar do tempo.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400800" y="1524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58200" cy="533400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pt-BR" sz="3200" dirty="0" smtClean="0">
                <a:solidFill>
                  <a:srgbClr val="0070C0"/>
                </a:solidFill>
              </a:rPr>
              <a:t>Aborde o trabalho com viabilidade gradativamente – é complexo</a:t>
            </a:r>
          </a:p>
          <a:p>
            <a:pPr lvl="0">
              <a:spcBef>
                <a:spcPts val="1800"/>
              </a:spcBef>
            </a:pPr>
            <a:r>
              <a:rPr lang="pt-BR" sz="3200" dirty="0" smtClean="0">
                <a:solidFill>
                  <a:srgbClr val="00B050"/>
                </a:solidFill>
              </a:rPr>
              <a:t>Trabalhe um alvo de cada vez – desenvolva de 1 a 3 características ecológicas e seus respectivos indicadores</a:t>
            </a:r>
          </a:p>
          <a:p>
            <a:pPr lvl="0">
              <a:spcBef>
                <a:spcPts val="1800"/>
              </a:spcBef>
            </a:pPr>
            <a:r>
              <a:rPr lang="pt-BR" sz="3200" dirty="0" smtClean="0">
                <a:solidFill>
                  <a:srgbClr val="0070C0"/>
                </a:solidFill>
              </a:rPr>
              <a:t>às vezes o uso de metáforas referindo-se a esfera da medicina ajuda as equipes a entender melhor o processo.</a:t>
            </a:r>
            <a:endParaRPr lang="en-US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400800" y="1524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Viabilidade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10841</TotalTime>
  <Words>1450</Words>
  <Application>Microsoft Office PowerPoint</Application>
  <PresentationFormat>Apresentação na tela (4:3)</PresentationFormat>
  <Paragraphs>113</Paragraphs>
  <Slides>17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Garamond</vt:lpstr>
      <vt:lpstr>Times New Roman</vt:lpstr>
      <vt:lpstr>1_Default Design</vt:lpstr>
      <vt:lpstr>1_Custom Design</vt:lpstr>
      <vt:lpstr>2_Custom Design</vt:lpstr>
      <vt:lpstr>Custom Design</vt:lpstr>
      <vt:lpstr>Imagem de bitmap</vt:lpstr>
      <vt:lpstr>  Viabilidade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Nuclear Energy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Anita Diederichsen</cp:lastModifiedBy>
  <cp:revision>130</cp:revision>
  <dcterms:created xsi:type="dcterms:W3CDTF">2002-12-14T17:41:30Z</dcterms:created>
  <dcterms:modified xsi:type="dcterms:W3CDTF">2014-05-27T03:02:21Z</dcterms:modified>
</cp:coreProperties>
</file>