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letter"/>
  <p:notesSz cx="6858000" cy="93138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FF6600"/>
    <a:srgbClr val="CCECFF"/>
    <a:srgbClr val="FE77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50" d="100"/>
          <a:sy n="150" d="100"/>
        </p:scale>
        <p:origin x="-1408" y="201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872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4872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2CB36C8B-097C-437D-AB08-4B39686544CB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6815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14550" y="685800"/>
            <a:ext cx="26289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9600"/>
            <a:ext cx="5029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92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92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9EE30C62-C488-4CDE-BE50-B2BBF2A0F7B6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3920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A75ED0-634E-4E13-8EA1-1321231E5265}" type="slidenum">
              <a:rPr lang="en-US"/>
              <a:pPr/>
              <a:t>1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0E81D-6E3B-40ED-8968-94CCA7474BD8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429D38-0D7B-4804-8534-D0B3F7005442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886325" y="812800"/>
            <a:ext cx="1457325" cy="73152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14350" y="812800"/>
            <a:ext cx="4219575" cy="7315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7411F3-CF8D-427F-9224-853F7E984C3A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07CD07-716C-4929-A157-D527CC600582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3AA4DB-3C4B-4436-8C40-E6ADBFCC1A49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50520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D2686B-A450-45B2-B751-6E2629343804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F73A36-36BE-4761-AD23-56810242547D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0C0989-2706-4541-8382-0C35F9DF0D8C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06E470-0CD7-4362-B540-16212C7FC8B4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916955-A044-4BEF-A3CD-B579A9A2D1FE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5BEFB5-FB37-45B0-A673-A128B903691C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12800"/>
            <a:ext cx="58293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641600"/>
            <a:ext cx="58293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31200"/>
            <a:ext cx="21717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E6D77C3-E125-4ED1-8F39-3AF58D636710}" type="slidenum">
              <a:rPr lang="en-US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6" name="AutoShape 28"/>
          <p:cNvSpPr>
            <a:spLocks noChangeArrowheads="1"/>
          </p:cNvSpPr>
          <p:nvPr/>
        </p:nvSpPr>
        <p:spPr bwMode="auto">
          <a:xfrm>
            <a:off x="1524000" y="2362200"/>
            <a:ext cx="1462088" cy="914400"/>
          </a:xfrm>
          <a:prstGeom prst="flowChartProcess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1000" dirty="0" smtClean="0"/>
              <a:t>¿Tamaño del área</a:t>
            </a:r>
          </a:p>
          <a:p>
            <a:pPr algn="ctr"/>
            <a:r>
              <a:rPr lang="es-ES_tradnl" sz="1000" dirty="0" smtClean="0"/>
              <a:t>suficiente para permitir</a:t>
            </a:r>
          </a:p>
          <a:p>
            <a:pPr algn="ctr"/>
            <a:r>
              <a:rPr lang="es-ES_tradnl" sz="1000" dirty="0" smtClean="0"/>
              <a:t>la recuperación de</a:t>
            </a:r>
          </a:p>
          <a:p>
            <a:pPr algn="ctr"/>
            <a:r>
              <a:rPr lang="es-ES_tradnl" sz="1000" dirty="0" smtClean="0"/>
              <a:t>perturbaciones naturales?</a:t>
            </a:r>
          </a:p>
          <a:p>
            <a:pPr algn="ctr"/>
            <a:r>
              <a:rPr lang="es-ES_tradnl" sz="800" i="1" dirty="0" smtClean="0"/>
              <a:t>ej. 4x perturbaciones históricas </a:t>
            </a:r>
          </a:p>
          <a:p>
            <a:pPr algn="ctr"/>
            <a:r>
              <a:rPr lang="es-ES_tradnl" sz="800" i="1" dirty="0" smtClean="0"/>
              <a:t>severas</a:t>
            </a:r>
            <a:endParaRPr lang="es-ES_tradnl" sz="800" i="1" dirty="0"/>
          </a:p>
        </p:txBody>
      </p:sp>
      <p:sp>
        <p:nvSpPr>
          <p:cNvPr id="2084" name="Text Box 36"/>
          <p:cNvSpPr txBox="1">
            <a:spLocks noChangeArrowheads="1"/>
          </p:cNvSpPr>
          <p:nvPr/>
        </p:nvSpPr>
        <p:spPr bwMode="auto">
          <a:xfrm>
            <a:off x="4572000" y="1066800"/>
            <a:ext cx="2057400" cy="533400"/>
          </a:xfrm>
          <a:prstGeom prst="rect">
            <a:avLst/>
          </a:prstGeom>
          <a:solidFill>
            <a:srgbClr val="CCECFF"/>
          </a:solidFill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es-ES_tradnl" sz="1400" b="1" smtClean="0"/>
              <a:t>Especies</a:t>
            </a:r>
            <a:endParaRPr lang="es-ES_tradnl" sz="1400" b="1">
              <a:latin typeface="Arial" charset="0"/>
            </a:endParaRPr>
          </a:p>
        </p:txBody>
      </p:sp>
      <p:sp>
        <p:nvSpPr>
          <p:cNvPr id="2085" name="Text Box 37"/>
          <p:cNvSpPr txBox="1">
            <a:spLocks noChangeArrowheads="1"/>
          </p:cNvSpPr>
          <p:nvPr/>
        </p:nvSpPr>
        <p:spPr bwMode="auto">
          <a:xfrm>
            <a:off x="2085975" y="1066800"/>
            <a:ext cx="2181225" cy="533400"/>
          </a:xfrm>
          <a:prstGeom prst="rect">
            <a:avLst/>
          </a:prstGeom>
          <a:solidFill>
            <a:srgbClr val="CCECFF"/>
          </a:solidFill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s-ES_tradnl" sz="1400" b="1" smtClean="0"/>
              <a:t>Sistemas y Comunidades Ecológicas</a:t>
            </a:r>
            <a:endParaRPr lang="es-ES_tradnl" sz="1400" b="1"/>
          </a:p>
        </p:txBody>
      </p:sp>
      <p:sp>
        <p:nvSpPr>
          <p:cNvPr id="2101" name="AutoShape 53"/>
          <p:cNvSpPr>
            <a:spLocks noChangeArrowheads="1"/>
          </p:cNvSpPr>
          <p:nvPr/>
        </p:nvSpPr>
        <p:spPr bwMode="auto">
          <a:xfrm>
            <a:off x="3657600" y="7086600"/>
            <a:ext cx="1189038" cy="533400"/>
          </a:xfrm>
          <a:prstGeom prst="flowChartAlternateProcess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1400" smtClean="0">
                <a:latin typeface="Arial" charset="0"/>
              </a:rPr>
              <a:t>Bueno</a:t>
            </a:r>
          </a:p>
          <a:p>
            <a:pPr algn="ctr"/>
            <a:r>
              <a:rPr lang="es-ES_tradnl" sz="1100" i="1" smtClean="0">
                <a:latin typeface="Arial" charset="0"/>
              </a:rPr>
              <a:t>Integridad mínima	</a:t>
            </a:r>
            <a:endParaRPr lang="es-ES_tradnl" sz="1400">
              <a:latin typeface="Arial" charset="0"/>
            </a:endParaRPr>
          </a:p>
        </p:txBody>
      </p:sp>
      <p:sp>
        <p:nvSpPr>
          <p:cNvPr id="2102" name="AutoShape 54"/>
          <p:cNvSpPr>
            <a:spLocks noChangeArrowheads="1"/>
          </p:cNvSpPr>
          <p:nvPr/>
        </p:nvSpPr>
        <p:spPr bwMode="auto">
          <a:xfrm>
            <a:off x="5257800" y="7086600"/>
            <a:ext cx="1189038" cy="533400"/>
          </a:xfrm>
          <a:prstGeom prst="flowChartAlternateProcess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1400" smtClean="0">
                <a:latin typeface="Arial" charset="0"/>
              </a:rPr>
              <a:t>Muy bueno</a:t>
            </a:r>
          </a:p>
          <a:p>
            <a:pPr algn="ctr"/>
            <a:r>
              <a:rPr lang="es-ES_tradnl" sz="1100" i="1" smtClean="0">
                <a:latin typeface="Arial" charset="0"/>
              </a:rPr>
              <a:t>Integridad óptima</a:t>
            </a:r>
            <a:endParaRPr lang="es-ES_tradnl" sz="1400">
              <a:latin typeface="Arial" charset="0"/>
            </a:endParaRPr>
          </a:p>
        </p:txBody>
      </p:sp>
      <p:sp>
        <p:nvSpPr>
          <p:cNvPr id="2126" name="Rectangle 78"/>
          <p:cNvSpPr>
            <a:spLocks noChangeArrowheads="1"/>
          </p:cNvSpPr>
          <p:nvPr/>
        </p:nvSpPr>
        <p:spPr bwMode="auto">
          <a:xfrm>
            <a:off x="762000" y="152400"/>
            <a:ext cx="5181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127" name="Text Box 79"/>
          <p:cNvSpPr txBox="1">
            <a:spLocks noChangeArrowheads="1"/>
          </p:cNvSpPr>
          <p:nvPr/>
        </p:nvSpPr>
        <p:spPr bwMode="auto">
          <a:xfrm>
            <a:off x="685800" y="304800"/>
            <a:ext cx="5410200" cy="636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800" b="1" smtClean="0"/>
              <a:t>Herramienta de Evaluación de Viabilidad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s-ES_tradnl" sz="1600" b="1" i="1" smtClean="0"/>
              <a:t>Atributos Ecológicos Representativos Claves</a:t>
            </a:r>
            <a:endParaRPr lang="es-ES_tradnl" sz="1600" b="1"/>
          </a:p>
        </p:txBody>
      </p:sp>
      <p:sp>
        <p:nvSpPr>
          <p:cNvPr id="2159" name="Text Box 111"/>
          <p:cNvSpPr txBox="1">
            <a:spLocks noChangeArrowheads="1"/>
          </p:cNvSpPr>
          <p:nvPr/>
        </p:nvSpPr>
        <p:spPr bwMode="auto">
          <a:xfrm>
            <a:off x="2438400" y="1676400"/>
            <a:ext cx="1462088" cy="4572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s-ES_tradnl" b="1" smtClean="0"/>
              <a:t>Área Mínima Dinámica</a:t>
            </a:r>
            <a:endParaRPr lang="es-ES_tradnl" b="1"/>
          </a:p>
        </p:txBody>
      </p:sp>
      <p:sp>
        <p:nvSpPr>
          <p:cNvPr id="2162" name="Line 114"/>
          <p:cNvSpPr>
            <a:spLocks noChangeShapeType="1"/>
          </p:cNvSpPr>
          <p:nvPr/>
        </p:nvSpPr>
        <p:spPr bwMode="auto">
          <a:xfrm>
            <a:off x="2743200" y="2133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164" name="Line 116"/>
          <p:cNvSpPr>
            <a:spLocks noChangeShapeType="1"/>
          </p:cNvSpPr>
          <p:nvPr/>
        </p:nvSpPr>
        <p:spPr bwMode="auto">
          <a:xfrm>
            <a:off x="3505200" y="2133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166" name="Text Box 118"/>
          <p:cNvSpPr txBox="1">
            <a:spLocks noChangeArrowheads="1"/>
          </p:cNvSpPr>
          <p:nvPr/>
        </p:nvSpPr>
        <p:spPr bwMode="auto">
          <a:xfrm>
            <a:off x="4953000" y="1676400"/>
            <a:ext cx="1462088" cy="4572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s-ES_tradnl" b="1" smtClean="0"/>
              <a:t>Abundancia de Especies</a:t>
            </a:r>
            <a:endParaRPr lang="es-ES_tradnl" b="1"/>
          </a:p>
        </p:txBody>
      </p:sp>
      <p:sp>
        <p:nvSpPr>
          <p:cNvPr id="2168" name="Line 120"/>
          <p:cNvSpPr>
            <a:spLocks noChangeShapeType="1"/>
          </p:cNvSpPr>
          <p:nvPr/>
        </p:nvSpPr>
        <p:spPr bwMode="auto">
          <a:xfrm>
            <a:off x="5638800" y="2133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169" name="AutoShape 121" descr="50%"/>
          <p:cNvSpPr>
            <a:spLocks noChangeArrowheads="1"/>
          </p:cNvSpPr>
          <p:nvPr/>
        </p:nvSpPr>
        <p:spPr bwMode="auto">
          <a:xfrm>
            <a:off x="381000" y="3429000"/>
            <a:ext cx="1066800" cy="533400"/>
          </a:xfrm>
          <a:prstGeom prst="flowChartAlternateProcess">
            <a:avLst/>
          </a:prstGeom>
          <a:pattFill prst="pct50">
            <a:fgClr>
              <a:srgbClr val="DDDDDD"/>
            </a:fgClr>
            <a:bgClr>
              <a:srgbClr val="FFFFFF"/>
            </a:bgClr>
          </a:patt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b="1" i="1" smtClean="0">
                <a:latin typeface="Arial" charset="0"/>
              </a:rPr>
              <a:t>Condición</a:t>
            </a:r>
            <a:endParaRPr lang="es-ES_tradnl" b="1" i="1">
              <a:latin typeface="Arial" charset="0"/>
            </a:endParaRPr>
          </a:p>
        </p:txBody>
      </p:sp>
      <p:sp>
        <p:nvSpPr>
          <p:cNvPr id="2170" name="Text Box 122"/>
          <p:cNvSpPr txBox="1">
            <a:spLocks noChangeArrowheads="1"/>
          </p:cNvSpPr>
          <p:nvPr/>
        </p:nvSpPr>
        <p:spPr bwMode="auto">
          <a:xfrm>
            <a:off x="3657600" y="3429000"/>
            <a:ext cx="1462088" cy="4572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s-ES_tradnl" b="1" smtClean="0"/>
              <a:t>Composición y Estructura</a:t>
            </a:r>
            <a:endParaRPr lang="es-ES_tradnl" b="1"/>
          </a:p>
        </p:txBody>
      </p:sp>
      <p:sp>
        <p:nvSpPr>
          <p:cNvPr id="2173" name="AutoShape 125"/>
          <p:cNvSpPr>
            <a:spLocks noChangeArrowheads="1"/>
          </p:cNvSpPr>
          <p:nvPr/>
        </p:nvSpPr>
        <p:spPr bwMode="auto">
          <a:xfrm>
            <a:off x="3124200" y="2362200"/>
            <a:ext cx="1614488" cy="914400"/>
          </a:xfrm>
          <a:prstGeom prst="flowChartProcess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1000" dirty="0" smtClean="0"/>
              <a:t>¿Tamaño del área</a:t>
            </a:r>
          </a:p>
          <a:p>
            <a:pPr algn="ctr"/>
            <a:r>
              <a:rPr lang="es-ES_tradnl" sz="1000" dirty="0" smtClean="0"/>
              <a:t>suficiente para la reproducción </a:t>
            </a:r>
          </a:p>
          <a:p>
            <a:pPr algn="ctr"/>
            <a:r>
              <a:rPr lang="es-ES_tradnl" sz="1000" dirty="0" smtClean="0"/>
              <a:t>de especies representativas?</a:t>
            </a:r>
          </a:p>
          <a:p>
            <a:pPr algn="ctr"/>
            <a:r>
              <a:rPr lang="es-ES_tradnl" sz="800" i="1" dirty="0" smtClean="0"/>
              <a:t>ej. 25x promedio de área de </a:t>
            </a:r>
          </a:p>
          <a:p>
            <a:pPr algn="ctr"/>
            <a:r>
              <a:rPr lang="es-ES_tradnl" sz="800" i="1" dirty="0"/>
              <a:t>r</a:t>
            </a:r>
            <a:r>
              <a:rPr lang="es-ES_tradnl" sz="800" i="1" dirty="0" smtClean="0"/>
              <a:t>ango de hembras</a:t>
            </a:r>
            <a:endParaRPr lang="es-ES_tradnl" sz="800" i="1" dirty="0"/>
          </a:p>
        </p:txBody>
      </p:sp>
      <p:sp>
        <p:nvSpPr>
          <p:cNvPr id="2174" name="AutoShape 126"/>
          <p:cNvSpPr>
            <a:spLocks noChangeArrowheads="1"/>
          </p:cNvSpPr>
          <p:nvPr/>
        </p:nvSpPr>
        <p:spPr bwMode="auto">
          <a:xfrm>
            <a:off x="4953000" y="2362200"/>
            <a:ext cx="1462088" cy="914400"/>
          </a:xfrm>
          <a:prstGeom prst="flowChartProcess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1000" dirty="0" smtClean="0"/>
              <a:t>¿Tamaño de la </a:t>
            </a:r>
          </a:p>
          <a:p>
            <a:pPr algn="ctr"/>
            <a:r>
              <a:rPr lang="es-ES_tradnl" sz="1000" dirty="0" smtClean="0"/>
              <a:t>población local suficiente</a:t>
            </a:r>
          </a:p>
          <a:p>
            <a:pPr algn="ctr"/>
            <a:r>
              <a:rPr lang="es-ES_tradnl" sz="1000" dirty="0"/>
              <a:t>p</a:t>
            </a:r>
            <a:r>
              <a:rPr lang="es-ES_tradnl" sz="1000" dirty="0" smtClean="0"/>
              <a:t>ara reproducción</a:t>
            </a:r>
          </a:p>
          <a:p>
            <a:pPr algn="ctr"/>
            <a:r>
              <a:rPr lang="es-ES_tradnl" sz="1000" dirty="0" smtClean="0"/>
              <a:t>genéticamente viable?</a:t>
            </a:r>
            <a:endParaRPr lang="es-ES_tradnl" sz="1000" dirty="0"/>
          </a:p>
        </p:txBody>
      </p:sp>
      <p:sp>
        <p:nvSpPr>
          <p:cNvPr id="2179" name="AutoShape 131"/>
          <p:cNvSpPr>
            <a:spLocks noChangeArrowheads="1"/>
          </p:cNvSpPr>
          <p:nvPr/>
        </p:nvSpPr>
        <p:spPr bwMode="auto">
          <a:xfrm>
            <a:off x="2057400" y="7086600"/>
            <a:ext cx="1216025" cy="533400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1400" dirty="0" smtClean="0">
                <a:latin typeface="Arial" charset="0"/>
              </a:rPr>
              <a:t>Regular</a:t>
            </a:r>
          </a:p>
          <a:p>
            <a:pPr algn="ctr"/>
            <a:r>
              <a:rPr lang="es-ES_tradnl" sz="1100" i="1" dirty="0" smtClean="0">
                <a:latin typeface="Arial" charset="0"/>
              </a:rPr>
              <a:t>Vulnerable</a:t>
            </a:r>
            <a:endParaRPr lang="es-ES_tradnl" sz="1400" dirty="0">
              <a:latin typeface="Arial" charset="0"/>
            </a:endParaRPr>
          </a:p>
        </p:txBody>
      </p:sp>
      <p:sp>
        <p:nvSpPr>
          <p:cNvPr id="2184" name="AutoShape 136"/>
          <p:cNvSpPr>
            <a:spLocks noChangeArrowheads="1"/>
          </p:cNvSpPr>
          <p:nvPr/>
        </p:nvSpPr>
        <p:spPr bwMode="auto">
          <a:xfrm>
            <a:off x="3733800" y="4114800"/>
            <a:ext cx="1295400" cy="685800"/>
          </a:xfrm>
          <a:prstGeom prst="flowChartProcess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1000" dirty="0" smtClean="0"/>
              <a:t>¿Presentes los </a:t>
            </a:r>
          </a:p>
          <a:p>
            <a:pPr algn="ctr"/>
            <a:r>
              <a:rPr lang="es-ES_tradnl" sz="1000" dirty="0" smtClean="0"/>
              <a:t>“legados” biológicos </a:t>
            </a:r>
          </a:p>
          <a:p>
            <a:pPr algn="ctr"/>
            <a:r>
              <a:rPr lang="es-ES_tradnl" sz="900" i="1" dirty="0"/>
              <a:t>e</a:t>
            </a:r>
            <a:r>
              <a:rPr lang="es-ES_tradnl" sz="900" i="1" dirty="0" smtClean="0"/>
              <a:t>n sistemas ecológicos?</a:t>
            </a:r>
            <a:endParaRPr lang="es-ES_tradnl" sz="900" i="1" dirty="0"/>
          </a:p>
        </p:txBody>
      </p:sp>
      <p:sp>
        <p:nvSpPr>
          <p:cNvPr id="2185" name="Line 137"/>
          <p:cNvSpPr>
            <a:spLocks noChangeShapeType="1"/>
          </p:cNvSpPr>
          <p:nvPr/>
        </p:nvSpPr>
        <p:spPr bwMode="auto">
          <a:xfrm>
            <a:off x="3124200" y="3886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186" name="Line 138"/>
          <p:cNvSpPr>
            <a:spLocks noChangeShapeType="1"/>
          </p:cNvSpPr>
          <p:nvPr/>
        </p:nvSpPr>
        <p:spPr bwMode="auto">
          <a:xfrm>
            <a:off x="4419600" y="3886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187" name="AutoShape 139"/>
          <p:cNvSpPr>
            <a:spLocks noChangeArrowheads="1"/>
          </p:cNvSpPr>
          <p:nvPr/>
        </p:nvSpPr>
        <p:spPr bwMode="auto">
          <a:xfrm>
            <a:off x="2438400" y="4114800"/>
            <a:ext cx="1096963" cy="685800"/>
          </a:xfrm>
          <a:prstGeom prst="flowChartProcess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1000" dirty="0" smtClean="0"/>
              <a:t>¿Presentes </a:t>
            </a:r>
          </a:p>
          <a:p>
            <a:pPr algn="ctr"/>
            <a:r>
              <a:rPr lang="es-ES_tradnl" sz="1000" dirty="0" smtClean="0"/>
              <a:t>especies nativas</a:t>
            </a:r>
          </a:p>
          <a:p>
            <a:pPr algn="ctr"/>
            <a:r>
              <a:rPr lang="es-ES_tradnl" sz="1000" dirty="0" smtClean="0"/>
              <a:t>características?</a:t>
            </a:r>
            <a:endParaRPr lang="es-ES_tradnl" sz="1000" dirty="0"/>
          </a:p>
        </p:txBody>
      </p:sp>
      <p:sp>
        <p:nvSpPr>
          <p:cNvPr id="2189" name="Line 141"/>
          <p:cNvSpPr>
            <a:spLocks noChangeShapeType="1"/>
          </p:cNvSpPr>
          <p:nvPr/>
        </p:nvSpPr>
        <p:spPr bwMode="auto">
          <a:xfrm>
            <a:off x="5791200" y="3886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190" name="Line 142"/>
          <p:cNvSpPr>
            <a:spLocks noChangeShapeType="1"/>
          </p:cNvSpPr>
          <p:nvPr/>
        </p:nvSpPr>
        <p:spPr bwMode="auto">
          <a:xfrm>
            <a:off x="3124200" y="3886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191" name="Line 143"/>
          <p:cNvSpPr>
            <a:spLocks noChangeShapeType="1"/>
          </p:cNvSpPr>
          <p:nvPr/>
        </p:nvSpPr>
        <p:spPr bwMode="auto">
          <a:xfrm>
            <a:off x="5105400" y="3886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192" name="AutoShape 144" descr="50%"/>
          <p:cNvSpPr>
            <a:spLocks noChangeArrowheads="1"/>
          </p:cNvSpPr>
          <p:nvPr/>
        </p:nvSpPr>
        <p:spPr bwMode="auto">
          <a:xfrm>
            <a:off x="381000" y="5105400"/>
            <a:ext cx="1066800" cy="533400"/>
          </a:xfrm>
          <a:prstGeom prst="flowChartAlternateProcess">
            <a:avLst/>
          </a:prstGeom>
          <a:pattFill prst="pct50">
            <a:fgClr>
              <a:srgbClr val="DDDDDD"/>
            </a:fgClr>
            <a:bgClr>
              <a:srgbClr val="FFFFFF"/>
            </a:bgClr>
          </a:patt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b="1" i="1" dirty="0" smtClean="0">
                <a:latin typeface="Arial" charset="0"/>
              </a:rPr>
              <a:t>Contexto del  </a:t>
            </a:r>
          </a:p>
          <a:p>
            <a:pPr algn="ctr"/>
            <a:r>
              <a:rPr lang="es-ES_tradnl" b="1" i="1" dirty="0" smtClean="0">
                <a:latin typeface="Arial" charset="0"/>
              </a:rPr>
              <a:t>Paisaje</a:t>
            </a:r>
            <a:endParaRPr lang="es-ES_tradnl" b="1" i="1" dirty="0">
              <a:latin typeface="Arial" charset="0"/>
            </a:endParaRPr>
          </a:p>
        </p:txBody>
      </p:sp>
      <p:sp>
        <p:nvSpPr>
          <p:cNvPr id="2193" name="Text Box 145"/>
          <p:cNvSpPr txBox="1">
            <a:spLocks noChangeArrowheads="1"/>
          </p:cNvSpPr>
          <p:nvPr/>
        </p:nvSpPr>
        <p:spPr bwMode="auto">
          <a:xfrm>
            <a:off x="2667000" y="5105400"/>
            <a:ext cx="1462088" cy="4572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s-ES_tradnl" b="1" smtClean="0"/>
              <a:t>Procesos Ecológicos</a:t>
            </a:r>
            <a:endParaRPr lang="es-ES_tradnl" b="1"/>
          </a:p>
        </p:txBody>
      </p:sp>
      <p:sp>
        <p:nvSpPr>
          <p:cNvPr id="2195" name="AutoShape 147"/>
          <p:cNvSpPr>
            <a:spLocks noChangeArrowheads="1"/>
          </p:cNvSpPr>
          <p:nvPr/>
        </p:nvSpPr>
        <p:spPr bwMode="auto">
          <a:xfrm>
            <a:off x="1676400" y="5791200"/>
            <a:ext cx="1614488" cy="776288"/>
          </a:xfrm>
          <a:prstGeom prst="flowChartProcess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1000" dirty="0" smtClean="0"/>
              <a:t>¿Operan los procesos</a:t>
            </a:r>
          </a:p>
          <a:p>
            <a:pPr algn="ctr"/>
            <a:r>
              <a:rPr lang="es-ES_tradnl" sz="1000" dirty="0" smtClean="0"/>
              <a:t>medio-ambientales y las </a:t>
            </a:r>
          </a:p>
          <a:p>
            <a:pPr algn="ctr"/>
            <a:r>
              <a:rPr lang="es-ES_tradnl" sz="1000" dirty="0" smtClean="0"/>
              <a:t>perturbaciones naturales</a:t>
            </a:r>
          </a:p>
          <a:p>
            <a:pPr algn="ctr"/>
            <a:r>
              <a:rPr lang="es-ES_tradnl" sz="1000" dirty="0" smtClean="0"/>
              <a:t>que sustentan los objetos?</a:t>
            </a:r>
            <a:endParaRPr lang="es-ES_tradnl" sz="800" i="1" dirty="0" smtClean="0"/>
          </a:p>
          <a:p>
            <a:pPr algn="ctr"/>
            <a:r>
              <a:rPr lang="es-ES_tradnl" sz="800" i="1" dirty="0" smtClean="0"/>
              <a:t>ej. incendio, inundaciones</a:t>
            </a:r>
            <a:endParaRPr lang="es-ES_tradnl" sz="800" i="1" dirty="0"/>
          </a:p>
        </p:txBody>
      </p:sp>
      <p:sp>
        <p:nvSpPr>
          <p:cNvPr id="2196" name="Text Box 148"/>
          <p:cNvSpPr txBox="1">
            <a:spLocks noChangeArrowheads="1"/>
          </p:cNvSpPr>
          <p:nvPr/>
        </p:nvSpPr>
        <p:spPr bwMode="auto">
          <a:xfrm>
            <a:off x="4419600" y="5105400"/>
            <a:ext cx="1462088" cy="4572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s-ES_tradnl" b="1" smtClean="0"/>
              <a:t>Conectividad</a:t>
            </a:r>
            <a:endParaRPr lang="es-ES_tradnl" b="1"/>
          </a:p>
        </p:txBody>
      </p:sp>
      <p:sp>
        <p:nvSpPr>
          <p:cNvPr id="2197" name="Line 149"/>
          <p:cNvSpPr>
            <a:spLocks noChangeShapeType="1"/>
          </p:cNvSpPr>
          <p:nvPr/>
        </p:nvSpPr>
        <p:spPr bwMode="auto">
          <a:xfrm>
            <a:off x="2971800" y="556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198" name="AutoShape 150"/>
          <p:cNvSpPr>
            <a:spLocks noChangeArrowheads="1"/>
          </p:cNvSpPr>
          <p:nvPr/>
        </p:nvSpPr>
        <p:spPr bwMode="auto">
          <a:xfrm>
            <a:off x="3429000" y="5791200"/>
            <a:ext cx="1538288" cy="776288"/>
          </a:xfrm>
          <a:prstGeom prst="flowChartProcess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1000" dirty="0" smtClean="0"/>
              <a:t>¿Las especies características</a:t>
            </a:r>
          </a:p>
          <a:p>
            <a:pPr algn="ctr"/>
            <a:r>
              <a:rPr lang="es-ES_tradnl" sz="1000" dirty="0" smtClean="0"/>
              <a:t>tienen acceso a todos los</a:t>
            </a:r>
          </a:p>
          <a:p>
            <a:pPr algn="ctr"/>
            <a:r>
              <a:rPr lang="es-ES_tradnl" sz="1000" dirty="0" smtClean="0"/>
              <a:t>hábitats y recursos </a:t>
            </a:r>
          </a:p>
          <a:p>
            <a:pPr algn="ctr"/>
            <a:r>
              <a:rPr lang="es-ES_tradnl" sz="1000" dirty="0" smtClean="0"/>
              <a:t>para completar sus </a:t>
            </a:r>
          </a:p>
          <a:p>
            <a:pPr algn="ctr"/>
            <a:r>
              <a:rPr lang="es-ES_tradnl" sz="1000" dirty="0" smtClean="0"/>
              <a:t>ciclos de vida?</a:t>
            </a:r>
            <a:endParaRPr lang="es-ES_tradnl" sz="800" dirty="0"/>
          </a:p>
        </p:txBody>
      </p:sp>
      <p:sp>
        <p:nvSpPr>
          <p:cNvPr id="2199" name="Line 151"/>
          <p:cNvSpPr>
            <a:spLocks noChangeShapeType="1"/>
          </p:cNvSpPr>
          <p:nvPr/>
        </p:nvSpPr>
        <p:spPr bwMode="auto">
          <a:xfrm>
            <a:off x="4648200" y="556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200" name="AutoShape 152"/>
          <p:cNvSpPr>
            <a:spLocks noChangeArrowheads="1"/>
          </p:cNvSpPr>
          <p:nvPr/>
        </p:nvSpPr>
        <p:spPr bwMode="auto">
          <a:xfrm>
            <a:off x="5029200" y="5791200"/>
            <a:ext cx="1752600" cy="776288"/>
          </a:xfrm>
          <a:prstGeom prst="flowChartProcess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1000" dirty="0" smtClean="0"/>
              <a:t>¿Pueden los </a:t>
            </a:r>
            <a:r>
              <a:rPr lang="es-ES_tradnl" sz="1000" dirty="0" err="1" smtClean="0"/>
              <a:t>sist</a:t>
            </a:r>
            <a:r>
              <a:rPr lang="es-ES_tradnl" sz="1000" dirty="0" smtClean="0"/>
              <a:t>. ecológicos, </a:t>
            </a:r>
          </a:p>
          <a:p>
            <a:pPr algn="ctr"/>
            <a:r>
              <a:rPr lang="es-ES_tradnl" sz="1000" dirty="0" smtClean="0"/>
              <a:t>comunidades y especies </a:t>
            </a:r>
          </a:p>
          <a:p>
            <a:pPr algn="ctr"/>
            <a:r>
              <a:rPr lang="es-ES_tradnl" sz="1000" dirty="0" smtClean="0"/>
              <a:t>movilizarse en respuesta a </a:t>
            </a:r>
          </a:p>
          <a:p>
            <a:pPr algn="ctr"/>
            <a:r>
              <a:rPr lang="es-ES_tradnl" sz="1000" dirty="0" smtClean="0"/>
              <a:t>cambios ambientales? </a:t>
            </a:r>
          </a:p>
          <a:p>
            <a:pPr algn="ctr"/>
            <a:r>
              <a:rPr lang="es-ES_tradnl" sz="800" i="1" dirty="0" smtClean="0"/>
              <a:t>ej. cambio climático</a:t>
            </a:r>
            <a:endParaRPr lang="es-ES_tradnl" sz="800" i="1" dirty="0"/>
          </a:p>
        </p:txBody>
      </p:sp>
      <p:sp>
        <p:nvSpPr>
          <p:cNvPr id="2201" name="Line 153"/>
          <p:cNvSpPr>
            <a:spLocks noChangeShapeType="1"/>
          </p:cNvSpPr>
          <p:nvPr/>
        </p:nvSpPr>
        <p:spPr bwMode="auto">
          <a:xfrm>
            <a:off x="5715000" y="556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203" name="AutoShape 155"/>
          <p:cNvSpPr>
            <a:spLocks noChangeArrowheads="1"/>
          </p:cNvSpPr>
          <p:nvPr/>
        </p:nvSpPr>
        <p:spPr bwMode="auto">
          <a:xfrm>
            <a:off x="5181600" y="4114800"/>
            <a:ext cx="1295400" cy="685800"/>
          </a:xfrm>
          <a:prstGeom prst="flowChartProcess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1000" dirty="0" smtClean="0"/>
              <a:t>¿Se reproducen</a:t>
            </a:r>
          </a:p>
          <a:p>
            <a:pPr algn="ctr"/>
            <a:r>
              <a:rPr lang="es-ES_tradnl" sz="1000" dirty="0" smtClean="0"/>
              <a:t>las especies?</a:t>
            </a:r>
            <a:endParaRPr lang="es-ES_tradnl" sz="1000" dirty="0"/>
          </a:p>
        </p:txBody>
      </p:sp>
      <p:sp>
        <p:nvSpPr>
          <p:cNvPr id="2204" name="Text Box 156" descr="50%"/>
          <p:cNvSpPr txBox="1">
            <a:spLocks noChangeArrowheads="1"/>
          </p:cNvSpPr>
          <p:nvPr/>
        </p:nvSpPr>
        <p:spPr bwMode="auto">
          <a:xfrm>
            <a:off x="457200" y="6705600"/>
            <a:ext cx="5943600" cy="304800"/>
          </a:xfrm>
          <a:prstGeom prst="rect">
            <a:avLst/>
          </a:prstGeom>
          <a:pattFill prst="pct50">
            <a:fgClr>
              <a:srgbClr val="DDDDDD"/>
            </a:fgClr>
            <a:bgClr>
              <a:srgbClr val="FFFFFF"/>
            </a:bgClr>
          </a:patt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1400" b="1" i="1" smtClean="0">
                <a:latin typeface="Arial" charset="0"/>
              </a:rPr>
              <a:t>Clasificación de Factores Ecológicos Clave</a:t>
            </a:r>
            <a:endParaRPr lang="es-ES_tradnl" sz="1400" b="1" i="1">
              <a:latin typeface="Arial" charset="0"/>
            </a:endParaRPr>
          </a:p>
        </p:txBody>
      </p:sp>
      <p:sp>
        <p:nvSpPr>
          <p:cNvPr id="2205" name="AutoShape 157"/>
          <p:cNvSpPr>
            <a:spLocks noChangeArrowheads="1"/>
          </p:cNvSpPr>
          <p:nvPr/>
        </p:nvSpPr>
        <p:spPr bwMode="auto">
          <a:xfrm>
            <a:off x="457200" y="7086600"/>
            <a:ext cx="1216025" cy="533400"/>
          </a:xfrm>
          <a:prstGeom prst="flowChartAlternateProcess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1400" smtClean="0">
                <a:latin typeface="Arial" charset="0"/>
              </a:rPr>
              <a:t>Pobre</a:t>
            </a:r>
          </a:p>
          <a:p>
            <a:pPr algn="ctr"/>
            <a:r>
              <a:rPr lang="es-ES_tradnl" sz="1100" i="1" smtClean="0">
                <a:latin typeface="Arial" charset="0"/>
              </a:rPr>
              <a:t>Pérdida inminente</a:t>
            </a:r>
            <a:endParaRPr lang="es-ES_tradnl" sz="1400">
              <a:latin typeface="Arial" charset="0"/>
            </a:endParaRPr>
          </a:p>
        </p:txBody>
      </p:sp>
      <p:sp>
        <p:nvSpPr>
          <p:cNvPr id="2208" name="AutoShape 160"/>
          <p:cNvSpPr>
            <a:spLocks noChangeArrowheads="1"/>
          </p:cNvSpPr>
          <p:nvPr/>
        </p:nvSpPr>
        <p:spPr bwMode="auto">
          <a:xfrm>
            <a:off x="304800" y="7803356"/>
            <a:ext cx="1447800" cy="776288"/>
          </a:xfrm>
          <a:prstGeom prst="flowChartProcess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1000" b="1" i="1" dirty="0" smtClean="0"/>
              <a:t>Permitir que el factor </a:t>
            </a:r>
          </a:p>
          <a:p>
            <a:pPr algn="ctr"/>
            <a:r>
              <a:rPr lang="es-ES_tradnl" sz="1000" b="1" i="1" dirty="0" smtClean="0"/>
              <a:t>permanezca en esta </a:t>
            </a:r>
          </a:p>
          <a:p>
            <a:pPr algn="ctr"/>
            <a:r>
              <a:rPr lang="es-ES_tradnl" sz="1000" b="1" i="1" dirty="0"/>
              <a:t>c</a:t>
            </a:r>
            <a:r>
              <a:rPr lang="es-ES_tradnl" sz="1000" b="1" i="1" dirty="0" smtClean="0"/>
              <a:t>ondición durante un </a:t>
            </a:r>
          </a:p>
          <a:p>
            <a:pPr algn="ctr"/>
            <a:r>
              <a:rPr lang="es-ES_tradnl" sz="1000" b="1" i="1" dirty="0" smtClean="0"/>
              <a:t>período prolongado, volver</a:t>
            </a:r>
            <a:r>
              <a:rPr lang="es-ES_tradnl" sz="1000" b="1" i="1" dirty="0" smtClean="0"/>
              <a:t>á </a:t>
            </a:r>
          </a:p>
          <a:p>
            <a:pPr algn="ctr"/>
            <a:r>
              <a:rPr lang="es-ES_tradnl" sz="1000" b="1" i="1" dirty="0" smtClean="0"/>
              <a:t>prácticamente imposible</a:t>
            </a:r>
          </a:p>
          <a:p>
            <a:pPr algn="ctr"/>
            <a:r>
              <a:rPr lang="es-ES_tradnl" sz="1000" b="1" i="1" dirty="0" smtClean="0"/>
              <a:t>la restauración o la</a:t>
            </a:r>
          </a:p>
          <a:p>
            <a:pPr algn="ctr"/>
            <a:r>
              <a:rPr lang="es-ES_tradnl" sz="1000" b="1" i="1" dirty="0" smtClean="0"/>
              <a:t>  prevención de extirpación</a:t>
            </a:r>
          </a:p>
        </p:txBody>
      </p:sp>
      <p:sp>
        <p:nvSpPr>
          <p:cNvPr id="2209" name="AutoShape 161"/>
          <p:cNvSpPr>
            <a:spLocks noChangeArrowheads="1"/>
          </p:cNvSpPr>
          <p:nvPr/>
        </p:nvSpPr>
        <p:spPr bwMode="auto">
          <a:xfrm>
            <a:off x="3733800" y="7803356"/>
            <a:ext cx="1152525" cy="776288"/>
          </a:xfrm>
          <a:prstGeom prst="flowChartProcess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1000" b="1" i="1" dirty="0" smtClean="0"/>
              <a:t>El factor está funcionando</a:t>
            </a:r>
          </a:p>
          <a:p>
            <a:pPr algn="ctr"/>
            <a:r>
              <a:rPr lang="es-ES_tradnl" sz="1000" b="1" i="1" dirty="0" smtClean="0"/>
              <a:t>dentro de su rango de </a:t>
            </a:r>
          </a:p>
          <a:p>
            <a:pPr algn="ctr"/>
            <a:r>
              <a:rPr lang="es-ES_tradnl" sz="1000" b="1" i="1" dirty="0" smtClean="0"/>
              <a:t>variación aceptable. </a:t>
            </a:r>
          </a:p>
          <a:p>
            <a:pPr algn="ctr"/>
            <a:r>
              <a:rPr lang="es-ES_tradnl" sz="1000" b="1" i="1" dirty="0" smtClean="0"/>
              <a:t>Pueda que necesite </a:t>
            </a:r>
          </a:p>
          <a:p>
            <a:pPr algn="ctr"/>
            <a:r>
              <a:rPr lang="es-ES_tradnl" sz="1000" b="1" i="1" dirty="0" smtClean="0"/>
              <a:t>intervención humana.</a:t>
            </a:r>
            <a:endParaRPr lang="es-ES_tradnl" sz="900" i="1" dirty="0"/>
          </a:p>
        </p:txBody>
      </p:sp>
      <p:sp>
        <p:nvSpPr>
          <p:cNvPr id="2210" name="Text Box 162"/>
          <p:cNvSpPr txBox="1">
            <a:spLocks noChangeArrowheads="1"/>
          </p:cNvSpPr>
          <p:nvPr/>
        </p:nvSpPr>
        <p:spPr bwMode="auto">
          <a:xfrm>
            <a:off x="152400" y="8844662"/>
            <a:ext cx="6629400" cy="22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s-ES_tradnl" sz="850" dirty="0" smtClean="0"/>
              <a:t>Nota: Los factores ecológicos citados son comunes a muchos objetivos; sin embargo no son inclusivos. No todos los factores aplicarán a un objeto .</a:t>
            </a:r>
            <a:endParaRPr lang="es-ES_tradnl" sz="850" dirty="0" smtClean="0"/>
          </a:p>
        </p:txBody>
      </p:sp>
      <p:sp>
        <p:nvSpPr>
          <p:cNvPr id="2212" name="AutoShape 164"/>
          <p:cNvSpPr>
            <a:spLocks noChangeArrowheads="1"/>
          </p:cNvSpPr>
          <p:nvPr/>
        </p:nvSpPr>
        <p:spPr bwMode="auto">
          <a:xfrm>
            <a:off x="5324475" y="7803356"/>
            <a:ext cx="1152525" cy="776288"/>
          </a:xfrm>
          <a:prstGeom prst="flowChartProcess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1000" b="1" i="1" dirty="0" smtClean="0"/>
              <a:t>El factor está funcionando</a:t>
            </a:r>
          </a:p>
          <a:p>
            <a:pPr algn="ctr"/>
            <a:r>
              <a:rPr lang="es-ES_tradnl" sz="1000" b="1" i="1" dirty="0" smtClean="0"/>
              <a:t>dentro de un estado </a:t>
            </a:r>
          </a:p>
          <a:p>
            <a:pPr algn="ctr"/>
            <a:r>
              <a:rPr lang="es-ES_tradnl" sz="1000" b="1" i="1" dirty="0" smtClean="0"/>
              <a:t>ecológico deseable. </a:t>
            </a:r>
          </a:p>
          <a:p>
            <a:pPr algn="ctr"/>
            <a:r>
              <a:rPr lang="es-ES_tradnl" sz="1000" b="1" i="1" dirty="0"/>
              <a:t>R</a:t>
            </a:r>
            <a:r>
              <a:rPr lang="es-ES_tradnl" sz="1000" b="1" i="1" dirty="0" smtClean="0"/>
              <a:t>equiere de poca</a:t>
            </a:r>
          </a:p>
          <a:p>
            <a:pPr algn="ctr"/>
            <a:r>
              <a:rPr lang="es-ES_tradnl" sz="1000" b="1" i="1" dirty="0" smtClean="0"/>
              <a:t>intervención humana</a:t>
            </a:r>
            <a:endParaRPr lang="es-ES_tradnl" sz="1000" b="1" i="1" dirty="0" smtClean="0"/>
          </a:p>
        </p:txBody>
      </p:sp>
      <p:sp>
        <p:nvSpPr>
          <p:cNvPr id="2213" name="AutoShape 165"/>
          <p:cNvSpPr>
            <a:spLocks noChangeArrowheads="1"/>
          </p:cNvSpPr>
          <p:nvPr/>
        </p:nvSpPr>
        <p:spPr bwMode="auto">
          <a:xfrm>
            <a:off x="1981200" y="7696200"/>
            <a:ext cx="1371600" cy="990600"/>
          </a:xfrm>
          <a:prstGeom prst="flowChartProcess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1000" b="1" i="1" dirty="0" smtClean="0"/>
              <a:t>El factor se encuentra fuera</a:t>
            </a:r>
          </a:p>
          <a:p>
            <a:pPr algn="ctr"/>
            <a:r>
              <a:rPr lang="es-ES_tradnl" sz="1000" b="1" i="1" dirty="0" smtClean="0"/>
              <a:t>de su rango de variación</a:t>
            </a:r>
          </a:p>
          <a:p>
            <a:pPr algn="ctr"/>
            <a:r>
              <a:rPr lang="es-ES_tradnl" sz="1000" b="1" i="1" dirty="0" smtClean="0"/>
              <a:t>aceptable y requiere de</a:t>
            </a:r>
          </a:p>
          <a:p>
            <a:pPr algn="ctr"/>
            <a:r>
              <a:rPr lang="es-ES_tradnl" sz="1000" b="1" i="1" dirty="0" smtClean="0"/>
              <a:t>intervención humana. </a:t>
            </a:r>
          </a:p>
          <a:p>
            <a:pPr algn="ctr"/>
            <a:r>
              <a:rPr lang="es-ES_tradnl" sz="1000" b="1" i="1" dirty="0" smtClean="0"/>
              <a:t>Si no se controla, el objeto</a:t>
            </a:r>
          </a:p>
          <a:p>
            <a:pPr algn="ctr"/>
            <a:r>
              <a:rPr lang="es-ES_tradnl" sz="1000" b="1" i="1" dirty="0" smtClean="0"/>
              <a:t>será vulnerable a degradación</a:t>
            </a:r>
          </a:p>
          <a:p>
            <a:pPr algn="ctr"/>
            <a:r>
              <a:rPr lang="es-ES_tradnl" sz="1000" b="1" i="1" dirty="0" smtClean="0"/>
              <a:t>seria</a:t>
            </a:r>
            <a:endParaRPr lang="es-ES_tradnl" sz="1000" i="1" dirty="0"/>
          </a:p>
        </p:txBody>
      </p:sp>
      <p:sp>
        <p:nvSpPr>
          <p:cNvPr id="2217" name="AutoShape 169" descr="50%"/>
          <p:cNvSpPr>
            <a:spLocks noChangeArrowheads="1"/>
          </p:cNvSpPr>
          <p:nvPr/>
        </p:nvSpPr>
        <p:spPr bwMode="auto">
          <a:xfrm>
            <a:off x="381000" y="1752600"/>
            <a:ext cx="1066800" cy="533400"/>
          </a:xfrm>
          <a:prstGeom prst="flowChartAlternateProcess">
            <a:avLst/>
          </a:prstGeom>
          <a:pattFill prst="pct50">
            <a:fgClr>
              <a:srgbClr val="DDDDDD"/>
            </a:fgClr>
            <a:bgClr>
              <a:srgbClr val="FFFFFF"/>
            </a:bgClr>
          </a:patt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b="1" i="1" smtClean="0">
                <a:latin typeface="Arial" charset="0"/>
              </a:rPr>
              <a:t>Tamaño</a:t>
            </a:r>
            <a:endParaRPr lang="es-ES_tradnl" b="1" i="1"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644</TotalTime>
  <Words>300</Words>
  <Application>Microsoft Macintosh PowerPoint</Application>
  <PresentationFormat>Carta (216 x 279 mm)</PresentationFormat>
  <Paragraphs>86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Blank Presentation</vt:lpstr>
      <vt:lpstr>Presentación de PowerPoint</vt:lpstr>
    </vt:vector>
  </TitlesOfParts>
  <Company>The Nature Conservancy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Greg Low</dc:creator>
  <cp:lastModifiedBy>Armando Valdes-Velasquez</cp:lastModifiedBy>
  <cp:revision>48</cp:revision>
  <cp:lastPrinted>2013-08-16T13:01:13Z</cp:lastPrinted>
  <dcterms:created xsi:type="dcterms:W3CDTF">2002-02-22T19:17:36Z</dcterms:created>
  <dcterms:modified xsi:type="dcterms:W3CDTF">2013-08-16T13:01:14Z</dcterms:modified>
</cp:coreProperties>
</file>