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6600"/>
    <a:srgbClr val="CCECFF"/>
    <a:srgbClr val="FE7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979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012C2767-2290-4546-A137-ABF5517625D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89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834BC4D9-152C-42DA-A084-B4365914AA4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55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CBFB5-D7D7-40E4-AD9C-570F12EB7ADA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05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E89DC-7D38-4A71-9709-B85C52A73A2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1E69D-8F1D-4676-B257-3CE36C1B9DD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B83CD-0C60-4129-8ECE-EC511F4C472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9AC24-6B5C-4F7E-8CB4-3F8F833B050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016BC-BED6-461A-B7FC-4A48471C526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AD7E4-A676-4B05-8022-926C3A1A809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59C4D-BF3F-45C0-BEF4-6369B0B9717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B977-36C6-4349-B5B7-FD7738DC4A4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BE9B2-76CF-47B0-A34B-F346CDA010F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2001F-6141-4864-99C5-6ED92B29DFB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5CFCF-245B-49E4-BB3B-BFD7E08A54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55B37C-76C3-4197-9C51-699C889BC44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1143000" y="2438400"/>
            <a:ext cx="1843088" cy="776288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O tamanho da área é </a:t>
            </a:r>
          </a:p>
          <a:p>
            <a:pPr algn="ctr"/>
            <a:r>
              <a:rPr lang="pt-BR" sz="1000" dirty="0" smtClean="0"/>
              <a:t>suficiente para permitir </a:t>
            </a:r>
          </a:p>
          <a:p>
            <a:pPr algn="ctr"/>
            <a:r>
              <a:rPr lang="pt-BR" sz="1000" dirty="0" smtClean="0"/>
              <a:t>uma reestabelecimento após </a:t>
            </a:r>
          </a:p>
          <a:p>
            <a:pPr algn="ctr"/>
            <a:r>
              <a:rPr lang="pt-BR" sz="1000" dirty="0" smtClean="0"/>
              <a:t>os distúrbios naturais</a:t>
            </a:r>
          </a:p>
          <a:p>
            <a:pPr algn="ctr"/>
            <a:r>
              <a:rPr lang="pt-BR" sz="800" i="1" dirty="0" smtClean="0"/>
              <a:t>e.g. 4x  área de distúrbios históricos severos</a:t>
            </a:r>
            <a:endParaRPr lang="pt-BR" sz="800" i="1" dirty="0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4572000" y="1066800"/>
            <a:ext cx="2057400" cy="533400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pt-BR" sz="1400" b="1" dirty="0" smtClean="0"/>
              <a:t>Espécies</a:t>
            </a:r>
            <a:endParaRPr lang="pt-BR" sz="1400" b="1" dirty="0">
              <a:latin typeface="Arial" charset="0"/>
            </a:endParaRP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057400" y="1066800"/>
            <a:ext cx="2028825" cy="533400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sz="1400" b="1" dirty="0" smtClean="0"/>
              <a:t>Sistemas ecológicos e comunidades naturais</a:t>
            </a:r>
            <a:endParaRPr lang="pt-BR" sz="1400" b="1" dirty="0"/>
          </a:p>
        </p:txBody>
      </p:sp>
      <p:sp>
        <p:nvSpPr>
          <p:cNvPr id="2101" name="AutoShape 53"/>
          <p:cNvSpPr>
            <a:spLocks noChangeArrowheads="1"/>
          </p:cNvSpPr>
          <p:nvPr/>
        </p:nvSpPr>
        <p:spPr bwMode="auto">
          <a:xfrm>
            <a:off x="3657600" y="7162800"/>
            <a:ext cx="1189038" cy="5334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dirty="0" smtClean="0">
                <a:latin typeface="Arial" charset="0"/>
              </a:rPr>
              <a:t>Bom</a:t>
            </a:r>
          </a:p>
          <a:p>
            <a:pPr algn="ctr"/>
            <a:r>
              <a:rPr lang="pt-BR" sz="1100" i="1" dirty="0" smtClean="0">
                <a:latin typeface="Arial" charset="0"/>
              </a:rPr>
              <a:t>mínimo de </a:t>
            </a:r>
          </a:p>
          <a:p>
            <a:pPr algn="ctr"/>
            <a:r>
              <a:rPr lang="pt-BR" sz="1100" i="1" dirty="0" smtClean="0">
                <a:latin typeface="Arial" charset="0"/>
              </a:rPr>
              <a:t>integridade</a:t>
            </a:r>
            <a:endParaRPr lang="pt-BR" sz="1400" dirty="0">
              <a:latin typeface="Arial" charset="0"/>
            </a:endParaRPr>
          </a:p>
        </p:txBody>
      </p:sp>
      <p:sp>
        <p:nvSpPr>
          <p:cNvPr id="2102" name="AutoShape 54"/>
          <p:cNvSpPr>
            <a:spLocks noChangeArrowheads="1"/>
          </p:cNvSpPr>
          <p:nvPr/>
        </p:nvSpPr>
        <p:spPr bwMode="auto">
          <a:xfrm>
            <a:off x="5257800" y="7162800"/>
            <a:ext cx="1189038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Arial" charset="0"/>
              </a:rPr>
              <a:t>Muito Bom</a:t>
            </a:r>
          </a:p>
          <a:p>
            <a:pPr algn="ctr"/>
            <a:r>
              <a:rPr lang="pt-BR" sz="1100" i="1" dirty="0" smtClean="0">
                <a:solidFill>
                  <a:schemeClr val="bg1"/>
                </a:solidFill>
                <a:latin typeface="Arial" charset="0"/>
              </a:rPr>
              <a:t>máximo de </a:t>
            </a:r>
          </a:p>
          <a:p>
            <a:pPr algn="ctr"/>
            <a:r>
              <a:rPr lang="pt-BR" sz="1100" i="1" dirty="0" smtClean="0">
                <a:solidFill>
                  <a:schemeClr val="bg1"/>
                </a:solidFill>
                <a:latin typeface="Arial" charset="0"/>
              </a:rPr>
              <a:t>integridade</a:t>
            </a:r>
            <a:endParaRPr lang="pt-BR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762000" y="15240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27" name="Text Box 79"/>
          <p:cNvSpPr txBox="1">
            <a:spLocks noChangeArrowheads="1"/>
          </p:cNvSpPr>
          <p:nvPr/>
        </p:nvSpPr>
        <p:spPr bwMode="auto">
          <a:xfrm>
            <a:off x="685800" y="304800"/>
            <a:ext cx="5410200" cy="63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smtClean="0"/>
              <a:t>Método </a:t>
            </a:r>
            <a:r>
              <a:rPr lang="pt-BR" sz="1800" b="1" dirty="0" smtClean="0"/>
              <a:t>para Avaliar Viabilidade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pt-BR" sz="1600" b="1" i="1" dirty="0" smtClean="0"/>
              <a:t>Características </a:t>
            </a:r>
            <a:r>
              <a:rPr lang="pt-BR" sz="1600" b="1" i="1" dirty="0" err="1" smtClean="0"/>
              <a:t>Ecológicas-chave</a:t>
            </a:r>
            <a:r>
              <a:rPr lang="pt-BR" sz="1600" b="1" i="1" dirty="0" smtClean="0"/>
              <a:t> Representativas</a:t>
            </a:r>
            <a:endParaRPr lang="pt-BR" sz="1600" b="1" dirty="0"/>
          </a:p>
        </p:txBody>
      </p:sp>
      <p:sp>
        <p:nvSpPr>
          <p:cNvPr id="2162" name="Line 114"/>
          <p:cNvSpPr>
            <a:spLocks noChangeShapeType="1"/>
          </p:cNvSpPr>
          <p:nvPr/>
        </p:nvSpPr>
        <p:spPr bwMode="auto">
          <a:xfrm>
            <a:off x="27432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64" name="Line 116"/>
          <p:cNvSpPr>
            <a:spLocks noChangeShapeType="1"/>
          </p:cNvSpPr>
          <p:nvPr/>
        </p:nvSpPr>
        <p:spPr bwMode="auto">
          <a:xfrm>
            <a:off x="35052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66" name="Text Box 118"/>
          <p:cNvSpPr txBox="1">
            <a:spLocks noChangeArrowheads="1"/>
          </p:cNvSpPr>
          <p:nvPr/>
        </p:nvSpPr>
        <p:spPr bwMode="auto">
          <a:xfrm>
            <a:off x="4953000" y="17526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b="1" dirty="0" smtClean="0"/>
              <a:t>Abundância da Espécie</a:t>
            </a:r>
            <a:endParaRPr lang="pt-BR" b="1" dirty="0"/>
          </a:p>
        </p:txBody>
      </p:sp>
      <p:sp>
        <p:nvSpPr>
          <p:cNvPr id="2168" name="Line 120"/>
          <p:cNvSpPr>
            <a:spLocks noChangeShapeType="1"/>
          </p:cNvSpPr>
          <p:nvPr/>
        </p:nvSpPr>
        <p:spPr bwMode="auto">
          <a:xfrm>
            <a:off x="56388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69" name="AutoShape 121" descr="50%"/>
          <p:cNvSpPr>
            <a:spLocks noChangeArrowheads="1"/>
          </p:cNvSpPr>
          <p:nvPr/>
        </p:nvSpPr>
        <p:spPr bwMode="auto">
          <a:xfrm>
            <a:off x="381000" y="3429000"/>
            <a:ext cx="1066800" cy="533400"/>
          </a:xfrm>
          <a:prstGeom prst="flowChartAlternateProcess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b="1" i="1" dirty="0" smtClean="0">
                <a:latin typeface="Arial" charset="0"/>
              </a:rPr>
              <a:t>Condição</a:t>
            </a:r>
            <a:endParaRPr lang="pt-BR" sz="1400" b="1" i="1" dirty="0">
              <a:latin typeface="Arial" charset="0"/>
            </a:endParaRPr>
          </a:p>
        </p:txBody>
      </p:sp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3657600" y="34290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b="1" dirty="0" smtClean="0"/>
              <a:t>Composição e Estrutura</a:t>
            </a:r>
            <a:endParaRPr lang="pt-BR" b="1" dirty="0"/>
          </a:p>
        </p:txBody>
      </p:sp>
      <p:sp>
        <p:nvSpPr>
          <p:cNvPr id="2173" name="AutoShape 125"/>
          <p:cNvSpPr>
            <a:spLocks noChangeArrowheads="1"/>
          </p:cNvSpPr>
          <p:nvPr/>
        </p:nvSpPr>
        <p:spPr bwMode="auto">
          <a:xfrm>
            <a:off x="3124200" y="2362200"/>
            <a:ext cx="1614488" cy="9906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O tamanho da área é </a:t>
            </a:r>
          </a:p>
          <a:p>
            <a:pPr algn="ctr"/>
            <a:r>
              <a:rPr lang="pt-BR" sz="1000" dirty="0" smtClean="0"/>
              <a:t>suficiente para permitir </a:t>
            </a:r>
          </a:p>
          <a:p>
            <a:pPr algn="ctr"/>
            <a:r>
              <a:rPr lang="pt-BR" sz="1000" dirty="0" smtClean="0"/>
              <a:t>a reprodução de espécies </a:t>
            </a:r>
          </a:p>
          <a:p>
            <a:pPr algn="ctr"/>
            <a:r>
              <a:rPr lang="pt-BR" sz="1000" dirty="0" smtClean="0"/>
              <a:t>representativas</a:t>
            </a:r>
          </a:p>
          <a:p>
            <a:pPr algn="ctr"/>
            <a:r>
              <a:rPr lang="pt-BR" sz="800" i="1" dirty="0" smtClean="0"/>
              <a:t>e.g. 25x  a área média  do território </a:t>
            </a:r>
          </a:p>
          <a:p>
            <a:pPr algn="ctr"/>
            <a:r>
              <a:rPr lang="pt-BR" sz="800" i="1" dirty="0" smtClean="0"/>
              <a:t>médio requerido por uma fêmea</a:t>
            </a:r>
            <a:endParaRPr lang="pt-BR" sz="800" i="1" dirty="0"/>
          </a:p>
        </p:txBody>
      </p:sp>
      <p:sp>
        <p:nvSpPr>
          <p:cNvPr id="2174" name="AutoShape 126"/>
          <p:cNvSpPr>
            <a:spLocks noChangeArrowheads="1"/>
          </p:cNvSpPr>
          <p:nvPr/>
        </p:nvSpPr>
        <p:spPr bwMode="auto">
          <a:xfrm>
            <a:off x="4953000" y="2438400"/>
            <a:ext cx="1462088" cy="776288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O tamanho</a:t>
            </a:r>
          </a:p>
          <a:p>
            <a:pPr algn="ctr"/>
            <a:r>
              <a:rPr lang="pt-BR" sz="1000" dirty="0" smtClean="0"/>
              <a:t>da população local </a:t>
            </a:r>
          </a:p>
          <a:p>
            <a:pPr algn="ctr"/>
            <a:r>
              <a:rPr lang="pt-BR" sz="1000" dirty="0" smtClean="0"/>
              <a:t>é suficiente para que </a:t>
            </a:r>
          </a:p>
          <a:p>
            <a:pPr algn="ctr"/>
            <a:r>
              <a:rPr lang="pt-BR" sz="1000" dirty="0" smtClean="0"/>
              <a:t>sua reprodução seja </a:t>
            </a:r>
          </a:p>
          <a:p>
            <a:pPr algn="ctr"/>
            <a:r>
              <a:rPr lang="pt-BR" sz="1000" dirty="0" smtClean="0"/>
              <a:t>geneticamente viável</a:t>
            </a:r>
            <a:endParaRPr lang="pt-BR" sz="1000" dirty="0"/>
          </a:p>
        </p:txBody>
      </p:sp>
      <p:sp>
        <p:nvSpPr>
          <p:cNvPr id="2179" name="AutoShape 131"/>
          <p:cNvSpPr>
            <a:spLocks noChangeArrowheads="1"/>
          </p:cNvSpPr>
          <p:nvPr/>
        </p:nvSpPr>
        <p:spPr bwMode="auto">
          <a:xfrm>
            <a:off x="2057400" y="7162800"/>
            <a:ext cx="1216025" cy="5334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dirty="0" smtClean="0">
                <a:latin typeface="Arial" charset="0"/>
              </a:rPr>
              <a:t>Razoável</a:t>
            </a:r>
          </a:p>
          <a:p>
            <a:pPr algn="ctr"/>
            <a:r>
              <a:rPr lang="pt-BR" sz="1100" i="1" dirty="0" smtClean="0">
                <a:latin typeface="Arial" charset="0"/>
              </a:rPr>
              <a:t>Vulnerável</a:t>
            </a:r>
            <a:endParaRPr lang="pt-BR" sz="1400" dirty="0">
              <a:latin typeface="Arial" charset="0"/>
            </a:endParaRPr>
          </a:p>
        </p:txBody>
      </p:sp>
      <p:sp>
        <p:nvSpPr>
          <p:cNvPr id="2184" name="AutoShape 136"/>
          <p:cNvSpPr>
            <a:spLocks noChangeArrowheads="1"/>
          </p:cNvSpPr>
          <p:nvPr/>
        </p:nvSpPr>
        <p:spPr bwMode="auto">
          <a:xfrm>
            <a:off x="3886200" y="4114800"/>
            <a:ext cx="1143000" cy="6858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Há presença de </a:t>
            </a:r>
          </a:p>
          <a:p>
            <a:pPr algn="ctr"/>
            <a:r>
              <a:rPr lang="pt-BR" sz="1000" dirty="0" smtClean="0"/>
              <a:t>legados biológicas </a:t>
            </a:r>
          </a:p>
          <a:p>
            <a:pPr algn="ctr"/>
            <a:r>
              <a:rPr lang="pt-BR" sz="1000" dirty="0" smtClean="0"/>
              <a:t>e de crescimento</a:t>
            </a:r>
            <a:endParaRPr lang="pt-BR" sz="900" i="1" dirty="0" smtClean="0"/>
          </a:p>
          <a:p>
            <a:pPr algn="ctr"/>
            <a:r>
              <a:rPr lang="pt-BR" sz="900" i="1" dirty="0" smtClean="0"/>
              <a:t>nos sistemas ecológicos</a:t>
            </a:r>
            <a:endParaRPr lang="pt-BR" sz="900" i="1" dirty="0"/>
          </a:p>
        </p:txBody>
      </p:sp>
      <p:sp>
        <p:nvSpPr>
          <p:cNvPr id="2185" name="Line 137"/>
          <p:cNvSpPr>
            <a:spLocks noChangeShapeType="1"/>
          </p:cNvSpPr>
          <p:nvPr/>
        </p:nvSpPr>
        <p:spPr bwMode="auto">
          <a:xfrm>
            <a:off x="31242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86" name="Line 138"/>
          <p:cNvSpPr>
            <a:spLocks noChangeShapeType="1"/>
          </p:cNvSpPr>
          <p:nvPr/>
        </p:nvSpPr>
        <p:spPr bwMode="auto">
          <a:xfrm>
            <a:off x="44196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87" name="AutoShape 139"/>
          <p:cNvSpPr>
            <a:spLocks noChangeArrowheads="1"/>
          </p:cNvSpPr>
          <p:nvPr/>
        </p:nvSpPr>
        <p:spPr bwMode="auto">
          <a:xfrm>
            <a:off x="2590800" y="4114800"/>
            <a:ext cx="1096963" cy="6858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Há presença de </a:t>
            </a:r>
          </a:p>
          <a:p>
            <a:pPr algn="ctr"/>
            <a:r>
              <a:rPr lang="pt-BR" sz="1000" dirty="0" smtClean="0"/>
              <a:t>espécies nativas </a:t>
            </a:r>
          </a:p>
          <a:p>
            <a:pPr algn="ctr"/>
            <a:r>
              <a:rPr lang="pt-BR" sz="1000" dirty="0" smtClean="0"/>
              <a:t>características</a:t>
            </a:r>
            <a:endParaRPr lang="pt-BR" sz="1000" dirty="0"/>
          </a:p>
        </p:txBody>
      </p:sp>
      <p:sp>
        <p:nvSpPr>
          <p:cNvPr id="2189" name="Line 141"/>
          <p:cNvSpPr>
            <a:spLocks noChangeShapeType="1"/>
          </p:cNvSpPr>
          <p:nvPr/>
        </p:nvSpPr>
        <p:spPr bwMode="auto">
          <a:xfrm>
            <a:off x="57912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90" name="Line 142"/>
          <p:cNvSpPr>
            <a:spLocks noChangeShapeType="1"/>
          </p:cNvSpPr>
          <p:nvPr/>
        </p:nvSpPr>
        <p:spPr bwMode="auto">
          <a:xfrm>
            <a:off x="3124200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91" name="Line 143"/>
          <p:cNvSpPr>
            <a:spLocks noChangeShapeType="1"/>
          </p:cNvSpPr>
          <p:nvPr/>
        </p:nvSpPr>
        <p:spPr bwMode="auto">
          <a:xfrm>
            <a:off x="5105400" y="3886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92" name="AutoShape 144" descr="50%"/>
          <p:cNvSpPr>
            <a:spLocks noChangeArrowheads="1"/>
          </p:cNvSpPr>
          <p:nvPr/>
        </p:nvSpPr>
        <p:spPr bwMode="auto">
          <a:xfrm>
            <a:off x="381000" y="5105400"/>
            <a:ext cx="1066800" cy="533400"/>
          </a:xfrm>
          <a:prstGeom prst="flowChartAlternateProcess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b="1" i="1" dirty="0" smtClean="0">
                <a:latin typeface="Arial" charset="0"/>
              </a:rPr>
              <a:t>Contexto de </a:t>
            </a:r>
          </a:p>
          <a:p>
            <a:pPr algn="ctr"/>
            <a:r>
              <a:rPr lang="pt-BR" sz="1400" b="1" i="1" dirty="0" smtClean="0">
                <a:latin typeface="Arial" charset="0"/>
              </a:rPr>
              <a:t>paisagem</a:t>
            </a:r>
            <a:endParaRPr lang="pt-BR" sz="1400" b="1" i="1" dirty="0">
              <a:latin typeface="Arial" charset="0"/>
            </a:endParaRPr>
          </a:p>
        </p:txBody>
      </p:sp>
      <p:sp>
        <p:nvSpPr>
          <p:cNvPr id="2193" name="Text Box 145"/>
          <p:cNvSpPr txBox="1">
            <a:spLocks noChangeArrowheads="1"/>
          </p:cNvSpPr>
          <p:nvPr/>
        </p:nvSpPr>
        <p:spPr bwMode="auto">
          <a:xfrm>
            <a:off x="2819400" y="51054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b="1" dirty="0" smtClean="0"/>
              <a:t>Processos Ecológicos</a:t>
            </a:r>
            <a:endParaRPr lang="pt-BR" b="1" dirty="0"/>
          </a:p>
        </p:txBody>
      </p:sp>
      <p:sp>
        <p:nvSpPr>
          <p:cNvPr id="2195" name="AutoShape 147"/>
          <p:cNvSpPr>
            <a:spLocks noChangeArrowheads="1"/>
          </p:cNvSpPr>
          <p:nvPr/>
        </p:nvSpPr>
        <p:spPr bwMode="auto">
          <a:xfrm>
            <a:off x="1828800" y="5791200"/>
            <a:ext cx="1614488" cy="776288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Os processos </a:t>
            </a:r>
            <a:r>
              <a:rPr lang="pt-BR" sz="1000" dirty="0" err="1" smtClean="0"/>
              <a:t>ambientais-chave</a:t>
            </a:r>
            <a:r>
              <a:rPr lang="pt-BR" sz="1000" dirty="0" smtClean="0"/>
              <a:t> </a:t>
            </a:r>
          </a:p>
          <a:p>
            <a:pPr algn="ctr"/>
            <a:r>
              <a:rPr lang="pt-BR" sz="1000" dirty="0" smtClean="0"/>
              <a:t>que sustentam os alvos e </a:t>
            </a:r>
          </a:p>
          <a:p>
            <a:pPr algn="ctr"/>
            <a:r>
              <a:rPr lang="pt-BR" sz="1000" smtClean="0"/>
              <a:t>os distúrbios </a:t>
            </a:r>
            <a:r>
              <a:rPr lang="pt-BR" sz="1000" dirty="0" smtClean="0"/>
              <a:t>naturais </a:t>
            </a:r>
          </a:p>
          <a:p>
            <a:pPr algn="ctr"/>
            <a:r>
              <a:rPr lang="pt-BR" sz="1000" dirty="0" smtClean="0"/>
              <a:t>ainda estão operantes</a:t>
            </a:r>
            <a:endParaRPr lang="pt-BR" sz="800" i="1" dirty="0" smtClean="0"/>
          </a:p>
          <a:p>
            <a:pPr algn="ctr"/>
            <a:r>
              <a:rPr lang="pt-BR" sz="800" i="1" dirty="0" smtClean="0"/>
              <a:t>e.g.  queimadas, enchentes</a:t>
            </a:r>
            <a:endParaRPr lang="pt-BR" sz="800" i="1" dirty="0"/>
          </a:p>
        </p:txBody>
      </p:sp>
      <p:sp>
        <p:nvSpPr>
          <p:cNvPr id="2196" name="Text Box 148"/>
          <p:cNvSpPr txBox="1">
            <a:spLocks noChangeArrowheads="1"/>
          </p:cNvSpPr>
          <p:nvPr/>
        </p:nvSpPr>
        <p:spPr bwMode="auto">
          <a:xfrm>
            <a:off x="4419600" y="51054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b="1" dirty="0" smtClean="0"/>
              <a:t>Conectividade</a:t>
            </a:r>
            <a:endParaRPr lang="pt-BR" b="1" dirty="0"/>
          </a:p>
        </p:txBody>
      </p:sp>
      <p:sp>
        <p:nvSpPr>
          <p:cNvPr id="2197" name="Line 149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98" name="AutoShape 150"/>
          <p:cNvSpPr>
            <a:spLocks noChangeArrowheads="1"/>
          </p:cNvSpPr>
          <p:nvPr/>
        </p:nvSpPr>
        <p:spPr bwMode="auto">
          <a:xfrm>
            <a:off x="3505200" y="5791200"/>
            <a:ext cx="1614488" cy="776288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As espécies características </a:t>
            </a:r>
          </a:p>
          <a:p>
            <a:pPr algn="ctr"/>
            <a:r>
              <a:rPr lang="pt-BR" sz="1000" dirty="0" smtClean="0"/>
              <a:t>têm acesso a todos os habitats</a:t>
            </a:r>
          </a:p>
          <a:p>
            <a:pPr algn="ctr"/>
            <a:r>
              <a:rPr lang="pt-BR" sz="1000" dirty="0" smtClean="0"/>
              <a:t> e recursos que precisam para </a:t>
            </a:r>
          </a:p>
          <a:p>
            <a:pPr algn="ctr"/>
            <a:r>
              <a:rPr lang="pt-BR" sz="1000" dirty="0" smtClean="0"/>
              <a:t>completar seus ciclos de vida</a:t>
            </a:r>
            <a:endParaRPr lang="pt-BR" sz="1000" dirty="0"/>
          </a:p>
        </p:txBody>
      </p:sp>
      <p:sp>
        <p:nvSpPr>
          <p:cNvPr id="2199" name="Line 151"/>
          <p:cNvSpPr>
            <a:spLocks noChangeShapeType="1"/>
          </p:cNvSpPr>
          <p:nvPr/>
        </p:nvSpPr>
        <p:spPr bwMode="auto">
          <a:xfrm>
            <a:off x="46482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0" name="AutoShape 152"/>
          <p:cNvSpPr>
            <a:spLocks noChangeArrowheads="1"/>
          </p:cNvSpPr>
          <p:nvPr/>
        </p:nvSpPr>
        <p:spPr bwMode="auto">
          <a:xfrm>
            <a:off x="5181600" y="5791200"/>
            <a:ext cx="1462088" cy="9144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Os sistemas ecológicos, </a:t>
            </a:r>
          </a:p>
          <a:p>
            <a:pPr algn="ctr"/>
            <a:r>
              <a:rPr lang="pt-BR" sz="1000" dirty="0" smtClean="0"/>
              <a:t>comunidades e espécies </a:t>
            </a:r>
          </a:p>
          <a:p>
            <a:pPr algn="ctr"/>
            <a:r>
              <a:rPr lang="pt-BR" sz="1000" dirty="0" smtClean="0"/>
              <a:t>poderiam  se </a:t>
            </a:r>
            <a:r>
              <a:rPr lang="pt-BR" sz="1000" dirty="0" smtClean="0"/>
              <a:t>deslocar</a:t>
            </a:r>
            <a:endParaRPr lang="pt-BR" sz="1000" dirty="0" smtClean="0"/>
          </a:p>
          <a:p>
            <a:pPr algn="ctr"/>
            <a:r>
              <a:rPr lang="pt-BR" sz="1000" dirty="0" smtClean="0"/>
              <a:t>em resposta às mudanças</a:t>
            </a:r>
          </a:p>
          <a:p>
            <a:pPr algn="ctr"/>
            <a:r>
              <a:rPr lang="pt-BR" sz="1000" dirty="0" smtClean="0"/>
              <a:t> ambientais</a:t>
            </a:r>
          </a:p>
          <a:p>
            <a:pPr algn="ctr"/>
            <a:r>
              <a:rPr lang="pt-BR" sz="800" i="1" dirty="0" smtClean="0"/>
              <a:t>e.g.  mudanças climáticas globais</a:t>
            </a:r>
            <a:endParaRPr lang="pt-BR" sz="800" i="1" dirty="0"/>
          </a:p>
        </p:txBody>
      </p:sp>
      <p:sp>
        <p:nvSpPr>
          <p:cNvPr id="2201" name="Line 153"/>
          <p:cNvSpPr>
            <a:spLocks noChangeShapeType="1"/>
          </p:cNvSpPr>
          <p:nvPr/>
        </p:nvSpPr>
        <p:spPr bwMode="auto">
          <a:xfrm>
            <a:off x="57150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3" name="AutoShape 155"/>
          <p:cNvSpPr>
            <a:spLocks noChangeArrowheads="1"/>
          </p:cNvSpPr>
          <p:nvPr/>
        </p:nvSpPr>
        <p:spPr bwMode="auto">
          <a:xfrm>
            <a:off x="5181600" y="4114800"/>
            <a:ext cx="1216025" cy="6858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dirty="0" smtClean="0"/>
              <a:t>As espécies estão </a:t>
            </a:r>
          </a:p>
          <a:p>
            <a:pPr algn="ctr"/>
            <a:r>
              <a:rPr lang="pt-BR" sz="1000" dirty="0" smtClean="0"/>
              <a:t>se reproduzindo</a:t>
            </a:r>
            <a:endParaRPr lang="pt-BR" sz="1000" dirty="0"/>
          </a:p>
        </p:txBody>
      </p:sp>
      <p:sp>
        <p:nvSpPr>
          <p:cNvPr id="2204" name="Text Box 156" descr="50%"/>
          <p:cNvSpPr txBox="1">
            <a:spLocks noChangeArrowheads="1"/>
          </p:cNvSpPr>
          <p:nvPr/>
        </p:nvSpPr>
        <p:spPr bwMode="auto">
          <a:xfrm>
            <a:off x="457200" y="6781800"/>
            <a:ext cx="5943600" cy="304800"/>
          </a:xfrm>
          <a:prstGeom prst="rect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b="1" i="1" dirty="0" smtClean="0">
                <a:latin typeface="Arial" charset="0"/>
              </a:rPr>
              <a:t>Avaliação Conceitual dos Fatores Ecológicos-chave</a:t>
            </a:r>
            <a:endParaRPr lang="pt-BR" sz="1400" b="1" i="1" dirty="0">
              <a:latin typeface="Arial" charset="0"/>
            </a:endParaRPr>
          </a:p>
        </p:txBody>
      </p:sp>
      <p:sp>
        <p:nvSpPr>
          <p:cNvPr id="2205" name="AutoShape 157"/>
          <p:cNvSpPr>
            <a:spLocks noChangeArrowheads="1"/>
          </p:cNvSpPr>
          <p:nvPr/>
        </p:nvSpPr>
        <p:spPr bwMode="auto">
          <a:xfrm>
            <a:off x="457200" y="7162800"/>
            <a:ext cx="1216025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dirty="0" smtClean="0">
                <a:latin typeface="Arial" charset="0"/>
              </a:rPr>
              <a:t>Pobre</a:t>
            </a:r>
          </a:p>
          <a:p>
            <a:pPr algn="ctr"/>
            <a:r>
              <a:rPr lang="pt-BR" sz="1100" i="1" dirty="0" smtClean="0">
                <a:latin typeface="Arial" charset="0"/>
              </a:rPr>
              <a:t>Perda iminente</a:t>
            </a:r>
            <a:endParaRPr lang="pt-BR" sz="1400" dirty="0">
              <a:latin typeface="Arial" charset="0"/>
            </a:endParaRPr>
          </a:p>
        </p:txBody>
      </p:sp>
      <p:sp>
        <p:nvSpPr>
          <p:cNvPr id="2208" name="AutoShape 160"/>
          <p:cNvSpPr>
            <a:spLocks noChangeArrowheads="1"/>
          </p:cNvSpPr>
          <p:nvPr/>
        </p:nvSpPr>
        <p:spPr bwMode="auto">
          <a:xfrm>
            <a:off x="533400" y="7848600"/>
            <a:ext cx="1152525" cy="776288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b="1" i="1" dirty="0" smtClean="0"/>
              <a:t>Permitir que o fator </a:t>
            </a:r>
          </a:p>
          <a:p>
            <a:pPr algn="ctr"/>
            <a:r>
              <a:rPr lang="pt-BR" sz="1000" b="1" i="1" dirty="0" smtClean="0"/>
              <a:t>permaneça nessa condição </a:t>
            </a:r>
          </a:p>
          <a:p>
            <a:pPr algn="ctr"/>
            <a:r>
              <a:rPr lang="pt-BR" sz="1000" b="1" i="1" dirty="0" smtClean="0"/>
              <a:t>por muito tempo tornará </a:t>
            </a:r>
          </a:p>
          <a:p>
            <a:pPr algn="ctr"/>
            <a:r>
              <a:rPr lang="pt-BR" sz="1000" b="1" i="1" dirty="0" smtClean="0"/>
              <a:t>a restauração  ou a </a:t>
            </a:r>
          </a:p>
          <a:p>
            <a:pPr algn="ctr"/>
            <a:r>
              <a:rPr lang="pt-BR" sz="1000" b="1" i="1" dirty="0" smtClean="0"/>
              <a:t>prevenção da sua </a:t>
            </a:r>
          </a:p>
          <a:p>
            <a:pPr algn="ctr"/>
            <a:r>
              <a:rPr lang="pt-BR" sz="1000" b="1" i="1" dirty="0" smtClean="0"/>
              <a:t>extirpação  praticamente</a:t>
            </a:r>
          </a:p>
          <a:p>
            <a:pPr algn="ctr"/>
            <a:r>
              <a:rPr lang="pt-BR" sz="1000" b="1" i="1" dirty="0" smtClean="0"/>
              <a:t>impossível</a:t>
            </a:r>
            <a:endParaRPr lang="pt-BR" sz="800" i="1" dirty="0"/>
          </a:p>
        </p:txBody>
      </p:sp>
      <p:sp>
        <p:nvSpPr>
          <p:cNvPr id="2209" name="AutoShape 161"/>
          <p:cNvSpPr>
            <a:spLocks noChangeArrowheads="1"/>
          </p:cNvSpPr>
          <p:nvPr/>
        </p:nvSpPr>
        <p:spPr bwMode="auto">
          <a:xfrm>
            <a:off x="3733800" y="7848600"/>
            <a:ext cx="1152525" cy="776288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b="1" i="1" dirty="0" smtClean="0"/>
              <a:t>O fator está funcionando </a:t>
            </a:r>
          </a:p>
          <a:p>
            <a:pPr algn="ctr"/>
            <a:r>
              <a:rPr lang="pt-BR" sz="1000" b="1" i="1" dirty="0" smtClean="0"/>
              <a:t>dentro  de limites de </a:t>
            </a:r>
          </a:p>
          <a:p>
            <a:pPr algn="ctr"/>
            <a:r>
              <a:rPr lang="pt-BR" sz="1000" b="1" i="1" dirty="0" smtClean="0"/>
              <a:t>variações aceitáveis; </a:t>
            </a:r>
          </a:p>
          <a:p>
            <a:pPr algn="ctr"/>
            <a:r>
              <a:rPr lang="pt-BR" sz="1000" b="1" i="1" dirty="0" smtClean="0"/>
              <a:t>poderá necessitar alguma </a:t>
            </a:r>
          </a:p>
          <a:p>
            <a:pPr algn="ctr"/>
            <a:r>
              <a:rPr lang="pt-BR" sz="1000" b="1" i="1" dirty="0" smtClean="0"/>
              <a:t>intervenção humana </a:t>
            </a:r>
          </a:p>
          <a:p>
            <a:pPr algn="ctr"/>
            <a:r>
              <a:rPr lang="pt-BR" sz="1000" b="1" i="1" dirty="0" smtClean="0"/>
              <a:t>eventualmente</a:t>
            </a:r>
            <a:endParaRPr lang="pt-BR" sz="900" i="1" dirty="0"/>
          </a:p>
        </p:txBody>
      </p:sp>
      <p:sp>
        <p:nvSpPr>
          <p:cNvPr id="2210" name="Text Box 162"/>
          <p:cNvSpPr txBox="1">
            <a:spLocks noChangeArrowheads="1"/>
          </p:cNvSpPr>
          <p:nvPr/>
        </p:nvSpPr>
        <p:spPr bwMode="auto">
          <a:xfrm>
            <a:off x="381000" y="8774668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 sz="900" dirty="0" smtClean="0"/>
              <a:t>Observação: Os fatores ecológicos citados são comuns a muitos alvos mas não são inclusivos.  Nem todos os fatores serão aplicáveis a um determinado alvo.</a:t>
            </a:r>
            <a:endParaRPr lang="pt-BR" sz="900" dirty="0"/>
          </a:p>
        </p:txBody>
      </p:sp>
      <p:sp>
        <p:nvSpPr>
          <p:cNvPr id="2212" name="AutoShape 164"/>
          <p:cNvSpPr>
            <a:spLocks noChangeArrowheads="1"/>
          </p:cNvSpPr>
          <p:nvPr/>
        </p:nvSpPr>
        <p:spPr bwMode="auto">
          <a:xfrm>
            <a:off x="5257800" y="7848600"/>
            <a:ext cx="1152525" cy="776288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b="1" i="1" dirty="0" smtClean="0"/>
              <a:t>O fator está funcionando </a:t>
            </a:r>
          </a:p>
          <a:p>
            <a:pPr algn="ctr"/>
            <a:r>
              <a:rPr lang="pt-BR" sz="1000" b="1" i="1" dirty="0" smtClean="0"/>
              <a:t>numa condição ecológica </a:t>
            </a:r>
          </a:p>
          <a:p>
            <a:pPr algn="ctr"/>
            <a:r>
              <a:rPr lang="pt-BR" sz="1000" b="1" i="1" dirty="0" smtClean="0"/>
              <a:t>satisfatória e necessita </a:t>
            </a:r>
          </a:p>
          <a:p>
            <a:pPr algn="ctr"/>
            <a:r>
              <a:rPr lang="pt-BR" sz="1000" b="1" i="1" dirty="0" smtClean="0"/>
              <a:t>de pouca ou nenhuma </a:t>
            </a:r>
          </a:p>
          <a:p>
            <a:pPr algn="ctr"/>
            <a:r>
              <a:rPr lang="pt-BR" sz="1000" b="1" i="1" dirty="0" smtClean="0"/>
              <a:t>intervenção humana</a:t>
            </a:r>
            <a:endParaRPr lang="pt-BR" sz="900" i="1" dirty="0"/>
          </a:p>
        </p:txBody>
      </p:sp>
      <p:sp>
        <p:nvSpPr>
          <p:cNvPr id="2213" name="AutoShape 165"/>
          <p:cNvSpPr>
            <a:spLocks noChangeArrowheads="1"/>
          </p:cNvSpPr>
          <p:nvPr/>
        </p:nvSpPr>
        <p:spPr bwMode="auto">
          <a:xfrm>
            <a:off x="1905000" y="7848600"/>
            <a:ext cx="1524000" cy="776288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000" b="1" i="1" dirty="0" smtClean="0"/>
              <a:t>O fator está fora  dos limites </a:t>
            </a:r>
          </a:p>
          <a:p>
            <a:pPr algn="ctr"/>
            <a:r>
              <a:rPr lang="pt-BR" sz="1000" b="1" i="1" dirty="0" smtClean="0"/>
              <a:t>de variações  aceitáveis e </a:t>
            </a:r>
          </a:p>
          <a:p>
            <a:pPr algn="ctr"/>
            <a:r>
              <a:rPr lang="pt-BR" sz="1000" b="1" i="1" dirty="0" smtClean="0"/>
              <a:t>precisa de uma intervenção </a:t>
            </a:r>
          </a:p>
          <a:p>
            <a:pPr algn="ctr"/>
            <a:r>
              <a:rPr lang="pt-BR" sz="1000" b="1" i="1" dirty="0" smtClean="0"/>
              <a:t>humana. Se  a situação não for </a:t>
            </a:r>
          </a:p>
          <a:p>
            <a:pPr algn="ctr"/>
            <a:r>
              <a:rPr lang="pt-BR" sz="1000" b="1" i="1" dirty="0" smtClean="0"/>
              <a:t>revertida o alvo estará  sujeito   </a:t>
            </a:r>
          </a:p>
          <a:p>
            <a:pPr algn="ctr"/>
            <a:r>
              <a:rPr lang="pt-BR" sz="1000" b="1" i="1" dirty="0" smtClean="0"/>
              <a:t>a grave degradação</a:t>
            </a:r>
            <a:endParaRPr lang="pt-BR" sz="1000" i="1" dirty="0"/>
          </a:p>
        </p:txBody>
      </p:sp>
      <p:sp>
        <p:nvSpPr>
          <p:cNvPr id="2217" name="AutoShape 169" descr="50%"/>
          <p:cNvSpPr>
            <a:spLocks noChangeArrowheads="1"/>
          </p:cNvSpPr>
          <p:nvPr/>
        </p:nvSpPr>
        <p:spPr bwMode="auto">
          <a:xfrm>
            <a:off x="381000" y="1752600"/>
            <a:ext cx="1066800" cy="533400"/>
          </a:xfrm>
          <a:prstGeom prst="flowChartAlternateProcess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b="1" i="1" dirty="0" smtClean="0">
                <a:latin typeface="Arial" charset="0"/>
              </a:rPr>
              <a:t>Tamanho</a:t>
            </a:r>
            <a:endParaRPr lang="pt-BR" sz="14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648</TotalTime>
  <Words>301</Words>
  <Application>Microsoft Office PowerPoint</Application>
  <PresentationFormat>Apresentação na tela (4:3)</PresentationFormat>
  <Paragraphs>89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Blank Presentation</vt:lpstr>
      <vt:lpstr>Apresentação do PowerPoint</vt:lpstr>
    </vt:vector>
  </TitlesOfParts>
  <Company>The Nature Conservancy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Greg Low</dc:creator>
  <cp:lastModifiedBy>Anita Diederichsen</cp:lastModifiedBy>
  <cp:revision>46</cp:revision>
  <cp:lastPrinted>2002-04-08T13:09:09Z</cp:lastPrinted>
  <dcterms:created xsi:type="dcterms:W3CDTF">2002-02-22T19:17:36Z</dcterms:created>
  <dcterms:modified xsi:type="dcterms:W3CDTF">2014-05-27T03:06:36Z</dcterms:modified>
</cp:coreProperties>
</file>