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7"/>
  </p:notesMasterIdLst>
  <p:sldIdLst>
    <p:sldId id="306" r:id="rId3"/>
    <p:sldId id="287" r:id="rId4"/>
    <p:sldId id="288" r:id="rId5"/>
    <p:sldId id="293" r:id="rId6"/>
    <p:sldId id="294" r:id="rId7"/>
    <p:sldId id="295" r:id="rId8"/>
    <p:sldId id="296" r:id="rId9"/>
    <p:sldId id="266" r:id="rId10"/>
    <p:sldId id="286" r:id="rId11"/>
    <p:sldId id="279" r:id="rId12"/>
    <p:sldId id="297" r:id="rId13"/>
    <p:sldId id="303" r:id="rId14"/>
    <p:sldId id="304" r:id="rId15"/>
    <p:sldId id="305" r:id="rId16"/>
    <p:sldId id="258" r:id="rId17"/>
    <p:sldId id="278" r:id="rId18"/>
    <p:sldId id="259" r:id="rId19"/>
    <p:sldId id="298" r:id="rId20"/>
    <p:sldId id="299" r:id="rId21"/>
    <p:sldId id="300" r:id="rId22"/>
    <p:sldId id="301" r:id="rId23"/>
    <p:sldId id="302" r:id="rId24"/>
    <p:sldId id="260" r:id="rId25"/>
    <p:sldId id="26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DE7"/>
    <a:srgbClr val="FF66FF"/>
    <a:srgbClr val="00FF00"/>
    <a:srgbClr val="FF9999"/>
    <a:srgbClr val="2386C3"/>
    <a:srgbClr val="FF6699"/>
    <a:srgbClr val="333399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88" autoAdjust="0"/>
  </p:normalViewPr>
  <p:slideViewPr>
    <p:cSldViewPr>
      <p:cViewPr varScale="1">
        <p:scale>
          <a:sx n="46" d="100"/>
          <a:sy n="46" d="100"/>
        </p:scale>
        <p:origin x="1387" y="53"/>
      </p:cViewPr>
      <p:guideLst>
        <p:guide orient="horz" pos="2160"/>
        <p:guide pos="12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7C7214-3D70-483B-B754-BB95BEED36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A36E2-C75D-4A1E-959C-072D94343133}" type="slidenum">
              <a:rPr lang="en-US"/>
              <a:pPr/>
              <a:t>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2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14B1F-C2F9-41AC-B387-DFFEB44EA4F7}" type="slidenum">
              <a:rPr lang="en-US"/>
              <a:pPr/>
              <a:t>10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5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Como foram determinados os critérios</a:t>
            </a:r>
            <a:r>
              <a:rPr lang="pt-BR" baseline="0" noProof="0" dirty="0" smtClean="0"/>
              <a:t>? Mas uma vez demonstra a abordagem típica de Padrões Abertos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C7214-3D70-483B-B754-BB95BEED36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BAC84-D2E5-48A2-A2BB-6413DBB76102}" type="slidenum">
              <a:rPr lang="en-US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Miradi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combina as avaliações de Escopo e Severidade para obter o valor global da magnitude da ameaça para cada ameaça a cada alvo utilizando a sentença matemática a seguir: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 software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Miradi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então combina o índice de magnitude de ameaça com o índice de Irreversibilidade de acordo com a sentença matemática a seguir: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6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9D399-8E0D-4B9B-A4B1-F3918A3AA768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>
                <a:latin typeface="Arial" pitchFamily="34" charset="0"/>
              </a:rPr>
              <a:t>Por fim o </a:t>
            </a:r>
            <a:r>
              <a:rPr lang="pt-BR" noProof="0" dirty="0" err="1" smtClean="0">
                <a:latin typeface="Arial" pitchFamily="34" charset="0"/>
              </a:rPr>
              <a:t>Miradi</a:t>
            </a:r>
            <a:r>
              <a:rPr lang="pt-BR" noProof="0" dirty="0" smtClean="0">
                <a:latin typeface="Arial" pitchFamily="34" charset="0"/>
              </a:rPr>
              <a:t> totaliza ameaças  no nível global</a:t>
            </a:r>
            <a:r>
              <a:rPr lang="pt-BR" baseline="0" noProof="0" dirty="0" smtClean="0">
                <a:latin typeface="Arial" pitchFamily="34" charset="0"/>
              </a:rPr>
              <a:t> do projeto utilizando as mesmas sentenças matemáticas </a:t>
            </a:r>
            <a:r>
              <a:rPr lang="pt-BR" noProof="0" dirty="0" smtClean="0">
                <a:latin typeface="Arial" pitchFamily="34" charset="0"/>
              </a:rPr>
              <a:t>2-prime e 3-5-7  mas aplicando-as aos valores na coluna ao extrema direita </a:t>
            </a:r>
          </a:p>
          <a:p>
            <a:pPr eaLnBrk="1" hangingPunct="1"/>
            <a:endParaRPr lang="pt-BR" noProof="0" dirty="0" smtClean="0">
              <a:latin typeface="Arial" pitchFamily="34" charset="0"/>
            </a:endParaRPr>
          </a:p>
          <a:p>
            <a:pPr eaLnBrk="1" hangingPunct="1"/>
            <a:r>
              <a:rPr lang="pt-BR" noProof="0" dirty="0" smtClean="0">
                <a:latin typeface="Arial" pitchFamily="34" charset="0"/>
              </a:rPr>
              <a:t>Neste</a:t>
            </a:r>
            <a:r>
              <a:rPr lang="pt-BR" baseline="0" noProof="0" dirty="0" smtClean="0">
                <a:latin typeface="Arial" pitchFamily="34" charset="0"/>
              </a:rPr>
              <a:t> caso as 2 totalizações  de valores para ameaças  leva a um valor muito alto atribuído ao projeto como um todo</a:t>
            </a:r>
            <a:endParaRPr lang="pt-BR" noProof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FDA44-799F-4AEE-866E-05E00FCA0C8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baseline="0" noProof="0" dirty="0" smtClean="0"/>
              <a:t>Para calcular estas totalizações o Mirada usa a regra de primo 2  por onde você precisa de pelo menos 2 de um determinado valor  na mesma linha ou coluna para contar o valor como um total</a:t>
            </a:r>
          </a:p>
          <a:p>
            <a:pPr eaLnBrk="1" hangingPunct="1"/>
            <a:endParaRPr lang="pt-BR" baseline="0" noProof="0" dirty="0" smtClean="0"/>
          </a:p>
          <a:p>
            <a:pPr eaLnBrk="1" hangingPunct="1"/>
            <a:r>
              <a:rPr lang="pt-BR" baseline="0" noProof="0" dirty="0" smtClean="0"/>
              <a:t>É mais fácil de entender vendo um exemplo.</a:t>
            </a:r>
          </a:p>
          <a:p>
            <a:pPr eaLnBrk="1" hangingPunct="1"/>
            <a:endParaRPr lang="pt-BR" baseline="0" noProof="0" dirty="0" smtClean="0"/>
          </a:p>
          <a:p>
            <a:pPr eaLnBrk="1" hangingPunct="1"/>
            <a:r>
              <a:rPr lang="pt-BR" baseline="0" noProof="0" dirty="0" smtClean="0"/>
              <a:t>Então, se vê que a ameaça “Expansão Habitacional” foi atribuído conceito muito alto  porque dois ou mais alvos foram avaliadas como alto para esta ameaça. </a:t>
            </a:r>
          </a:p>
          <a:p>
            <a:pPr eaLnBrk="1" hangingPunct="1"/>
            <a:endParaRPr lang="pt-BR" baseline="0" noProof="0" dirty="0" smtClean="0"/>
          </a:p>
          <a:p>
            <a:pPr eaLnBrk="1" hangingPunct="1"/>
            <a:r>
              <a:rPr lang="pt-BR" baseline="0" noProof="0" dirty="0" smtClean="0"/>
              <a:t>Por outro lado a ameaça pastoreio excessivo recebeu uma avaliação baixa  porque apenas um alvo foi atribuído um valor de médio.  Se tivesse um outro alvo afetado como por exemplo “patos de bico azul” e atribuído o mesmo valor para esta ameaça  então o valor totalizado seria médio  -</a:t>
            </a:r>
          </a:p>
          <a:p>
            <a:pPr eaLnBrk="1" hangingPunct="1"/>
            <a:endParaRPr lang="pt-BR" baseline="0" noProof="0" dirty="0" smtClean="0"/>
          </a:p>
          <a:p>
            <a:pPr eaLnBrk="1" hangingPunct="1"/>
            <a:r>
              <a:rPr lang="pt-BR" baseline="0" noProof="0" dirty="0" smtClean="0"/>
              <a:t>Dentro da regra 2-prime, o </a:t>
            </a:r>
            <a:r>
              <a:rPr lang="pt-BR" baseline="0" noProof="0" dirty="0" err="1" smtClean="0"/>
              <a:t>Miradi</a:t>
            </a:r>
            <a:r>
              <a:rPr lang="pt-BR" baseline="0" noProof="0" dirty="0" smtClean="0"/>
              <a:t> aplica outra regra chamada a regra 3-5-7:</a:t>
            </a:r>
          </a:p>
          <a:p>
            <a:pPr eaLnBrk="1" hangingPunct="1"/>
            <a:r>
              <a:rPr lang="pt-BR" baseline="0" noProof="0" dirty="0" smtClean="0"/>
              <a:t>Aqui três altos na mesma coluna ou linha dá um valor global de 1 muito alto</a:t>
            </a:r>
          </a:p>
          <a:p>
            <a:pPr eaLnBrk="1" hangingPunct="1"/>
            <a:endParaRPr lang="pt-BR" baseline="0" noProof="0" dirty="0" smtClean="0"/>
          </a:p>
          <a:p>
            <a:pPr eaLnBrk="1" hangingPunct="1"/>
            <a:r>
              <a:rPr lang="pt-BR" baseline="0" noProof="0" dirty="0" smtClean="0"/>
              <a:t>5 médios são igual a um Alto</a:t>
            </a:r>
          </a:p>
          <a:p>
            <a:pPr eaLnBrk="1" hangingPunct="1"/>
            <a:r>
              <a:rPr lang="pt-BR" baseline="0" noProof="0" dirty="0" smtClean="0"/>
              <a:t>E 7 Baixos valem 1 médio</a:t>
            </a:r>
          </a:p>
          <a:p>
            <a:pPr eaLnBrk="1" hangingPunct="1"/>
            <a:r>
              <a:rPr lang="pt-BR" baseline="0" noProof="0" dirty="0" smtClean="0"/>
              <a:t>Se as regras não parecem muito claras para você, pode experimentar alterando valores no </a:t>
            </a:r>
            <a:r>
              <a:rPr lang="pt-BR" baseline="0" noProof="0" dirty="0" err="1" smtClean="0"/>
              <a:t>Miradi</a:t>
            </a:r>
            <a:r>
              <a:rPr lang="pt-BR" baseline="0" noProof="0" dirty="0" smtClean="0"/>
              <a:t> e acompanhar o que acontece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5154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72178-EAE2-4ED0-A779-97A7EEC90C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/>
              <a:t>Lembre se que o conceito Muito Alto corresponde a uma ameaça que vai eliminar ou degradar o alvo drasticamente em toda a extensão da sua distribuição </a:t>
            </a:r>
            <a:r>
              <a:rPr lang="pt-BR" b="1" noProof="0" dirty="0" smtClean="0"/>
              <a:t>dentro de 10 anos!</a:t>
            </a:r>
          </a:p>
        </p:txBody>
      </p:sp>
    </p:spTree>
    <p:extLst>
      <p:ext uri="{BB962C8B-B14F-4D97-AF65-F5344CB8AC3E}">
        <p14:creationId xmlns:p14="http://schemas.microsoft.com/office/powerpoint/2010/main" val="2953646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4355C-03E5-418F-8DAA-DAD7251332CA}" type="slidenum">
              <a:rPr lang="en-US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i="1" noProof="0" dirty="0" smtClean="0"/>
              <a:t>As vezes  os estresses derrubam uma equipe. Pense neles como sendo “a condição observada”. Por exemplo “o </a:t>
            </a:r>
            <a:r>
              <a:rPr lang="pt-BR" i="1" noProof="0" dirty="0" err="1" smtClean="0"/>
              <a:t>paceiente</a:t>
            </a:r>
            <a:r>
              <a:rPr lang="pt-BR" i="1" baseline="0" noProof="0" dirty="0" smtClean="0"/>
              <a:t> está com pressão alta”. As fontes são os possíveis agentes causadores (por exemplo, excesso de sal no dieta, obstrução de artérias, etc.</a:t>
            </a:r>
          </a:p>
          <a:p>
            <a:pPr eaLnBrk="1" hangingPunct="1"/>
            <a:endParaRPr lang="pt-BR" i="1" baseline="0" noProof="0" dirty="0" smtClean="0"/>
          </a:p>
          <a:p>
            <a:pPr eaLnBrk="1" hangingPunct="1"/>
            <a:r>
              <a:rPr lang="pt-BR" i="1" noProof="0" dirty="0" smtClean="0"/>
              <a:t>Outra</a:t>
            </a:r>
            <a:r>
              <a:rPr lang="pt-BR" i="1" baseline="0" noProof="0" dirty="0" smtClean="0"/>
              <a:t> coisa útil é de descobrir se não foi algo que aconteceu no passado que levou aos baixos níveis de viabilidade detectados hoje. Neste caso</a:t>
            </a:r>
            <a:r>
              <a:rPr lang="pt-BR" i="1" noProof="0" dirty="0" smtClean="0"/>
              <a:t>, a verdadeira causa do problema não está mais atuante  e portanto a ação deve ser direcionada mais</a:t>
            </a:r>
            <a:r>
              <a:rPr lang="pt-BR" i="1" baseline="0" noProof="0" dirty="0" smtClean="0"/>
              <a:t> para a restauração de que para a redução de uma ameaça atual.</a:t>
            </a:r>
            <a:endParaRPr lang="pt-BR" i="1" noProof="0" dirty="0" smtClean="0"/>
          </a:p>
          <a:p>
            <a:pPr eaLnBrk="1" hangingPunct="1"/>
            <a:endParaRPr lang="pt-BR" i="1" noProof="0" dirty="0" smtClean="0"/>
          </a:p>
          <a:p>
            <a:pPr eaLnBrk="1" hangingPunct="1"/>
            <a:r>
              <a:rPr lang="pt-BR" i="1" noProof="0" dirty="0" smtClean="0"/>
              <a:t>“Ameaça” representa algo que está ocorrendo ou está prestes a ocorrer no presente  e que está ou prejudicando nossos alvos</a:t>
            </a:r>
            <a:r>
              <a:rPr lang="pt-BR" i="1" baseline="0" noProof="0" dirty="0" smtClean="0"/>
              <a:t>  e com probabilidade grande de prejudicá-los</a:t>
            </a:r>
            <a:r>
              <a:rPr lang="pt-BR" i="1" noProof="0" dirty="0" smtClean="0"/>
              <a:t>.  Telas, então precisam ser abordas com ações direcionadas às “fontes”.</a:t>
            </a:r>
          </a:p>
          <a:p>
            <a:pPr eaLnBrk="1" hangingPunct="1"/>
            <a:endParaRPr lang="pt-BR" i="1" noProof="0" dirty="0" smtClean="0"/>
          </a:p>
          <a:p>
            <a:pPr eaLnBrk="1" hangingPunct="1"/>
            <a:r>
              <a:rPr lang="pt-BR" i="1" noProof="0" dirty="0" smtClean="0"/>
              <a:t>Isto</a:t>
            </a:r>
            <a:r>
              <a:rPr lang="pt-BR" i="1" baseline="0" noProof="0" dirty="0" smtClean="0"/>
              <a:t> é que quer dizer “pecados passados = viabilidade mais baixo versus Pecados Futuros = ameaças</a:t>
            </a:r>
            <a:endParaRPr lang="pt-BR" noProof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115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17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89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18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87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19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766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E1A25-09B8-4E1E-80D3-9C646901169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020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20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21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935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2B8AC-FE80-4BA9-9C54-206F334FC721}" type="slidenum">
              <a:rPr lang="en-US"/>
              <a:pPr/>
              <a:t>22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591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D7849-3BA3-4015-8161-8A7850CD9C51}" type="slidenum">
              <a:rPr lang="en-US"/>
              <a:pPr/>
              <a:t>23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- Ponto</a:t>
            </a:r>
            <a:r>
              <a:rPr lang="en-US" baseline="0" dirty="0" smtClean="0"/>
              <a:t> 3 –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referência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 do coach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avaliar</a:t>
            </a:r>
            <a:r>
              <a:rPr lang="en-US" baseline="0" dirty="0" smtClean="0"/>
              <a:t> se o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influenciado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status da </a:t>
            </a:r>
            <a:r>
              <a:rPr lang="en-US" baseline="0" dirty="0" err="1" smtClean="0"/>
              <a:t>viabilidade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alvo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fazer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analise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ameaça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influência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ocorrer</a:t>
            </a:r>
            <a:r>
              <a:rPr lang="en-US" baseline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035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4E565-F347-4721-8EAC-C154EACC5F56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942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6B0F2-50FD-42B3-931A-E723C7F415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72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D0C3E66-E781-4F25-AF53-1377297BB3FE}" type="slidenum">
              <a:rPr lang="en-US"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56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E5E8-FCF2-4998-BF66-3C1AE49DF9B6}" type="slidenum">
              <a:rPr lang="en-US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23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DFD63-9101-41F3-9CF4-4C17F6F3286A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/>
              <a:t>Explicar</a:t>
            </a:r>
            <a:r>
              <a:rPr lang="pt-BR" baseline="0" noProof="0" dirty="0" smtClean="0"/>
              <a:t> como o mesmo estresse poderia ser causado por 2 ameaças diferentes</a:t>
            </a:r>
            <a:r>
              <a:rPr lang="pt-BR" noProof="0" dirty="0" smtClean="0"/>
              <a:t> – atividade madeireira e agricultura; tanto</a:t>
            </a:r>
            <a:r>
              <a:rPr lang="pt-BR" baseline="0" noProof="0" dirty="0" smtClean="0"/>
              <a:t> barragens como mudanças climáticas poderão afetar o nível das águas dos rios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355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E5E8-FCF2-4998-BF66-3C1AE49DF9B6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452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73207-1A51-4DF2-817F-46501340D393}" type="slidenum">
              <a:rPr lang="en-US"/>
              <a:pPr/>
              <a:t>8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73207-1A51-4DF2-817F-46501340D393}" type="slidenum">
              <a:rPr lang="en-US"/>
              <a:pPr/>
              <a:t>9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pt-BR" noProof="0" dirty="0" smtClean="0"/>
              <a:t>taxonomia relacionada às ameaças ajuda a equipe a levar em consideração todas as ameaças diretas que ocorrem na área do seu projeto como também facilita aprendizagens entre projetos na medida em que todas estão</a:t>
            </a:r>
            <a:r>
              <a:rPr lang="pt-BR" baseline="0" noProof="0" dirty="0" smtClean="0"/>
              <a:t> falando uma “linguagem” padronizada.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285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CNet PP header blank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41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41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06375"/>
            <a:ext cx="83026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7038" y="1266825"/>
            <a:ext cx="8288337" cy="5178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9533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667000"/>
            <a:ext cx="74723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3" name="Rectangle 5"/>
          <p:cNvSpPr>
            <a:spLocks noChangeArrowheads="1"/>
          </p:cNvSpPr>
          <p:nvPr userDrawn="1"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 b="1">
              <a:latin typeface="Garamond" pitchFamily="18" charset="0"/>
            </a:endParaRPr>
          </a:p>
        </p:txBody>
      </p:sp>
      <p:pic>
        <p:nvPicPr>
          <p:cNvPr id="5125" name="Picture 6" descr="CCNet PP header blank-0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8" name="Picture 7" descr="skyscape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ervationmeasure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8077200" cy="2057400"/>
          </a:xfrm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accent2"/>
                </a:solidFill>
                <a:latin typeface="+mn-lt"/>
              </a:rPr>
              <a:t>Avaliação de Ameaças</a:t>
            </a:r>
            <a:endParaRPr lang="pt-BR" sz="3200" b="1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838200" y="3657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i="1" dirty="0" smtClean="0">
                <a:solidFill>
                  <a:srgbClr val="008000"/>
                </a:solidFill>
                <a:latin typeface="+mn-lt"/>
              </a:rPr>
              <a:t>A Procura por Ameaças Críticas</a:t>
            </a:r>
            <a:endParaRPr lang="pt-BR" sz="32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28800" y="1524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Rede de Treinadores em Conservação 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Capacitando Novos Treinadores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7696201" y="5334000"/>
            <a:ext cx="1068388" cy="979488"/>
            <a:chOff x="8012113" y="5562600"/>
            <a:chExt cx="752475" cy="750888"/>
          </a:xfrm>
        </p:grpSpPr>
        <p:grpSp>
          <p:nvGrpSpPr>
            <p:cNvPr id="3" name="Group 167"/>
            <p:cNvGrpSpPr>
              <a:grpSpLocks/>
            </p:cNvGrpSpPr>
            <p:nvPr/>
          </p:nvGrpSpPr>
          <p:grpSpPr bwMode="auto">
            <a:xfrm>
              <a:off x="8012113" y="5562600"/>
              <a:ext cx="752475" cy="750888"/>
              <a:chOff x="3870860" y="2220913"/>
              <a:chExt cx="3415765" cy="2968625"/>
            </a:xfrm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5830961" y="2220913"/>
                <a:ext cx="1455664" cy="2968625"/>
              </a:xfrm>
              <a:custGeom>
                <a:avLst/>
                <a:gdLst>
                  <a:gd name="T0" fmla="*/ 2147483647 w 3504"/>
                  <a:gd name="T1" fmla="*/ 2147483647 h 8064"/>
                  <a:gd name="T2" fmla="*/ 2147483647 w 3504"/>
                  <a:gd name="T3" fmla="*/ 2147483647 h 8064"/>
                  <a:gd name="T4" fmla="*/ 2147483647 w 3504"/>
                  <a:gd name="T5" fmla="*/ 0 h 8064"/>
                  <a:gd name="T6" fmla="*/ 2147483647 w 3504"/>
                  <a:gd name="T7" fmla="*/ 0 h 8064"/>
                  <a:gd name="T8" fmla="*/ 2147483647 w 3504"/>
                  <a:gd name="T9" fmla="*/ 0 h 8064"/>
                  <a:gd name="T10" fmla="*/ 2147483647 w 3504"/>
                  <a:gd name="T11" fmla="*/ 0 h 8064"/>
                  <a:gd name="T12" fmla="*/ 0 w 3504"/>
                  <a:gd name="T13" fmla="*/ 2147483647 h 8064"/>
                  <a:gd name="T14" fmla="*/ 0 w 3504"/>
                  <a:gd name="T15" fmla="*/ 2147483647 h 8064"/>
                  <a:gd name="T16" fmla="*/ 0 w 3504"/>
                  <a:gd name="T17" fmla="*/ 2147483647 h 8064"/>
                  <a:gd name="T18" fmla="*/ 2147483647 w 3504"/>
                  <a:gd name="T19" fmla="*/ 2147483647 h 8064"/>
                  <a:gd name="T20" fmla="*/ 2147483647 w 3504"/>
                  <a:gd name="T21" fmla="*/ 2147483647 h 8064"/>
                  <a:gd name="T22" fmla="*/ 2147483647 w 3504"/>
                  <a:gd name="T23" fmla="*/ 2147483647 h 8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4"/>
                  <a:gd name="T37" fmla="*/ 0 h 8064"/>
                  <a:gd name="T38" fmla="*/ 3504 w 3504"/>
                  <a:gd name="T39" fmla="*/ 8064 h 8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4" h="8064">
                    <a:moveTo>
                      <a:pt x="3504" y="7584"/>
                    </a:moveTo>
                    <a:lnTo>
                      <a:pt x="3504" y="480"/>
                    </a:lnTo>
                    <a:cubicBezTo>
                      <a:pt x="3504" y="214"/>
                      <a:pt x="3289" y="0"/>
                      <a:pt x="3024" y="0"/>
                    </a:cubicBezTo>
                    <a:cubicBezTo>
                      <a:pt x="3024" y="0"/>
                      <a:pt x="3024" y="0"/>
                      <a:pt x="3024" y="0"/>
                    </a:cubicBezTo>
                    <a:lnTo>
                      <a:pt x="480" y="0"/>
                    </a:lnTo>
                    <a:cubicBezTo>
                      <a:pt x="215" y="0"/>
                      <a:pt x="0" y="214"/>
                      <a:pt x="0" y="480"/>
                    </a:cubicBezTo>
                    <a:lnTo>
                      <a:pt x="0" y="7584"/>
                    </a:lnTo>
                    <a:cubicBezTo>
                      <a:pt x="0" y="7849"/>
                      <a:pt x="215" y="8064"/>
                      <a:pt x="480" y="8064"/>
                    </a:cubicBezTo>
                    <a:lnTo>
                      <a:pt x="3024" y="8064"/>
                    </a:lnTo>
                    <a:cubicBezTo>
                      <a:pt x="3289" y="8064"/>
                      <a:pt x="3504" y="7849"/>
                      <a:pt x="3504" y="7584"/>
                    </a:cubicBez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5830961" y="2220913"/>
                <a:ext cx="1455664" cy="2968625"/>
              </a:xfrm>
              <a:custGeom>
                <a:avLst/>
                <a:gdLst>
                  <a:gd name="T0" fmla="*/ 2147483647 w 3504"/>
                  <a:gd name="T1" fmla="*/ 2147483647 h 8064"/>
                  <a:gd name="T2" fmla="*/ 2147483647 w 3504"/>
                  <a:gd name="T3" fmla="*/ 2147483647 h 8064"/>
                  <a:gd name="T4" fmla="*/ 2147483647 w 3504"/>
                  <a:gd name="T5" fmla="*/ 0 h 8064"/>
                  <a:gd name="T6" fmla="*/ 2147483647 w 3504"/>
                  <a:gd name="T7" fmla="*/ 0 h 8064"/>
                  <a:gd name="T8" fmla="*/ 2147483647 w 3504"/>
                  <a:gd name="T9" fmla="*/ 0 h 8064"/>
                  <a:gd name="T10" fmla="*/ 2147483647 w 3504"/>
                  <a:gd name="T11" fmla="*/ 0 h 8064"/>
                  <a:gd name="T12" fmla="*/ 0 w 3504"/>
                  <a:gd name="T13" fmla="*/ 2147483647 h 8064"/>
                  <a:gd name="T14" fmla="*/ 0 w 3504"/>
                  <a:gd name="T15" fmla="*/ 2147483647 h 8064"/>
                  <a:gd name="T16" fmla="*/ 0 w 3504"/>
                  <a:gd name="T17" fmla="*/ 2147483647 h 8064"/>
                  <a:gd name="T18" fmla="*/ 2147483647 w 3504"/>
                  <a:gd name="T19" fmla="*/ 2147483647 h 8064"/>
                  <a:gd name="T20" fmla="*/ 2147483647 w 3504"/>
                  <a:gd name="T21" fmla="*/ 2147483647 h 8064"/>
                  <a:gd name="T22" fmla="*/ 2147483647 w 3504"/>
                  <a:gd name="T23" fmla="*/ 2147483647 h 8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4"/>
                  <a:gd name="T37" fmla="*/ 0 h 8064"/>
                  <a:gd name="T38" fmla="*/ 3504 w 3504"/>
                  <a:gd name="T39" fmla="*/ 8064 h 8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4" h="8064">
                    <a:moveTo>
                      <a:pt x="3504" y="7584"/>
                    </a:moveTo>
                    <a:lnTo>
                      <a:pt x="3504" y="480"/>
                    </a:lnTo>
                    <a:cubicBezTo>
                      <a:pt x="3504" y="214"/>
                      <a:pt x="3289" y="0"/>
                      <a:pt x="3024" y="0"/>
                    </a:cubicBezTo>
                    <a:cubicBezTo>
                      <a:pt x="3024" y="0"/>
                      <a:pt x="3024" y="0"/>
                      <a:pt x="3024" y="0"/>
                    </a:cubicBezTo>
                    <a:lnTo>
                      <a:pt x="480" y="0"/>
                    </a:lnTo>
                    <a:cubicBezTo>
                      <a:pt x="215" y="0"/>
                      <a:pt x="0" y="214"/>
                      <a:pt x="0" y="480"/>
                    </a:cubicBezTo>
                    <a:lnTo>
                      <a:pt x="0" y="7584"/>
                    </a:lnTo>
                    <a:cubicBezTo>
                      <a:pt x="0" y="7849"/>
                      <a:pt x="215" y="8064"/>
                      <a:pt x="480" y="8064"/>
                    </a:cubicBezTo>
                    <a:lnTo>
                      <a:pt x="3024" y="8064"/>
                    </a:lnTo>
                    <a:cubicBezTo>
                      <a:pt x="3289" y="8064"/>
                      <a:pt x="3504" y="7849"/>
                      <a:pt x="3504" y="758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153573" y="3275308"/>
                <a:ext cx="648563" cy="6278"/>
              </a:xfrm>
              <a:custGeom>
                <a:avLst/>
                <a:gdLst>
                  <a:gd name="T0" fmla="*/ 0 w 1563"/>
                  <a:gd name="T1" fmla="*/ 0 h 10"/>
                  <a:gd name="T2" fmla="*/ 2147483647 w 1563"/>
                  <a:gd name="T3" fmla="*/ 0 h 10"/>
                  <a:gd name="T4" fmla="*/ 2147483647 w 1563"/>
                  <a:gd name="T5" fmla="*/ 2147483647 h 10"/>
                  <a:gd name="T6" fmla="*/ 2147483647 w 1563"/>
                  <a:gd name="T7" fmla="*/ 2147483647 h 10"/>
                  <a:gd name="T8" fmla="*/ 2147483647 w 1563"/>
                  <a:gd name="T9" fmla="*/ 2147483647 h 10"/>
                  <a:gd name="T10" fmla="*/ 2147483647 w 1563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3"/>
                  <a:gd name="T19" fmla="*/ 0 h 10"/>
                  <a:gd name="T20" fmla="*/ 1563 w 156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3" h="10">
                    <a:moveTo>
                      <a:pt x="0" y="0"/>
                    </a:moveTo>
                    <a:lnTo>
                      <a:pt x="283" y="0"/>
                    </a:lnTo>
                    <a:cubicBezTo>
                      <a:pt x="285" y="0"/>
                      <a:pt x="288" y="3"/>
                      <a:pt x="288" y="5"/>
                    </a:cubicBezTo>
                    <a:cubicBezTo>
                      <a:pt x="288" y="5"/>
                      <a:pt x="288" y="5"/>
                      <a:pt x="288" y="5"/>
                    </a:cubicBezTo>
                    <a:cubicBezTo>
                      <a:pt x="288" y="8"/>
                      <a:pt x="290" y="10"/>
                      <a:pt x="293" y="10"/>
                    </a:cubicBezTo>
                    <a:lnTo>
                      <a:pt x="1563" y="10"/>
                    </a:lnTo>
                  </a:path>
                </a:pathLst>
              </a:custGeom>
              <a:noFill/>
              <a:ln w="333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5773311" y="3187441"/>
                <a:ext cx="216188" cy="188285"/>
              </a:xfrm>
              <a:custGeom>
                <a:avLst/>
                <a:gdLst>
                  <a:gd name="T0" fmla="*/ 0 w 162"/>
                  <a:gd name="T1" fmla="*/ 0 h 162"/>
                  <a:gd name="T2" fmla="*/ 2147483647 w 162"/>
                  <a:gd name="T3" fmla="*/ 2147483647 h 162"/>
                  <a:gd name="T4" fmla="*/ 0 w 162"/>
                  <a:gd name="T5" fmla="*/ 2147483647 h 162"/>
                  <a:gd name="T6" fmla="*/ 0 w 162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2"/>
                  <a:gd name="T14" fmla="*/ 162 w 162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2">
                    <a:moveTo>
                      <a:pt x="0" y="0"/>
                    </a:moveTo>
                    <a:lnTo>
                      <a:pt x="162" y="81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3870860" y="4342255"/>
                <a:ext cx="958430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0 w 2304"/>
                  <a:gd name="T15" fmla="*/ 2147483647 h 1536"/>
                  <a:gd name="T16" fmla="*/ 0 w 2304"/>
                  <a:gd name="T17" fmla="*/ 2147483647 h 1536"/>
                  <a:gd name="T18" fmla="*/ 2147483647 w 2304"/>
                  <a:gd name="T19" fmla="*/ 2147483647 h 1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04"/>
                  <a:gd name="T31" fmla="*/ 0 h 1536"/>
                  <a:gd name="T32" fmla="*/ 2304 w 2304"/>
                  <a:gd name="T33" fmla="*/ 1536 h 1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3870860" y="4342255"/>
                <a:ext cx="958430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0 w 2304"/>
                  <a:gd name="T15" fmla="*/ 2147483647 h 1536"/>
                  <a:gd name="T16" fmla="*/ 0 w 2304"/>
                  <a:gd name="T17" fmla="*/ 2147483647 h 1536"/>
                  <a:gd name="T18" fmla="*/ 2147483647 w 2304"/>
                  <a:gd name="T19" fmla="*/ 2147483647 h 1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04"/>
                  <a:gd name="T31" fmla="*/ 0 h 1536"/>
                  <a:gd name="T32" fmla="*/ 2304 w 2304"/>
                  <a:gd name="T33" fmla="*/ 1536 h 1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195139" y="2992882"/>
                <a:ext cx="958434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0 w 2304"/>
                  <a:gd name="T15" fmla="*/ 2147483647 h 1536"/>
                  <a:gd name="T16" fmla="*/ 0 w 2304"/>
                  <a:gd name="T17" fmla="*/ 2147483647 h 1536"/>
                  <a:gd name="T18" fmla="*/ 2147483647 w 2304"/>
                  <a:gd name="T19" fmla="*/ 2147483647 h 1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04"/>
                  <a:gd name="T31" fmla="*/ 0 h 1536"/>
                  <a:gd name="T32" fmla="*/ 2304 w 2304"/>
                  <a:gd name="T33" fmla="*/ 1536 h 1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195139" y="2992882"/>
                <a:ext cx="958434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0 w 2304"/>
                  <a:gd name="T15" fmla="*/ 2147483647 h 1536"/>
                  <a:gd name="T16" fmla="*/ 0 w 2304"/>
                  <a:gd name="T17" fmla="*/ 2147483647 h 1536"/>
                  <a:gd name="T18" fmla="*/ 2147483647 w 2304"/>
                  <a:gd name="T19" fmla="*/ 2147483647 h 1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04"/>
                  <a:gd name="T31" fmla="*/ 0 h 1536"/>
                  <a:gd name="T32" fmla="*/ 2304 w 2304"/>
                  <a:gd name="T33" fmla="*/ 1536 h 1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4389710" y="2296227"/>
                <a:ext cx="958430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2147483647 w 2304"/>
                  <a:gd name="T15" fmla="*/ 0 h 1536"/>
                  <a:gd name="T16" fmla="*/ 0 w 2304"/>
                  <a:gd name="T17" fmla="*/ 2147483647 h 1536"/>
                  <a:gd name="T18" fmla="*/ 0 w 2304"/>
                  <a:gd name="T19" fmla="*/ 2147483647 h 1536"/>
                  <a:gd name="T20" fmla="*/ 0 w 2304"/>
                  <a:gd name="T21" fmla="*/ 2147483647 h 1536"/>
                  <a:gd name="T22" fmla="*/ 2147483647 w 2304"/>
                  <a:gd name="T23" fmla="*/ 2147483647 h 1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04"/>
                  <a:gd name="T37" fmla="*/ 0 h 1536"/>
                  <a:gd name="T38" fmla="*/ 2304 w 2304"/>
                  <a:gd name="T39" fmla="*/ 1536 h 1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4389710" y="2296227"/>
                <a:ext cx="958430" cy="564854"/>
              </a:xfrm>
              <a:custGeom>
                <a:avLst/>
                <a:gdLst>
                  <a:gd name="T0" fmla="*/ 2147483647 w 2304"/>
                  <a:gd name="T1" fmla="*/ 2147483647 h 1536"/>
                  <a:gd name="T2" fmla="*/ 2147483647 w 2304"/>
                  <a:gd name="T3" fmla="*/ 2147483647 h 1536"/>
                  <a:gd name="T4" fmla="*/ 2147483647 w 2304"/>
                  <a:gd name="T5" fmla="*/ 2147483647 h 1536"/>
                  <a:gd name="T6" fmla="*/ 2147483647 w 2304"/>
                  <a:gd name="T7" fmla="*/ 2147483647 h 1536"/>
                  <a:gd name="T8" fmla="*/ 2147483647 w 2304"/>
                  <a:gd name="T9" fmla="*/ 2147483647 h 1536"/>
                  <a:gd name="T10" fmla="*/ 2147483647 w 2304"/>
                  <a:gd name="T11" fmla="*/ 0 h 1536"/>
                  <a:gd name="T12" fmla="*/ 2147483647 w 2304"/>
                  <a:gd name="T13" fmla="*/ 0 h 1536"/>
                  <a:gd name="T14" fmla="*/ 2147483647 w 2304"/>
                  <a:gd name="T15" fmla="*/ 0 h 1536"/>
                  <a:gd name="T16" fmla="*/ 0 w 2304"/>
                  <a:gd name="T17" fmla="*/ 2147483647 h 1536"/>
                  <a:gd name="T18" fmla="*/ 0 w 2304"/>
                  <a:gd name="T19" fmla="*/ 2147483647 h 1536"/>
                  <a:gd name="T20" fmla="*/ 0 w 2304"/>
                  <a:gd name="T21" fmla="*/ 2147483647 h 1536"/>
                  <a:gd name="T22" fmla="*/ 2147483647 w 2304"/>
                  <a:gd name="T23" fmla="*/ 2147483647 h 1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04"/>
                  <a:gd name="T37" fmla="*/ 0 h 1536"/>
                  <a:gd name="T38" fmla="*/ 2304 w 2304"/>
                  <a:gd name="T39" fmla="*/ 1536 h 1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04" h="1536">
                    <a:moveTo>
                      <a:pt x="96" y="1536"/>
                    </a:moveTo>
                    <a:lnTo>
                      <a:pt x="2208" y="1536"/>
                    </a:lnTo>
                    <a:cubicBezTo>
                      <a:pt x="2261" y="1536"/>
                      <a:pt x="2304" y="1493"/>
                      <a:pt x="2304" y="1440"/>
                    </a:cubicBezTo>
                    <a:cubicBezTo>
                      <a:pt x="2304" y="1440"/>
                      <a:pt x="2304" y="1440"/>
                      <a:pt x="2304" y="1440"/>
                    </a:cubicBezTo>
                    <a:lnTo>
                      <a:pt x="2304" y="96"/>
                    </a:lnTo>
                    <a:cubicBezTo>
                      <a:pt x="2304" y="43"/>
                      <a:pt x="2261" y="0"/>
                      <a:pt x="2208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440"/>
                    </a:lnTo>
                    <a:cubicBezTo>
                      <a:pt x="0" y="1493"/>
                      <a:pt x="43" y="1536"/>
                      <a:pt x="96" y="153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9" name="Freeform 38"/>
              <p:cNvSpPr>
                <a:spLocks/>
              </p:cNvSpPr>
              <p:nvPr/>
            </p:nvSpPr>
            <p:spPr bwMode="auto">
              <a:xfrm>
                <a:off x="5348140" y="2578656"/>
                <a:ext cx="453996" cy="702930"/>
              </a:xfrm>
              <a:custGeom>
                <a:avLst/>
                <a:gdLst>
                  <a:gd name="T0" fmla="*/ 0 w 1083"/>
                  <a:gd name="T1" fmla="*/ 0 h 1905"/>
                  <a:gd name="T2" fmla="*/ 2147483647 w 1083"/>
                  <a:gd name="T3" fmla="*/ 0 h 1905"/>
                  <a:gd name="T4" fmla="*/ 2147483647 w 1083"/>
                  <a:gd name="T5" fmla="*/ 2147483647 h 1905"/>
                  <a:gd name="T6" fmla="*/ 2147483647 w 1083"/>
                  <a:gd name="T7" fmla="*/ 2147483647 h 1905"/>
                  <a:gd name="T8" fmla="*/ 2147483647 w 1083"/>
                  <a:gd name="T9" fmla="*/ 2147483647 h 1905"/>
                  <a:gd name="T10" fmla="*/ 2147483647 w 1083"/>
                  <a:gd name="T11" fmla="*/ 2147483647 h 1905"/>
                  <a:gd name="T12" fmla="*/ 2147483647 w 1083"/>
                  <a:gd name="T13" fmla="*/ 2147483647 h 19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3"/>
                  <a:gd name="T22" fmla="*/ 0 h 1905"/>
                  <a:gd name="T23" fmla="*/ 1083 w 1083"/>
                  <a:gd name="T24" fmla="*/ 1905 h 19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3" h="1905">
                    <a:moveTo>
                      <a:pt x="0" y="0"/>
                    </a:moveTo>
                    <a:lnTo>
                      <a:pt x="437" y="0"/>
                    </a:lnTo>
                    <a:cubicBezTo>
                      <a:pt x="490" y="0"/>
                      <a:pt x="533" y="43"/>
                      <a:pt x="533" y="96"/>
                    </a:cubicBezTo>
                    <a:cubicBezTo>
                      <a:pt x="533" y="96"/>
                      <a:pt x="533" y="96"/>
                      <a:pt x="533" y="96"/>
                    </a:cubicBezTo>
                    <a:lnTo>
                      <a:pt x="533" y="1809"/>
                    </a:lnTo>
                    <a:cubicBezTo>
                      <a:pt x="533" y="1862"/>
                      <a:pt x="576" y="1905"/>
                      <a:pt x="629" y="1905"/>
                    </a:cubicBezTo>
                    <a:lnTo>
                      <a:pt x="1083" y="1905"/>
                    </a:lnTo>
                  </a:path>
                </a:pathLst>
              </a:custGeom>
              <a:noFill/>
              <a:ln w="333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>
                <a:off x="5773311" y="3187441"/>
                <a:ext cx="216188" cy="188285"/>
              </a:xfrm>
              <a:custGeom>
                <a:avLst/>
                <a:gdLst>
                  <a:gd name="T0" fmla="*/ 0 w 162"/>
                  <a:gd name="T1" fmla="*/ 0 h 162"/>
                  <a:gd name="T2" fmla="*/ 2147483647 w 162"/>
                  <a:gd name="T3" fmla="*/ 2147483647 h 162"/>
                  <a:gd name="T4" fmla="*/ 0 w 162"/>
                  <a:gd name="T5" fmla="*/ 2147483647 h 162"/>
                  <a:gd name="T6" fmla="*/ 0 w 162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2"/>
                  <a:gd name="T14" fmla="*/ 162 w 162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2">
                    <a:moveTo>
                      <a:pt x="0" y="0"/>
                    </a:moveTo>
                    <a:lnTo>
                      <a:pt x="162" y="81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>
                <a:off x="4829290" y="4624684"/>
                <a:ext cx="972847" cy="0"/>
              </a:xfrm>
              <a:prstGeom prst="line">
                <a:avLst/>
              </a:prstGeom>
              <a:noFill/>
              <a:ln w="333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2" name="Freeform 51"/>
              <p:cNvSpPr>
                <a:spLocks/>
              </p:cNvSpPr>
              <p:nvPr/>
            </p:nvSpPr>
            <p:spPr bwMode="auto">
              <a:xfrm>
                <a:off x="5773311" y="4530539"/>
                <a:ext cx="216188" cy="188285"/>
              </a:xfrm>
              <a:custGeom>
                <a:avLst/>
                <a:gdLst>
                  <a:gd name="T0" fmla="*/ 0 w 162"/>
                  <a:gd name="T1" fmla="*/ 0 h 161"/>
                  <a:gd name="T2" fmla="*/ 2147483647 w 162"/>
                  <a:gd name="T3" fmla="*/ 2147483647 h 161"/>
                  <a:gd name="T4" fmla="*/ 0 w 162"/>
                  <a:gd name="T5" fmla="*/ 2147483647 h 161"/>
                  <a:gd name="T6" fmla="*/ 0 w 162"/>
                  <a:gd name="T7" fmla="*/ 0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1"/>
                  <a:gd name="T14" fmla="*/ 162 w 162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1">
                    <a:moveTo>
                      <a:pt x="0" y="0"/>
                    </a:moveTo>
                    <a:lnTo>
                      <a:pt x="162" y="81"/>
                    </a:lnTo>
                    <a:lnTo>
                      <a:pt x="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3" name="Freeform 52"/>
              <p:cNvSpPr>
                <a:spLocks/>
              </p:cNvSpPr>
              <p:nvPr/>
            </p:nvSpPr>
            <p:spPr bwMode="auto">
              <a:xfrm>
                <a:off x="4670752" y="3557737"/>
                <a:ext cx="1131384" cy="1066947"/>
              </a:xfrm>
              <a:custGeom>
                <a:avLst/>
                <a:gdLst>
                  <a:gd name="T0" fmla="*/ 0 w 2711"/>
                  <a:gd name="T1" fmla="*/ 0 h 2895"/>
                  <a:gd name="T2" fmla="*/ 0 w 2711"/>
                  <a:gd name="T3" fmla="*/ 2147483647 h 2895"/>
                  <a:gd name="T4" fmla="*/ 2147483647 w 2711"/>
                  <a:gd name="T5" fmla="*/ 2147483647 h 2895"/>
                  <a:gd name="T6" fmla="*/ 2147483647 w 2711"/>
                  <a:gd name="T7" fmla="*/ 2147483647 h 2895"/>
                  <a:gd name="T8" fmla="*/ 2147483647 w 2711"/>
                  <a:gd name="T9" fmla="*/ 2147483647 h 2895"/>
                  <a:gd name="T10" fmla="*/ 2147483647 w 2711"/>
                  <a:gd name="T11" fmla="*/ 2147483647 h 2895"/>
                  <a:gd name="T12" fmla="*/ 2147483647 w 2711"/>
                  <a:gd name="T13" fmla="*/ 2147483647 h 2895"/>
                  <a:gd name="T14" fmla="*/ 2147483647 w 2711"/>
                  <a:gd name="T15" fmla="*/ 2147483647 h 2895"/>
                  <a:gd name="T16" fmla="*/ 2147483647 w 2711"/>
                  <a:gd name="T17" fmla="*/ 2147483647 h 2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11"/>
                  <a:gd name="T28" fmla="*/ 0 h 2895"/>
                  <a:gd name="T29" fmla="*/ 2711 w 2711"/>
                  <a:gd name="T30" fmla="*/ 2895 h 28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11" h="2895">
                    <a:moveTo>
                      <a:pt x="0" y="0"/>
                    </a:moveTo>
                    <a:lnTo>
                      <a:pt x="0" y="563"/>
                    </a:lnTo>
                    <a:cubicBezTo>
                      <a:pt x="0" y="616"/>
                      <a:pt x="43" y="659"/>
                      <a:pt x="96" y="659"/>
                    </a:cubicBezTo>
                    <a:lnTo>
                      <a:pt x="1340" y="659"/>
                    </a:lnTo>
                    <a:cubicBezTo>
                      <a:pt x="1393" y="659"/>
                      <a:pt x="1436" y="702"/>
                      <a:pt x="1436" y="755"/>
                    </a:cubicBezTo>
                    <a:cubicBezTo>
                      <a:pt x="1436" y="755"/>
                      <a:pt x="1436" y="755"/>
                      <a:pt x="1436" y="755"/>
                    </a:cubicBezTo>
                    <a:lnTo>
                      <a:pt x="1436" y="2799"/>
                    </a:lnTo>
                    <a:cubicBezTo>
                      <a:pt x="1436" y="2852"/>
                      <a:pt x="1479" y="2895"/>
                      <a:pt x="1532" y="2895"/>
                    </a:cubicBezTo>
                    <a:lnTo>
                      <a:pt x="2711" y="2895"/>
                    </a:lnTo>
                  </a:path>
                </a:pathLst>
              </a:custGeom>
              <a:noFill/>
              <a:ln w="333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4" name="Freeform 53"/>
              <p:cNvSpPr>
                <a:spLocks/>
              </p:cNvSpPr>
              <p:nvPr/>
            </p:nvSpPr>
            <p:spPr bwMode="auto">
              <a:xfrm>
                <a:off x="5773311" y="4530539"/>
                <a:ext cx="216188" cy="188285"/>
              </a:xfrm>
              <a:custGeom>
                <a:avLst/>
                <a:gdLst>
                  <a:gd name="T0" fmla="*/ 0 w 162"/>
                  <a:gd name="T1" fmla="*/ 0 h 162"/>
                  <a:gd name="T2" fmla="*/ 2147483647 w 162"/>
                  <a:gd name="T3" fmla="*/ 2147483647 h 162"/>
                  <a:gd name="T4" fmla="*/ 0 w 162"/>
                  <a:gd name="T5" fmla="*/ 2147483647 h 162"/>
                  <a:gd name="T6" fmla="*/ 0 w 162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2"/>
                  <a:gd name="T14" fmla="*/ 162 w 162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2">
                    <a:moveTo>
                      <a:pt x="0" y="0"/>
                    </a:moveTo>
                    <a:lnTo>
                      <a:pt x="162" y="81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4404123" y="2308779"/>
                <a:ext cx="122504" cy="106697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2147483647 h 288"/>
                  <a:gd name="T12" fmla="*/ 2147483647 w 288"/>
                  <a:gd name="T13" fmla="*/ 0 h 288"/>
                  <a:gd name="T14" fmla="*/ 2147483647 w 288"/>
                  <a:gd name="T15" fmla="*/ 0 h 288"/>
                  <a:gd name="T16" fmla="*/ 0 w 288"/>
                  <a:gd name="T17" fmla="*/ 2147483647 h 288"/>
                  <a:gd name="T18" fmla="*/ 0 w 288"/>
                  <a:gd name="T19" fmla="*/ 2147483647 h 288"/>
                  <a:gd name="T20" fmla="*/ 0 w 288"/>
                  <a:gd name="T21" fmla="*/ 2147483647 h 288"/>
                  <a:gd name="T22" fmla="*/ 2147483647 w 288"/>
                  <a:gd name="T23" fmla="*/ 2147483647 h 2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8"/>
                  <a:gd name="T37" fmla="*/ 0 h 288"/>
                  <a:gd name="T38" fmla="*/ 288 w 288"/>
                  <a:gd name="T39" fmla="*/ 288 h 2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4404123" y="2308779"/>
                <a:ext cx="122504" cy="106697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2147483647 h 288"/>
                  <a:gd name="T12" fmla="*/ 2147483647 w 288"/>
                  <a:gd name="T13" fmla="*/ 0 h 288"/>
                  <a:gd name="T14" fmla="*/ 2147483647 w 288"/>
                  <a:gd name="T15" fmla="*/ 0 h 288"/>
                  <a:gd name="T16" fmla="*/ 0 w 288"/>
                  <a:gd name="T17" fmla="*/ 2147483647 h 288"/>
                  <a:gd name="T18" fmla="*/ 0 w 288"/>
                  <a:gd name="T19" fmla="*/ 2147483647 h 288"/>
                  <a:gd name="T20" fmla="*/ 0 w 288"/>
                  <a:gd name="T21" fmla="*/ 2147483647 h 288"/>
                  <a:gd name="T22" fmla="*/ 2147483647 w 288"/>
                  <a:gd name="T23" fmla="*/ 2147483647 h 2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8"/>
                  <a:gd name="T37" fmla="*/ 0 h 288"/>
                  <a:gd name="T38" fmla="*/ 288 w 288"/>
                  <a:gd name="T39" fmla="*/ 288 h 2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4216760" y="3017987"/>
                <a:ext cx="115300" cy="106693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0 h 288"/>
                  <a:gd name="T12" fmla="*/ 2147483647 w 288"/>
                  <a:gd name="T13" fmla="*/ 0 h 288"/>
                  <a:gd name="T14" fmla="*/ 0 w 288"/>
                  <a:gd name="T15" fmla="*/ 2147483647 h 288"/>
                  <a:gd name="T16" fmla="*/ 0 w 288"/>
                  <a:gd name="T17" fmla="*/ 2147483647 h 288"/>
                  <a:gd name="T18" fmla="*/ 2147483647 w 288"/>
                  <a:gd name="T19" fmla="*/ 2147483647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288"/>
                  <a:gd name="T32" fmla="*/ 288 w 28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4216760" y="3017987"/>
                <a:ext cx="115300" cy="106693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0 h 288"/>
                  <a:gd name="T12" fmla="*/ 2147483647 w 288"/>
                  <a:gd name="T13" fmla="*/ 0 h 288"/>
                  <a:gd name="T14" fmla="*/ 0 w 288"/>
                  <a:gd name="T15" fmla="*/ 2147483647 h 288"/>
                  <a:gd name="T16" fmla="*/ 0 w 288"/>
                  <a:gd name="T17" fmla="*/ 2147483647 h 288"/>
                  <a:gd name="T18" fmla="*/ 2147483647 w 288"/>
                  <a:gd name="T19" fmla="*/ 2147483647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288"/>
                  <a:gd name="T32" fmla="*/ 288 w 28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3892477" y="4348533"/>
                <a:ext cx="122509" cy="106693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0 h 288"/>
                  <a:gd name="T12" fmla="*/ 2147483647 w 288"/>
                  <a:gd name="T13" fmla="*/ 0 h 288"/>
                  <a:gd name="T14" fmla="*/ 0 w 288"/>
                  <a:gd name="T15" fmla="*/ 2147483647 h 288"/>
                  <a:gd name="T16" fmla="*/ 0 w 288"/>
                  <a:gd name="T17" fmla="*/ 2147483647 h 288"/>
                  <a:gd name="T18" fmla="*/ 2147483647 w 288"/>
                  <a:gd name="T19" fmla="*/ 2147483647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288"/>
                  <a:gd name="T32" fmla="*/ 288 w 28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3892477" y="4348533"/>
                <a:ext cx="122509" cy="106693"/>
              </a:xfrm>
              <a:custGeom>
                <a:avLst/>
                <a:gdLst>
                  <a:gd name="T0" fmla="*/ 2147483647 w 288"/>
                  <a:gd name="T1" fmla="*/ 2147483647 h 288"/>
                  <a:gd name="T2" fmla="*/ 2147483647 w 288"/>
                  <a:gd name="T3" fmla="*/ 2147483647 h 288"/>
                  <a:gd name="T4" fmla="*/ 2147483647 w 288"/>
                  <a:gd name="T5" fmla="*/ 2147483647 h 288"/>
                  <a:gd name="T6" fmla="*/ 2147483647 w 288"/>
                  <a:gd name="T7" fmla="*/ 2147483647 h 288"/>
                  <a:gd name="T8" fmla="*/ 2147483647 w 288"/>
                  <a:gd name="T9" fmla="*/ 2147483647 h 288"/>
                  <a:gd name="T10" fmla="*/ 2147483647 w 288"/>
                  <a:gd name="T11" fmla="*/ 0 h 288"/>
                  <a:gd name="T12" fmla="*/ 2147483647 w 288"/>
                  <a:gd name="T13" fmla="*/ 0 h 288"/>
                  <a:gd name="T14" fmla="*/ 0 w 288"/>
                  <a:gd name="T15" fmla="*/ 2147483647 h 288"/>
                  <a:gd name="T16" fmla="*/ 0 w 288"/>
                  <a:gd name="T17" fmla="*/ 2147483647 h 288"/>
                  <a:gd name="T18" fmla="*/ 2147483647 w 288"/>
                  <a:gd name="T19" fmla="*/ 2147483647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288"/>
                  <a:gd name="T32" fmla="*/ 288 w 28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288">
                    <a:moveTo>
                      <a:pt x="96" y="288"/>
                    </a:moveTo>
                    <a:lnTo>
                      <a:pt x="192" y="288"/>
                    </a:lnTo>
                    <a:cubicBezTo>
                      <a:pt x="245" y="288"/>
                      <a:pt x="288" y="245"/>
                      <a:pt x="288" y="192"/>
                    </a:cubicBezTo>
                    <a:cubicBezTo>
                      <a:pt x="288" y="192"/>
                      <a:pt x="288" y="192"/>
                      <a:pt x="288" y="192"/>
                    </a:cubicBezTo>
                    <a:lnTo>
                      <a:pt x="288" y="96"/>
                    </a:lnTo>
                    <a:cubicBezTo>
                      <a:pt x="288" y="43"/>
                      <a:pt x="245" y="0"/>
                      <a:pt x="192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192"/>
                    </a:lnTo>
                    <a:cubicBezTo>
                      <a:pt x="0" y="245"/>
                      <a:pt x="43" y="288"/>
                      <a:pt x="96" y="2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2813">
                  <a:defRPr/>
                </a:pPr>
                <a:endParaRPr lang="en-US">
                  <a:latin typeface="+mj-lt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8488510" y="5692905"/>
              <a:ext cx="228600" cy="215900"/>
            </a:xfrm>
            <a:prstGeom prst="ellipse">
              <a:avLst/>
            </a:prstGeom>
            <a:solidFill>
              <a:srgbClr val="AEF3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493042" y="6000538"/>
              <a:ext cx="228600" cy="215900"/>
            </a:xfrm>
            <a:prstGeom prst="ellipse">
              <a:avLst/>
            </a:prstGeom>
            <a:solidFill>
              <a:srgbClr val="AEF3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3" name="Picture 1" descr="1F7AF9A4-C838-4031-9765-CD600002D39F@earthlin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5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819400"/>
            <a:ext cx="8077200" cy="1371599"/>
          </a:xfrm>
          <a:noFill/>
          <a:ln/>
        </p:spPr>
        <p:txBody>
          <a:bodyPr lIns="90488" tIns="44450" rIns="90488" bIns="44450"/>
          <a:lstStyle/>
          <a:p>
            <a:pPr marL="682625" indent="-625475"/>
            <a:r>
              <a:rPr lang="pt-BR" sz="2800" dirty="0" smtClean="0">
                <a:solidFill>
                  <a:srgbClr val="0070C0"/>
                </a:solidFill>
              </a:rPr>
              <a:t>Avalia o escopo (ou extensão) e severidade (magnitude)  do estresse no alvo e a contribuição de cada ameaça direta ao estresse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719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8000"/>
                </a:solidFill>
                <a:latin typeface="+mn-lt"/>
              </a:rPr>
              <a:t>Classificação baseada no estresse 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: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200" y="5257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682625" lvl="0" indent="-625475" eaLnBrk="0" hangingPunct="0">
              <a:spcBef>
                <a:spcPct val="20000"/>
              </a:spcBef>
              <a:buFontTx/>
              <a:buChar char="•"/>
            </a:pPr>
            <a:r>
              <a:rPr lang="pt-BR" sz="2800" dirty="0" smtClean="0">
                <a:solidFill>
                  <a:srgbClr val="0070C0"/>
                </a:solidFill>
              </a:rPr>
              <a:t>Avalia o escopo (ou extensão) e severidade (magnitude) e irreversibilidade da ameaça direta somente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724399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8000"/>
                </a:solidFill>
                <a:latin typeface="+mn-lt"/>
              </a:rPr>
              <a:t>Classificação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 simples: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600" b="1" dirty="0" smtClean="0">
                <a:solidFill>
                  <a:srgbClr val="000099"/>
                </a:solidFill>
              </a:rPr>
              <a:t>Esquemas mais Comuns de Classificação de Ameaças</a:t>
            </a:r>
            <a:r>
              <a:rPr lang="en-US" sz="2600" b="1" dirty="0" smtClean="0">
                <a:solidFill>
                  <a:srgbClr val="000099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44047"/>
              </p:ext>
            </p:extLst>
          </p:nvPr>
        </p:nvGraphicFramePr>
        <p:xfrm>
          <a:off x="811213" y="1447800"/>
          <a:ext cx="7521575" cy="5318129"/>
        </p:xfrm>
        <a:graphic>
          <a:graphicData uri="http://schemas.openxmlformats.org/drawingml/2006/table">
            <a:tbl>
              <a:tblPr/>
              <a:tblGrid>
                <a:gridCol w="1414462"/>
                <a:gridCol w="849313"/>
                <a:gridCol w="741362"/>
                <a:gridCol w="1011238"/>
                <a:gridCol w="1100137"/>
                <a:gridCol w="874713"/>
                <a:gridCol w="638175"/>
                <a:gridCol w="892175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SISTEMA</a:t>
                      </a: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CLASSIFICAÇÃO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CRITÉRIOS PARA CLASSIFICAÇÃO DE AMEAÇAS</a:t>
                      </a:r>
                      <a:endParaRPr kumimoji="0" 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CMP e-AM / TNC Rapid CAP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Escopo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Severidade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Irreversibilidade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TNC 5-S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Escopo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(</a:t>
                      </a: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espacial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)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Severidade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Contribuição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Irreversibilidade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BSP TRA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Área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Intensidade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Urgência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Birdlife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Escopo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Severidade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Temporalidade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WWF RAPPAM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Extensão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Impacto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Permanência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Probabilidade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Tendência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TNC’s SE Division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Extensão –  % Alvos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Severidade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WWF Root Causes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Escopo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Impacto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Permanência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WCS Living Landscapes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Proporção da Área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Severidade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Tempo de Recuperação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Probabilidade</a:t>
                      </a:r>
                      <a:r>
                        <a:rPr lang="en-GB" sz="800" kern="1200">
                          <a:solidFill>
                            <a:srgbClr val="000000"/>
                          </a:solidFill>
                          <a:latin typeface="Times New Roman"/>
                          <a:ea typeface="MS PGothic"/>
                          <a:cs typeface="Times New Roman"/>
                        </a:rPr>
                        <a:t>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 smtClean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Times New Roman"/>
                        </a:rPr>
                        <a:t>Urgência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77484"/>
              </p:ext>
            </p:extLst>
          </p:nvPr>
        </p:nvGraphicFramePr>
        <p:xfrm>
          <a:off x="2354580" y="2416626"/>
          <a:ext cx="5254536" cy="1714488"/>
        </p:xfrm>
        <a:graphic>
          <a:graphicData uri="http://schemas.openxmlformats.org/drawingml/2006/table">
            <a:tbl>
              <a:tblPr/>
              <a:tblGrid>
                <a:gridCol w="875756"/>
                <a:gridCol w="875756"/>
                <a:gridCol w="875756"/>
                <a:gridCol w="875756"/>
                <a:gridCol w="875756"/>
                <a:gridCol w="875756"/>
              </a:tblGrid>
              <a:tr h="28574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Scope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4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48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Severity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85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85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85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58056"/>
              </p:ext>
            </p:extLst>
          </p:nvPr>
        </p:nvGraphicFramePr>
        <p:xfrm>
          <a:off x="2403564" y="4789728"/>
          <a:ext cx="5205552" cy="1992072"/>
        </p:xfrm>
        <a:graphic>
          <a:graphicData uri="http://schemas.openxmlformats.org/drawingml/2006/table">
            <a:tbl>
              <a:tblPr/>
              <a:tblGrid>
                <a:gridCol w="867592"/>
                <a:gridCol w="867592"/>
                <a:gridCol w="867592"/>
                <a:gridCol w="867592"/>
                <a:gridCol w="867592"/>
                <a:gridCol w="867592"/>
              </a:tblGrid>
              <a:tr h="332012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Irreversibility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012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12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Magnitude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32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32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457200" y="2057400"/>
            <a:ext cx="7691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200" dirty="0" smtClean="0">
                <a:effectLst/>
              </a:rPr>
              <a:t>Escopo + Severidade = Magnitude da Ameaça</a:t>
            </a:r>
            <a:endParaRPr lang="pt-BR" sz="2200" dirty="0">
              <a:effectLst/>
            </a:endParaRP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457200" y="4332288"/>
            <a:ext cx="7691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200" dirty="0" smtClean="0">
                <a:effectLst/>
              </a:rPr>
              <a:t>Magnitude + Irreversibilidade = Índice de Ameaça</a:t>
            </a:r>
            <a:endParaRPr lang="pt-BR" sz="2200" dirty="0"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lvl="0" indent="-509588" eaLnBrk="0" hangingPunct="0">
              <a:spcBef>
                <a:spcPct val="20000"/>
              </a:spcBef>
            </a:pPr>
            <a:r>
              <a:rPr lang="pt-BR" sz="2400" b="1" kern="0" dirty="0" err="1" smtClean="0">
                <a:solidFill>
                  <a:srgbClr val="333399"/>
                </a:solidFill>
                <a:latin typeface="Arial"/>
              </a:rPr>
              <a:t>Miradi</a:t>
            </a:r>
            <a:r>
              <a:rPr lang="pt-BR" sz="2400" b="1" kern="0" dirty="0" smtClean="0">
                <a:solidFill>
                  <a:srgbClr val="333399"/>
                </a:solidFill>
                <a:latin typeface="Arial"/>
              </a:rPr>
              <a:t> usa um sistema baseado em </a:t>
            </a:r>
            <a:r>
              <a:rPr lang="pt-BR" sz="2400" b="1" kern="0" dirty="0" smtClean="0">
                <a:solidFill>
                  <a:srgbClr val="333399"/>
                </a:solidFill>
                <a:latin typeface="Arial"/>
              </a:rPr>
              <a:t>fórmulas matemáticas </a:t>
            </a:r>
            <a:r>
              <a:rPr lang="pt-BR" sz="2400" b="1" kern="0" dirty="0" smtClean="0">
                <a:solidFill>
                  <a:srgbClr val="333399"/>
                </a:solidFill>
                <a:latin typeface="Arial"/>
              </a:rPr>
              <a:t>para combinar os valores atribuídos</a:t>
            </a:r>
            <a:endParaRPr lang="pt-BR" sz="2400" b="1" kern="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7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r="1467" b="4960"/>
          <a:stretch>
            <a:fillRect/>
          </a:stretch>
        </p:blipFill>
        <p:spPr bwMode="auto">
          <a:xfrm>
            <a:off x="136480" y="2364981"/>
            <a:ext cx="8792914" cy="23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145798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09588" eaLnBrk="0" hangingPunct="0">
              <a:spcBef>
                <a:spcPct val="20000"/>
              </a:spcBef>
            </a:pPr>
            <a:r>
              <a:rPr lang="pt-BR" sz="2800" b="1" kern="0" dirty="0" err="1" smtClean="0">
                <a:solidFill>
                  <a:srgbClr val="333399"/>
                </a:solidFill>
                <a:latin typeface="Arial"/>
              </a:rPr>
              <a:t>Miradi</a:t>
            </a:r>
            <a:r>
              <a:rPr lang="pt-BR" sz="2800" b="1" kern="0" dirty="0" smtClean="0">
                <a:solidFill>
                  <a:srgbClr val="333399"/>
                </a:solidFill>
                <a:latin typeface="Arial"/>
              </a:rPr>
              <a:t> totaliza valores obtidos à luz de três critérios</a:t>
            </a:r>
            <a:endParaRPr lang="en-US" sz="2800" b="1" kern="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18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2014065"/>
            <a:ext cx="8947150" cy="3319935"/>
            <a:chOff x="98425" y="1517650"/>
            <a:chExt cx="8947150" cy="3319935"/>
          </a:xfrm>
        </p:grpSpPr>
        <p:pic>
          <p:nvPicPr>
            <p:cNvPr id="31747" name="Picture 4" descr="Threats Table.png"/>
            <p:cNvPicPr>
              <a:picLocks noChangeAspect="1"/>
            </p:cNvPicPr>
            <p:nvPr/>
          </p:nvPicPr>
          <p:blipFill>
            <a:blip r:embed="rId3" cstate="screen"/>
            <a:srcRect r="3008" b="37096"/>
            <a:stretch>
              <a:fillRect/>
            </a:stretch>
          </p:blipFill>
          <p:spPr bwMode="auto">
            <a:xfrm>
              <a:off x="98425" y="1517650"/>
              <a:ext cx="8947150" cy="306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Threats Table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8425" y="4596714"/>
              <a:ext cx="8947150" cy="24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4473146" y="5334892"/>
            <a:ext cx="43990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Arial" pitchFamily="34" charset="0"/>
              <a:buNone/>
              <a:defRPr/>
            </a:pPr>
            <a:r>
              <a:rPr lang="en-US" sz="3200" u="sng" dirty="0" err="1" smtClean="0">
                <a:effectLst/>
              </a:rPr>
              <a:t>Regra</a:t>
            </a:r>
            <a:r>
              <a:rPr lang="en-US" sz="3200" u="sng" dirty="0" smtClean="0">
                <a:effectLst/>
              </a:rPr>
              <a:t> 3-5-7:</a:t>
            </a:r>
          </a:p>
          <a:p>
            <a:pPr marL="971550" lvl="1" indent="-514350" algn="l"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C00000"/>
                </a:solidFill>
                <a:effectLst/>
              </a:rPr>
              <a:t>3 Altos  = 1 Muito Alto</a:t>
            </a:r>
          </a:p>
          <a:p>
            <a:pPr lvl="1" algn="l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rgbClr val="C00000"/>
                </a:solidFill>
                <a:effectLst/>
              </a:rPr>
              <a:t>5 Médios = 1 Alto</a:t>
            </a:r>
          </a:p>
          <a:p>
            <a:pPr lvl="1" algn="l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rgbClr val="C00000"/>
                </a:solidFill>
                <a:effectLst/>
              </a:rPr>
              <a:t>7 Baixos = Médio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965" y="5334000"/>
            <a:ext cx="4258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Arial" pitchFamily="34" charset="0"/>
              <a:buNone/>
              <a:defRPr/>
            </a:pPr>
            <a:r>
              <a:rPr lang="en-US" sz="3200" u="sng" dirty="0" err="1" smtClean="0">
                <a:effectLst/>
              </a:rPr>
              <a:t>Regra</a:t>
            </a:r>
            <a:r>
              <a:rPr lang="en-US" sz="3200" u="sng" dirty="0" smtClean="0">
                <a:effectLst/>
              </a:rPr>
              <a:t> 2 Prime:</a:t>
            </a:r>
          </a:p>
          <a:p>
            <a:pPr marL="514350" indent="-514350" algn="l"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C00000"/>
                </a:solidFill>
                <a:effectLst/>
              </a:rPr>
              <a:t>Precisa de pelo menos 2 </a:t>
            </a:r>
          </a:p>
          <a:p>
            <a:pPr marL="514350" indent="-514350" algn="l"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C00000"/>
                </a:solidFill>
                <a:effectLst/>
              </a:rPr>
              <a:t>num mesmo nível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145798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lvl="0" indent="-509588" eaLnBrk="0" hangingPunct="0">
              <a:spcBef>
                <a:spcPct val="20000"/>
              </a:spcBef>
            </a:pPr>
            <a:r>
              <a:rPr lang="pt-BR" sz="2800" b="1" kern="0" dirty="0" err="1" smtClean="0">
                <a:solidFill>
                  <a:srgbClr val="333399"/>
                </a:solidFill>
                <a:latin typeface="Arial"/>
              </a:rPr>
              <a:t>Miradi</a:t>
            </a:r>
            <a:r>
              <a:rPr lang="pt-BR" sz="2800" b="1" kern="0" dirty="0" smtClean="0">
                <a:solidFill>
                  <a:srgbClr val="333399"/>
                </a:solidFill>
                <a:latin typeface="Arial"/>
              </a:rPr>
              <a:t> totaliza valores para todas </a:t>
            </a:r>
            <a:r>
              <a:rPr lang="pt-BR" sz="2800" b="1" kern="0" dirty="0">
                <a:solidFill>
                  <a:srgbClr val="333399"/>
                </a:solidFill>
                <a:latin typeface="Arial"/>
              </a:rPr>
              <a:t>a</a:t>
            </a:r>
            <a:r>
              <a:rPr lang="pt-BR" sz="2800" b="1" kern="0" dirty="0" smtClean="0">
                <a:solidFill>
                  <a:srgbClr val="333399"/>
                </a:solidFill>
                <a:latin typeface="Arial"/>
              </a:rPr>
              <a:t>s ameaças e alvos</a:t>
            </a:r>
            <a:endParaRPr lang="pt-BR" sz="2800" b="1" kern="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2209800"/>
            <a:ext cx="8947150" cy="422030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429" y="4267200"/>
            <a:ext cx="8947150" cy="422030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76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dirty="0" smtClean="0">
                <a:solidFill>
                  <a:schemeClr val="accent2"/>
                </a:solidFill>
              </a:rPr>
              <a:t>A equipe considerou todas as ameaças ( ou todas as características ecológicas chave caso a classificação seja baseada no estresse)? Falta alguma coisa?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dirty="0" smtClean="0">
                <a:solidFill>
                  <a:srgbClr val="008000"/>
                </a:solidFill>
              </a:rPr>
              <a:t>Houve alguma surpresa na ordem de pontuação das ameaças? Instigue a equipe pensar sobre o porquê da surpresa.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dirty="0" smtClean="0">
                <a:solidFill>
                  <a:srgbClr val="333399"/>
                </a:solidFill>
              </a:rPr>
              <a:t>Verifique casos de estimativa de conceito inconsistente</a:t>
            </a:r>
            <a:endParaRPr lang="pt-BR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dirty="0" smtClean="0">
                <a:solidFill>
                  <a:srgbClr val="008000"/>
                </a:solidFill>
              </a:rPr>
              <a:t>Procure casos de dupla contabilidade de ameaças diretas  ou estresses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dirty="0" smtClean="0">
                <a:solidFill>
                  <a:srgbClr val="0070C0"/>
                </a:solidFill>
              </a:rPr>
              <a:t>Verifique a especificidade de ameaças atribuídas classificações altas –antes ou depois os problemas aparecerão nos detalhes</a:t>
            </a:r>
            <a:endParaRPr 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 Chave para Dirigir à Equipe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Dificuldade: Como lidar com as ameaças de origem histórica?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endParaRPr lang="pt-BR" sz="3200" i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sz="3200" i="1" dirty="0" smtClean="0">
                <a:solidFill>
                  <a:schemeClr val="accent2"/>
                </a:solidFill>
              </a:rPr>
              <a:t>“Pecados passados”</a:t>
            </a:r>
            <a:r>
              <a:rPr lang="pt-BR" sz="3200" dirty="0" smtClean="0">
                <a:solidFill>
                  <a:schemeClr val="accent2"/>
                </a:solidFill>
              </a:rPr>
              <a:t>  = viabilidade mais baixa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</a:pPr>
            <a:endParaRPr lang="pt-BR" sz="3200" i="1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</a:pPr>
            <a:r>
              <a:rPr lang="pt-BR" sz="3200" i="1" dirty="0" smtClean="0">
                <a:solidFill>
                  <a:srgbClr val="008000"/>
                </a:solidFill>
              </a:rPr>
              <a:t>“Pecados Futuros”</a:t>
            </a:r>
            <a:r>
              <a:rPr lang="pt-BR" sz="3200" dirty="0" smtClean="0">
                <a:solidFill>
                  <a:srgbClr val="008000"/>
                </a:solidFill>
              </a:rPr>
              <a:t>  = ameaças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endParaRPr lang="en-US" sz="1800" dirty="0" smtClean="0"/>
          </a:p>
          <a:p>
            <a:pPr eaLnBrk="1" hangingPunct="1">
              <a:buClr>
                <a:schemeClr val="tx1"/>
              </a:buClr>
            </a:pPr>
            <a:endParaRPr lang="en-US" sz="1800" dirty="0" smtClean="0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1378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2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Dificuldade: E o que dizer sobre a diretiva de  que um período de 10 anos seja a referência para a classificação de ameaças?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Funciona para quase tudo menos para algumas espécies invasoras e fontes de ameaças crônicas, persistentes/insidiosas como mudanças climáticas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Questão: Quando agregar ameaças e quando separá-las?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Na dúvida é melhor dividir no início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00FF"/>
                </a:solidFill>
              </a:rPr>
              <a:t>Dividir caso os atores sejam diferentes e precisem de estratégias diferentes (exemplo: pesca artesanal vs. pesca industrial)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Depois utilize a taxonomia de ameaças comuns da IUCN para obter a perspectiva mais ampla oferecida pela agregação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00FF"/>
                </a:solidFill>
              </a:rPr>
              <a:t>Verifique se dividindo as ameaças as atribuições acabam “diluindo” as classificações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Questões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98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Questão: Classificação de Ameaças simples ou baseada  em estresse?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00FF"/>
                </a:solidFill>
              </a:rPr>
              <a:t>Uma classificação simples é mais rápida. Se você confia que vai dar uma boa ideia da importância relativa das diversas ameaças, utilize-a.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Uma classificação baseada em estresse é mais rigorosa mas leva mais tempo.  Pode ser usada quando não há clareza a respeito da fonte do problema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3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Questões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6572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73142"/>
              </p:ext>
            </p:extLst>
          </p:nvPr>
        </p:nvGraphicFramePr>
        <p:xfrm>
          <a:off x="762000" y="1804988"/>
          <a:ext cx="7924800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Visio" r:id="rId4" imgW="6717487" imgH="3406140" progId="">
                  <p:embed/>
                </p:oleObj>
              </mc:Choice>
              <mc:Fallback>
                <p:oleObj name="Visio" r:id="rId4" imgW="6717487" imgH="340614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4988"/>
                        <a:ext cx="7924800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0" y="1524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Qual dos dois sítios é mais bem conservado</a:t>
            </a: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?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6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Questão: E ameaças com efeitos potencialmente catastróficos  e de probabilidade e impacto  desconhecidos?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 Aqui vai ficar para o usuário. – vale o melhor palpite da equipe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pt-BR" dirty="0" smtClean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Questões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474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Pergunta: Os fenômenos naturais (como furacões) são estresses?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Não, somente se forem exacerbados por uma fonte conhecida como, por exemplo, excesso de CO2</a:t>
            </a:r>
            <a:endParaRPr lang="pt-BR" dirty="0" smtClean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54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Pergunta: E o caso dos impactos cumulativos?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lvl="1" eaLnBrk="1" hangingPunct="1">
              <a:spcBef>
                <a:spcPct val="15000"/>
              </a:spcBef>
            </a:pPr>
            <a:r>
              <a:rPr lang="pt-BR" sz="2800" dirty="0" smtClean="0">
                <a:solidFill>
                  <a:srgbClr val="008000"/>
                </a:solidFill>
              </a:rPr>
              <a:t>O algoritmo </a:t>
            </a:r>
            <a:r>
              <a:rPr lang="pt-BR" sz="2800" dirty="0" err="1" smtClean="0">
                <a:solidFill>
                  <a:srgbClr val="008000"/>
                </a:solidFill>
              </a:rPr>
              <a:t>Miradi</a:t>
            </a:r>
            <a:r>
              <a:rPr lang="pt-BR" sz="2800" dirty="0" smtClean="0">
                <a:solidFill>
                  <a:srgbClr val="008000"/>
                </a:solidFill>
              </a:rPr>
              <a:t> para atribuição de conceitos/valores leva em conta a situação de uma fonte que leva a múltiplos estresses mas não a de múltiplas fontes a múltiplos estresses que poderiam implicar em um impacto cumulativo</a:t>
            </a:r>
            <a:endParaRPr lang="pt-BR" sz="2800" dirty="0">
              <a:solidFill>
                <a:srgbClr val="008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666633"/>
              </a:buClr>
              <a:buFontTx/>
              <a:buChar char="•"/>
            </a:pPr>
            <a:endParaRPr lang="en-US" sz="2000" b="1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05800" y="5791200"/>
          <a:ext cx="43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Clip" r:id="rId4" imgW="2439134" imgH="4408950" progId="">
                  <p:embed/>
                </p:oleObj>
              </mc:Choice>
              <mc:Fallback>
                <p:oleObj name="Clip" r:id="rId4" imgW="2439134" imgH="440895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43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Perguntas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941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chemeClr val="accent2"/>
                </a:solidFill>
              </a:rPr>
              <a:t>Use círculos e porcentagens simples para os conceitos usados para quantificar escopo, severidade e irreversibilidade. Isto ajuda a equipe a deslanchar.</a:t>
            </a:r>
          </a:p>
          <a:p>
            <a:pPr eaLnBrk="1" hangingPunct="1">
              <a:buClr>
                <a:schemeClr val="tx1"/>
              </a:buClr>
            </a:pPr>
            <a:endParaRPr lang="pt-BR" dirty="0" smtClean="0">
              <a:solidFill>
                <a:srgbClr val="008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rgbClr val="008000"/>
                </a:solidFill>
              </a:rPr>
              <a:t>Estimule a equipe a fazer referências frequentes aos conceitos “Muito Alto, Alto, Médio e Baixo para assegurar que as atribuições sejam as mais consistentes possível.</a:t>
            </a:r>
          </a:p>
          <a:p>
            <a:pPr eaLnBrk="1" hangingPunct="1">
              <a:buClr>
                <a:schemeClr val="tx1"/>
              </a:buClr>
            </a:pPr>
            <a:endParaRPr lang="pt-BR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rgbClr val="333399"/>
                </a:solidFill>
              </a:rPr>
              <a:t>É comum para as equipes super estimar uma ameaça futura sob a influência sutil da situação ecológica atual; este último aspecto está contemplada nas atribuições de conceitos de viabilidade “Ruim” e “Razoável”.</a:t>
            </a:r>
            <a:endParaRPr lang="pt-BR" dirty="0" smtClean="0">
              <a:solidFill>
                <a:srgbClr val="008000"/>
              </a:solidFill>
            </a:endParaRP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rgbClr val="333399"/>
                </a:solidFill>
              </a:rPr>
              <a:t>Na medida do possível descreva explicitamente as ameaças associadas às mudanças que poderão impactar os alvos.  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  <a:buFontTx/>
              <a:buNone/>
            </a:pPr>
            <a:endParaRPr lang="pt-BR" sz="800" dirty="0" smtClean="0">
              <a:solidFill>
                <a:srgbClr val="008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rgbClr val="008000"/>
                </a:solidFill>
              </a:rPr>
              <a:t>Liste as ameaças por alvos e não de acordo com os </a:t>
            </a:r>
            <a:r>
              <a:rPr lang="pt-BR" dirty="0" err="1" smtClean="0">
                <a:solidFill>
                  <a:srgbClr val="008000"/>
                </a:solidFill>
              </a:rPr>
              <a:t>sitios</a:t>
            </a:r>
            <a:r>
              <a:rPr lang="pt-BR" dirty="0" smtClean="0">
                <a:solidFill>
                  <a:srgbClr val="008000"/>
                </a:solidFill>
              </a:rPr>
              <a:t> para poder levantar informações que apoiem estratégias para múltiplas áreas</a:t>
            </a:r>
          </a:p>
          <a:p>
            <a:pPr eaLnBrk="1" hangingPunct="1">
              <a:buClr>
                <a:schemeClr val="tx1"/>
              </a:buClr>
            </a:pPr>
            <a:endParaRPr lang="pt-BR" sz="800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pt-BR" dirty="0" smtClean="0">
                <a:solidFill>
                  <a:schemeClr val="accent2"/>
                </a:solidFill>
              </a:rPr>
              <a:t>Outro teste útil na determinação de classificações e atribuições de conceitos baseadas em estresse...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</a:pPr>
            <a:r>
              <a:rPr lang="pt-BR" dirty="0" smtClean="0">
                <a:solidFill>
                  <a:srgbClr val="333399"/>
                </a:solidFill>
              </a:rPr>
              <a:t>Um estresse avaliado como “Muito Alto” deve corresponder a um conceito “Ruim” para uma característica chave</a:t>
            </a:r>
          </a:p>
          <a:p>
            <a:pPr lvl="1" eaLnBrk="1" hangingPunct="1">
              <a:spcBef>
                <a:spcPct val="15000"/>
              </a:spcBef>
              <a:buClr>
                <a:schemeClr val="tx1"/>
              </a:buClr>
            </a:pPr>
            <a:r>
              <a:rPr lang="pt-BR" dirty="0" smtClean="0">
                <a:solidFill>
                  <a:srgbClr val="333399"/>
                </a:solidFill>
              </a:rPr>
              <a:t>Um estresse “Alto” implica num conceito “Razoável” para a característica correspondente</a:t>
            </a:r>
          </a:p>
          <a:p>
            <a:pPr eaLnBrk="1" hangingPunct="1">
              <a:buClr>
                <a:schemeClr val="tx1"/>
              </a:buClr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722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Avaliação de Ameaças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74663" y="1725613"/>
          <a:ext cx="7924800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name="Visio" r:id="rId4" imgW="6717487" imgH="3406140" progId="">
                  <p:embed/>
                </p:oleObj>
              </mc:Choice>
              <mc:Fallback>
                <p:oleObj name="Visio" r:id="rId4" imgW="6717487" imgH="340614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725613"/>
                        <a:ext cx="7924800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pt-BR" sz="2800" b="1" kern="0" dirty="0" smtClean="0">
                <a:solidFill>
                  <a:srgbClr val="FFFFFF"/>
                </a:solidFill>
                <a:latin typeface="Arial"/>
              </a:rPr>
              <a:t>Qual dos dois sítios é mais bem conservado</a:t>
            </a:r>
            <a:r>
              <a:rPr lang="pt-BR" sz="3600" b="1" kern="0" dirty="0" smtClean="0">
                <a:solidFill>
                  <a:srgbClr val="FFFFFF"/>
                </a:solidFill>
                <a:latin typeface="Arial"/>
              </a:rPr>
              <a:t>?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1013" y="206375"/>
            <a:ext cx="8302625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defRPr/>
            </a:pPr>
            <a:endParaRPr lang="en-US" sz="3400" b="1" kern="0" dirty="0">
              <a:solidFill>
                <a:srgbClr val="FFFF99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27038" y="1525587"/>
            <a:ext cx="8181975" cy="472281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None/>
              <a:defRPr/>
            </a:pPr>
            <a:r>
              <a:rPr lang="pt-BR" sz="2800" b="1" kern="0" dirty="0" smtClean="0">
                <a:solidFill>
                  <a:srgbClr val="009900"/>
                </a:solidFill>
                <a:effectLst/>
                <a:latin typeface="+mn-lt"/>
                <a:ea typeface="+mn-ea"/>
              </a:rPr>
              <a:t>Ameaças Diretas:</a:t>
            </a:r>
            <a:r>
              <a:rPr lang="pt-BR" sz="2800" kern="0" dirty="0" smtClean="0">
                <a:effectLst/>
                <a:latin typeface="+mn-lt"/>
                <a:ea typeface="+mn-ea"/>
              </a:rPr>
              <a:t> </a:t>
            </a:r>
            <a:r>
              <a:rPr lang="pt-BR" sz="2600" kern="0" dirty="0" smtClean="0">
                <a:effectLst/>
                <a:latin typeface="+mn-lt"/>
                <a:ea typeface="+mn-ea"/>
              </a:rPr>
              <a:t>atividades ou </a:t>
            </a:r>
          </a:p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None/>
              <a:defRPr/>
            </a:pPr>
            <a:r>
              <a:rPr lang="pt-BR" sz="2600" kern="0" dirty="0" smtClean="0">
                <a:effectLst/>
                <a:latin typeface="+mn-lt"/>
                <a:ea typeface="+mn-ea"/>
              </a:rPr>
              <a:t>eventos induzidos por Humanos</a:t>
            </a:r>
          </a:p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None/>
              <a:defRPr/>
            </a:pPr>
            <a:r>
              <a:rPr lang="pt-BR" sz="2600" kern="0" dirty="0" smtClean="0">
                <a:latin typeface="+mn-lt"/>
              </a:rPr>
              <a:t>que degradam diretamente</a:t>
            </a:r>
          </a:p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None/>
              <a:defRPr/>
            </a:pPr>
            <a:r>
              <a:rPr lang="pt-BR" sz="2600" kern="0" dirty="0" smtClean="0">
                <a:latin typeface="+mn-lt"/>
              </a:rPr>
              <a:t>um </a:t>
            </a:r>
            <a:r>
              <a:rPr lang="pt-BR" sz="2600" kern="0" dirty="0" smtClean="0">
                <a:effectLst/>
                <a:latin typeface="+mn-lt"/>
                <a:ea typeface="+mn-ea"/>
              </a:rPr>
              <a:t>ou mais alvos de conservação</a:t>
            </a:r>
          </a:p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None/>
              <a:defRPr/>
            </a:pPr>
            <a:r>
              <a:rPr lang="pt-BR" sz="2800" kern="0" dirty="0" smtClean="0">
                <a:effectLst/>
                <a:latin typeface="+mn-lt"/>
                <a:ea typeface="+mn-ea"/>
              </a:rPr>
              <a:t>Ameaças diretas são: </a:t>
            </a:r>
          </a:p>
          <a:p>
            <a:pPr marL="742950" lvl="1" indent="-285750" algn="l"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pt-BR" sz="2400" kern="0" dirty="0" smtClean="0">
                <a:effectLst/>
                <a:latin typeface="+mn-lt"/>
                <a:ea typeface="+mn-ea"/>
              </a:rPr>
              <a:t>geralmente </a:t>
            </a:r>
            <a:r>
              <a:rPr lang="pt-BR" sz="2400" b="1" kern="0" dirty="0" smtClean="0">
                <a:effectLst/>
                <a:latin typeface="+mn-lt"/>
                <a:ea typeface="+mn-ea"/>
              </a:rPr>
              <a:t>atividades humanas 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pt-BR" sz="2400" b="1" kern="0" dirty="0" smtClean="0">
                <a:latin typeface="+mn-lt"/>
              </a:rPr>
              <a:t>   </a:t>
            </a:r>
            <a:r>
              <a:rPr lang="pt-BR" sz="2400" kern="0" dirty="0" smtClean="0">
                <a:effectLst/>
                <a:latin typeface="+mn-lt"/>
                <a:ea typeface="+mn-ea"/>
              </a:rPr>
              <a:t>mas el</a:t>
            </a:r>
            <a:r>
              <a:rPr lang="pt-BR" sz="2400" kern="0" dirty="0">
                <a:latin typeface="+mn-lt"/>
              </a:rPr>
              <a:t>a</a:t>
            </a:r>
            <a:r>
              <a:rPr lang="pt-BR" sz="2400" kern="0" dirty="0" smtClean="0">
                <a:effectLst/>
                <a:latin typeface="+mn-lt"/>
                <a:ea typeface="+mn-ea"/>
              </a:rPr>
              <a:t>s também podem ser</a:t>
            </a:r>
          </a:p>
          <a:p>
            <a:pPr marL="742950" lvl="1" indent="-285750" algn="l"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pt-BR" sz="2400" b="1" kern="0" dirty="0" smtClean="0">
                <a:effectLst/>
                <a:latin typeface="+mn-lt"/>
                <a:ea typeface="+mn-ea"/>
              </a:rPr>
              <a:t>fenômenos naturais </a:t>
            </a:r>
            <a:r>
              <a:rPr lang="pt-BR" sz="2400" kern="0" dirty="0" smtClean="0">
                <a:effectLst/>
                <a:latin typeface="+mn-lt"/>
                <a:ea typeface="+mn-ea"/>
              </a:rPr>
              <a:t>alterados pela ação do homem ou cujos impactos estão sendo alavancados pelas atividades humanas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pt-BR" sz="2400" kern="0" dirty="0" smtClean="0">
                <a:effectLst/>
                <a:latin typeface="+mn-lt"/>
                <a:ea typeface="+mn-ea"/>
              </a:rPr>
              <a:t>	</a:t>
            </a:r>
            <a:r>
              <a:rPr lang="pt-BR" sz="1800" kern="0" dirty="0" smtClean="0">
                <a:effectLst/>
                <a:latin typeface="+mn-lt"/>
                <a:ea typeface="+mn-ea"/>
              </a:rPr>
              <a:t>(e.g., aquecimento global, tsunami ameaçando a última população remanescente de uma espécie de rinoceronte asiático)</a:t>
            </a:r>
            <a:endParaRPr lang="pt-BR" sz="2400" kern="0" dirty="0">
              <a:effectLst/>
              <a:latin typeface="+mn-lt"/>
              <a:ea typeface="+mn-ea"/>
            </a:endParaRPr>
          </a:p>
        </p:txBody>
      </p:sp>
      <p:pic>
        <p:nvPicPr>
          <p:cNvPr id="12" name="Picture 25" descr="Fis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563" y="1447800"/>
            <a:ext cx="301783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79859"/>
              </p:ext>
            </p:extLst>
          </p:nvPr>
        </p:nvGraphicFramePr>
        <p:xfrm>
          <a:off x="6508750" y="3670300"/>
          <a:ext cx="10191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" name="Visio" r:id="rId5" imgW="1460297" imgH="984199" progId="">
                  <p:embed/>
                </p:oleObj>
              </mc:Choice>
              <mc:Fallback>
                <p:oleObj name="Visio" r:id="rId5" imgW="1460297" imgH="984199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3670300"/>
                        <a:ext cx="10191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458075" y="3590925"/>
            <a:ext cx="55245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5286375" y="3200400"/>
            <a:ext cx="1247775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19044"/>
              </p:ext>
            </p:extLst>
          </p:nvPr>
        </p:nvGraphicFramePr>
        <p:xfrm>
          <a:off x="4648200" y="2438400"/>
          <a:ext cx="1174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0" name="Visio" r:id="rId7" imgW="1174623" imgH="603123" progId="">
                  <p:embed/>
                </p:oleObj>
              </mc:Choice>
              <mc:Fallback>
                <p:oleObj name="Visio" r:id="rId7" imgW="1174623" imgH="603123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174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90710"/>
              </p:ext>
            </p:extLst>
          </p:nvPr>
        </p:nvGraphicFramePr>
        <p:xfrm>
          <a:off x="7969250" y="3133725"/>
          <a:ext cx="1174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1" name="Visio" r:id="rId9" imgW="1174623" imgH="723519" progId="">
                  <p:embed/>
                </p:oleObj>
              </mc:Choice>
              <mc:Fallback>
                <p:oleObj name="Visio" r:id="rId9" imgW="1174623" imgH="723519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133725"/>
                        <a:ext cx="11747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Qual é a questão</a:t>
            </a: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?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172200" y="152400"/>
            <a:ext cx="2819400" cy="1143000"/>
          </a:xfrm>
          <a:prstGeom prst="rect">
            <a:avLst/>
          </a:prstGeom>
        </p:spPr>
        <p:txBody>
          <a:bodyPr/>
          <a:lstStyle/>
          <a:p>
            <a:pPr lvl="0" algn="r" eaLnBrk="0" hangingPunct="0">
              <a:defRPr/>
            </a:pP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073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7038" y="1603375"/>
            <a:ext cx="845280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  <a:buFont typeface="Arial" charset="0"/>
              <a:buChar char="•"/>
            </a:pPr>
            <a:r>
              <a:rPr lang="pt-BR" sz="2400" b="1" dirty="0" smtClean="0">
                <a:solidFill>
                  <a:srgbClr val="00B050"/>
                </a:solidFill>
                <a:effectLst/>
                <a:latin typeface="Arial" charset="0"/>
              </a:rPr>
              <a:t>Ameaça Direta: </a:t>
            </a:r>
            <a:r>
              <a:rPr lang="pt-BR" sz="2000" dirty="0" smtClean="0"/>
              <a:t>eventos induzidos pela atividade humana que provocam a degradação  de um ou mais alvos de conservação. Qualquer ameaça direta está sempre associada a pelo menos um ator social</a:t>
            </a:r>
            <a:r>
              <a:rPr lang="pt-BR" sz="2000" dirty="0" smtClean="0">
                <a:effectLst/>
                <a:latin typeface="Arial" charset="0"/>
              </a:rPr>
              <a:t>. </a:t>
            </a:r>
            <a:endParaRPr lang="pt-BR" sz="2000" dirty="0" smtClean="0"/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SzPct val="130000"/>
            </a:pPr>
            <a:r>
              <a:rPr lang="pt-BR" sz="2000" i="1" dirty="0" smtClean="0">
                <a:effectLst/>
                <a:latin typeface="Arial" charset="0"/>
              </a:rPr>
              <a:t>	</a:t>
            </a:r>
            <a:r>
              <a:rPr lang="pt-BR" sz="1800" i="1" dirty="0" smtClean="0">
                <a:solidFill>
                  <a:srgbClr val="FF0000"/>
                </a:solidFill>
                <a:effectLst/>
                <a:latin typeface="Arial" charset="0"/>
              </a:rPr>
              <a:t>Exemplo: </a:t>
            </a:r>
            <a:r>
              <a:rPr lang="pt-BR" i="1" dirty="0" smtClean="0">
                <a:solidFill>
                  <a:srgbClr val="FF0000"/>
                </a:solidFill>
              </a:rPr>
              <a:t>especulação imobiliária</a:t>
            </a:r>
            <a:endParaRPr lang="pt-BR" sz="3200" dirty="0" smtClean="0">
              <a:effectLst/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SzPct val="130000"/>
              <a:buFont typeface="Arial" charset="0"/>
              <a:buChar char="•"/>
            </a:pPr>
            <a:r>
              <a:rPr lang="pt-BR" sz="2400" b="1" dirty="0" smtClean="0">
                <a:solidFill>
                  <a:srgbClr val="00B050"/>
                </a:solidFill>
                <a:effectLst/>
              </a:rPr>
              <a:t>Estresse: </a:t>
            </a:r>
            <a:r>
              <a:rPr lang="pt-BR" sz="2400" dirty="0" smtClean="0">
                <a:effectLst/>
                <a:latin typeface="Arial" charset="0"/>
              </a:rPr>
              <a:t>o impacto biofísico daquela mesma ação </a:t>
            </a:r>
            <a:r>
              <a:rPr lang="pt-BR" sz="2400" dirty="0" smtClean="0"/>
              <a:t>sobre o alvo</a:t>
            </a:r>
            <a:r>
              <a:rPr lang="pt-BR" sz="2400" dirty="0" smtClean="0">
                <a:effectLst/>
                <a:latin typeface="Arial" charset="0"/>
              </a:rPr>
              <a:t> – o aspecto do alvo que foi prejudicado.  Um único estresse poderá ser causado por múltiplas ameaças diretas.</a:t>
            </a:r>
          </a:p>
          <a:p>
            <a:pPr marL="917575" lvl="1" indent="-342900" algn="l">
              <a:spcBef>
                <a:spcPct val="20000"/>
              </a:spcBef>
              <a:buSzPct val="130000"/>
            </a:pPr>
            <a:r>
              <a:rPr lang="pt-BR" sz="1800" i="1" dirty="0" smtClean="0">
                <a:solidFill>
                  <a:srgbClr val="FF0000"/>
                </a:solidFill>
                <a:effectLst/>
                <a:latin typeface="Arial" charset="0"/>
              </a:rPr>
              <a:t>Exemplos: fragmentação de habitat, altos índices de mortalidade</a:t>
            </a:r>
            <a:endParaRPr lang="pt-BR" sz="1800" i="1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626" r="1654" b="13317"/>
          <a:stretch/>
        </p:blipFill>
        <p:spPr bwMode="auto">
          <a:xfrm>
            <a:off x="1676400" y="5486400"/>
            <a:ext cx="5811235" cy="11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127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Ameaça Direta vs. </a:t>
            </a: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Estresse?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33600" y="5791200"/>
            <a:ext cx="1156086" cy="276999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/>
              <a:t>ameaça direta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38600" y="5943600"/>
            <a:ext cx="881973" cy="307777"/>
          </a:xfrm>
          <a:prstGeom prst="rect">
            <a:avLst/>
          </a:prstGeom>
          <a:solidFill>
            <a:srgbClr val="2386C3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Estresse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5000" y="5791200"/>
            <a:ext cx="1239442" cy="523220"/>
          </a:xfrm>
          <a:prstGeom prst="rect">
            <a:avLst/>
          </a:prstGeom>
          <a:solidFill>
            <a:srgbClr val="79FDE7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Alvo de </a:t>
            </a:r>
          </a:p>
          <a:p>
            <a:pPr algn="ctr"/>
            <a:r>
              <a:rPr lang="pt-BR" sz="1400" dirty="0" smtClean="0"/>
              <a:t>Conservação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78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51763"/>
              </p:ext>
            </p:extLst>
          </p:nvPr>
        </p:nvGraphicFramePr>
        <p:xfrm>
          <a:off x="234950" y="1752600"/>
          <a:ext cx="8569326" cy="46958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650"/>
                <a:gridCol w="3276600"/>
                <a:gridCol w="3394076"/>
              </a:tblGrid>
              <a:tr h="442656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Ameaça Direta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Exemplo de estresse(s)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Exemplo de Alvo Afetado</a:t>
                      </a:r>
                      <a:endParaRPr lang="pt-BR" sz="1700" noProof="0"/>
                    </a:p>
                  </a:txBody>
                  <a:tcPr marT="45721" marB="45721"/>
                </a:tc>
              </a:tr>
              <a:tr h="868697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Barragens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400" noProof="0" smtClean="0"/>
                        <a:t>Mudanças nas vazões e os fluxos de rios e e riachos. Redução nos índices de sucesso reprodutivo dos peixes</a:t>
                      </a:r>
                      <a:endParaRPr lang="pt-BR" sz="14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Rios e riachos</a:t>
                      </a:r>
                    </a:p>
                    <a:p>
                      <a:r>
                        <a:rPr lang="pt-BR" sz="1700" noProof="0" smtClean="0"/>
                        <a:t>Peixes com hábitos migratórios</a:t>
                      </a:r>
                      <a:endParaRPr lang="pt-BR" sz="1700" noProof="0"/>
                    </a:p>
                  </a:txBody>
                  <a:tcPr marT="45721" marB="45721"/>
                </a:tc>
              </a:tr>
              <a:tr h="1127782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Extração</a:t>
                      </a:r>
                      <a:r>
                        <a:rPr lang="pt-BR" sz="1700" baseline="0" noProof="0" smtClean="0"/>
                        <a:t> madeireira insustentável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Erosão (Rios e riachos)</a:t>
                      </a:r>
                    </a:p>
                    <a:p>
                      <a:r>
                        <a:rPr lang="pt-BR" sz="1700" noProof="0" smtClean="0"/>
                        <a:t>Sedimentação</a:t>
                      </a:r>
                    </a:p>
                    <a:p>
                      <a:r>
                        <a:rPr lang="pt-BR" sz="1700" noProof="0" smtClean="0"/>
                        <a:t>Destruição de Habitat</a:t>
                      </a:r>
                    </a:p>
                    <a:p>
                      <a:r>
                        <a:rPr lang="pt-BR" sz="1700" noProof="0" smtClean="0"/>
                        <a:t>Fragmentação de Habitat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Rios e e riachos</a:t>
                      </a:r>
                    </a:p>
                    <a:p>
                      <a:r>
                        <a:rPr lang="pt-BR" sz="1700" noProof="0" smtClean="0"/>
                        <a:t>Rios e riachos,</a:t>
                      </a:r>
                      <a:r>
                        <a:rPr lang="pt-BR" sz="1700" baseline="0" noProof="0" smtClean="0"/>
                        <a:t> Estuários</a:t>
                      </a:r>
                    </a:p>
                    <a:p>
                      <a:r>
                        <a:rPr lang="pt-BR" sz="1700" baseline="0" noProof="0" smtClean="0"/>
                        <a:t>Florestas</a:t>
                      </a:r>
                    </a:p>
                    <a:p>
                      <a:r>
                        <a:rPr lang="pt-BR" sz="1700" baseline="0" noProof="0" smtClean="0"/>
                        <a:t>Floresats</a:t>
                      </a:r>
                      <a:endParaRPr lang="pt-BR" sz="1700" noProof="0"/>
                    </a:p>
                  </a:txBody>
                  <a:tcPr marT="45721" marB="45721"/>
                </a:tc>
              </a:tr>
              <a:tr h="442656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Caça ilegal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Estrutura da população alterada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Macacos,</a:t>
                      </a:r>
                      <a:r>
                        <a:rPr lang="pt-BR" sz="1700" baseline="0" noProof="0" smtClean="0"/>
                        <a:t> Rinocerontes</a:t>
                      </a:r>
                      <a:endParaRPr lang="pt-BR" sz="1700" noProof="0"/>
                    </a:p>
                  </a:txBody>
                  <a:tcPr marT="45721" marB="45721"/>
                </a:tc>
              </a:tr>
              <a:tr h="945337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Agricultura insustentável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Sedimentação</a:t>
                      </a:r>
                    </a:p>
                    <a:p>
                      <a:r>
                        <a:rPr lang="pt-BR" sz="1700" noProof="0" smtClean="0"/>
                        <a:t>Destruição de Habitat</a:t>
                      </a:r>
                    </a:p>
                    <a:p>
                      <a:r>
                        <a:rPr lang="pt-BR" sz="1700" noProof="0" smtClean="0"/>
                        <a:t>Fragmentação de Habitat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dirty="0" smtClean="0">
                          <a:solidFill>
                            <a:srgbClr val="FF0000"/>
                          </a:solidFill>
                        </a:rPr>
                        <a:t>Rivers </a:t>
                      </a:r>
                      <a:r>
                        <a:rPr lang="pt-BR" sz="1700" noProof="0" dirty="0" err="1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pt-BR" sz="17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700" noProof="0" dirty="0" err="1" smtClean="0">
                          <a:solidFill>
                            <a:srgbClr val="FF0000"/>
                          </a:solidFill>
                        </a:rPr>
                        <a:t>streams</a:t>
                      </a:r>
                      <a:r>
                        <a:rPr lang="pt-BR" sz="1700" noProof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pt-BR" sz="1700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Estuaries</a:t>
                      </a:r>
                      <a:endParaRPr lang="pt-BR" sz="1700" baseline="0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Forests</a:t>
                      </a:r>
                      <a:r>
                        <a:rPr lang="pt-BR" sz="1700" baseline="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Grasslands</a:t>
                      </a:r>
                      <a:r>
                        <a:rPr lang="pt-BR" sz="1700" baseline="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Wetlands</a:t>
                      </a:r>
                      <a:endParaRPr lang="pt-BR" sz="1700" baseline="0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Forests</a:t>
                      </a:r>
                      <a:r>
                        <a:rPr lang="pt-BR" sz="1700" baseline="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Grasslands</a:t>
                      </a:r>
                      <a:r>
                        <a:rPr lang="pt-BR" sz="1700" baseline="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pt-BR" sz="1700" baseline="0" noProof="0" dirty="0" err="1" smtClean="0">
                          <a:solidFill>
                            <a:srgbClr val="FF0000"/>
                          </a:solidFill>
                        </a:rPr>
                        <a:t>Wetlands</a:t>
                      </a:r>
                      <a:endParaRPr lang="pt-BR" sz="17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T="45721" marB="45721"/>
                </a:tc>
              </a:tr>
              <a:tr h="868697">
                <a:tc>
                  <a:txBody>
                    <a:bodyPr/>
                    <a:lstStyle/>
                    <a:p>
                      <a:r>
                        <a:rPr lang="pt-BR" sz="1700" noProof="0" smtClean="0"/>
                        <a:t>Mudanças</a:t>
                      </a:r>
                      <a:r>
                        <a:rPr lang="pt-BR" sz="1700" baseline="0" noProof="0" smtClean="0"/>
                        <a:t> Climáticas</a:t>
                      </a:r>
                      <a:endParaRPr lang="pt-BR" sz="1700" noProof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dirty="0" smtClean="0"/>
                        <a:t>Branqueamento </a:t>
                      </a:r>
                      <a:r>
                        <a:rPr lang="pt-BR" sz="1700" noProof="0" dirty="0" smtClean="0"/>
                        <a:t>de corais</a:t>
                      </a:r>
                    </a:p>
                    <a:p>
                      <a:r>
                        <a:rPr lang="pt-BR" sz="1700" noProof="0" dirty="0" smtClean="0"/>
                        <a:t>Aumento </a:t>
                      </a:r>
                      <a:r>
                        <a:rPr lang="pt-BR" sz="1700" noProof="0" dirty="0" smtClean="0"/>
                        <a:t>no nível do mar</a:t>
                      </a:r>
                    </a:p>
                    <a:p>
                      <a:r>
                        <a:rPr lang="pt-BR" sz="1700" noProof="0" dirty="0" smtClean="0"/>
                        <a:t>Redução de chuvas</a:t>
                      </a:r>
                      <a:endParaRPr lang="pt-BR" sz="1700" noProof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pt-BR" sz="1700" noProof="0" dirty="0" smtClean="0"/>
                        <a:t>Recifes de corais</a:t>
                      </a:r>
                    </a:p>
                    <a:p>
                      <a:r>
                        <a:rPr lang="pt-BR" sz="1700" noProof="0" dirty="0" smtClean="0"/>
                        <a:t>Habitat litorâneo</a:t>
                      </a:r>
                      <a:endParaRPr lang="pt-BR" sz="1700" baseline="0" noProof="0" dirty="0" smtClean="0"/>
                    </a:p>
                    <a:p>
                      <a:r>
                        <a:rPr lang="pt-BR" sz="1700" baseline="0" noProof="0" dirty="0" smtClean="0"/>
                        <a:t>Florestas, Campinas, Desertos</a:t>
                      </a:r>
                      <a:endParaRPr lang="pt-BR" sz="1700" noProof="0" dirty="0" smtClean="0"/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410199" y="2209800"/>
            <a:ext cx="3351663" cy="769441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2209800"/>
            <a:ext cx="3276600" cy="769441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127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>
                <a:solidFill>
                  <a:schemeClr val="bg1"/>
                </a:solidFill>
              </a:rPr>
              <a:t>Ameaça Direta vs. </a:t>
            </a:r>
          </a:p>
          <a:p>
            <a:pPr>
              <a:defRPr/>
            </a:pPr>
            <a:r>
              <a:rPr lang="pt-BR" sz="3600" b="1" kern="0" dirty="0">
                <a:solidFill>
                  <a:schemeClr val="bg1"/>
                </a:solidFill>
              </a:rPr>
              <a:t>Estresse?</a:t>
            </a:r>
          </a:p>
          <a:p>
            <a:pPr>
              <a:defRPr/>
            </a:pPr>
            <a:endParaRPr lang="en-US" sz="3600" b="1" kern="0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2209800"/>
            <a:ext cx="1828800" cy="769441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Avaliação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Ameaças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7038" y="1527175"/>
            <a:ext cx="845280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SzPct val="130000"/>
              <a:buFont typeface="Arial" charset="0"/>
              <a:buChar char="•"/>
            </a:pPr>
            <a:r>
              <a:rPr lang="pt-BR" sz="2400" b="1" dirty="0" smtClean="0">
                <a:solidFill>
                  <a:srgbClr val="00B050"/>
                </a:solidFill>
                <a:effectLst/>
                <a:latin typeface="Arial" charset="0"/>
              </a:rPr>
              <a:t>Ameaça direta</a:t>
            </a:r>
            <a:r>
              <a:rPr lang="pt-BR" sz="2000" b="1" dirty="0" smtClean="0"/>
              <a:t>: </a:t>
            </a:r>
            <a:r>
              <a:rPr lang="pt-BR" sz="2000" dirty="0" smtClean="0"/>
              <a:t>uma ação desempenhada por um humano que degrada um alvo de conservação ou de manejo de recursos naturais. Uma ameaça direta tem pelo menos um ator associado</a:t>
            </a:r>
            <a:r>
              <a:rPr lang="en-US" sz="2000" dirty="0" smtClean="0">
                <a:effectLst/>
                <a:latin typeface="Arial" charset="0"/>
              </a:rPr>
              <a:t>. </a:t>
            </a:r>
            <a:endParaRPr lang="en-US" sz="2400" dirty="0" smtClean="0">
              <a:effectLst/>
              <a:latin typeface="Arial" charset="0"/>
            </a:endParaRPr>
          </a:p>
          <a:p>
            <a:pPr marL="917575" lvl="1" indent="-342900" algn="l">
              <a:spcBef>
                <a:spcPts val="0"/>
              </a:spcBef>
              <a:spcAft>
                <a:spcPts val="1800"/>
              </a:spcAft>
              <a:buSzPct val="130000"/>
            </a:pPr>
            <a:r>
              <a:rPr lang="en-US" sz="1800" i="1" dirty="0" err="1" smtClean="0">
                <a:solidFill>
                  <a:srgbClr val="FF0000"/>
                </a:solidFill>
                <a:effectLst/>
                <a:latin typeface="Arial" charset="0"/>
              </a:rPr>
              <a:t>Exemplo</a:t>
            </a:r>
            <a:r>
              <a:rPr lang="en-US" sz="1800" i="1" dirty="0" smtClean="0">
                <a:solidFill>
                  <a:srgbClr val="FF0000"/>
                </a:solidFill>
                <a:effectLst/>
                <a:latin typeface="Arial" charset="0"/>
              </a:rPr>
              <a:t>: </a:t>
            </a:r>
            <a:r>
              <a:rPr lang="en-US" sz="1800" i="1" dirty="0" err="1" smtClean="0">
                <a:solidFill>
                  <a:srgbClr val="FF0000"/>
                </a:solidFill>
                <a:effectLst/>
                <a:latin typeface="Arial" charset="0"/>
              </a:rPr>
              <a:t>expansão</a:t>
            </a:r>
            <a:r>
              <a:rPr lang="en-US" sz="1800" i="1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effectLst/>
                <a:latin typeface="Arial" charset="0"/>
              </a:rPr>
              <a:t>habitacional</a:t>
            </a:r>
            <a:endParaRPr lang="en-US" sz="2400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 charset="0"/>
              <a:buChar char="•"/>
            </a:pPr>
            <a:r>
              <a:rPr lang="pt-BR" sz="3000" b="1" dirty="0" smtClean="0">
                <a:solidFill>
                  <a:srgbClr val="00B050"/>
                </a:solidFill>
              </a:rPr>
              <a:t>Ameaça indireta /fator contribuinte/</a:t>
            </a:r>
            <a:r>
              <a:rPr lang="pt-BR" sz="3000" b="1" dirty="0" err="1" smtClean="0">
                <a:solidFill>
                  <a:srgbClr val="00B050"/>
                </a:solidFill>
              </a:rPr>
              <a:t>driver</a:t>
            </a:r>
            <a:r>
              <a:rPr lang="pt-BR" sz="3000" b="1" dirty="0" smtClean="0">
                <a:solidFill>
                  <a:srgbClr val="00B050"/>
                </a:solidFill>
              </a:rPr>
              <a:t>  </a:t>
            </a:r>
            <a:r>
              <a:rPr lang="en-US" sz="2000" dirty="0" smtClean="0">
                <a:solidFill>
                  <a:srgbClr val="00B050"/>
                </a:solidFill>
                <a:effectLst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effectLst/>
              </a:rPr>
              <a:t>definição</a:t>
            </a:r>
            <a:r>
              <a:rPr lang="en-US" sz="2000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/>
              </a:rPr>
              <a:t>curta</a:t>
            </a:r>
            <a:r>
              <a:rPr lang="en-US" sz="2000" dirty="0" smtClean="0">
                <a:solidFill>
                  <a:srgbClr val="00B050"/>
                </a:solidFill>
                <a:effectLst/>
              </a:rPr>
              <a:t>):</a:t>
            </a:r>
            <a:r>
              <a:rPr lang="pt-BR" sz="2000" dirty="0" smtClean="0">
                <a:latin typeface="Arial" pitchFamily="34" charset="0"/>
                <a:ea typeface="Calibri"/>
                <a:cs typeface="Arial" pitchFamily="34" charset="0"/>
              </a:rPr>
              <a:t>um fator econômico, cultural social, ou institucional que influencia uma ameaça direta </a:t>
            </a:r>
            <a:endParaRPr lang="en-US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917575" lvl="1" indent="-342900">
              <a:spcBef>
                <a:spcPct val="20000"/>
              </a:spcBef>
              <a:buSzPct val="130000"/>
            </a:pPr>
            <a:r>
              <a:rPr lang="en-US" i="1" dirty="0" err="1" smtClean="0">
                <a:solidFill>
                  <a:srgbClr val="FF0000"/>
                </a:solidFill>
                <a:effectLst/>
                <a:latin typeface="Arial" charset="0"/>
              </a:rPr>
              <a:t>Exemplos</a:t>
            </a:r>
            <a:r>
              <a:rPr lang="en-US" i="1" dirty="0" smtClean="0">
                <a:solidFill>
                  <a:srgbClr val="FF0000"/>
                </a:solidFill>
                <a:effectLst/>
                <a:latin typeface="Arial" charset="0"/>
              </a:rPr>
              <a:t>: </a:t>
            </a:r>
            <a:r>
              <a:rPr lang="pt-BR" i="1" dirty="0" smtClean="0">
                <a:solidFill>
                  <a:srgbClr val="FF0000"/>
                </a:solidFill>
              </a:rPr>
              <a:t>necessidade de renda, falta de conhecimento, modelo de desenvolvimento equivocado</a:t>
            </a:r>
            <a:endParaRPr lang="en-US" i="1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516" b="11001"/>
          <a:stretch/>
        </p:blipFill>
        <p:spPr bwMode="auto">
          <a:xfrm>
            <a:off x="304800" y="5029200"/>
            <a:ext cx="8451108" cy="12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127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Ameaça Direta  vs. </a:t>
            </a: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Ameaça Indireta</a:t>
            </a: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?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3400" y="5334000"/>
            <a:ext cx="189026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ameaça indireta/</a:t>
            </a:r>
          </a:p>
          <a:p>
            <a:r>
              <a:rPr lang="pt-BR" dirty="0" smtClean="0"/>
              <a:t>fator contribuinte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24200" y="5334000"/>
            <a:ext cx="1672253" cy="369332"/>
          </a:xfrm>
          <a:prstGeom prst="rect">
            <a:avLst/>
          </a:prstGeom>
          <a:solidFill>
            <a:srgbClr val="FF9999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Ameaça direta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34000" y="5486400"/>
            <a:ext cx="76495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estresse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10400" y="5410200"/>
            <a:ext cx="1346844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alvo de </a:t>
            </a:r>
          </a:p>
          <a:p>
            <a:pPr algn="ctr"/>
            <a:r>
              <a:rPr lang="pt-BR" sz="1600" dirty="0" smtClean="0"/>
              <a:t>conservação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970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7" name="Rectangle 3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6708" name="Object 4"/>
          <p:cNvGraphicFramePr>
            <a:graphicFrameLocks noChangeAspect="1"/>
          </p:cNvGraphicFramePr>
          <p:nvPr/>
        </p:nvGraphicFramePr>
        <p:xfrm>
          <a:off x="381000" y="1676400"/>
          <a:ext cx="84978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Visio" r:id="rId4" imgW="10613136" imgH="1381658" progId="">
                  <p:embed/>
                </p:oleObj>
              </mc:Choice>
              <mc:Fallback>
                <p:oleObj name="Visio" r:id="rId4" imgW="10613136" imgH="138165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497888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6709" name="Picture 5" descr="snped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0013" y="3243263"/>
            <a:ext cx="4746625" cy="3275012"/>
          </a:xfrm>
          <a:prstGeom prst="rect">
            <a:avLst/>
          </a:prstGeom>
          <a:noFill/>
        </p:spPr>
      </p:pic>
      <p:sp>
        <p:nvSpPr>
          <p:cNvPr id="1096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4188" y="3338513"/>
            <a:ext cx="2867025" cy="3065462"/>
          </a:xfrm>
          <a:noFill/>
          <a:ln/>
        </p:spPr>
        <p:txBody>
          <a:bodyPr/>
          <a:lstStyle/>
          <a:p>
            <a:r>
              <a:rPr lang="pt-BR" dirty="0" smtClean="0"/>
              <a:t>Vacas?</a:t>
            </a:r>
          </a:p>
          <a:p>
            <a:r>
              <a:rPr lang="pt-BR" dirty="0" smtClean="0"/>
              <a:t>Gado?</a:t>
            </a:r>
          </a:p>
          <a:p>
            <a:r>
              <a:rPr lang="pt-BR" dirty="0" smtClean="0"/>
              <a:t>Criação?</a:t>
            </a:r>
          </a:p>
          <a:p>
            <a:r>
              <a:rPr lang="pt-BR" dirty="0" smtClean="0"/>
              <a:t>Pastoreio?</a:t>
            </a:r>
          </a:p>
          <a:p>
            <a:r>
              <a:rPr lang="pt-BR" dirty="0" smtClean="0"/>
              <a:t>Pecuária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96711" name="Line 7"/>
          <p:cNvSpPr>
            <a:spLocks noChangeShapeType="1"/>
          </p:cNvSpPr>
          <p:nvPr/>
        </p:nvSpPr>
        <p:spPr bwMode="auto">
          <a:xfrm flipH="1">
            <a:off x="3903663" y="2466975"/>
            <a:ext cx="1828800" cy="784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96712" name="Line 8"/>
          <p:cNvSpPr>
            <a:spLocks noChangeShapeType="1"/>
          </p:cNvSpPr>
          <p:nvPr/>
        </p:nvSpPr>
        <p:spPr bwMode="auto">
          <a:xfrm>
            <a:off x="6646863" y="2424113"/>
            <a:ext cx="1989137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96713" name="Rectangle 9"/>
          <p:cNvSpPr>
            <a:spLocks noChangeArrowheads="1"/>
          </p:cNvSpPr>
          <p:nvPr/>
        </p:nvSpPr>
        <p:spPr bwMode="auto">
          <a:xfrm>
            <a:off x="1916113" y="1639888"/>
            <a:ext cx="1101725" cy="1146175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6714" name="Rectangle 10"/>
          <p:cNvSpPr>
            <a:spLocks noChangeArrowheads="1"/>
          </p:cNvSpPr>
          <p:nvPr/>
        </p:nvSpPr>
        <p:spPr bwMode="auto">
          <a:xfrm>
            <a:off x="5640388" y="1635125"/>
            <a:ext cx="1101725" cy="1146175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Pontos-chave para apresentar este passo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696200" y="1981200"/>
            <a:ext cx="1072730" cy="415498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50" dirty="0" smtClean="0"/>
              <a:t>Alvos de </a:t>
            </a:r>
          </a:p>
          <a:p>
            <a:pPr algn="ctr"/>
            <a:r>
              <a:rPr lang="pt-BR" sz="1050" dirty="0" smtClean="0"/>
              <a:t>Biodiversidade</a:t>
            </a:r>
            <a:endParaRPr lang="pt-BR" sz="105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1200" y="1981200"/>
            <a:ext cx="779381" cy="400110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Ameaças </a:t>
            </a:r>
          </a:p>
          <a:p>
            <a:pPr algn="ctr"/>
            <a:r>
              <a:rPr lang="pt-BR" sz="1000" b="1" dirty="0" smtClean="0"/>
              <a:t>Diretas</a:t>
            </a:r>
            <a:endParaRPr lang="pt-BR" sz="1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07841" y="1676400"/>
            <a:ext cx="96895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Ameaças </a:t>
            </a:r>
          </a:p>
          <a:p>
            <a:pPr algn="ctr"/>
            <a:r>
              <a:rPr lang="pt-BR" sz="1200" dirty="0" smtClean="0"/>
              <a:t>Indiretas</a:t>
            </a:r>
            <a:endParaRPr lang="pt-BR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10000" y="2286000"/>
            <a:ext cx="1066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Opor-</a:t>
            </a:r>
          </a:p>
          <a:p>
            <a:pPr algn="ctr"/>
            <a:r>
              <a:rPr lang="pt-BR" sz="1200" dirty="0" err="1" smtClean="0"/>
              <a:t>tunidades</a:t>
            </a:r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9800" y="2057400"/>
            <a:ext cx="68320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Ações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28600" y="1828800"/>
            <a:ext cx="881972" cy="738664"/>
          </a:xfrm>
          <a:prstGeom prst="rect">
            <a:avLst/>
          </a:prstGeom>
          <a:solidFill>
            <a:srgbClr val="79FDE7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Equipes </a:t>
            </a:r>
          </a:p>
          <a:p>
            <a:pPr algn="ctr"/>
            <a:r>
              <a:rPr lang="pt-BR" sz="1400" dirty="0" smtClean="0"/>
              <a:t>de </a:t>
            </a:r>
          </a:p>
          <a:p>
            <a:pPr algn="ctr"/>
            <a:r>
              <a:rPr lang="pt-BR" sz="1400" dirty="0" smtClean="0"/>
              <a:t>projetos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10" grpId="0" build="p"/>
      <p:bldP spid="1096711" grpId="0" animBg="1"/>
      <p:bldP spid="1096712" grpId="0" animBg="1"/>
      <p:bldP spid="1096713" grpId="0" animBg="1"/>
      <p:bldP spid="1096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7" name="Rectangle 3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819400" cy="1143000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</a:rPr>
              <a:t>Avaliação de Ameaças</a:t>
            </a:r>
            <a:endParaRPr lang="pt-B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533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Pontos-chave para apresentar este passo</a:t>
            </a:r>
            <a:endParaRPr lang="en-US" sz="3600" b="1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7"/>
          <a:stretch/>
        </p:blipFill>
        <p:spPr bwMode="auto">
          <a:xfrm>
            <a:off x="1703388" y="2116137"/>
            <a:ext cx="56007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914400" y="1524000"/>
            <a:ext cx="7554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i="1" dirty="0" smtClean="0">
                <a:effectLst/>
              </a:rPr>
              <a:t>Disponível em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 smtClean="0">
                <a:effectLst/>
                <a:hlinkClick r:id="rId4"/>
              </a:rPr>
              <a:t>www.conservationmeasures.org</a:t>
            </a:r>
            <a:endParaRPr lang="en-US" sz="2800" i="1" dirty="0" smtClean="0">
              <a:effectLst/>
            </a:endParaRPr>
          </a:p>
          <a:p>
            <a:pPr eaLnBrk="1" hangingPunct="1"/>
            <a:endParaRPr lang="en-US" sz="2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36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1987</Words>
  <Application>Microsoft Office PowerPoint</Application>
  <PresentationFormat>Apresentação na tela (4:3)</PresentationFormat>
  <Paragraphs>347</Paragraphs>
  <Slides>24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Comic Sans MS</vt:lpstr>
      <vt:lpstr>Garamond</vt:lpstr>
      <vt:lpstr>Tahoma</vt:lpstr>
      <vt:lpstr>Times New Roman</vt:lpstr>
      <vt:lpstr>1_Default Design</vt:lpstr>
      <vt:lpstr>Custom Design</vt:lpstr>
      <vt:lpstr>Visio</vt:lpstr>
      <vt:lpstr>Clip</vt:lpstr>
      <vt:lpstr>Avaliação de Ameaças</vt:lpstr>
      <vt:lpstr>Avaliação de Ameaças</vt:lpstr>
      <vt:lpstr>Avaliação de Ameaças</vt:lpstr>
      <vt:lpstr>Apresentação do PowerPoint</vt:lpstr>
      <vt:lpstr>Avaliação de Ameaças</vt:lpstr>
      <vt:lpstr>Avaliação de Ameaças</vt:lpstr>
      <vt:lpstr>Avaliação de Ameaças</vt:lpstr>
      <vt:lpstr>Avaliação de Ameaças</vt:lpstr>
      <vt:lpstr>Avaliação de Ameaças</vt:lpstr>
      <vt:lpstr>Avaliação de Ameaças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Nuclear Energy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Anita Diederichsen</cp:lastModifiedBy>
  <cp:revision>249</cp:revision>
  <dcterms:created xsi:type="dcterms:W3CDTF">2002-12-14T17:41:30Z</dcterms:created>
  <dcterms:modified xsi:type="dcterms:W3CDTF">2014-05-28T19:10:35Z</dcterms:modified>
</cp:coreProperties>
</file>