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8"/>
  </p:notesMasterIdLst>
  <p:sldIdLst>
    <p:sldId id="306" r:id="rId3"/>
    <p:sldId id="287" r:id="rId4"/>
    <p:sldId id="288" r:id="rId5"/>
    <p:sldId id="289" r:id="rId6"/>
    <p:sldId id="293" r:id="rId7"/>
    <p:sldId id="294" r:id="rId8"/>
    <p:sldId id="295" r:id="rId9"/>
    <p:sldId id="296" r:id="rId10"/>
    <p:sldId id="307" r:id="rId11"/>
    <p:sldId id="266" r:id="rId12"/>
    <p:sldId id="286" r:id="rId13"/>
    <p:sldId id="279" r:id="rId14"/>
    <p:sldId id="297" r:id="rId15"/>
    <p:sldId id="303" r:id="rId16"/>
    <p:sldId id="304" r:id="rId17"/>
    <p:sldId id="305" r:id="rId18"/>
    <p:sldId id="258" r:id="rId19"/>
    <p:sldId id="278" r:id="rId20"/>
    <p:sldId id="259" r:id="rId21"/>
    <p:sldId id="298" r:id="rId22"/>
    <p:sldId id="299" r:id="rId23"/>
    <p:sldId id="301" r:id="rId24"/>
    <p:sldId id="302" r:id="rId25"/>
    <p:sldId id="260" r:id="rId26"/>
    <p:sldId id="26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D1"/>
    <a:srgbClr val="333399"/>
    <a:srgbClr val="00FF00"/>
    <a:srgbClr val="4DEDED"/>
    <a:srgbClr val="C5F2AC"/>
    <a:srgbClr val="66FF33"/>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4547" autoAdjust="0"/>
  </p:normalViewPr>
  <p:slideViewPr>
    <p:cSldViewPr>
      <p:cViewPr>
        <p:scale>
          <a:sx n="100" d="100"/>
          <a:sy n="100" d="100"/>
        </p:scale>
        <p:origin x="-702" y="-12"/>
      </p:cViewPr>
      <p:guideLst>
        <p:guide orient="horz" pos="2160"/>
        <p:guide pos="120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50" d="100"/>
        <a:sy n="150" d="100"/>
      </p:scale>
      <p:origin x="0" y="11412"/>
    </p:cViewPr>
  </p:sorterViewPr>
  <p:notesViewPr>
    <p:cSldViewPr>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67C7214-3D70-483B-B754-BB95BEED36D6}" type="slidenum">
              <a:rPr lang="en-US"/>
              <a:pPr>
                <a:defRPr/>
              </a:pPr>
              <a:t>‹Nº›</a:t>
            </a:fld>
            <a:endParaRPr lang="en-US"/>
          </a:p>
        </p:txBody>
      </p:sp>
    </p:spTree>
    <p:extLst>
      <p:ext uri="{BB962C8B-B14F-4D97-AF65-F5344CB8AC3E}">
        <p14:creationId xmlns:p14="http://schemas.microsoft.com/office/powerpoint/2010/main" val="64974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1BA36E2-C75D-4A1E-959C-072D94343133}"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10</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3207-1A51-4DF2-817F-46501340D393}" type="slidenum">
              <a:rPr lang="en-US"/>
              <a:pPr/>
              <a:t>11</a:t>
            </a:fld>
            <a:endParaRPr lang="en-US"/>
          </a:p>
        </p:txBody>
      </p:sp>
      <p:sp>
        <p:nvSpPr>
          <p:cNvPr id="1097730" name="Rectangle 2"/>
          <p:cNvSpPr>
            <a:spLocks noGrp="1" noRot="1" noChangeAspect="1" noChangeArrowheads="1" noTextEdit="1"/>
          </p:cNvSpPr>
          <p:nvPr>
            <p:ph type="sldImg"/>
          </p:nvPr>
        </p:nvSpPr>
        <p:spPr>
          <a:xfrm>
            <a:off x="1150938" y="687388"/>
            <a:ext cx="4567237" cy="3425825"/>
          </a:xfrm>
          <a:ln/>
        </p:spPr>
      </p:sp>
      <p:sp>
        <p:nvSpPr>
          <p:cNvPr id="1097731" name="Rectangle 3"/>
          <p:cNvSpPr>
            <a:spLocks noGrp="1" noChangeArrowheads="1"/>
          </p:cNvSpPr>
          <p:nvPr>
            <p:ph type="body" idx="1"/>
          </p:nvPr>
        </p:nvSpPr>
        <p:spPr>
          <a:xfrm>
            <a:off x="912813" y="4343400"/>
            <a:ext cx="5032375" cy="4114800"/>
          </a:xfrm>
        </p:spPr>
        <p:txBody>
          <a:bodyPr/>
          <a:lstStyle/>
          <a:p>
            <a:r>
              <a:rPr lang="en-US" dirty="0" smtClean="0"/>
              <a:t>Taxonomy helps teams consider all the direct</a:t>
            </a:r>
            <a:r>
              <a:rPr lang="en-US" baseline="0" dirty="0" smtClean="0"/>
              <a:t> threats that occur in their site as well as facilitate cross-project learning with a standard language.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14B1F-C2F9-41AC-B387-DFFEB44EA4F7}" type="slidenum">
              <a:rPr lang="en-US"/>
              <a:pPr/>
              <a:t>12</a:t>
            </a:fld>
            <a:endParaRPr lang="en-US"/>
          </a:p>
        </p:txBody>
      </p:sp>
      <p:sp>
        <p:nvSpPr>
          <p:cNvPr id="1093634" name="Rectangle 2"/>
          <p:cNvSpPr>
            <a:spLocks noGrp="1" noRot="1" noChangeAspect="1" noChangeArrowheads="1" noTextEdit="1"/>
          </p:cNvSpPr>
          <p:nvPr>
            <p:ph type="sldImg"/>
          </p:nvPr>
        </p:nvSpPr>
        <p:spPr>
          <a:xfrm>
            <a:off x="1150938" y="687388"/>
            <a:ext cx="4567237" cy="3425825"/>
          </a:xfrm>
          <a:ln/>
        </p:spPr>
      </p:sp>
      <p:sp>
        <p:nvSpPr>
          <p:cNvPr id="1093635" name="Rectangle 3"/>
          <p:cNvSpPr>
            <a:spLocks noGrp="1" noChangeArrowheads="1"/>
          </p:cNvSpPr>
          <p:nvPr>
            <p:ph type="body" idx="1"/>
          </p:nvPr>
        </p:nvSpPr>
        <p:spPr>
          <a:xfrm>
            <a:off x="912813" y="4343400"/>
            <a:ext cx="5032375" cy="4114800"/>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did</a:t>
            </a:r>
            <a:r>
              <a:rPr lang="en-US" baseline="0" dirty="0" smtClean="0"/>
              <a:t> the criteria come from? Once again, shows origins of the approach used by the Open Standards</a:t>
            </a:r>
            <a:endParaRPr lang="en-US" dirty="0"/>
          </a:p>
        </p:txBody>
      </p:sp>
      <p:sp>
        <p:nvSpPr>
          <p:cNvPr id="4" name="Slide Number Placeholder 3"/>
          <p:cNvSpPr>
            <a:spLocks noGrp="1"/>
          </p:cNvSpPr>
          <p:nvPr>
            <p:ph type="sldNum" sz="quarter" idx="10"/>
          </p:nvPr>
        </p:nvSpPr>
        <p:spPr/>
        <p:txBody>
          <a:bodyPr/>
          <a:lstStyle/>
          <a:p>
            <a:pPr>
              <a:defRPr/>
            </a:pPr>
            <a:fld id="{F67C7214-3D70-483B-B754-BB95BEED36D6}" type="slidenum">
              <a:rPr lang="en-US" smtClean="0"/>
              <a:pPr>
                <a:defRPr/>
              </a:pPr>
              <a:t>13</a:t>
            </a:fld>
            <a:endParaRPr lang="en-US"/>
          </a:p>
        </p:txBody>
      </p:sp>
    </p:spTree>
    <p:extLst>
      <p:ext uri="{BB962C8B-B14F-4D97-AF65-F5344CB8AC3E}">
        <p14:creationId xmlns:p14="http://schemas.microsoft.com/office/powerpoint/2010/main" val="245845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6CBAC84-D2E5-48A2-A2BB-6413DBB76102}" type="slidenum">
              <a:rPr lang="en-US"/>
              <a:pPr/>
              <a:t>14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GB" smtClean="0">
                <a:cs typeface="Times New Roman" pitchFamily="18" charset="0"/>
              </a:rPr>
              <a:t>Miradi combines scope and severity ratings to get the overall threat magnitude rating for each threat on each target, using the following rule-based system: </a:t>
            </a:r>
            <a:endParaRPr lang="en-US" sz="900" smtClean="0"/>
          </a:p>
          <a:p>
            <a:r>
              <a:rPr lang="en-GB" smtClean="0">
                <a:cs typeface="Times New Roman" pitchFamily="18" charset="0"/>
              </a:rPr>
              <a:t>Miradi then combines the threat magnitude rating with the irreversibility rating using the following rule-based system:</a:t>
            </a:r>
            <a:endParaRPr lang="en-US" sz="900"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DF9D399-8E0D-4B9B-A4B1-F3918A3AA768}" type="slidenum">
              <a:rPr lang="en-US" smtClean="0">
                <a:latin typeface="Arial" pitchFamily="34" charset="0"/>
              </a:rPr>
              <a:pPr/>
              <a:t>15</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pitchFamily="34" charset="0"/>
              </a:rPr>
              <a:t>Finally, Miradi summarize threats at the level of the whole project, using the same 2-prime and 3-5-7 rules but applied across to the values in the far right column. </a:t>
            </a:r>
          </a:p>
          <a:p>
            <a:pPr eaLnBrk="1" hangingPunct="1"/>
            <a:endParaRPr lang="en-US" smtClean="0">
              <a:latin typeface="Arial" pitchFamily="34" charset="0"/>
            </a:endParaRPr>
          </a:p>
          <a:p>
            <a:pPr eaLnBrk="1" hangingPunct="1"/>
            <a:r>
              <a:rPr lang="en-US" smtClean="0">
                <a:latin typeface="Arial" pitchFamily="34" charset="0"/>
              </a:rPr>
              <a:t>So, in this case, the 2 very high summary values for threats result in a very high score for the project as a whole. </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5FDA44-799F-4AEE-866E-05E00FCA0C86}" type="slidenum">
              <a:rPr lang="en-US" smtClean="0"/>
              <a:pPr/>
              <a:t>16</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aseline="0" dirty="0" smtClean="0"/>
              <a:t>To calculate these summaries, </a:t>
            </a:r>
            <a:r>
              <a:rPr lang="en-US" baseline="0" dirty="0" err="1" smtClean="0"/>
              <a:t>Miradi</a:t>
            </a:r>
            <a:r>
              <a:rPr lang="en-US" baseline="0" dirty="0" smtClean="0"/>
              <a:t> the 2-prime rule:</a:t>
            </a:r>
          </a:p>
          <a:p>
            <a:pPr eaLnBrk="1" hangingPunct="1"/>
            <a:endParaRPr lang="en-US" baseline="0" dirty="0" smtClean="0"/>
          </a:p>
          <a:p>
            <a:pPr eaLnBrk="1" hangingPunct="1"/>
            <a:r>
              <a:rPr lang="en-US" baseline="0" dirty="0" smtClean="0"/>
              <a:t>Which says, that you need at least 2 of a particular value within a row or column to receive that level as the row or column total.</a:t>
            </a:r>
          </a:p>
          <a:p>
            <a:pPr eaLnBrk="1" hangingPunct="1"/>
            <a:endParaRPr lang="en-US" baseline="0" dirty="0" smtClean="0"/>
          </a:p>
          <a:p>
            <a:pPr eaLnBrk="1" hangingPunct="1"/>
            <a:r>
              <a:rPr lang="en-US" baseline="0" dirty="0" smtClean="0"/>
              <a:t>This is best understood by example..</a:t>
            </a:r>
          </a:p>
          <a:p>
            <a:pPr eaLnBrk="1" hangingPunct="1"/>
            <a:endParaRPr lang="en-US" baseline="0" dirty="0" smtClean="0"/>
          </a:p>
          <a:p>
            <a:pPr eaLnBrk="1" hangingPunct="1"/>
            <a:r>
              <a:rPr lang="en-US" baseline="0" dirty="0" smtClean="0"/>
              <a:t>So, the threat clearing for residential developed, received a Very High summary score, because two or more targets received a very high rating for this threat. </a:t>
            </a:r>
          </a:p>
          <a:p>
            <a:pPr eaLnBrk="1" hangingPunct="1"/>
            <a:endParaRPr lang="en-US" baseline="0" dirty="0" smtClean="0"/>
          </a:p>
          <a:p>
            <a:pPr eaLnBrk="1" hangingPunct="1"/>
            <a:r>
              <a:rPr lang="en-US" baseline="0" dirty="0" smtClean="0"/>
              <a:t>Overgrazing, on the other hand, received a low summary score, because only one target received a score of medium.  If a second target, like blue-billed ducks, had received a medium score, then the summary would also be medium.  -</a:t>
            </a:r>
          </a:p>
          <a:p>
            <a:pPr eaLnBrk="1" hangingPunct="1"/>
            <a:endParaRPr lang="en-US" baseline="0" dirty="0" smtClean="0"/>
          </a:p>
          <a:p>
            <a:pPr eaLnBrk="1" hangingPunct="1"/>
            <a:r>
              <a:rPr lang="en-US" baseline="0" dirty="0" smtClean="0"/>
              <a:t>Within the 2-prime rule, </a:t>
            </a:r>
            <a:r>
              <a:rPr lang="en-US" baseline="0" dirty="0" err="1" smtClean="0"/>
              <a:t>Miradi</a:t>
            </a:r>
            <a:r>
              <a:rPr lang="en-US" baseline="0" dirty="0" smtClean="0"/>
              <a:t> uses a second rule called the 3-5-7 rule:</a:t>
            </a:r>
          </a:p>
          <a:p>
            <a:pPr eaLnBrk="1" hangingPunct="1"/>
            <a:r>
              <a:rPr lang="en-US" baseline="0" dirty="0" smtClean="0"/>
              <a:t>Here, 3 highs within a column or row equivalent to receiving 1 Very High value</a:t>
            </a:r>
          </a:p>
          <a:p>
            <a:pPr eaLnBrk="1" hangingPunct="1"/>
            <a:endParaRPr lang="en-US" baseline="0" dirty="0" smtClean="0"/>
          </a:p>
          <a:p>
            <a:pPr eaLnBrk="1" hangingPunct="1"/>
            <a:r>
              <a:rPr lang="en-US" baseline="0" dirty="0" smtClean="0"/>
              <a:t>5 mediums are equal 1 high</a:t>
            </a:r>
          </a:p>
          <a:p>
            <a:pPr eaLnBrk="1" hangingPunct="1"/>
            <a:r>
              <a:rPr lang="en-US" baseline="0" dirty="0" smtClean="0"/>
              <a:t>And 7 lows equal a medium</a:t>
            </a:r>
          </a:p>
          <a:p>
            <a:pPr eaLnBrk="1" hangingPunct="1"/>
            <a:endParaRPr lang="en-US" baseline="0" dirty="0" smtClean="0"/>
          </a:p>
          <a:p>
            <a:pPr eaLnBrk="1" hangingPunct="1"/>
            <a:r>
              <a:rPr lang="en-US" baseline="0" dirty="0" smtClean="0"/>
              <a:t>If these rules aren’t crystal clear to you, you read them in detail within </a:t>
            </a:r>
            <a:r>
              <a:rPr lang="en-US" baseline="0" dirty="0" err="1" smtClean="0"/>
              <a:t>Miradi</a:t>
            </a:r>
            <a:r>
              <a:rPr lang="en-US" baseline="0" dirty="0" smtClean="0"/>
              <a:t> and explore what happens when you change values.</a:t>
            </a:r>
          </a:p>
          <a:p>
            <a:pPr eaLnBrk="1" hangingPunct="1"/>
            <a:endParaRPr lang="en-US" baseline="0" dirty="0" smtClean="0"/>
          </a:p>
          <a:p>
            <a:pPr eaLnBrk="1" hangingPunct="1"/>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3472178-EAE2-4ED0-A779-97A7EEC90CEC}" type="slidenum">
              <a:rPr lang="en-US"/>
              <a:pPr/>
              <a:t>17</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dirty="0" smtClean="0"/>
              <a:t>Very high remember = a threat that will eliminate or severely degrade a target across its </a:t>
            </a:r>
            <a:r>
              <a:rPr lang="en-US" b="1" dirty="0" smtClean="0"/>
              <a:t>entire range within 10 years</a:t>
            </a:r>
            <a:r>
              <a:rPr lang="en-US"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114355C-03E5-418F-8DAA-DAD7251332CA}" type="slidenum">
              <a:rPr lang="en-US"/>
              <a:pPr/>
              <a:t>18</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i="1" dirty="0" smtClean="0"/>
          </a:p>
          <a:p>
            <a:pPr eaLnBrk="1" hangingPunct="1"/>
            <a:endParaRPr lang="en-US" i="1" dirty="0" smtClean="0"/>
          </a:p>
          <a:p>
            <a:pPr eaLnBrk="1" hangingPunct="1"/>
            <a:r>
              <a:rPr lang="en-US" i="1" dirty="0" smtClean="0"/>
              <a:t>“Stresses” can sometimes trip up a team.  Think of these as the </a:t>
            </a:r>
            <a:r>
              <a:rPr lang="en-US" i="1" u="sng" dirty="0" smtClean="0"/>
              <a:t>observed condition</a:t>
            </a:r>
            <a:r>
              <a:rPr lang="en-US" i="1" dirty="0" smtClean="0"/>
              <a:t>.  E.g. “the patient has high blood pressure”   Sources are the possible </a:t>
            </a:r>
            <a:r>
              <a:rPr lang="en-US" i="1" dirty="0" err="1" smtClean="0"/>
              <a:t>causitive</a:t>
            </a:r>
            <a:r>
              <a:rPr lang="en-US" i="1" dirty="0" smtClean="0"/>
              <a:t> agents (e.g. too much salt in the diet, block artery, etc.)   </a:t>
            </a:r>
          </a:p>
          <a:p>
            <a:pPr eaLnBrk="1" hangingPunct="1"/>
            <a:endParaRPr lang="en-US" i="1" dirty="0" smtClean="0"/>
          </a:p>
          <a:p>
            <a:pPr eaLnBrk="1" hangingPunct="1"/>
            <a:r>
              <a:rPr lang="en-US" i="1" dirty="0" smtClean="0"/>
              <a:t>It is helpful to understand whether something that happened in the past but is no longer occurring is what is responsible for the lower viability scores now.  If that is the case, that the actual cause of the problem is no longer at play – the action may be more about restoration than it is about addressing a current “threat.”</a:t>
            </a:r>
          </a:p>
          <a:p>
            <a:pPr eaLnBrk="1" hangingPunct="1"/>
            <a:endParaRPr lang="en-US" i="1" dirty="0" smtClean="0"/>
          </a:p>
          <a:p>
            <a:pPr eaLnBrk="1" hangingPunct="1"/>
            <a:r>
              <a:rPr lang="en-US" i="1" dirty="0" smtClean="0"/>
              <a:t>“Threats” are something currently occurring or likely to occur that is either actively compromising our targets or likely to be coming at them.  These we would need to address at the  “source”.</a:t>
            </a:r>
          </a:p>
          <a:p>
            <a:pPr eaLnBrk="1" hangingPunct="1"/>
            <a:endParaRPr lang="en-US" i="1" dirty="0" smtClean="0"/>
          </a:p>
          <a:p>
            <a:pPr eaLnBrk="1" hangingPunct="1"/>
            <a:r>
              <a:rPr lang="en-US" i="1" dirty="0" smtClean="0"/>
              <a:t>That is what we mean by “Sins of the past”</a:t>
            </a:r>
            <a:r>
              <a:rPr lang="en-US" dirty="0" smtClean="0"/>
              <a:t>  = lower viability... Versus </a:t>
            </a:r>
            <a:r>
              <a:rPr lang="en-US" i="1" dirty="0" smtClean="0"/>
              <a:t>“Sins of the future”</a:t>
            </a:r>
            <a:r>
              <a:rPr lang="en-US" dirty="0" smtClean="0"/>
              <a:t>  = threats</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19</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DEE1A25-09B8-4E1E-80D3-9C646901169D}" type="slidenum">
              <a:rPr lang="en-US" smtClean="0"/>
              <a:pPr/>
              <a:t>2</a:t>
            </a:fld>
            <a:endParaRPr lang="en-US" smtClean="0"/>
          </a:p>
        </p:txBody>
      </p:sp>
      <p:sp>
        <p:nvSpPr>
          <p:cNvPr id="51203" name="Rectangle 2"/>
          <p:cNvSpPr>
            <a:spLocks noGrp="1" noRot="1" noChangeAspect="1" noChangeArrowheads="1" noTextEdit="1"/>
          </p:cNvSpPr>
          <p:nvPr>
            <p:ph type="sldImg"/>
          </p:nvPr>
        </p:nvSpPr>
        <p:spPr>
          <a:xfrm>
            <a:off x="1150938" y="687388"/>
            <a:ext cx="4567237" cy="3425825"/>
          </a:xfrm>
          <a:ln/>
        </p:spPr>
      </p:sp>
      <p:sp>
        <p:nvSpPr>
          <p:cNvPr id="51204"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20</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22</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622B8AC-FE80-4BA9-9C54-206F334FC721}" type="slidenum">
              <a:rPr lang="en-US"/>
              <a:pPr/>
              <a:t>23</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BD7849-3BA3-4015-8161-8A7850CD9C51}" type="slidenum">
              <a:rPr lang="en-US"/>
              <a:pPr/>
              <a:t>24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524E565-F347-4721-8EAC-C154EACC5F56}" type="slidenum">
              <a:rPr lang="en-US"/>
              <a:pPr/>
              <a:t>25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F56B0F2-50FD-42B3-931A-E723C7F41546}" type="slidenum">
              <a:rPr lang="en-US" smtClean="0"/>
              <a:pPr/>
              <a:t>3</a:t>
            </a:fld>
            <a:endParaRPr lang="en-US" smtClean="0"/>
          </a:p>
        </p:txBody>
      </p:sp>
      <p:sp>
        <p:nvSpPr>
          <p:cNvPr id="52227" name="Rectangle 2"/>
          <p:cNvSpPr>
            <a:spLocks noGrp="1" noRot="1" noChangeAspect="1" noChangeArrowheads="1" noTextEdit="1"/>
          </p:cNvSpPr>
          <p:nvPr>
            <p:ph type="sldImg"/>
          </p:nvPr>
        </p:nvSpPr>
        <p:spPr>
          <a:xfrm>
            <a:off x="1150938" y="687388"/>
            <a:ext cx="4567237" cy="3425825"/>
          </a:xfrm>
          <a:ln/>
        </p:spPr>
      </p:sp>
      <p:sp>
        <p:nvSpPr>
          <p:cNvPr id="52228" name="Rectangle 3"/>
          <p:cNvSpPr>
            <a:spLocks noGrp="1" noChangeArrowheads="1"/>
          </p:cNvSpPr>
          <p:nvPr>
            <p:ph type="body" idx="1"/>
          </p:nvPr>
        </p:nvSpPr>
        <p:spPr>
          <a:xfrm>
            <a:off x="912813" y="4343400"/>
            <a:ext cx="5032375"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6B5777E-177B-4F72-AB2F-F6655535BC7C}"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4D0C3E66-E781-4F25-AF53-1377297BB3FE}" type="slidenum">
              <a:rPr lang="en-US" sz="1200" smtClean="0">
                <a:effectLst>
                  <a:outerShdw blurRad="38100" dist="38100" dir="2700000" algn="tl">
                    <a:srgbClr val="C0C0C0"/>
                  </a:outerShdw>
                </a:effectLst>
                <a:latin typeface="Times New Roman" pitchFamily="18" charset="0"/>
              </a:rPr>
              <a:pPr eaLnBrk="1" hangingPunct="1">
                <a:defRPr/>
              </a:pPr>
              <a:t>5</a:t>
            </a:fld>
            <a:endParaRPr lang="en-US" sz="1200" smtClean="0">
              <a:effectLst>
                <a:outerShdw blurRad="38100" dist="38100" dir="2700000" algn="tl">
                  <a:srgbClr val="C0C0C0"/>
                </a:outerShdw>
              </a:effectLst>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6</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ADFD63-9101-41F3-9CF4-4C17F6F3286A}" type="slidenum">
              <a:rPr lang="en-US"/>
              <a:pPr/>
              <a:t>7</a:t>
            </a:fld>
            <a:endParaRPr lang="en-US"/>
          </a:p>
        </p:txBody>
      </p:sp>
      <p:sp>
        <p:nvSpPr>
          <p:cNvPr id="48131" name="Rectangle 2"/>
          <p:cNvSpPr>
            <a:spLocks noGrp="1" noRot="1" noChangeAspect="1" noChangeArrowheads="1" noTextEdit="1"/>
          </p:cNvSpPr>
          <p:nvPr>
            <p:ph type="sldImg"/>
          </p:nvPr>
        </p:nvSpPr>
        <p:spPr>
          <a:xfrm>
            <a:off x="1144588"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n-US" smtClean="0"/>
              <a:t>Point out how same stresses can be caused by 2 different threats – logging and agriculture; Dams and climate change could also both affect river levels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14E5E8-FCF2-4998-BF66-3C1AE49DF9B6}" type="slidenum">
              <a:rPr lang="en-US"/>
              <a:pPr/>
              <a:t>8</a:t>
            </a:fld>
            <a:endParaRPr lang="en-US"/>
          </a:p>
        </p:txBody>
      </p:sp>
      <p:sp>
        <p:nvSpPr>
          <p:cNvPr id="47107" name="Rectangle 2"/>
          <p:cNvSpPr>
            <a:spLocks noGrp="1" noRot="1" noChangeAspect="1" noChangeArrowheads="1" noTextEdit="1"/>
          </p:cNvSpPr>
          <p:nvPr>
            <p:ph type="sldImg"/>
          </p:nvPr>
        </p:nvSpPr>
        <p:spPr>
          <a:xfrm>
            <a:off x="1144588" y="685800"/>
            <a:ext cx="4572000" cy="34290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90F143-71DB-4C12-9019-BCB2AC905020}" type="slidenum">
              <a:rPr lang="en-US">
                <a:solidFill>
                  <a:prstClr val="black"/>
                </a:solidFill>
              </a:rPr>
              <a:pPr/>
              <a:t>9</a:t>
            </a:fld>
            <a:endParaRPr lang="en-US">
              <a:solidFill>
                <a:prstClr val="black"/>
              </a:solidFill>
            </a:endParaRPr>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r>
              <a:rPr lang="en-US" sz="900"/>
              <a:t>If you are to measure effectiveness you need to have a clear sense of the causal connection between project actions, threats abatement and conservation of species and their habitats</a:t>
            </a:r>
          </a:p>
          <a:p>
            <a:endParaRPr lang="en-US" sz="900"/>
          </a:p>
          <a:p>
            <a:r>
              <a:rPr lang="en-US" sz="900"/>
              <a:t>To fully understand impacts need to measures changes at all levels – interventions, threats and targets.</a:t>
            </a:r>
          </a:p>
          <a:p>
            <a:endParaRPr lang="en-US" sz="900"/>
          </a:p>
          <a:p>
            <a:r>
              <a:rPr lang="en-US" sz="900"/>
              <a:t>NEED TO KNOW</a:t>
            </a:r>
          </a:p>
          <a:p>
            <a:r>
              <a:rPr lang="en-US" sz="900"/>
              <a:t>Was the intervention implemented as planned?</a:t>
            </a:r>
          </a:p>
          <a:p>
            <a:r>
              <a:rPr lang="en-US" sz="900"/>
              <a:t>Did the intervention result in the desired change?</a:t>
            </a:r>
          </a:p>
          <a:p>
            <a:r>
              <a:rPr lang="en-US" sz="900"/>
              <a:t>Did the level of threat change?</a:t>
            </a:r>
          </a:p>
          <a:p>
            <a:r>
              <a:rPr lang="en-US" sz="900"/>
              <a:t>Are we making progress toward our quantitative conservation targets?</a:t>
            </a:r>
          </a:p>
          <a:p>
            <a:endParaRPr lang="en-US" sz="900"/>
          </a:p>
          <a:p>
            <a:r>
              <a:rPr lang="en-US" sz="900"/>
              <a:t>BUT there a tradeoffs</a:t>
            </a:r>
          </a:p>
          <a:p>
            <a:r>
              <a:rPr lang="en-US" sz="900"/>
              <a:t>Interventions quick, easy and inexpensive to monitor – but confidence that biodiversity was conserved is low</a:t>
            </a:r>
          </a:p>
          <a:p>
            <a:r>
              <a:rPr lang="en-US" sz="900"/>
              <a:t>Continuum of increasing cost, effort and confidence as you move from monitoring interventions to threats to targets</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srcRect/>
          <a:stretch>
            <a:fillRect/>
          </a:stretch>
        </p:blipFill>
        <p:spPr bwMode="auto">
          <a:xfrm>
            <a:off x="0" y="0"/>
            <a:ext cx="9144000" cy="1384300"/>
          </a:xfrm>
          <a:prstGeom prst="rect">
            <a:avLst/>
          </a:prstGeom>
          <a:noFill/>
          <a:ln w="9525">
            <a:noFill/>
            <a:miter lim="800000"/>
            <a:headEnd/>
            <a:tailEnd/>
          </a:ln>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dirty="0"/>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7038" y="1266825"/>
            <a:ext cx="8288337" cy="5178425"/>
          </a:xfrm>
        </p:spPr>
        <p:txBody>
          <a:bodyPr/>
          <a:lstStyle/>
          <a:p>
            <a:pPr lvl="0"/>
            <a:endParaRPr lang="en-US" noProof="0" smtClean="0"/>
          </a:p>
        </p:txBody>
      </p:sp>
    </p:spTree>
    <p:extLst>
      <p:ext uri="{BB962C8B-B14F-4D97-AF65-F5344CB8AC3E}">
        <p14:creationId xmlns:p14="http://schemas.microsoft.com/office/powerpoint/2010/main" val="189533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813" name="Rectangle 5"/>
          <p:cNvSpPr>
            <a:spLocks noChangeArrowheads="1"/>
          </p:cNvSpPr>
          <p:nvPr userDrawn="1"/>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a:latin typeface="Garamond" pitchFamily="18" charset="0"/>
            </a:endParaRPr>
          </a:p>
        </p:txBody>
      </p:sp>
      <p:pic>
        <p:nvPicPr>
          <p:cNvPr id="5125" name="Picture 6" descr="CCNet PP header blank-02.jpg"/>
          <p:cNvPicPr>
            <a:picLocks noChangeAspect="1"/>
          </p:cNvPicPr>
          <p:nvPr userDrawn="1"/>
        </p:nvPicPr>
        <p:blipFill>
          <a:blip r:embed="rId14" cstate="print"/>
          <a:srcRect/>
          <a:stretch>
            <a:fillRect/>
          </a:stretch>
        </p:blipFill>
        <p:spPr bwMode="auto">
          <a:xfrm>
            <a:off x="0" y="0"/>
            <a:ext cx="9144000" cy="1384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7" r:id="rId12"/>
  </p:sldLayoutIdLst>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7" descr="skyscape banner"/>
          <p:cNvPicPr>
            <a:picLocks noChangeAspect="1" noChangeArrowheads="1"/>
          </p:cNvPicPr>
          <p:nvPr userDrawn="1"/>
        </p:nvPicPr>
        <p:blipFill>
          <a:blip r:embed="rId13" cstate="print"/>
          <a:srcRect/>
          <a:stretch>
            <a:fillRect/>
          </a:stretch>
        </p:blipFill>
        <p:spPr bwMode="auto">
          <a:xfrm>
            <a:off x="0" y="0"/>
            <a:ext cx="91440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onservationmeasures.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1828800"/>
            <a:ext cx="8077200" cy="2057400"/>
          </a:xfrm>
        </p:spPr>
        <p:txBody>
          <a:bodyPr/>
          <a:lstStyle/>
          <a:p>
            <a:pPr algn="ctr" eaLnBrk="1" hangingPunct="1"/>
            <a:r>
              <a:rPr lang="es-AR" b="1" dirty="0" smtClean="0">
                <a:solidFill>
                  <a:schemeClr val="accent2"/>
                </a:solidFill>
                <a:latin typeface="+mn-lt"/>
              </a:rPr>
              <a:t>Evaluación </a:t>
            </a:r>
            <a:r>
              <a:rPr lang="es-AR" b="1" dirty="0">
                <a:solidFill>
                  <a:schemeClr val="accent2"/>
                </a:solidFill>
                <a:latin typeface="+mn-lt"/>
              </a:rPr>
              <a:t>de Amenazas</a:t>
            </a:r>
          </a:p>
        </p:txBody>
      </p:sp>
      <p:sp>
        <p:nvSpPr>
          <p:cNvPr id="8195" name="Text Box 11"/>
          <p:cNvSpPr txBox="1">
            <a:spLocks noChangeArrowheads="1"/>
          </p:cNvSpPr>
          <p:nvPr/>
        </p:nvSpPr>
        <p:spPr bwMode="auto">
          <a:xfrm>
            <a:off x="838200" y="3657600"/>
            <a:ext cx="7086600" cy="1077218"/>
          </a:xfrm>
          <a:prstGeom prst="rect">
            <a:avLst/>
          </a:prstGeom>
          <a:noFill/>
          <a:ln w="9525">
            <a:noFill/>
            <a:miter lim="800000"/>
            <a:headEnd/>
            <a:tailEnd/>
          </a:ln>
        </p:spPr>
        <p:txBody>
          <a:bodyPr wrap="square">
            <a:spAutoFit/>
          </a:bodyPr>
          <a:lstStyle/>
          <a:p>
            <a:pPr algn="ctr">
              <a:spcBef>
                <a:spcPct val="50000"/>
              </a:spcBef>
            </a:pPr>
            <a:r>
              <a:rPr lang="es-AR" sz="3200" b="1" i="1" dirty="0" smtClean="0">
                <a:solidFill>
                  <a:srgbClr val="008000"/>
                </a:solidFill>
                <a:latin typeface="+mn-lt"/>
              </a:rPr>
              <a:t>A la búsqueda de </a:t>
            </a:r>
            <a:r>
              <a:rPr lang="es-AR" sz="3200" b="1" i="1" dirty="0">
                <a:solidFill>
                  <a:srgbClr val="008000"/>
                </a:solidFill>
                <a:latin typeface="+mn-lt"/>
              </a:rPr>
              <a:t>Amenazas Cr</a:t>
            </a:r>
            <a:r>
              <a:rPr lang="es-PE" sz="3200" b="1" i="1" dirty="0">
                <a:solidFill>
                  <a:srgbClr val="008000"/>
                </a:solidFill>
                <a:latin typeface="+mn-lt"/>
              </a:rPr>
              <a:t>í</a:t>
            </a:r>
            <a:r>
              <a:rPr lang="es-AR" sz="3200" b="1" i="1" dirty="0">
                <a:solidFill>
                  <a:srgbClr val="008000"/>
                </a:solidFill>
                <a:latin typeface="+mn-lt"/>
              </a:rPr>
              <a:t>ticas</a:t>
            </a:r>
          </a:p>
        </p:txBody>
      </p:sp>
      <p:sp>
        <p:nvSpPr>
          <p:cNvPr id="5" name="TextBox 5"/>
          <p:cNvSpPr txBox="1">
            <a:spLocks noChangeArrowheads="1"/>
          </p:cNvSpPr>
          <p:nvPr/>
        </p:nvSpPr>
        <p:spPr bwMode="auto">
          <a:xfrm>
            <a:off x="1524001" y="152400"/>
            <a:ext cx="7173178" cy="1754326"/>
          </a:xfrm>
          <a:prstGeom prst="rect">
            <a:avLst/>
          </a:prstGeom>
          <a:noFill/>
          <a:ln w="9525">
            <a:noFill/>
            <a:miter lim="800000"/>
            <a:headEnd/>
            <a:tailEnd/>
          </a:ln>
        </p:spPr>
        <p:txBody>
          <a:bodyPr wrap="square">
            <a:spAutoFit/>
          </a:bodyPr>
          <a:lstStyle/>
          <a:p>
            <a:pPr algn="ctr"/>
            <a:r>
              <a:rPr lang="en-US" sz="3600" b="1" dirty="0">
                <a:solidFill>
                  <a:schemeClr val="bg1"/>
                </a:solidFill>
                <a:latin typeface="Calibri" pitchFamily="34" charset="0"/>
              </a:rPr>
              <a:t>Conservation Coaches Network </a:t>
            </a:r>
            <a:r>
              <a:rPr lang="en-US" sz="3600" b="1" dirty="0" err="1">
                <a:solidFill>
                  <a:schemeClr val="bg1"/>
                </a:solidFill>
                <a:latin typeface="Calibri" pitchFamily="34" charset="0"/>
                <a:ea typeface="Calibri" pitchFamily="34" charset="0"/>
                <a:cs typeface="Calibri" pitchFamily="34" charset="0"/>
              </a:rPr>
              <a:t>Entrenamiento</a:t>
            </a:r>
            <a:r>
              <a:rPr lang="en-US" sz="3600" b="1" dirty="0">
                <a:solidFill>
                  <a:schemeClr val="bg1"/>
                </a:solidFill>
                <a:latin typeface="Calibri" pitchFamily="34" charset="0"/>
                <a:ea typeface="Calibri" pitchFamily="34" charset="0"/>
                <a:cs typeface="Calibri" pitchFamily="34" charset="0"/>
              </a:rPr>
              <a:t> </a:t>
            </a:r>
            <a:r>
              <a:rPr lang="en-US" sz="3600" b="1" dirty="0" err="1">
                <a:solidFill>
                  <a:schemeClr val="bg1"/>
                </a:solidFill>
                <a:latin typeface="Calibri" pitchFamily="34" charset="0"/>
                <a:ea typeface="Calibri" pitchFamily="34" charset="0"/>
                <a:cs typeface="Calibri" pitchFamily="34" charset="0"/>
              </a:rPr>
              <a:t>para</a:t>
            </a:r>
            <a:r>
              <a:rPr lang="en-US" sz="3600" b="1" dirty="0">
                <a:solidFill>
                  <a:schemeClr val="bg1"/>
                </a:solidFill>
                <a:latin typeface="Calibri" pitchFamily="34" charset="0"/>
                <a:ea typeface="Calibri" pitchFamily="34" charset="0"/>
                <a:cs typeface="Calibri" pitchFamily="34" charset="0"/>
              </a:rPr>
              <a:t> </a:t>
            </a:r>
            <a:r>
              <a:rPr lang="en-US" sz="3600" b="1" dirty="0" err="1">
                <a:solidFill>
                  <a:schemeClr val="bg1"/>
                </a:solidFill>
                <a:latin typeface="Calibri" pitchFamily="34" charset="0"/>
                <a:ea typeface="Calibri" pitchFamily="34" charset="0"/>
                <a:cs typeface="Calibri" pitchFamily="34" charset="0"/>
              </a:rPr>
              <a:t>Nuevos</a:t>
            </a:r>
            <a:r>
              <a:rPr lang="en-US" sz="3600" b="1" dirty="0">
                <a:solidFill>
                  <a:schemeClr val="bg1"/>
                </a:solidFill>
                <a:latin typeface="Calibri" pitchFamily="34" charset="0"/>
                <a:ea typeface="Calibri" pitchFamily="34" charset="0"/>
                <a:cs typeface="Calibri" pitchFamily="34" charset="0"/>
              </a:rPr>
              <a:t> Coaches</a:t>
            </a:r>
          </a:p>
          <a:p>
            <a:pPr algn="ctr"/>
            <a:endParaRPr lang="en-US" sz="3600" b="1" dirty="0">
              <a:solidFill>
                <a:schemeClr val="bg1"/>
              </a:solidFill>
              <a:latin typeface="Calibri" pitchFamily="34" charset="0"/>
              <a:ea typeface="Calibri" pitchFamily="34" charset="0"/>
              <a:cs typeface="Calibri" pitchFamily="34" charset="0"/>
            </a:endParaRPr>
          </a:p>
        </p:txBody>
      </p:sp>
      <p:grpSp>
        <p:nvGrpSpPr>
          <p:cNvPr id="2" name="Group 42"/>
          <p:cNvGrpSpPr/>
          <p:nvPr/>
        </p:nvGrpSpPr>
        <p:grpSpPr>
          <a:xfrm>
            <a:off x="7696201" y="5334000"/>
            <a:ext cx="1068388" cy="979488"/>
            <a:chOff x="8012113" y="5562600"/>
            <a:chExt cx="752475" cy="750888"/>
          </a:xfrm>
        </p:grpSpPr>
        <p:grpSp>
          <p:nvGrpSpPr>
            <p:cNvPr id="3" name="Group 167"/>
            <p:cNvGrpSpPr>
              <a:grpSpLocks/>
            </p:cNvGrpSpPr>
            <p:nvPr/>
          </p:nvGrpSpPr>
          <p:grpSpPr bwMode="auto">
            <a:xfrm>
              <a:off x="8012113" y="5562600"/>
              <a:ext cx="752475" cy="750888"/>
              <a:chOff x="3870860" y="2220913"/>
              <a:chExt cx="3415765" cy="2968625"/>
            </a:xfrm>
          </p:grpSpPr>
          <p:sp>
            <p:nvSpPr>
              <p:cNvPr id="7" name="Freeform 4"/>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8" name="Freeform 5"/>
              <p:cNvSpPr>
                <a:spLocks/>
              </p:cNvSpPr>
              <p:nvPr/>
            </p:nvSpPr>
            <p:spPr bwMode="auto">
              <a:xfrm>
                <a:off x="5830961" y="2220913"/>
                <a:ext cx="1455664"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9" name="Freeform 7"/>
              <p:cNvSpPr>
                <a:spLocks/>
              </p:cNvSpPr>
              <p:nvPr/>
            </p:nvSpPr>
            <p:spPr bwMode="auto">
              <a:xfrm>
                <a:off x="5153573" y="3275308"/>
                <a:ext cx="648563"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10" name="Freeform 8"/>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17" name="Freeform 17"/>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18" name="Freeform 18"/>
              <p:cNvSpPr>
                <a:spLocks/>
              </p:cNvSpPr>
              <p:nvPr/>
            </p:nvSpPr>
            <p:spPr bwMode="auto">
              <a:xfrm>
                <a:off x="3870860" y="4342255"/>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19" name="Freeform 21"/>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0" name="Freeform 22"/>
              <p:cNvSpPr>
                <a:spLocks/>
              </p:cNvSpPr>
              <p:nvPr/>
            </p:nvSpPr>
            <p:spPr bwMode="auto">
              <a:xfrm>
                <a:off x="4195139" y="2992882"/>
                <a:ext cx="958434"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5" name="Freeform 31"/>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ndParaRPr>
              </a:p>
            </p:txBody>
          </p:sp>
          <p:sp>
            <p:nvSpPr>
              <p:cNvPr id="26" name="Freeform 32"/>
              <p:cNvSpPr>
                <a:spLocks/>
              </p:cNvSpPr>
              <p:nvPr/>
            </p:nvSpPr>
            <p:spPr bwMode="auto">
              <a:xfrm>
                <a:off x="4389710" y="2296227"/>
                <a:ext cx="958430"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ndParaRPr>
              </a:p>
            </p:txBody>
          </p:sp>
          <p:sp>
            <p:nvSpPr>
              <p:cNvPr id="29" name="Freeform 38"/>
              <p:cNvSpPr>
                <a:spLocks/>
              </p:cNvSpPr>
              <p:nvPr/>
            </p:nvSpPr>
            <p:spPr bwMode="auto">
              <a:xfrm>
                <a:off x="5348140" y="2578656"/>
                <a:ext cx="453996"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0" name="Freeform 39"/>
              <p:cNvSpPr>
                <a:spLocks/>
              </p:cNvSpPr>
              <p:nvPr/>
            </p:nvSpPr>
            <p:spPr bwMode="auto">
              <a:xfrm>
                <a:off x="5773311"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1" name="Line 50"/>
              <p:cNvSpPr>
                <a:spLocks noChangeShapeType="1"/>
              </p:cNvSpPr>
              <p:nvPr/>
            </p:nvSpPr>
            <p:spPr bwMode="auto">
              <a:xfrm>
                <a:off x="4829290" y="4624684"/>
                <a:ext cx="972847" cy="0"/>
              </a:xfrm>
              <a:prstGeom prst="line">
                <a:avLst/>
              </a:prstGeom>
              <a:noFill/>
              <a:ln w="33338" cap="rnd">
                <a:solidFill>
                  <a:srgbClr val="000000"/>
                </a:solidFill>
                <a:round/>
                <a:headEnd/>
                <a:tailEnd/>
              </a:ln>
            </p:spPr>
            <p:txBody>
              <a:bodyPr/>
              <a:lstStyle/>
              <a:p>
                <a:pPr>
                  <a:defRPr/>
                </a:pPr>
                <a:endParaRPr lang="en-US">
                  <a:latin typeface="+mj-lt"/>
                </a:endParaRPr>
              </a:p>
            </p:txBody>
          </p:sp>
          <p:sp>
            <p:nvSpPr>
              <p:cNvPr id="32" name="Freeform 51"/>
              <p:cNvSpPr>
                <a:spLocks/>
              </p:cNvSpPr>
              <p:nvPr/>
            </p:nvSpPr>
            <p:spPr bwMode="auto">
              <a:xfrm>
                <a:off x="5773311"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3" name="Freeform 52"/>
              <p:cNvSpPr>
                <a:spLocks/>
              </p:cNvSpPr>
              <p:nvPr/>
            </p:nvSpPr>
            <p:spPr bwMode="auto">
              <a:xfrm>
                <a:off x="4670752" y="3557737"/>
                <a:ext cx="1131384"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ndParaRPr>
              </a:p>
            </p:txBody>
          </p:sp>
          <p:sp>
            <p:nvSpPr>
              <p:cNvPr id="34" name="Freeform 53"/>
              <p:cNvSpPr>
                <a:spLocks/>
              </p:cNvSpPr>
              <p:nvPr/>
            </p:nvSpPr>
            <p:spPr bwMode="auto">
              <a:xfrm>
                <a:off x="5773311"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ndParaRPr>
              </a:p>
            </p:txBody>
          </p:sp>
          <p:sp>
            <p:nvSpPr>
              <p:cNvPr id="35" name="Freeform 67"/>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ndParaRPr>
              </a:p>
            </p:txBody>
          </p:sp>
          <p:sp>
            <p:nvSpPr>
              <p:cNvPr id="36" name="Freeform 68"/>
              <p:cNvSpPr>
                <a:spLocks/>
              </p:cNvSpPr>
              <p:nvPr/>
            </p:nvSpPr>
            <p:spPr bwMode="auto">
              <a:xfrm>
                <a:off x="4404123" y="2308779"/>
                <a:ext cx="122504"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7" name="Freeform 69"/>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ndParaRPr>
              </a:p>
            </p:txBody>
          </p:sp>
          <p:sp>
            <p:nvSpPr>
              <p:cNvPr id="38" name="Freeform 70"/>
              <p:cNvSpPr>
                <a:spLocks/>
              </p:cNvSpPr>
              <p:nvPr/>
            </p:nvSpPr>
            <p:spPr bwMode="auto">
              <a:xfrm>
                <a:off x="4216760"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sp>
            <p:nvSpPr>
              <p:cNvPr id="39" name="Freeform 72"/>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ndParaRPr>
              </a:p>
            </p:txBody>
          </p:sp>
          <p:sp>
            <p:nvSpPr>
              <p:cNvPr id="40" name="Freeform 73"/>
              <p:cNvSpPr>
                <a:spLocks/>
              </p:cNvSpPr>
              <p:nvPr/>
            </p:nvSpPr>
            <p:spPr bwMode="auto">
              <a:xfrm>
                <a:off x="3892477" y="4348533"/>
                <a:ext cx="122509"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ndParaRPr>
              </a:p>
            </p:txBody>
          </p:sp>
        </p:grpSp>
        <p:sp>
          <p:nvSpPr>
            <p:cNvPr id="41" name="Oval 40"/>
            <p:cNvSpPr/>
            <p:nvPr/>
          </p:nvSpPr>
          <p:spPr>
            <a:xfrm>
              <a:off x="8488510" y="5692905"/>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8493042" y="6000538"/>
              <a:ext cx="228600" cy="215900"/>
            </a:xfrm>
            <a:prstGeom prst="ellipse">
              <a:avLst/>
            </a:prstGeom>
            <a:solidFill>
              <a:srgbClr val="AEF3A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150513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pic>
        <p:nvPicPr>
          <p:cNvPr id="1096709" name="Picture 5" descr="snpedro1"/>
          <p:cNvPicPr>
            <a:picLocks noChangeAspect="1" noChangeArrowheads="1"/>
          </p:cNvPicPr>
          <p:nvPr/>
        </p:nvPicPr>
        <p:blipFill>
          <a:blip r:embed="rId3" cstate="print"/>
          <a:srcRect/>
          <a:stretch>
            <a:fillRect/>
          </a:stretch>
        </p:blipFill>
        <p:spPr bwMode="auto">
          <a:xfrm>
            <a:off x="3910013" y="3243263"/>
            <a:ext cx="4746625" cy="3275012"/>
          </a:xfrm>
          <a:prstGeom prst="rect">
            <a:avLst/>
          </a:prstGeom>
          <a:noFill/>
        </p:spPr>
      </p:pic>
      <p:sp>
        <p:nvSpPr>
          <p:cNvPr id="1096710" name="Rectangle 6"/>
          <p:cNvSpPr>
            <a:spLocks noGrp="1" noChangeArrowheads="1"/>
          </p:cNvSpPr>
          <p:nvPr>
            <p:ph type="body" idx="1"/>
          </p:nvPr>
        </p:nvSpPr>
        <p:spPr>
          <a:xfrm>
            <a:off x="484188" y="3719513"/>
            <a:ext cx="2867025" cy="2798762"/>
          </a:xfrm>
          <a:noFill/>
          <a:ln/>
        </p:spPr>
        <p:txBody>
          <a:bodyPr/>
          <a:lstStyle/>
          <a:p>
            <a:r>
              <a:rPr lang="en-US" dirty="0" smtClean="0"/>
              <a:t>¿</a:t>
            </a:r>
            <a:r>
              <a:rPr lang="en-US" dirty="0" err="1" smtClean="0"/>
              <a:t>Vacas</a:t>
            </a:r>
            <a:r>
              <a:rPr lang="en-US" dirty="0" smtClean="0"/>
              <a:t>?</a:t>
            </a:r>
            <a:endParaRPr lang="en-US" dirty="0"/>
          </a:p>
          <a:p>
            <a:r>
              <a:rPr lang="en-US" dirty="0" smtClean="0"/>
              <a:t>¿Ganado?</a:t>
            </a:r>
          </a:p>
          <a:p>
            <a:r>
              <a:rPr lang="en-US" dirty="0" smtClean="0"/>
              <a:t>¿</a:t>
            </a:r>
            <a:r>
              <a:rPr lang="en-US" dirty="0" err="1" smtClean="0"/>
              <a:t>Ganadería</a:t>
            </a:r>
            <a:r>
              <a:rPr lang="en-US" dirty="0" smtClean="0"/>
              <a:t>?</a:t>
            </a:r>
          </a:p>
          <a:p>
            <a:r>
              <a:rPr lang="en-US" dirty="0" smtClean="0"/>
              <a:t>¿</a:t>
            </a:r>
            <a:r>
              <a:rPr lang="en-US" dirty="0" err="1" smtClean="0"/>
              <a:t>Pastoreo</a:t>
            </a:r>
            <a:r>
              <a:rPr lang="en-US" dirty="0" smtClean="0"/>
              <a:t>?</a:t>
            </a:r>
          </a:p>
          <a:p>
            <a:r>
              <a:rPr lang="en-US" dirty="0" smtClean="0"/>
              <a:t>¿</a:t>
            </a:r>
            <a:r>
              <a:rPr lang="en-US" dirty="0" err="1" smtClean="0"/>
              <a:t>Manejo</a:t>
            </a:r>
            <a:r>
              <a:rPr lang="en-US" dirty="0" smtClean="0"/>
              <a:t> </a:t>
            </a:r>
            <a:r>
              <a:rPr lang="en-US" dirty="0" err="1" smtClean="0"/>
              <a:t>ganadero</a:t>
            </a:r>
            <a:r>
              <a:rPr lang="en-US" dirty="0" smtClean="0"/>
              <a:t>?</a:t>
            </a:r>
          </a:p>
          <a:p>
            <a:pPr>
              <a:buNone/>
            </a:pPr>
            <a:endParaRPr lang="en-US" dirty="0"/>
          </a:p>
        </p:txBody>
      </p:sp>
      <p:sp>
        <p:nvSpPr>
          <p:cNvPr id="1096712" name="Line 8"/>
          <p:cNvSpPr>
            <a:spLocks noChangeShapeType="1"/>
          </p:cNvSpPr>
          <p:nvPr/>
        </p:nvSpPr>
        <p:spPr bwMode="auto">
          <a:xfrm>
            <a:off x="6646863" y="2424113"/>
            <a:ext cx="1989137" cy="812800"/>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1096713" name="Rectangle 9"/>
          <p:cNvSpPr>
            <a:spLocks noChangeArrowheads="1"/>
          </p:cNvSpPr>
          <p:nvPr/>
        </p:nvSpPr>
        <p:spPr bwMode="auto">
          <a:xfrm>
            <a:off x="1916113" y="1639888"/>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096714" name="Rectangle 10"/>
          <p:cNvSpPr>
            <a:spLocks noChangeArrowheads="1"/>
          </p:cNvSpPr>
          <p:nvPr/>
        </p:nvSpPr>
        <p:spPr bwMode="auto">
          <a:xfrm>
            <a:off x="5687686" y="1635125"/>
            <a:ext cx="1101725" cy="1146175"/>
          </a:xfrm>
          <a:prstGeom prst="rect">
            <a:avLst/>
          </a:prstGeom>
          <a:noFill/>
          <a:ln w="57150" algn="ctr">
            <a:solidFill>
              <a:srgbClr val="0000FF"/>
            </a:solidFill>
            <a:miter lim="800000"/>
            <a:headEnd/>
            <a:tailEnd/>
          </a:ln>
          <a:effectLst/>
        </p:spPr>
        <p:txBody>
          <a:bodyPr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76200"/>
            <a:ext cx="4648200" cy="1295400"/>
          </a:xfrm>
          <a:prstGeom prst="rect">
            <a:avLst/>
          </a:prstGeom>
          <a:noFill/>
          <a:ln w="9525">
            <a:noFill/>
            <a:miter lim="800000"/>
            <a:headEnd/>
            <a:tailEnd/>
          </a:ln>
        </p:spPr>
        <p:txBody>
          <a:bodyPr anchor="ctr"/>
          <a:lstStyle/>
          <a:p>
            <a:pPr>
              <a:defRPr/>
            </a:pPr>
            <a:r>
              <a:rPr lang="es-ES" sz="3200" b="1" kern="0" dirty="0" smtClean="0">
                <a:solidFill>
                  <a:schemeClr val="bg1"/>
                </a:solidFill>
                <a:latin typeface="+mn-lt"/>
                <a:ea typeface="+mj-ea"/>
                <a:cs typeface="+mj-cs"/>
              </a:rPr>
              <a:t>Puntos clave </a:t>
            </a:r>
          </a:p>
          <a:p>
            <a:pPr>
              <a:defRPr/>
            </a:pPr>
            <a:r>
              <a:rPr lang="es-ES" sz="3200" b="1" kern="0" dirty="0">
                <a:solidFill>
                  <a:schemeClr val="bg1"/>
                </a:solidFill>
                <a:latin typeface="+mn-lt"/>
                <a:ea typeface="+mj-ea"/>
                <a:cs typeface="+mj-cs"/>
              </a:rPr>
              <a:t>d</a:t>
            </a:r>
            <a:r>
              <a:rPr lang="es-ES" sz="3200" b="1" kern="0" dirty="0" smtClean="0">
                <a:solidFill>
                  <a:schemeClr val="bg1"/>
                </a:solidFill>
                <a:latin typeface="+mn-lt"/>
                <a:ea typeface="+mj-ea"/>
                <a:cs typeface="+mj-cs"/>
              </a:rPr>
              <a:t>e este Paso</a:t>
            </a:r>
            <a:endParaRPr lang="en-US" sz="3200" b="1" kern="0" dirty="0">
              <a:solidFill>
                <a:schemeClr val="bg1"/>
              </a:solidFill>
              <a:latin typeface="+mn-lt"/>
              <a:ea typeface="+mj-ea"/>
              <a:cs typeface="+mj-cs"/>
            </a:endParaRPr>
          </a:p>
        </p:txBody>
      </p:sp>
      <p:sp>
        <p:nvSpPr>
          <p:cNvPr id="2" name="Regular Pentagon 1"/>
          <p:cNvSpPr/>
          <p:nvPr/>
        </p:nvSpPr>
        <p:spPr>
          <a:xfrm>
            <a:off x="152400" y="1752600"/>
            <a:ext cx="838200" cy="827087"/>
          </a:xfrm>
          <a:prstGeom prst="pentagon">
            <a:avLst/>
          </a:prstGeom>
          <a:solidFill>
            <a:srgbClr val="4DE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7070" y="1990725"/>
            <a:ext cx="800100" cy="430887"/>
          </a:xfrm>
          <a:prstGeom prst="rect">
            <a:avLst/>
          </a:prstGeom>
          <a:noFill/>
        </p:spPr>
        <p:txBody>
          <a:bodyPr wrap="square" rtlCol="0">
            <a:spAutoFit/>
          </a:bodyPr>
          <a:lstStyle/>
          <a:p>
            <a:r>
              <a:rPr lang="en-US" sz="1100" b="1" dirty="0" err="1" smtClean="0"/>
              <a:t>Equipos</a:t>
            </a:r>
            <a:r>
              <a:rPr lang="en-US" sz="1100" b="1" dirty="0" smtClean="0"/>
              <a:t> </a:t>
            </a:r>
            <a:r>
              <a:rPr lang="en-US" sz="1100" b="1" dirty="0" err="1" smtClean="0"/>
              <a:t>Proyecto</a:t>
            </a:r>
            <a:endParaRPr lang="en-US" sz="1100" b="1" dirty="0"/>
          </a:p>
        </p:txBody>
      </p:sp>
      <p:sp>
        <p:nvSpPr>
          <p:cNvPr id="4" name="Hexagon 3"/>
          <p:cNvSpPr/>
          <p:nvPr/>
        </p:nvSpPr>
        <p:spPr>
          <a:xfrm>
            <a:off x="1976547" y="1952298"/>
            <a:ext cx="979487" cy="456873"/>
          </a:xfrm>
          <a:prstGeom prst="hexagon">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34351" y="2047523"/>
            <a:ext cx="937449" cy="261610"/>
          </a:xfrm>
          <a:prstGeom prst="rect">
            <a:avLst/>
          </a:prstGeom>
          <a:noFill/>
        </p:spPr>
        <p:txBody>
          <a:bodyPr wrap="square" rtlCol="0">
            <a:spAutoFit/>
          </a:bodyPr>
          <a:lstStyle/>
          <a:p>
            <a:r>
              <a:rPr lang="en-US" sz="1100" b="1" dirty="0" err="1" smtClean="0"/>
              <a:t>Acciones</a:t>
            </a:r>
            <a:endParaRPr lang="en-US" sz="1050" b="1" dirty="0"/>
          </a:p>
        </p:txBody>
      </p:sp>
      <p:sp>
        <p:nvSpPr>
          <p:cNvPr id="6" name="Right Arrow 5"/>
          <p:cNvSpPr/>
          <p:nvPr/>
        </p:nvSpPr>
        <p:spPr>
          <a:xfrm>
            <a:off x="1141422" y="2057400"/>
            <a:ext cx="640080" cy="274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2057400"/>
            <a:ext cx="719247" cy="276999"/>
          </a:xfrm>
          <a:prstGeom prst="rect">
            <a:avLst/>
          </a:prstGeom>
          <a:noFill/>
        </p:spPr>
        <p:txBody>
          <a:bodyPr wrap="square" rtlCol="0">
            <a:spAutoFit/>
          </a:bodyPr>
          <a:lstStyle/>
          <a:p>
            <a:r>
              <a:rPr lang="en-US" sz="1200" b="1" dirty="0" err="1" smtClean="0">
                <a:solidFill>
                  <a:srgbClr val="FF0000"/>
                </a:solidFill>
              </a:rPr>
              <a:t>emplea</a:t>
            </a:r>
            <a:endParaRPr lang="en-US" sz="1200" b="1" dirty="0">
              <a:solidFill>
                <a:srgbClr val="FF0000"/>
              </a:solidFill>
            </a:endParaRPr>
          </a:p>
        </p:txBody>
      </p:sp>
      <p:sp>
        <p:nvSpPr>
          <p:cNvPr id="18" name="Right Arrow 17"/>
          <p:cNvSpPr/>
          <p:nvPr/>
        </p:nvSpPr>
        <p:spPr>
          <a:xfrm>
            <a:off x="3089175" y="2052140"/>
            <a:ext cx="640080" cy="274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14553" y="2052140"/>
            <a:ext cx="719247" cy="276999"/>
          </a:xfrm>
          <a:prstGeom prst="rect">
            <a:avLst/>
          </a:prstGeom>
          <a:noFill/>
        </p:spPr>
        <p:txBody>
          <a:bodyPr wrap="square" rtlCol="0">
            <a:spAutoFit/>
          </a:bodyPr>
          <a:lstStyle/>
          <a:p>
            <a:r>
              <a:rPr lang="en-US" sz="1200" b="1" dirty="0" err="1" smtClean="0">
                <a:solidFill>
                  <a:srgbClr val="FF0000"/>
                </a:solidFill>
              </a:rPr>
              <a:t>afecta</a:t>
            </a:r>
            <a:endParaRPr lang="en-US" sz="1200" b="1" dirty="0">
              <a:solidFill>
                <a:srgbClr val="FF0000"/>
              </a:solidFill>
            </a:endParaRPr>
          </a:p>
        </p:txBody>
      </p:sp>
      <p:sp>
        <p:nvSpPr>
          <p:cNvPr id="20" name="Right Arrow 19"/>
          <p:cNvSpPr/>
          <p:nvPr/>
        </p:nvSpPr>
        <p:spPr>
          <a:xfrm>
            <a:off x="4875220" y="2057400"/>
            <a:ext cx="742257" cy="274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00600" y="2053669"/>
            <a:ext cx="816877" cy="280730"/>
          </a:xfrm>
          <a:prstGeom prst="rect">
            <a:avLst/>
          </a:prstGeom>
          <a:noFill/>
        </p:spPr>
        <p:txBody>
          <a:bodyPr wrap="square" rtlCol="0">
            <a:spAutoFit/>
          </a:bodyPr>
          <a:lstStyle/>
          <a:p>
            <a:r>
              <a:rPr lang="en-US" sz="1200" b="1" dirty="0" err="1" smtClean="0">
                <a:solidFill>
                  <a:srgbClr val="FF0000"/>
                </a:solidFill>
              </a:rPr>
              <a:t>Lleva</a:t>
            </a:r>
            <a:r>
              <a:rPr lang="en-US" sz="1200" b="1" dirty="0" smtClean="0">
                <a:solidFill>
                  <a:srgbClr val="FF0000"/>
                </a:solidFill>
              </a:rPr>
              <a:t> a</a:t>
            </a:r>
            <a:endParaRPr lang="en-US" sz="1200" b="1" dirty="0">
              <a:solidFill>
                <a:srgbClr val="FF0000"/>
              </a:solidFill>
            </a:endParaRPr>
          </a:p>
        </p:txBody>
      </p:sp>
      <p:sp>
        <p:nvSpPr>
          <p:cNvPr id="8" name="Rectangle 7"/>
          <p:cNvSpPr/>
          <p:nvPr/>
        </p:nvSpPr>
        <p:spPr>
          <a:xfrm>
            <a:off x="3778468" y="1524000"/>
            <a:ext cx="1066800" cy="533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78468" y="2209800"/>
            <a:ext cx="1066800" cy="53340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711" name="Line 7"/>
          <p:cNvSpPr>
            <a:spLocks noChangeShapeType="1"/>
          </p:cNvSpPr>
          <p:nvPr/>
        </p:nvSpPr>
        <p:spPr bwMode="auto">
          <a:xfrm flipH="1">
            <a:off x="3903663" y="2466975"/>
            <a:ext cx="1828800" cy="784225"/>
          </a:xfrm>
          <a:prstGeom prst="line">
            <a:avLst/>
          </a:prstGeom>
          <a:noFill/>
          <a:ln w="9525" cap="rnd">
            <a:solidFill>
              <a:schemeClr val="tx1"/>
            </a:solidFill>
            <a:prstDash val="sysDot"/>
            <a:round/>
            <a:headEnd/>
            <a:tailEnd/>
          </a:ln>
          <a:effectLst/>
        </p:spPr>
        <p:txBody>
          <a:bodyPr wrap="none">
            <a:spAutoFit/>
          </a:bodyPr>
          <a:lstStyle/>
          <a:p>
            <a:endParaRPr lang="en-US"/>
          </a:p>
        </p:txBody>
      </p:sp>
      <p:sp>
        <p:nvSpPr>
          <p:cNvPr id="9" name="TextBox 8"/>
          <p:cNvSpPr txBox="1"/>
          <p:nvPr/>
        </p:nvSpPr>
        <p:spPr>
          <a:xfrm>
            <a:off x="3796864" y="1524000"/>
            <a:ext cx="1143000" cy="430887"/>
          </a:xfrm>
          <a:prstGeom prst="rect">
            <a:avLst/>
          </a:prstGeom>
          <a:noFill/>
        </p:spPr>
        <p:txBody>
          <a:bodyPr wrap="square" rtlCol="0">
            <a:spAutoFit/>
          </a:bodyPr>
          <a:lstStyle/>
          <a:p>
            <a:r>
              <a:rPr lang="en-US" sz="1100" b="1" dirty="0" err="1"/>
              <a:t>Amenazas</a:t>
            </a:r>
            <a:r>
              <a:rPr lang="en-US" sz="1100" b="1" dirty="0"/>
              <a:t> </a:t>
            </a:r>
            <a:r>
              <a:rPr lang="en-US" sz="1100" b="1" dirty="0" err="1"/>
              <a:t>Indirectas</a:t>
            </a:r>
            <a:endParaRPr lang="en-US" sz="1100" b="1" dirty="0"/>
          </a:p>
        </p:txBody>
      </p:sp>
      <p:sp>
        <p:nvSpPr>
          <p:cNvPr id="25" name="TextBox 24"/>
          <p:cNvSpPr txBox="1"/>
          <p:nvPr/>
        </p:nvSpPr>
        <p:spPr>
          <a:xfrm>
            <a:off x="3704898" y="2311548"/>
            <a:ext cx="1447800" cy="261610"/>
          </a:xfrm>
          <a:prstGeom prst="rect">
            <a:avLst/>
          </a:prstGeom>
          <a:noFill/>
        </p:spPr>
        <p:txBody>
          <a:bodyPr wrap="square" rtlCol="0">
            <a:spAutoFit/>
          </a:bodyPr>
          <a:lstStyle/>
          <a:p>
            <a:r>
              <a:rPr lang="en-US" sz="1100" b="1" dirty="0" err="1" smtClean="0"/>
              <a:t>Oportunidades</a:t>
            </a:r>
            <a:endParaRPr lang="en-US" sz="1100" b="1" dirty="0"/>
          </a:p>
        </p:txBody>
      </p:sp>
      <p:sp>
        <p:nvSpPr>
          <p:cNvPr id="10" name="Rectangle 9"/>
          <p:cNvSpPr/>
          <p:nvPr/>
        </p:nvSpPr>
        <p:spPr>
          <a:xfrm>
            <a:off x="5791200" y="1981200"/>
            <a:ext cx="914400" cy="430887"/>
          </a:xfrm>
          <a:prstGeom prst="rect">
            <a:avLst/>
          </a:prstGeom>
          <a:solidFill>
            <a:srgbClr val="EFAF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91200" y="1981200"/>
            <a:ext cx="914400" cy="430887"/>
          </a:xfrm>
          <a:prstGeom prst="rect">
            <a:avLst/>
          </a:prstGeom>
          <a:noFill/>
        </p:spPr>
        <p:txBody>
          <a:bodyPr wrap="square" rtlCol="0">
            <a:spAutoFit/>
          </a:bodyPr>
          <a:lstStyle/>
          <a:p>
            <a:r>
              <a:rPr lang="en-US" sz="1100" b="1" dirty="0" err="1" smtClean="0"/>
              <a:t>Amenazas</a:t>
            </a:r>
            <a:r>
              <a:rPr lang="en-US" sz="1100" b="1" dirty="0" smtClean="0"/>
              <a:t> </a:t>
            </a:r>
            <a:r>
              <a:rPr lang="en-US" sz="1100" b="1" dirty="0" err="1" smtClean="0"/>
              <a:t>Directas</a:t>
            </a:r>
            <a:endParaRPr lang="en-US" sz="1100" b="1" dirty="0"/>
          </a:p>
        </p:txBody>
      </p:sp>
      <p:sp>
        <p:nvSpPr>
          <p:cNvPr id="28" name="Right Arrow 27"/>
          <p:cNvSpPr/>
          <p:nvPr/>
        </p:nvSpPr>
        <p:spPr>
          <a:xfrm>
            <a:off x="6899175" y="2057400"/>
            <a:ext cx="640080" cy="27432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24553" y="2057400"/>
            <a:ext cx="719247" cy="276999"/>
          </a:xfrm>
          <a:prstGeom prst="rect">
            <a:avLst/>
          </a:prstGeom>
          <a:noFill/>
        </p:spPr>
        <p:txBody>
          <a:bodyPr wrap="square" rtlCol="0">
            <a:spAutoFit/>
          </a:bodyPr>
          <a:lstStyle/>
          <a:p>
            <a:r>
              <a:rPr lang="en-US" sz="1200" b="1" dirty="0" err="1" smtClean="0">
                <a:solidFill>
                  <a:srgbClr val="FF0000"/>
                </a:solidFill>
              </a:rPr>
              <a:t>afecta</a:t>
            </a:r>
            <a:endParaRPr lang="en-US" sz="1200" b="1" dirty="0">
              <a:solidFill>
                <a:srgbClr val="FF0000"/>
              </a:solidFill>
            </a:endParaRPr>
          </a:p>
        </p:txBody>
      </p:sp>
      <p:sp>
        <p:nvSpPr>
          <p:cNvPr id="14" name="Oval 13"/>
          <p:cNvSpPr/>
          <p:nvPr/>
        </p:nvSpPr>
        <p:spPr>
          <a:xfrm>
            <a:off x="7696200" y="1893740"/>
            <a:ext cx="1219200" cy="679418"/>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772400" y="1981200"/>
            <a:ext cx="1295400" cy="430887"/>
          </a:xfrm>
          <a:prstGeom prst="rect">
            <a:avLst/>
          </a:prstGeom>
          <a:noFill/>
        </p:spPr>
        <p:txBody>
          <a:bodyPr wrap="square" rtlCol="0">
            <a:spAutoFit/>
          </a:bodyPr>
          <a:lstStyle/>
          <a:p>
            <a:r>
              <a:rPr lang="en-US" sz="1100" b="1" dirty="0" err="1" smtClean="0"/>
              <a:t>Objetos</a:t>
            </a:r>
            <a:r>
              <a:rPr lang="en-US" sz="1100" b="1" dirty="0" smtClean="0"/>
              <a:t> de </a:t>
            </a:r>
            <a:r>
              <a:rPr lang="en-US" sz="1100" b="1" dirty="0" err="1" smtClean="0"/>
              <a:t>Biodiversidad</a:t>
            </a:r>
            <a:endParaRPr lang="en-US" sz="11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96709"/>
                                        </p:tgtEl>
                                        <p:attrNameLst>
                                          <p:attrName>style.visibility</p:attrName>
                                        </p:attrNameLst>
                                      </p:cBhvr>
                                      <p:to>
                                        <p:strVal val="visible"/>
                                      </p:to>
                                    </p:set>
                                    <p:anim calcmode="lin" valueType="num">
                                      <p:cBhvr>
                                        <p:cTn id="7" dur="1000" fill="hold"/>
                                        <p:tgtEl>
                                          <p:spTgt spid="1096709"/>
                                        </p:tgtEl>
                                        <p:attrNameLst>
                                          <p:attrName>ppt_w</p:attrName>
                                        </p:attrNameLst>
                                      </p:cBhvr>
                                      <p:tavLst>
                                        <p:tav tm="0">
                                          <p:val>
                                            <p:strVal val="#ppt_w*0.70"/>
                                          </p:val>
                                        </p:tav>
                                        <p:tav tm="100000">
                                          <p:val>
                                            <p:strVal val="#ppt_w"/>
                                          </p:val>
                                        </p:tav>
                                      </p:tavLst>
                                    </p:anim>
                                    <p:anim calcmode="lin" valueType="num">
                                      <p:cBhvr>
                                        <p:cTn id="8" dur="1000" fill="hold"/>
                                        <p:tgtEl>
                                          <p:spTgt spid="1096709"/>
                                        </p:tgtEl>
                                        <p:attrNameLst>
                                          <p:attrName>ppt_h</p:attrName>
                                        </p:attrNameLst>
                                      </p:cBhvr>
                                      <p:tavLst>
                                        <p:tav tm="0">
                                          <p:val>
                                            <p:strVal val="#ppt_h"/>
                                          </p:val>
                                        </p:tav>
                                        <p:tav tm="100000">
                                          <p:val>
                                            <p:strVal val="#ppt_h"/>
                                          </p:val>
                                        </p:tav>
                                      </p:tavLst>
                                    </p:anim>
                                    <p:animEffect transition="in" filter="fade">
                                      <p:cBhvr>
                                        <p:cTn id="9" dur="1000"/>
                                        <p:tgtEl>
                                          <p:spTgt spid="109670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967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967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96710">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1096713"/>
                                        </p:tgtEl>
                                        <p:attrNameLst>
                                          <p:attrName>style.visibility</p:attrName>
                                        </p:attrNameLst>
                                      </p:cBhvr>
                                      <p:to>
                                        <p:strVal val="visible"/>
                                      </p:to>
                                    </p:set>
                                    <p:anim calcmode="lin" valueType="num">
                                      <p:cBhvr additive="base">
                                        <p:cTn id="22" dur="500" fill="hold"/>
                                        <p:tgtEl>
                                          <p:spTgt spid="1096713"/>
                                        </p:tgtEl>
                                        <p:attrNameLst>
                                          <p:attrName>ppt_x</p:attrName>
                                        </p:attrNameLst>
                                      </p:cBhvr>
                                      <p:tavLst>
                                        <p:tav tm="0">
                                          <p:val>
                                            <p:strVal val="#ppt_x"/>
                                          </p:val>
                                        </p:tav>
                                        <p:tav tm="100000">
                                          <p:val>
                                            <p:strVal val="#ppt_x"/>
                                          </p:val>
                                        </p:tav>
                                      </p:tavLst>
                                    </p:anim>
                                    <p:anim calcmode="lin" valueType="num">
                                      <p:cBhvr additive="base">
                                        <p:cTn id="23" dur="500" fill="hold"/>
                                        <p:tgtEl>
                                          <p:spTgt spid="109671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096714"/>
                                        </p:tgtEl>
                                        <p:attrNameLst>
                                          <p:attrName>style.visibility</p:attrName>
                                        </p:attrNameLst>
                                      </p:cBhvr>
                                      <p:to>
                                        <p:strVal val="visible"/>
                                      </p:to>
                                    </p:set>
                                    <p:anim calcmode="lin" valueType="num">
                                      <p:cBhvr additive="base">
                                        <p:cTn id="26" dur="500" fill="hold"/>
                                        <p:tgtEl>
                                          <p:spTgt spid="1096714"/>
                                        </p:tgtEl>
                                        <p:attrNameLst>
                                          <p:attrName>ppt_x</p:attrName>
                                        </p:attrNameLst>
                                      </p:cBhvr>
                                      <p:tavLst>
                                        <p:tav tm="0">
                                          <p:val>
                                            <p:strVal val="#ppt_x"/>
                                          </p:val>
                                        </p:tav>
                                        <p:tav tm="100000">
                                          <p:val>
                                            <p:strVal val="#ppt_x"/>
                                          </p:val>
                                        </p:tav>
                                      </p:tavLst>
                                    </p:anim>
                                    <p:anim calcmode="lin" valueType="num">
                                      <p:cBhvr additive="base">
                                        <p:cTn id="27" dur="500" fill="hold"/>
                                        <p:tgtEl>
                                          <p:spTgt spid="10967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10" grpId="0" build="p"/>
      <p:bldP spid="1096712" grpId="0" animBg="1"/>
      <p:bldP spid="1096713" grpId="0" animBg="1"/>
      <p:bldP spid="1096714" grpId="0" animBg="1"/>
      <p:bldP spid="10967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7" name="Rectangle 3"/>
          <p:cNvSpPr>
            <a:spLocks noChangeArrowheads="1"/>
          </p:cNvSpPr>
          <p:nvPr/>
        </p:nvSpPr>
        <p:spPr bwMode="auto">
          <a:xfrm>
            <a:off x="0" y="3043238"/>
            <a:ext cx="9144000" cy="0"/>
          </a:xfrm>
          <a:prstGeom prst="rect">
            <a:avLst/>
          </a:prstGeom>
          <a:noFill/>
          <a:ln w="9525" algn="ctr">
            <a:noFill/>
            <a:miter lim="800000"/>
            <a:headEnd/>
            <a:tailEnd/>
          </a:ln>
          <a:effectLst/>
        </p:spPr>
        <p:txBody>
          <a:bodyPr wrap="none" anchor="ctr">
            <a:spAutoFit/>
          </a:bodyPr>
          <a:lstStyle/>
          <a:p>
            <a:endParaRPr lang="en-US"/>
          </a:p>
        </p:txBody>
      </p:sp>
      <p:sp>
        <p:nvSpPr>
          <p:cNvPr id="12"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13"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smtClean="0">
                <a:solidFill>
                  <a:schemeClr val="bg1"/>
                </a:solidFill>
                <a:latin typeface="+mn-lt"/>
                <a:ea typeface="+mj-ea"/>
                <a:cs typeface="+mj-cs"/>
              </a:rPr>
              <a:t>Puntos clave </a:t>
            </a:r>
          </a:p>
          <a:p>
            <a:pPr>
              <a:defRPr/>
            </a:pPr>
            <a:r>
              <a:rPr lang="es-ES" sz="3600" b="1" kern="0" dirty="0">
                <a:solidFill>
                  <a:schemeClr val="bg1"/>
                </a:solidFill>
                <a:latin typeface="+mn-lt"/>
                <a:ea typeface="+mj-ea"/>
                <a:cs typeface="+mj-cs"/>
              </a:rPr>
              <a:t>d</a:t>
            </a:r>
            <a:r>
              <a:rPr lang="es-ES" sz="3600" b="1" kern="0" dirty="0" smtClean="0">
                <a:solidFill>
                  <a:schemeClr val="bg1"/>
                </a:solidFill>
                <a:latin typeface="+mn-lt"/>
                <a:ea typeface="+mj-ea"/>
                <a:cs typeface="+mj-cs"/>
              </a:rPr>
              <a:t>e este paso</a:t>
            </a:r>
            <a:endParaRPr lang="en-US" sz="3600" b="1" kern="0" dirty="0">
              <a:solidFill>
                <a:schemeClr val="bg1"/>
              </a:solidFill>
              <a:latin typeface="+mn-lt"/>
              <a:ea typeface="+mj-ea"/>
              <a:cs typeface="+mj-cs"/>
            </a:endParaRPr>
          </a:p>
        </p:txBody>
      </p:sp>
      <p:pic>
        <p:nvPicPr>
          <p:cNvPr id="1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87"/>
          <a:stretch/>
        </p:blipFill>
        <p:spPr bwMode="auto">
          <a:xfrm>
            <a:off x="1703388" y="2116137"/>
            <a:ext cx="56007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0"/>
          <p:cNvSpPr txBox="1">
            <a:spLocks noChangeArrowheads="1"/>
          </p:cNvSpPr>
          <p:nvPr/>
        </p:nvSpPr>
        <p:spPr bwMode="auto">
          <a:xfrm>
            <a:off x="914400" y="1524000"/>
            <a:ext cx="74753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r>
              <a:rPr lang="en-US" sz="2800" i="1" dirty="0" err="1" smtClean="0"/>
              <a:t>Disponible</a:t>
            </a:r>
            <a:r>
              <a:rPr lang="en-US" sz="2800" i="1" dirty="0" smtClean="0"/>
              <a:t> en </a:t>
            </a:r>
            <a:r>
              <a:rPr lang="en-US" sz="2800" i="1" dirty="0" smtClean="0">
                <a:effectLst/>
                <a:hlinkClick r:id="rId4"/>
              </a:rPr>
              <a:t>www.conservationmeasures.org</a:t>
            </a:r>
            <a:endParaRPr lang="en-US" sz="2800" i="1" dirty="0" smtClean="0">
              <a:effectLst/>
            </a:endParaRPr>
          </a:p>
          <a:p>
            <a:pPr eaLnBrk="1" hangingPunct="1"/>
            <a:endParaRPr lang="en-US" sz="2800" i="1" dirty="0">
              <a:effectLst/>
            </a:endParaRPr>
          </a:p>
        </p:txBody>
      </p:sp>
    </p:spTree>
    <p:extLst>
      <p:ext uri="{BB962C8B-B14F-4D97-AF65-F5344CB8AC3E}">
        <p14:creationId xmlns:p14="http://schemas.microsoft.com/office/powerpoint/2010/main" val="15833629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body" idx="1"/>
          </p:nvPr>
        </p:nvSpPr>
        <p:spPr>
          <a:xfrm>
            <a:off x="609600" y="4953000"/>
            <a:ext cx="8077200" cy="1752600"/>
          </a:xfrm>
          <a:noFill/>
          <a:ln/>
        </p:spPr>
        <p:txBody>
          <a:bodyPr lIns="90488" tIns="44450" rIns="90488" bIns="44450"/>
          <a:lstStyle/>
          <a:p>
            <a:pPr marL="682625" indent="-625475"/>
            <a:r>
              <a:rPr lang="es-ES" sz="2800" dirty="0" smtClean="0">
                <a:solidFill>
                  <a:schemeClr val="accent2"/>
                </a:solidFill>
              </a:rPr>
              <a:t>Evalúa el ámbito (o alcance) y la gravedad del estrés </a:t>
            </a:r>
            <a:r>
              <a:rPr lang="es-ES" sz="2800" dirty="0">
                <a:solidFill>
                  <a:schemeClr val="accent2"/>
                </a:solidFill>
              </a:rPr>
              <a:t>sobre </a:t>
            </a:r>
            <a:r>
              <a:rPr lang="es-ES" sz="2800" dirty="0" smtClean="0">
                <a:solidFill>
                  <a:schemeClr val="accent2"/>
                </a:solidFill>
              </a:rPr>
              <a:t>el objeto y la contribución e irreversibilidad de cada amenaza directa al estrés.</a:t>
            </a:r>
            <a:endParaRPr lang="en-US" sz="2800" dirty="0">
              <a:solidFill>
                <a:schemeClr val="accent2"/>
              </a:solidFill>
            </a:endParaRPr>
          </a:p>
        </p:txBody>
      </p:sp>
      <p:sp>
        <p:nvSpPr>
          <p:cNvPr id="1092611"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4" name="TextBox 3"/>
          <p:cNvSpPr txBox="1"/>
          <p:nvPr/>
        </p:nvSpPr>
        <p:spPr>
          <a:xfrm>
            <a:off x="149286" y="4363969"/>
            <a:ext cx="8004114" cy="553998"/>
          </a:xfrm>
          <a:prstGeom prst="rect">
            <a:avLst/>
          </a:prstGeom>
          <a:noFill/>
        </p:spPr>
        <p:txBody>
          <a:bodyPr wrap="none" rtlCol="0">
            <a:spAutoFit/>
          </a:bodyPr>
          <a:lstStyle/>
          <a:p>
            <a:r>
              <a:rPr lang="es-ES" sz="3000" b="1" dirty="0" smtClean="0">
                <a:solidFill>
                  <a:srgbClr val="008000"/>
                </a:solidFill>
                <a:latin typeface="+mn-lt"/>
              </a:rPr>
              <a:t>Ranking de amenazas basado en estreses</a:t>
            </a:r>
            <a:r>
              <a:rPr lang="es-ES" sz="3000" b="1" dirty="0">
                <a:solidFill>
                  <a:srgbClr val="008000"/>
                </a:solidFill>
                <a:latin typeface="+mn-lt"/>
              </a:rPr>
              <a:t>:</a:t>
            </a:r>
            <a:endParaRPr lang="en-US" sz="3000" b="1" dirty="0">
              <a:solidFill>
                <a:srgbClr val="008000"/>
              </a:solidFill>
              <a:latin typeface="+mn-lt"/>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smtClean="0">
                <a:solidFill>
                  <a:schemeClr val="bg1"/>
                </a:solidFill>
              </a:rPr>
              <a:t>Puntos clave </a:t>
            </a:r>
          </a:p>
          <a:p>
            <a:pPr>
              <a:defRPr/>
            </a:pPr>
            <a:r>
              <a:rPr lang="es-ES" sz="3600" b="1" kern="0" dirty="0">
                <a:solidFill>
                  <a:schemeClr val="bg1"/>
                </a:solidFill>
              </a:rPr>
              <a:t>d</a:t>
            </a:r>
            <a:r>
              <a:rPr lang="es-ES" sz="3600" b="1" kern="0" dirty="0" smtClean="0">
                <a:solidFill>
                  <a:schemeClr val="bg1"/>
                </a:solidFill>
              </a:rPr>
              <a:t>e este paso</a:t>
            </a:r>
            <a:endParaRPr lang="en-US" sz="3600" b="1" kern="0" dirty="0">
              <a:solidFill>
                <a:schemeClr val="bg1"/>
              </a:solidFill>
            </a:endParaRPr>
          </a:p>
        </p:txBody>
      </p:sp>
      <p:sp>
        <p:nvSpPr>
          <p:cNvPr id="11" name="Rectangle 10"/>
          <p:cNvSpPr/>
          <p:nvPr/>
        </p:nvSpPr>
        <p:spPr>
          <a:xfrm>
            <a:off x="0" y="1524000"/>
            <a:ext cx="7924800" cy="523220"/>
          </a:xfrm>
          <a:prstGeom prst="rect">
            <a:avLst/>
          </a:prstGeom>
        </p:spPr>
        <p:txBody>
          <a:bodyPr wrap="square">
            <a:spAutoFit/>
          </a:bodyPr>
          <a:lstStyle/>
          <a:p>
            <a:pPr eaLnBrk="1" hangingPunct="1">
              <a:buClr>
                <a:schemeClr val="tx1"/>
              </a:buClr>
              <a:buFontTx/>
              <a:buNone/>
            </a:pPr>
            <a:r>
              <a:rPr lang="en-US" sz="2800" b="1" dirty="0">
                <a:solidFill>
                  <a:srgbClr val="000099"/>
                </a:solidFill>
              </a:rPr>
              <a:t>Ranking </a:t>
            </a:r>
            <a:r>
              <a:rPr lang="en-US" sz="2800" b="1" dirty="0" err="1">
                <a:solidFill>
                  <a:srgbClr val="000099"/>
                </a:solidFill>
              </a:rPr>
              <a:t>más</a:t>
            </a:r>
            <a:r>
              <a:rPr lang="en-US" sz="2800" b="1" dirty="0">
                <a:solidFill>
                  <a:srgbClr val="000099"/>
                </a:solidFill>
              </a:rPr>
              <a:t> </a:t>
            </a:r>
            <a:r>
              <a:rPr lang="en-US" sz="2800" b="1" dirty="0" err="1">
                <a:solidFill>
                  <a:srgbClr val="000099"/>
                </a:solidFill>
              </a:rPr>
              <a:t>comunes</a:t>
            </a:r>
            <a:r>
              <a:rPr lang="en-US" sz="2800" b="1" dirty="0">
                <a:solidFill>
                  <a:srgbClr val="000099"/>
                </a:solidFill>
              </a:rPr>
              <a:t> de </a:t>
            </a:r>
            <a:r>
              <a:rPr lang="en-US" sz="2800" b="1" dirty="0" err="1" smtClean="0">
                <a:solidFill>
                  <a:srgbClr val="000099"/>
                </a:solidFill>
              </a:rPr>
              <a:t>amenazas</a:t>
            </a:r>
            <a:r>
              <a:rPr lang="en-US" sz="2800" b="1" dirty="0" smtClean="0">
                <a:solidFill>
                  <a:srgbClr val="000099"/>
                </a:solidFill>
              </a:rPr>
              <a:t>:</a:t>
            </a:r>
          </a:p>
        </p:txBody>
      </p:sp>
      <p:sp>
        <p:nvSpPr>
          <p:cNvPr id="12" name="Rectangle 2"/>
          <p:cNvSpPr txBox="1">
            <a:spLocks noChangeArrowheads="1"/>
          </p:cNvSpPr>
          <p:nvPr/>
        </p:nvSpPr>
        <p:spPr bwMode="auto">
          <a:xfrm>
            <a:off x="609600" y="2700038"/>
            <a:ext cx="8382000" cy="11430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682625" lvl="0" indent="-625475" eaLnBrk="0" hangingPunct="0">
              <a:spcBef>
                <a:spcPct val="20000"/>
              </a:spcBef>
              <a:buFontTx/>
              <a:buChar char="•"/>
            </a:pPr>
            <a:r>
              <a:rPr lang="es-ES" sz="2800" kern="0" dirty="0" smtClean="0">
                <a:solidFill>
                  <a:schemeClr val="accent2"/>
                </a:solidFill>
                <a:latin typeface="+mn-lt"/>
              </a:rPr>
              <a:t>Ev</a:t>
            </a:r>
            <a:r>
              <a:rPr lang="es-ES" sz="2800" kern="0" dirty="0">
                <a:solidFill>
                  <a:schemeClr val="accent2"/>
                </a:solidFill>
                <a:latin typeface="+mn-lt"/>
              </a:rPr>
              <a:t>alúa únicamente </a:t>
            </a:r>
            <a:r>
              <a:rPr lang="es-ES" sz="2800" kern="0" dirty="0" smtClean="0">
                <a:solidFill>
                  <a:schemeClr val="accent2"/>
                </a:solidFill>
                <a:latin typeface="+mn-lt"/>
              </a:rPr>
              <a:t>el ámbito (o el alcance), la gravedad y la irreversibilidad de cada amenaza directa.</a:t>
            </a:r>
            <a:endParaRPr kumimoji="0" lang="en-US" sz="2800" b="0" i="0" u="none" strike="noStrike" kern="0" cap="none" spc="0" normalizeH="0" baseline="0" noProof="0" dirty="0">
              <a:ln>
                <a:noFill/>
              </a:ln>
              <a:solidFill>
                <a:schemeClr val="accent2"/>
              </a:solidFill>
              <a:effectLst/>
              <a:uLnTx/>
              <a:uFillTx/>
              <a:latin typeface="+mn-lt"/>
              <a:ea typeface="+mn-ea"/>
              <a:cs typeface="+mn-cs"/>
            </a:endParaRPr>
          </a:p>
        </p:txBody>
      </p:sp>
      <p:sp>
        <p:nvSpPr>
          <p:cNvPr id="13" name="TextBox 9"/>
          <p:cNvSpPr txBox="1"/>
          <p:nvPr/>
        </p:nvSpPr>
        <p:spPr>
          <a:xfrm>
            <a:off x="152400" y="2166637"/>
            <a:ext cx="5771132" cy="584775"/>
          </a:xfrm>
          <a:prstGeom prst="rect">
            <a:avLst/>
          </a:prstGeom>
          <a:noFill/>
        </p:spPr>
        <p:txBody>
          <a:bodyPr wrap="none" rtlCol="0">
            <a:spAutoFit/>
          </a:bodyPr>
          <a:lstStyle/>
          <a:p>
            <a:r>
              <a:rPr lang="en-US" sz="3000" b="1" dirty="0" smtClean="0">
                <a:solidFill>
                  <a:srgbClr val="008000"/>
                </a:solidFill>
                <a:latin typeface="+mn-lt"/>
              </a:rPr>
              <a:t>Ranking simple de </a:t>
            </a:r>
            <a:r>
              <a:rPr lang="en-US" sz="3000" b="1" dirty="0" err="1" smtClean="0">
                <a:solidFill>
                  <a:srgbClr val="008000"/>
                </a:solidFill>
                <a:latin typeface="+mn-lt"/>
              </a:rPr>
              <a:t>amenazas</a:t>
            </a:r>
            <a:r>
              <a:rPr lang="en-US" sz="3000" b="1" dirty="0" smtClean="0">
                <a:solidFill>
                  <a:srgbClr val="008000"/>
                </a:solidFill>
                <a:latin typeface="+mn-lt"/>
              </a:rPr>
              <a:t> </a:t>
            </a:r>
            <a:r>
              <a:rPr lang="en-US" sz="3200" b="1" dirty="0" smtClean="0">
                <a:solidFill>
                  <a:srgbClr val="008000"/>
                </a:solidFill>
                <a:latin typeface="+mn-lt"/>
              </a:rPr>
              <a:t>:</a:t>
            </a:r>
            <a:endParaRPr lang="en-US" sz="3200" b="1" dirty="0">
              <a:solidFill>
                <a:srgbClr val="008000"/>
              </a:solidFill>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Garamond" pitchFamily="18" charset="0"/>
              </a:defRPr>
            </a:lvl2pPr>
            <a:lvl3pPr algn="l" rtl="0" eaLnBrk="0" fontAlgn="base" hangingPunct="0">
              <a:spcBef>
                <a:spcPct val="0"/>
              </a:spcBef>
              <a:spcAft>
                <a:spcPct val="0"/>
              </a:spcAft>
              <a:defRPr sz="4000" b="1">
                <a:solidFill>
                  <a:schemeClr val="tx1"/>
                </a:solidFill>
                <a:latin typeface="Garamond" pitchFamily="18" charset="0"/>
              </a:defRPr>
            </a:lvl3pPr>
            <a:lvl4pPr algn="l" rtl="0" eaLnBrk="0" fontAlgn="base" hangingPunct="0">
              <a:spcBef>
                <a:spcPct val="0"/>
              </a:spcBef>
              <a:spcAft>
                <a:spcPct val="0"/>
              </a:spcAft>
              <a:defRPr sz="4000" b="1">
                <a:solidFill>
                  <a:schemeClr val="tx1"/>
                </a:solidFill>
                <a:latin typeface="Garamond" pitchFamily="18" charset="0"/>
              </a:defRPr>
            </a:lvl4pPr>
            <a:lvl5pPr algn="l" rtl="0" eaLnBrk="0" fontAlgn="base" hangingPunct="0">
              <a:spcBef>
                <a:spcPct val="0"/>
              </a:spcBef>
              <a:spcAft>
                <a:spcPct val="0"/>
              </a:spcAft>
              <a:defRPr sz="4000" b="1">
                <a:solidFill>
                  <a:schemeClr val="tx1"/>
                </a:solidFill>
                <a:latin typeface="Garamond" pitchFamily="18"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5"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a:solidFill>
                  <a:schemeClr val="bg1"/>
                </a:solidFill>
              </a:rPr>
              <a:t>Puntos clave </a:t>
            </a:r>
          </a:p>
          <a:p>
            <a:pPr>
              <a:defRPr/>
            </a:pPr>
            <a:r>
              <a:rPr lang="es-ES" sz="3600" b="1" kern="0" dirty="0">
                <a:solidFill>
                  <a:schemeClr val="bg1"/>
                </a:solidFill>
              </a:rPr>
              <a:t>de este paso</a:t>
            </a:r>
            <a:endParaRPr lang="en-US" sz="3600" b="1" kern="0" dirty="0">
              <a:solidFill>
                <a:schemeClr val="bg1"/>
              </a:solidFill>
            </a:endParaRPr>
          </a:p>
        </p:txBody>
      </p:sp>
      <p:graphicFrame>
        <p:nvGraphicFramePr>
          <p:cNvPr id="8" name="Content Placeholder 12"/>
          <p:cNvGraphicFramePr>
            <a:graphicFrameLocks noGrp="1"/>
          </p:cNvGraphicFramePr>
          <p:nvPr>
            <p:ph idx="1"/>
            <p:extLst>
              <p:ext uri="{D42A27DB-BD31-4B8C-83A1-F6EECF244321}">
                <p14:modId xmlns:p14="http://schemas.microsoft.com/office/powerpoint/2010/main" val="2517912453"/>
              </p:ext>
            </p:extLst>
          </p:nvPr>
        </p:nvGraphicFramePr>
        <p:xfrm>
          <a:off x="457202" y="1447800"/>
          <a:ext cx="8305797" cy="5229227"/>
        </p:xfrm>
        <a:graphic>
          <a:graphicData uri="http://schemas.openxmlformats.org/drawingml/2006/table">
            <a:tbl>
              <a:tblPr/>
              <a:tblGrid>
                <a:gridCol w="1219198"/>
                <a:gridCol w="990600"/>
                <a:gridCol w="838200"/>
                <a:gridCol w="990600"/>
                <a:gridCol w="1143000"/>
                <a:gridCol w="1066800"/>
                <a:gridCol w="1072203"/>
                <a:gridCol w="985196"/>
              </a:tblGrid>
              <a:tr h="577850">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charset="0"/>
                          <a:ea typeface="ＭＳ Ｐゴシック" charset="0"/>
                          <a:cs typeface="Times New Roman" charset="0"/>
                        </a:rPr>
                        <a:t>Sistema</a:t>
                      </a:r>
                      <a:r>
                        <a:rPr kumimoji="0" lang="en-GB" sz="1400" b="1" i="0" u="none" strike="noStrike" cap="none" normalizeH="0" baseline="0" dirty="0" smtClean="0">
                          <a:ln>
                            <a:noFill/>
                          </a:ln>
                          <a:solidFill>
                            <a:schemeClr val="tx1"/>
                          </a:solidFill>
                          <a:effectLst/>
                          <a:latin typeface="Arial" charset="0"/>
                          <a:ea typeface="ＭＳ Ｐゴシック" charset="0"/>
                          <a:cs typeface="Times New Roman" charset="0"/>
                        </a:rPr>
                        <a:t> de ranking de </a:t>
                      </a:r>
                      <a:r>
                        <a:rPr kumimoji="0" lang="en-GB" sz="1400" b="1" i="0" u="none" strike="noStrike" cap="none" normalizeH="0" baseline="0" dirty="0" err="1" smtClean="0">
                          <a:ln>
                            <a:noFill/>
                          </a:ln>
                          <a:solidFill>
                            <a:schemeClr val="tx1"/>
                          </a:solidFill>
                          <a:effectLst/>
                          <a:latin typeface="Arial" charset="0"/>
                          <a:ea typeface="ＭＳ Ｐゴシック" charset="0"/>
                          <a:cs typeface="Times New Roman" charset="0"/>
                        </a:rPr>
                        <a:t>amenazas</a:t>
                      </a:r>
                      <a:endPar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ＭＳ Ｐゴシック" charset="0"/>
                          <a:cs typeface="Times New Roman" charset="0"/>
                        </a:rPr>
                        <a:t>CRITERIOS DE RANKING DE AMENAZAS</a:t>
                      </a:r>
                      <a:endParaRPr kumimoji="0" lang="en-US" sz="14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CMP e-AM / TNC Rapid CAP</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charset="0"/>
                          <a:ea typeface="ＭＳ Ｐゴシック" charset="0"/>
                          <a:cs typeface="Times New Roman" charset="0"/>
                        </a:rPr>
                        <a:t>Ámbito</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Severidad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Irreversibilidad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TNC 5-S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s-PE" sz="1200" b="0" i="0" u="none" strike="noStrike" cap="none" normalizeH="0" baseline="0" dirty="0" smtClean="0">
                          <a:ln>
                            <a:noFill/>
                          </a:ln>
                          <a:solidFill>
                            <a:schemeClr val="tx1"/>
                          </a:solidFill>
                          <a:effectLst/>
                          <a:latin typeface="Arial" charset="0"/>
                          <a:ea typeface="ＭＳ Ｐゴシック" charset="0"/>
                          <a:cs typeface="Times New Roman" charset="0"/>
                        </a:rPr>
                        <a:t>Ámbito</a:t>
                      </a:r>
                      <a:endParaRPr kumimoji="0" lang="en-US" sz="1200" b="0" i="0" u="none" strike="noStrike" cap="none" normalizeH="0" baseline="0" dirty="0" smtClean="0">
                        <a:ln>
                          <a:noFill/>
                        </a:ln>
                        <a:solidFill>
                          <a:schemeClr val="tx1"/>
                        </a:solidFill>
                        <a:effectLst/>
                        <a:latin typeface="Times New Roman" charset="0"/>
                        <a:ea typeface="ＭＳ Ｐゴシック" charset="0"/>
                        <a:cs typeface="Times New Roman" charset="0"/>
                      </a:endParaRPr>
                    </a:p>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ea typeface="ＭＳ Ｐゴシック" charset="0"/>
                          <a:cs typeface="Times New Roman" charset="0"/>
                        </a:rPr>
                        <a:t>(</a:t>
                      </a: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espacial</a:t>
                      </a:r>
                      <a:r>
                        <a:rPr kumimoji="0" lang="en-GB" sz="1200" b="0"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Severidad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Contribución</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Irreversibilidad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BSP TRA</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a:ln>
                            <a:noFill/>
                          </a:ln>
                          <a:solidFill>
                            <a:schemeClr val="tx1"/>
                          </a:solidFill>
                          <a:effectLst/>
                          <a:latin typeface="Arial" charset="0"/>
                          <a:ea typeface="ＭＳ Ｐゴシック" charset="0"/>
                          <a:cs typeface="Times New Roman" charset="0"/>
                        </a:rPr>
                        <a:t>Á</a:t>
                      </a: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rea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Intensidad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Urgencia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512761">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Birdlife</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defRPr/>
                      </a:pPr>
                      <a:r>
                        <a:rPr kumimoji="0" lang="es-PE" sz="1200" b="0" i="0" u="none" strike="noStrike" cap="none" normalizeH="0" baseline="0" dirty="0" smtClean="0">
                          <a:ln>
                            <a:noFill/>
                          </a:ln>
                          <a:solidFill>
                            <a:schemeClr val="tx1"/>
                          </a:solidFill>
                          <a:effectLst/>
                          <a:latin typeface="Arial" charset="0"/>
                          <a:ea typeface="ＭＳ Ｐゴシック" charset="0"/>
                          <a:cs typeface="Times New Roman" charset="0"/>
                        </a:rPr>
                        <a:t>Ámbito</a:t>
                      </a:r>
                      <a:endParaRPr kumimoji="0" lang="en-US" sz="1200" b="0" i="0" u="none" strike="noStrike" cap="none" normalizeH="0" baseline="0" dirty="0" smtClean="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Severidad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000" b="0" i="0" u="none" strike="noStrike" cap="none" normalizeH="0" baseline="0" dirty="0" err="1" smtClean="0">
                          <a:ln>
                            <a:noFill/>
                          </a:ln>
                          <a:solidFill>
                            <a:schemeClr val="tx1"/>
                          </a:solidFill>
                          <a:effectLst/>
                          <a:latin typeface="Arial" charset="0"/>
                          <a:ea typeface="ＭＳ Ｐゴシック" charset="0"/>
                          <a:cs typeface="Times New Roman" charset="0"/>
                        </a:rPr>
                        <a:t>Sincronizaci</a:t>
                      </a:r>
                      <a:r>
                        <a:rPr kumimoji="0" lang="es-PE" sz="1000" b="0" i="0" u="none" strike="noStrike" cap="none" normalizeH="0" baseline="0" dirty="0" err="1" smtClean="0">
                          <a:ln>
                            <a:noFill/>
                          </a:ln>
                          <a:solidFill>
                            <a:schemeClr val="tx1"/>
                          </a:solidFill>
                          <a:effectLst/>
                          <a:latin typeface="Arial" charset="0"/>
                          <a:ea typeface="ＭＳ Ｐゴシック" charset="0"/>
                          <a:cs typeface="Times New Roman" charset="0"/>
                        </a:rPr>
                        <a:t>ón</a:t>
                      </a:r>
                      <a:endParaRPr kumimoji="0" lang="en-US" sz="10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WWF RAPPAM</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Extensión</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Impacto</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Permanencia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Probabilidad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Tendencia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TNC’s SE Division</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Extensión</a:t>
                      </a:r>
                      <a:r>
                        <a:rPr kumimoji="0" lang="en-GB" sz="1200" b="0" i="0" u="none" strike="noStrike" cap="none" normalizeH="0" baseline="0" dirty="0" smtClean="0">
                          <a:ln>
                            <a:noFill/>
                          </a:ln>
                          <a:solidFill>
                            <a:schemeClr val="tx1"/>
                          </a:solidFill>
                          <a:effectLst/>
                          <a:latin typeface="Arial" charset="0"/>
                          <a:ea typeface="ＭＳ Ｐゴシック" charset="0"/>
                          <a:cs typeface="Times New Roman" charset="0"/>
                        </a:rPr>
                        <a:t>–  </a:t>
                      </a:r>
                      <a:r>
                        <a:rPr kumimoji="0" lang="en-GB" sz="1200" b="0" i="0" u="none" strike="noStrike" cap="none" normalizeH="0" baseline="0" dirty="0">
                          <a:ln>
                            <a:noFill/>
                          </a:ln>
                          <a:solidFill>
                            <a:schemeClr val="tx1"/>
                          </a:solidFill>
                          <a:effectLst/>
                          <a:latin typeface="Arial" charset="0"/>
                          <a:ea typeface="ＭＳ Ｐゴシック" charset="0"/>
                          <a:cs typeface="Times New Roman" charset="0"/>
                        </a:rPr>
                        <a:t>% </a:t>
                      </a: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Objetos</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Severidad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WWF Root Causes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s-PE" sz="1200" b="0" i="0" u="none" strike="noStrike" cap="none" normalizeH="0" baseline="0" dirty="0" smtClean="0">
                          <a:ln>
                            <a:noFill/>
                          </a:ln>
                          <a:solidFill>
                            <a:schemeClr val="tx1"/>
                          </a:solidFill>
                          <a:effectLst/>
                          <a:latin typeface="Arial" charset="0"/>
                          <a:ea typeface="ＭＳ Ｐゴシック" charset="0"/>
                          <a:cs typeface="Times New Roman" charset="0"/>
                        </a:rPr>
                        <a:t>Ámbito</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Impacto</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Permanencia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a:noFill/>
                    </a:lnB>
                    <a:lnTlToBr>
                      <a:noFill/>
                    </a:lnTlToBr>
                    <a:lnBlToTr>
                      <a:noFill/>
                    </a:lnBlToTr>
                    <a:solidFill>
                      <a:srgbClr val="D9D9D9"/>
                    </a:solid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tr>
              <a:tr h="528638">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ea typeface="ＭＳ Ｐゴシック" charset="0"/>
                          <a:cs typeface="Times New Roman" charset="0"/>
                        </a:rPr>
                        <a:t>WCS Living Landscapes</a:t>
                      </a:r>
                      <a:endParaRPr kumimoji="0" lang="en-US" sz="1400" b="0" i="0" u="none" strike="noStrike" cap="none" normalizeH="0" baseline="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Proporción</a:t>
                      </a:r>
                      <a:r>
                        <a:rPr kumimoji="0" lang="en-GB" sz="1200" b="0" i="0" u="none" strike="noStrike" cap="none" normalizeH="0" baseline="0" dirty="0" smtClean="0">
                          <a:ln>
                            <a:noFill/>
                          </a:ln>
                          <a:solidFill>
                            <a:schemeClr val="tx1"/>
                          </a:solidFill>
                          <a:effectLst/>
                          <a:latin typeface="Arial" charset="0"/>
                          <a:ea typeface="ＭＳ Ｐゴシック" charset="0"/>
                          <a:cs typeface="Times New Roman" charset="0"/>
                        </a:rPr>
                        <a:t> de </a:t>
                      </a: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Área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Severidad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Tiempo</a:t>
                      </a:r>
                      <a:r>
                        <a:rPr kumimoji="0" lang="en-GB" sz="1200" b="0" i="0" u="none" strike="noStrike" cap="none" normalizeH="0" baseline="0" dirty="0" smtClean="0">
                          <a:ln>
                            <a:noFill/>
                          </a:ln>
                          <a:solidFill>
                            <a:schemeClr val="tx1"/>
                          </a:solidFill>
                          <a:effectLst/>
                          <a:latin typeface="Arial" charset="0"/>
                          <a:ea typeface="ＭＳ Ｐゴシック" charset="0"/>
                          <a:cs typeface="Times New Roman" charset="0"/>
                        </a:rPr>
                        <a:t> de </a:t>
                      </a: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Recuperación</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ea typeface="ＭＳ Ｐゴシック" charset="0"/>
                          <a:cs typeface="Times New Roman" charset="0"/>
                        </a:rPr>
                        <a:t>Probablidad</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400"/>
                        </a:lnSpc>
                        <a:spcBef>
                          <a:spcPct val="0"/>
                        </a:spcBef>
                        <a:spcAft>
                          <a:spcPct val="0"/>
                        </a:spcAft>
                        <a:buClrTx/>
                        <a:buSzTx/>
                        <a:buFontTx/>
                        <a:buNone/>
                        <a:tabLst/>
                      </a:pPr>
                      <a:r>
                        <a:rPr kumimoji="0" lang="en-GB" sz="1200" b="0" i="0" u="none" strike="noStrike" cap="none" normalizeH="0" baseline="0" dirty="0" err="1" smtClean="0">
                          <a:ln>
                            <a:noFill/>
                          </a:ln>
                          <a:solidFill>
                            <a:schemeClr val="tx1"/>
                          </a:solidFill>
                          <a:effectLst/>
                          <a:latin typeface="Arial" charset="0"/>
                          <a:ea typeface="ＭＳ Ｐゴシック" charset="0"/>
                          <a:cs typeface="Times New Roman" charset="0"/>
                        </a:rPr>
                        <a:t>Urgencia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77485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17837216"/>
              </p:ext>
            </p:extLst>
          </p:nvPr>
        </p:nvGraphicFramePr>
        <p:xfrm>
          <a:off x="2354580" y="2416626"/>
          <a:ext cx="5254536" cy="1714488"/>
        </p:xfrm>
        <a:graphic>
          <a:graphicData uri="http://schemas.openxmlformats.org/drawingml/2006/table">
            <a:tbl>
              <a:tblPr/>
              <a:tblGrid>
                <a:gridCol w="875756"/>
                <a:gridCol w="875756"/>
                <a:gridCol w="875756"/>
                <a:gridCol w="875756"/>
                <a:gridCol w="875756"/>
                <a:gridCol w="875756"/>
              </a:tblGrid>
              <a:tr h="285748">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err="1" smtClean="0">
                          <a:solidFill>
                            <a:srgbClr val="000000"/>
                          </a:solidFill>
                          <a:latin typeface="Arial"/>
                          <a:ea typeface="Times New Roman"/>
                          <a:cs typeface="Times New Roman"/>
                        </a:rPr>
                        <a:t>Alcance</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85748">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Muy</a:t>
                      </a:r>
                      <a:r>
                        <a:rPr lang="en-GB" sz="1000" dirty="0" smtClean="0">
                          <a:solidFill>
                            <a:srgbClr val="000000"/>
                          </a:solidFill>
                          <a:latin typeface="Arial"/>
                          <a:ea typeface="Times New Roman"/>
                          <a:cs typeface="Times New Roman"/>
                        </a:rPr>
                        <a:t> 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5748">
                <a:tc rowSpan="4">
                  <a:txBody>
                    <a:bodyPr/>
                    <a:lstStyle/>
                    <a:p>
                      <a:pPr marL="71755" marR="71755">
                        <a:lnSpc>
                          <a:spcPts val="1400"/>
                        </a:lnSpc>
                        <a:spcBef>
                          <a:spcPts val="0"/>
                        </a:spcBef>
                        <a:spcAft>
                          <a:spcPts val="0"/>
                        </a:spcAft>
                      </a:pPr>
                      <a:endParaRPr lang="en-US" sz="1200" dirty="0">
                        <a:latin typeface="Times New Roman"/>
                        <a:ea typeface="Times New Roman"/>
                        <a:cs typeface="Times New Roman"/>
                      </a:endParaRPr>
                    </a:p>
                    <a:p>
                      <a:pPr marL="71755" marR="71755" algn="ctr">
                        <a:lnSpc>
                          <a:spcPts val="1400"/>
                        </a:lnSpc>
                        <a:spcBef>
                          <a:spcPts val="0"/>
                        </a:spcBef>
                        <a:spcAft>
                          <a:spcPts val="0"/>
                        </a:spcAft>
                      </a:pPr>
                      <a:r>
                        <a:rPr lang="en-GB" sz="1000" b="1" dirty="0" err="1" smtClean="0">
                          <a:solidFill>
                            <a:srgbClr val="000000"/>
                          </a:solidFill>
                          <a:latin typeface="Arial"/>
                          <a:ea typeface="Times New Roman"/>
                          <a:cs typeface="Times New Roman"/>
                        </a:rPr>
                        <a:t>Gravedad</a:t>
                      </a:r>
                      <a:endParaRPr lang="en-US" sz="1200" dirty="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Muy</a:t>
                      </a:r>
                      <a:r>
                        <a:rPr lang="en-GB" sz="1000" dirty="0" smtClean="0">
                          <a:solidFill>
                            <a:srgbClr val="000000"/>
                          </a:solidFill>
                          <a:latin typeface="Arial"/>
                          <a:ea typeface="Times New Roman"/>
                          <a:cs typeface="Times New Roman"/>
                        </a:rPr>
                        <a:t> 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mn-lt"/>
                          <a:ea typeface="Times New Roman"/>
                          <a:cs typeface="Times New Roman"/>
                        </a:rPr>
                        <a:t>Muy</a:t>
                      </a:r>
                      <a:r>
                        <a:rPr lang="en-GB" sz="1000" dirty="0" smtClean="0">
                          <a:solidFill>
                            <a:srgbClr val="000000"/>
                          </a:solidFill>
                          <a:latin typeface="+mn-lt"/>
                          <a:ea typeface="Times New Roman"/>
                          <a:cs typeface="Times New Roman"/>
                        </a:rPr>
                        <a:t> </a:t>
                      </a:r>
                      <a:r>
                        <a:rPr lang="en-GB" sz="1000" dirty="0" err="1"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285748">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2315257"/>
              </p:ext>
            </p:extLst>
          </p:nvPr>
        </p:nvGraphicFramePr>
        <p:xfrm>
          <a:off x="2403564" y="4789728"/>
          <a:ext cx="5205552" cy="1992072"/>
        </p:xfrm>
        <a:graphic>
          <a:graphicData uri="http://schemas.openxmlformats.org/drawingml/2006/table">
            <a:tbl>
              <a:tblPr/>
              <a:tblGrid>
                <a:gridCol w="867592"/>
                <a:gridCol w="867592"/>
                <a:gridCol w="867592"/>
                <a:gridCol w="867592"/>
                <a:gridCol w="867592"/>
                <a:gridCol w="867592"/>
              </a:tblGrid>
              <a:tr h="332012">
                <a:tc>
                  <a:txBody>
                    <a:bodyPr/>
                    <a:lstStyle/>
                    <a:p>
                      <a:pPr marL="0" marR="0" algn="r">
                        <a:lnSpc>
                          <a:spcPts val="1400"/>
                        </a:lnSpc>
                        <a:spcBef>
                          <a:spcPts val="0"/>
                        </a:spcBef>
                        <a:spcAft>
                          <a:spcPts val="0"/>
                        </a:spcAft>
                      </a:pPr>
                      <a:endParaRPr lang="en-GB" sz="1000" dirty="0">
                        <a:solidFill>
                          <a:srgbClr val="000000"/>
                        </a:solidFill>
                        <a:latin typeface="Arial"/>
                        <a:ea typeface="Times New Roman"/>
                        <a:cs typeface="Times New Roman"/>
                      </a:endParaRPr>
                    </a:p>
                  </a:txBody>
                  <a:tcPr marL="19050" marR="19050" marT="0" marB="0">
                    <a:lnL>
                      <a:noFill/>
                    </a:lnL>
                    <a:lnR>
                      <a:noFill/>
                    </a:lnR>
                    <a:lnT>
                      <a:noFill/>
                    </a:lnT>
                    <a:lnB>
                      <a:noFill/>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a:noFill/>
                    </a:lnB>
                  </a:tcPr>
                </a:tc>
                <a:tc gridSpan="4">
                  <a:txBody>
                    <a:bodyPr/>
                    <a:lstStyle/>
                    <a:p>
                      <a:pPr marL="0" marR="0" algn="ctr">
                        <a:lnSpc>
                          <a:spcPts val="1400"/>
                        </a:lnSpc>
                        <a:spcBef>
                          <a:spcPts val="0"/>
                        </a:spcBef>
                        <a:spcAft>
                          <a:spcPts val="0"/>
                        </a:spcAft>
                      </a:pPr>
                      <a:r>
                        <a:rPr lang="en-GB" sz="1000" b="1" dirty="0" err="1" smtClean="0">
                          <a:solidFill>
                            <a:srgbClr val="000000"/>
                          </a:solidFill>
                          <a:latin typeface="Arial"/>
                          <a:ea typeface="Times New Roman"/>
                          <a:cs typeface="Times New Roman"/>
                        </a:rPr>
                        <a:t>Irreversibilidad</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2012">
                <a:tc>
                  <a:txBody>
                    <a:bodyPr/>
                    <a:lstStyle/>
                    <a:p>
                      <a:pPr marL="0" marR="0" algn="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endParaRPr lang="en-GB" sz="1000">
                        <a:solidFill>
                          <a:srgbClr val="000000"/>
                        </a:solidFill>
                        <a:latin typeface="Arial"/>
                        <a:ea typeface="Times New Roman"/>
                        <a:cs typeface="Times New Roman"/>
                      </a:endParaRPr>
                    </a:p>
                  </a:txBody>
                  <a:tcPr marL="19050" marR="1905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Muy</a:t>
                      </a:r>
                      <a:r>
                        <a:rPr lang="en-GB" sz="1000" dirty="0" smtClean="0">
                          <a:solidFill>
                            <a:srgbClr val="000000"/>
                          </a:solidFill>
                          <a:latin typeface="Arial"/>
                          <a:ea typeface="Times New Roman"/>
                          <a:cs typeface="Times New Roman"/>
                        </a:rPr>
                        <a:t> 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2012">
                <a:tc rowSpan="4">
                  <a:txBody>
                    <a:bodyPr/>
                    <a:lstStyle/>
                    <a:p>
                      <a:pPr marL="71755" marR="71755">
                        <a:lnSpc>
                          <a:spcPts val="1400"/>
                        </a:lnSpc>
                        <a:spcBef>
                          <a:spcPts val="0"/>
                        </a:spcBef>
                        <a:spcAft>
                          <a:spcPts val="0"/>
                        </a:spcAft>
                      </a:pPr>
                      <a:endParaRPr lang="en-US" sz="1200" dirty="0">
                        <a:latin typeface="Times New Roman"/>
                        <a:ea typeface="Times New Roman"/>
                        <a:cs typeface="Times New Roman"/>
                      </a:endParaRPr>
                    </a:p>
                    <a:p>
                      <a:pPr marL="71755" marR="71755" algn="ctr">
                        <a:lnSpc>
                          <a:spcPts val="1400"/>
                        </a:lnSpc>
                        <a:spcBef>
                          <a:spcPts val="0"/>
                        </a:spcBef>
                        <a:spcAft>
                          <a:spcPts val="0"/>
                        </a:spcAft>
                      </a:pPr>
                      <a:r>
                        <a:rPr lang="en-GB" sz="1000" b="1" dirty="0" err="1" smtClean="0">
                          <a:solidFill>
                            <a:srgbClr val="000000"/>
                          </a:solidFill>
                          <a:latin typeface="Arial"/>
                          <a:ea typeface="Times New Roman"/>
                          <a:cs typeface="Times New Roman"/>
                        </a:rPr>
                        <a:t>Magnitud</a:t>
                      </a:r>
                      <a:endParaRPr lang="en-US" sz="1200" dirty="0">
                        <a:latin typeface="Times New Roman"/>
                        <a:ea typeface="Times New Roman"/>
                        <a:cs typeface="Times New Roman"/>
                      </a:endParaRPr>
                    </a:p>
                  </a:txBody>
                  <a:tcPr marL="19050" marR="190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Muy</a:t>
                      </a:r>
                      <a:r>
                        <a:rPr lang="en-GB" sz="1000" dirty="0" smtClean="0">
                          <a:solidFill>
                            <a:srgbClr val="000000"/>
                          </a:solidFill>
                          <a:latin typeface="Arial"/>
                          <a:ea typeface="Times New Roman"/>
                          <a:cs typeface="Times New Roman"/>
                        </a:rPr>
                        <a:t> 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Arial"/>
                          <a:ea typeface="Times New Roman"/>
                          <a:cs typeface="Times New Roman"/>
                        </a:rPr>
                        <a:t>Muy</a:t>
                      </a:r>
                      <a:r>
                        <a:rPr lang="en-GB" sz="1000" dirty="0" smtClean="0">
                          <a:solidFill>
                            <a:srgbClr val="000000"/>
                          </a:solidFill>
                          <a:latin typeface="Arial"/>
                          <a:ea typeface="Times New Roman"/>
                          <a:cs typeface="Times New Roman"/>
                        </a:rPr>
                        <a:t> </a:t>
                      </a:r>
                      <a:r>
                        <a:rPr lang="en-GB" sz="1000" dirty="0" err="1"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mn-lt"/>
                          <a:ea typeface="Times New Roman"/>
                          <a:cs typeface="Times New Roman"/>
                        </a:rPr>
                        <a:t>Muy</a:t>
                      </a:r>
                      <a:r>
                        <a:rPr lang="en-GB" sz="1000" dirty="0" smtClean="0">
                          <a:solidFill>
                            <a:srgbClr val="000000"/>
                          </a:solidFill>
                          <a:latin typeface="+mn-lt"/>
                          <a:ea typeface="Times New Roman"/>
                          <a:cs typeface="Times New Roman"/>
                        </a:rPr>
                        <a:t> </a:t>
                      </a:r>
                      <a:r>
                        <a:rPr lang="en-GB" sz="1000" dirty="0" err="1"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err="1" smtClean="0">
                          <a:solidFill>
                            <a:srgbClr val="000000"/>
                          </a:solidFill>
                          <a:latin typeface="+mn-lt"/>
                          <a:ea typeface="Times New Roman"/>
                          <a:cs typeface="Times New Roman"/>
                        </a:rPr>
                        <a:t>Muy</a:t>
                      </a:r>
                      <a:r>
                        <a:rPr lang="en-GB" sz="1000" dirty="0" smtClean="0">
                          <a:solidFill>
                            <a:srgbClr val="000000"/>
                          </a:solidFill>
                          <a:latin typeface="+mn-lt"/>
                          <a:ea typeface="Times New Roman"/>
                          <a:cs typeface="Times New Roman"/>
                        </a:rPr>
                        <a:t> </a:t>
                      </a:r>
                      <a:r>
                        <a:rPr lang="en-GB" sz="1000" dirty="0" err="1"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err="1" smtClean="0">
                          <a:solidFill>
                            <a:srgbClr val="000000"/>
                          </a:solidFill>
                          <a:latin typeface="+mn-lt"/>
                          <a:ea typeface="Times New Roman"/>
                          <a:cs typeface="Times New Roman"/>
                        </a:rPr>
                        <a:t>Muy</a:t>
                      </a:r>
                      <a:r>
                        <a:rPr lang="en-GB" sz="1000" dirty="0" smtClean="0">
                          <a:solidFill>
                            <a:srgbClr val="000000"/>
                          </a:solidFill>
                          <a:latin typeface="+mn-lt"/>
                          <a:ea typeface="Times New Roman"/>
                          <a:cs typeface="Times New Roman"/>
                        </a:rPr>
                        <a:t> </a:t>
                      </a:r>
                      <a:r>
                        <a:rPr lang="en-GB" sz="1000" dirty="0" err="1"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Alta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Alta</a:t>
                      </a:r>
                      <a:endParaRPr lang="en-US" sz="1200" dirty="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Media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dirty="0" smtClean="0">
                          <a:solidFill>
                            <a:srgbClr val="000000"/>
                          </a:solidFill>
                          <a:latin typeface="+mn-lt"/>
                          <a:ea typeface="Times New Roman"/>
                          <a:cs typeface="Times New Roman"/>
                        </a:rPr>
                        <a:t>Baja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32012">
                <a:tc vMerge="1">
                  <a:txBody>
                    <a:bodyPr/>
                    <a:lstStyle/>
                    <a:p>
                      <a:endParaRPr lang="en-US"/>
                    </a:p>
                  </a:txBody>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endParaRPr lang="en-US" sz="1200" dirty="0">
                        <a:latin typeface="Times New Roman"/>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lang="en-GB" sz="1000" dirty="0" smtClean="0">
                          <a:solidFill>
                            <a:srgbClr val="000000"/>
                          </a:solidFill>
                          <a:latin typeface="+mn-lt"/>
                          <a:ea typeface="Times New Roman"/>
                          <a:cs typeface="Times New Roman"/>
                        </a:rPr>
                        <a:t>Media</a:t>
                      </a:r>
                      <a:endParaRPr lang="en-US" sz="1200" dirty="0" smtClean="0">
                        <a:latin typeface="Times New Roman"/>
                        <a:ea typeface="Times New Roman"/>
                        <a:cs typeface="Times New Roman"/>
                      </a:endParaRPr>
                    </a:p>
                  </a:txBody>
                  <a:tcPr marL="19050" marR="1905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smtClean="0">
                          <a:solidFill>
                            <a:srgbClr val="000000"/>
                          </a:solidFill>
                          <a:latin typeface="Arial"/>
                          <a:ea typeface="Times New Roman"/>
                          <a:cs typeface="Times New Roman"/>
                        </a:rPr>
                        <a:t>Baja</a:t>
                      </a:r>
                      <a:endParaRPr lang="en-GB" sz="1000" dirty="0" smtClean="0">
                        <a:solidFill>
                          <a:srgbClr val="000000"/>
                        </a:solidFill>
                        <a:latin typeface="Arial"/>
                        <a:ea typeface="Times New Roman"/>
                        <a:cs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ts val="1400"/>
                        </a:lnSpc>
                        <a:spcBef>
                          <a:spcPts val="0"/>
                        </a:spcBef>
                        <a:spcAft>
                          <a:spcPts val="0"/>
                        </a:spcAft>
                      </a:pPr>
                      <a:r>
                        <a:rPr lang="en-GB" sz="1000" dirty="0" smtClean="0">
                          <a:solidFill>
                            <a:srgbClr val="000000"/>
                          </a:solidFill>
                          <a:latin typeface="Arial"/>
                          <a:ea typeface="Times New Roman"/>
                          <a:cs typeface="Times New Roman"/>
                        </a:rPr>
                        <a:t>Baja</a:t>
                      </a: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
        <p:nvSpPr>
          <p:cNvPr id="33797" name="TextBox 11"/>
          <p:cNvSpPr txBox="1">
            <a:spLocks noChangeArrowheads="1"/>
          </p:cNvSpPr>
          <p:nvPr/>
        </p:nvSpPr>
        <p:spPr bwMode="auto">
          <a:xfrm>
            <a:off x="457200" y="1981200"/>
            <a:ext cx="7691438" cy="461963"/>
          </a:xfrm>
          <a:prstGeom prst="rect">
            <a:avLst/>
          </a:prstGeom>
          <a:noFill/>
          <a:ln w="9525">
            <a:noFill/>
            <a:miter lim="800000"/>
            <a:headEnd/>
            <a:tailEnd/>
          </a:ln>
        </p:spPr>
        <p:txBody>
          <a:bodyPr>
            <a:spAutoFit/>
          </a:bodyPr>
          <a:lstStyle/>
          <a:p>
            <a:r>
              <a:rPr lang="en-US" sz="2400" dirty="0" err="1" smtClean="0"/>
              <a:t>Alcance</a:t>
            </a:r>
            <a:r>
              <a:rPr lang="en-US" sz="2400" dirty="0" smtClean="0"/>
              <a:t> + </a:t>
            </a:r>
            <a:r>
              <a:rPr lang="en-US" sz="2400" dirty="0" err="1" smtClean="0"/>
              <a:t>Gravedad</a:t>
            </a:r>
            <a:r>
              <a:rPr lang="en-US" sz="2400" dirty="0" smtClean="0"/>
              <a:t> = </a:t>
            </a:r>
            <a:r>
              <a:rPr lang="en-US" sz="2400" dirty="0" err="1" smtClean="0"/>
              <a:t>Magnitud</a:t>
            </a:r>
            <a:r>
              <a:rPr lang="en-US" sz="2400" dirty="0" smtClean="0"/>
              <a:t> de </a:t>
            </a:r>
            <a:r>
              <a:rPr lang="en-US" sz="2400" dirty="0" err="1" smtClean="0"/>
              <a:t>Amenaza</a:t>
            </a:r>
            <a:endParaRPr lang="en-US" sz="2400" dirty="0">
              <a:effectLst/>
            </a:endParaRPr>
          </a:p>
        </p:txBody>
      </p:sp>
      <p:sp>
        <p:nvSpPr>
          <p:cNvPr id="33798" name="TextBox 12"/>
          <p:cNvSpPr txBox="1">
            <a:spLocks noChangeArrowheads="1"/>
          </p:cNvSpPr>
          <p:nvPr/>
        </p:nvSpPr>
        <p:spPr bwMode="auto">
          <a:xfrm>
            <a:off x="0" y="4332288"/>
            <a:ext cx="9144000" cy="446276"/>
          </a:xfrm>
          <a:prstGeom prst="rect">
            <a:avLst/>
          </a:prstGeom>
          <a:noFill/>
          <a:ln w="9525">
            <a:noFill/>
            <a:miter lim="800000"/>
            <a:headEnd/>
            <a:tailEnd/>
          </a:ln>
        </p:spPr>
        <p:txBody>
          <a:bodyPr wrap="square">
            <a:spAutoFit/>
          </a:bodyPr>
          <a:lstStyle/>
          <a:p>
            <a:r>
              <a:rPr lang="en-US" sz="2300" dirty="0" err="1" smtClean="0"/>
              <a:t>Magnitud</a:t>
            </a:r>
            <a:r>
              <a:rPr lang="en-US" sz="2300" dirty="0" smtClean="0"/>
              <a:t> de </a:t>
            </a:r>
            <a:r>
              <a:rPr lang="en-US" sz="2300" dirty="0" err="1" smtClean="0"/>
              <a:t>Amenaza</a:t>
            </a:r>
            <a:r>
              <a:rPr lang="en-US" sz="2300" dirty="0" smtClean="0"/>
              <a:t> + </a:t>
            </a:r>
            <a:r>
              <a:rPr lang="en-US" sz="2300" dirty="0" err="1" smtClean="0"/>
              <a:t>Irreversibilidad</a:t>
            </a:r>
            <a:r>
              <a:rPr lang="en-US" sz="2300" dirty="0" smtClean="0"/>
              <a:t> = </a:t>
            </a:r>
            <a:r>
              <a:rPr lang="en-US" sz="2300" dirty="0" err="1" smtClean="0"/>
              <a:t>Calificación</a:t>
            </a:r>
            <a:r>
              <a:rPr lang="en-US" sz="2300" dirty="0" smtClean="0"/>
              <a:t> de </a:t>
            </a:r>
            <a:r>
              <a:rPr lang="en-US" sz="2300" dirty="0" err="1" smtClean="0"/>
              <a:t>Amenaza</a:t>
            </a:r>
            <a:endParaRPr lang="en-US" sz="2300" dirty="0">
              <a:effectLst/>
            </a:endParaRP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a:solidFill>
                  <a:schemeClr val="bg1"/>
                </a:solidFill>
              </a:rPr>
              <a:t>Puntos clave </a:t>
            </a:r>
          </a:p>
          <a:p>
            <a:pPr>
              <a:defRPr/>
            </a:pPr>
            <a:r>
              <a:rPr lang="es-ES" sz="3600" b="1" kern="0" dirty="0">
                <a:solidFill>
                  <a:schemeClr val="bg1"/>
                </a:solidFill>
              </a:rPr>
              <a:t>de este paso</a:t>
            </a:r>
            <a:endParaRPr lang="en-US" sz="3600" b="1" kern="0" dirty="0">
              <a:solidFill>
                <a:schemeClr val="bg1"/>
              </a:solidFill>
            </a:endParaRPr>
          </a:p>
        </p:txBody>
      </p:sp>
      <p:sp>
        <p:nvSpPr>
          <p:cNvPr id="4" name="Rectangle 3"/>
          <p:cNvSpPr/>
          <p:nvPr/>
        </p:nvSpPr>
        <p:spPr>
          <a:xfrm>
            <a:off x="-76200" y="1457980"/>
            <a:ext cx="9372600" cy="369332"/>
          </a:xfrm>
          <a:prstGeom prst="rect">
            <a:avLst/>
          </a:prstGeom>
        </p:spPr>
        <p:txBody>
          <a:bodyPr wrap="square">
            <a:spAutoFit/>
          </a:bodyPr>
          <a:lstStyle/>
          <a:p>
            <a:pPr marL="566738" lvl="0" indent="-509588" eaLnBrk="0" hangingPunct="0">
              <a:spcBef>
                <a:spcPct val="20000"/>
              </a:spcBef>
            </a:pPr>
            <a:r>
              <a:rPr lang="en-US" b="1" kern="0" dirty="0" err="1">
                <a:solidFill>
                  <a:srgbClr val="333399"/>
                </a:solidFill>
                <a:latin typeface="Arial"/>
              </a:rPr>
              <a:t>Miradi</a:t>
            </a:r>
            <a:r>
              <a:rPr lang="en-US" b="1" kern="0" dirty="0">
                <a:solidFill>
                  <a:srgbClr val="333399"/>
                </a:solidFill>
                <a:latin typeface="Arial"/>
              </a:rPr>
              <a:t> </a:t>
            </a:r>
            <a:r>
              <a:rPr lang="es-ES" b="1" kern="0" dirty="0" smtClean="0">
                <a:solidFill>
                  <a:srgbClr val="333399"/>
                </a:solidFill>
                <a:latin typeface="Arial"/>
              </a:rPr>
              <a:t>utiliza un sistema basado en reglas para combinar las puntuaciones</a:t>
            </a:r>
            <a:endParaRPr lang="en-US" b="1" kern="0" dirty="0">
              <a:solidFill>
                <a:srgbClr val="333399"/>
              </a:solidFill>
              <a:latin typeface="Arial"/>
            </a:endParaRPr>
          </a:p>
        </p:txBody>
      </p:sp>
    </p:spTree>
    <p:extLst>
      <p:ext uri="{BB962C8B-B14F-4D97-AF65-F5344CB8AC3E}">
        <p14:creationId xmlns:p14="http://schemas.microsoft.com/office/powerpoint/2010/main" val="3921795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r="1467" b="4960"/>
          <a:stretch>
            <a:fillRect/>
          </a:stretch>
        </p:blipFill>
        <p:spPr bwMode="auto">
          <a:xfrm>
            <a:off x="136480" y="2364981"/>
            <a:ext cx="8792914" cy="2359419"/>
          </a:xfrm>
          <a:prstGeom prst="rect">
            <a:avLst/>
          </a:prstGeom>
          <a:noFill/>
          <a:ln w="9525">
            <a:noFill/>
            <a:miter lim="800000"/>
            <a:headEnd/>
            <a:tailEnd/>
          </a:ln>
          <a:effectLst>
            <a:outerShdw blurRad="50800" dist="139700" dir="2700000" algn="tl" rotWithShape="0">
              <a:prstClr val="black">
                <a:alpha val="40000"/>
              </a:prstClr>
            </a:outerShdw>
          </a:effectLst>
        </p:spPr>
      </p:pic>
      <p:sp>
        <p:nvSpPr>
          <p:cNvPr id="9"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0"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a:solidFill>
                  <a:schemeClr val="bg1"/>
                </a:solidFill>
              </a:rPr>
              <a:t>Puntos clave </a:t>
            </a:r>
          </a:p>
          <a:p>
            <a:pPr>
              <a:defRPr/>
            </a:pPr>
            <a:r>
              <a:rPr lang="es-ES" sz="3600" b="1" kern="0" dirty="0">
                <a:solidFill>
                  <a:schemeClr val="bg1"/>
                </a:solidFill>
              </a:rPr>
              <a:t>de este paso</a:t>
            </a:r>
            <a:endParaRPr lang="en-US" sz="3600" b="1" kern="0" dirty="0">
              <a:solidFill>
                <a:schemeClr val="bg1"/>
              </a:solidFill>
            </a:endParaRPr>
          </a:p>
        </p:txBody>
      </p:sp>
      <p:sp>
        <p:nvSpPr>
          <p:cNvPr id="11" name="Rectangle 10"/>
          <p:cNvSpPr/>
          <p:nvPr/>
        </p:nvSpPr>
        <p:spPr>
          <a:xfrm>
            <a:off x="-76200" y="1457980"/>
            <a:ext cx="9372600" cy="492443"/>
          </a:xfrm>
          <a:prstGeom prst="rect">
            <a:avLst/>
          </a:prstGeom>
        </p:spPr>
        <p:txBody>
          <a:bodyPr wrap="square">
            <a:spAutoFit/>
          </a:bodyPr>
          <a:lstStyle/>
          <a:p>
            <a:pPr marL="566738" lvl="0" indent="-509588" eaLnBrk="0" hangingPunct="0">
              <a:spcBef>
                <a:spcPct val="20000"/>
              </a:spcBef>
            </a:pPr>
            <a:r>
              <a:rPr lang="en-US" sz="2600" b="1" kern="0" dirty="0" err="1" smtClean="0">
                <a:solidFill>
                  <a:srgbClr val="333399"/>
                </a:solidFill>
                <a:latin typeface="Arial"/>
              </a:rPr>
              <a:t>Miradi</a:t>
            </a:r>
            <a:r>
              <a:rPr lang="en-US" sz="2600" b="1" kern="0" dirty="0" smtClean="0">
                <a:solidFill>
                  <a:srgbClr val="333399"/>
                </a:solidFill>
                <a:latin typeface="Arial"/>
              </a:rPr>
              <a:t> lo </a:t>
            </a:r>
            <a:r>
              <a:rPr lang="es-ES" sz="2600" b="1" kern="0" dirty="0" smtClean="0">
                <a:solidFill>
                  <a:srgbClr val="333399"/>
                </a:solidFill>
                <a:latin typeface="Arial"/>
              </a:rPr>
              <a:t>resume a </a:t>
            </a:r>
            <a:r>
              <a:rPr lang="es-ES" sz="2600" b="1" kern="0" dirty="0" err="1" smtClean="0">
                <a:solidFill>
                  <a:srgbClr val="333399"/>
                </a:solidFill>
                <a:latin typeface="Arial"/>
              </a:rPr>
              <a:t>trav</a:t>
            </a:r>
            <a:r>
              <a:rPr lang="es-PE" sz="2600" b="1" kern="0" dirty="0" err="1" smtClean="0">
                <a:solidFill>
                  <a:srgbClr val="333399"/>
                </a:solidFill>
                <a:latin typeface="Arial"/>
              </a:rPr>
              <a:t>és</a:t>
            </a:r>
            <a:r>
              <a:rPr lang="es-PE" sz="2600" b="1" kern="0" dirty="0" smtClean="0">
                <a:solidFill>
                  <a:srgbClr val="333399"/>
                </a:solidFill>
                <a:latin typeface="Arial"/>
              </a:rPr>
              <a:t> de </a:t>
            </a:r>
            <a:r>
              <a:rPr lang="es-ES" sz="2600" b="1" kern="0" dirty="0" smtClean="0">
                <a:solidFill>
                  <a:srgbClr val="333399"/>
                </a:solidFill>
                <a:latin typeface="Arial"/>
              </a:rPr>
              <a:t>tres criterios</a:t>
            </a:r>
            <a:endParaRPr lang="en-US" sz="2600" b="1" kern="0" dirty="0">
              <a:solidFill>
                <a:srgbClr val="333399"/>
              </a:solidFill>
              <a:latin typeface="Arial"/>
            </a:endParaRPr>
          </a:p>
        </p:txBody>
      </p:sp>
      <p:sp>
        <p:nvSpPr>
          <p:cNvPr id="8" name="7 Rectángulo"/>
          <p:cNvSpPr/>
          <p:nvPr/>
        </p:nvSpPr>
        <p:spPr>
          <a:xfrm>
            <a:off x="3200400" y="5257800"/>
            <a:ext cx="1306833" cy="369332"/>
          </a:xfrm>
          <a:prstGeom prst="rect">
            <a:avLst/>
          </a:prstGeom>
          <a:solidFill>
            <a:srgbClr val="FFFF00"/>
          </a:solidFill>
        </p:spPr>
        <p:txBody>
          <a:bodyPr wrap="none">
            <a:spAutoFit/>
          </a:bodyPr>
          <a:lstStyle/>
          <a:p>
            <a:r>
              <a:rPr lang="es-PE" dirty="0" smtClean="0"/>
              <a:t>High = Alto</a:t>
            </a:r>
          </a:p>
        </p:txBody>
      </p:sp>
      <p:sp>
        <p:nvSpPr>
          <p:cNvPr id="12" name="11 Rectángulo"/>
          <p:cNvSpPr/>
          <p:nvPr/>
        </p:nvSpPr>
        <p:spPr>
          <a:xfrm>
            <a:off x="5189927" y="5257800"/>
            <a:ext cx="2153154" cy="369332"/>
          </a:xfrm>
          <a:prstGeom prst="rect">
            <a:avLst/>
          </a:prstGeom>
          <a:solidFill>
            <a:srgbClr val="66FF33"/>
          </a:solidFill>
        </p:spPr>
        <p:txBody>
          <a:bodyPr wrap="none">
            <a:spAutoFit/>
          </a:bodyPr>
          <a:lstStyle/>
          <a:p>
            <a:r>
              <a:rPr lang="es-PE" dirty="0" smtClean="0"/>
              <a:t>Medium = Mediano</a:t>
            </a:r>
            <a:endParaRPr lang="es-ES" dirty="0"/>
          </a:p>
        </p:txBody>
      </p:sp>
      <p:sp>
        <p:nvSpPr>
          <p:cNvPr id="13" name="12 Rectángulo"/>
          <p:cNvSpPr/>
          <p:nvPr/>
        </p:nvSpPr>
        <p:spPr>
          <a:xfrm>
            <a:off x="381000" y="5257800"/>
            <a:ext cx="2294346" cy="369332"/>
          </a:xfrm>
          <a:prstGeom prst="rect">
            <a:avLst/>
          </a:prstGeom>
          <a:solidFill>
            <a:srgbClr val="FF0000"/>
          </a:solidFill>
        </p:spPr>
        <p:txBody>
          <a:bodyPr wrap="none">
            <a:spAutoFit/>
          </a:bodyPr>
          <a:lstStyle/>
          <a:p>
            <a:r>
              <a:rPr lang="es-PE" dirty="0" err="1" smtClean="0"/>
              <a:t>Very</a:t>
            </a:r>
            <a:r>
              <a:rPr lang="es-PE" dirty="0" smtClean="0"/>
              <a:t> </a:t>
            </a:r>
            <a:r>
              <a:rPr lang="es-PE" dirty="0" err="1" smtClean="0"/>
              <a:t>high</a:t>
            </a:r>
            <a:r>
              <a:rPr lang="es-PE" dirty="0" smtClean="0"/>
              <a:t> = Muy </a:t>
            </a:r>
            <a:r>
              <a:rPr lang="es-PE" dirty="0"/>
              <a:t>A</a:t>
            </a:r>
            <a:r>
              <a:rPr lang="es-PE" dirty="0" smtClean="0"/>
              <a:t>lto</a:t>
            </a:r>
          </a:p>
        </p:txBody>
      </p:sp>
    </p:spTree>
    <p:extLst>
      <p:ext uri="{BB962C8B-B14F-4D97-AF65-F5344CB8AC3E}">
        <p14:creationId xmlns:p14="http://schemas.microsoft.com/office/powerpoint/2010/main" val="27841871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014065"/>
            <a:ext cx="8947150" cy="3319935"/>
            <a:chOff x="98425" y="1517650"/>
            <a:chExt cx="8947150" cy="3319935"/>
          </a:xfrm>
        </p:grpSpPr>
        <p:pic>
          <p:nvPicPr>
            <p:cNvPr id="31747" name="Picture 4" descr="Threats Table.png"/>
            <p:cNvPicPr>
              <a:picLocks noChangeAspect="1"/>
            </p:cNvPicPr>
            <p:nvPr/>
          </p:nvPicPr>
          <p:blipFill>
            <a:blip r:embed="rId3" cstate="screen"/>
            <a:srcRect r="3008" b="37096"/>
            <a:stretch>
              <a:fillRect/>
            </a:stretch>
          </p:blipFill>
          <p:spPr bwMode="auto">
            <a:xfrm>
              <a:off x="98425" y="1517650"/>
              <a:ext cx="8947150" cy="3066707"/>
            </a:xfrm>
            <a:prstGeom prst="rect">
              <a:avLst/>
            </a:prstGeom>
            <a:noFill/>
            <a:ln w="9525">
              <a:noFill/>
              <a:miter lim="800000"/>
              <a:headEnd/>
              <a:tailEnd/>
            </a:ln>
          </p:spPr>
        </p:pic>
        <p:pic>
          <p:nvPicPr>
            <p:cNvPr id="5" name="Picture 4" descr="Threats Table.png"/>
            <p:cNvPicPr>
              <a:picLocks noChangeAspect="1"/>
            </p:cNvPicPr>
            <p:nvPr/>
          </p:nvPicPr>
          <p:blipFill>
            <a:blip r:embed="rId4" cstate="screen"/>
            <a:srcRect/>
            <a:stretch>
              <a:fillRect/>
            </a:stretch>
          </p:blipFill>
          <p:spPr bwMode="auto">
            <a:xfrm>
              <a:off x="98425" y="4596714"/>
              <a:ext cx="8947150" cy="240871"/>
            </a:xfrm>
            <a:prstGeom prst="rect">
              <a:avLst/>
            </a:prstGeom>
            <a:noFill/>
            <a:ln w="9525">
              <a:noFill/>
              <a:miter lim="800000"/>
              <a:headEnd/>
              <a:tailEnd/>
            </a:ln>
          </p:spPr>
        </p:pic>
      </p:grpSp>
      <p:sp>
        <p:nvSpPr>
          <p:cNvPr id="14" name="Rectangle 13"/>
          <p:cNvSpPr/>
          <p:nvPr/>
        </p:nvSpPr>
        <p:spPr>
          <a:xfrm>
            <a:off x="4897395" y="5334892"/>
            <a:ext cx="4399005" cy="1354217"/>
          </a:xfrm>
          <a:prstGeom prst="rect">
            <a:avLst/>
          </a:prstGeom>
        </p:spPr>
        <p:txBody>
          <a:bodyPr wrap="square">
            <a:spAutoFit/>
          </a:bodyPr>
          <a:lstStyle/>
          <a:p>
            <a:pPr marL="514350" indent="-514350" algn="l">
              <a:buFont typeface="Arial" pitchFamily="34" charset="0"/>
              <a:buNone/>
              <a:defRPr/>
            </a:pPr>
            <a:r>
              <a:rPr lang="en-US" sz="2800" u="sng" dirty="0" err="1" smtClean="0">
                <a:effectLst/>
              </a:rPr>
              <a:t>Regla</a:t>
            </a:r>
            <a:r>
              <a:rPr lang="en-US" sz="2800" u="sng" dirty="0" smtClean="0">
                <a:effectLst/>
              </a:rPr>
              <a:t> de 3-5-7:</a:t>
            </a:r>
          </a:p>
          <a:p>
            <a:pPr marL="971550" lvl="1" indent="-514350" algn="l">
              <a:buFont typeface="Arial" pitchFamily="34" charset="0"/>
              <a:buNone/>
              <a:defRPr/>
            </a:pPr>
            <a:r>
              <a:rPr lang="en-US" dirty="0" smtClean="0">
                <a:solidFill>
                  <a:srgbClr val="C00000"/>
                </a:solidFill>
                <a:effectLst/>
              </a:rPr>
              <a:t>3 </a:t>
            </a:r>
            <a:r>
              <a:rPr lang="en-US" dirty="0" smtClean="0">
                <a:solidFill>
                  <a:srgbClr val="C00000"/>
                </a:solidFill>
              </a:rPr>
              <a:t>Altos</a:t>
            </a:r>
            <a:r>
              <a:rPr lang="en-US" dirty="0" smtClean="0">
                <a:solidFill>
                  <a:srgbClr val="C00000"/>
                </a:solidFill>
                <a:effectLst/>
              </a:rPr>
              <a:t> </a:t>
            </a:r>
            <a:r>
              <a:rPr lang="en-GB" dirty="0" smtClean="0">
                <a:solidFill>
                  <a:srgbClr val="C00000"/>
                </a:solidFill>
                <a:effectLst/>
              </a:rPr>
              <a:t>= 1 </a:t>
            </a:r>
            <a:r>
              <a:rPr lang="en-GB" dirty="0" err="1" smtClean="0">
                <a:solidFill>
                  <a:srgbClr val="C00000"/>
                </a:solidFill>
                <a:effectLst/>
              </a:rPr>
              <a:t>Muy</a:t>
            </a:r>
            <a:r>
              <a:rPr lang="en-GB" dirty="0" smtClean="0">
                <a:solidFill>
                  <a:srgbClr val="C00000"/>
                </a:solidFill>
                <a:effectLst/>
              </a:rPr>
              <a:t> Alto</a:t>
            </a:r>
            <a:endParaRPr lang="en-US" dirty="0" smtClean="0">
              <a:solidFill>
                <a:srgbClr val="C00000"/>
              </a:solidFill>
              <a:effectLst/>
            </a:endParaRPr>
          </a:p>
          <a:p>
            <a:pPr lvl="1" algn="l">
              <a:buFont typeface="Times New Roman" pitchFamily="18" charset="0"/>
              <a:buNone/>
              <a:defRPr/>
            </a:pPr>
            <a:r>
              <a:rPr lang="en-GB" dirty="0" smtClean="0">
                <a:solidFill>
                  <a:srgbClr val="C00000"/>
                </a:solidFill>
                <a:effectLst/>
              </a:rPr>
              <a:t>5 </a:t>
            </a:r>
            <a:r>
              <a:rPr lang="en-GB" dirty="0" err="1" smtClean="0">
                <a:solidFill>
                  <a:srgbClr val="C00000"/>
                </a:solidFill>
                <a:effectLst/>
              </a:rPr>
              <a:t>Medianos</a:t>
            </a:r>
            <a:r>
              <a:rPr lang="en-GB" dirty="0" smtClean="0">
                <a:solidFill>
                  <a:srgbClr val="C00000"/>
                </a:solidFill>
                <a:effectLst/>
              </a:rPr>
              <a:t> = 1 Alto</a:t>
            </a:r>
            <a:endParaRPr lang="en-US" dirty="0" smtClean="0">
              <a:solidFill>
                <a:srgbClr val="C00000"/>
              </a:solidFill>
              <a:effectLst/>
            </a:endParaRPr>
          </a:p>
          <a:p>
            <a:pPr lvl="1" algn="l">
              <a:buFont typeface="Times New Roman" pitchFamily="18" charset="0"/>
              <a:buNone/>
              <a:defRPr/>
            </a:pPr>
            <a:r>
              <a:rPr lang="en-GB" dirty="0" smtClean="0">
                <a:solidFill>
                  <a:srgbClr val="C00000"/>
                </a:solidFill>
                <a:effectLst/>
              </a:rPr>
              <a:t>7 </a:t>
            </a:r>
            <a:r>
              <a:rPr lang="en-GB" dirty="0" err="1" smtClean="0">
                <a:solidFill>
                  <a:srgbClr val="C00000"/>
                </a:solidFill>
                <a:effectLst/>
              </a:rPr>
              <a:t>Bajos</a:t>
            </a:r>
            <a:r>
              <a:rPr lang="en-GB" dirty="0" smtClean="0">
                <a:solidFill>
                  <a:srgbClr val="C00000"/>
                </a:solidFill>
                <a:effectLst/>
              </a:rPr>
              <a:t> = 1 </a:t>
            </a:r>
            <a:r>
              <a:rPr lang="en-GB" dirty="0" err="1" smtClean="0">
                <a:solidFill>
                  <a:srgbClr val="C00000"/>
                </a:solidFill>
                <a:effectLst/>
              </a:rPr>
              <a:t>Mediano</a:t>
            </a:r>
            <a:r>
              <a:rPr lang="en-GB" dirty="0" smtClean="0">
                <a:solidFill>
                  <a:srgbClr val="C00000"/>
                </a:solidFill>
                <a:effectLst/>
              </a:rPr>
              <a:t> </a:t>
            </a:r>
            <a:endParaRPr lang="en-US" dirty="0" smtClean="0">
              <a:solidFill>
                <a:srgbClr val="C00000"/>
              </a:solidFill>
              <a:effectLst/>
            </a:endParaRPr>
          </a:p>
        </p:txBody>
      </p:sp>
      <p:sp>
        <p:nvSpPr>
          <p:cNvPr id="15" name="Rectangle 14"/>
          <p:cNvSpPr/>
          <p:nvPr/>
        </p:nvSpPr>
        <p:spPr>
          <a:xfrm>
            <a:off x="275965" y="5334000"/>
            <a:ext cx="4258141" cy="830997"/>
          </a:xfrm>
          <a:prstGeom prst="rect">
            <a:avLst/>
          </a:prstGeom>
        </p:spPr>
        <p:txBody>
          <a:bodyPr wrap="square">
            <a:spAutoFit/>
          </a:bodyPr>
          <a:lstStyle/>
          <a:p>
            <a:pPr marL="514350" indent="-514350" algn="l">
              <a:buFont typeface="Arial" pitchFamily="34" charset="0"/>
              <a:buNone/>
              <a:defRPr/>
            </a:pPr>
            <a:r>
              <a:rPr lang="en-US" sz="2800" u="sng" dirty="0" smtClean="0">
                <a:effectLst/>
              </a:rPr>
              <a:t>2 </a:t>
            </a:r>
            <a:r>
              <a:rPr lang="en-US" sz="2800" u="sng" dirty="0" err="1" smtClean="0">
                <a:effectLst/>
              </a:rPr>
              <a:t>Reglas</a:t>
            </a:r>
            <a:r>
              <a:rPr lang="en-US" sz="2800" u="sng" dirty="0" smtClean="0">
                <a:effectLst/>
              </a:rPr>
              <a:t> </a:t>
            </a:r>
            <a:r>
              <a:rPr lang="en-US" sz="2800" u="sng" dirty="0" err="1" smtClean="0">
                <a:effectLst/>
              </a:rPr>
              <a:t>Principales</a:t>
            </a:r>
            <a:r>
              <a:rPr lang="en-US" sz="2800" u="sng" dirty="0" smtClean="0">
                <a:effectLst/>
              </a:rPr>
              <a:t>:</a:t>
            </a:r>
          </a:p>
          <a:p>
            <a:pPr marL="514350" indent="-514350" algn="l">
              <a:buFont typeface="Arial" pitchFamily="34" charset="0"/>
              <a:buNone/>
              <a:defRPr/>
            </a:pPr>
            <a:r>
              <a:rPr lang="en-US" dirty="0" err="1" smtClean="0">
                <a:solidFill>
                  <a:srgbClr val="C00000"/>
                </a:solidFill>
                <a:effectLst/>
              </a:rPr>
              <a:t>Necesitas</a:t>
            </a:r>
            <a:r>
              <a:rPr lang="en-US" dirty="0" smtClean="0">
                <a:solidFill>
                  <a:srgbClr val="C00000"/>
                </a:solidFill>
                <a:effectLst/>
              </a:rPr>
              <a:t> al </a:t>
            </a:r>
            <a:r>
              <a:rPr lang="en-US" dirty="0" err="1" smtClean="0">
                <a:solidFill>
                  <a:srgbClr val="C00000"/>
                </a:solidFill>
                <a:effectLst/>
              </a:rPr>
              <a:t>menos</a:t>
            </a:r>
            <a:r>
              <a:rPr lang="en-US" dirty="0" smtClean="0">
                <a:solidFill>
                  <a:srgbClr val="C00000"/>
                </a:solidFill>
                <a:effectLst/>
              </a:rPr>
              <a:t> 2 de un </a:t>
            </a:r>
            <a:r>
              <a:rPr lang="en-US" dirty="0" err="1" smtClean="0">
                <a:solidFill>
                  <a:srgbClr val="C00000"/>
                </a:solidFill>
                <a:effectLst/>
              </a:rPr>
              <a:t>nivel</a:t>
            </a:r>
            <a:endParaRPr lang="en-US" dirty="0" smtClean="0">
              <a:solidFill>
                <a:srgbClr val="C00000"/>
              </a:solidFill>
              <a:effectLst/>
            </a:endParaRPr>
          </a:p>
        </p:txBody>
      </p:sp>
      <p:sp>
        <p:nvSpPr>
          <p:cNvPr id="8" name="Rectangle 7"/>
          <p:cNvSpPr/>
          <p:nvPr/>
        </p:nvSpPr>
        <p:spPr>
          <a:xfrm>
            <a:off x="-76200" y="1457980"/>
            <a:ext cx="9372600" cy="461665"/>
          </a:xfrm>
          <a:prstGeom prst="rect">
            <a:avLst/>
          </a:prstGeom>
        </p:spPr>
        <p:txBody>
          <a:bodyPr wrap="square">
            <a:spAutoFit/>
          </a:bodyPr>
          <a:lstStyle/>
          <a:p>
            <a:pPr marL="566738" lvl="0" indent="-509588" eaLnBrk="0" hangingPunct="0">
              <a:spcBef>
                <a:spcPct val="20000"/>
              </a:spcBef>
            </a:pPr>
            <a:r>
              <a:rPr lang="en-US" sz="2400" b="1" kern="0" dirty="0" err="1" smtClean="0">
                <a:solidFill>
                  <a:srgbClr val="333399"/>
                </a:solidFill>
                <a:latin typeface="Arial"/>
              </a:rPr>
              <a:t>Miradi</a:t>
            </a:r>
            <a:r>
              <a:rPr lang="en-US" sz="2400" b="1" kern="0" dirty="0" smtClean="0">
                <a:solidFill>
                  <a:srgbClr val="333399"/>
                </a:solidFill>
                <a:latin typeface="Arial"/>
              </a:rPr>
              <a:t> </a:t>
            </a:r>
            <a:r>
              <a:rPr lang="en-US" sz="2400" b="1" kern="0" dirty="0" err="1">
                <a:solidFill>
                  <a:srgbClr val="333399"/>
                </a:solidFill>
                <a:latin typeface="Arial"/>
              </a:rPr>
              <a:t>analiza</a:t>
            </a:r>
            <a:r>
              <a:rPr lang="en-US" sz="2400" b="1" kern="0" dirty="0">
                <a:solidFill>
                  <a:srgbClr val="333399"/>
                </a:solidFill>
                <a:latin typeface="Arial"/>
              </a:rPr>
              <a:t> </a:t>
            </a:r>
            <a:r>
              <a:rPr lang="en-US" sz="2400" b="1" kern="0" dirty="0" err="1">
                <a:solidFill>
                  <a:srgbClr val="333399"/>
                </a:solidFill>
                <a:latin typeface="Arial"/>
              </a:rPr>
              <a:t>todos</a:t>
            </a:r>
            <a:r>
              <a:rPr lang="en-US" sz="2400" b="1" kern="0" dirty="0">
                <a:solidFill>
                  <a:srgbClr val="333399"/>
                </a:solidFill>
                <a:latin typeface="Arial"/>
              </a:rPr>
              <a:t> los </a:t>
            </a:r>
            <a:r>
              <a:rPr lang="en-US" sz="2400" b="1" kern="0" dirty="0" err="1">
                <a:solidFill>
                  <a:srgbClr val="333399"/>
                </a:solidFill>
                <a:latin typeface="Arial"/>
              </a:rPr>
              <a:t>objetos</a:t>
            </a:r>
            <a:r>
              <a:rPr lang="en-US" sz="2400" b="1" kern="0" dirty="0">
                <a:solidFill>
                  <a:srgbClr val="333399"/>
                </a:solidFill>
                <a:latin typeface="Arial"/>
              </a:rPr>
              <a:t> y </a:t>
            </a:r>
            <a:r>
              <a:rPr lang="en-US" sz="2400" b="1" kern="0" dirty="0" err="1">
                <a:solidFill>
                  <a:srgbClr val="333399"/>
                </a:solidFill>
                <a:latin typeface="Arial"/>
              </a:rPr>
              <a:t>amenazas</a:t>
            </a:r>
            <a:endParaRPr lang="en-US" sz="2400" b="1" kern="0" dirty="0">
              <a:solidFill>
                <a:srgbClr val="333399"/>
              </a:solidFill>
              <a:latin typeface="Arial"/>
            </a:endParaRPr>
          </a:p>
        </p:txBody>
      </p:sp>
      <p:sp>
        <p:nvSpPr>
          <p:cNvPr id="10"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2"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ES" sz="3600" b="1" kern="0" dirty="0">
                <a:solidFill>
                  <a:schemeClr val="bg1"/>
                </a:solidFill>
              </a:rPr>
              <a:t>Puntos clave </a:t>
            </a:r>
          </a:p>
          <a:p>
            <a:pPr>
              <a:defRPr/>
            </a:pPr>
            <a:r>
              <a:rPr lang="es-ES" sz="3600" b="1" kern="0" dirty="0">
                <a:solidFill>
                  <a:schemeClr val="bg1"/>
                </a:solidFill>
              </a:rPr>
              <a:t>de este paso</a:t>
            </a:r>
            <a:endParaRPr lang="en-US" sz="3600" b="1" kern="0" dirty="0">
              <a:solidFill>
                <a:schemeClr val="bg1"/>
              </a:solidFill>
            </a:endParaRPr>
          </a:p>
        </p:txBody>
      </p:sp>
      <p:sp>
        <p:nvSpPr>
          <p:cNvPr id="13" name="Rectangle 12"/>
          <p:cNvSpPr/>
          <p:nvPr/>
        </p:nvSpPr>
        <p:spPr bwMode="auto">
          <a:xfrm>
            <a:off x="0" y="2209800"/>
            <a:ext cx="8947150" cy="42203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
        <p:nvSpPr>
          <p:cNvPr id="17" name="Rectangle 16"/>
          <p:cNvSpPr/>
          <p:nvPr/>
        </p:nvSpPr>
        <p:spPr bwMode="auto">
          <a:xfrm>
            <a:off x="-429" y="4267200"/>
            <a:ext cx="8947150" cy="422030"/>
          </a:xfrm>
          <a:prstGeom prst="rect">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784176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3"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600200"/>
            <a:ext cx="9144000" cy="5257800"/>
          </a:xfrm>
        </p:spPr>
        <p:txBody>
          <a:bodyPr/>
          <a:lstStyle/>
          <a:p>
            <a:pPr eaLnBrk="1" hangingPunct="1">
              <a:lnSpc>
                <a:spcPct val="110000"/>
              </a:lnSpc>
              <a:buClr>
                <a:schemeClr val="tx1"/>
              </a:buClr>
            </a:pPr>
            <a:r>
              <a:rPr lang="es-ES" dirty="0" smtClean="0">
                <a:solidFill>
                  <a:schemeClr val="accent2"/>
                </a:solidFill>
              </a:rPr>
              <a:t>¿Se han considerado todas las amenazas </a:t>
            </a:r>
            <a:r>
              <a:rPr lang="es-ES" sz="2000" dirty="0" smtClean="0">
                <a:solidFill>
                  <a:schemeClr val="accent2"/>
                </a:solidFill>
              </a:rPr>
              <a:t>(o Atributos Ecológicos Clave si se utiliza un índice basado en estrés?</a:t>
            </a:r>
            <a:r>
              <a:rPr lang="es-ES" dirty="0" smtClean="0">
                <a:solidFill>
                  <a:schemeClr val="accent2"/>
                </a:solidFill>
              </a:rPr>
              <a:t>), ¿Falta algo?</a:t>
            </a:r>
          </a:p>
          <a:p>
            <a:pPr eaLnBrk="1" hangingPunct="1">
              <a:lnSpc>
                <a:spcPct val="110000"/>
              </a:lnSpc>
              <a:buClr>
                <a:schemeClr val="tx1"/>
              </a:buClr>
            </a:pPr>
            <a:endParaRPr lang="es-ES" sz="600" dirty="0" smtClean="0">
              <a:solidFill>
                <a:schemeClr val="accent2"/>
              </a:solidFill>
            </a:endParaRPr>
          </a:p>
          <a:p>
            <a:pPr eaLnBrk="1" hangingPunct="1">
              <a:lnSpc>
                <a:spcPct val="110000"/>
              </a:lnSpc>
              <a:buClr>
                <a:schemeClr val="tx1"/>
              </a:buClr>
            </a:pPr>
            <a:r>
              <a:rPr lang="es-ES" dirty="0" smtClean="0">
                <a:solidFill>
                  <a:srgbClr val="008000"/>
                </a:solidFill>
              </a:rPr>
              <a:t>¿Hubo sorpresas con la calificación de la lista? Explore ideas sobre por qué este podría ser el caso</a:t>
            </a:r>
            <a:endParaRPr lang="en-US" sz="900" dirty="0" smtClean="0">
              <a:solidFill>
                <a:srgbClr val="008000"/>
              </a:solidFill>
            </a:endParaRPr>
          </a:p>
          <a:p>
            <a:pPr eaLnBrk="1" hangingPunct="1">
              <a:lnSpc>
                <a:spcPct val="110000"/>
              </a:lnSpc>
              <a:buClr>
                <a:schemeClr val="tx1"/>
              </a:buClr>
            </a:pPr>
            <a:endParaRPr lang="en-US" sz="600" dirty="0">
              <a:solidFill>
                <a:schemeClr val="accent2"/>
              </a:solidFill>
            </a:endParaRPr>
          </a:p>
          <a:p>
            <a:pPr eaLnBrk="1" hangingPunct="1">
              <a:lnSpc>
                <a:spcPct val="110000"/>
              </a:lnSpc>
              <a:buClr>
                <a:schemeClr val="tx1"/>
              </a:buClr>
            </a:pPr>
            <a:r>
              <a:rPr lang="en-US" dirty="0" smtClean="0">
                <a:solidFill>
                  <a:srgbClr val="333399"/>
                </a:solidFill>
              </a:rPr>
              <a:t>Revise </a:t>
            </a:r>
            <a:r>
              <a:rPr lang="en-US" dirty="0" err="1" smtClean="0">
                <a:solidFill>
                  <a:srgbClr val="333399"/>
                </a:solidFill>
              </a:rPr>
              <a:t>si</a:t>
            </a:r>
            <a:r>
              <a:rPr lang="en-US" dirty="0" smtClean="0">
                <a:solidFill>
                  <a:srgbClr val="333399"/>
                </a:solidFill>
              </a:rPr>
              <a:t> </a:t>
            </a:r>
            <a:r>
              <a:rPr lang="en-US" dirty="0" err="1" smtClean="0">
                <a:solidFill>
                  <a:srgbClr val="333399"/>
                </a:solidFill>
              </a:rPr>
              <a:t>hubo</a:t>
            </a:r>
            <a:r>
              <a:rPr lang="en-US" dirty="0" smtClean="0">
                <a:solidFill>
                  <a:srgbClr val="333399"/>
                </a:solidFill>
              </a:rPr>
              <a:t> </a:t>
            </a:r>
            <a:r>
              <a:rPr lang="en-US" dirty="0" err="1" smtClean="0">
                <a:solidFill>
                  <a:srgbClr val="333399"/>
                </a:solidFill>
              </a:rPr>
              <a:t>alguna</a:t>
            </a:r>
            <a:r>
              <a:rPr lang="en-US" dirty="0" smtClean="0">
                <a:solidFill>
                  <a:srgbClr val="333399"/>
                </a:solidFill>
              </a:rPr>
              <a:t> </a:t>
            </a:r>
            <a:r>
              <a:rPr lang="en-US" dirty="0" err="1" smtClean="0">
                <a:solidFill>
                  <a:srgbClr val="333399"/>
                </a:solidFill>
              </a:rPr>
              <a:t>sobre-clasificación</a:t>
            </a:r>
            <a:endParaRPr lang="en-US" sz="900" dirty="0" smtClean="0">
              <a:solidFill>
                <a:schemeClr val="accent2"/>
              </a:solidFill>
            </a:endParaRPr>
          </a:p>
          <a:p>
            <a:pPr eaLnBrk="1" hangingPunct="1">
              <a:lnSpc>
                <a:spcPct val="110000"/>
              </a:lnSpc>
              <a:buClr>
                <a:schemeClr val="tx1"/>
              </a:buClr>
            </a:pPr>
            <a:endParaRPr lang="en-US" sz="600" dirty="0" smtClean="0">
              <a:solidFill>
                <a:srgbClr val="008000"/>
              </a:solidFill>
            </a:endParaRPr>
          </a:p>
          <a:p>
            <a:pPr eaLnBrk="1" hangingPunct="1">
              <a:lnSpc>
                <a:spcPct val="110000"/>
              </a:lnSpc>
              <a:buClr>
                <a:schemeClr val="tx1"/>
              </a:buClr>
            </a:pPr>
            <a:r>
              <a:rPr lang="en-US" dirty="0" err="1" smtClean="0">
                <a:solidFill>
                  <a:srgbClr val="008000"/>
                </a:solidFill>
              </a:rPr>
              <a:t>Busque</a:t>
            </a:r>
            <a:r>
              <a:rPr lang="en-US" dirty="0" smtClean="0">
                <a:solidFill>
                  <a:srgbClr val="008000"/>
                </a:solidFill>
              </a:rPr>
              <a:t> </a:t>
            </a:r>
            <a:r>
              <a:rPr lang="en-US" dirty="0" err="1" smtClean="0">
                <a:solidFill>
                  <a:srgbClr val="008000"/>
                </a:solidFill>
              </a:rPr>
              <a:t>si</a:t>
            </a:r>
            <a:r>
              <a:rPr lang="en-US" dirty="0" smtClean="0">
                <a:solidFill>
                  <a:srgbClr val="008000"/>
                </a:solidFill>
              </a:rPr>
              <a:t> hay “</a:t>
            </a:r>
            <a:r>
              <a:rPr lang="en-US" dirty="0" err="1" smtClean="0">
                <a:solidFill>
                  <a:srgbClr val="008000"/>
                </a:solidFill>
              </a:rPr>
              <a:t>conteo</a:t>
            </a:r>
            <a:r>
              <a:rPr lang="en-US" dirty="0" smtClean="0">
                <a:solidFill>
                  <a:srgbClr val="008000"/>
                </a:solidFill>
              </a:rPr>
              <a:t> </a:t>
            </a:r>
            <a:r>
              <a:rPr lang="en-US" dirty="0" err="1" smtClean="0">
                <a:solidFill>
                  <a:srgbClr val="008000"/>
                </a:solidFill>
              </a:rPr>
              <a:t>duplicado</a:t>
            </a:r>
            <a:r>
              <a:rPr lang="en-US" dirty="0" smtClean="0">
                <a:solidFill>
                  <a:srgbClr val="008000"/>
                </a:solidFill>
              </a:rPr>
              <a:t>” de </a:t>
            </a:r>
            <a:r>
              <a:rPr lang="en-US" dirty="0" err="1" smtClean="0">
                <a:solidFill>
                  <a:srgbClr val="008000"/>
                </a:solidFill>
              </a:rPr>
              <a:t>amenazas</a:t>
            </a:r>
            <a:r>
              <a:rPr lang="en-US" dirty="0" smtClean="0">
                <a:solidFill>
                  <a:srgbClr val="008000"/>
                </a:solidFill>
              </a:rPr>
              <a:t> </a:t>
            </a:r>
            <a:r>
              <a:rPr lang="en-US" dirty="0" err="1" smtClean="0">
                <a:solidFill>
                  <a:srgbClr val="008000"/>
                </a:solidFill>
              </a:rPr>
              <a:t>directas</a:t>
            </a:r>
            <a:r>
              <a:rPr lang="en-US" dirty="0" smtClean="0">
                <a:solidFill>
                  <a:srgbClr val="008000"/>
                </a:solidFill>
              </a:rPr>
              <a:t> o </a:t>
            </a:r>
            <a:r>
              <a:rPr lang="en-US" dirty="0" err="1" smtClean="0">
                <a:solidFill>
                  <a:srgbClr val="008000"/>
                </a:solidFill>
              </a:rPr>
              <a:t>estreses</a:t>
            </a:r>
            <a:endParaRPr lang="en-US" dirty="0">
              <a:solidFill>
                <a:srgbClr val="008000"/>
              </a:solidFill>
            </a:endParaRPr>
          </a:p>
          <a:p>
            <a:pPr eaLnBrk="1" hangingPunct="1">
              <a:lnSpc>
                <a:spcPct val="110000"/>
              </a:lnSpc>
              <a:buClr>
                <a:schemeClr val="tx1"/>
              </a:buClr>
            </a:pPr>
            <a:endParaRPr lang="en-US" sz="600" dirty="0" smtClean="0">
              <a:solidFill>
                <a:srgbClr val="333399"/>
              </a:solidFill>
            </a:endParaRPr>
          </a:p>
          <a:p>
            <a:pPr eaLnBrk="1" hangingPunct="1">
              <a:lnSpc>
                <a:spcPct val="110000"/>
              </a:lnSpc>
              <a:buClr>
                <a:schemeClr val="tx1"/>
              </a:buClr>
            </a:pPr>
            <a:r>
              <a:rPr lang="en-US" dirty="0" smtClean="0">
                <a:solidFill>
                  <a:srgbClr val="333399"/>
                </a:solidFill>
              </a:rPr>
              <a:t>Explore la </a:t>
            </a:r>
            <a:r>
              <a:rPr lang="en-US" b="1" u="sng" dirty="0" err="1" smtClean="0">
                <a:solidFill>
                  <a:srgbClr val="333399"/>
                </a:solidFill>
              </a:rPr>
              <a:t>especificidad</a:t>
            </a:r>
            <a:r>
              <a:rPr lang="en-US" b="1" u="sng" dirty="0" smtClean="0">
                <a:solidFill>
                  <a:srgbClr val="333399"/>
                </a:solidFill>
              </a:rPr>
              <a:t> </a:t>
            </a:r>
            <a:r>
              <a:rPr lang="en-US" dirty="0" smtClean="0">
                <a:solidFill>
                  <a:srgbClr val="333399"/>
                </a:solidFill>
              </a:rPr>
              <a:t>de </a:t>
            </a:r>
            <a:r>
              <a:rPr lang="en-US" dirty="0" err="1" smtClean="0">
                <a:solidFill>
                  <a:srgbClr val="333399"/>
                </a:solidFill>
              </a:rPr>
              <a:t>amenazas</a:t>
            </a:r>
            <a:r>
              <a:rPr lang="en-US" dirty="0" smtClean="0">
                <a:solidFill>
                  <a:srgbClr val="333399"/>
                </a:solidFill>
              </a:rPr>
              <a:t> </a:t>
            </a:r>
            <a:r>
              <a:rPr lang="en-US" dirty="0" err="1" smtClean="0">
                <a:solidFill>
                  <a:srgbClr val="333399"/>
                </a:solidFill>
              </a:rPr>
              <a:t>directas</a:t>
            </a:r>
            <a:r>
              <a:rPr lang="en-US" dirty="0" smtClean="0">
                <a:solidFill>
                  <a:srgbClr val="333399"/>
                </a:solidFill>
              </a:rPr>
              <a:t> </a:t>
            </a:r>
            <a:r>
              <a:rPr lang="en-US" dirty="0" err="1" smtClean="0">
                <a:solidFill>
                  <a:srgbClr val="333399"/>
                </a:solidFill>
              </a:rPr>
              <a:t>clasificadas</a:t>
            </a:r>
            <a:r>
              <a:rPr lang="en-US" dirty="0" smtClean="0">
                <a:solidFill>
                  <a:srgbClr val="333399"/>
                </a:solidFill>
              </a:rPr>
              <a:t> </a:t>
            </a:r>
            <a:r>
              <a:rPr lang="en-US" dirty="0" err="1" smtClean="0">
                <a:solidFill>
                  <a:srgbClr val="333399"/>
                </a:solidFill>
              </a:rPr>
              <a:t>como</a:t>
            </a:r>
            <a:r>
              <a:rPr lang="en-US" dirty="0" smtClean="0">
                <a:solidFill>
                  <a:srgbClr val="333399"/>
                </a:solidFill>
              </a:rPr>
              <a:t> “</a:t>
            </a:r>
            <a:r>
              <a:rPr lang="en-US" dirty="0" err="1" smtClean="0">
                <a:solidFill>
                  <a:srgbClr val="333399"/>
                </a:solidFill>
              </a:rPr>
              <a:t>altas</a:t>
            </a:r>
            <a:r>
              <a:rPr lang="en-US" dirty="0" smtClean="0">
                <a:solidFill>
                  <a:srgbClr val="333399"/>
                </a:solidFill>
              </a:rPr>
              <a:t>”</a:t>
            </a:r>
          </a:p>
          <a:p>
            <a:pPr marL="457200" lvl="1" indent="342900" eaLnBrk="1" hangingPunct="1">
              <a:lnSpc>
                <a:spcPct val="110000"/>
              </a:lnSpc>
              <a:buClr>
                <a:schemeClr val="tx1"/>
              </a:buClr>
              <a:buFontTx/>
              <a:buChar char="-"/>
            </a:pPr>
            <a:r>
              <a:rPr lang="en-US" sz="1800" dirty="0" err="1" smtClean="0">
                <a:solidFill>
                  <a:srgbClr val="333399"/>
                </a:solidFill>
              </a:rPr>
              <a:t>Más</a:t>
            </a:r>
            <a:r>
              <a:rPr lang="en-US" sz="1800" dirty="0" smtClean="0">
                <a:solidFill>
                  <a:srgbClr val="333399"/>
                </a:solidFill>
              </a:rPr>
              <a:t> pronto </a:t>
            </a:r>
            <a:r>
              <a:rPr lang="en-US" sz="1800" dirty="0" err="1" smtClean="0">
                <a:solidFill>
                  <a:srgbClr val="333399"/>
                </a:solidFill>
              </a:rPr>
              <a:t>que</a:t>
            </a:r>
            <a:r>
              <a:rPr lang="en-US" sz="1800" dirty="0" smtClean="0">
                <a:solidFill>
                  <a:srgbClr val="333399"/>
                </a:solidFill>
              </a:rPr>
              <a:t> </a:t>
            </a:r>
            <a:r>
              <a:rPr lang="en-US" sz="1800" dirty="0" err="1" smtClean="0">
                <a:solidFill>
                  <a:srgbClr val="333399"/>
                </a:solidFill>
              </a:rPr>
              <a:t>tarde</a:t>
            </a:r>
            <a:r>
              <a:rPr lang="en-US" sz="1800" dirty="0" smtClean="0">
                <a:solidFill>
                  <a:srgbClr val="333399"/>
                </a:solidFill>
              </a:rPr>
              <a:t> el </a:t>
            </a:r>
            <a:r>
              <a:rPr lang="en-US" sz="1800" dirty="0" err="1" smtClean="0">
                <a:solidFill>
                  <a:srgbClr val="333399"/>
                </a:solidFill>
              </a:rPr>
              <a:t>problema</a:t>
            </a:r>
            <a:r>
              <a:rPr lang="en-US" sz="1800" dirty="0" smtClean="0">
                <a:solidFill>
                  <a:srgbClr val="333399"/>
                </a:solidFill>
              </a:rPr>
              <a:t> se </a:t>
            </a:r>
            <a:r>
              <a:rPr lang="en-US" sz="1800" dirty="0" err="1" smtClean="0">
                <a:solidFill>
                  <a:srgbClr val="333399"/>
                </a:solidFill>
              </a:rPr>
              <a:t>presentará</a:t>
            </a:r>
            <a:r>
              <a:rPr lang="en-US" sz="1800" dirty="0" smtClean="0">
                <a:solidFill>
                  <a:srgbClr val="333399"/>
                </a:solidFill>
              </a:rPr>
              <a:t> en los </a:t>
            </a:r>
            <a:r>
              <a:rPr lang="en-US" sz="1800" dirty="0" err="1" smtClean="0">
                <a:solidFill>
                  <a:srgbClr val="333399"/>
                </a:solidFill>
              </a:rPr>
              <a:t>detalles</a:t>
            </a:r>
            <a:endParaRPr lang="en-US" sz="1800" dirty="0">
              <a:solidFill>
                <a:srgbClr val="333399"/>
              </a:solidFill>
            </a:endParaRPr>
          </a:p>
        </p:txBody>
      </p:sp>
      <p:sp>
        <p:nvSpPr>
          <p:cNvPr id="7"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smtClean="0">
              <a:solidFill>
                <a:schemeClr val="bg1"/>
              </a:solidFill>
              <a:latin typeface="Calibri" pitchFamily="34" charset="0"/>
            </a:endParaRPr>
          </a:p>
        </p:txBody>
      </p:sp>
      <p:sp>
        <p:nvSpPr>
          <p:cNvPr id="8" name="Rectangle 2"/>
          <p:cNvSpPr txBox="1">
            <a:spLocks noChangeArrowheads="1"/>
          </p:cNvSpPr>
          <p:nvPr/>
        </p:nvSpPr>
        <p:spPr bwMode="auto">
          <a:xfrm>
            <a:off x="1828800" y="0"/>
            <a:ext cx="4572000" cy="1295400"/>
          </a:xfrm>
          <a:prstGeom prst="rect">
            <a:avLst/>
          </a:prstGeom>
          <a:noFill/>
          <a:ln w="9525">
            <a:noFill/>
            <a:miter lim="800000"/>
            <a:headEnd/>
            <a:tailEnd/>
          </a:ln>
        </p:spPr>
        <p:txBody>
          <a:bodyPr anchor="ctr"/>
          <a:lstStyle/>
          <a:p>
            <a:pPr>
              <a:defRPr/>
            </a:pPr>
            <a:r>
              <a:rPr lang="es-ES" sz="3000" b="1" kern="0" dirty="0" smtClean="0">
                <a:solidFill>
                  <a:schemeClr val="bg1"/>
                </a:solidFill>
                <a:latin typeface="+mn-lt"/>
                <a:ea typeface="+mj-ea"/>
                <a:cs typeface="+mj-cs"/>
              </a:rPr>
              <a:t>Preguntas críticas al equipo</a:t>
            </a:r>
            <a:endParaRPr lang="en-US" sz="3000" b="1" kern="0" dirty="0">
              <a:solidFill>
                <a:schemeClr val="bg1"/>
              </a:solidFill>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524000"/>
            <a:ext cx="8839200" cy="5334000"/>
          </a:xfrm>
        </p:spPr>
        <p:txBody>
          <a:bodyPr/>
          <a:lstStyle/>
          <a:p>
            <a:pPr eaLnBrk="1" hangingPunct="1">
              <a:lnSpc>
                <a:spcPct val="110000"/>
              </a:lnSpc>
              <a:buClr>
                <a:schemeClr val="tx1"/>
              </a:buClr>
              <a:buNone/>
            </a:pPr>
            <a:r>
              <a:rPr lang="en-US" sz="2800" b="1" dirty="0" err="1" smtClean="0">
                <a:solidFill>
                  <a:srgbClr val="000099"/>
                </a:solidFill>
              </a:rPr>
              <a:t>Problema</a:t>
            </a:r>
            <a:r>
              <a:rPr lang="en-US" sz="2800" b="1" dirty="0" smtClean="0">
                <a:solidFill>
                  <a:srgbClr val="000099"/>
                </a:solidFill>
              </a:rPr>
              <a:t>: ¿</a:t>
            </a:r>
            <a:r>
              <a:rPr lang="en-US" sz="2800" b="1" dirty="0" err="1" smtClean="0">
                <a:solidFill>
                  <a:srgbClr val="000099"/>
                </a:solidFill>
              </a:rPr>
              <a:t>Cómo</a:t>
            </a:r>
            <a:r>
              <a:rPr lang="en-US" sz="2800" b="1" dirty="0" smtClean="0">
                <a:solidFill>
                  <a:srgbClr val="000099"/>
                </a:solidFill>
              </a:rPr>
              <a:t> </a:t>
            </a:r>
            <a:r>
              <a:rPr lang="en-US" sz="2800" b="1" dirty="0" err="1" smtClean="0">
                <a:solidFill>
                  <a:srgbClr val="000099"/>
                </a:solidFill>
              </a:rPr>
              <a:t>lidiar</a:t>
            </a:r>
            <a:r>
              <a:rPr lang="en-US" sz="2800" b="1" dirty="0" smtClean="0">
                <a:solidFill>
                  <a:srgbClr val="000099"/>
                </a:solidFill>
              </a:rPr>
              <a:t> con </a:t>
            </a:r>
            <a:r>
              <a:rPr lang="en-US" sz="2800" b="1" dirty="0" err="1" smtClean="0">
                <a:solidFill>
                  <a:srgbClr val="000099"/>
                </a:solidFill>
              </a:rPr>
              <a:t>amenazas</a:t>
            </a:r>
            <a:r>
              <a:rPr lang="en-US" sz="2800" b="1" dirty="0" smtClean="0">
                <a:solidFill>
                  <a:srgbClr val="000099"/>
                </a:solidFill>
              </a:rPr>
              <a:t> </a:t>
            </a:r>
            <a:r>
              <a:rPr lang="en-US" sz="2800" b="1" dirty="0" err="1" smtClean="0">
                <a:solidFill>
                  <a:srgbClr val="000099"/>
                </a:solidFill>
              </a:rPr>
              <a:t>históricas</a:t>
            </a:r>
            <a:r>
              <a:rPr lang="en-US" sz="2800" b="1" dirty="0" smtClean="0">
                <a:solidFill>
                  <a:srgbClr val="000099"/>
                </a:solidFill>
              </a:rPr>
              <a:t>?</a:t>
            </a:r>
          </a:p>
          <a:p>
            <a:pPr eaLnBrk="1" hangingPunct="1">
              <a:lnSpc>
                <a:spcPct val="110000"/>
              </a:lnSpc>
              <a:buClr>
                <a:schemeClr val="tx1"/>
              </a:buClr>
            </a:pPr>
            <a:endParaRPr lang="en-US" sz="2800" i="1" dirty="0" smtClean="0">
              <a:solidFill>
                <a:schemeClr val="accent2"/>
              </a:solidFill>
            </a:endParaRPr>
          </a:p>
          <a:p>
            <a:pPr lvl="1" eaLnBrk="1" hangingPunct="1">
              <a:lnSpc>
                <a:spcPct val="110000"/>
              </a:lnSpc>
              <a:buClr>
                <a:schemeClr val="tx1"/>
              </a:buClr>
            </a:pPr>
            <a:r>
              <a:rPr lang="en-US" sz="2800" i="1" dirty="0" smtClean="0">
                <a:solidFill>
                  <a:schemeClr val="accent2"/>
                </a:solidFill>
              </a:rPr>
              <a:t>“</a:t>
            </a:r>
            <a:r>
              <a:rPr lang="en-US" sz="2800" i="1" dirty="0" err="1" smtClean="0">
                <a:solidFill>
                  <a:schemeClr val="accent2"/>
                </a:solidFill>
              </a:rPr>
              <a:t>Pecados</a:t>
            </a:r>
            <a:r>
              <a:rPr lang="en-US" sz="2800" i="1" dirty="0" smtClean="0">
                <a:solidFill>
                  <a:schemeClr val="accent2"/>
                </a:solidFill>
              </a:rPr>
              <a:t> del </a:t>
            </a:r>
            <a:r>
              <a:rPr lang="en-US" sz="2800" i="1" dirty="0" err="1" smtClean="0">
                <a:solidFill>
                  <a:schemeClr val="accent2"/>
                </a:solidFill>
              </a:rPr>
              <a:t>pasado</a:t>
            </a:r>
            <a:r>
              <a:rPr lang="en-US" sz="2800" i="1" dirty="0" smtClean="0">
                <a:solidFill>
                  <a:schemeClr val="accent2"/>
                </a:solidFill>
              </a:rPr>
              <a:t>”</a:t>
            </a:r>
            <a:r>
              <a:rPr lang="en-US" sz="2800" dirty="0" smtClean="0">
                <a:solidFill>
                  <a:schemeClr val="accent2"/>
                </a:solidFill>
              </a:rPr>
              <a:t>  = </a:t>
            </a:r>
            <a:r>
              <a:rPr lang="en-US" sz="2800" dirty="0" err="1" smtClean="0">
                <a:solidFill>
                  <a:schemeClr val="accent2"/>
                </a:solidFill>
              </a:rPr>
              <a:t>baja</a:t>
            </a:r>
            <a:r>
              <a:rPr lang="en-US" sz="2800" dirty="0" smtClean="0">
                <a:solidFill>
                  <a:schemeClr val="accent2"/>
                </a:solidFill>
              </a:rPr>
              <a:t> </a:t>
            </a:r>
            <a:r>
              <a:rPr lang="en-US" sz="2800" dirty="0" err="1" smtClean="0">
                <a:solidFill>
                  <a:schemeClr val="accent2"/>
                </a:solidFill>
              </a:rPr>
              <a:t>viabilidad</a:t>
            </a:r>
            <a:endParaRPr lang="en-US" sz="2800" dirty="0" smtClean="0">
              <a:solidFill>
                <a:schemeClr val="accent2"/>
              </a:solidFill>
            </a:endParaRPr>
          </a:p>
          <a:p>
            <a:pPr lvl="1" eaLnBrk="1" hangingPunct="1">
              <a:lnSpc>
                <a:spcPct val="110000"/>
              </a:lnSpc>
              <a:buClr>
                <a:schemeClr val="tx1"/>
              </a:buClr>
              <a:buNone/>
            </a:pPr>
            <a:endParaRPr lang="en-US" sz="2800" i="1" dirty="0" smtClean="0">
              <a:solidFill>
                <a:srgbClr val="008000"/>
              </a:solidFill>
            </a:endParaRPr>
          </a:p>
          <a:p>
            <a:pPr lvl="1" eaLnBrk="1" hangingPunct="1">
              <a:lnSpc>
                <a:spcPct val="110000"/>
              </a:lnSpc>
              <a:buClr>
                <a:schemeClr val="tx1"/>
              </a:buClr>
            </a:pPr>
            <a:r>
              <a:rPr lang="en-US" sz="2800" i="1" dirty="0" smtClean="0">
                <a:solidFill>
                  <a:srgbClr val="008000"/>
                </a:solidFill>
              </a:rPr>
              <a:t>“</a:t>
            </a:r>
            <a:r>
              <a:rPr lang="en-US" sz="2800" i="1" dirty="0" err="1" smtClean="0">
                <a:solidFill>
                  <a:srgbClr val="008000"/>
                </a:solidFill>
              </a:rPr>
              <a:t>Pecados</a:t>
            </a:r>
            <a:r>
              <a:rPr lang="en-US" sz="2800" i="1" dirty="0" smtClean="0">
                <a:solidFill>
                  <a:srgbClr val="008000"/>
                </a:solidFill>
              </a:rPr>
              <a:t> del </a:t>
            </a:r>
            <a:r>
              <a:rPr lang="en-US" sz="2800" i="1" dirty="0" err="1" smtClean="0">
                <a:solidFill>
                  <a:srgbClr val="008000"/>
                </a:solidFill>
              </a:rPr>
              <a:t>presente</a:t>
            </a:r>
            <a:r>
              <a:rPr lang="en-US" sz="2800" i="1" dirty="0" smtClean="0">
                <a:solidFill>
                  <a:srgbClr val="008000"/>
                </a:solidFill>
              </a:rPr>
              <a:t> y </a:t>
            </a:r>
            <a:r>
              <a:rPr lang="en-US" sz="2800" i="1" dirty="0" err="1" smtClean="0">
                <a:solidFill>
                  <a:srgbClr val="008000"/>
                </a:solidFill>
              </a:rPr>
              <a:t>futuro</a:t>
            </a:r>
            <a:r>
              <a:rPr lang="en-US" sz="2800" i="1" dirty="0" smtClean="0">
                <a:solidFill>
                  <a:srgbClr val="008000"/>
                </a:solidFill>
              </a:rPr>
              <a:t> </a:t>
            </a:r>
            <a:r>
              <a:rPr lang="en-US" sz="2800" i="1" dirty="0" err="1" smtClean="0">
                <a:solidFill>
                  <a:srgbClr val="008000"/>
                </a:solidFill>
              </a:rPr>
              <a:t>inmediato</a:t>
            </a:r>
            <a:r>
              <a:rPr lang="en-US" sz="2800" i="1" dirty="0" smtClean="0">
                <a:solidFill>
                  <a:srgbClr val="008000"/>
                </a:solidFill>
              </a:rPr>
              <a:t> (10 </a:t>
            </a:r>
            <a:r>
              <a:rPr lang="en-US" sz="2800" i="1" dirty="0" err="1" smtClean="0">
                <a:solidFill>
                  <a:srgbClr val="008000"/>
                </a:solidFill>
              </a:rPr>
              <a:t>años</a:t>
            </a:r>
            <a:r>
              <a:rPr lang="en-US" sz="2800" i="1" dirty="0" smtClean="0">
                <a:solidFill>
                  <a:srgbClr val="008000"/>
                </a:solidFill>
              </a:rPr>
              <a:t>)”</a:t>
            </a:r>
            <a:r>
              <a:rPr lang="en-US" sz="2800" dirty="0" smtClean="0">
                <a:solidFill>
                  <a:srgbClr val="008000"/>
                </a:solidFill>
              </a:rPr>
              <a:t>  = </a:t>
            </a:r>
            <a:r>
              <a:rPr lang="en-US" sz="2800" dirty="0" err="1" smtClean="0">
                <a:solidFill>
                  <a:srgbClr val="008000"/>
                </a:solidFill>
              </a:rPr>
              <a:t>Amenazas</a:t>
            </a:r>
            <a:endParaRPr lang="en-US" sz="2800" dirty="0" smtClean="0">
              <a:solidFill>
                <a:srgbClr val="008000"/>
              </a:solidFill>
            </a:endParaRPr>
          </a:p>
          <a:p>
            <a:pPr eaLnBrk="1" hangingPunct="1">
              <a:lnSpc>
                <a:spcPct val="110000"/>
              </a:lnSpc>
              <a:buClr>
                <a:schemeClr val="tx1"/>
              </a:buClr>
              <a:buFontTx/>
              <a:buNone/>
            </a:pPr>
            <a:endParaRPr lang="en-US" sz="1600" dirty="0" smtClean="0"/>
          </a:p>
          <a:p>
            <a:pPr eaLnBrk="1" hangingPunct="1">
              <a:buClr>
                <a:schemeClr val="tx1"/>
              </a:buClr>
            </a:pPr>
            <a:endParaRPr lang="en-US" sz="1600" dirty="0" smtClean="0"/>
          </a:p>
        </p:txBody>
      </p:sp>
      <p:sp>
        <p:nvSpPr>
          <p:cNvPr id="223236"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sp>
        <p:nvSpPr>
          <p:cNvPr id="11"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smtClean="0">
              <a:solidFill>
                <a:schemeClr val="bg1"/>
              </a:solidFill>
              <a:latin typeface="Calibri" pitchFamily="34" charset="0"/>
            </a:endParaRPr>
          </a:p>
        </p:txBody>
      </p:sp>
      <p:sp>
        <p:nvSpPr>
          <p:cNvPr id="6"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latin typeface="+mn-lt"/>
                <a:ea typeface="+mj-ea"/>
                <a:cs typeface="+mj-cs"/>
              </a:rPr>
              <a:t>Problemas</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comunes</a:t>
            </a:r>
            <a:r>
              <a:rPr lang="en-US" sz="3200" b="1" kern="0" dirty="0" smtClean="0">
                <a:solidFill>
                  <a:schemeClr val="bg1"/>
                </a:solidFill>
                <a:latin typeface="+mn-lt"/>
                <a:ea typeface="+mj-ea"/>
                <a:cs typeface="+mj-cs"/>
              </a:rPr>
              <a:t> y </a:t>
            </a:r>
            <a:r>
              <a:rPr lang="en-US" sz="3200" b="1" kern="0" dirty="0" err="1" smtClean="0">
                <a:solidFill>
                  <a:schemeClr val="bg1"/>
                </a:solidFill>
                <a:latin typeface="+mn-lt"/>
                <a:ea typeface="+mj-ea"/>
                <a:cs typeface="+mj-cs"/>
              </a:rPr>
              <a:t>Recomendaciones</a:t>
            </a:r>
            <a:endParaRPr lang="en-US" sz="3200" b="1" kern="0" dirty="0">
              <a:solidFill>
                <a:schemeClr val="bg1"/>
              </a:solidFill>
              <a:latin typeface="+mn-lt"/>
              <a:ea typeface="+mj-ea"/>
              <a:cs typeface="+mj-cs"/>
            </a:endParaRPr>
          </a:p>
        </p:txBody>
      </p:sp>
      <p:graphicFrame>
        <p:nvGraphicFramePr>
          <p:cNvPr id="101378"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01492" name="Clip" r:id="rId4" imgW="2439134" imgH="4408950" progId="">
                  <p:embed/>
                </p:oleObj>
              </mc:Choice>
              <mc:Fallback>
                <p:oleObj name="Clip" r:id="rId4" imgW="2439134" imgH="4408950" progId="">
                  <p:embed/>
                  <p:pic>
                    <p:nvPicPr>
                      <p:cNvPr id="0"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wipe(left)">
                                      <p:cBhvr>
                                        <p:cTn id="7" dur="500"/>
                                        <p:tgtEl>
                                          <p:spTgt spid="9219">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219">
                                            <p:txEl>
                                              <p:pRg st="4" end="4"/>
                                            </p:txEl>
                                          </p:spTgt>
                                        </p:tgtEl>
                                        <p:attrNameLst>
                                          <p:attrName>style.visibility</p:attrName>
                                        </p:attrNameLst>
                                      </p:cBhvr>
                                      <p:to>
                                        <p:strVal val="visible"/>
                                      </p:to>
                                    </p:set>
                                    <p:animEffect transition="in" filter="wipe(left)">
                                      <p:cBhvr>
                                        <p:cTn id="1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304800" y="1600200"/>
            <a:ext cx="8458200" cy="4876800"/>
          </a:xfrm>
        </p:spPr>
        <p:txBody>
          <a:bodyPr/>
          <a:lstStyle/>
          <a:p>
            <a:pPr eaLnBrk="1" hangingPunct="1">
              <a:lnSpc>
                <a:spcPct val="90000"/>
              </a:lnSpc>
              <a:buNone/>
            </a:pPr>
            <a:r>
              <a:rPr lang="en-US" sz="2800" b="1" dirty="0" err="1" smtClean="0">
                <a:solidFill>
                  <a:schemeClr val="accent2"/>
                </a:solidFill>
              </a:rPr>
              <a:t>Problema</a:t>
            </a:r>
            <a:r>
              <a:rPr lang="en-US" sz="2800" b="1" dirty="0" smtClean="0">
                <a:solidFill>
                  <a:schemeClr val="accent2"/>
                </a:solidFill>
              </a:rPr>
              <a:t>: </a:t>
            </a:r>
            <a:r>
              <a:rPr lang="es-ES" sz="2800" b="1" dirty="0" smtClean="0">
                <a:solidFill>
                  <a:schemeClr val="accent2"/>
                </a:solidFill>
              </a:rPr>
              <a:t>¿Qué pasa </a:t>
            </a:r>
            <a:r>
              <a:rPr lang="es-ES" sz="2800" b="1" dirty="0">
                <a:solidFill>
                  <a:schemeClr val="accent2"/>
                </a:solidFill>
              </a:rPr>
              <a:t>con la directriz de “10 años” para la clasificación de las amenazas?</a:t>
            </a:r>
          </a:p>
          <a:p>
            <a:pPr eaLnBrk="1" hangingPunct="1">
              <a:lnSpc>
                <a:spcPct val="90000"/>
              </a:lnSpc>
              <a:buNone/>
            </a:pPr>
            <a:endParaRPr lang="en-US" sz="2000" dirty="0" smtClean="0">
              <a:solidFill>
                <a:srgbClr val="008000"/>
              </a:solidFill>
            </a:endParaRPr>
          </a:p>
          <a:p>
            <a:pPr lvl="1" eaLnBrk="1" hangingPunct="1">
              <a:lnSpc>
                <a:spcPct val="90000"/>
              </a:lnSpc>
              <a:spcBef>
                <a:spcPct val="15000"/>
              </a:spcBef>
            </a:pPr>
            <a:r>
              <a:rPr lang="es-ES" dirty="0" smtClean="0">
                <a:solidFill>
                  <a:srgbClr val="008000"/>
                </a:solidFill>
              </a:rPr>
              <a:t>Funciona para todo, excepto con algunas especies invasoras y factores de largo plazo</a:t>
            </a:r>
            <a:r>
              <a:rPr lang="es-ES" dirty="0">
                <a:solidFill>
                  <a:srgbClr val="008000"/>
                </a:solidFill>
              </a:rPr>
              <a:t>/ </a:t>
            </a:r>
            <a:r>
              <a:rPr lang="es-ES" dirty="0" smtClean="0">
                <a:solidFill>
                  <a:srgbClr val="008000"/>
                </a:solidFill>
              </a:rPr>
              <a:t>persistentes, como </a:t>
            </a:r>
            <a:r>
              <a:rPr lang="es-ES" dirty="0">
                <a:solidFill>
                  <a:srgbClr val="008000"/>
                </a:solidFill>
              </a:rPr>
              <a:t>el cambio </a:t>
            </a:r>
            <a:r>
              <a:rPr lang="es-ES" dirty="0" smtClean="0">
                <a:solidFill>
                  <a:srgbClr val="008000"/>
                </a:solidFill>
              </a:rPr>
              <a:t>climático.</a:t>
            </a:r>
            <a:endParaRPr lang="en-US" dirty="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39" name="Clip" r:id="rId4" imgW="2439134" imgH="4408950" progId="">
                  <p:embed/>
                </p:oleObj>
              </mc:Choice>
              <mc:Fallback>
                <p:oleObj name="Clip" r:id="rId4" imgW="2439134" imgH="440895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rPr>
              <a:t>Problemas</a:t>
            </a:r>
            <a:r>
              <a:rPr lang="en-US" sz="3200" b="1" kern="0" dirty="0" smtClean="0">
                <a:solidFill>
                  <a:schemeClr val="bg1"/>
                </a:solidFill>
              </a:rPr>
              <a:t> </a:t>
            </a:r>
            <a:r>
              <a:rPr lang="en-US" sz="3200" b="1" kern="0" dirty="0" err="1" smtClean="0">
                <a:solidFill>
                  <a:schemeClr val="bg1"/>
                </a:solidFill>
              </a:rPr>
              <a:t>comunes</a:t>
            </a:r>
            <a:r>
              <a:rPr lang="en-US" sz="3200" b="1" kern="0" dirty="0" smtClean="0">
                <a:solidFill>
                  <a:schemeClr val="bg1"/>
                </a:solidFill>
              </a:rPr>
              <a:t> y </a:t>
            </a:r>
            <a:r>
              <a:rPr lang="en-US" sz="3200" b="1" kern="0" dirty="0" err="1" smtClean="0">
                <a:solidFill>
                  <a:schemeClr val="bg1"/>
                </a:solidFill>
              </a:rPr>
              <a:t>Recomendaciones</a:t>
            </a:r>
            <a:endParaRPr lang="en-US" sz="3200" b="1" kern="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457200" y="1676400"/>
          <a:ext cx="7924800" cy="4519612"/>
        </p:xfrm>
        <a:graphic>
          <a:graphicData uri="http://schemas.openxmlformats.org/presentationml/2006/ole">
            <mc:AlternateContent xmlns:mc="http://schemas.openxmlformats.org/markup-compatibility/2006">
              <mc:Choice xmlns:v="urn:schemas-microsoft-com:vml" Requires="v">
                <p:oleObj spid="_x0000_s107625" name="Visio" r:id="rId4" imgW="6717487" imgH="3406140" progId="">
                  <p:embed/>
                </p:oleObj>
              </mc:Choice>
              <mc:Fallback>
                <p:oleObj name="Visio" r:id="rId4" imgW="6717487" imgH="340614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7924800"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PE" sz="3600" b="1" kern="0" dirty="0" smtClean="0">
                <a:solidFill>
                  <a:schemeClr val="bg1"/>
                </a:solidFill>
                <a:latin typeface="+mn-lt"/>
                <a:ea typeface="+mj-ea"/>
                <a:cs typeface="+mj-cs"/>
              </a:rPr>
              <a:t>¿Qué sitio está mejor conservado?</a:t>
            </a:r>
            <a:endParaRPr lang="es-PE" sz="3600" b="1" kern="0" dirty="0">
              <a:solidFill>
                <a:schemeClr val="bg1"/>
              </a:solidFill>
              <a:latin typeface="+mn-lt"/>
              <a:ea typeface="+mj-ea"/>
              <a:cs typeface="+mj-cs"/>
            </a:endParaRPr>
          </a:p>
        </p:txBody>
      </p:sp>
      <p:sp>
        <p:nvSpPr>
          <p:cNvPr id="4"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smtClean="0">
                <a:solidFill>
                  <a:schemeClr val="bg1"/>
                </a:solidFill>
                <a:latin typeface="Calibri" pitchFamily="34" charset="0"/>
              </a:rPr>
              <a:t>Amenazas</a:t>
            </a:r>
            <a:endParaRPr lang="en-US" sz="2800" dirty="0">
              <a:solidFill>
                <a:schemeClr val="bg1"/>
              </a:solidFill>
              <a:latin typeface="Calibri" pitchFamily="34" charset="0"/>
            </a:endParaRPr>
          </a:p>
        </p:txBody>
      </p:sp>
      <p:sp>
        <p:nvSpPr>
          <p:cNvPr id="5" name="4 Rectángulo"/>
          <p:cNvSpPr/>
          <p:nvPr/>
        </p:nvSpPr>
        <p:spPr>
          <a:xfrm>
            <a:off x="1828800" y="1752600"/>
            <a:ext cx="1219200" cy="5334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7 CuadroTexto"/>
          <p:cNvSpPr txBox="1"/>
          <p:nvPr/>
        </p:nvSpPr>
        <p:spPr>
          <a:xfrm>
            <a:off x="1905000" y="1752600"/>
            <a:ext cx="1066800" cy="400110"/>
          </a:xfrm>
          <a:prstGeom prst="rect">
            <a:avLst/>
          </a:prstGeom>
          <a:noFill/>
        </p:spPr>
        <p:txBody>
          <a:bodyPr wrap="square" rtlCol="0">
            <a:spAutoFit/>
          </a:bodyPr>
          <a:lstStyle/>
          <a:p>
            <a:r>
              <a:rPr lang="en-US" sz="2000" b="1" dirty="0" err="1" smtClean="0"/>
              <a:t>Sitio</a:t>
            </a:r>
            <a:r>
              <a:rPr lang="en-US" sz="2000" b="1" dirty="0" smtClean="0"/>
              <a:t> A</a:t>
            </a:r>
            <a:endParaRPr lang="en-US" sz="2000" b="1" dirty="0"/>
          </a:p>
        </p:txBody>
      </p:sp>
      <p:sp>
        <p:nvSpPr>
          <p:cNvPr id="9" name="8 Rectángulo"/>
          <p:cNvSpPr/>
          <p:nvPr/>
        </p:nvSpPr>
        <p:spPr>
          <a:xfrm>
            <a:off x="6019800" y="1676400"/>
            <a:ext cx="1219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6096000" y="1752600"/>
            <a:ext cx="1066800" cy="400110"/>
          </a:xfrm>
          <a:prstGeom prst="rect">
            <a:avLst/>
          </a:prstGeom>
          <a:noFill/>
        </p:spPr>
        <p:txBody>
          <a:bodyPr wrap="square" rtlCol="0">
            <a:spAutoFit/>
          </a:bodyPr>
          <a:lstStyle/>
          <a:p>
            <a:r>
              <a:rPr lang="en-US" sz="2000" b="1" dirty="0" err="1" smtClean="0"/>
              <a:t>Sitio</a:t>
            </a:r>
            <a:r>
              <a:rPr lang="en-US" sz="2000" b="1" dirty="0" smtClean="0"/>
              <a:t> B</a:t>
            </a:r>
            <a:endParaRPr lang="en-US" sz="2000" b="1" dirty="0"/>
          </a:p>
        </p:txBody>
      </p:sp>
    </p:spTree>
    <p:extLst>
      <p:ext uri="{BB962C8B-B14F-4D97-AF65-F5344CB8AC3E}">
        <p14:creationId xmlns:p14="http://schemas.microsoft.com/office/powerpoint/2010/main" val="16149690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228600" y="1524000"/>
            <a:ext cx="8686800" cy="4876800"/>
          </a:xfrm>
        </p:spPr>
        <p:txBody>
          <a:bodyPr/>
          <a:lstStyle/>
          <a:p>
            <a:pPr eaLnBrk="1" hangingPunct="1">
              <a:lnSpc>
                <a:spcPct val="90000"/>
              </a:lnSpc>
              <a:buNone/>
            </a:pPr>
            <a:r>
              <a:rPr lang="en-US" sz="2800" b="1" dirty="0" err="1" smtClean="0">
                <a:solidFill>
                  <a:schemeClr val="accent2"/>
                </a:solidFill>
              </a:rPr>
              <a:t>Problema</a:t>
            </a:r>
            <a:r>
              <a:rPr lang="en-US" sz="2800" b="1" dirty="0" smtClean="0">
                <a:solidFill>
                  <a:schemeClr val="accent2"/>
                </a:solidFill>
              </a:rPr>
              <a:t>: ¿</a:t>
            </a:r>
            <a:r>
              <a:rPr lang="en-US" sz="2800" b="1" dirty="0" err="1" smtClean="0">
                <a:solidFill>
                  <a:schemeClr val="accent2"/>
                </a:solidFill>
              </a:rPr>
              <a:t>Cuándo</a:t>
            </a:r>
            <a:r>
              <a:rPr lang="en-US" sz="2800" b="1" dirty="0" smtClean="0">
                <a:solidFill>
                  <a:schemeClr val="accent2"/>
                </a:solidFill>
              </a:rPr>
              <a:t> </a:t>
            </a:r>
            <a:r>
              <a:rPr lang="en-US" sz="2800" b="1" dirty="0" err="1" smtClean="0">
                <a:solidFill>
                  <a:schemeClr val="accent2"/>
                </a:solidFill>
              </a:rPr>
              <a:t>agrupar</a:t>
            </a:r>
            <a:r>
              <a:rPr lang="en-US" sz="2800" b="1" dirty="0" smtClean="0">
                <a:solidFill>
                  <a:schemeClr val="accent2"/>
                </a:solidFill>
              </a:rPr>
              <a:t> o </a:t>
            </a:r>
            <a:r>
              <a:rPr lang="en-US" sz="2800" b="1" dirty="0" err="1" smtClean="0">
                <a:solidFill>
                  <a:schemeClr val="accent2"/>
                </a:solidFill>
              </a:rPr>
              <a:t>dividir</a:t>
            </a:r>
            <a:r>
              <a:rPr lang="en-US" sz="2800" b="1" dirty="0" smtClean="0">
                <a:solidFill>
                  <a:schemeClr val="accent2"/>
                </a:solidFill>
              </a:rPr>
              <a:t> </a:t>
            </a:r>
            <a:r>
              <a:rPr lang="en-US" sz="2800" b="1" dirty="0" err="1" smtClean="0">
                <a:solidFill>
                  <a:schemeClr val="accent2"/>
                </a:solidFill>
              </a:rPr>
              <a:t>las</a:t>
            </a:r>
            <a:r>
              <a:rPr lang="en-US" sz="2800" b="1" dirty="0" smtClean="0">
                <a:solidFill>
                  <a:schemeClr val="accent2"/>
                </a:solidFill>
              </a:rPr>
              <a:t> </a:t>
            </a:r>
            <a:r>
              <a:rPr lang="en-US" sz="2800" b="1" dirty="0" err="1" smtClean="0">
                <a:solidFill>
                  <a:schemeClr val="accent2"/>
                </a:solidFill>
              </a:rPr>
              <a:t>amenazas</a:t>
            </a:r>
            <a:r>
              <a:rPr lang="en-US" sz="2800" b="1" dirty="0" smtClean="0">
                <a:solidFill>
                  <a:schemeClr val="accent2"/>
                </a:solidFill>
              </a:rPr>
              <a:t>?</a:t>
            </a:r>
            <a:endParaRPr lang="en-US" sz="2000" dirty="0" smtClean="0">
              <a:solidFill>
                <a:srgbClr val="008000"/>
              </a:solidFill>
            </a:endParaRPr>
          </a:p>
          <a:p>
            <a:pPr lvl="1" eaLnBrk="1" hangingPunct="1">
              <a:lnSpc>
                <a:spcPct val="90000"/>
              </a:lnSpc>
              <a:spcBef>
                <a:spcPct val="15000"/>
              </a:spcBef>
            </a:pPr>
            <a:endParaRPr lang="en-US" sz="2000" dirty="0">
              <a:solidFill>
                <a:srgbClr val="008000"/>
              </a:solidFill>
            </a:endParaRPr>
          </a:p>
          <a:p>
            <a:pPr lvl="1" eaLnBrk="1" hangingPunct="1">
              <a:lnSpc>
                <a:spcPct val="90000"/>
              </a:lnSpc>
              <a:spcBef>
                <a:spcPct val="15000"/>
              </a:spcBef>
            </a:pPr>
            <a:r>
              <a:rPr lang="en-US" dirty="0" smtClean="0">
                <a:solidFill>
                  <a:srgbClr val="008000"/>
                </a:solidFill>
              </a:rPr>
              <a:t>Si hay </a:t>
            </a:r>
            <a:r>
              <a:rPr lang="en-US" dirty="0" err="1" smtClean="0">
                <a:solidFill>
                  <a:srgbClr val="008000"/>
                </a:solidFill>
              </a:rPr>
              <a:t>duda</a:t>
            </a:r>
            <a:r>
              <a:rPr lang="en-US" dirty="0" smtClean="0">
                <a:solidFill>
                  <a:srgbClr val="008000"/>
                </a:solidFill>
              </a:rPr>
              <a:t>, </a:t>
            </a:r>
            <a:r>
              <a:rPr lang="en-US" dirty="0" err="1" smtClean="0">
                <a:solidFill>
                  <a:srgbClr val="008000"/>
                </a:solidFill>
              </a:rPr>
              <a:t>mejor</a:t>
            </a:r>
            <a:r>
              <a:rPr lang="en-US" dirty="0" smtClean="0">
                <a:solidFill>
                  <a:srgbClr val="008000"/>
                </a:solidFill>
              </a:rPr>
              <a:t> </a:t>
            </a:r>
            <a:r>
              <a:rPr lang="en-US" dirty="0" err="1" smtClean="0">
                <a:solidFill>
                  <a:srgbClr val="008000"/>
                </a:solidFill>
              </a:rPr>
              <a:t>dividir</a:t>
            </a:r>
            <a:r>
              <a:rPr lang="en-US" dirty="0" smtClean="0">
                <a:solidFill>
                  <a:srgbClr val="008000"/>
                </a:solidFill>
              </a:rPr>
              <a:t> </a:t>
            </a:r>
            <a:r>
              <a:rPr lang="en-US" dirty="0" err="1" smtClean="0">
                <a:solidFill>
                  <a:srgbClr val="008000"/>
                </a:solidFill>
              </a:rPr>
              <a:t>inicialmente</a:t>
            </a:r>
            <a:endParaRPr lang="en-US" dirty="0" smtClean="0">
              <a:solidFill>
                <a:srgbClr val="008000"/>
              </a:solidFill>
            </a:endParaRPr>
          </a:p>
          <a:p>
            <a:pPr lvl="1" eaLnBrk="1" hangingPunct="1">
              <a:lnSpc>
                <a:spcPct val="90000"/>
              </a:lnSpc>
              <a:spcBef>
                <a:spcPct val="15000"/>
              </a:spcBef>
            </a:pPr>
            <a:endParaRPr lang="en-US" sz="600" dirty="0">
              <a:solidFill>
                <a:srgbClr val="008000"/>
              </a:solidFill>
            </a:endParaRPr>
          </a:p>
          <a:p>
            <a:pPr lvl="1" eaLnBrk="1" hangingPunct="1">
              <a:lnSpc>
                <a:spcPct val="90000"/>
              </a:lnSpc>
              <a:spcBef>
                <a:spcPct val="15000"/>
              </a:spcBef>
            </a:pPr>
            <a:r>
              <a:rPr lang="en-US" dirty="0" err="1" smtClean="0">
                <a:solidFill>
                  <a:srgbClr val="008000"/>
                </a:solidFill>
              </a:rPr>
              <a:t>Dividir</a:t>
            </a:r>
            <a:r>
              <a:rPr lang="en-US" dirty="0" smtClean="0">
                <a:solidFill>
                  <a:srgbClr val="008000"/>
                </a:solidFill>
              </a:rPr>
              <a:t> </a:t>
            </a:r>
            <a:r>
              <a:rPr lang="en-US" dirty="0" err="1" smtClean="0">
                <a:solidFill>
                  <a:srgbClr val="008000"/>
                </a:solidFill>
              </a:rPr>
              <a:t>si</a:t>
            </a:r>
            <a:r>
              <a:rPr lang="en-US" dirty="0" smtClean="0">
                <a:solidFill>
                  <a:srgbClr val="008000"/>
                </a:solidFill>
              </a:rPr>
              <a:t> los </a:t>
            </a:r>
            <a:r>
              <a:rPr lang="en-US" dirty="0" err="1" smtClean="0">
                <a:solidFill>
                  <a:srgbClr val="008000"/>
                </a:solidFill>
              </a:rPr>
              <a:t>actores</a:t>
            </a:r>
            <a:r>
              <a:rPr lang="en-US" dirty="0" smtClean="0">
                <a:solidFill>
                  <a:srgbClr val="008000"/>
                </a:solidFill>
              </a:rPr>
              <a:t> son </a:t>
            </a:r>
            <a:r>
              <a:rPr lang="en-US" dirty="0" err="1" smtClean="0">
                <a:solidFill>
                  <a:srgbClr val="008000"/>
                </a:solidFill>
              </a:rPr>
              <a:t>distintos</a:t>
            </a:r>
            <a:r>
              <a:rPr lang="en-US" dirty="0" smtClean="0">
                <a:solidFill>
                  <a:srgbClr val="008000"/>
                </a:solidFill>
              </a:rPr>
              <a:t> y se </a:t>
            </a:r>
            <a:r>
              <a:rPr lang="en-US" dirty="0" err="1">
                <a:solidFill>
                  <a:srgbClr val="008000"/>
                </a:solidFill>
              </a:rPr>
              <a:t>requieren</a:t>
            </a:r>
            <a:r>
              <a:rPr lang="en-US" dirty="0">
                <a:solidFill>
                  <a:srgbClr val="008000"/>
                </a:solidFill>
              </a:rPr>
              <a:t> de </a:t>
            </a:r>
            <a:r>
              <a:rPr lang="en-US" dirty="0" err="1">
                <a:solidFill>
                  <a:srgbClr val="008000"/>
                </a:solidFill>
              </a:rPr>
              <a:t>estrategias</a:t>
            </a:r>
            <a:r>
              <a:rPr lang="en-US" dirty="0">
                <a:solidFill>
                  <a:srgbClr val="008000"/>
                </a:solidFill>
              </a:rPr>
              <a:t> </a:t>
            </a:r>
            <a:r>
              <a:rPr lang="en-US" dirty="0" err="1">
                <a:solidFill>
                  <a:srgbClr val="008000"/>
                </a:solidFill>
              </a:rPr>
              <a:t>diferentes</a:t>
            </a:r>
            <a:r>
              <a:rPr lang="en-US" dirty="0">
                <a:solidFill>
                  <a:srgbClr val="008000"/>
                </a:solidFill>
              </a:rPr>
              <a:t> (</a:t>
            </a:r>
            <a:r>
              <a:rPr lang="en-US" dirty="0" err="1">
                <a:solidFill>
                  <a:srgbClr val="008000"/>
                </a:solidFill>
              </a:rPr>
              <a:t>ejemplo</a:t>
            </a:r>
            <a:r>
              <a:rPr lang="en-US" dirty="0">
                <a:solidFill>
                  <a:srgbClr val="008000"/>
                </a:solidFill>
              </a:rPr>
              <a:t> </a:t>
            </a:r>
            <a:r>
              <a:rPr lang="en-US" dirty="0" err="1">
                <a:solidFill>
                  <a:srgbClr val="008000"/>
                </a:solidFill>
              </a:rPr>
              <a:t>pesca</a:t>
            </a:r>
            <a:r>
              <a:rPr lang="en-US" dirty="0">
                <a:solidFill>
                  <a:srgbClr val="008000"/>
                </a:solidFill>
              </a:rPr>
              <a:t> </a:t>
            </a:r>
            <a:r>
              <a:rPr lang="en-US" dirty="0" err="1">
                <a:solidFill>
                  <a:srgbClr val="008000"/>
                </a:solidFill>
              </a:rPr>
              <a:t>artesanal</a:t>
            </a:r>
            <a:r>
              <a:rPr lang="en-US" dirty="0">
                <a:solidFill>
                  <a:srgbClr val="008000"/>
                </a:solidFill>
              </a:rPr>
              <a:t> vs. </a:t>
            </a:r>
            <a:r>
              <a:rPr lang="en-US" dirty="0" err="1">
                <a:solidFill>
                  <a:srgbClr val="008000"/>
                </a:solidFill>
              </a:rPr>
              <a:t>pesca</a:t>
            </a:r>
            <a:r>
              <a:rPr lang="en-US" dirty="0">
                <a:solidFill>
                  <a:srgbClr val="008000"/>
                </a:solidFill>
              </a:rPr>
              <a:t> industrial</a:t>
            </a:r>
            <a:r>
              <a:rPr lang="en-US" dirty="0" smtClean="0">
                <a:solidFill>
                  <a:srgbClr val="008000"/>
                </a:solidFill>
              </a:rPr>
              <a:t>)</a:t>
            </a:r>
          </a:p>
          <a:p>
            <a:pPr lvl="1" eaLnBrk="1" hangingPunct="1">
              <a:lnSpc>
                <a:spcPct val="90000"/>
              </a:lnSpc>
              <a:spcBef>
                <a:spcPct val="15000"/>
              </a:spcBef>
            </a:pPr>
            <a:endParaRPr lang="en-US" sz="600" dirty="0">
              <a:solidFill>
                <a:srgbClr val="008000"/>
              </a:solidFill>
            </a:endParaRPr>
          </a:p>
          <a:p>
            <a:pPr lvl="1" eaLnBrk="1" hangingPunct="1">
              <a:lnSpc>
                <a:spcPct val="90000"/>
              </a:lnSpc>
              <a:spcBef>
                <a:spcPct val="15000"/>
              </a:spcBef>
            </a:pPr>
            <a:r>
              <a:rPr lang="en-US" dirty="0">
                <a:solidFill>
                  <a:srgbClr val="008000"/>
                </a:solidFill>
              </a:rPr>
              <a:t>Use la </a:t>
            </a:r>
            <a:r>
              <a:rPr lang="en-US" dirty="0" err="1">
                <a:solidFill>
                  <a:srgbClr val="008000"/>
                </a:solidFill>
              </a:rPr>
              <a:t>clasificación</a:t>
            </a:r>
            <a:r>
              <a:rPr lang="en-US" dirty="0">
                <a:solidFill>
                  <a:srgbClr val="008000"/>
                </a:solidFill>
              </a:rPr>
              <a:t> </a:t>
            </a:r>
            <a:r>
              <a:rPr lang="en-US" dirty="0" err="1">
                <a:solidFill>
                  <a:srgbClr val="008000"/>
                </a:solidFill>
              </a:rPr>
              <a:t>taxonómica</a:t>
            </a:r>
            <a:r>
              <a:rPr lang="en-US" dirty="0">
                <a:solidFill>
                  <a:srgbClr val="008000"/>
                </a:solidFill>
              </a:rPr>
              <a:t> de </a:t>
            </a:r>
            <a:r>
              <a:rPr lang="en-US" dirty="0" err="1">
                <a:solidFill>
                  <a:srgbClr val="008000"/>
                </a:solidFill>
              </a:rPr>
              <a:t>amenaza</a:t>
            </a:r>
            <a:r>
              <a:rPr lang="en-US" dirty="0">
                <a:solidFill>
                  <a:srgbClr val="008000"/>
                </a:solidFill>
              </a:rPr>
              <a:t> </a:t>
            </a:r>
            <a:r>
              <a:rPr lang="en-US" dirty="0" err="1">
                <a:solidFill>
                  <a:srgbClr val="008000"/>
                </a:solidFill>
              </a:rPr>
              <a:t>común</a:t>
            </a:r>
            <a:r>
              <a:rPr lang="en-US" dirty="0">
                <a:solidFill>
                  <a:srgbClr val="008000"/>
                </a:solidFill>
              </a:rPr>
              <a:t> de UICN </a:t>
            </a:r>
            <a:r>
              <a:rPr lang="en-US" dirty="0" err="1">
                <a:solidFill>
                  <a:srgbClr val="008000"/>
                </a:solidFill>
              </a:rPr>
              <a:t>para</a:t>
            </a:r>
            <a:r>
              <a:rPr lang="en-US" dirty="0">
                <a:solidFill>
                  <a:srgbClr val="008000"/>
                </a:solidFill>
              </a:rPr>
              <a:t> </a:t>
            </a:r>
            <a:r>
              <a:rPr lang="en-US" dirty="0" err="1">
                <a:solidFill>
                  <a:srgbClr val="008000"/>
                </a:solidFill>
              </a:rPr>
              <a:t>tener</a:t>
            </a:r>
            <a:r>
              <a:rPr lang="en-US" dirty="0">
                <a:solidFill>
                  <a:srgbClr val="008000"/>
                </a:solidFill>
              </a:rPr>
              <a:t> </a:t>
            </a:r>
            <a:r>
              <a:rPr lang="en-US" dirty="0" err="1">
                <a:solidFill>
                  <a:srgbClr val="008000"/>
                </a:solidFill>
              </a:rPr>
              <a:t>una</a:t>
            </a:r>
            <a:r>
              <a:rPr lang="en-US" dirty="0">
                <a:solidFill>
                  <a:srgbClr val="008000"/>
                </a:solidFill>
              </a:rPr>
              <a:t> </a:t>
            </a:r>
            <a:r>
              <a:rPr lang="en-US" dirty="0" err="1">
                <a:solidFill>
                  <a:srgbClr val="008000"/>
                </a:solidFill>
              </a:rPr>
              <a:t>perspectiva</a:t>
            </a:r>
            <a:r>
              <a:rPr lang="en-US" dirty="0">
                <a:solidFill>
                  <a:srgbClr val="008000"/>
                </a:solidFill>
              </a:rPr>
              <a:t> de lo </a:t>
            </a:r>
            <a:r>
              <a:rPr lang="en-US" dirty="0" err="1">
                <a:solidFill>
                  <a:srgbClr val="008000"/>
                </a:solidFill>
              </a:rPr>
              <a:t>que</a:t>
            </a:r>
            <a:r>
              <a:rPr lang="en-US" dirty="0">
                <a:solidFill>
                  <a:srgbClr val="008000"/>
                </a:solidFill>
              </a:rPr>
              <a:t> </a:t>
            </a:r>
            <a:r>
              <a:rPr lang="en-US" dirty="0" err="1">
                <a:solidFill>
                  <a:srgbClr val="008000"/>
                </a:solidFill>
              </a:rPr>
              <a:t>puede</a:t>
            </a:r>
            <a:r>
              <a:rPr lang="en-US" dirty="0">
                <a:solidFill>
                  <a:srgbClr val="008000"/>
                </a:solidFill>
              </a:rPr>
              <a:t> </a:t>
            </a:r>
            <a:r>
              <a:rPr lang="en-US" dirty="0" err="1">
                <a:solidFill>
                  <a:srgbClr val="008000"/>
                </a:solidFill>
              </a:rPr>
              <a:t>traer</a:t>
            </a:r>
            <a:r>
              <a:rPr lang="en-US" dirty="0">
                <a:solidFill>
                  <a:srgbClr val="008000"/>
                </a:solidFill>
              </a:rPr>
              <a:t> </a:t>
            </a:r>
            <a:r>
              <a:rPr lang="en-US" dirty="0" err="1" smtClean="0">
                <a:solidFill>
                  <a:srgbClr val="008000"/>
                </a:solidFill>
              </a:rPr>
              <a:t>trabajarlas</a:t>
            </a:r>
            <a:r>
              <a:rPr lang="en-US" dirty="0" smtClean="0">
                <a:solidFill>
                  <a:srgbClr val="008000"/>
                </a:solidFill>
              </a:rPr>
              <a:t> </a:t>
            </a:r>
            <a:r>
              <a:rPr lang="en-US" dirty="0">
                <a:solidFill>
                  <a:srgbClr val="008000"/>
                </a:solidFill>
              </a:rPr>
              <a:t>en </a:t>
            </a:r>
            <a:r>
              <a:rPr lang="en-US" dirty="0" err="1" smtClean="0">
                <a:solidFill>
                  <a:srgbClr val="008000"/>
                </a:solidFill>
              </a:rPr>
              <a:t>conjunto</a:t>
            </a:r>
            <a:endParaRPr lang="en-US" dirty="0" smtClean="0">
              <a:solidFill>
                <a:srgbClr val="008000"/>
              </a:solidFill>
            </a:endParaRPr>
          </a:p>
          <a:p>
            <a:pPr lvl="1" eaLnBrk="1" hangingPunct="1">
              <a:lnSpc>
                <a:spcPct val="90000"/>
              </a:lnSpc>
              <a:spcBef>
                <a:spcPct val="15000"/>
              </a:spcBef>
            </a:pPr>
            <a:endParaRPr lang="en-US" sz="600" dirty="0">
              <a:solidFill>
                <a:srgbClr val="008000"/>
              </a:solidFill>
            </a:endParaRPr>
          </a:p>
          <a:p>
            <a:pPr lvl="1" eaLnBrk="1" hangingPunct="1">
              <a:lnSpc>
                <a:spcPct val="90000"/>
              </a:lnSpc>
              <a:spcBef>
                <a:spcPct val="15000"/>
              </a:spcBef>
            </a:pPr>
            <a:r>
              <a:rPr lang="en-US" dirty="0">
                <a:solidFill>
                  <a:srgbClr val="008000"/>
                </a:solidFill>
              </a:rPr>
              <a:t>Además, </a:t>
            </a:r>
            <a:r>
              <a:rPr lang="en-US" dirty="0" smtClean="0">
                <a:solidFill>
                  <a:srgbClr val="008000"/>
                </a:solidFill>
              </a:rPr>
              <a:t>revise </a:t>
            </a:r>
            <a:r>
              <a:rPr lang="en-US" dirty="0" err="1" smtClean="0">
                <a:solidFill>
                  <a:srgbClr val="008000"/>
                </a:solidFill>
              </a:rPr>
              <a:t>si</a:t>
            </a:r>
            <a:r>
              <a:rPr lang="en-US" dirty="0" smtClean="0">
                <a:solidFill>
                  <a:srgbClr val="008000"/>
                </a:solidFill>
              </a:rPr>
              <a:t> </a:t>
            </a:r>
            <a:r>
              <a:rPr lang="en-US" dirty="0" err="1">
                <a:solidFill>
                  <a:srgbClr val="008000"/>
                </a:solidFill>
              </a:rPr>
              <a:t>dividirlas</a:t>
            </a:r>
            <a:r>
              <a:rPr lang="en-US" dirty="0">
                <a:solidFill>
                  <a:srgbClr val="008000"/>
                </a:solidFill>
              </a:rPr>
              <a:t> </a:t>
            </a:r>
            <a:r>
              <a:rPr lang="en-US" dirty="0" err="1">
                <a:solidFill>
                  <a:srgbClr val="008000"/>
                </a:solidFill>
              </a:rPr>
              <a:t>puede</a:t>
            </a:r>
            <a:r>
              <a:rPr lang="en-US" dirty="0">
                <a:solidFill>
                  <a:srgbClr val="008000"/>
                </a:solidFill>
              </a:rPr>
              <a:t> “</a:t>
            </a:r>
            <a:r>
              <a:rPr lang="en-US" dirty="0" err="1">
                <a:solidFill>
                  <a:srgbClr val="008000"/>
                </a:solidFill>
              </a:rPr>
              <a:t>diluir</a:t>
            </a:r>
            <a:r>
              <a:rPr lang="en-US" dirty="0">
                <a:solidFill>
                  <a:srgbClr val="008000"/>
                </a:solidFill>
              </a:rPr>
              <a:t>” d</a:t>
            </a:r>
            <a:r>
              <a:rPr lang="en-US" dirty="0" smtClean="0">
                <a:solidFill>
                  <a:srgbClr val="008000"/>
                </a:solidFill>
              </a:rPr>
              <a:t>e </a:t>
            </a:r>
            <a:r>
              <a:rPr lang="en-US" dirty="0" err="1" smtClean="0">
                <a:solidFill>
                  <a:srgbClr val="008000"/>
                </a:solidFill>
              </a:rPr>
              <a:t>manera</a:t>
            </a:r>
            <a:r>
              <a:rPr lang="en-US" dirty="0" smtClean="0">
                <a:solidFill>
                  <a:srgbClr val="008000"/>
                </a:solidFill>
              </a:rPr>
              <a:t> artificial la </a:t>
            </a:r>
            <a:r>
              <a:rPr lang="en-US" dirty="0" err="1" smtClean="0">
                <a:solidFill>
                  <a:srgbClr val="008000"/>
                </a:solidFill>
              </a:rPr>
              <a:t>evaluación</a:t>
            </a:r>
            <a:r>
              <a:rPr lang="en-US" dirty="0" smtClean="0">
                <a:solidFill>
                  <a:srgbClr val="008000"/>
                </a:solidFill>
              </a:rPr>
              <a:t> de </a:t>
            </a:r>
            <a:r>
              <a:rPr lang="en-US" dirty="0" err="1" smtClean="0">
                <a:solidFill>
                  <a:srgbClr val="008000"/>
                </a:solidFill>
              </a:rPr>
              <a:t>las</a:t>
            </a:r>
            <a:r>
              <a:rPr lang="en-US" dirty="0" smtClean="0">
                <a:solidFill>
                  <a:srgbClr val="008000"/>
                </a:solidFill>
              </a:rPr>
              <a:t> </a:t>
            </a:r>
            <a:r>
              <a:rPr lang="en-US" dirty="0" err="1" smtClean="0">
                <a:solidFill>
                  <a:srgbClr val="008000"/>
                </a:solidFill>
              </a:rPr>
              <a:t>amenazas</a:t>
            </a:r>
            <a:endParaRPr lang="en-US" dirty="0">
              <a:solidFill>
                <a:srgbClr val="008000"/>
              </a:solidFill>
            </a:endParaRPr>
          </a:p>
          <a:p>
            <a:pPr lvl="1" eaLnBrk="1" hangingPunct="1">
              <a:lnSpc>
                <a:spcPct val="90000"/>
              </a:lnSpc>
              <a:spcBef>
                <a:spcPct val="15000"/>
              </a:spcBef>
              <a:buFontTx/>
              <a:buNone/>
            </a:pPr>
            <a:endParaRPr lang="en-US" sz="2000"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extLst>
              <p:ext uri="{D42A27DB-BD31-4B8C-83A1-F6EECF244321}">
                <p14:modId xmlns:p14="http://schemas.microsoft.com/office/powerpoint/2010/main" val="676961366"/>
              </p:ext>
            </p:extLst>
          </p:nvPr>
        </p:nvGraphicFramePr>
        <p:xfrm>
          <a:off x="8326437" y="5943600"/>
          <a:ext cx="436563" cy="762000"/>
        </p:xfrm>
        <a:graphic>
          <a:graphicData uri="http://schemas.openxmlformats.org/presentationml/2006/ole">
            <mc:AlternateContent xmlns:mc="http://schemas.openxmlformats.org/markup-compatibility/2006">
              <mc:Choice xmlns:v="urn:schemas-microsoft-com:vml" Requires="v">
                <p:oleObj spid="_x0000_s113770" name="Clip" r:id="rId4" imgW="2439134" imgH="4408950" progId="">
                  <p:embed/>
                </p:oleObj>
              </mc:Choice>
              <mc:Fallback>
                <p:oleObj name="Clip" r:id="rId4" imgW="2439134" imgH="4408950"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6437" y="59436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rPr>
              <a:t>Problemas</a:t>
            </a:r>
            <a:r>
              <a:rPr lang="en-US" sz="3200" b="1" kern="0" dirty="0" smtClean="0">
                <a:solidFill>
                  <a:schemeClr val="bg1"/>
                </a:solidFill>
              </a:rPr>
              <a:t> </a:t>
            </a:r>
            <a:r>
              <a:rPr lang="en-US" sz="3200" b="1" kern="0" dirty="0" err="1" smtClean="0">
                <a:solidFill>
                  <a:schemeClr val="bg1"/>
                </a:solidFill>
              </a:rPr>
              <a:t>comunes</a:t>
            </a:r>
            <a:r>
              <a:rPr lang="en-US" sz="3200" b="1" kern="0" dirty="0" smtClean="0">
                <a:solidFill>
                  <a:schemeClr val="bg1"/>
                </a:solidFill>
              </a:rPr>
              <a:t> y </a:t>
            </a:r>
            <a:r>
              <a:rPr lang="en-US" sz="3200" b="1" kern="0" dirty="0" err="1" smtClean="0">
                <a:solidFill>
                  <a:schemeClr val="bg1"/>
                </a:solidFill>
              </a:rPr>
              <a:t>Recomendaciones</a:t>
            </a:r>
            <a:endParaRPr lang="en-US" sz="3200" b="1" kern="0" dirty="0">
              <a:solidFill>
                <a:schemeClr val="bg1"/>
              </a:solidFill>
            </a:endParaRPr>
          </a:p>
        </p:txBody>
      </p:sp>
    </p:spTree>
    <p:extLst>
      <p:ext uri="{BB962C8B-B14F-4D97-AF65-F5344CB8AC3E}">
        <p14:creationId xmlns:p14="http://schemas.microsoft.com/office/powerpoint/2010/main" val="3110981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5283">
                                            <p:txEl>
                                              <p:pRg st="4" end="4"/>
                                            </p:txEl>
                                          </p:spTgt>
                                        </p:tgtEl>
                                        <p:attrNameLst>
                                          <p:attrName>style.visibility</p:attrName>
                                        </p:attrNameLst>
                                      </p:cBhvr>
                                      <p:to>
                                        <p:strVal val="visible"/>
                                      </p:to>
                                    </p:set>
                                    <p:animEffect transition="in" filter="wipe(left)">
                                      <p:cBhvr>
                                        <p:cTn id="7" dur="500"/>
                                        <p:tgtEl>
                                          <p:spTgt spid="22528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5283">
                                            <p:txEl>
                                              <p:pRg st="6" end="6"/>
                                            </p:txEl>
                                          </p:spTgt>
                                        </p:tgtEl>
                                        <p:attrNameLst>
                                          <p:attrName>style.visibility</p:attrName>
                                        </p:attrNameLst>
                                      </p:cBhvr>
                                      <p:to>
                                        <p:strVal val="visible"/>
                                      </p:to>
                                    </p:set>
                                    <p:animEffect transition="in" filter="wipe(left)">
                                      <p:cBhvr>
                                        <p:cTn id="10" dur="500"/>
                                        <p:tgtEl>
                                          <p:spTgt spid="22528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25283">
                                            <p:txEl>
                                              <p:pRg st="8" end="8"/>
                                            </p:txEl>
                                          </p:spTgt>
                                        </p:tgtEl>
                                        <p:attrNameLst>
                                          <p:attrName>style.visibility</p:attrName>
                                        </p:attrNameLst>
                                      </p:cBhvr>
                                      <p:to>
                                        <p:strVal val="visible"/>
                                      </p:to>
                                    </p:set>
                                    <p:animEffect transition="in" filter="wipe(left)">
                                      <p:cBhvr>
                                        <p:cTn id="13" dur="500"/>
                                        <p:tgtEl>
                                          <p:spTgt spid="2252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381000" y="1600200"/>
            <a:ext cx="8153400" cy="4876800"/>
          </a:xfrm>
        </p:spPr>
        <p:txBody>
          <a:bodyPr/>
          <a:lstStyle/>
          <a:p>
            <a:pPr eaLnBrk="1" hangingPunct="1">
              <a:lnSpc>
                <a:spcPct val="90000"/>
              </a:lnSpc>
              <a:buNone/>
            </a:pPr>
            <a:r>
              <a:rPr lang="en-US" sz="2800" b="1" dirty="0" err="1" smtClean="0">
                <a:solidFill>
                  <a:schemeClr val="accent2"/>
                </a:solidFill>
              </a:rPr>
              <a:t>Problema</a:t>
            </a:r>
            <a:r>
              <a:rPr lang="en-US" sz="2800" b="1" dirty="0" smtClean="0">
                <a:solidFill>
                  <a:schemeClr val="accent2"/>
                </a:solidFill>
              </a:rPr>
              <a:t>: ¿</a:t>
            </a:r>
            <a:r>
              <a:rPr lang="en-US" sz="2800" b="1" dirty="0" err="1" smtClean="0">
                <a:solidFill>
                  <a:schemeClr val="accent2"/>
                </a:solidFill>
              </a:rPr>
              <a:t>Evaluación</a:t>
            </a:r>
            <a:r>
              <a:rPr lang="en-US" sz="2800" b="1" dirty="0" smtClean="0">
                <a:solidFill>
                  <a:schemeClr val="accent2"/>
                </a:solidFill>
              </a:rPr>
              <a:t> simple o </a:t>
            </a:r>
            <a:r>
              <a:rPr lang="en-US" sz="2800" b="1" dirty="0" err="1" smtClean="0">
                <a:solidFill>
                  <a:schemeClr val="accent2"/>
                </a:solidFill>
              </a:rPr>
              <a:t>basada</a:t>
            </a:r>
            <a:r>
              <a:rPr lang="en-US" sz="2800" b="1" dirty="0" smtClean="0">
                <a:solidFill>
                  <a:schemeClr val="accent2"/>
                </a:solidFill>
              </a:rPr>
              <a:t> en </a:t>
            </a:r>
            <a:r>
              <a:rPr lang="en-US" sz="2800" b="1" dirty="0" err="1" smtClean="0">
                <a:solidFill>
                  <a:schemeClr val="accent2"/>
                </a:solidFill>
              </a:rPr>
              <a:t>estreses</a:t>
            </a:r>
            <a:r>
              <a:rPr lang="en-US" sz="2800" b="1" dirty="0" smtClean="0">
                <a:solidFill>
                  <a:schemeClr val="accent2"/>
                </a:solidFill>
              </a:rPr>
              <a:t>?</a:t>
            </a:r>
          </a:p>
          <a:p>
            <a:pPr eaLnBrk="1" hangingPunct="1">
              <a:lnSpc>
                <a:spcPct val="90000"/>
              </a:lnSpc>
              <a:buNone/>
            </a:pPr>
            <a:endParaRPr lang="en-US" sz="2000" dirty="0" smtClean="0">
              <a:solidFill>
                <a:srgbClr val="008000"/>
              </a:solidFill>
            </a:endParaRPr>
          </a:p>
          <a:p>
            <a:pPr lvl="1" eaLnBrk="1" hangingPunct="1">
              <a:lnSpc>
                <a:spcPct val="90000"/>
              </a:lnSpc>
              <a:spcBef>
                <a:spcPct val="15000"/>
              </a:spcBef>
            </a:pPr>
            <a:r>
              <a:rPr lang="en-US" dirty="0" smtClean="0">
                <a:solidFill>
                  <a:srgbClr val="008000"/>
                </a:solidFill>
              </a:rPr>
              <a:t>La </a:t>
            </a:r>
            <a:r>
              <a:rPr lang="en-US" dirty="0" err="1" smtClean="0">
                <a:solidFill>
                  <a:srgbClr val="008000"/>
                </a:solidFill>
              </a:rPr>
              <a:t>evaluación</a:t>
            </a:r>
            <a:r>
              <a:rPr lang="en-US" dirty="0" smtClean="0">
                <a:solidFill>
                  <a:srgbClr val="008000"/>
                </a:solidFill>
              </a:rPr>
              <a:t> simple </a:t>
            </a:r>
            <a:r>
              <a:rPr lang="en-US" dirty="0" err="1" smtClean="0">
                <a:solidFill>
                  <a:srgbClr val="008000"/>
                </a:solidFill>
              </a:rPr>
              <a:t>es</a:t>
            </a:r>
            <a:r>
              <a:rPr lang="en-US" dirty="0" smtClean="0">
                <a:solidFill>
                  <a:srgbClr val="008000"/>
                </a:solidFill>
              </a:rPr>
              <a:t> </a:t>
            </a:r>
            <a:r>
              <a:rPr lang="en-US" dirty="0" err="1" smtClean="0">
                <a:solidFill>
                  <a:srgbClr val="008000"/>
                </a:solidFill>
              </a:rPr>
              <a:t>más</a:t>
            </a:r>
            <a:r>
              <a:rPr lang="en-US" dirty="0" smtClean="0">
                <a:solidFill>
                  <a:srgbClr val="008000"/>
                </a:solidFill>
              </a:rPr>
              <a:t> </a:t>
            </a:r>
            <a:r>
              <a:rPr lang="en-US" dirty="0" err="1" smtClean="0">
                <a:solidFill>
                  <a:srgbClr val="008000"/>
                </a:solidFill>
              </a:rPr>
              <a:t>rápida</a:t>
            </a:r>
            <a:r>
              <a:rPr lang="en-US" dirty="0" smtClean="0">
                <a:solidFill>
                  <a:srgbClr val="008000"/>
                </a:solidFill>
              </a:rPr>
              <a:t>. </a:t>
            </a:r>
            <a:r>
              <a:rPr lang="en-US" dirty="0" err="1">
                <a:solidFill>
                  <a:srgbClr val="008000"/>
                </a:solidFill>
              </a:rPr>
              <a:t>Ú</a:t>
            </a:r>
            <a:r>
              <a:rPr lang="en-US" dirty="0" err="1" smtClean="0">
                <a:solidFill>
                  <a:srgbClr val="008000"/>
                </a:solidFill>
              </a:rPr>
              <a:t>sela</a:t>
            </a:r>
            <a:r>
              <a:rPr lang="en-US" dirty="0" smtClean="0">
                <a:solidFill>
                  <a:srgbClr val="008000"/>
                </a:solidFill>
              </a:rPr>
              <a:t> </a:t>
            </a:r>
            <a:r>
              <a:rPr lang="en-US" dirty="0" err="1" smtClean="0">
                <a:solidFill>
                  <a:srgbClr val="008000"/>
                </a:solidFill>
              </a:rPr>
              <a:t>si</a:t>
            </a:r>
            <a:r>
              <a:rPr lang="en-US" dirty="0" smtClean="0">
                <a:solidFill>
                  <a:srgbClr val="008000"/>
                </a:solidFill>
              </a:rPr>
              <a:t> se </a:t>
            </a:r>
            <a:r>
              <a:rPr lang="en-US" dirty="0" err="1" smtClean="0">
                <a:solidFill>
                  <a:srgbClr val="008000"/>
                </a:solidFill>
              </a:rPr>
              <a:t>siente</a:t>
            </a:r>
            <a:r>
              <a:rPr lang="en-US" dirty="0" smtClean="0">
                <a:solidFill>
                  <a:srgbClr val="008000"/>
                </a:solidFill>
              </a:rPr>
              <a:t> </a:t>
            </a:r>
            <a:r>
              <a:rPr lang="en-US" dirty="0" err="1" smtClean="0">
                <a:solidFill>
                  <a:srgbClr val="008000"/>
                </a:solidFill>
              </a:rPr>
              <a:t>seguro</a:t>
            </a:r>
            <a:r>
              <a:rPr lang="en-US" dirty="0" smtClean="0">
                <a:solidFill>
                  <a:srgbClr val="008000"/>
                </a:solidFill>
              </a:rPr>
              <a:t> </a:t>
            </a:r>
            <a:r>
              <a:rPr lang="en-US" dirty="0" err="1" smtClean="0">
                <a:solidFill>
                  <a:srgbClr val="008000"/>
                </a:solidFill>
              </a:rPr>
              <a:t>que</a:t>
            </a:r>
            <a:r>
              <a:rPr lang="en-US" dirty="0" smtClean="0">
                <a:solidFill>
                  <a:srgbClr val="008000"/>
                </a:solidFill>
              </a:rPr>
              <a:t> le </a:t>
            </a:r>
            <a:r>
              <a:rPr lang="en-US" dirty="0" err="1" smtClean="0">
                <a:solidFill>
                  <a:srgbClr val="008000"/>
                </a:solidFill>
              </a:rPr>
              <a:t>dará</a:t>
            </a:r>
            <a:r>
              <a:rPr lang="en-US" dirty="0" smtClean="0">
                <a:solidFill>
                  <a:srgbClr val="008000"/>
                </a:solidFill>
              </a:rPr>
              <a:t> </a:t>
            </a:r>
            <a:r>
              <a:rPr lang="en-US" dirty="0" err="1" smtClean="0">
                <a:solidFill>
                  <a:srgbClr val="008000"/>
                </a:solidFill>
              </a:rPr>
              <a:t>una</a:t>
            </a:r>
            <a:r>
              <a:rPr lang="en-US" dirty="0" smtClean="0">
                <a:solidFill>
                  <a:srgbClr val="008000"/>
                </a:solidFill>
              </a:rPr>
              <a:t> </a:t>
            </a:r>
            <a:r>
              <a:rPr lang="en-US" dirty="0" err="1" smtClean="0">
                <a:solidFill>
                  <a:srgbClr val="008000"/>
                </a:solidFill>
              </a:rPr>
              <a:t>buena</a:t>
            </a:r>
            <a:r>
              <a:rPr lang="en-US" dirty="0" smtClean="0">
                <a:solidFill>
                  <a:srgbClr val="008000"/>
                </a:solidFill>
              </a:rPr>
              <a:t> </a:t>
            </a:r>
            <a:r>
              <a:rPr lang="en-US" dirty="0" err="1" smtClean="0">
                <a:solidFill>
                  <a:srgbClr val="008000"/>
                </a:solidFill>
              </a:rPr>
              <a:t>aproximación</a:t>
            </a:r>
            <a:r>
              <a:rPr lang="en-US" dirty="0" smtClean="0">
                <a:solidFill>
                  <a:srgbClr val="008000"/>
                </a:solidFill>
              </a:rPr>
              <a:t> de la </a:t>
            </a:r>
            <a:r>
              <a:rPr lang="en-US" dirty="0" err="1" smtClean="0">
                <a:solidFill>
                  <a:srgbClr val="008000"/>
                </a:solidFill>
              </a:rPr>
              <a:t>importancia</a:t>
            </a:r>
            <a:r>
              <a:rPr lang="en-US" dirty="0" smtClean="0">
                <a:solidFill>
                  <a:srgbClr val="008000"/>
                </a:solidFill>
              </a:rPr>
              <a:t> de </a:t>
            </a:r>
            <a:r>
              <a:rPr lang="en-US" dirty="0" err="1" smtClean="0">
                <a:solidFill>
                  <a:srgbClr val="008000"/>
                </a:solidFill>
              </a:rPr>
              <a:t>las</a:t>
            </a:r>
            <a:r>
              <a:rPr lang="en-US" dirty="0" smtClean="0">
                <a:solidFill>
                  <a:srgbClr val="008000"/>
                </a:solidFill>
              </a:rPr>
              <a:t> </a:t>
            </a:r>
            <a:r>
              <a:rPr lang="en-US" dirty="0" err="1" smtClean="0">
                <a:solidFill>
                  <a:srgbClr val="008000"/>
                </a:solidFill>
              </a:rPr>
              <a:t>distintas</a:t>
            </a:r>
            <a:r>
              <a:rPr lang="en-US" dirty="0" smtClean="0">
                <a:solidFill>
                  <a:srgbClr val="008000"/>
                </a:solidFill>
              </a:rPr>
              <a:t> </a:t>
            </a:r>
            <a:r>
              <a:rPr lang="en-US" dirty="0" err="1" smtClean="0">
                <a:solidFill>
                  <a:srgbClr val="008000"/>
                </a:solidFill>
              </a:rPr>
              <a:t>amenazas</a:t>
            </a:r>
            <a:r>
              <a:rPr lang="en-US" dirty="0" smtClean="0">
                <a:solidFill>
                  <a:srgbClr val="008000"/>
                </a:solidFill>
              </a:rPr>
              <a:t>. </a:t>
            </a:r>
          </a:p>
          <a:p>
            <a:pPr lvl="1" eaLnBrk="1" hangingPunct="1">
              <a:lnSpc>
                <a:spcPct val="90000"/>
              </a:lnSpc>
              <a:spcBef>
                <a:spcPct val="15000"/>
              </a:spcBef>
            </a:pPr>
            <a:endParaRPr lang="en-US" dirty="0">
              <a:solidFill>
                <a:srgbClr val="008000"/>
              </a:solidFill>
            </a:endParaRPr>
          </a:p>
          <a:p>
            <a:pPr lvl="1" eaLnBrk="1" hangingPunct="1">
              <a:lnSpc>
                <a:spcPct val="90000"/>
              </a:lnSpc>
              <a:spcBef>
                <a:spcPct val="15000"/>
              </a:spcBef>
            </a:pPr>
            <a:r>
              <a:rPr lang="en-US" dirty="0" smtClean="0">
                <a:solidFill>
                  <a:srgbClr val="008000"/>
                </a:solidFill>
              </a:rPr>
              <a:t>La </a:t>
            </a:r>
            <a:r>
              <a:rPr lang="en-US" dirty="0" err="1" smtClean="0">
                <a:solidFill>
                  <a:srgbClr val="008000"/>
                </a:solidFill>
              </a:rPr>
              <a:t>evaluación</a:t>
            </a:r>
            <a:r>
              <a:rPr lang="en-US" dirty="0" smtClean="0">
                <a:solidFill>
                  <a:srgbClr val="008000"/>
                </a:solidFill>
              </a:rPr>
              <a:t> </a:t>
            </a:r>
            <a:r>
              <a:rPr lang="en-US" dirty="0" err="1" smtClean="0">
                <a:solidFill>
                  <a:srgbClr val="008000"/>
                </a:solidFill>
              </a:rPr>
              <a:t>basada</a:t>
            </a:r>
            <a:r>
              <a:rPr lang="en-US" dirty="0" smtClean="0">
                <a:solidFill>
                  <a:srgbClr val="008000"/>
                </a:solidFill>
              </a:rPr>
              <a:t> en </a:t>
            </a:r>
            <a:r>
              <a:rPr lang="en-US" dirty="0" err="1" smtClean="0">
                <a:solidFill>
                  <a:srgbClr val="008000"/>
                </a:solidFill>
              </a:rPr>
              <a:t>estrés</a:t>
            </a:r>
            <a:r>
              <a:rPr lang="en-US" dirty="0" smtClean="0">
                <a:solidFill>
                  <a:srgbClr val="008000"/>
                </a:solidFill>
              </a:rPr>
              <a:t> </a:t>
            </a:r>
            <a:r>
              <a:rPr lang="en-US" dirty="0" err="1" smtClean="0">
                <a:solidFill>
                  <a:srgbClr val="008000"/>
                </a:solidFill>
              </a:rPr>
              <a:t>es</a:t>
            </a:r>
            <a:r>
              <a:rPr lang="en-US" dirty="0" smtClean="0">
                <a:solidFill>
                  <a:srgbClr val="008000"/>
                </a:solidFill>
              </a:rPr>
              <a:t> </a:t>
            </a:r>
            <a:r>
              <a:rPr lang="en-US" dirty="0" err="1" smtClean="0">
                <a:solidFill>
                  <a:srgbClr val="008000"/>
                </a:solidFill>
              </a:rPr>
              <a:t>más</a:t>
            </a:r>
            <a:r>
              <a:rPr lang="en-US" dirty="0" smtClean="0">
                <a:solidFill>
                  <a:srgbClr val="008000"/>
                </a:solidFill>
              </a:rPr>
              <a:t> </a:t>
            </a:r>
            <a:r>
              <a:rPr lang="en-US" dirty="0" err="1" smtClean="0">
                <a:solidFill>
                  <a:srgbClr val="008000"/>
                </a:solidFill>
              </a:rPr>
              <a:t>rigurosa</a:t>
            </a:r>
            <a:r>
              <a:rPr lang="en-US" dirty="0" smtClean="0">
                <a:solidFill>
                  <a:srgbClr val="008000"/>
                </a:solidFill>
              </a:rPr>
              <a:t> y </a:t>
            </a:r>
            <a:r>
              <a:rPr lang="en-US" dirty="0" err="1" smtClean="0">
                <a:solidFill>
                  <a:srgbClr val="008000"/>
                </a:solidFill>
              </a:rPr>
              <a:t>toma</a:t>
            </a:r>
            <a:r>
              <a:rPr lang="en-US" dirty="0" smtClean="0">
                <a:solidFill>
                  <a:srgbClr val="008000"/>
                </a:solidFill>
              </a:rPr>
              <a:t> </a:t>
            </a:r>
            <a:r>
              <a:rPr lang="en-US" dirty="0" err="1" smtClean="0">
                <a:solidFill>
                  <a:srgbClr val="008000"/>
                </a:solidFill>
              </a:rPr>
              <a:t>más</a:t>
            </a:r>
            <a:r>
              <a:rPr lang="en-US" dirty="0" smtClean="0">
                <a:solidFill>
                  <a:srgbClr val="008000"/>
                </a:solidFill>
              </a:rPr>
              <a:t> </a:t>
            </a:r>
            <a:r>
              <a:rPr lang="en-US" dirty="0" err="1" smtClean="0">
                <a:solidFill>
                  <a:srgbClr val="008000"/>
                </a:solidFill>
              </a:rPr>
              <a:t>tiempo</a:t>
            </a:r>
            <a:r>
              <a:rPr lang="en-US" dirty="0" smtClean="0">
                <a:solidFill>
                  <a:srgbClr val="008000"/>
                </a:solidFill>
              </a:rPr>
              <a:t>. </a:t>
            </a:r>
            <a:r>
              <a:rPr lang="en-US" dirty="0" err="1" smtClean="0">
                <a:solidFill>
                  <a:srgbClr val="008000"/>
                </a:solidFill>
              </a:rPr>
              <a:t>Úsela</a:t>
            </a:r>
            <a:r>
              <a:rPr lang="en-US" dirty="0" smtClean="0">
                <a:solidFill>
                  <a:srgbClr val="008000"/>
                </a:solidFill>
              </a:rPr>
              <a:t> </a:t>
            </a:r>
            <a:r>
              <a:rPr lang="en-US" dirty="0" err="1" smtClean="0">
                <a:solidFill>
                  <a:srgbClr val="008000"/>
                </a:solidFill>
              </a:rPr>
              <a:t>cuando</a:t>
            </a:r>
            <a:r>
              <a:rPr lang="en-US" dirty="0" smtClean="0">
                <a:solidFill>
                  <a:srgbClr val="008000"/>
                </a:solidFill>
              </a:rPr>
              <a:t> la </a:t>
            </a:r>
            <a:r>
              <a:rPr lang="en-US" dirty="0" err="1" smtClean="0">
                <a:solidFill>
                  <a:srgbClr val="008000"/>
                </a:solidFill>
              </a:rPr>
              <a:t>fuente</a:t>
            </a:r>
            <a:r>
              <a:rPr lang="en-US" dirty="0" smtClean="0">
                <a:solidFill>
                  <a:srgbClr val="008000"/>
                </a:solidFill>
              </a:rPr>
              <a:t> del </a:t>
            </a:r>
            <a:r>
              <a:rPr lang="en-US" dirty="0" err="1" smtClean="0">
                <a:solidFill>
                  <a:srgbClr val="008000"/>
                </a:solidFill>
              </a:rPr>
              <a:t>problema</a:t>
            </a:r>
            <a:r>
              <a:rPr lang="en-US" dirty="0" smtClean="0">
                <a:solidFill>
                  <a:srgbClr val="008000"/>
                </a:solidFill>
              </a:rPr>
              <a:t> no sea </a:t>
            </a:r>
            <a:r>
              <a:rPr lang="en-US" dirty="0" err="1" smtClean="0">
                <a:solidFill>
                  <a:srgbClr val="008000"/>
                </a:solidFill>
              </a:rPr>
              <a:t>evidente</a:t>
            </a:r>
            <a:r>
              <a:rPr lang="en-US" dirty="0" smtClean="0">
                <a:solidFill>
                  <a:srgbClr val="008000"/>
                </a:solidFill>
              </a:rPr>
              <a:t>.</a:t>
            </a:r>
            <a:endParaRPr lang="en-US" dirty="0">
              <a:solidFill>
                <a:srgbClr val="008000"/>
              </a:solidFill>
            </a:endParaRPr>
          </a:p>
          <a:p>
            <a:pPr lvl="1" eaLnBrk="1" hangingPunct="1">
              <a:lnSpc>
                <a:spcPct val="90000"/>
              </a:lnSpc>
              <a:spcBef>
                <a:spcPct val="15000"/>
              </a:spcBef>
              <a:buFontTx/>
              <a:buNone/>
            </a:pPr>
            <a:endParaRPr lang="en-US" sz="2000"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4793" name="Clip" r:id="rId4" imgW="2439134" imgH="4408950" progId="">
                  <p:embed/>
                </p:oleObj>
              </mc:Choice>
              <mc:Fallback>
                <p:oleObj name="Clip" r:id="rId4" imgW="2439134" imgH="440895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rPr>
              <a:t>Problemas</a:t>
            </a:r>
            <a:r>
              <a:rPr lang="en-US" sz="3200" b="1" kern="0" dirty="0" smtClean="0">
                <a:solidFill>
                  <a:schemeClr val="bg1"/>
                </a:solidFill>
              </a:rPr>
              <a:t> </a:t>
            </a:r>
            <a:r>
              <a:rPr lang="en-US" sz="3200" b="1" kern="0" dirty="0" err="1" smtClean="0">
                <a:solidFill>
                  <a:schemeClr val="bg1"/>
                </a:solidFill>
              </a:rPr>
              <a:t>comunes</a:t>
            </a:r>
            <a:r>
              <a:rPr lang="en-US" sz="3200" b="1" kern="0" dirty="0" smtClean="0">
                <a:solidFill>
                  <a:schemeClr val="bg1"/>
                </a:solidFill>
              </a:rPr>
              <a:t> y </a:t>
            </a:r>
            <a:r>
              <a:rPr lang="en-US" sz="3200" b="1" kern="0" dirty="0" err="1" smtClean="0">
                <a:solidFill>
                  <a:schemeClr val="bg1"/>
                </a:solidFill>
              </a:rPr>
              <a:t>Recomendaciones</a:t>
            </a:r>
            <a:endParaRPr lang="en-US" sz="3200" b="1" kern="0" dirty="0">
              <a:solidFill>
                <a:schemeClr val="bg1"/>
              </a:solidFill>
            </a:endParaRPr>
          </a:p>
        </p:txBody>
      </p:sp>
    </p:spTree>
    <p:extLst>
      <p:ext uri="{BB962C8B-B14F-4D97-AF65-F5344CB8AC3E}">
        <p14:creationId xmlns:p14="http://schemas.microsoft.com/office/powerpoint/2010/main" val="235657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283">
                                            <p:txEl>
                                              <p:pRg st="2" end="2"/>
                                            </p:txEl>
                                          </p:spTgt>
                                        </p:tgtEl>
                                        <p:attrNameLst>
                                          <p:attrName>style.visibility</p:attrName>
                                        </p:attrNameLst>
                                      </p:cBhvr>
                                      <p:to>
                                        <p:strVal val="visible"/>
                                      </p:to>
                                    </p:set>
                                    <p:animEffect transition="in" filter="wipe(left)">
                                      <p:cBhvr>
                                        <p:cTn id="7" dur="500"/>
                                        <p:tgtEl>
                                          <p:spTgt spid="225283">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25283">
                                            <p:txEl>
                                              <p:pRg st="4" end="4"/>
                                            </p:txEl>
                                          </p:spTgt>
                                        </p:tgtEl>
                                        <p:attrNameLst>
                                          <p:attrName>style.visibility</p:attrName>
                                        </p:attrNameLst>
                                      </p:cBhvr>
                                      <p:to>
                                        <p:strVal val="visible"/>
                                      </p:to>
                                    </p:set>
                                    <p:animEffect transition="in" filter="wipe(left)">
                                      <p:cBhvr>
                                        <p:cTn id="10" dur="500"/>
                                        <p:tgtEl>
                                          <p:spTgt spid="22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381000" y="1600200"/>
            <a:ext cx="8305800" cy="4876800"/>
          </a:xfrm>
        </p:spPr>
        <p:txBody>
          <a:bodyPr/>
          <a:lstStyle/>
          <a:p>
            <a:pPr eaLnBrk="1" hangingPunct="1">
              <a:lnSpc>
                <a:spcPct val="90000"/>
              </a:lnSpc>
              <a:buNone/>
            </a:pPr>
            <a:r>
              <a:rPr lang="en-US" sz="2800" b="1" dirty="0" err="1" smtClean="0">
                <a:solidFill>
                  <a:schemeClr val="accent2"/>
                </a:solidFill>
              </a:rPr>
              <a:t>Problema</a:t>
            </a:r>
            <a:r>
              <a:rPr lang="en-US" sz="2800" b="1" dirty="0" smtClean="0">
                <a:solidFill>
                  <a:schemeClr val="accent2"/>
                </a:solidFill>
              </a:rPr>
              <a:t>: </a:t>
            </a:r>
            <a:r>
              <a:rPr lang="es-ES" sz="2800" b="1" dirty="0" smtClean="0">
                <a:solidFill>
                  <a:schemeClr val="accent2"/>
                </a:solidFill>
              </a:rPr>
              <a:t>¿Se </a:t>
            </a:r>
            <a:r>
              <a:rPr lang="es-ES" sz="2800" b="1" dirty="0">
                <a:solidFill>
                  <a:schemeClr val="accent2"/>
                </a:solidFill>
              </a:rPr>
              <a:t>considera un </a:t>
            </a:r>
            <a:r>
              <a:rPr lang="es-ES" sz="2800" b="1" dirty="0" smtClean="0">
                <a:solidFill>
                  <a:schemeClr val="accent2"/>
                </a:solidFill>
              </a:rPr>
              <a:t>estrés las perturbaciones naturales (por ejemplo huracanes) ?</a:t>
            </a:r>
            <a:endParaRPr lang="en-US" sz="2800" b="1" dirty="0" smtClean="0">
              <a:solidFill>
                <a:schemeClr val="accent2"/>
              </a:solidFill>
            </a:endParaRPr>
          </a:p>
          <a:p>
            <a:pPr eaLnBrk="1" hangingPunct="1">
              <a:lnSpc>
                <a:spcPct val="90000"/>
              </a:lnSpc>
              <a:buNone/>
            </a:pPr>
            <a:endParaRPr lang="en-US" sz="2000" dirty="0" smtClean="0">
              <a:solidFill>
                <a:srgbClr val="008000"/>
              </a:solidFill>
            </a:endParaRPr>
          </a:p>
          <a:p>
            <a:pPr lvl="1" eaLnBrk="1" hangingPunct="1">
              <a:lnSpc>
                <a:spcPct val="90000"/>
              </a:lnSpc>
              <a:spcBef>
                <a:spcPct val="15000"/>
              </a:spcBef>
            </a:pPr>
            <a:r>
              <a:rPr lang="es-ES" dirty="0" smtClean="0">
                <a:solidFill>
                  <a:srgbClr val="008000"/>
                </a:solidFill>
              </a:rPr>
              <a:t>No, al menos que hayan sido exacerbados por una fuente conocida (por ejemplo, el exceso de </a:t>
            </a:r>
            <a:r>
              <a:rPr lang="en-US" dirty="0">
                <a:solidFill>
                  <a:srgbClr val="008000"/>
                </a:solidFill>
              </a:rPr>
              <a:t>CO</a:t>
            </a:r>
            <a:r>
              <a:rPr lang="en-US" baseline="30000" dirty="0">
                <a:solidFill>
                  <a:srgbClr val="008000"/>
                </a:solidFill>
              </a:rPr>
              <a:t>2</a:t>
            </a:r>
            <a:r>
              <a:rPr lang="es-ES" dirty="0" smtClean="0">
                <a:solidFill>
                  <a:srgbClr val="008000"/>
                </a:solidFill>
              </a:rPr>
              <a:t>)</a:t>
            </a:r>
            <a:endParaRPr lang="en-US" sz="2000" dirty="0" smtClean="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6842" name="Clip" r:id="rId4" imgW="2439134" imgH="4408950" progId="">
                  <p:embed/>
                </p:oleObj>
              </mc:Choice>
              <mc:Fallback>
                <p:oleObj name="Clip" r:id="rId4" imgW="2439134" imgH="440895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200" b="1" kern="0" dirty="0" err="1" smtClean="0">
                <a:solidFill>
                  <a:schemeClr val="bg1"/>
                </a:solidFill>
              </a:rPr>
              <a:t>Problemas</a:t>
            </a:r>
            <a:r>
              <a:rPr lang="en-US" sz="3200" b="1" kern="0" dirty="0" smtClean="0">
                <a:solidFill>
                  <a:schemeClr val="bg1"/>
                </a:solidFill>
              </a:rPr>
              <a:t> </a:t>
            </a:r>
            <a:r>
              <a:rPr lang="en-US" sz="3200" b="1" kern="0" dirty="0" err="1" smtClean="0">
                <a:solidFill>
                  <a:schemeClr val="bg1"/>
                </a:solidFill>
              </a:rPr>
              <a:t>comunes</a:t>
            </a:r>
            <a:r>
              <a:rPr lang="en-US" sz="3200" b="1" kern="0" dirty="0" smtClean="0">
                <a:solidFill>
                  <a:schemeClr val="bg1"/>
                </a:solidFill>
              </a:rPr>
              <a:t> y </a:t>
            </a:r>
            <a:r>
              <a:rPr lang="en-US" sz="3200" b="1" kern="0" dirty="0" err="1" smtClean="0">
                <a:solidFill>
                  <a:schemeClr val="bg1"/>
                </a:solidFill>
              </a:rPr>
              <a:t>Recomendaciones</a:t>
            </a:r>
            <a:endParaRPr lang="en-US" sz="3200" b="1" kern="0" dirty="0">
              <a:solidFill>
                <a:schemeClr val="bg1"/>
              </a:solidFill>
            </a:endParaRPr>
          </a:p>
        </p:txBody>
      </p:sp>
    </p:spTree>
    <p:extLst>
      <p:ext uri="{BB962C8B-B14F-4D97-AF65-F5344CB8AC3E}">
        <p14:creationId xmlns:p14="http://schemas.microsoft.com/office/powerpoint/2010/main" val="57054061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type="body" idx="1"/>
          </p:nvPr>
        </p:nvSpPr>
        <p:spPr>
          <a:xfrm>
            <a:off x="381000" y="1600200"/>
            <a:ext cx="8153400" cy="4876800"/>
          </a:xfrm>
        </p:spPr>
        <p:txBody>
          <a:bodyPr/>
          <a:lstStyle/>
          <a:p>
            <a:pPr eaLnBrk="1" hangingPunct="1">
              <a:lnSpc>
                <a:spcPct val="90000"/>
              </a:lnSpc>
              <a:buNone/>
            </a:pPr>
            <a:r>
              <a:rPr lang="es-ES" sz="2800" b="1" dirty="0" smtClean="0">
                <a:solidFill>
                  <a:schemeClr val="accent2"/>
                </a:solidFill>
              </a:rPr>
              <a:t>Problema: ¿Qué pasa con los impactos acumulativos?</a:t>
            </a:r>
          </a:p>
          <a:p>
            <a:pPr eaLnBrk="1" hangingPunct="1">
              <a:lnSpc>
                <a:spcPct val="90000"/>
              </a:lnSpc>
              <a:buNone/>
            </a:pPr>
            <a:endParaRPr lang="en-US" sz="2000" dirty="0" smtClean="0">
              <a:solidFill>
                <a:srgbClr val="008000"/>
              </a:solidFill>
            </a:endParaRPr>
          </a:p>
          <a:p>
            <a:pPr lvl="1" eaLnBrk="1" hangingPunct="1">
              <a:spcBef>
                <a:spcPct val="15000"/>
              </a:spcBef>
            </a:pPr>
            <a:r>
              <a:rPr lang="es-ES" dirty="0" smtClean="0">
                <a:solidFill>
                  <a:srgbClr val="008000"/>
                </a:solidFill>
              </a:rPr>
              <a:t>El algoritmo de </a:t>
            </a:r>
            <a:r>
              <a:rPr lang="es-ES" dirty="0">
                <a:solidFill>
                  <a:srgbClr val="008000"/>
                </a:solidFill>
              </a:rPr>
              <a:t>calificación de </a:t>
            </a:r>
            <a:r>
              <a:rPr lang="es-ES" dirty="0" err="1">
                <a:solidFill>
                  <a:srgbClr val="008000"/>
                </a:solidFill>
              </a:rPr>
              <a:t>Miradi</a:t>
            </a:r>
            <a:r>
              <a:rPr lang="es-ES" dirty="0">
                <a:solidFill>
                  <a:srgbClr val="008000"/>
                </a:solidFill>
              </a:rPr>
              <a:t> tiene en cuenta una </a:t>
            </a:r>
            <a:r>
              <a:rPr lang="es-ES" dirty="0" smtClean="0">
                <a:solidFill>
                  <a:srgbClr val="008000"/>
                </a:solidFill>
              </a:rPr>
              <a:t>amenaza que </a:t>
            </a:r>
            <a:r>
              <a:rPr lang="es-ES" dirty="0">
                <a:solidFill>
                  <a:srgbClr val="008000"/>
                </a:solidFill>
              </a:rPr>
              <a:t>causa múltiples </a:t>
            </a:r>
            <a:r>
              <a:rPr lang="es-ES" dirty="0" smtClean="0">
                <a:solidFill>
                  <a:srgbClr val="008000"/>
                </a:solidFill>
              </a:rPr>
              <a:t>estreses </a:t>
            </a:r>
            <a:r>
              <a:rPr lang="es-ES" dirty="0">
                <a:solidFill>
                  <a:srgbClr val="008000"/>
                </a:solidFill>
              </a:rPr>
              <a:t>(o estrés), pero no múltiples </a:t>
            </a:r>
            <a:r>
              <a:rPr lang="es-ES" dirty="0" smtClean="0">
                <a:solidFill>
                  <a:srgbClr val="008000"/>
                </a:solidFill>
              </a:rPr>
              <a:t>amenazas a </a:t>
            </a:r>
            <a:r>
              <a:rPr lang="es-ES" dirty="0">
                <a:solidFill>
                  <a:srgbClr val="008000"/>
                </a:solidFill>
              </a:rPr>
              <a:t>múltiples </a:t>
            </a:r>
            <a:r>
              <a:rPr lang="es-ES" dirty="0" smtClean="0">
                <a:solidFill>
                  <a:srgbClr val="008000"/>
                </a:solidFill>
              </a:rPr>
              <a:t>estreses </a:t>
            </a:r>
            <a:r>
              <a:rPr lang="es-ES" dirty="0">
                <a:solidFill>
                  <a:srgbClr val="008000"/>
                </a:solidFill>
              </a:rPr>
              <a:t>que puedan tener un impacto acumulativo</a:t>
            </a:r>
            <a:endParaRPr lang="en-US" dirty="0">
              <a:solidFill>
                <a:srgbClr val="008000"/>
              </a:solidFill>
            </a:endParaRPr>
          </a:p>
        </p:txBody>
      </p:sp>
      <p:sp>
        <p:nvSpPr>
          <p:cNvPr id="225284" name="Rectangle 4"/>
          <p:cNvSpPr>
            <a:spLocks noChangeArrowheads="1"/>
          </p:cNvSpPr>
          <p:nvPr/>
        </p:nvSpPr>
        <p:spPr bwMode="auto">
          <a:xfrm>
            <a:off x="609600" y="3429000"/>
            <a:ext cx="7848600" cy="2667000"/>
          </a:xfrm>
          <a:prstGeom prst="rect">
            <a:avLst/>
          </a:prstGeom>
          <a:noFill/>
          <a:ln w="9525">
            <a:noFill/>
            <a:miter lim="800000"/>
            <a:headEnd/>
            <a:tailEnd/>
          </a:ln>
        </p:spPr>
        <p:txBody>
          <a:bodyPr/>
          <a:lstStyle/>
          <a:p>
            <a:pPr marL="342900" indent="-342900">
              <a:lnSpc>
                <a:spcPct val="120000"/>
              </a:lnSpc>
              <a:spcBef>
                <a:spcPct val="20000"/>
              </a:spcBef>
              <a:buClr>
                <a:srgbClr val="666633"/>
              </a:buClr>
              <a:buFontTx/>
              <a:buChar char="•"/>
            </a:pPr>
            <a:endParaRPr lang="en-US" sz="2000" b="1">
              <a:solidFill>
                <a:srgbClr val="666633"/>
              </a:solidFill>
              <a:latin typeface="Comic Sans MS" pitchFamily="66" charset="0"/>
            </a:endParaRPr>
          </a:p>
        </p:txBody>
      </p:sp>
      <p:graphicFrame>
        <p:nvGraphicFramePr>
          <p:cNvPr id="1026" name="Object 5"/>
          <p:cNvGraphicFramePr>
            <a:graphicFrameLocks noChangeAspect="1"/>
          </p:cNvGraphicFramePr>
          <p:nvPr/>
        </p:nvGraphicFramePr>
        <p:xfrm>
          <a:off x="8305800" y="5791200"/>
          <a:ext cx="436563" cy="762000"/>
        </p:xfrm>
        <a:graphic>
          <a:graphicData uri="http://schemas.openxmlformats.org/presentationml/2006/ole">
            <mc:AlternateContent xmlns:mc="http://schemas.openxmlformats.org/markup-compatibility/2006">
              <mc:Choice xmlns:v="urn:schemas-microsoft-com:vml" Requires="v">
                <p:oleObj spid="_x0000_s117868" name="Clip" r:id="rId4" imgW="2439134" imgH="4408950" progId="">
                  <p:embed/>
                </p:oleObj>
              </mc:Choice>
              <mc:Fallback>
                <p:oleObj name="Clip" r:id="rId4" imgW="2439134" imgH="440895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791200"/>
                        <a:ext cx="4365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2800" b="1" kern="0" dirty="0" err="1" smtClean="0">
                <a:solidFill>
                  <a:schemeClr val="bg1"/>
                </a:solidFill>
              </a:rPr>
              <a:t>Problemas</a:t>
            </a:r>
            <a:r>
              <a:rPr lang="en-US" sz="2800" b="1" kern="0" dirty="0" smtClean="0">
                <a:solidFill>
                  <a:schemeClr val="bg1"/>
                </a:solidFill>
              </a:rPr>
              <a:t> </a:t>
            </a:r>
            <a:r>
              <a:rPr lang="en-US" sz="2800" b="1" kern="0" dirty="0" err="1" smtClean="0">
                <a:solidFill>
                  <a:schemeClr val="bg1"/>
                </a:solidFill>
              </a:rPr>
              <a:t>comunes</a:t>
            </a:r>
            <a:r>
              <a:rPr lang="en-US" sz="2800" b="1" kern="0" dirty="0" smtClean="0">
                <a:solidFill>
                  <a:schemeClr val="bg1"/>
                </a:solidFill>
              </a:rPr>
              <a:t> y </a:t>
            </a:r>
            <a:r>
              <a:rPr lang="en-US" sz="2800" b="1" kern="0" dirty="0" err="1" smtClean="0">
                <a:solidFill>
                  <a:schemeClr val="bg1"/>
                </a:solidFill>
              </a:rPr>
              <a:t>Recomendaciones</a:t>
            </a:r>
            <a:endParaRPr lang="en-US" sz="2800" b="1" kern="0" dirty="0">
              <a:solidFill>
                <a:schemeClr val="bg1"/>
              </a:solidFill>
            </a:endParaRPr>
          </a:p>
        </p:txBody>
      </p:sp>
    </p:spTree>
    <p:extLst>
      <p:ext uri="{BB962C8B-B14F-4D97-AF65-F5344CB8AC3E}">
        <p14:creationId xmlns:p14="http://schemas.microsoft.com/office/powerpoint/2010/main" val="35194117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304800" y="1600200"/>
            <a:ext cx="8610600" cy="4800600"/>
          </a:xfrm>
        </p:spPr>
        <p:txBody>
          <a:bodyPr/>
          <a:lstStyle/>
          <a:p>
            <a:pPr eaLnBrk="1" hangingPunct="1">
              <a:buClr>
                <a:schemeClr val="tx1"/>
              </a:buClr>
            </a:pPr>
            <a:r>
              <a:rPr lang="es-ES" dirty="0" smtClean="0">
                <a:solidFill>
                  <a:schemeClr val="accent2"/>
                </a:solidFill>
              </a:rPr>
              <a:t>Utilice círculos simples y porcentajes para ilustrar los conceptos de </a:t>
            </a:r>
            <a:r>
              <a:rPr lang="es-ES" dirty="0" err="1" smtClean="0">
                <a:solidFill>
                  <a:schemeClr val="accent2"/>
                </a:solidFill>
              </a:rPr>
              <a:t>cuantificaci</a:t>
            </a:r>
            <a:r>
              <a:rPr lang="es-PE" dirty="0" err="1" smtClean="0">
                <a:solidFill>
                  <a:schemeClr val="accent2"/>
                </a:solidFill>
              </a:rPr>
              <a:t>ón</a:t>
            </a:r>
            <a:r>
              <a:rPr lang="es-PE" dirty="0" smtClean="0">
                <a:solidFill>
                  <a:schemeClr val="accent2"/>
                </a:solidFill>
              </a:rPr>
              <a:t> del </a:t>
            </a:r>
            <a:r>
              <a:rPr lang="es-ES" dirty="0" smtClean="0">
                <a:solidFill>
                  <a:schemeClr val="accent2"/>
                </a:solidFill>
              </a:rPr>
              <a:t>alcance, severidad y la irreversibilidad de las primeras clasificaciones. Esto puede ayudar a que un equipo inicie.</a:t>
            </a:r>
            <a:endParaRPr lang="en-US" dirty="0" smtClean="0">
              <a:solidFill>
                <a:srgbClr val="008000"/>
              </a:solidFill>
            </a:endParaRPr>
          </a:p>
          <a:p>
            <a:pPr eaLnBrk="1" hangingPunct="1">
              <a:buClr>
                <a:schemeClr val="tx1"/>
              </a:buClr>
            </a:pPr>
            <a:r>
              <a:rPr lang="es-ES" dirty="0" smtClean="0">
                <a:solidFill>
                  <a:srgbClr val="008000"/>
                </a:solidFill>
              </a:rPr>
              <a:t>Anime a los equipos a usar como referencia las definiciones de: “Muy Alta”, “Alta”, “Media” y “Baja” las veces que sea posible para asegurar una clasificación lo más coherente posible.</a:t>
            </a:r>
            <a:endParaRPr lang="en-US" dirty="0" smtClean="0">
              <a:solidFill>
                <a:schemeClr val="accent2"/>
              </a:solidFill>
            </a:endParaRPr>
          </a:p>
          <a:p>
            <a:pPr eaLnBrk="1" hangingPunct="1">
              <a:buClr>
                <a:schemeClr val="tx1"/>
              </a:buClr>
            </a:pPr>
            <a:r>
              <a:rPr lang="en-US" dirty="0" smtClean="0">
                <a:solidFill>
                  <a:schemeClr val="accent2"/>
                </a:solidFill>
              </a:rPr>
              <a:t>Los </a:t>
            </a:r>
            <a:r>
              <a:rPr lang="en-US" dirty="0" err="1" smtClean="0">
                <a:solidFill>
                  <a:schemeClr val="accent2"/>
                </a:solidFill>
              </a:rPr>
              <a:t>equipos</a:t>
            </a:r>
            <a:r>
              <a:rPr lang="en-US" dirty="0" smtClean="0">
                <a:solidFill>
                  <a:schemeClr val="accent2"/>
                </a:solidFill>
              </a:rPr>
              <a:t> </a:t>
            </a:r>
            <a:r>
              <a:rPr lang="en-US" dirty="0" err="1" smtClean="0">
                <a:solidFill>
                  <a:schemeClr val="accent2"/>
                </a:solidFill>
              </a:rPr>
              <a:t>tienden</a:t>
            </a:r>
            <a:r>
              <a:rPr lang="en-US" dirty="0" smtClean="0">
                <a:solidFill>
                  <a:schemeClr val="accent2"/>
                </a:solidFill>
              </a:rPr>
              <a:t> a </a:t>
            </a:r>
            <a:r>
              <a:rPr lang="en-US" dirty="0" err="1" smtClean="0">
                <a:solidFill>
                  <a:schemeClr val="accent2"/>
                </a:solidFill>
              </a:rPr>
              <a:t>sobre-evaluar</a:t>
            </a:r>
            <a:r>
              <a:rPr lang="en-US" dirty="0" smtClean="0">
                <a:solidFill>
                  <a:schemeClr val="accent2"/>
                </a:solidFill>
              </a:rPr>
              <a:t> </a:t>
            </a:r>
            <a:r>
              <a:rPr lang="en-US" dirty="0" err="1" smtClean="0">
                <a:solidFill>
                  <a:schemeClr val="accent2"/>
                </a:solidFill>
              </a:rPr>
              <a:t>las</a:t>
            </a:r>
            <a:r>
              <a:rPr lang="en-US" dirty="0" smtClean="0">
                <a:solidFill>
                  <a:schemeClr val="accent2"/>
                </a:solidFill>
              </a:rPr>
              <a:t> </a:t>
            </a:r>
            <a:r>
              <a:rPr lang="en-US" dirty="0" err="1" smtClean="0">
                <a:solidFill>
                  <a:schemeClr val="accent2"/>
                </a:solidFill>
              </a:rPr>
              <a:t>amenazas</a:t>
            </a:r>
            <a:r>
              <a:rPr lang="en-US" dirty="0" smtClean="0">
                <a:solidFill>
                  <a:schemeClr val="accent2"/>
                </a:solidFill>
              </a:rPr>
              <a:t> </a:t>
            </a:r>
            <a:r>
              <a:rPr lang="en-US" dirty="0" err="1" smtClean="0">
                <a:solidFill>
                  <a:schemeClr val="accent2"/>
                </a:solidFill>
              </a:rPr>
              <a:t>futuras</a:t>
            </a:r>
            <a:r>
              <a:rPr lang="en-US" dirty="0" smtClean="0">
                <a:solidFill>
                  <a:schemeClr val="accent2"/>
                </a:solidFill>
              </a:rPr>
              <a:t> al </a:t>
            </a:r>
            <a:r>
              <a:rPr lang="en-US" dirty="0" err="1" smtClean="0">
                <a:solidFill>
                  <a:schemeClr val="accent2"/>
                </a:solidFill>
              </a:rPr>
              <a:t>tomar</a:t>
            </a:r>
            <a:r>
              <a:rPr lang="en-US" dirty="0" smtClean="0">
                <a:solidFill>
                  <a:schemeClr val="accent2"/>
                </a:solidFill>
              </a:rPr>
              <a:t> en </a:t>
            </a:r>
            <a:r>
              <a:rPr lang="en-US" dirty="0" err="1" smtClean="0">
                <a:solidFill>
                  <a:schemeClr val="accent2"/>
                </a:solidFill>
              </a:rPr>
              <a:t>consideración</a:t>
            </a:r>
            <a:r>
              <a:rPr lang="en-US" dirty="0" smtClean="0">
                <a:solidFill>
                  <a:schemeClr val="accent2"/>
                </a:solidFill>
              </a:rPr>
              <a:t> la </a:t>
            </a:r>
            <a:r>
              <a:rPr lang="en-US" dirty="0" err="1" smtClean="0">
                <a:solidFill>
                  <a:schemeClr val="accent2"/>
                </a:solidFill>
              </a:rPr>
              <a:t>condición</a:t>
            </a:r>
            <a:r>
              <a:rPr lang="en-US" dirty="0" smtClean="0">
                <a:solidFill>
                  <a:schemeClr val="accent2"/>
                </a:solidFill>
              </a:rPr>
              <a:t> </a:t>
            </a:r>
            <a:r>
              <a:rPr lang="en-US" dirty="0" err="1" smtClean="0">
                <a:solidFill>
                  <a:schemeClr val="accent2"/>
                </a:solidFill>
              </a:rPr>
              <a:t>ecológica</a:t>
            </a:r>
            <a:r>
              <a:rPr lang="en-US" dirty="0" smtClean="0">
                <a:solidFill>
                  <a:schemeClr val="accent2"/>
                </a:solidFill>
              </a:rPr>
              <a:t> actual; </a:t>
            </a:r>
            <a:r>
              <a:rPr lang="en-US" dirty="0" err="1" smtClean="0">
                <a:solidFill>
                  <a:schemeClr val="accent2"/>
                </a:solidFill>
              </a:rPr>
              <a:t>esto</a:t>
            </a:r>
            <a:r>
              <a:rPr lang="en-US" dirty="0" smtClean="0">
                <a:solidFill>
                  <a:schemeClr val="accent2"/>
                </a:solidFill>
              </a:rPr>
              <a:t> </a:t>
            </a:r>
            <a:r>
              <a:rPr lang="en-US" dirty="0" err="1" smtClean="0">
                <a:solidFill>
                  <a:schemeClr val="accent2"/>
                </a:solidFill>
              </a:rPr>
              <a:t>ya</a:t>
            </a:r>
            <a:r>
              <a:rPr lang="en-US" dirty="0" smtClean="0">
                <a:solidFill>
                  <a:schemeClr val="accent2"/>
                </a:solidFill>
              </a:rPr>
              <a:t> se </a:t>
            </a:r>
            <a:r>
              <a:rPr lang="en-US" dirty="0" err="1" smtClean="0">
                <a:solidFill>
                  <a:schemeClr val="accent2"/>
                </a:solidFill>
              </a:rPr>
              <a:t>contabiliza</a:t>
            </a:r>
            <a:r>
              <a:rPr lang="en-US" dirty="0" smtClean="0">
                <a:solidFill>
                  <a:schemeClr val="accent2"/>
                </a:solidFill>
              </a:rPr>
              <a:t> </a:t>
            </a:r>
            <a:r>
              <a:rPr lang="en-US" dirty="0" err="1" smtClean="0">
                <a:solidFill>
                  <a:schemeClr val="accent2"/>
                </a:solidFill>
              </a:rPr>
              <a:t>como</a:t>
            </a:r>
            <a:r>
              <a:rPr lang="en-US" dirty="0" smtClean="0">
                <a:solidFill>
                  <a:schemeClr val="accent2"/>
                </a:solidFill>
              </a:rPr>
              <a:t> </a:t>
            </a:r>
            <a:r>
              <a:rPr lang="en-US" dirty="0" err="1" smtClean="0">
                <a:solidFill>
                  <a:schemeClr val="accent2"/>
                </a:solidFill>
              </a:rPr>
              <a:t>una</a:t>
            </a:r>
            <a:r>
              <a:rPr lang="en-US" dirty="0" smtClean="0">
                <a:solidFill>
                  <a:schemeClr val="accent2"/>
                </a:solidFill>
              </a:rPr>
              <a:t> </a:t>
            </a:r>
            <a:r>
              <a:rPr lang="en-US" dirty="0" err="1" smtClean="0">
                <a:solidFill>
                  <a:schemeClr val="accent2"/>
                </a:solidFill>
              </a:rPr>
              <a:t>viabilidad</a:t>
            </a:r>
            <a:r>
              <a:rPr lang="en-US" dirty="0" smtClean="0">
                <a:solidFill>
                  <a:schemeClr val="accent2"/>
                </a:solidFill>
              </a:rPr>
              <a:t> “</a:t>
            </a:r>
            <a:r>
              <a:rPr lang="en-US" dirty="0" err="1" smtClean="0">
                <a:solidFill>
                  <a:schemeClr val="accent2"/>
                </a:solidFill>
              </a:rPr>
              <a:t>baja</a:t>
            </a:r>
            <a:r>
              <a:rPr lang="en-US" dirty="0" smtClean="0">
                <a:solidFill>
                  <a:schemeClr val="accent2"/>
                </a:solidFill>
              </a:rPr>
              <a:t>” o “</a:t>
            </a:r>
            <a:r>
              <a:rPr lang="en-US" dirty="0" err="1" smtClean="0">
                <a:solidFill>
                  <a:schemeClr val="accent2"/>
                </a:solidFill>
              </a:rPr>
              <a:t>aceptable</a:t>
            </a:r>
            <a:r>
              <a:rPr lang="en-US" dirty="0" smtClean="0">
                <a:solidFill>
                  <a:schemeClr val="accent2"/>
                </a:solidFill>
              </a:rPr>
              <a:t>”</a:t>
            </a:r>
          </a:p>
          <a:p>
            <a:pPr marL="457200" lvl="1" indent="0" eaLnBrk="1" hangingPunct="1">
              <a:spcBef>
                <a:spcPct val="15000"/>
              </a:spcBef>
              <a:buClr>
                <a:schemeClr val="tx1"/>
              </a:buClr>
              <a:buNone/>
            </a:pPr>
            <a:endParaRPr lang="en-US" dirty="0" smtClean="0">
              <a:solidFill>
                <a:srgbClr val="008000"/>
              </a:solidFill>
            </a:endParaRPr>
          </a:p>
          <a:p>
            <a:pPr lvl="1" eaLnBrk="1" hangingPunct="1">
              <a:spcBef>
                <a:spcPct val="15000"/>
              </a:spcBef>
              <a:buClr>
                <a:schemeClr val="tx1"/>
              </a:buClr>
            </a:pPr>
            <a:endParaRPr lang="en-US" dirty="0" smtClean="0">
              <a:solidFill>
                <a:srgbClr val="008000"/>
              </a:solidFill>
            </a:endParaRPr>
          </a:p>
          <a:p>
            <a:pPr lvl="1" eaLnBrk="1" hangingPunct="1">
              <a:spcBef>
                <a:spcPct val="15000"/>
              </a:spcBef>
              <a:buClr>
                <a:schemeClr val="tx1"/>
              </a:buClr>
              <a:buFontTx/>
              <a:buNone/>
            </a:pPr>
            <a:endParaRPr lang="en-US" dirty="0" smtClean="0">
              <a:solidFill>
                <a:srgbClr val="008000"/>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7" name="Rectangle 2"/>
          <p:cNvSpPr txBox="1">
            <a:spLocks noChangeArrowheads="1"/>
          </p:cNvSpPr>
          <p:nvPr/>
        </p:nvSpPr>
        <p:spPr bwMode="auto">
          <a:xfrm>
            <a:off x="1752600" y="152400"/>
            <a:ext cx="4419600" cy="1143000"/>
          </a:xfrm>
          <a:prstGeom prst="rect">
            <a:avLst/>
          </a:prstGeom>
          <a:noFill/>
          <a:ln w="9525">
            <a:noFill/>
            <a:miter lim="800000"/>
            <a:headEnd/>
            <a:tailEnd/>
          </a:ln>
        </p:spPr>
        <p:txBody>
          <a:bodyPr anchor="ctr"/>
          <a:lstStyle/>
          <a:p>
            <a:pPr>
              <a:defRPr/>
            </a:pPr>
            <a:r>
              <a:rPr lang="en-US" sz="3200" b="1" kern="0" dirty="0" err="1" smtClean="0">
                <a:solidFill>
                  <a:schemeClr val="bg1"/>
                </a:solidFill>
                <a:latin typeface="+mn-lt"/>
                <a:ea typeface="+mj-ea"/>
                <a:cs typeface="+mj-cs"/>
              </a:rPr>
              <a:t>Sugerencias</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útiles</a:t>
            </a:r>
            <a:endParaRPr lang="en-US" sz="3200" b="1" kern="0" dirty="0">
              <a:solidFill>
                <a:schemeClr val="bg1"/>
              </a:solidFill>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228600" y="1295400"/>
            <a:ext cx="8610600" cy="5562600"/>
          </a:xfrm>
        </p:spPr>
        <p:txBody>
          <a:bodyPr/>
          <a:lstStyle/>
          <a:p>
            <a:pPr marL="0" indent="0" eaLnBrk="1" hangingPunct="1">
              <a:buClr>
                <a:schemeClr val="tx1"/>
              </a:buClr>
              <a:buNone/>
            </a:pPr>
            <a:endParaRPr lang="en-US" dirty="0" smtClean="0"/>
          </a:p>
          <a:p>
            <a:pPr eaLnBrk="1" hangingPunct="1">
              <a:buClr>
                <a:schemeClr val="tx1"/>
              </a:buClr>
            </a:pPr>
            <a:r>
              <a:rPr lang="es-ES" dirty="0" smtClean="0">
                <a:solidFill>
                  <a:srgbClr val="333399"/>
                </a:solidFill>
              </a:rPr>
              <a:t>En la medida de lo posible, describa explícitamente el cambio climático y las amenazas relacionadas en términos de cómo podrían afectar los objetos.</a:t>
            </a:r>
            <a:r>
              <a:rPr lang="en-US" dirty="0" smtClean="0">
                <a:solidFill>
                  <a:srgbClr val="333399"/>
                </a:solidFill>
              </a:rPr>
              <a:t> </a:t>
            </a:r>
            <a:endParaRPr lang="en-US" dirty="0" smtClean="0">
              <a:solidFill>
                <a:srgbClr val="008000"/>
              </a:solidFill>
            </a:endParaRPr>
          </a:p>
          <a:p>
            <a:pPr eaLnBrk="1" hangingPunct="1">
              <a:buClr>
                <a:schemeClr val="tx1"/>
              </a:buClr>
            </a:pPr>
            <a:r>
              <a:rPr lang="es-ES" dirty="0" smtClean="0">
                <a:solidFill>
                  <a:srgbClr val="008000"/>
                </a:solidFill>
              </a:rPr>
              <a:t>Clasifique y determine las amenazas por objetos, no por los sitios, para obtener información útil para desarrollo de estrategias </a:t>
            </a:r>
            <a:r>
              <a:rPr lang="es-ES" dirty="0" err="1" smtClean="0">
                <a:solidFill>
                  <a:srgbClr val="008000"/>
                </a:solidFill>
              </a:rPr>
              <a:t>multi</a:t>
            </a:r>
            <a:r>
              <a:rPr lang="es-ES" dirty="0" smtClean="0">
                <a:solidFill>
                  <a:srgbClr val="008000"/>
                </a:solidFill>
              </a:rPr>
              <a:t>-zonal</a:t>
            </a:r>
            <a:endParaRPr lang="en-US" dirty="0">
              <a:solidFill>
                <a:schemeClr val="accent2"/>
              </a:solidFill>
            </a:endParaRPr>
          </a:p>
          <a:p>
            <a:pPr eaLnBrk="1" hangingPunct="1">
              <a:buClr>
                <a:schemeClr val="tx1"/>
              </a:buClr>
            </a:pPr>
            <a:r>
              <a:rPr lang="es-ES" dirty="0" smtClean="0">
                <a:solidFill>
                  <a:schemeClr val="accent2"/>
                </a:solidFill>
              </a:rPr>
              <a:t>Otra prueba de </a:t>
            </a:r>
            <a:r>
              <a:rPr lang="es-ES" dirty="0">
                <a:solidFill>
                  <a:schemeClr val="accent2"/>
                </a:solidFill>
              </a:rPr>
              <a:t>considerar en la evaluación basada por </a:t>
            </a:r>
            <a:r>
              <a:rPr lang="es-ES" dirty="0" smtClean="0">
                <a:solidFill>
                  <a:schemeClr val="accent2"/>
                </a:solidFill>
              </a:rPr>
              <a:t>estreses</a:t>
            </a:r>
            <a:r>
              <a:rPr lang="en-US" dirty="0">
                <a:solidFill>
                  <a:schemeClr val="accent2"/>
                </a:solidFill>
              </a:rPr>
              <a:t>...</a:t>
            </a:r>
          </a:p>
          <a:p>
            <a:pPr lvl="1" eaLnBrk="1" hangingPunct="1">
              <a:spcBef>
                <a:spcPct val="15000"/>
              </a:spcBef>
              <a:buClr>
                <a:schemeClr val="tx1"/>
              </a:buClr>
            </a:pPr>
            <a:r>
              <a:rPr lang="es-ES" dirty="0">
                <a:solidFill>
                  <a:schemeClr val="accent2"/>
                </a:solidFill>
                <a:ea typeface="+mn-ea"/>
                <a:cs typeface="+mn-cs"/>
              </a:rPr>
              <a:t>Un </a:t>
            </a:r>
            <a:r>
              <a:rPr lang="es-ES" dirty="0" smtClean="0">
                <a:solidFill>
                  <a:schemeClr val="accent2"/>
                </a:solidFill>
                <a:ea typeface="+mn-ea"/>
                <a:cs typeface="+mn-cs"/>
              </a:rPr>
              <a:t>estrés </a:t>
            </a:r>
            <a:r>
              <a:rPr lang="es-ES" dirty="0">
                <a:solidFill>
                  <a:schemeClr val="accent2"/>
                </a:solidFill>
                <a:ea typeface="+mn-ea"/>
                <a:cs typeface="+mn-cs"/>
              </a:rPr>
              <a:t>“Muy alto" debería reducir un atributo clave a “Pobre"</a:t>
            </a:r>
            <a:endParaRPr lang="en-US" dirty="0">
              <a:solidFill>
                <a:schemeClr val="accent2"/>
              </a:solidFill>
              <a:ea typeface="+mn-ea"/>
              <a:cs typeface="+mn-cs"/>
            </a:endParaRPr>
          </a:p>
          <a:p>
            <a:pPr lvl="1" eaLnBrk="1" hangingPunct="1">
              <a:spcBef>
                <a:spcPct val="15000"/>
              </a:spcBef>
              <a:buClr>
                <a:schemeClr val="tx1"/>
              </a:buClr>
            </a:pPr>
            <a:r>
              <a:rPr lang="es-ES" dirty="0">
                <a:solidFill>
                  <a:schemeClr val="accent2"/>
                </a:solidFill>
                <a:ea typeface="+mn-ea"/>
                <a:cs typeface="+mn-cs"/>
              </a:rPr>
              <a:t>Un </a:t>
            </a:r>
            <a:r>
              <a:rPr lang="es-ES" dirty="0" smtClean="0">
                <a:solidFill>
                  <a:schemeClr val="accent2"/>
                </a:solidFill>
                <a:ea typeface="+mn-ea"/>
                <a:cs typeface="+mn-cs"/>
              </a:rPr>
              <a:t>estrés </a:t>
            </a:r>
            <a:r>
              <a:rPr lang="es-ES" dirty="0">
                <a:solidFill>
                  <a:schemeClr val="accent2"/>
                </a:solidFill>
                <a:ea typeface="+mn-ea"/>
                <a:cs typeface="+mn-cs"/>
              </a:rPr>
              <a:t>“Alto" debería</a:t>
            </a:r>
            <a:r>
              <a:rPr lang="es-ES" dirty="0" smtClean="0">
                <a:solidFill>
                  <a:srgbClr val="333399"/>
                </a:solidFill>
              </a:rPr>
              <a:t> reducir un atributo clave a “Aceptable"</a:t>
            </a:r>
            <a:endParaRPr lang="en-US" dirty="0" smtClean="0">
              <a:solidFill>
                <a:schemeClr val="accent2"/>
              </a:solidFill>
            </a:endParaRPr>
          </a:p>
        </p:txBody>
      </p:sp>
      <p:sp>
        <p:nvSpPr>
          <p:cNvPr id="5" name="Rectangle 3"/>
          <p:cNvSpPr txBox="1">
            <a:spLocks noChangeArrowheads="1"/>
          </p:cNvSpPr>
          <p:nvPr/>
        </p:nvSpPr>
        <p:spPr bwMode="auto">
          <a:xfrm>
            <a:off x="6172200" y="152400"/>
            <a:ext cx="281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eaLnBrk="0" hangingPunct="0">
              <a:defRPr/>
            </a:pP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kern="0" dirty="0">
              <a:solidFill>
                <a:schemeClr val="bg1"/>
              </a:solidFill>
              <a:latin typeface="Calibri" pitchFamily="34" charset="0"/>
            </a:endParaRPr>
          </a:p>
        </p:txBody>
      </p:sp>
      <p:sp>
        <p:nvSpPr>
          <p:cNvPr id="7" name="Rectangle 2"/>
          <p:cNvSpPr txBox="1">
            <a:spLocks noChangeArrowheads="1"/>
          </p:cNvSpPr>
          <p:nvPr/>
        </p:nvSpPr>
        <p:spPr bwMode="auto">
          <a:xfrm>
            <a:off x="1752600" y="152400"/>
            <a:ext cx="4419600" cy="1143000"/>
          </a:xfrm>
          <a:prstGeom prst="rect">
            <a:avLst/>
          </a:prstGeom>
          <a:noFill/>
          <a:ln w="9525">
            <a:noFill/>
            <a:miter lim="800000"/>
            <a:headEnd/>
            <a:tailEnd/>
          </a:ln>
        </p:spPr>
        <p:txBody>
          <a:bodyPr anchor="ctr"/>
          <a:lstStyle/>
          <a:p>
            <a:pPr>
              <a:defRPr/>
            </a:pPr>
            <a:r>
              <a:rPr lang="en-US" sz="3200" b="1" kern="0" dirty="0" err="1" smtClean="0">
                <a:solidFill>
                  <a:schemeClr val="bg1"/>
                </a:solidFill>
              </a:rPr>
              <a:t>Sugerencias</a:t>
            </a:r>
            <a:r>
              <a:rPr lang="en-US" sz="3200" b="1" kern="0" dirty="0" smtClean="0">
                <a:solidFill>
                  <a:schemeClr val="bg1"/>
                </a:solidFill>
              </a:rPr>
              <a:t> </a:t>
            </a:r>
            <a:r>
              <a:rPr lang="en-US" sz="3200" b="1" kern="0" dirty="0" err="1" smtClean="0">
                <a:solidFill>
                  <a:schemeClr val="bg1"/>
                </a:solidFill>
              </a:rPr>
              <a:t>útiles</a:t>
            </a:r>
            <a:endParaRPr lang="en-US" sz="3200" b="1" kern="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474663" y="1725613"/>
          <a:ext cx="7924800" cy="4519612"/>
        </p:xfrm>
        <a:graphic>
          <a:graphicData uri="http://schemas.openxmlformats.org/presentationml/2006/ole">
            <mc:AlternateContent xmlns:mc="http://schemas.openxmlformats.org/markup-compatibility/2006">
              <mc:Choice xmlns:v="urn:schemas-microsoft-com:vml" Requires="v">
                <p:oleObj spid="_x0000_s108649" name="Visio" r:id="rId4" imgW="6717487" imgH="3406140" progId="">
                  <p:embed/>
                </p:oleObj>
              </mc:Choice>
              <mc:Fallback>
                <p:oleObj name="Visio" r:id="rId4" imgW="6717487" imgH="340614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63" y="1725613"/>
                        <a:ext cx="7924800"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s-PE" sz="3600" b="1" kern="0" dirty="0" smtClean="0">
                <a:solidFill>
                  <a:schemeClr val="bg1"/>
                </a:solidFill>
              </a:rPr>
              <a:t>¿Qué sitio está mejor conservado?</a:t>
            </a: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smtClean="0">
                <a:solidFill>
                  <a:schemeClr val="bg1"/>
                </a:solidFill>
                <a:latin typeface="Calibri" pitchFamily="34" charset="0"/>
              </a:rPr>
              <a:t>Amenazas</a:t>
            </a:r>
            <a:endParaRPr lang="en-US" sz="2800" dirty="0">
              <a:solidFill>
                <a:schemeClr val="bg1"/>
              </a:solidFill>
              <a:latin typeface="Calibri" pitchFamily="34" charset="0"/>
            </a:endParaRPr>
          </a:p>
        </p:txBody>
      </p:sp>
      <p:sp>
        <p:nvSpPr>
          <p:cNvPr id="7" name="6 Rectángulo"/>
          <p:cNvSpPr/>
          <p:nvPr/>
        </p:nvSpPr>
        <p:spPr>
          <a:xfrm>
            <a:off x="1752600" y="1676400"/>
            <a:ext cx="5638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1752600" y="1676400"/>
            <a:ext cx="1066800" cy="400110"/>
          </a:xfrm>
          <a:prstGeom prst="rect">
            <a:avLst/>
          </a:prstGeom>
          <a:noFill/>
        </p:spPr>
        <p:txBody>
          <a:bodyPr wrap="square" rtlCol="0">
            <a:spAutoFit/>
          </a:bodyPr>
          <a:lstStyle/>
          <a:p>
            <a:r>
              <a:rPr lang="en-US" sz="2000" b="1" dirty="0" err="1" smtClean="0"/>
              <a:t>Sitio</a:t>
            </a:r>
            <a:r>
              <a:rPr lang="en-US" sz="2000" b="1" dirty="0" smtClean="0"/>
              <a:t> A</a:t>
            </a:r>
            <a:endParaRPr lang="en-US" sz="2000" b="1" dirty="0"/>
          </a:p>
        </p:txBody>
      </p:sp>
      <p:sp>
        <p:nvSpPr>
          <p:cNvPr id="8" name="7 CuadroTexto"/>
          <p:cNvSpPr txBox="1"/>
          <p:nvPr/>
        </p:nvSpPr>
        <p:spPr>
          <a:xfrm>
            <a:off x="6172200" y="1676400"/>
            <a:ext cx="1066800" cy="400110"/>
          </a:xfrm>
          <a:prstGeom prst="rect">
            <a:avLst/>
          </a:prstGeom>
          <a:noFill/>
        </p:spPr>
        <p:txBody>
          <a:bodyPr wrap="square" rtlCol="0">
            <a:spAutoFit/>
          </a:bodyPr>
          <a:lstStyle/>
          <a:p>
            <a:r>
              <a:rPr lang="en-US" sz="2000" b="1" dirty="0" err="1" smtClean="0"/>
              <a:t>Sitio</a:t>
            </a:r>
            <a:r>
              <a:rPr lang="en-US" sz="2000" b="1" dirty="0" smtClean="0"/>
              <a:t> B</a:t>
            </a:r>
            <a:endParaRPr lang="en-US" sz="2000" b="1" dirty="0"/>
          </a:p>
        </p:txBody>
      </p:sp>
    </p:spTree>
    <p:extLst>
      <p:ext uri="{BB962C8B-B14F-4D97-AF65-F5344CB8AC3E}">
        <p14:creationId xmlns:p14="http://schemas.microsoft.com/office/powerpoint/2010/main" val="13532069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958850" y="1500188"/>
          <a:ext cx="7227888" cy="5180012"/>
        </p:xfrm>
        <a:graphic>
          <a:graphicData uri="http://schemas.openxmlformats.org/presentationml/2006/ole">
            <mc:AlternateContent xmlns:mc="http://schemas.openxmlformats.org/markup-compatibility/2006">
              <mc:Choice xmlns:v="urn:schemas-microsoft-com:vml" Requires="v">
                <p:oleObj spid="_x0000_s109673" name="Visio" r:id="rId4" imgW="6213005" imgH="4278363" progId="">
                  <p:embed/>
                </p:oleObj>
              </mc:Choice>
              <mc:Fallback>
                <p:oleObj name="Visio" r:id="rId4" imgW="6213005" imgH="4278363"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 y="1500188"/>
                        <a:ext cx="7227888" cy="518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2"/>
          <p:cNvSpPr txBox="1">
            <a:spLocks noChangeArrowheads="1"/>
          </p:cNvSpPr>
          <p:nvPr/>
        </p:nvSpPr>
        <p:spPr bwMode="auto">
          <a:xfrm>
            <a:off x="1752600" y="152400"/>
            <a:ext cx="55626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El “</a:t>
            </a:r>
            <a:r>
              <a:rPr lang="en-US" sz="3600" b="1" kern="0" dirty="0" err="1" smtClean="0">
                <a:solidFill>
                  <a:schemeClr val="bg1"/>
                </a:solidFill>
                <a:latin typeface="+mn-lt"/>
                <a:ea typeface="+mj-ea"/>
                <a:cs typeface="+mj-cs"/>
              </a:rPr>
              <a:t>Problema</a:t>
            </a:r>
            <a:r>
              <a:rPr lang="en-US" sz="3600" b="1" kern="0" dirty="0" smtClean="0">
                <a:solidFill>
                  <a:schemeClr val="bg1"/>
                </a:solidFill>
                <a:latin typeface="+mn-lt"/>
                <a:ea typeface="+mj-ea"/>
                <a:cs typeface="+mj-cs"/>
              </a:rPr>
              <a:t> Actual”</a:t>
            </a:r>
            <a:endParaRPr lang="en-US" sz="3600" b="1" kern="0" dirty="0">
              <a:solidFill>
                <a:schemeClr val="bg1"/>
              </a:solidFill>
              <a:latin typeface="+mn-lt"/>
              <a:ea typeface="+mj-ea"/>
              <a:cs typeface="+mj-cs"/>
            </a:endParaRP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smtClean="0">
                <a:solidFill>
                  <a:schemeClr val="bg1"/>
                </a:solidFill>
                <a:latin typeface="Calibri" pitchFamily="34" charset="0"/>
              </a:rPr>
              <a:t>Amenazas</a:t>
            </a:r>
            <a:endParaRPr lang="en-US" sz="2800" dirty="0">
              <a:solidFill>
                <a:schemeClr val="bg1"/>
              </a:solidFill>
              <a:latin typeface="Calibri" pitchFamily="34" charset="0"/>
            </a:endParaRPr>
          </a:p>
        </p:txBody>
      </p:sp>
      <p:sp>
        <p:nvSpPr>
          <p:cNvPr id="6" name="5 Rectángulo"/>
          <p:cNvSpPr/>
          <p:nvPr/>
        </p:nvSpPr>
        <p:spPr>
          <a:xfrm>
            <a:off x="4648200" y="1447800"/>
            <a:ext cx="3124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5791200" y="1524000"/>
            <a:ext cx="2743200" cy="400110"/>
          </a:xfrm>
          <a:prstGeom prst="rect">
            <a:avLst/>
          </a:prstGeom>
          <a:noFill/>
        </p:spPr>
        <p:txBody>
          <a:bodyPr wrap="square" rtlCol="0">
            <a:spAutoFit/>
          </a:bodyPr>
          <a:lstStyle/>
          <a:p>
            <a:r>
              <a:rPr lang="en-US" sz="2000" b="1" dirty="0" err="1" smtClean="0"/>
              <a:t>Resultado</a:t>
            </a:r>
            <a:r>
              <a:rPr lang="en-US" sz="2000" b="1" dirty="0" smtClean="0"/>
              <a:t> </a:t>
            </a:r>
            <a:r>
              <a:rPr lang="en-US" sz="2000" b="1" dirty="0" err="1" smtClean="0"/>
              <a:t>esperado</a:t>
            </a:r>
            <a:endParaRPr lang="en-US" sz="2000" b="1" dirty="0"/>
          </a:p>
        </p:txBody>
      </p:sp>
    </p:spTree>
    <p:extLst>
      <p:ext uri="{BB962C8B-B14F-4D97-AF65-F5344CB8AC3E}">
        <p14:creationId xmlns:p14="http://schemas.microsoft.com/office/powerpoint/2010/main" val="35814209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7" name="Rectangle 2"/>
          <p:cNvSpPr txBox="1">
            <a:spLocks noChangeArrowheads="1"/>
          </p:cNvSpPr>
          <p:nvPr/>
        </p:nvSpPr>
        <p:spPr>
          <a:xfrm>
            <a:off x="481013" y="206375"/>
            <a:ext cx="8302625" cy="609600"/>
          </a:xfrm>
          <a:prstGeom prst="rect">
            <a:avLst/>
          </a:prstGeom>
          <a:noFill/>
          <a:ln/>
        </p:spPr>
        <p:txBody>
          <a:bodyPr/>
          <a:lstStyle/>
          <a:p>
            <a:pPr algn="l">
              <a:defRPr/>
            </a:pPr>
            <a:endParaRPr lang="en-US" sz="3400" b="1" kern="0" dirty="0">
              <a:solidFill>
                <a:srgbClr val="FFFF99"/>
              </a:solidFill>
              <a:effectLst/>
              <a:latin typeface="+mj-lt"/>
              <a:ea typeface="+mj-ea"/>
              <a:cs typeface="+mj-cs"/>
            </a:endParaRPr>
          </a:p>
        </p:txBody>
      </p:sp>
      <p:pic>
        <p:nvPicPr>
          <p:cNvPr id="12" name="Picture 25" descr="Fishing"/>
          <p:cNvPicPr>
            <a:picLocks noChangeAspect="1" noChangeArrowheads="1"/>
          </p:cNvPicPr>
          <p:nvPr/>
        </p:nvPicPr>
        <p:blipFill>
          <a:blip r:embed="rId3" cstate="print"/>
          <a:srcRect/>
          <a:stretch>
            <a:fillRect/>
          </a:stretch>
        </p:blipFill>
        <p:spPr bwMode="auto">
          <a:xfrm>
            <a:off x="5897563" y="1447800"/>
            <a:ext cx="3017837" cy="2011363"/>
          </a:xfrm>
          <a:prstGeom prst="rect">
            <a:avLst/>
          </a:prstGeom>
          <a:noFill/>
          <a:ln w="9525">
            <a:noFill/>
            <a:miter lim="800000"/>
            <a:headEnd/>
            <a:tailEnd/>
          </a:ln>
        </p:spPr>
      </p:pic>
      <p:sp>
        <p:nvSpPr>
          <p:cNvPr id="14" name="Line 27"/>
          <p:cNvSpPr>
            <a:spLocks noChangeShapeType="1"/>
          </p:cNvSpPr>
          <p:nvPr/>
        </p:nvSpPr>
        <p:spPr bwMode="auto">
          <a:xfrm flipH="1">
            <a:off x="7458075" y="3590925"/>
            <a:ext cx="552450" cy="26670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sp>
        <p:nvSpPr>
          <p:cNvPr id="15" name="Line 28"/>
          <p:cNvSpPr>
            <a:spLocks noChangeShapeType="1"/>
          </p:cNvSpPr>
          <p:nvPr/>
        </p:nvSpPr>
        <p:spPr bwMode="auto">
          <a:xfrm>
            <a:off x="5286375" y="3200400"/>
            <a:ext cx="1247775" cy="781050"/>
          </a:xfrm>
          <a:prstGeom prst="line">
            <a:avLst/>
          </a:prstGeom>
          <a:noFill/>
          <a:ln w="9525">
            <a:solidFill>
              <a:schemeClr val="tx1"/>
            </a:solidFill>
            <a:round/>
            <a:headEnd/>
            <a:tailEnd type="triangle" w="med" len="med"/>
          </a:ln>
        </p:spPr>
        <p:txBody>
          <a:bodyPr>
            <a:spAutoFit/>
          </a:bodyPr>
          <a:lstStyle/>
          <a:p>
            <a:pPr>
              <a:defRPr/>
            </a:pPr>
            <a:endParaRPr lang="en-US">
              <a:ea typeface="+mn-ea"/>
            </a:endParaRPr>
          </a:p>
        </p:txBody>
      </p:sp>
      <p:sp>
        <p:nvSpPr>
          <p:cNvPr id="18" name="Rectangle 2"/>
          <p:cNvSpPr txBox="1">
            <a:spLocks noChangeArrowheads="1"/>
          </p:cNvSpPr>
          <p:nvPr/>
        </p:nvSpPr>
        <p:spPr bwMode="auto">
          <a:xfrm>
            <a:off x="1295400" y="0"/>
            <a:ext cx="5267325"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a:t>
            </a:r>
            <a:r>
              <a:rPr lang="en-US" sz="3600" b="1" kern="0" dirty="0" err="1" smtClean="0">
                <a:solidFill>
                  <a:schemeClr val="bg1"/>
                </a:solidFill>
                <a:latin typeface="+mn-lt"/>
                <a:ea typeface="+mj-ea"/>
                <a:cs typeface="+mj-cs"/>
              </a:rPr>
              <a:t>Cuál</a:t>
            </a:r>
            <a:r>
              <a:rPr lang="en-US" sz="3600" b="1" kern="0" dirty="0" smtClean="0">
                <a:solidFill>
                  <a:schemeClr val="bg1"/>
                </a:solidFill>
                <a:latin typeface="+mn-lt"/>
                <a:ea typeface="+mj-ea"/>
                <a:cs typeface="+mj-cs"/>
              </a:rPr>
              <a:t> </a:t>
            </a:r>
            <a:r>
              <a:rPr lang="en-US" sz="3600" b="1" kern="0" dirty="0" err="1" smtClean="0">
                <a:solidFill>
                  <a:schemeClr val="bg1"/>
                </a:solidFill>
                <a:latin typeface="+mn-lt"/>
                <a:ea typeface="+mj-ea"/>
                <a:cs typeface="+mj-cs"/>
              </a:rPr>
              <a:t>es</a:t>
            </a:r>
            <a:r>
              <a:rPr lang="en-US" sz="3600" b="1" kern="0" dirty="0" smtClean="0">
                <a:solidFill>
                  <a:schemeClr val="bg1"/>
                </a:solidFill>
                <a:latin typeface="+mn-lt"/>
                <a:ea typeface="+mj-ea"/>
                <a:cs typeface="+mj-cs"/>
              </a:rPr>
              <a:t> la </a:t>
            </a:r>
            <a:r>
              <a:rPr lang="en-US" sz="3600" b="1" kern="0" dirty="0" err="1" smtClean="0">
                <a:solidFill>
                  <a:schemeClr val="bg1"/>
                </a:solidFill>
                <a:latin typeface="+mn-lt"/>
                <a:ea typeface="+mj-ea"/>
                <a:cs typeface="+mj-cs"/>
              </a:rPr>
              <a:t>Pregunta</a:t>
            </a:r>
            <a:r>
              <a:rPr lang="en-US" sz="3600" b="1" kern="0" dirty="0" smtClean="0">
                <a:solidFill>
                  <a:schemeClr val="bg1"/>
                </a:solidFill>
                <a:latin typeface="+mn-lt"/>
                <a:ea typeface="+mj-ea"/>
                <a:cs typeface="+mj-cs"/>
              </a:rPr>
              <a:t>?</a:t>
            </a:r>
            <a:endParaRPr lang="en-US" sz="3600" b="1" kern="0" dirty="0">
              <a:solidFill>
                <a:schemeClr val="bg1"/>
              </a:solidFill>
              <a:latin typeface="+mn-lt"/>
              <a:ea typeface="+mj-ea"/>
              <a:cs typeface="+mj-cs"/>
            </a:endParaRPr>
          </a:p>
        </p:txBody>
      </p:sp>
      <p:sp>
        <p:nvSpPr>
          <p:cNvPr id="19" name="Rectangle 3"/>
          <p:cNvSpPr txBox="1">
            <a:spLocks noChangeArrowheads="1"/>
          </p:cNvSpPr>
          <p:nvPr/>
        </p:nvSpPr>
        <p:spPr>
          <a:xfrm>
            <a:off x="6172200" y="152400"/>
            <a:ext cx="2819400" cy="1143000"/>
          </a:xfrm>
          <a:prstGeom prst="rect">
            <a:avLst/>
          </a:prstGeom>
        </p:spPr>
        <p:txBody>
          <a:bodyPr/>
          <a:lstStyle/>
          <a:p>
            <a:pPr lvl="0" algn="r" eaLnBrk="0" hangingPunct="0">
              <a:defRPr/>
            </a:pPr>
            <a:r>
              <a:rPr lang="en-US" sz="2800" b="1" dirty="0" err="1" smtClean="0">
                <a:solidFill>
                  <a:schemeClr val="bg1"/>
                </a:solidFill>
                <a:latin typeface="Calibri" pitchFamily="34" charset="0"/>
              </a:rPr>
              <a:t>Evaluación</a:t>
            </a:r>
            <a:r>
              <a:rPr lang="en-US" sz="2800" b="1"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b="1" dirty="0" smtClean="0">
              <a:solidFill>
                <a:schemeClr val="bg1"/>
              </a:solidFill>
              <a:latin typeface="Calibri" pitchFamily="34" charset="0"/>
            </a:endParaRPr>
          </a:p>
        </p:txBody>
      </p:sp>
      <p:grpSp>
        <p:nvGrpSpPr>
          <p:cNvPr id="6" name="Group 5"/>
          <p:cNvGrpSpPr/>
          <p:nvPr/>
        </p:nvGrpSpPr>
        <p:grpSpPr>
          <a:xfrm>
            <a:off x="6572250" y="3657600"/>
            <a:ext cx="895350" cy="790575"/>
            <a:chOff x="5638800" y="3857625"/>
            <a:chExt cx="895350" cy="790575"/>
          </a:xfrm>
        </p:grpSpPr>
        <p:sp>
          <p:nvSpPr>
            <p:cNvPr id="2" name="Oval 1"/>
            <p:cNvSpPr/>
            <p:nvPr/>
          </p:nvSpPr>
          <p:spPr>
            <a:xfrm>
              <a:off x="5638800" y="3857625"/>
              <a:ext cx="895350" cy="790575"/>
            </a:xfrm>
            <a:prstGeom prst="ellipse">
              <a:avLst/>
            </a:prstGeom>
            <a:solidFill>
              <a:srgbClr val="C5F2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76900" y="4034135"/>
              <a:ext cx="800100" cy="461665"/>
            </a:xfrm>
            <a:prstGeom prst="rect">
              <a:avLst/>
            </a:prstGeom>
            <a:noFill/>
          </p:spPr>
          <p:txBody>
            <a:bodyPr wrap="square" rtlCol="0">
              <a:spAutoFit/>
            </a:bodyPr>
            <a:lstStyle/>
            <a:p>
              <a:r>
                <a:rPr lang="es-PE" sz="1200" dirty="0" smtClean="0"/>
                <a:t>Arrecifes de Coral</a:t>
              </a:r>
              <a:endParaRPr lang="en-US" sz="1200" dirty="0"/>
            </a:p>
          </p:txBody>
        </p:sp>
      </p:grpSp>
      <p:sp>
        <p:nvSpPr>
          <p:cNvPr id="4" name="Rounded Rectangle 3"/>
          <p:cNvSpPr/>
          <p:nvPr/>
        </p:nvSpPr>
        <p:spPr>
          <a:xfrm>
            <a:off x="4495800" y="2514600"/>
            <a:ext cx="1219200" cy="657225"/>
          </a:xfrm>
          <a:prstGeom prst="roundRect">
            <a:avLst/>
          </a:prstGeom>
          <a:solidFill>
            <a:srgbClr val="EFA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2477869"/>
            <a:ext cx="1219200" cy="646331"/>
          </a:xfrm>
          <a:prstGeom prst="rect">
            <a:avLst/>
          </a:prstGeom>
          <a:noFill/>
        </p:spPr>
        <p:txBody>
          <a:bodyPr wrap="square" rtlCol="0">
            <a:spAutoFit/>
          </a:bodyPr>
          <a:lstStyle/>
          <a:p>
            <a:r>
              <a:rPr lang="es-PE" sz="1200" dirty="0" smtClean="0"/>
              <a:t>Daño causado por buzos y anclas</a:t>
            </a:r>
            <a:endParaRPr lang="en-US" sz="1200" dirty="0"/>
          </a:p>
        </p:txBody>
      </p:sp>
      <p:sp>
        <p:nvSpPr>
          <p:cNvPr id="11" name="Rectangle 7"/>
          <p:cNvSpPr txBox="1">
            <a:spLocks noChangeArrowheads="1"/>
          </p:cNvSpPr>
          <p:nvPr/>
        </p:nvSpPr>
        <p:spPr>
          <a:xfrm>
            <a:off x="288735" y="1524000"/>
            <a:ext cx="8181975" cy="4722813"/>
          </a:xfrm>
          <a:prstGeom prst="rect">
            <a:avLst/>
          </a:prstGeom>
        </p:spPr>
        <p:txBody>
          <a:bodyPr/>
          <a:lstStyle/>
          <a:p>
            <a:pPr marL="342900" indent="-342900">
              <a:spcBef>
                <a:spcPct val="20000"/>
              </a:spcBef>
              <a:buSzPct val="130000"/>
              <a:defRPr/>
            </a:pPr>
            <a:r>
              <a:rPr lang="en-US" sz="2200" b="1" kern="0" dirty="0" err="1" smtClean="0">
                <a:solidFill>
                  <a:srgbClr val="009900"/>
                </a:solidFill>
                <a:latin typeface="+mn-lt"/>
              </a:rPr>
              <a:t>Amenazas</a:t>
            </a:r>
            <a:r>
              <a:rPr lang="en-US" sz="2200" b="1" kern="0" dirty="0" smtClean="0">
                <a:solidFill>
                  <a:srgbClr val="009900"/>
                </a:solidFill>
                <a:latin typeface="+mn-lt"/>
              </a:rPr>
              <a:t> </a:t>
            </a:r>
            <a:r>
              <a:rPr lang="en-US" sz="2200" b="1" kern="0" dirty="0" err="1" smtClean="0">
                <a:solidFill>
                  <a:srgbClr val="009900"/>
                </a:solidFill>
                <a:latin typeface="+mn-lt"/>
              </a:rPr>
              <a:t>Directas</a:t>
            </a:r>
            <a:r>
              <a:rPr lang="en-US" sz="2200" b="1" kern="0" dirty="0" smtClean="0">
                <a:solidFill>
                  <a:srgbClr val="009900"/>
                </a:solidFill>
                <a:effectLst/>
                <a:latin typeface="+mn-lt"/>
                <a:ea typeface="+mn-ea"/>
              </a:rPr>
              <a:t>:</a:t>
            </a:r>
            <a:r>
              <a:rPr lang="en-US" sz="2200" kern="0" dirty="0" smtClean="0">
                <a:effectLst/>
                <a:latin typeface="+mn-lt"/>
                <a:ea typeface="+mn-ea"/>
              </a:rPr>
              <a:t> </a:t>
            </a:r>
            <a:r>
              <a:rPr lang="en-US" sz="2200" kern="0" dirty="0" err="1" smtClean="0"/>
              <a:t>Acciones</a:t>
            </a:r>
            <a:r>
              <a:rPr lang="en-US" sz="2200" kern="0" dirty="0" smtClean="0"/>
              <a:t> o </a:t>
            </a:r>
            <a:r>
              <a:rPr lang="en-US" sz="2200" kern="0" dirty="0" err="1" smtClean="0"/>
              <a:t>eventos</a:t>
            </a:r>
            <a:r>
              <a:rPr lang="en-US" sz="2200" kern="0" dirty="0" smtClean="0"/>
              <a:t> </a:t>
            </a:r>
          </a:p>
          <a:p>
            <a:pPr marL="342900" indent="-342900">
              <a:spcBef>
                <a:spcPct val="20000"/>
              </a:spcBef>
              <a:buSzPct val="130000"/>
              <a:defRPr/>
            </a:pPr>
            <a:r>
              <a:rPr lang="en-US" sz="2200" kern="0" dirty="0" err="1"/>
              <a:t>c</a:t>
            </a:r>
            <a:r>
              <a:rPr lang="en-US" sz="2200" kern="0" dirty="0" err="1" smtClean="0"/>
              <a:t>ausados</a:t>
            </a:r>
            <a:r>
              <a:rPr lang="en-US" sz="2200" kern="0" dirty="0" smtClean="0"/>
              <a:t> </a:t>
            </a:r>
            <a:r>
              <a:rPr lang="en-US" sz="2200" kern="0" dirty="0" err="1" smtClean="0"/>
              <a:t>por</a:t>
            </a:r>
            <a:r>
              <a:rPr lang="en-US" sz="2200" kern="0" dirty="0" smtClean="0"/>
              <a:t> el hombre </a:t>
            </a:r>
            <a:r>
              <a:rPr lang="en-US" sz="2200" kern="0" dirty="0" err="1" smtClean="0"/>
              <a:t>que</a:t>
            </a:r>
            <a:r>
              <a:rPr lang="en-US" sz="2200" kern="0" dirty="0" smtClean="0"/>
              <a:t> </a:t>
            </a:r>
            <a:r>
              <a:rPr lang="en-US" sz="2200" kern="0" dirty="0" err="1" smtClean="0"/>
              <a:t>degradan</a:t>
            </a:r>
            <a:r>
              <a:rPr lang="en-US" sz="2200" kern="0" dirty="0" smtClean="0"/>
              <a:t> </a:t>
            </a:r>
          </a:p>
          <a:p>
            <a:pPr marL="342900" indent="-342900">
              <a:spcBef>
                <a:spcPct val="20000"/>
              </a:spcBef>
              <a:buSzPct val="130000"/>
              <a:defRPr/>
            </a:pPr>
            <a:r>
              <a:rPr lang="en-US" sz="2200" kern="0" dirty="0" err="1" smtClean="0"/>
              <a:t>directamente</a:t>
            </a:r>
            <a:r>
              <a:rPr lang="en-US" sz="2200" kern="0" dirty="0" smtClean="0"/>
              <a:t> </a:t>
            </a:r>
            <a:r>
              <a:rPr lang="en-US" sz="2200" kern="0" dirty="0" err="1" smtClean="0"/>
              <a:t>uno</a:t>
            </a:r>
            <a:r>
              <a:rPr lang="en-US" sz="2200" kern="0" dirty="0" smtClean="0"/>
              <a:t> o </a:t>
            </a:r>
            <a:r>
              <a:rPr lang="en-US" sz="2200" kern="0" dirty="0" err="1" smtClean="0"/>
              <a:t>más</a:t>
            </a:r>
            <a:r>
              <a:rPr lang="en-US" sz="2200" kern="0" dirty="0" smtClean="0"/>
              <a:t> </a:t>
            </a:r>
            <a:r>
              <a:rPr lang="en-US" sz="2200" kern="0" dirty="0" err="1" smtClean="0"/>
              <a:t>objetos</a:t>
            </a:r>
            <a:endParaRPr lang="en-US" sz="2200" kern="0" dirty="0" smtClean="0"/>
          </a:p>
          <a:p>
            <a:pPr marL="342900" indent="-342900">
              <a:spcBef>
                <a:spcPct val="20000"/>
              </a:spcBef>
              <a:buSzPct val="130000"/>
              <a:defRPr/>
            </a:pPr>
            <a:r>
              <a:rPr lang="en-US" sz="2200" kern="0" dirty="0" smtClean="0"/>
              <a:t>de </a:t>
            </a:r>
            <a:r>
              <a:rPr lang="en-US" sz="2200" kern="0" dirty="0" err="1" smtClean="0"/>
              <a:t>conservación</a:t>
            </a:r>
            <a:endParaRPr lang="en-US" sz="2200" kern="0" dirty="0" smtClean="0"/>
          </a:p>
          <a:p>
            <a:pPr marL="342900" indent="-342900">
              <a:spcBef>
                <a:spcPct val="20000"/>
              </a:spcBef>
              <a:buSzPct val="130000"/>
              <a:defRPr/>
            </a:pPr>
            <a:endParaRPr lang="en-US" sz="1200" kern="0" dirty="0">
              <a:effectLst/>
              <a:latin typeface="+mn-lt"/>
              <a:ea typeface="+mn-ea"/>
            </a:endParaRPr>
          </a:p>
          <a:p>
            <a:pPr marL="342900" indent="-342900" algn="l">
              <a:spcBef>
                <a:spcPct val="20000"/>
              </a:spcBef>
              <a:buSzPct val="130000"/>
              <a:buFont typeface="Arial" charset="0"/>
              <a:buNone/>
              <a:defRPr/>
            </a:pPr>
            <a:endParaRPr lang="en-US" sz="2200" kern="0" dirty="0" smtClean="0">
              <a:effectLst/>
              <a:latin typeface="+mn-lt"/>
              <a:ea typeface="+mn-ea"/>
            </a:endParaRPr>
          </a:p>
          <a:p>
            <a:pPr marL="342900" indent="-342900" algn="l">
              <a:spcBef>
                <a:spcPct val="20000"/>
              </a:spcBef>
              <a:buSzPct val="130000"/>
              <a:buFont typeface="Arial" charset="0"/>
              <a:buNone/>
              <a:defRPr/>
            </a:pPr>
            <a:endParaRPr lang="en-US" sz="2200" kern="0" dirty="0" smtClean="0">
              <a:effectLst/>
              <a:latin typeface="+mn-lt"/>
              <a:ea typeface="+mn-ea"/>
            </a:endParaRPr>
          </a:p>
          <a:p>
            <a:pPr marL="342900" indent="-342900" algn="l">
              <a:spcBef>
                <a:spcPct val="20000"/>
              </a:spcBef>
              <a:buSzPct val="130000"/>
              <a:buFont typeface="Arial" charset="0"/>
              <a:buNone/>
              <a:defRPr/>
            </a:pPr>
            <a:r>
              <a:rPr lang="en-US" sz="2200" b="1" kern="0" dirty="0" err="1">
                <a:solidFill>
                  <a:srgbClr val="009900"/>
                </a:solidFill>
                <a:latin typeface="+mn-lt"/>
              </a:rPr>
              <a:t>Amenazas</a:t>
            </a:r>
            <a:r>
              <a:rPr lang="en-US" sz="2200" b="1" kern="0" dirty="0">
                <a:solidFill>
                  <a:srgbClr val="009900"/>
                </a:solidFill>
                <a:latin typeface="+mn-lt"/>
              </a:rPr>
              <a:t> </a:t>
            </a:r>
            <a:r>
              <a:rPr lang="en-US" sz="2200" b="1" kern="0" dirty="0" err="1">
                <a:solidFill>
                  <a:srgbClr val="009900"/>
                </a:solidFill>
                <a:latin typeface="+mn-lt"/>
              </a:rPr>
              <a:t>directas</a:t>
            </a:r>
            <a:r>
              <a:rPr lang="en-US" sz="2200" kern="0" dirty="0" smtClean="0">
                <a:latin typeface="+mn-lt"/>
              </a:rPr>
              <a:t> son:</a:t>
            </a:r>
            <a:endParaRPr lang="en-US" sz="2200" kern="0" dirty="0">
              <a:effectLst/>
              <a:latin typeface="+mn-lt"/>
              <a:ea typeface="+mn-ea"/>
            </a:endParaRPr>
          </a:p>
          <a:p>
            <a:pPr marL="742950" lvl="1" indent="-285750" algn="l">
              <a:spcBef>
                <a:spcPct val="20000"/>
              </a:spcBef>
              <a:buFont typeface="Times New Roman" pitchFamily="18" charset="0"/>
              <a:buChar char="–"/>
              <a:defRPr/>
            </a:pPr>
            <a:r>
              <a:rPr lang="en-US" sz="2200" kern="0" dirty="0" err="1" smtClean="0">
                <a:effectLst/>
                <a:latin typeface="+mn-lt"/>
                <a:ea typeface="+mn-ea"/>
              </a:rPr>
              <a:t>Usualmente</a:t>
            </a:r>
            <a:r>
              <a:rPr lang="en-US" sz="2200" kern="0" dirty="0" smtClean="0">
                <a:effectLst/>
                <a:latin typeface="+mn-lt"/>
                <a:ea typeface="+mn-ea"/>
              </a:rPr>
              <a:t> </a:t>
            </a:r>
            <a:r>
              <a:rPr lang="en-US" sz="2200" kern="0" dirty="0" err="1" smtClean="0">
                <a:effectLst/>
                <a:latin typeface="+mn-lt"/>
                <a:ea typeface="+mn-ea"/>
              </a:rPr>
              <a:t>actividades</a:t>
            </a:r>
            <a:r>
              <a:rPr lang="en-US" sz="2200" kern="0" dirty="0" smtClean="0">
                <a:effectLst/>
                <a:latin typeface="+mn-lt"/>
                <a:ea typeface="+mn-ea"/>
              </a:rPr>
              <a:t> </a:t>
            </a:r>
            <a:r>
              <a:rPr lang="en-US" sz="2200" kern="0" dirty="0" err="1" smtClean="0">
                <a:effectLst/>
                <a:latin typeface="+mn-lt"/>
                <a:ea typeface="+mn-ea"/>
              </a:rPr>
              <a:t>humanas</a:t>
            </a:r>
            <a:r>
              <a:rPr lang="en-US" sz="2200" kern="0" dirty="0" smtClean="0">
                <a:effectLst/>
                <a:latin typeface="+mn-lt"/>
                <a:ea typeface="+mn-ea"/>
              </a:rPr>
              <a:t>, o</a:t>
            </a:r>
          </a:p>
          <a:p>
            <a:pPr marL="742950" lvl="1" indent="-285750">
              <a:spcBef>
                <a:spcPct val="20000"/>
              </a:spcBef>
              <a:buFont typeface="Times New Roman" pitchFamily="18" charset="0"/>
              <a:buChar char="–"/>
              <a:defRPr/>
            </a:pPr>
            <a:r>
              <a:rPr lang="en-US" sz="2200" kern="0" dirty="0" err="1" smtClean="0">
                <a:latin typeface="+mn-lt"/>
              </a:rPr>
              <a:t>Fenómenos</a:t>
            </a:r>
            <a:r>
              <a:rPr lang="en-US" sz="2200" kern="0" dirty="0" smtClean="0">
                <a:latin typeface="+mn-lt"/>
              </a:rPr>
              <a:t> </a:t>
            </a:r>
            <a:r>
              <a:rPr lang="en-US" sz="2200" kern="0" dirty="0" err="1">
                <a:latin typeface="+mn-lt"/>
              </a:rPr>
              <a:t>naturales</a:t>
            </a:r>
            <a:r>
              <a:rPr lang="en-US" sz="2200" kern="0" dirty="0">
                <a:latin typeface="+mn-lt"/>
              </a:rPr>
              <a:t> </a:t>
            </a:r>
            <a:r>
              <a:rPr lang="en-US" sz="2200" kern="0" dirty="0" err="1">
                <a:latin typeface="+mn-lt"/>
              </a:rPr>
              <a:t>alterados</a:t>
            </a:r>
            <a:r>
              <a:rPr lang="en-US" sz="2200" kern="0" dirty="0">
                <a:latin typeface="+mn-lt"/>
              </a:rPr>
              <a:t> </a:t>
            </a:r>
            <a:r>
              <a:rPr lang="en-US" sz="2200" kern="0" dirty="0" err="1" smtClean="0">
                <a:latin typeface="+mn-lt"/>
              </a:rPr>
              <a:t>donde</a:t>
            </a:r>
            <a:r>
              <a:rPr lang="en-US" sz="2200" kern="0" dirty="0" smtClean="0">
                <a:latin typeface="+mn-lt"/>
              </a:rPr>
              <a:t> </a:t>
            </a:r>
            <a:r>
              <a:rPr lang="en-US" sz="2200" kern="0" dirty="0" err="1" smtClean="0">
                <a:latin typeface="+mn-lt"/>
              </a:rPr>
              <a:t>su</a:t>
            </a:r>
            <a:r>
              <a:rPr lang="en-US" sz="2200" kern="0" dirty="0" smtClean="0">
                <a:latin typeface="+mn-lt"/>
              </a:rPr>
              <a:t> </a:t>
            </a:r>
            <a:r>
              <a:rPr lang="en-US" sz="2200" kern="0" dirty="0" err="1" smtClean="0">
                <a:latin typeface="+mn-lt"/>
              </a:rPr>
              <a:t>impacto</a:t>
            </a:r>
            <a:r>
              <a:rPr lang="en-US" sz="2200" kern="0" dirty="0" smtClean="0">
                <a:latin typeface="+mn-lt"/>
              </a:rPr>
              <a:t> </a:t>
            </a:r>
            <a:r>
              <a:rPr lang="en-US" sz="2200" kern="0" dirty="0">
                <a:latin typeface="+mn-lt"/>
              </a:rPr>
              <a:t>se </a:t>
            </a:r>
            <a:r>
              <a:rPr lang="en-US" sz="2200" kern="0" dirty="0" err="1">
                <a:latin typeface="+mn-lt"/>
              </a:rPr>
              <a:t>ve</a:t>
            </a:r>
            <a:r>
              <a:rPr lang="en-US" sz="2200" kern="0" dirty="0">
                <a:latin typeface="+mn-lt"/>
              </a:rPr>
              <a:t> </a:t>
            </a:r>
            <a:r>
              <a:rPr lang="en-US" sz="2200" kern="0" dirty="0" err="1">
                <a:latin typeface="+mn-lt"/>
              </a:rPr>
              <a:t>incrementado</a:t>
            </a:r>
            <a:r>
              <a:rPr lang="en-US" sz="2200" kern="0" dirty="0">
                <a:latin typeface="+mn-lt"/>
              </a:rPr>
              <a:t> </a:t>
            </a:r>
            <a:r>
              <a:rPr lang="en-US" sz="2200" kern="0" dirty="0" err="1">
                <a:latin typeface="+mn-lt"/>
              </a:rPr>
              <a:t>por</a:t>
            </a:r>
            <a:r>
              <a:rPr lang="en-US" sz="2200" kern="0" dirty="0">
                <a:latin typeface="+mn-lt"/>
              </a:rPr>
              <a:t> </a:t>
            </a:r>
            <a:r>
              <a:rPr lang="en-US" sz="2200" u="sng" kern="0" dirty="0" err="1">
                <a:latin typeface="+mn-lt"/>
              </a:rPr>
              <a:t>actividades</a:t>
            </a:r>
            <a:r>
              <a:rPr lang="en-US" sz="2200" u="sng" kern="0" dirty="0">
                <a:latin typeface="+mn-lt"/>
              </a:rPr>
              <a:t> </a:t>
            </a:r>
            <a:r>
              <a:rPr lang="en-US" sz="2200" u="sng" kern="0" dirty="0" err="1">
                <a:latin typeface="+mn-lt"/>
              </a:rPr>
              <a:t>humanas</a:t>
            </a:r>
            <a:endParaRPr lang="en-US" sz="2200" u="sng" kern="0" dirty="0">
              <a:latin typeface="+mn-lt"/>
            </a:endParaRPr>
          </a:p>
          <a:p>
            <a:pPr marL="742950" lvl="1" indent="-285750" algn="l">
              <a:spcBef>
                <a:spcPct val="20000"/>
              </a:spcBef>
              <a:defRPr/>
            </a:pPr>
            <a:r>
              <a:rPr lang="en-US" sz="2400" kern="0" dirty="0" smtClean="0">
                <a:effectLst/>
                <a:latin typeface="+mn-lt"/>
                <a:ea typeface="+mn-ea"/>
              </a:rPr>
              <a:t>	</a:t>
            </a:r>
            <a:r>
              <a:rPr lang="en-US" sz="1600" kern="0" dirty="0" smtClean="0">
                <a:effectLst/>
                <a:latin typeface="+mn-lt"/>
                <a:ea typeface="+mn-ea"/>
              </a:rPr>
              <a:t>(</a:t>
            </a:r>
            <a:r>
              <a:rPr lang="en-US" sz="1600" kern="0" dirty="0">
                <a:effectLst/>
                <a:latin typeface="+mn-lt"/>
                <a:ea typeface="+mn-ea"/>
              </a:rPr>
              <a:t>e.g., </a:t>
            </a:r>
            <a:r>
              <a:rPr lang="en-US" sz="1600" kern="0" dirty="0" err="1" smtClean="0">
                <a:effectLst/>
                <a:latin typeface="+mn-lt"/>
                <a:ea typeface="+mn-ea"/>
              </a:rPr>
              <a:t>calentamiento</a:t>
            </a:r>
            <a:r>
              <a:rPr lang="en-US" sz="1600" kern="0" dirty="0" smtClean="0">
                <a:effectLst/>
                <a:latin typeface="+mn-lt"/>
                <a:ea typeface="+mn-ea"/>
              </a:rPr>
              <a:t> global) </a:t>
            </a:r>
            <a:endParaRPr lang="en-US" sz="1600" kern="0" dirty="0">
              <a:effectLst/>
              <a:latin typeface="+mn-lt"/>
              <a:ea typeface="+mn-ea"/>
            </a:endParaRPr>
          </a:p>
        </p:txBody>
      </p:sp>
      <p:sp>
        <p:nvSpPr>
          <p:cNvPr id="20" name="Rounded Rectangle 19"/>
          <p:cNvSpPr/>
          <p:nvPr/>
        </p:nvSpPr>
        <p:spPr>
          <a:xfrm>
            <a:off x="7848600" y="3486150"/>
            <a:ext cx="1219200" cy="657225"/>
          </a:xfrm>
          <a:prstGeom prst="roundRect">
            <a:avLst/>
          </a:prstGeom>
          <a:solidFill>
            <a:srgbClr val="EFA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848600" y="3421559"/>
            <a:ext cx="1371600" cy="769441"/>
          </a:xfrm>
          <a:prstGeom prst="rect">
            <a:avLst/>
          </a:prstGeom>
          <a:noFill/>
        </p:spPr>
        <p:txBody>
          <a:bodyPr wrap="square" rtlCol="0">
            <a:spAutoFit/>
          </a:bodyPr>
          <a:lstStyle/>
          <a:p>
            <a:r>
              <a:rPr lang="es-PE" sz="1100" dirty="0" smtClean="0"/>
              <a:t>Pesca legal no sostenible por pescadores locales</a:t>
            </a:r>
            <a:endParaRPr lang="en-US" sz="1100" dirty="0"/>
          </a:p>
        </p:txBody>
      </p:sp>
    </p:spTree>
    <p:extLst>
      <p:ext uri="{BB962C8B-B14F-4D97-AF65-F5344CB8AC3E}">
        <p14:creationId xmlns:p14="http://schemas.microsoft.com/office/powerpoint/2010/main" val="2398073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7038" y="1603375"/>
            <a:ext cx="8452802" cy="5178425"/>
          </a:xfrm>
          <a:prstGeom prst="rect">
            <a:avLst/>
          </a:prstGeom>
          <a:noFill/>
          <a:ln w="9525">
            <a:noFill/>
            <a:miter lim="800000"/>
            <a:headEnd/>
            <a:tailEnd/>
          </a:ln>
        </p:spPr>
        <p:txBody>
          <a:bodyPr/>
          <a:lstStyle/>
          <a:p>
            <a:pPr marL="342900" indent="-342900">
              <a:spcBef>
                <a:spcPct val="20000"/>
              </a:spcBef>
              <a:buSzPct val="130000"/>
              <a:buFont typeface="Arial" pitchFamily="34" charset="0"/>
              <a:buChar char="•"/>
              <a:defRPr/>
            </a:pPr>
            <a:r>
              <a:rPr lang="en-US" sz="2400" b="1" dirty="0" err="1" smtClean="0">
                <a:solidFill>
                  <a:srgbClr val="00B050"/>
                </a:solidFill>
                <a:effectLst/>
                <a:latin typeface="Arial" charset="0"/>
              </a:rPr>
              <a:t>Amenaza</a:t>
            </a:r>
            <a:r>
              <a:rPr lang="en-US" sz="2400" b="1" dirty="0" smtClean="0">
                <a:solidFill>
                  <a:srgbClr val="00B050"/>
                </a:solidFill>
                <a:effectLst/>
                <a:latin typeface="Arial" charset="0"/>
              </a:rPr>
              <a:t> </a:t>
            </a:r>
            <a:r>
              <a:rPr lang="en-US" sz="2400" b="1" dirty="0" err="1" smtClean="0">
                <a:solidFill>
                  <a:srgbClr val="00B050"/>
                </a:solidFill>
                <a:effectLst/>
                <a:latin typeface="Arial" charset="0"/>
              </a:rPr>
              <a:t>Directa</a:t>
            </a:r>
            <a:r>
              <a:rPr lang="en-US" sz="2400" b="1" dirty="0" smtClean="0">
                <a:solidFill>
                  <a:srgbClr val="00B050"/>
                </a:solidFill>
                <a:effectLst/>
                <a:latin typeface="Arial" charset="0"/>
              </a:rPr>
              <a:t>: </a:t>
            </a:r>
            <a:r>
              <a:rPr lang="en-US" sz="2000" kern="0" dirty="0" err="1" smtClean="0"/>
              <a:t>Acciones</a:t>
            </a:r>
            <a:r>
              <a:rPr lang="en-US" sz="2000" kern="0" dirty="0" smtClean="0"/>
              <a:t> o </a:t>
            </a:r>
            <a:r>
              <a:rPr lang="en-US" sz="2000" kern="0" dirty="0" err="1" smtClean="0"/>
              <a:t>eventos</a:t>
            </a:r>
            <a:r>
              <a:rPr lang="en-US" sz="2000" kern="0" dirty="0" smtClean="0"/>
              <a:t> </a:t>
            </a:r>
            <a:r>
              <a:rPr lang="en-US" sz="2000" kern="0" dirty="0" err="1" smtClean="0"/>
              <a:t>causados</a:t>
            </a:r>
            <a:r>
              <a:rPr lang="en-US" sz="2000" kern="0" dirty="0" smtClean="0"/>
              <a:t> </a:t>
            </a:r>
            <a:r>
              <a:rPr lang="en-US" sz="2000" kern="0" dirty="0" err="1" smtClean="0"/>
              <a:t>por</a:t>
            </a:r>
            <a:r>
              <a:rPr lang="en-US" sz="2000" kern="0" dirty="0" smtClean="0"/>
              <a:t> el hombre </a:t>
            </a:r>
            <a:r>
              <a:rPr lang="en-US" sz="2000" kern="0" dirty="0" err="1" smtClean="0"/>
              <a:t>que</a:t>
            </a:r>
            <a:r>
              <a:rPr lang="en-US" sz="2000" kern="0" dirty="0" smtClean="0"/>
              <a:t> </a:t>
            </a:r>
            <a:r>
              <a:rPr lang="en-US" sz="2000" kern="0" dirty="0" err="1" smtClean="0"/>
              <a:t>degradan</a:t>
            </a:r>
            <a:r>
              <a:rPr lang="en-US" sz="2000" kern="0" dirty="0" smtClean="0"/>
              <a:t> </a:t>
            </a:r>
            <a:r>
              <a:rPr lang="en-US" sz="2000" kern="0" dirty="0" err="1" smtClean="0"/>
              <a:t>directamente</a:t>
            </a:r>
            <a:r>
              <a:rPr lang="en-US" sz="2000" kern="0" dirty="0" smtClean="0"/>
              <a:t> </a:t>
            </a:r>
            <a:r>
              <a:rPr lang="en-US" sz="2000" kern="0" dirty="0" err="1" smtClean="0"/>
              <a:t>uno</a:t>
            </a:r>
            <a:r>
              <a:rPr lang="en-US" sz="2000" kern="0" dirty="0" smtClean="0"/>
              <a:t> o </a:t>
            </a:r>
            <a:r>
              <a:rPr lang="en-US" sz="2000" kern="0" dirty="0" err="1" smtClean="0"/>
              <a:t>más</a:t>
            </a:r>
            <a:r>
              <a:rPr lang="en-US" sz="2000" kern="0" dirty="0" smtClean="0"/>
              <a:t> </a:t>
            </a:r>
            <a:r>
              <a:rPr lang="en-US" sz="2000" kern="0" dirty="0" err="1" smtClean="0"/>
              <a:t>objetos</a:t>
            </a:r>
            <a:r>
              <a:rPr lang="en-US" sz="2000" kern="0" dirty="0" smtClean="0"/>
              <a:t> de </a:t>
            </a:r>
            <a:r>
              <a:rPr lang="en-US" sz="2000" kern="0" dirty="0" err="1" smtClean="0"/>
              <a:t>conservación</a:t>
            </a:r>
            <a:r>
              <a:rPr lang="en-US" sz="2000" kern="0" dirty="0" smtClean="0"/>
              <a:t>. </a:t>
            </a:r>
            <a:r>
              <a:rPr lang="en-US" sz="2000" kern="0" dirty="0" err="1" smtClean="0"/>
              <a:t>Una</a:t>
            </a:r>
            <a:r>
              <a:rPr lang="en-US" sz="2000" kern="0" dirty="0" smtClean="0"/>
              <a:t> </a:t>
            </a:r>
            <a:r>
              <a:rPr lang="en-US" sz="2000" kern="0" dirty="0" err="1" smtClean="0"/>
              <a:t>amenaza</a:t>
            </a:r>
            <a:r>
              <a:rPr lang="en-US" sz="2000" kern="0" dirty="0" smtClean="0"/>
              <a:t> </a:t>
            </a:r>
            <a:r>
              <a:rPr lang="en-US" sz="2000" kern="0" dirty="0" err="1" smtClean="0"/>
              <a:t>directa</a:t>
            </a:r>
            <a:r>
              <a:rPr lang="en-US" sz="2000" kern="0" dirty="0" smtClean="0"/>
              <a:t> </a:t>
            </a:r>
            <a:r>
              <a:rPr lang="en-US" sz="2000" kern="0" dirty="0" err="1" smtClean="0"/>
              <a:t>tiene</a:t>
            </a:r>
            <a:r>
              <a:rPr lang="en-US" sz="2000" kern="0" dirty="0" smtClean="0"/>
              <a:t> al </a:t>
            </a:r>
            <a:r>
              <a:rPr lang="en-US" sz="2000" kern="0" dirty="0" err="1" smtClean="0"/>
              <a:t>menos</a:t>
            </a:r>
            <a:r>
              <a:rPr lang="en-US" sz="2000" kern="0" dirty="0" smtClean="0"/>
              <a:t> un actor </a:t>
            </a:r>
            <a:r>
              <a:rPr lang="en-US" sz="2000" kern="0" dirty="0" err="1" smtClean="0"/>
              <a:t>asociado</a:t>
            </a:r>
            <a:r>
              <a:rPr lang="en-US" sz="2000" kern="0" dirty="0" smtClean="0"/>
              <a:t> a </a:t>
            </a:r>
            <a:r>
              <a:rPr lang="en-US" sz="2000" kern="0" dirty="0" err="1" smtClean="0"/>
              <a:t>ella</a:t>
            </a:r>
            <a:r>
              <a:rPr lang="en-US" sz="2000" kern="0" dirty="0" smtClean="0"/>
              <a:t>.</a:t>
            </a:r>
            <a:endParaRPr lang="en-US" sz="2000" dirty="0" smtClean="0">
              <a:effectLst/>
            </a:endParaRPr>
          </a:p>
          <a:p>
            <a:pPr marL="571500" lvl="1" indent="-571500">
              <a:spcBef>
                <a:spcPts val="0"/>
              </a:spcBef>
              <a:spcAft>
                <a:spcPts val="1800"/>
              </a:spcAft>
              <a:buSzPct val="130000"/>
            </a:pPr>
            <a:r>
              <a:rPr lang="en-US" sz="2000" i="1" dirty="0" smtClean="0">
                <a:effectLst/>
                <a:latin typeface="Arial" charset="0"/>
              </a:rPr>
              <a:t>	</a:t>
            </a:r>
            <a:r>
              <a:rPr lang="en-US" sz="1800" i="1" dirty="0" err="1" smtClean="0">
                <a:solidFill>
                  <a:srgbClr val="FF0000"/>
                </a:solidFill>
                <a:effectLst/>
                <a:latin typeface="Arial" charset="0"/>
              </a:rPr>
              <a:t>Ejemplo</a:t>
            </a:r>
            <a:r>
              <a:rPr lang="en-US" sz="1800" i="1" dirty="0" smtClean="0">
                <a:solidFill>
                  <a:srgbClr val="FF0000"/>
                </a:solidFill>
                <a:effectLst/>
                <a:latin typeface="Arial" charset="0"/>
              </a:rPr>
              <a:t>: </a:t>
            </a:r>
            <a:r>
              <a:rPr lang="en-US" i="1" dirty="0" err="1">
                <a:solidFill>
                  <a:srgbClr val="FF0000"/>
                </a:solidFill>
              </a:rPr>
              <a:t>construcción</a:t>
            </a:r>
            <a:r>
              <a:rPr lang="en-US" i="1" dirty="0">
                <a:solidFill>
                  <a:srgbClr val="FF0000"/>
                </a:solidFill>
              </a:rPr>
              <a:t> de </a:t>
            </a:r>
            <a:r>
              <a:rPr lang="en-US" i="1" dirty="0" err="1">
                <a:solidFill>
                  <a:srgbClr val="FF0000"/>
                </a:solidFill>
              </a:rPr>
              <a:t>viviendas</a:t>
            </a:r>
            <a:endParaRPr lang="en-US" sz="2400" dirty="0">
              <a:solidFill>
                <a:srgbClr val="FF0000"/>
              </a:solidFill>
            </a:endParaRPr>
          </a:p>
          <a:p>
            <a:pPr marL="342900" indent="-342900" algn="l">
              <a:spcBef>
                <a:spcPct val="20000"/>
              </a:spcBef>
              <a:buSzPct val="130000"/>
              <a:buFont typeface="Arial" charset="0"/>
              <a:buChar char="•"/>
            </a:pPr>
            <a:r>
              <a:rPr lang="en-US" sz="2600" b="1" dirty="0" err="1" smtClean="0">
                <a:solidFill>
                  <a:srgbClr val="00B050"/>
                </a:solidFill>
              </a:rPr>
              <a:t>Estrés</a:t>
            </a:r>
            <a:r>
              <a:rPr lang="en-US" sz="2600" b="1" dirty="0" smtClean="0">
                <a:solidFill>
                  <a:srgbClr val="00B050"/>
                </a:solidFill>
              </a:rPr>
              <a:t> (</a:t>
            </a:r>
            <a:r>
              <a:rPr lang="en-US" sz="2600" b="1" dirty="0" err="1" smtClean="0">
                <a:solidFill>
                  <a:srgbClr val="00B050"/>
                </a:solidFill>
              </a:rPr>
              <a:t>presión</a:t>
            </a:r>
            <a:r>
              <a:rPr lang="en-US" sz="2600" b="1" dirty="0" smtClean="0">
                <a:solidFill>
                  <a:srgbClr val="00B050"/>
                </a:solidFill>
              </a:rPr>
              <a:t>): </a:t>
            </a:r>
            <a:r>
              <a:rPr lang="en-US" sz="2600" dirty="0" err="1" smtClean="0">
                <a:effectLst/>
              </a:rPr>
              <a:t>Impacto</a:t>
            </a:r>
            <a:r>
              <a:rPr lang="en-US" sz="2600" dirty="0" smtClean="0">
                <a:effectLst/>
              </a:rPr>
              <a:t> </a:t>
            </a:r>
            <a:r>
              <a:rPr lang="en-US" sz="2600" dirty="0" err="1" smtClean="0">
                <a:effectLst/>
              </a:rPr>
              <a:t>biofísico</a:t>
            </a:r>
            <a:r>
              <a:rPr lang="en-US" sz="2600" dirty="0" smtClean="0">
                <a:effectLst/>
              </a:rPr>
              <a:t> de la </a:t>
            </a:r>
            <a:r>
              <a:rPr lang="en-US" sz="2600" dirty="0" err="1" smtClean="0">
                <a:effectLst/>
              </a:rPr>
              <a:t>amenaza</a:t>
            </a:r>
            <a:r>
              <a:rPr lang="en-US" sz="2600" dirty="0" smtClean="0">
                <a:effectLst/>
              </a:rPr>
              <a:t> </a:t>
            </a:r>
            <a:r>
              <a:rPr lang="en-US" sz="2600" dirty="0" err="1" smtClean="0">
                <a:effectLst/>
              </a:rPr>
              <a:t>sobre</a:t>
            </a:r>
            <a:r>
              <a:rPr lang="en-US" sz="2600" dirty="0" smtClean="0">
                <a:effectLst/>
              </a:rPr>
              <a:t> el </a:t>
            </a:r>
            <a:r>
              <a:rPr lang="en-US" sz="2600" dirty="0" err="1" smtClean="0">
                <a:effectLst/>
              </a:rPr>
              <a:t>objeto</a:t>
            </a:r>
            <a:r>
              <a:rPr lang="en-US" sz="2600" dirty="0" smtClean="0">
                <a:effectLst/>
              </a:rPr>
              <a:t> (un </a:t>
            </a:r>
            <a:r>
              <a:rPr lang="en-US" sz="2600" dirty="0" err="1" smtClean="0">
                <a:effectLst/>
              </a:rPr>
              <a:t>aspecto</a:t>
            </a:r>
            <a:r>
              <a:rPr lang="en-US" sz="2600" dirty="0" smtClean="0">
                <a:effectLst/>
              </a:rPr>
              <a:t> </a:t>
            </a:r>
            <a:r>
              <a:rPr lang="en-US" sz="2600" dirty="0" err="1" smtClean="0">
                <a:effectLst/>
              </a:rPr>
              <a:t>deteriorado</a:t>
            </a:r>
            <a:r>
              <a:rPr lang="en-US" sz="2600" dirty="0" smtClean="0">
                <a:effectLst/>
              </a:rPr>
              <a:t> del </a:t>
            </a:r>
            <a:r>
              <a:rPr lang="en-US" sz="2600" dirty="0" err="1" smtClean="0">
                <a:effectLst/>
              </a:rPr>
              <a:t>objeto</a:t>
            </a:r>
            <a:r>
              <a:rPr lang="en-US" sz="2600" dirty="0" smtClean="0">
                <a:effectLst/>
              </a:rPr>
              <a:t>). </a:t>
            </a:r>
          </a:p>
          <a:p>
            <a:pPr marL="342900" indent="-342900" algn="l">
              <a:spcBef>
                <a:spcPct val="20000"/>
              </a:spcBef>
              <a:buSzPct val="130000"/>
            </a:pPr>
            <a:r>
              <a:rPr lang="en-US" sz="2600" dirty="0" smtClean="0"/>
              <a:t>	Un solo </a:t>
            </a:r>
            <a:r>
              <a:rPr lang="en-US" sz="2600" dirty="0" err="1" smtClean="0"/>
              <a:t>estrés</a:t>
            </a:r>
            <a:r>
              <a:rPr lang="en-US" sz="2600" dirty="0" smtClean="0"/>
              <a:t> </a:t>
            </a:r>
            <a:r>
              <a:rPr lang="en-US" sz="2600" dirty="0" err="1" smtClean="0"/>
              <a:t>puede</a:t>
            </a:r>
            <a:r>
              <a:rPr lang="en-US" sz="2600" dirty="0" smtClean="0"/>
              <a:t> ser </a:t>
            </a:r>
            <a:r>
              <a:rPr lang="en-US" sz="2600" dirty="0" err="1" smtClean="0"/>
              <a:t>causado</a:t>
            </a:r>
            <a:r>
              <a:rPr lang="en-US" sz="2600" dirty="0" smtClean="0"/>
              <a:t> </a:t>
            </a:r>
            <a:r>
              <a:rPr lang="en-US" sz="2600" dirty="0" err="1" smtClean="0"/>
              <a:t>por</a:t>
            </a:r>
            <a:r>
              <a:rPr lang="en-US" sz="2600" dirty="0" smtClean="0"/>
              <a:t> </a:t>
            </a:r>
            <a:r>
              <a:rPr lang="en-US" sz="2600" dirty="0" err="1" smtClean="0"/>
              <a:t>múltiples</a:t>
            </a:r>
            <a:r>
              <a:rPr lang="en-US" sz="2600" dirty="0" smtClean="0"/>
              <a:t> </a:t>
            </a:r>
            <a:r>
              <a:rPr lang="en-US" sz="2600" dirty="0" err="1" smtClean="0"/>
              <a:t>amenazas</a:t>
            </a:r>
            <a:r>
              <a:rPr lang="en-US" sz="2600" dirty="0" smtClean="0"/>
              <a:t> </a:t>
            </a:r>
            <a:r>
              <a:rPr lang="en-US" sz="2600" dirty="0" err="1" smtClean="0"/>
              <a:t>directas</a:t>
            </a:r>
            <a:r>
              <a:rPr lang="en-US" sz="2600" dirty="0" smtClean="0"/>
              <a:t>.</a:t>
            </a:r>
            <a:endParaRPr lang="en-US" sz="2600" dirty="0">
              <a:effectLst/>
            </a:endParaRPr>
          </a:p>
          <a:p>
            <a:pPr marL="917575" lvl="1" indent="-342900" algn="l">
              <a:spcBef>
                <a:spcPct val="20000"/>
              </a:spcBef>
              <a:buSzPct val="130000"/>
            </a:pPr>
            <a:r>
              <a:rPr lang="en-US" sz="1800" i="1" dirty="0" err="1" smtClean="0">
                <a:solidFill>
                  <a:srgbClr val="FF0000"/>
                </a:solidFill>
                <a:effectLst/>
                <a:latin typeface="Arial" charset="0"/>
              </a:rPr>
              <a:t>Ejemplos</a:t>
            </a:r>
            <a:r>
              <a:rPr lang="en-US" sz="1800" i="1" dirty="0" smtClean="0">
                <a:solidFill>
                  <a:srgbClr val="FF0000"/>
                </a:solidFill>
                <a:effectLst/>
                <a:latin typeface="Arial" charset="0"/>
              </a:rPr>
              <a:t>: </a:t>
            </a:r>
            <a:r>
              <a:rPr lang="en-US" sz="1800" i="1" dirty="0" err="1" smtClean="0">
                <a:solidFill>
                  <a:srgbClr val="FF0000"/>
                </a:solidFill>
                <a:effectLst/>
                <a:latin typeface="Arial" charset="0"/>
              </a:rPr>
              <a:t>fragmentación</a:t>
            </a:r>
            <a:r>
              <a:rPr lang="en-US" sz="1800" i="1" dirty="0" smtClean="0">
                <a:solidFill>
                  <a:srgbClr val="FF0000"/>
                </a:solidFill>
                <a:effectLst/>
                <a:latin typeface="Arial" charset="0"/>
              </a:rPr>
              <a:t> del habitat, </a:t>
            </a:r>
            <a:r>
              <a:rPr lang="en-US" sz="1800" i="1" dirty="0" err="1" smtClean="0">
                <a:solidFill>
                  <a:srgbClr val="FF0000"/>
                </a:solidFill>
                <a:effectLst/>
                <a:latin typeface="Arial" charset="0"/>
              </a:rPr>
              <a:t>alta</a:t>
            </a:r>
            <a:r>
              <a:rPr lang="en-US" sz="1800" i="1" dirty="0" smtClean="0">
                <a:solidFill>
                  <a:srgbClr val="FF0000"/>
                </a:solidFill>
                <a:effectLst/>
                <a:latin typeface="Arial" charset="0"/>
              </a:rPr>
              <a:t> </a:t>
            </a:r>
            <a:r>
              <a:rPr lang="en-US" sz="1800" i="1" dirty="0" err="1" smtClean="0">
                <a:solidFill>
                  <a:srgbClr val="FF0000"/>
                </a:solidFill>
                <a:effectLst/>
                <a:latin typeface="Arial" charset="0"/>
              </a:rPr>
              <a:t>mortalidad</a:t>
            </a:r>
            <a:endParaRPr lang="en-US" sz="1800" i="1" dirty="0">
              <a:solidFill>
                <a:srgbClr val="FF0000"/>
              </a:solidFill>
              <a:effectLst/>
              <a:latin typeface="Arial" charset="0"/>
            </a:endParaRPr>
          </a:p>
        </p:txBody>
      </p:sp>
      <p:sp>
        <p:nvSpPr>
          <p:cNvPr id="5"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200" b="1" kern="0" dirty="0" err="1" smtClean="0">
                <a:solidFill>
                  <a:schemeClr val="bg1"/>
                </a:solidFill>
                <a:latin typeface="+mn-lt"/>
                <a:ea typeface="+mj-ea"/>
                <a:cs typeface="+mj-cs"/>
              </a:rPr>
              <a:t>Amenazas</a:t>
            </a:r>
            <a:r>
              <a:rPr lang="en-US" sz="3200" b="1" kern="0" dirty="0" smtClean="0">
                <a:solidFill>
                  <a:schemeClr val="bg1"/>
                </a:solidFill>
                <a:latin typeface="+mn-lt"/>
                <a:ea typeface="+mj-ea"/>
                <a:cs typeface="+mj-cs"/>
              </a:rPr>
              <a:t> </a:t>
            </a:r>
            <a:r>
              <a:rPr lang="en-US" sz="3200" b="1" kern="0" dirty="0" err="1" smtClean="0">
                <a:solidFill>
                  <a:schemeClr val="bg1"/>
                </a:solidFill>
                <a:latin typeface="+mn-lt"/>
                <a:ea typeface="+mj-ea"/>
                <a:cs typeface="+mj-cs"/>
              </a:rPr>
              <a:t>Directas</a:t>
            </a:r>
            <a:r>
              <a:rPr lang="en-US" sz="3200" b="1" kern="0" dirty="0" smtClean="0">
                <a:solidFill>
                  <a:schemeClr val="bg1"/>
                </a:solidFill>
                <a:latin typeface="+mn-lt"/>
                <a:ea typeface="+mj-ea"/>
                <a:cs typeface="+mj-cs"/>
              </a:rPr>
              <a:t> </a:t>
            </a:r>
          </a:p>
          <a:p>
            <a:pPr>
              <a:defRPr/>
            </a:pPr>
            <a:r>
              <a:rPr lang="en-US" sz="3200" b="1" kern="0" dirty="0" smtClean="0">
                <a:solidFill>
                  <a:schemeClr val="bg1"/>
                </a:solidFill>
                <a:latin typeface="+mn-lt"/>
                <a:ea typeface="+mj-ea"/>
                <a:cs typeface="+mj-cs"/>
              </a:rPr>
              <a:t>vs.  </a:t>
            </a:r>
            <a:r>
              <a:rPr lang="en-US" sz="3200" b="1" kern="0" dirty="0" err="1" smtClean="0">
                <a:solidFill>
                  <a:schemeClr val="bg1"/>
                </a:solidFill>
                <a:latin typeface="+mn-lt"/>
                <a:ea typeface="+mj-ea"/>
                <a:cs typeface="+mj-cs"/>
              </a:rPr>
              <a:t>Estrés</a:t>
            </a:r>
            <a:endParaRPr lang="en-US" sz="3200" b="1" kern="0" dirty="0">
              <a:solidFill>
                <a:schemeClr val="bg1"/>
              </a:solidFill>
              <a:latin typeface="+mn-lt"/>
              <a:ea typeface="+mj-ea"/>
              <a:cs typeface="+mj-cs"/>
            </a:endParaRPr>
          </a:p>
        </p:txBody>
      </p:sp>
      <p:sp>
        <p:nvSpPr>
          <p:cNvPr id="6"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2" name="Rectangle 1"/>
          <p:cNvSpPr/>
          <p:nvPr/>
        </p:nvSpPr>
        <p:spPr>
          <a:xfrm>
            <a:off x="1752600" y="5638800"/>
            <a:ext cx="1752600" cy="914400"/>
          </a:xfrm>
          <a:prstGeom prst="rect">
            <a:avLst/>
          </a:prstGeom>
          <a:solidFill>
            <a:srgbClr val="EFAF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81200" y="5791200"/>
            <a:ext cx="1219200" cy="584775"/>
          </a:xfrm>
          <a:prstGeom prst="rect">
            <a:avLst/>
          </a:prstGeom>
          <a:noFill/>
        </p:spPr>
        <p:txBody>
          <a:bodyPr wrap="square" rtlCol="0">
            <a:spAutoFit/>
          </a:bodyPr>
          <a:lstStyle/>
          <a:p>
            <a:pPr algn="ctr"/>
            <a:r>
              <a:rPr lang="es-PE" sz="1600" dirty="0" smtClean="0"/>
              <a:t>Amenaza directa</a:t>
            </a:r>
            <a:endParaRPr lang="en-US" sz="1600" dirty="0"/>
          </a:p>
        </p:txBody>
      </p:sp>
      <p:sp>
        <p:nvSpPr>
          <p:cNvPr id="7" name="Rounded Rectangle 6"/>
          <p:cNvSpPr/>
          <p:nvPr/>
        </p:nvSpPr>
        <p:spPr>
          <a:xfrm>
            <a:off x="3962400" y="5791200"/>
            <a:ext cx="1066800" cy="64633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76700" y="5943600"/>
            <a:ext cx="914400" cy="338554"/>
          </a:xfrm>
          <a:prstGeom prst="rect">
            <a:avLst/>
          </a:prstGeom>
          <a:noFill/>
        </p:spPr>
        <p:txBody>
          <a:bodyPr wrap="square" rtlCol="0">
            <a:spAutoFit/>
          </a:bodyPr>
          <a:lstStyle/>
          <a:p>
            <a:pPr algn="ctr"/>
            <a:r>
              <a:rPr lang="es-PE" sz="1600" dirty="0" smtClean="0"/>
              <a:t>Estrés</a:t>
            </a:r>
            <a:endParaRPr lang="en-US" sz="1600" dirty="0"/>
          </a:p>
        </p:txBody>
      </p:sp>
      <p:sp>
        <p:nvSpPr>
          <p:cNvPr id="9" name="Oval 8"/>
          <p:cNvSpPr/>
          <p:nvPr/>
        </p:nvSpPr>
        <p:spPr>
          <a:xfrm>
            <a:off x="5791200" y="5600700"/>
            <a:ext cx="1752600" cy="914400"/>
          </a:xfrm>
          <a:prstGeom prst="ellipse">
            <a:avLst/>
          </a:prstGeom>
          <a:solidFill>
            <a:srgbClr val="C5F2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7400" y="5715000"/>
            <a:ext cx="1524000" cy="584775"/>
          </a:xfrm>
          <a:prstGeom prst="rect">
            <a:avLst/>
          </a:prstGeom>
          <a:noFill/>
        </p:spPr>
        <p:txBody>
          <a:bodyPr wrap="square" rtlCol="0">
            <a:spAutoFit/>
          </a:bodyPr>
          <a:lstStyle/>
          <a:p>
            <a:pPr algn="ctr"/>
            <a:r>
              <a:rPr lang="es-PE" sz="1600" dirty="0" smtClean="0"/>
              <a:t>Objeto de Conservación</a:t>
            </a:r>
            <a:endParaRPr lang="en-US" sz="1600" dirty="0"/>
          </a:p>
        </p:txBody>
      </p:sp>
      <p:cxnSp>
        <p:nvCxnSpPr>
          <p:cNvPr id="12" name="Straight Connector 11"/>
          <p:cNvCxnSpPr/>
          <p:nvPr/>
        </p:nvCxnSpPr>
        <p:spPr>
          <a:xfrm flipV="1">
            <a:off x="3505200" y="6114366"/>
            <a:ext cx="438150" cy="7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9200" y="6114366"/>
            <a:ext cx="762000" cy="73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16972356"/>
              </p:ext>
            </p:extLst>
          </p:nvPr>
        </p:nvGraphicFramePr>
        <p:xfrm>
          <a:off x="234950" y="1752600"/>
          <a:ext cx="8569326" cy="4999218"/>
        </p:xfrm>
        <a:graphic>
          <a:graphicData uri="http://schemas.openxmlformats.org/drawingml/2006/table">
            <a:tbl>
              <a:tblPr firstRow="1" bandRow="1">
                <a:tableStyleId>{00A15C55-8517-42AA-B614-E9B94910E393}</a:tableStyleId>
              </a:tblPr>
              <a:tblGrid>
                <a:gridCol w="1559168"/>
                <a:gridCol w="3317608"/>
                <a:gridCol w="3692550"/>
              </a:tblGrid>
              <a:tr h="442656">
                <a:tc>
                  <a:txBody>
                    <a:bodyPr/>
                    <a:lstStyle/>
                    <a:p>
                      <a:pPr algn="ctr"/>
                      <a:r>
                        <a:rPr lang="en-US" sz="1700" dirty="0" err="1" smtClean="0"/>
                        <a:t>Amenazas</a:t>
                      </a:r>
                      <a:r>
                        <a:rPr lang="en-US" sz="1700" baseline="0" dirty="0" smtClean="0"/>
                        <a:t> </a:t>
                      </a:r>
                      <a:r>
                        <a:rPr lang="en-US" sz="1700" baseline="0" dirty="0" err="1" smtClean="0"/>
                        <a:t>Directas</a:t>
                      </a:r>
                      <a:endParaRPr lang="en-US" sz="1700" dirty="0"/>
                    </a:p>
                  </a:txBody>
                  <a:tcPr marT="45721" marB="45721" anchor="ctr"/>
                </a:tc>
                <a:tc>
                  <a:txBody>
                    <a:bodyPr/>
                    <a:lstStyle/>
                    <a:p>
                      <a:pPr algn="ctr"/>
                      <a:r>
                        <a:rPr lang="en-US" sz="1700" dirty="0" err="1" smtClean="0"/>
                        <a:t>Ejemplos</a:t>
                      </a:r>
                      <a:r>
                        <a:rPr lang="en-US" sz="1700" dirty="0" smtClean="0"/>
                        <a:t> de </a:t>
                      </a:r>
                      <a:r>
                        <a:rPr lang="en-US" sz="1700" dirty="0" err="1" smtClean="0"/>
                        <a:t>Stres</a:t>
                      </a:r>
                      <a:endParaRPr lang="en-US" sz="1700" dirty="0"/>
                    </a:p>
                  </a:txBody>
                  <a:tcPr marT="45721" marB="45721" anchor="ctr"/>
                </a:tc>
                <a:tc>
                  <a:txBody>
                    <a:bodyPr/>
                    <a:lstStyle/>
                    <a:p>
                      <a:pPr algn="ctr"/>
                      <a:r>
                        <a:rPr lang="en-US" sz="1700" dirty="0" err="1" smtClean="0"/>
                        <a:t>Ejemplo</a:t>
                      </a:r>
                      <a:r>
                        <a:rPr lang="en-US" sz="1700" baseline="0" dirty="0" smtClean="0"/>
                        <a:t> del </a:t>
                      </a:r>
                      <a:r>
                        <a:rPr lang="en-US" sz="1700" baseline="0" dirty="0" err="1" smtClean="0"/>
                        <a:t>Objetos</a:t>
                      </a:r>
                      <a:r>
                        <a:rPr lang="en-US" sz="1700" baseline="0" dirty="0" smtClean="0"/>
                        <a:t> </a:t>
                      </a:r>
                      <a:r>
                        <a:rPr lang="en-US" sz="1700" baseline="0" dirty="0" err="1" smtClean="0"/>
                        <a:t>Afectados</a:t>
                      </a:r>
                      <a:endParaRPr lang="en-US" sz="1700" dirty="0"/>
                    </a:p>
                  </a:txBody>
                  <a:tcPr marT="45721" marB="45721" anchor="ctr"/>
                </a:tc>
              </a:tr>
              <a:tr h="838198">
                <a:tc>
                  <a:txBody>
                    <a:bodyPr/>
                    <a:lstStyle/>
                    <a:p>
                      <a:r>
                        <a:rPr lang="en-US" sz="1700" dirty="0" err="1" smtClean="0"/>
                        <a:t>Represas</a:t>
                      </a:r>
                      <a:endParaRPr lang="en-US" sz="1700" dirty="0"/>
                    </a:p>
                  </a:txBody>
                  <a:tcPr marT="45721" marB="45721"/>
                </a:tc>
                <a:tc>
                  <a:txBody>
                    <a:bodyPr/>
                    <a:lstStyle/>
                    <a:p>
                      <a:r>
                        <a:rPr lang="en-US" sz="1600" dirty="0" smtClean="0">
                          <a:solidFill>
                            <a:schemeClr val="tx1"/>
                          </a:solidFill>
                        </a:rPr>
                        <a:t>Corrientes</a:t>
                      </a:r>
                      <a:r>
                        <a:rPr lang="en-US" sz="1600" baseline="0" dirty="0" smtClean="0">
                          <a:solidFill>
                            <a:schemeClr val="tx1"/>
                          </a:solidFill>
                        </a:rPr>
                        <a:t> de </a:t>
                      </a:r>
                      <a:r>
                        <a:rPr lang="en-US" sz="1600" baseline="0" dirty="0" err="1" smtClean="0">
                          <a:solidFill>
                            <a:schemeClr val="tx1"/>
                          </a:solidFill>
                        </a:rPr>
                        <a:t>ríos</a:t>
                      </a:r>
                      <a:r>
                        <a:rPr lang="en-US" sz="1600" baseline="0" dirty="0" smtClean="0">
                          <a:solidFill>
                            <a:schemeClr val="tx1"/>
                          </a:solidFill>
                        </a:rPr>
                        <a:t> </a:t>
                      </a:r>
                      <a:r>
                        <a:rPr lang="en-US" sz="1600" baseline="0" dirty="0" err="1" smtClean="0">
                          <a:solidFill>
                            <a:schemeClr val="tx1"/>
                          </a:solidFill>
                        </a:rPr>
                        <a:t>alteradas</a:t>
                      </a:r>
                      <a:endParaRPr lang="en-US" sz="1600" baseline="0" dirty="0" smtClean="0">
                        <a:solidFill>
                          <a:schemeClr val="tx1"/>
                        </a:solidFill>
                      </a:endParaRPr>
                    </a:p>
                    <a:p>
                      <a:r>
                        <a:rPr lang="en-US" sz="1600" baseline="0" dirty="0" err="1" smtClean="0">
                          <a:solidFill>
                            <a:schemeClr val="tx1"/>
                          </a:solidFill>
                        </a:rPr>
                        <a:t>Reproducción</a:t>
                      </a:r>
                      <a:r>
                        <a:rPr lang="en-US" sz="1600" baseline="0" dirty="0" smtClean="0">
                          <a:solidFill>
                            <a:schemeClr val="tx1"/>
                          </a:solidFill>
                        </a:rPr>
                        <a:t> </a:t>
                      </a:r>
                      <a:r>
                        <a:rPr lang="en-US" sz="1600" baseline="0" dirty="0" err="1" smtClean="0">
                          <a:solidFill>
                            <a:schemeClr val="tx1"/>
                          </a:solidFill>
                        </a:rPr>
                        <a:t>efectiva</a:t>
                      </a:r>
                      <a:r>
                        <a:rPr lang="en-US" sz="1600" baseline="0" dirty="0" smtClean="0">
                          <a:solidFill>
                            <a:schemeClr val="tx1"/>
                          </a:solidFill>
                        </a:rPr>
                        <a:t> de </a:t>
                      </a:r>
                      <a:r>
                        <a:rPr lang="en-US" sz="1600" baseline="0" dirty="0" err="1" smtClean="0">
                          <a:solidFill>
                            <a:schemeClr val="tx1"/>
                          </a:solidFill>
                        </a:rPr>
                        <a:t>peces</a:t>
                      </a:r>
                      <a:r>
                        <a:rPr lang="en-US" sz="1600" baseline="0" dirty="0" smtClean="0">
                          <a:solidFill>
                            <a:schemeClr val="tx1"/>
                          </a:solidFill>
                        </a:rPr>
                        <a:t> </a:t>
                      </a:r>
                      <a:r>
                        <a:rPr lang="en-US" sz="1600" baseline="0" dirty="0" err="1" smtClean="0">
                          <a:solidFill>
                            <a:schemeClr val="tx1"/>
                          </a:solidFill>
                        </a:rPr>
                        <a:t>reducida</a:t>
                      </a:r>
                      <a:endParaRPr lang="en-US" sz="1600" dirty="0">
                        <a:solidFill>
                          <a:schemeClr val="tx1"/>
                        </a:solidFill>
                      </a:endParaRPr>
                    </a:p>
                  </a:txBody>
                  <a:tcPr marT="45721" marB="45721"/>
                </a:tc>
                <a:tc>
                  <a:txBody>
                    <a:bodyPr/>
                    <a:lstStyle/>
                    <a:p>
                      <a:r>
                        <a:rPr lang="en-US" sz="1700" dirty="0" smtClean="0">
                          <a:solidFill>
                            <a:schemeClr val="tx1"/>
                          </a:solidFill>
                        </a:rPr>
                        <a:t>Rios</a:t>
                      </a:r>
                      <a:r>
                        <a:rPr lang="en-US" sz="1700" baseline="0" dirty="0" smtClean="0">
                          <a:solidFill>
                            <a:schemeClr val="tx1"/>
                          </a:solidFill>
                        </a:rPr>
                        <a:t> y </a:t>
                      </a:r>
                      <a:r>
                        <a:rPr lang="en-US" sz="1700" baseline="0" dirty="0" err="1" smtClean="0">
                          <a:solidFill>
                            <a:schemeClr val="tx1"/>
                          </a:solidFill>
                        </a:rPr>
                        <a:t>riachuelos</a:t>
                      </a:r>
                      <a:endParaRPr lang="en-US" sz="1700" dirty="0" smtClean="0">
                        <a:solidFill>
                          <a:schemeClr val="tx1"/>
                        </a:solidFill>
                      </a:endParaRPr>
                    </a:p>
                    <a:p>
                      <a:r>
                        <a:rPr lang="en-US" sz="1700" dirty="0" err="1" smtClean="0">
                          <a:solidFill>
                            <a:schemeClr val="tx1"/>
                          </a:solidFill>
                        </a:rPr>
                        <a:t>Peces</a:t>
                      </a:r>
                      <a:r>
                        <a:rPr lang="en-US" sz="1700" dirty="0" smtClean="0">
                          <a:solidFill>
                            <a:schemeClr val="tx1"/>
                          </a:solidFill>
                        </a:rPr>
                        <a:t> </a:t>
                      </a:r>
                      <a:r>
                        <a:rPr lang="en-US" sz="1700" dirty="0" err="1" smtClean="0">
                          <a:solidFill>
                            <a:schemeClr val="tx1"/>
                          </a:solidFill>
                        </a:rPr>
                        <a:t>migratorios</a:t>
                      </a:r>
                      <a:endParaRPr lang="en-US" sz="1700" dirty="0">
                        <a:solidFill>
                          <a:schemeClr val="tx1"/>
                        </a:solidFill>
                      </a:endParaRPr>
                    </a:p>
                  </a:txBody>
                  <a:tcPr marT="45721" marB="45721"/>
                </a:tc>
              </a:tr>
              <a:tr h="1127782">
                <a:tc>
                  <a:txBody>
                    <a:bodyPr/>
                    <a:lstStyle/>
                    <a:p>
                      <a:r>
                        <a:rPr lang="en-US" sz="1700" dirty="0" err="1" smtClean="0"/>
                        <a:t>Tala</a:t>
                      </a:r>
                      <a:r>
                        <a:rPr lang="en-US" sz="1700" dirty="0" smtClean="0"/>
                        <a:t> </a:t>
                      </a:r>
                      <a:r>
                        <a:rPr lang="en-US" sz="1700" dirty="0" err="1" smtClean="0"/>
                        <a:t>Insostenible</a:t>
                      </a:r>
                      <a:endParaRPr lang="en-US" sz="1700" dirty="0"/>
                    </a:p>
                  </a:txBody>
                  <a:tcPr marT="45721" marB="45721"/>
                </a:tc>
                <a:tc>
                  <a:txBody>
                    <a:bodyPr/>
                    <a:lstStyle/>
                    <a:p>
                      <a:r>
                        <a:rPr lang="es-ES" sz="1700" dirty="0" smtClean="0"/>
                        <a:t>Erosión (ríos y arroyos)</a:t>
                      </a:r>
                    </a:p>
                    <a:p>
                      <a:r>
                        <a:rPr lang="es-ES" sz="1700" dirty="0" smtClean="0"/>
                        <a:t>Sedimentación</a:t>
                      </a:r>
                    </a:p>
                    <a:p>
                      <a:r>
                        <a:rPr lang="es-ES" sz="1700" dirty="0" smtClean="0"/>
                        <a:t>Destrucción del hábitat</a:t>
                      </a:r>
                    </a:p>
                    <a:p>
                      <a:r>
                        <a:rPr lang="es-ES" sz="1700" dirty="0" smtClean="0"/>
                        <a:t>Fragmentación del hábitat</a:t>
                      </a:r>
                      <a:endParaRPr lang="en-US" sz="1700" u="none" dirty="0"/>
                    </a:p>
                  </a:txBody>
                  <a:tcPr marT="45721" marB="45721"/>
                </a:tc>
                <a:tc>
                  <a:txBody>
                    <a:bodyPr/>
                    <a:lstStyle/>
                    <a:p>
                      <a:r>
                        <a:rPr lang="es-ES" sz="1700" dirty="0" smtClean="0"/>
                        <a:t>Ríos y arroyos</a:t>
                      </a:r>
                    </a:p>
                    <a:p>
                      <a:r>
                        <a:rPr lang="es-ES" sz="1700" dirty="0" smtClean="0"/>
                        <a:t>Ríos y arroyos, estuarios</a:t>
                      </a:r>
                    </a:p>
                    <a:p>
                      <a:r>
                        <a:rPr lang="es-ES" sz="1700" dirty="0" smtClean="0"/>
                        <a:t>Bosques</a:t>
                      </a:r>
                    </a:p>
                    <a:p>
                      <a:r>
                        <a:rPr lang="es-ES" sz="1700" dirty="0" smtClean="0"/>
                        <a:t>Bosques</a:t>
                      </a:r>
                      <a:endParaRPr lang="en-US" sz="1700" dirty="0"/>
                    </a:p>
                  </a:txBody>
                  <a:tcPr marT="45721" marB="45721"/>
                </a:tc>
              </a:tr>
              <a:tr h="442656">
                <a:tc>
                  <a:txBody>
                    <a:bodyPr/>
                    <a:lstStyle/>
                    <a:p>
                      <a:r>
                        <a:rPr lang="en-US" sz="1700" dirty="0" err="1" smtClean="0"/>
                        <a:t>Caza</a:t>
                      </a:r>
                      <a:r>
                        <a:rPr lang="en-US" sz="1700" dirty="0" smtClean="0"/>
                        <a:t> </a:t>
                      </a:r>
                      <a:r>
                        <a:rPr lang="en-US" sz="1700" dirty="0" err="1" smtClean="0"/>
                        <a:t>ilegal</a:t>
                      </a:r>
                      <a:endParaRPr lang="en-US" sz="1700" dirty="0"/>
                    </a:p>
                  </a:txBody>
                  <a:tcPr marT="45721" marB="45721"/>
                </a:tc>
                <a:tc>
                  <a:txBody>
                    <a:bodyPr/>
                    <a:lstStyle/>
                    <a:p>
                      <a:r>
                        <a:rPr lang="es-ES" sz="1700" dirty="0" smtClean="0"/>
                        <a:t>Estructura de la población alterada</a:t>
                      </a:r>
                      <a:endParaRPr lang="en-US" sz="1700" dirty="0"/>
                    </a:p>
                  </a:txBody>
                  <a:tcPr marT="45721" marB="45721"/>
                </a:tc>
                <a:tc>
                  <a:txBody>
                    <a:bodyPr/>
                    <a:lstStyle/>
                    <a:p>
                      <a:r>
                        <a:rPr lang="en-US" sz="1700" dirty="0" err="1" smtClean="0"/>
                        <a:t>Monos</a:t>
                      </a:r>
                      <a:r>
                        <a:rPr lang="en-US" sz="1700" dirty="0" smtClean="0"/>
                        <a:t>, </a:t>
                      </a:r>
                      <a:r>
                        <a:rPr lang="en-US" sz="1700" dirty="0" err="1" smtClean="0"/>
                        <a:t>Rinocerontes</a:t>
                      </a:r>
                      <a:endParaRPr lang="en-US" sz="1700" dirty="0"/>
                    </a:p>
                  </a:txBody>
                  <a:tcPr marT="45721" marB="45721"/>
                </a:tc>
              </a:tr>
              <a:tr h="945337">
                <a:tc>
                  <a:txBody>
                    <a:bodyPr/>
                    <a:lstStyle/>
                    <a:p>
                      <a:r>
                        <a:rPr lang="en-US" sz="1700" dirty="0" err="1" smtClean="0"/>
                        <a:t>Agricultura</a:t>
                      </a:r>
                      <a:r>
                        <a:rPr lang="en-US" sz="1700" dirty="0" smtClean="0"/>
                        <a:t> </a:t>
                      </a:r>
                      <a:r>
                        <a:rPr lang="en-US" sz="1700" dirty="0" err="1" smtClean="0"/>
                        <a:t>insostenible</a:t>
                      </a:r>
                      <a:endParaRPr lang="en-US" sz="1700" dirty="0"/>
                    </a:p>
                  </a:txBody>
                  <a:tcPr marT="45721" marB="45721"/>
                </a:tc>
                <a:tc>
                  <a:txBody>
                    <a:bodyPr/>
                    <a:lstStyle/>
                    <a:p>
                      <a:r>
                        <a:rPr lang="es-ES" sz="1700" dirty="0" smtClean="0"/>
                        <a:t>Sedimentación</a:t>
                      </a:r>
                    </a:p>
                    <a:p>
                      <a:r>
                        <a:rPr lang="es-ES" sz="1700" dirty="0" smtClean="0"/>
                        <a:t>Destrucción del hábitat</a:t>
                      </a:r>
                    </a:p>
                    <a:p>
                      <a:r>
                        <a:rPr lang="es-ES" sz="1700" dirty="0" smtClean="0"/>
                        <a:t>Fragmentación del hábitat</a:t>
                      </a:r>
                      <a:endParaRPr lang="en-US" sz="1700" dirty="0"/>
                    </a:p>
                  </a:txBody>
                  <a:tcPr marT="45721" marB="45721"/>
                </a:tc>
                <a:tc>
                  <a:txBody>
                    <a:bodyPr/>
                    <a:lstStyle/>
                    <a:p>
                      <a:r>
                        <a:rPr lang="es-ES" sz="1700" dirty="0" smtClean="0"/>
                        <a:t>Ríos y arroyos, estuarios</a:t>
                      </a:r>
                    </a:p>
                    <a:p>
                      <a:r>
                        <a:rPr lang="es-ES" sz="1700" dirty="0" smtClean="0"/>
                        <a:t>Bosques, praderas, humedales</a:t>
                      </a:r>
                    </a:p>
                    <a:p>
                      <a:r>
                        <a:rPr lang="es-ES" sz="1700" dirty="0" smtClean="0"/>
                        <a:t>Bosques, praderas, humedales</a:t>
                      </a:r>
                      <a:endParaRPr lang="en-US" sz="1700" dirty="0"/>
                    </a:p>
                  </a:txBody>
                  <a:tcPr marT="45721" marB="45721"/>
                </a:tc>
              </a:tr>
              <a:tr h="868697">
                <a:tc>
                  <a:txBody>
                    <a:bodyPr/>
                    <a:lstStyle/>
                    <a:p>
                      <a:r>
                        <a:rPr lang="en-US" sz="1700" dirty="0" err="1" smtClean="0"/>
                        <a:t>Cambio</a:t>
                      </a:r>
                      <a:r>
                        <a:rPr lang="en-US" sz="1700" dirty="0" smtClean="0"/>
                        <a:t> </a:t>
                      </a:r>
                      <a:r>
                        <a:rPr lang="en-US" sz="1700" dirty="0" err="1" smtClean="0"/>
                        <a:t>climático</a:t>
                      </a:r>
                      <a:endParaRPr lang="en-US" sz="1700" dirty="0"/>
                    </a:p>
                  </a:txBody>
                  <a:tcPr marT="45721" marB="45721"/>
                </a:tc>
                <a:tc>
                  <a:txBody>
                    <a:bodyPr/>
                    <a:lstStyle/>
                    <a:p>
                      <a:r>
                        <a:rPr lang="es-ES" sz="1700" dirty="0" smtClean="0"/>
                        <a:t>Blanqueamiento del coral</a:t>
                      </a:r>
                    </a:p>
                    <a:p>
                      <a:r>
                        <a:rPr lang="es-ES" sz="1700" dirty="0" smtClean="0"/>
                        <a:t>Aumento del nivel del mar</a:t>
                      </a:r>
                    </a:p>
                    <a:p>
                      <a:r>
                        <a:rPr lang="es-ES" sz="1700" dirty="0" smtClean="0"/>
                        <a:t>Disminución de las lluvias</a:t>
                      </a:r>
                      <a:endParaRPr lang="en-US" sz="1700" dirty="0"/>
                    </a:p>
                  </a:txBody>
                  <a:tcPr marT="45721" marB="45721"/>
                </a:tc>
                <a:tc>
                  <a:txBody>
                    <a:bodyPr/>
                    <a:lstStyle/>
                    <a:p>
                      <a:r>
                        <a:rPr lang="en-US" sz="1700" dirty="0" err="1" smtClean="0"/>
                        <a:t>Arrecifes</a:t>
                      </a:r>
                      <a:r>
                        <a:rPr lang="en-US" sz="1700" dirty="0" smtClean="0"/>
                        <a:t> de coral</a:t>
                      </a:r>
                    </a:p>
                    <a:p>
                      <a:r>
                        <a:rPr lang="en-US" sz="1700" dirty="0" err="1" smtClean="0"/>
                        <a:t>Hábitat</a:t>
                      </a:r>
                      <a:r>
                        <a:rPr lang="en-US" sz="1700" dirty="0" smtClean="0"/>
                        <a:t> de </a:t>
                      </a:r>
                      <a:r>
                        <a:rPr lang="en-US" sz="1700" dirty="0" err="1" smtClean="0"/>
                        <a:t>ribera</a:t>
                      </a:r>
                      <a:r>
                        <a:rPr lang="en-US" sz="1700" dirty="0" smtClean="0"/>
                        <a:t> (</a:t>
                      </a:r>
                      <a:r>
                        <a:rPr lang="en-US" sz="1700" dirty="0" err="1" smtClean="0"/>
                        <a:t>orilla</a:t>
                      </a:r>
                      <a:r>
                        <a:rPr lang="en-US" sz="1700" dirty="0" smtClean="0"/>
                        <a:t>)</a:t>
                      </a:r>
                    </a:p>
                    <a:p>
                      <a:r>
                        <a:rPr lang="en-US" sz="1700" dirty="0" err="1" smtClean="0"/>
                        <a:t>Bosques</a:t>
                      </a:r>
                      <a:r>
                        <a:rPr lang="en-US" sz="1700" dirty="0" smtClean="0"/>
                        <a:t>, </a:t>
                      </a:r>
                      <a:r>
                        <a:rPr lang="en-US" sz="1700" dirty="0" err="1" smtClean="0"/>
                        <a:t>praderas</a:t>
                      </a:r>
                      <a:r>
                        <a:rPr lang="en-US" sz="1700" dirty="0" smtClean="0"/>
                        <a:t>, </a:t>
                      </a:r>
                      <a:r>
                        <a:rPr lang="en-US" sz="1700" dirty="0" err="1" smtClean="0"/>
                        <a:t>desiertos</a:t>
                      </a:r>
                      <a:endParaRPr lang="en-US" sz="1700" dirty="0" smtClean="0"/>
                    </a:p>
                  </a:txBody>
                  <a:tcPr marT="45721" marB="45721"/>
                </a:tc>
              </a:tr>
            </a:tbl>
          </a:graphicData>
        </a:graphic>
      </p:graphicFrame>
      <p:sp>
        <p:nvSpPr>
          <p:cNvPr id="5" name="Rectangle 4"/>
          <p:cNvSpPr/>
          <p:nvPr/>
        </p:nvSpPr>
        <p:spPr bwMode="auto">
          <a:xfrm>
            <a:off x="5181600" y="2362200"/>
            <a:ext cx="3614382"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ectangle 6"/>
          <p:cNvSpPr/>
          <p:nvPr/>
        </p:nvSpPr>
        <p:spPr bwMode="auto">
          <a:xfrm>
            <a:off x="1828800" y="2362200"/>
            <a:ext cx="3352800"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2"/>
          <p:cNvSpPr txBox="1">
            <a:spLocks noChangeArrowheads="1"/>
          </p:cNvSpPr>
          <p:nvPr/>
        </p:nvSpPr>
        <p:spPr bwMode="auto">
          <a:xfrm>
            <a:off x="1752600" y="152400"/>
            <a:ext cx="7127240" cy="1295400"/>
          </a:xfrm>
          <a:prstGeom prst="rect">
            <a:avLst/>
          </a:prstGeom>
          <a:noFill/>
          <a:ln w="9525">
            <a:noFill/>
            <a:miter lim="800000"/>
            <a:headEnd/>
            <a:tailEnd/>
          </a:ln>
        </p:spPr>
        <p:txBody>
          <a:bodyPr anchor="ctr"/>
          <a:lstStyle/>
          <a:p>
            <a:pPr>
              <a:defRPr/>
            </a:pPr>
            <a:r>
              <a:rPr lang="en-US" sz="3500" b="1" kern="0" dirty="0" err="1" smtClean="0">
                <a:solidFill>
                  <a:schemeClr val="bg1"/>
                </a:solidFill>
                <a:latin typeface="+mn-lt"/>
                <a:ea typeface="+mj-ea"/>
                <a:cs typeface="+mj-cs"/>
              </a:rPr>
              <a:t>Amenaza</a:t>
            </a:r>
            <a:r>
              <a:rPr lang="en-US" sz="3500" b="1" kern="0" dirty="0" smtClean="0">
                <a:solidFill>
                  <a:schemeClr val="bg1"/>
                </a:solidFill>
                <a:latin typeface="+mn-lt"/>
                <a:ea typeface="+mj-ea"/>
                <a:cs typeface="+mj-cs"/>
              </a:rPr>
              <a:t> </a:t>
            </a:r>
            <a:r>
              <a:rPr lang="en-US" sz="3500" b="1" kern="0" dirty="0" err="1" smtClean="0">
                <a:solidFill>
                  <a:schemeClr val="bg1"/>
                </a:solidFill>
                <a:latin typeface="+mn-lt"/>
                <a:ea typeface="+mj-ea"/>
                <a:cs typeface="+mj-cs"/>
              </a:rPr>
              <a:t>directa</a:t>
            </a:r>
            <a:r>
              <a:rPr lang="en-US" sz="3500" b="1" kern="0" dirty="0" smtClean="0">
                <a:solidFill>
                  <a:schemeClr val="bg1"/>
                </a:solidFill>
                <a:latin typeface="+mn-lt"/>
                <a:ea typeface="+mj-ea"/>
                <a:cs typeface="+mj-cs"/>
              </a:rPr>
              <a:t> </a:t>
            </a:r>
          </a:p>
          <a:p>
            <a:pPr>
              <a:defRPr/>
            </a:pPr>
            <a:r>
              <a:rPr lang="en-US" sz="3500" b="1" kern="0" dirty="0" smtClean="0">
                <a:solidFill>
                  <a:schemeClr val="bg1"/>
                </a:solidFill>
                <a:latin typeface="+mn-lt"/>
                <a:ea typeface="+mj-ea"/>
                <a:cs typeface="+mj-cs"/>
              </a:rPr>
              <a:t>vs. </a:t>
            </a:r>
            <a:r>
              <a:rPr lang="en-US" sz="3500" b="1" kern="0" dirty="0" err="1" smtClean="0">
                <a:solidFill>
                  <a:schemeClr val="bg1"/>
                </a:solidFill>
                <a:latin typeface="+mn-lt"/>
                <a:ea typeface="+mj-ea"/>
                <a:cs typeface="+mj-cs"/>
              </a:rPr>
              <a:t>estrés</a:t>
            </a:r>
            <a:endParaRPr lang="en-US" sz="3500" b="1" kern="0" dirty="0">
              <a:solidFill>
                <a:schemeClr val="bg1"/>
              </a:solidFill>
              <a:latin typeface="+mn-lt"/>
              <a:ea typeface="+mj-ea"/>
              <a:cs typeface="+mj-cs"/>
            </a:endParaRPr>
          </a:p>
        </p:txBody>
      </p:sp>
      <p:sp>
        <p:nvSpPr>
          <p:cNvPr id="9" name="Rectangle 8"/>
          <p:cNvSpPr/>
          <p:nvPr/>
        </p:nvSpPr>
        <p:spPr bwMode="auto">
          <a:xfrm>
            <a:off x="304800" y="2362200"/>
            <a:ext cx="1523394" cy="769441"/>
          </a:xfrm>
          <a:prstGeom prst="rect">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Tree>
    <p:extLst>
      <p:ext uri="{BB962C8B-B14F-4D97-AF65-F5344CB8AC3E}">
        <p14:creationId xmlns:p14="http://schemas.microsoft.com/office/powerpoint/2010/main" val="151993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27038" y="1527175"/>
            <a:ext cx="8452802" cy="5178425"/>
          </a:xfrm>
          <a:prstGeom prst="rect">
            <a:avLst/>
          </a:prstGeom>
          <a:noFill/>
          <a:ln w="9525">
            <a:noFill/>
            <a:miter lim="800000"/>
            <a:headEnd/>
            <a:tailEnd/>
          </a:ln>
        </p:spPr>
        <p:txBody>
          <a:bodyPr/>
          <a:lstStyle/>
          <a:p>
            <a:pPr marL="342900" indent="-342900">
              <a:spcBef>
                <a:spcPct val="20000"/>
              </a:spcBef>
              <a:buSzPct val="130000"/>
              <a:buFont typeface="Arial" charset="0"/>
              <a:buChar char="•"/>
            </a:pPr>
            <a:r>
              <a:rPr lang="en-US" sz="2400" b="1" dirty="0" err="1" smtClean="0">
                <a:solidFill>
                  <a:srgbClr val="00B050"/>
                </a:solidFill>
                <a:effectLst/>
                <a:latin typeface="Arial" charset="0"/>
              </a:rPr>
              <a:t>A</a:t>
            </a:r>
            <a:r>
              <a:rPr lang="en-US" sz="2400" b="1" dirty="0" err="1">
                <a:solidFill>
                  <a:srgbClr val="00B050"/>
                </a:solidFill>
              </a:rPr>
              <a:t>menaza</a:t>
            </a:r>
            <a:r>
              <a:rPr lang="en-US" sz="2400" b="1" dirty="0" smtClean="0">
                <a:solidFill>
                  <a:srgbClr val="00B050"/>
                </a:solidFill>
                <a:effectLst/>
                <a:latin typeface="Arial" charset="0"/>
              </a:rPr>
              <a:t> </a:t>
            </a:r>
            <a:r>
              <a:rPr lang="en-US" sz="2400" b="1" dirty="0" err="1" smtClean="0">
                <a:solidFill>
                  <a:srgbClr val="00B050"/>
                </a:solidFill>
                <a:effectLst/>
                <a:latin typeface="Arial" charset="0"/>
              </a:rPr>
              <a:t>Directa</a:t>
            </a:r>
            <a:r>
              <a:rPr lang="en-US" sz="2400" b="1" dirty="0" smtClean="0">
                <a:solidFill>
                  <a:srgbClr val="00B050"/>
                </a:solidFill>
                <a:effectLst/>
                <a:latin typeface="Arial" charset="0"/>
              </a:rPr>
              <a:t>: </a:t>
            </a:r>
            <a:r>
              <a:rPr lang="en-US" sz="2000" kern="0" dirty="0" err="1"/>
              <a:t>Acciones</a:t>
            </a:r>
            <a:r>
              <a:rPr lang="en-US" sz="2000" kern="0" dirty="0"/>
              <a:t> o </a:t>
            </a:r>
            <a:r>
              <a:rPr lang="en-US" sz="2000" kern="0" dirty="0" err="1"/>
              <a:t>eventos</a:t>
            </a:r>
            <a:r>
              <a:rPr lang="en-US" sz="2000" kern="0" dirty="0"/>
              <a:t> </a:t>
            </a:r>
            <a:r>
              <a:rPr lang="en-US" sz="2000" kern="0" dirty="0" err="1"/>
              <a:t>causados</a:t>
            </a:r>
            <a:r>
              <a:rPr lang="en-US" sz="2000" kern="0" dirty="0"/>
              <a:t> </a:t>
            </a:r>
            <a:r>
              <a:rPr lang="en-US" sz="2000" kern="0" dirty="0" err="1"/>
              <a:t>por</a:t>
            </a:r>
            <a:r>
              <a:rPr lang="en-US" sz="2000" kern="0" dirty="0"/>
              <a:t> el hombre </a:t>
            </a:r>
            <a:r>
              <a:rPr lang="en-US" sz="2000" kern="0" dirty="0" err="1"/>
              <a:t>que</a:t>
            </a:r>
            <a:r>
              <a:rPr lang="en-US" sz="2000" kern="0" dirty="0"/>
              <a:t> </a:t>
            </a:r>
            <a:r>
              <a:rPr lang="en-US" sz="2000" kern="0" dirty="0" err="1"/>
              <a:t>degradan</a:t>
            </a:r>
            <a:r>
              <a:rPr lang="en-US" sz="2000" kern="0" dirty="0"/>
              <a:t> </a:t>
            </a:r>
            <a:r>
              <a:rPr lang="en-US" sz="2000" kern="0" dirty="0" err="1"/>
              <a:t>directamente</a:t>
            </a:r>
            <a:r>
              <a:rPr lang="en-US" sz="2000" kern="0" dirty="0"/>
              <a:t> </a:t>
            </a:r>
            <a:r>
              <a:rPr lang="en-US" sz="2000" kern="0" dirty="0" err="1"/>
              <a:t>uno</a:t>
            </a:r>
            <a:r>
              <a:rPr lang="en-US" sz="2000" kern="0" dirty="0"/>
              <a:t> o </a:t>
            </a:r>
            <a:r>
              <a:rPr lang="en-US" sz="2000" kern="0" dirty="0" err="1"/>
              <a:t>más</a:t>
            </a:r>
            <a:r>
              <a:rPr lang="en-US" sz="2000" kern="0" dirty="0"/>
              <a:t> </a:t>
            </a:r>
            <a:r>
              <a:rPr lang="en-US" sz="2000" kern="0" dirty="0" err="1"/>
              <a:t>objetos</a:t>
            </a:r>
            <a:r>
              <a:rPr lang="en-US" sz="2000" kern="0" dirty="0"/>
              <a:t> de </a:t>
            </a:r>
            <a:r>
              <a:rPr lang="en-US" sz="2000" kern="0" dirty="0" err="1"/>
              <a:t>conservación</a:t>
            </a:r>
            <a:r>
              <a:rPr lang="en-US" sz="2000" kern="0" dirty="0"/>
              <a:t>. </a:t>
            </a:r>
            <a:r>
              <a:rPr lang="en-US" sz="2000" kern="0" dirty="0" err="1"/>
              <a:t>Una</a:t>
            </a:r>
            <a:r>
              <a:rPr lang="en-US" sz="2000" kern="0" dirty="0"/>
              <a:t> </a:t>
            </a:r>
            <a:r>
              <a:rPr lang="en-US" sz="2000" kern="0" dirty="0" err="1"/>
              <a:t>amenaza</a:t>
            </a:r>
            <a:r>
              <a:rPr lang="en-US" sz="2000" kern="0" dirty="0"/>
              <a:t> </a:t>
            </a:r>
            <a:r>
              <a:rPr lang="en-US" sz="2000" kern="0" dirty="0" err="1"/>
              <a:t>directa</a:t>
            </a:r>
            <a:r>
              <a:rPr lang="en-US" sz="2000" kern="0" dirty="0"/>
              <a:t> </a:t>
            </a:r>
            <a:r>
              <a:rPr lang="en-US" sz="2000" kern="0" dirty="0" err="1"/>
              <a:t>tiene</a:t>
            </a:r>
            <a:r>
              <a:rPr lang="en-US" sz="2000" kern="0" dirty="0"/>
              <a:t> al </a:t>
            </a:r>
            <a:r>
              <a:rPr lang="en-US" sz="2000" kern="0" dirty="0" err="1"/>
              <a:t>menos</a:t>
            </a:r>
            <a:r>
              <a:rPr lang="en-US" sz="2000" kern="0" dirty="0"/>
              <a:t> un actor </a:t>
            </a:r>
            <a:r>
              <a:rPr lang="en-US" sz="2000" kern="0" dirty="0" err="1"/>
              <a:t>asociado</a:t>
            </a:r>
            <a:r>
              <a:rPr lang="en-US" sz="2000" kern="0" dirty="0"/>
              <a:t> a </a:t>
            </a:r>
            <a:r>
              <a:rPr lang="en-US" sz="2000" kern="0" dirty="0" err="1"/>
              <a:t>ella</a:t>
            </a:r>
            <a:r>
              <a:rPr lang="en-US" sz="2000" kern="0" dirty="0"/>
              <a:t>. </a:t>
            </a:r>
            <a:endParaRPr lang="en-US" sz="2000" kern="0" dirty="0" smtClean="0"/>
          </a:p>
          <a:p>
            <a:pPr marL="574675" lvl="1">
              <a:spcBef>
                <a:spcPct val="20000"/>
              </a:spcBef>
              <a:buSzPct val="130000"/>
            </a:pPr>
            <a:r>
              <a:rPr lang="en-US" i="1" dirty="0" err="1">
                <a:solidFill>
                  <a:srgbClr val="FF0000"/>
                </a:solidFill>
              </a:rPr>
              <a:t>Ejemplo</a:t>
            </a:r>
            <a:r>
              <a:rPr lang="en-US" i="1" dirty="0">
                <a:solidFill>
                  <a:srgbClr val="FF0000"/>
                </a:solidFill>
              </a:rPr>
              <a:t>: </a:t>
            </a:r>
            <a:r>
              <a:rPr lang="en-US" i="1" dirty="0" err="1">
                <a:solidFill>
                  <a:srgbClr val="FF0000"/>
                </a:solidFill>
              </a:rPr>
              <a:t>construcción</a:t>
            </a:r>
            <a:r>
              <a:rPr lang="en-US" i="1" dirty="0">
                <a:solidFill>
                  <a:srgbClr val="FF0000"/>
                </a:solidFill>
              </a:rPr>
              <a:t> de </a:t>
            </a:r>
            <a:r>
              <a:rPr lang="en-US" i="1" dirty="0" err="1" smtClean="0">
                <a:solidFill>
                  <a:srgbClr val="FF0000"/>
                </a:solidFill>
              </a:rPr>
              <a:t>viviendas</a:t>
            </a:r>
            <a:endParaRPr lang="en-US" i="1" dirty="0" smtClean="0">
              <a:solidFill>
                <a:srgbClr val="FF0000"/>
              </a:solidFill>
            </a:endParaRPr>
          </a:p>
          <a:p>
            <a:pPr marL="574675" lvl="1">
              <a:spcBef>
                <a:spcPct val="20000"/>
              </a:spcBef>
              <a:buSzPct val="130000"/>
            </a:pPr>
            <a:endParaRPr lang="en-US" i="1" dirty="0">
              <a:solidFill>
                <a:srgbClr val="FF0000"/>
              </a:solidFill>
            </a:endParaRPr>
          </a:p>
          <a:p>
            <a:pPr marL="342900" indent="-342900">
              <a:spcBef>
                <a:spcPct val="20000"/>
              </a:spcBef>
              <a:buSzPct val="130000"/>
              <a:buFont typeface="Arial" charset="0"/>
              <a:buChar char="•"/>
            </a:pPr>
            <a:r>
              <a:rPr lang="es-ES" sz="2600" b="1" dirty="0" smtClean="0">
                <a:solidFill>
                  <a:srgbClr val="00B050"/>
                </a:solidFill>
              </a:rPr>
              <a:t>Amenaza indirecta/ factor contribuyente </a:t>
            </a:r>
            <a:r>
              <a:rPr lang="es-ES" sz="2600" b="1" dirty="0">
                <a:solidFill>
                  <a:srgbClr val="00B050"/>
                </a:solidFill>
              </a:rPr>
              <a:t>/(driver) </a:t>
            </a:r>
            <a:r>
              <a:rPr lang="es-ES" sz="2000" b="1" dirty="0" smtClean="0">
                <a:solidFill>
                  <a:srgbClr val="00B050"/>
                </a:solidFill>
              </a:rPr>
              <a:t>(Definición corta)</a:t>
            </a:r>
            <a:r>
              <a:rPr lang="en-US" sz="2600" dirty="0" smtClean="0">
                <a:solidFill>
                  <a:srgbClr val="00B050"/>
                </a:solidFill>
                <a:effectLst/>
              </a:rPr>
              <a:t>: </a:t>
            </a:r>
            <a:r>
              <a:rPr lang="es-ES" sz="2600" dirty="0" smtClean="0"/>
              <a:t>un factor económico, cultural, social e institucional que </a:t>
            </a:r>
            <a:r>
              <a:rPr lang="es-ES" sz="2600" dirty="0"/>
              <a:t>influye en una </a:t>
            </a:r>
            <a:r>
              <a:rPr lang="es-ES" sz="2600" dirty="0" smtClean="0"/>
              <a:t>amenaza directa</a:t>
            </a:r>
            <a:endParaRPr lang="en-US" sz="2600" dirty="0">
              <a:effectLst/>
            </a:endParaRPr>
          </a:p>
          <a:p>
            <a:pPr marL="917575" lvl="1" indent="-342900">
              <a:spcBef>
                <a:spcPct val="20000"/>
              </a:spcBef>
              <a:buSzPct val="130000"/>
            </a:pPr>
            <a:r>
              <a:rPr lang="en-US" i="1" dirty="0" err="1" smtClean="0">
                <a:solidFill>
                  <a:srgbClr val="FF0000"/>
                </a:solidFill>
                <a:effectLst/>
                <a:latin typeface="Arial" charset="0"/>
              </a:rPr>
              <a:t>Ejemplos</a:t>
            </a:r>
            <a:r>
              <a:rPr lang="en-US" i="1" dirty="0" smtClean="0">
                <a:solidFill>
                  <a:srgbClr val="FF0000"/>
                </a:solidFill>
                <a:effectLst/>
                <a:latin typeface="Arial" charset="0"/>
              </a:rPr>
              <a:t>: </a:t>
            </a:r>
            <a:r>
              <a:rPr lang="es-ES" i="1" dirty="0" smtClean="0">
                <a:solidFill>
                  <a:srgbClr val="FF0000"/>
                </a:solidFill>
              </a:rPr>
              <a:t>necesidad de ingresos, falta de conocimiento, capacidades deficientes</a:t>
            </a:r>
            <a:endParaRPr lang="en-US" i="1" dirty="0">
              <a:solidFill>
                <a:srgbClr val="FF0000"/>
              </a:solidFill>
              <a:effectLst/>
              <a:latin typeface="Arial" charset="0"/>
            </a:endParaRPr>
          </a:p>
        </p:txBody>
      </p:sp>
      <p:sp>
        <p:nvSpPr>
          <p:cNvPr id="8" name="Rectangle 2"/>
          <p:cNvSpPr txBox="1">
            <a:spLocks noChangeArrowheads="1"/>
          </p:cNvSpPr>
          <p:nvPr/>
        </p:nvSpPr>
        <p:spPr bwMode="auto">
          <a:xfrm>
            <a:off x="1524000" y="76200"/>
            <a:ext cx="7127240" cy="1295400"/>
          </a:xfrm>
          <a:prstGeom prst="rect">
            <a:avLst/>
          </a:prstGeom>
          <a:noFill/>
          <a:ln w="9525">
            <a:noFill/>
            <a:miter lim="800000"/>
            <a:headEnd/>
            <a:tailEnd/>
          </a:ln>
        </p:spPr>
        <p:txBody>
          <a:bodyPr anchor="ctr"/>
          <a:lstStyle/>
          <a:p>
            <a:pPr>
              <a:defRPr/>
            </a:pPr>
            <a:r>
              <a:rPr lang="es-ES" sz="3500" b="1" kern="0" dirty="0" smtClean="0">
                <a:solidFill>
                  <a:schemeClr val="bg1"/>
                </a:solidFill>
                <a:latin typeface="+mn-lt"/>
                <a:ea typeface="+mj-ea"/>
                <a:cs typeface="+mj-cs"/>
              </a:rPr>
              <a:t>¿Amenaza directa vs</a:t>
            </a:r>
          </a:p>
          <a:p>
            <a:pPr>
              <a:defRPr/>
            </a:pPr>
            <a:r>
              <a:rPr lang="es-ES" sz="3500" b="1" kern="0" dirty="0" smtClean="0">
                <a:solidFill>
                  <a:schemeClr val="bg1"/>
                </a:solidFill>
                <a:latin typeface="+mn-lt"/>
                <a:ea typeface="+mj-ea"/>
                <a:cs typeface="+mj-cs"/>
              </a:rPr>
              <a:t>Amenaza indirecta?</a:t>
            </a:r>
            <a:endParaRPr lang="en-US" sz="3500" b="1" kern="0" dirty="0">
              <a:solidFill>
                <a:schemeClr val="bg1"/>
              </a:solidFill>
              <a:latin typeface="+mn-lt"/>
              <a:ea typeface="+mj-ea"/>
              <a:cs typeface="+mj-cs"/>
            </a:endParaRPr>
          </a:p>
        </p:txBody>
      </p:sp>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a:solidFill>
                  <a:schemeClr val="bg1"/>
                </a:solidFill>
                <a:latin typeface="Calibri" pitchFamily="34" charset="0"/>
              </a:rPr>
              <a:t>Amenazas</a:t>
            </a:r>
            <a:endParaRPr lang="en-US" sz="2800" dirty="0">
              <a:solidFill>
                <a:schemeClr val="bg1"/>
              </a:solidFill>
              <a:latin typeface="Calibri" pitchFamily="34" charset="0"/>
            </a:endParaRPr>
          </a:p>
        </p:txBody>
      </p:sp>
      <p:sp>
        <p:nvSpPr>
          <p:cNvPr id="2" name="Rectangle 1"/>
          <p:cNvSpPr/>
          <p:nvPr/>
        </p:nvSpPr>
        <p:spPr>
          <a:xfrm>
            <a:off x="427038" y="5486400"/>
            <a:ext cx="1935162" cy="9144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5486400"/>
            <a:ext cx="1752600" cy="914400"/>
          </a:xfrm>
          <a:prstGeom prst="rect">
            <a:avLst/>
          </a:prstGeom>
          <a:solidFill>
            <a:srgbClr val="EFAF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00400" y="5638800"/>
            <a:ext cx="1219200" cy="584775"/>
          </a:xfrm>
          <a:prstGeom prst="rect">
            <a:avLst/>
          </a:prstGeom>
          <a:noFill/>
        </p:spPr>
        <p:txBody>
          <a:bodyPr wrap="square" rtlCol="0">
            <a:spAutoFit/>
          </a:bodyPr>
          <a:lstStyle/>
          <a:p>
            <a:pPr algn="ctr"/>
            <a:r>
              <a:rPr lang="es-PE" sz="1600" dirty="0" smtClean="0"/>
              <a:t>Amenaza directa</a:t>
            </a:r>
            <a:endParaRPr lang="en-US" sz="1600" dirty="0"/>
          </a:p>
        </p:txBody>
      </p:sp>
      <p:sp>
        <p:nvSpPr>
          <p:cNvPr id="10" name="Rounded Rectangle 9"/>
          <p:cNvSpPr/>
          <p:nvPr/>
        </p:nvSpPr>
        <p:spPr>
          <a:xfrm>
            <a:off x="5105400" y="5638800"/>
            <a:ext cx="1066800" cy="64633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19700" y="5791200"/>
            <a:ext cx="914400" cy="338554"/>
          </a:xfrm>
          <a:prstGeom prst="rect">
            <a:avLst/>
          </a:prstGeom>
          <a:noFill/>
        </p:spPr>
        <p:txBody>
          <a:bodyPr wrap="square" rtlCol="0">
            <a:spAutoFit/>
          </a:bodyPr>
          <a:lstStyle/>
          <a:p>
            <a:pPr algn="ctr"/>
            <a:r>
              <a:rPr lang="es-PE" sz="1600" dirty="0" smtClean="0"/>
              <a:t>Stress</a:t>
            </a:r>
            <a:endParaRPr lang="en-US" sz="1600" dirty="0"/>
          </a:p>
        </p:txBody>
      </p:sp>
      <p:sp>
        <p:nvSpPr>
          <p:cNvPr id="12" name="Oval 11"/>
          <p:cNvSpPr/>
          <p:nvPr/>
        </p:nvSpPr>
        <p:spPr>
          <a:xfrm>
            <a:off x="6934200" y="5448300"/>
            <a:ext cx="1752600" cy="914400"/>
          </a:xfrm>
          <a:prstGeom prst="ellipse">
            <a:avLst/>
          </a:prstGeom>
          <a:solidFill>
            <a:srgbClr val="C5F2A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5562600"/>
            <a:ext cx="1524000" cy="584775"/>
          </a:xfrm>
          <a:prstGeom prst="rect">
            <a:avLst/>
          </a:prstGeom>
          <a:noFill/>
        </p:spPr>
        <p:txBody>
          <a:bodyPr wrap="square" rtlCol="0">
            <a:spAutoFit/>
          </a:bodyPr>
          <a:lstStyle/>
          <a:p>
            <a:pPr algn="ctr"/>
            <a:r>
              <a:rPr lang="es-PE" sz="1600" dirty="0" smtClean="0"/>
              <a:t>Objeto de Conservación</a:t>
            </a:r>
            <a:endParaRPr lang="en-US" sz="1600" dirty="0"/>
          </a:p>
        </p:txBody>
      </p:sp>
      <p:cxnSp>
        <p:nvCxnSpPr>
          <p:cNvPr id="14" name="Straight Connector 13"/>
          <p:cNvCxnSpPr/>
          <p:nvPr/>
        </p:nvCxnSpPr>
        <p:spPr>
          <a:xfrm flipV="1">
            <a:off x="4648200" y="5961966"/>
            <a:ext cx="438150" cy="7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72200" y="5961966"/>
            <a:ext cx="762000" cy="7321"/>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7038" y="5638800"/>
            <a:ext cx="1935162" cy="553998"/>
          </a:xfrm>
          <a:prstGeom prst="rect">
            <a:avLst/>
          </a:prstGeom>
          <a:noFill/>
        </p:spPr>
        <p:txBody>
          <a:bodyPr wrap="square" rtlCol="0">
            <a:spAutoFit/>
          </a:bodyPr>
          <a:lstStyle/>
          <a:p>
            <a:r>
              <a:rPr lang="es-PE" sz="1500" dirty="0" smtClean="0"/>
              <a:t>Amenaza Indirecta </a:t>
            </a:r>
            <a:r>
              <a:rPr lang="en-US" sz="1500" dirty="0" smtClean="0"/>
              <a:t>/ Factor </a:t>
            </a:r>
            <a:r>
              <a:rPr lang="en-US" sz="1500" dirty="0" err="1" smtClean="0"/>
              <a:t>contribuyente</a:t>
            </a:r>
            <a:endParaRPr lang="en-US" sz="1500" dirty="0"/>
          </a:p>
        </p:txBody>
      </p:sp>
      <p:cxnSp>
        <p:nvCxnSpPr>
          <p:cNvPr id="16" name="Straight Arrow Connector 15"/>
          <p:cNvCxnSpPr>
            <a:endCxn id="7" idx="1"/>
          </p:cNvCxnSpPr>
          <p:nvPr/>
        </p:nvCxnSpPr>
        <p:spPr>
          <a:xfrm>
            <a:off x="2362200" y="5943600"/>
            <a:ext cx="533400"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063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6742" name="Object 22"/>
          <p:cNvGraphicFramePr>
            <a:graphicFrameLocks noChangeAspect="1"/>
          </p:cNvGraphicFramePr>
          <p:nvPr/>
        </p:nvGraphicFramePr>
        <p:xfrm>
          <a:off x="-47625" y="1524000"/>
          <a:ext cx="9058275" cy="5332413"/>
        </p:xfrm>
        <a:graphic>
          <a:graphicData uri="http://schemas.openxmlformats.org/presentationml/2006/ole">
            <mc:AlternateContent xmlns:mc="http://schemas.openxmlformats.org/markup-compatibility/2006">
              <mc:Choice xmlns:v="urn:schemas-microsoft-com:vml" Requires="v">
                <p:oleObj spid="_x0000_s118846" name="Visio" r:id="rId4" imgW="9317431" imgH="5502250" progId="">
                  <p:embed/>
                </p:oleObj>
              </mc:Choice>
              <mc:Fallback>
                <p:oleObj name="Visio" r:id="rId4" imgW="9317431" imgH="550225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1524000"/>
                        <a:ext cx="9058275" cy="533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 name="Rectangle 3"/>
          <p:cNvSpPr>
            <a:spLocks noGrp="1" noChangeArrowheads="1"/>
          </p:cNvSpPr>
          <p:nvPr>
            <p:ph type="title"/>
          </p:nvPr>
        </p:nvSpPr>
        <p:spPr>
          <a:xfrm>
            <a:off x="6172200" y="152400"/>
            <a:ext cx="2819400" cy="1143000"/>
          </a:xfrm>
        </p:spPr>
        <p:txBody>
          <a:bodyPr/>
          <a:lstStyle/>
          <a:p>
            <a:pPr algn="r"/>
            <a:r>
              <a:rPr lang="en-US" sz="2800" dirty="0" err="1" smtClean="0">
                <a:solidFill>
                  <a:schemeClr val="bg1"/>
                </a:solidFill>
                <a:latin typeface="Calibri" pitchFamily="34" charset="0"/>
              </a:rPr>
              <a:t>Evaluación</a:t>
            </a:r>
            <a:r>
              <a:rPr lang="en-US" sz="2800" dirty="0" smtClean="0">
                <a:solidFill>
                  <a:schemeClr val="bg1"/>
                </a:solidFill>
                <a:latin typeface="Calibri" pitchFamily="34" charset="0"/>
              </a:rPr>
              <a:t> de </a:t>
            </a:r>
            <a:r>
              <a:rPr lang="en-US" sz="2800" dirty="0" err="1" smtClean="0">
                <a:solidFill>
                  <a:schemeClr val="bg1"/>
                </a:solidFill>
                <a:latin typeface="Calibri" pitchFamily="34" charset="0"/>
              </a:rPr>
              <a:t>Amenazas</a:t>
            </a:r>
            <a:endParaRPr lang="en-US" sz="2800" dirty="0">
              <a:solidFill>
                <a:schemeClr val="bg1"/>
              </a:solidFill>
              <a:latin typeface="Calibri" pitchFamily="34" charset="0"/>
            </a:endParaRPr>
          </a:p>
        </p:txBody>
      </p:sp>
      <p:sp>
        <p:nvSpPr>
          <p:cNvPr id="6" name="Rectangle 2"/>
          <p:cNvSpPr txBox="1">
            <a:spLocks noChangeArrowheads="1"/>
          </p:cNvSpPr>
          <p:nvPr/>
        </p:nvSpPr>
        <p:spPr bwMode="auto">
          <a:xfrm>
            <a:off x="1676400" y="76200"/>
            <a:ext cx="4648200" cy="1295400"/>
          </a:xfrm>
          <a:prstGeom prst="rect">
            <a:avLst/>
          </a:prstGeom>
          <a:noFill/>
          <a:ln w="9525">
            <a:noFill/>
            <a:miter lim="800000"/>
            <a:headEnd/>
            <a:tailEnd/>
          </a:ln>
        </p:spPr>
        <p:txBody>
          <a:bodyPr anchor="ctr"/>
          <a:lstStyle/>
          <a:p>
            <a:pPr>
              <a:defRPr/>
            </a:pPr>
            <a:r>
              <a:rPr lang="en-US" sz="3200" b="1" kern="0" dirty="0" err="1" smtClean="0">
                <a:solidFill>
                  <a:srgbClr val="FFFFFF"/>
                </a:solidFill>
                <a:latin typeface="Arial"/>
              </a:rPr>
              <a:t>Puntos</a:t>
            </a:r>
            <a:r>
              <a:rPr lang="en-US" sz="3200" b="1" kern="0" dirty="0" smtClean="0">
                <a:solidFill>
                  <a:srgbClr val="FFFFFF"/>
                </a:solidFill>
                <a:latin typeface="Arial"/>
              </a:rPr>
              <a:t> claves </a:t>
            </a:r>
          </a:p>
          <a:p>
            <a:pPr>
              <a:defRPr/>
            </a:pPr>
            <a:r>
              <a:rPr lang="en-US" sz="3200" b="1" kern="0" dirty="0" smtClean="0">
                <a:solidFill>
                  <a:srgbClr val="FFFFFF"/>
                </a:solidFill>
                <a:latin typeface="Arial"/>
              </a:rPr>
              <a:t>de </a:t>
            </a:r>
            <a:r>
              <a:rPr lang="en-US" sz="3200" b="1" kern="0" dirty="0" err="1" smtClean="0">
                <a:solidFill>
                  <a:srgbClr val="FFFFFF"/>
                </a:solidFill>
                <a:latin typeface="Arial"/>
              </a:rPr>
              <a:t>este</a:t>
            </a:r>
            <a:r>
              <a:rPr lang="en-US" sz="3200" b="1" kern="0" dirty="0" smtClean="0">
                <a:solidFill>
                  <a:srgbClr val="FFFFFF"/>
                </a:solidFill>
                <a:latin typeface="Arial"/>
              </a:rPr>
              <a:t> </a:t>
            </a:r>
            <a:r>
              <a:rPr lang="en-US" sz="3200" b="1" kern="0" dirty="0" err="1" smtClean="0">
                <a:solidFill>
                  <a:srgbClr val="FFFFFF"/>
                </a:solidFill>
                <a:latin typeface="Arial"/>
              </a:rPr>
              <a:t>paso</a:t>
            </a:r>
            <a:endParaRPr lang="en-US" sz="3200" b="1" kern="0" dirty="0">
              <a:solidFill>
                <a:srgbClr val="FFFFFF"/>
              </a:solidFill>
              <a:latin typeface="Arial"/>
            </a:endParaRPr>
          </a:p>
        </p:txBody>
      </p:sp>
    </p:spTree>
    <p:extLst>
      <p:ext uri="{BB962C8B-B14F-4D97-AF65-F5344CB8AC3E}">
        <p14:creationId xmlns:p14="http://schemas.microsoft.com/office/powerpoint/2010/main" val="40504109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3159</TotalTime>
  <Words>2094</Words>
  <Application>Microsoft Office PowerPoint</Application>
  <PresentationFormat>Presentación en pantalla (4:3)</PresentationFormat>
  <Paragraphs>382</Paragraphs>
  <Slides>25</Slides>
  <Notes>25</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25</vt:i4>
      </vt:variant>
    </vt:vector>
  </HeadingPairs>
  <TitlesOfParts>
    <vt:vector size="29" baseType="lpstr">
      <vt:lpstr>1_Default Design</vt:lpstr>
      <vt:lpstr>Custom Design</vt:lpstr>
      <vt:lpstr>Visio</vt:lpstr>
      <vt:lpstr>Clip</vt:lpstr>
      <vt:lpstr>Evaluación de Amenazas</vt:lpstr>
      <vt:lpstr>Evaluación de Amenazas</vt:lpstr>
      <vt:lpstr>Evaluación de Amenazas</vt:lpstr>
      <vt:lpstr>Evaluación de Amenazas</vt:lpstr>
      <vt:lpstr>Presentación de PowerPoint</vt:lpstr>
      <vt:lpstr>Evaluación de Amenazas</vt:lpstr>
      <vt:lpstr>Evaluación de Amenazas</vt:lpstr>
      <vt:lpstr>Evaluación de Amenazas</vt:lpstr>
      <vt:lpstr>Evaluación de Amenazas</vt:lpstr>
      <vt:lpstr>Evaluación de Amenazas</vt:lpstr>
      <vt:lpstr>Evaluación de Amenazas</vt:lpstr>
      <vt:lpstr>Evaluación de Amenazas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Nuclear Energy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Irina</cp:lastModifiedBy>
  <cp:revision>302</cp:revision>
  <dcterms:created xsi:type="dcterms:W3CDTF">2002-12-14T17:41:30Z</dcterms:created>
  <dcterms:modified xsi:type="dcterms:W3CDTF">2013-10-08T15:38:15Z</dcterms:modified>
</cp:coreProperties>
</file>