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Lst>
  <p:notesMasterIdLst>
    <p:notesMasterId r:id="rId27"/>
  </p:notesMasterIdLst>
  <p:sldIdLst>
    <p:sldId id="306" r:id="rId3"/>
    <p:sldId id="287" r:id="rId4"/>
    <p:sldId id="288" r:id="rId5"/>
    <p:sldId id="293" r:id="rId6"/>
    <p:sldId id="294" r:id="rId7"/>
    <p:sldId id="295" r:id="rId8"/>
    <p:sldId id="296" r:id="rId9"/>
    <p:sldId id="266" r:id="rId10"/>
    <p:sldId id="286" r:id="rId11"/>
    <p:sldId id="279" r:id="rId12"/>
    <p:sldId id="297" r:id="rId13"/>
    <p:sldId id="303" r:id="rId14"/>
    <p:sldId id="304" r:id="rId15"/>
    <p:sldId id="305" r:id="rId16"/>
    <p:sldId id="258" r:id="rId17"/>
    <p:sldId id="278" r:id="rId18"/>
    <p:sldId id="259" r:id="rId19"/>
    <p:sldId id="298" r:id="rId20"/>
    <p:sldId id="299" r:id="rId21"/>
    <p:sldId id="300" r:id="rId22"/>
    <p:sldId id="301" r:id="rId23"/>
    <p:sldId id="302" r:id="rId24"/>
    <p:sldId id="260" r:id="rId25"/>
    <p:sldId id="262"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8000"/>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88" autoAdjust="0"/>
  </p:normalViewPr>
  <p:slideViewPr>
    <p:cSldViewPr>
      <p:cViewPr varScale="1">
        <p:scale>
          <a:sx n="100" d="100"/>
          <a:sy n="100" d="100"/>
        </p:scale>
        <p:origin x="-918" y="-96"/>
      </p:cViewPr>
      <p:guideLst>
        <p:guide orient="horz" pos="2160"/>
        <p:guide pos="120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3" d="100"/>
          <a:sy n="83" d="100"/>
        </p:scale>
        <p:origin x="-204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67C7214-3D70-483B-B754-BB95BEED36D6}" type="slidenum">
              <a:rPr lang="en-US"/>
              <a:pPr>
                <a:defRPr/>
              </a:pPr>
              <a:t>‹N°›</a:t>
            </a:fld>
            <a:endParaRPr lang="en-US"/>
          </a:p>
        </p:txBody>
      </p:sp>
    </p:spTree>
    <p:extLst>
      <p:ext uri="{BB962C8B-B14F-4D97-AF65-F5344CB8AC3E}">
        <p14:creationId xmlns="" xmlns:p14="http://schemas.microsoft.com/office/powerpoint/2010/main" val="649740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81BA36E2-C75D-4A1E-959C-072D94343133}" type="slidenum">
              <a:rPr lang="en-US"/>
              <a:pPr/>
              <a:t>1</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US"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14B1F-C2F9-41AC-B387-DFFEB44EA4F7}" type="slidenum">
              <a:rPr lang="en-US"/>
              <a:pPr/>
              <a:t>10</a:t>
            </a:fld>
            <a:endParaRPr lang="en-US"/>
          </a:p>
        </p:txBody>
      </p:sp>
      <p:sp>
        <p:nvSpPr>
          <p:cNvPr id="1093634" name="Rectangle 2"/>
          <p:cNvSpPr>
            <a:spLocks noGrp="1" noRot="1" noChangeAspect="1" noChangeArrowheads="1" noTextEdit="1"/>
          </p:cNvSpPr>
          <p:nvPr>
            <p:ph type="sldImg"/>
          </p:nvPr>
        </p:nvSpPr>
        <p:spPr>
          <a:xfrm>
            <a:off x="1150938" y="687388"/>
            <a:ext cx="4567237" cy="3425825"/>
          </a:xfrm>
          <a:ln/>
        </p:spPr>
      </p:sp>
      <p:sp>
        <p:nvSpPr>
          <p:cNvPr id="1093635" name="Rectangle 3"/>
          <p:cNvSpPr>
            <a:spLocks noGrp="1" noChangeArrowheads="1"/>
          </p:cNvSpPr>
          <p:nvPr>
            <p:ph type="body" idx="1"/>
          </p:nvPr>
        </p:nvSpPr>
        <p:spPr>
          <a:xfrm>
            <a:off x="912813" y="4343400"/>
            <a:ext cx="5032375" cy="4114800"/>
          </a:xfrm>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did</a:t>
            </a:r>
            <a:r>
              <a:rPr lang="en-US" baseline="0" dirty="0" smtClean="0"/>
              <a:t> the criteria come from? Once again, shows origins of the approach used by the Open Standards</a:t>
            </a:r>
            <a:endParaRPr lang="en-US" dirty="0"/>
          </a:p>
        </p:txBody>
      </p:sp>
      <p:sp>
        <p:nvSpPr>
          <p:cNvPr id="4" name="Slide Number Placeholder 3"/>
          <p:cNvSpPr>
            <a:spLocks noGrp="1"/>
          </p:cNvSpPr>
          <p:nvPr>
            <p:ph type="sldNum" sz="quarter" idx="10"/>
          </p:nvPr>
        </p:nvSpPr>
        <p:spPr/>
        <p:txBody>
          <a:bodyPr/>
          <a:lstStyle/>
          <a:p>
            <a:pPr>
              <a:defRPr/>
            </a:pPr>
            <a:fld id="{F67C7214-3D70-483B-B754-BB95BEED36D6}" type="slidenum">
              <a:rPr lang="en-US" smtClean="0"/>
              <a:pPr>
                <a:defRPr/>
              </a:pPr>
              <a:t>11</a:t>
            </a:fld>
            <a:endParaRPr lang="en-US"/>
          </a:p>
        </p:txBody>
      </p:sp>
    </p:spTree>
    <p:extLst>
      <p:ext uri="{BB962C8B-B14F-4D97-AF65-F5344CB8AC3E}">
        <p14:creationId xmlns="" xmlns:p14="http://schemas.microsoft.com/office/powerpoint/2010/main" val="245845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6CBAC84-D2E5-48A2-A2BB-6413DBB76102}" type="slidenum">
              <a:rPr lang="en-US"/>
              <a:pPr/>
              <a:t>12</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GB" smtClean="0">
                <a:cs typeface="Times New Roman" pitchFamily="18" charset="0"/>
              </a:rPr>
              <a:t>Miradi combines scope and severity ratings to get the overall threat magnitude rating for each threat on each target, using the following rule-based system: </a:t>
            </a:r>
            <a:endParaRPr lang="en-US" sz="900" smtClean="0"/>
          </a:p>
          <a:p>
            <a:r>
              <a:rPr lang="en-GB" smtClean="0">
                <a:cs typeface="Times New Roman" pitchFamily="18" charset="0"/>
              </a:rPr>
              <a:t>Miradi then combines the threat magnitude rating with the irreversibility rating using the following rule-based system:</a:t>
            </a:r>
            <a:endParaRPr lang="en-US" sz="900"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DF9D399-8E0D-4B9B-A4B1-F3918A3AA768}" type="slidenum">
              <a:rPr lang="en-US" smtClean="0">
                <a:latin typeface="Arial" pitchFamily="34" charset="0"/>
              </a:rPr>
              <a:pPr/>
              <a:t>13</a:t>
            </a:fld>
            <a:endParaRPr lang="en-US"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latin typeface="Arial" pitchFamily="34" charset="0"/>
              </a:rPr>
              <a:t>Finally, Miradi summarize threats at the level of the whole project, using the same 2-prime and 3-5-7 rules but applied across to the values in the far right column. </a:t>
            </a:r>
          </a:p>
          <a:p>
            <a:pPr eaLnBrk="1" hangingPunct="1"/>
            <a:endParaRPr lang="en-US" smtClean="0">
              <a:latin typeface="Arial" pitchFamily="34" charset="0"/>
            </a:endParaRPr>
          </a:p>
          <a:p>
            <a:pPr eaLnBrk="1" hangingPunct="1"/>
            <a:r>
              <a:rPr lang="en-US" smtClean="0">
                <a:latin typeface="Arial" pitchFamily="34" charset="0"/>
              </a:rPr>
              <a:t>So, in this case, the 2 very high summary values for threats result in a very high score for the project as a whole. </a:t>
            </a:r>
          </a:p>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F5FDA44-799F-4AEE-866E-05E00FCA0C86}" type="slidenum">
              <a:rPr lang="en-US" smtClean="0"/>
              <a:pPr/>
              <a:t>14</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baseline="0" dirty="0" smtClean="0"/>
              <a:t>To calculate these summaries, </a:t>
            </a:r>
            <a:r>
              <a:rPr lang="en-US" baseline="0" dirty="0" err="1" smtClean="0"/>
              <a:t>Miradi</a:t>
            </a:r>
            <a:r>
              <a:rPr lang="en-US" baseline="0" dirty="0" smtClean="0"/>
              <a:t> the 2-prime rule:</a:t>
            </a:r>
          </a:p>
          <a:p>
            <a:pPr eaLnBrk="1" hangingPunct="1"/>
            <a:endParaRPr lang="en-US" baseline="0" dirty="0" smtClean="0"/>
          </a:p>
          <a:p>
            <a:pPr eaLnBrk="1" hangingPunct="1"/>
            <a:r>
              <a:rPr lang="en-US" baseline="0" dirty="0" smtClean="0"/>
              <a:t>Which says, that you need at least 2 of a particular value within a row or column to receive that level as the row or column total.</a:t>
            </a:r>
          </a:p>
          <a:p>
            <a:pPr eaLnBrk="1" hangingPunct="1"/>
            <a:endParaRPr lang="en-US" baseline="0" dirty="0" smtClean="0"/>
          </a:p>
          <a:p>
            <a:pPr eaLnBrk="1" hangingPunct="1"/>
            <a:r>
              <a:rPr lang="en-US" baseline="0" dirty="0" smtClean="0"/>
              <a:t>This is best understood by example..</a:t>
            </a:r>
          </a:p>
          <a:p>
            <a:pPr eaLnBrk="1" hangingPunct="1"/>
            <a:endParaRPr lang="en-US" baseline="0" dirty="0" smtClean="0"/>
          </a:p>
          <a:p>
            <a:pPr eaLnBrk="1" hangingPunct="1"/>
            <a:r>
              <a:rPr lang="en-US" baseline="0" dirty="0" smtClean="0"/>
              <a:t>So, the threat clearing for residential developed, received a Very High summary score, because two or more targets received a very high rating for this threat. </a:t>
            </a:r>
          </a:p>
          <a:p>
            <a:pPr eaLnBrk="1" hangingPunct="1"/>
            <a:endParaRPr lang="en-US" baseline="0" dirty="0" smtClean="0"/>
          </a:p>
          <a:p>
            <a:pPr eaLnBrk="1" hangingPunct="1"/>
            <a:r>
              <a:rPr lang="en-US" baseline="0" dirty="0" smtClean="0"/>
              <a:t>Overgrazing, on the other hand, received a low summary score, because only one target received a score of medium.  If a second target, like blue-billed ducks, had received a medium score, then the summary would also be medium.  -</a:t>
            </a:r>
          </a:p>
          <a:p>
            <a:pPr eaLnBrk="1" hangingPunct="1"/>
            <a:endParaRPr lang="en-US" baseline="0" dirty="0" smtClean="0"/>
          </a:p>
          <a:p>
            <a:pPr eaLnBrk="1" hangingPunct="1"/>
            <a:r>
              <a:rPr lang="en-US" baseline="0" dirty="0" smtClean="0"/>
              <a:t>Within the 2-prime rule, </a:t>
            </a:r>
            <a:r>
              <a:rPr lang="en-US" baseline="0" dirty="0" err="1" smtClean="0"/>
              <a:t>Miradi</a:t>
            </a:r>
            <a:r>
              <a:rPr lang="en-US" baseline="0" dirty="0" smtClean="0"/>
              <a:t> uses a second rule called the 3-5-7 rule:</a:t>
            </a:r>
          </a:p>
          <a:p>
            <a:pPr eaLnBrk="1" hangingPunct="1"/>
            <a:r>
              <a:rPr lang="en-US" baseline="0" dirty="0" smtClean="0"/>
              <a:t>Here, 3 highs within a column or row equivalent to receiving 1 Very High value</a:t>
            </a:r>
          </a:p>
          <a:p>
            <a:pPr eaLnBrk="1" hangingPunct="1"/>
            <a:endParaRPr lang="en-US" baseline="0" dirty="0" smtClean="0"/>
          </a:p>
          <a:p>
            <a:pPr eaLnBrk="1" hangingPunct="1"/>
            <a:r>
              <a:rPr lang="en-US" baseline="0" dirty="0" smtClean="0"/>
              <a:t>5 mediums are equal 1 high</a:t>
            </a:r>
          </a:p>
          <a:p>
            <a:pPr eaLnBrk="1" hangingPunct="1"/>
            <a:r>
              <a:rPr lang="en-US" baseline="0" dirty="0" smtClean="0"/>
              <a:t>And 7 lows equal a medium</a:t>
            </a:r>
          </a:p>
          <a:p>
            <a:pPr eaLnBrk="1" hangingPunct="1"/>
            <a:endParaRPr lang="en-US" baseline="0" dirty="0" smtClean="0"/>
          </a:p>
          <a:p>
            <a:pPr eaLnBrk="1" hangingPunct="1"/>
            <a:r>
              <a:rPr lang="en-US" baseline="0" dirty="0" smtClean="0"/>
              <a:t>If these rules aren’t crystal clear to you, you read them in detail within </a:t>
            </a:r>
            <a:r>
              <a:rPr lang="en-US" baseline="0" dirty="0" err="1" smtClean="0"/>
              <a:t>Miradi</a:t>
            </a:r>
            <a:r>
              <a:rPr lang="en-US" baseline="0" dirty="0" smtClean="0"/>
              <a:t> and explore what happens when you change values.</a:t>
            </a:r>
          </a:p>
          <a:p>
            <a:pPr eaLnBrk="1" hangingPunct="1"/>
            <a:endParaRPr lang="en-US" baseline="0" dirty="0" smtClean="0"/>
          </a:p>
          <a:p>
            <a:pPr eaLnBrk="1" hangingPunct="1"/>
            <a:endParaRPr lang="en-US"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63472178-EAE2-4ED0-A779-97A7EEC90CEC}" type="slidenum">
              <a:rPr lang="en-US"/>
              <a:pPr/>
              <a:t>15</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dirty="0" smtClean="0"/>
              <a:t>Very high remember = a threat that will eliminate or severely degrade a target across its </a:t>
            </a:r>
            <a:r>
              <a:rPr lang="en-US" b="1" dirty="0" smtClean="0"/>
              <a:t>entire range within 10 years</a:t>
            </a:r>
            <a:r>
              <a:rPr lang="en-US" dirty="0" smtClean="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D114355C-03E5-418F-8DAA-DAD7251332CA}" type="slidenum">
              <a:rPr lang="en-US"/>
              <a:pPr/>
              <a:t>16</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i="1" dirty="0" smtClean="0"/>
          </a:p>
          <a:p>
            <a:pPr eaLnBrk="1" hangingPunct="1"/>
            <a:endParaRPr lang="en-US" i="1" dirty="0" smtClean="0"/>
          </a:p>
          <a:p>
            <a:pPr eaLnBrk="1" hangingPunct="1"/>
            <a:r>
              <a:rPr lang="en-US" i="1" dirty="0" smtClean="0"/>
              <a:t>“Stresses” can sometimes trip up a team.  Think of these as the </a:t>
            </a:r>
            <a:r>
              <a:rPr lang="en-US" i="1" u="sng" dirty="0" smtClean="0"/>
              <a:t>observed condition</a:t>
            </a:r>
            <a:r>
              <a:rPr lang="en-US" i="1" dirty="0" smtClean="0"/>
              <a:t>.  E.g. “the patient has high blood pressure”   Sources are the possible </a:t>
            </a:r>
            <a:r>
              <a:rPr lang="en-US" i="1" dirty="0" err="1" smtClean="0"/>
              <a:t>causitive</a:t>
            </a:r>
            <a:r>
              <a:rPr lang="en-US" i="1" dirty="0" smtClean="0"/>
              <a:t> agents (e.g. too much salt in the diet, block artery, etc.)   </a:t>
            </a:r>
          </a:p>
          <a:p>
            <a:pPr eaLnBrk="1" hangingPunct="1"/>
            <a:endParaRPr lang="en-US" i="1" dirty="0" smtClean="0"/>
          </a:p>
          <a:p>
            <a:pPr eaLnBrk="1" hangingPunct="1"/>
            <a:r>
              <a:rPr lang="en-US" i="1" dirty="0" smtClean="0"/>
              <a:t>It is helpful to understand whether something that happened in the past but is no longer occurring is what is responsible for the lower viability scores now.  If that is the case, that the actual cause of the problem is no longer at play – the action may be more about restoration than it is about addressing a current “threat.”</a:t>
            </a:r>
          </a:p>
          <a:p>
            <a:pPr eaLnBrk="1" hangingPunct="1"/>
            <a:endParaRPr lang="en-US" i="1" dirty="0" smtClean="0"/>
          </a:p>
          <a:p>
            <a:pPr eaLnBrk="1" hangingPunct="1"/>
            <a:r>
              <a:rPr lang="en-US" i="1" dirty="0" smtClean="0"/>
              <a:t>“Threats” are something currently occurring or likely to occur that is either actively compromising our targets or likely to be coming at them.  These we would need to address at the  “source”.</a:t>
            </a:r>
          </a:p>
          <a:p>
            <a:pPr eaLnBrk="1" hangingPunct="1"/>
            <a:endParaRPr lang="en-US" i="1" dirty="0" smtClean="0"/>
          </a:p>
          <a:p>
            <a:pPr eaLnBrk="1" hangingPunct="1"/>
            <a:r>
              <a:rPr lang="en-US" i="1" dirty="0" smtClean="0"/>
              <a:t>That is what we mean by “Sins of the past”</a:t>
            </a:r>
            <a:r>
              <a:rPr lang="en-US" dirty="0" smtClean="0"/>
              <a:t>  = lower viability... Versus </a:t>
            </a:r>
            <a:r>
              <a:rPr lang="en-US" i="1" dirty="0" smtClean="0"/>
              <a:t>“Sins of the future”</a:t>
            </a:r>
            <a:r>
              <a:rPr lang="en-US" dirty="0" smtClean="0"/>
              <a:t>  = threats</a:t>
            </a:r>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622B8AC-FE80-4BA9-9C54-206F334FC721}" type="slidenum">
              <a:rPr lang="en-US"/>
              <a:pPr/>
              <a:t>17</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622B8AC-FE80-4BA9-9C54-206F334FC721}" type="slidenum">
              <a:rPr lang="en-US"/>
              <a:pPr/>
              <a:t>18</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622B8AC-FE80-4BA9-9C54-206F334FC721}" type="slidenum">
              <a:rPr lang="en-US"/>
              <a:pPr/>
              <a:t>19</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DEE1A25-09B8-4E1E-80D3-9C646901169D}" type="slidenum">
              <a:rPr lang="en-US" smtClean="0"/>
              <a:pPr/>
              <a:t>2</a:t>
            </a:fld>
            <a:endParaRPr lang="en-US" smtClean="0"/>
          </a:p>
        </p:txBody>
      </p:sp>
      <p:sp>
        <p:nvSpPr>
          <p:cNvPr id="51203" name="Rectangle 2"/>
          <p:cNvSpPr>
            <a:spLocks noGrp="1" noRot="1" noChangeAspect="1" noChangeArrowheads="1" noTextEdit="1"/>
          </p:cNvSpPr>
          <p:nvPr>
            <p:ph type="sldImg"/>
          </p:nvPr>
        </p:nvSpPr>
        <p:spPr>
          <a:xfrm>
            <a:off x="1150938" y="687388"/>
            <a:ext cx="4567237" cy="3425825"/>
          </a:xfrm>
          <a:ln/>
        </p:spPr>
      </p:sp>
      <p:sp>
        <p:nvSpPr>
          <p:cNvPr id="51204" name="Rectangle 3"/>
          <p:cNvSpPr>
            <a:spLocks noGrp="1" noChangeArrowheads="1"/>
          </p:cNvSpPr>
          <p:nvPr>
            <p:ph type="body" idx="1"/>
          </p:nvPr>
        </p:nvSpPr>
        <p:spPr>
          <a:xfrm>
            <a:off x="912813" y="4343400"/>
            <a:ext cx="5032375" cy="4114800"/>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622B8AC-FE80-4BA9-9C54-206F334FC721}" type="slidenum">
              <a:rPr lang="en-US"/>
              <a:pPr/>
              <a:t>20</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622B8AC-FE80-4BA9-9C54-206F334FC721}" type="slidenum">
              <a:rPr lang="en-US"/>
              <a:pPr/>
              <a:t>21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622B8AC-FE80-4BA9-9C54-206F334FC721}" type="slidenum">
              <a:rPr lang="en-US"/>
              <a:pPr/>
              <a:t>22</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7BD7849-3BA3-4015-8161-8A7850CD9C51}" type="slidenum">
              <a:rPr lang="en-US"/>
              <a:pPr/>
              <a:t>23</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9524E565-F347-4721-8EAC-C154EACC5F56}" type="slidenum">
              <a:rPr lang="en-US"/>
              <a:pPr/>
              <a:t>24</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F56B0F2-50FD-42B3-931A-E723C7F41546}" type="slidenum">
              <a:rPr lang="en-US" smtClean="0"/>
              <a:pPr/>
              <a:t>3</a:t>
            </a:fld>
            <a:endParaRPr lang="en-US" smtClean="0"/>
          </a:p>
        </p:txBody>
      </p:sp>
      <p:sp>
        <p:nvSpPr>
          <p:cNvPr id="52227" name="Rectangle 2"/>
          <p:cNvSpPr>
            <a:spLocks noGrp="1" noRot="1" noChangeAspect="1" noChangeArrowheads="1" noTextEdit="1"/>
          </p:cNvSpPr>
          <p:nvPr>
            <p:ph type="sldImg"/>
          </p:nvPr>
        </p:nvSpPr>
        <p:spPr>
          <a:xfrm>
            <a:off x="1150938" y="687388"/>
            <a:ext cx="4567237" cy="3425825"/>
          </a:xfrm>
          <a:ln/>
        </p:spPr>
      </p:sp>
      <p:sp>
        <p:nvSpPr>
          <p:cNvPr id="52228" name="Rectangle 3"/>
          <p:cNvSpPr>
            <a:spLocks noGrp="1" noChangeArrowheads="1"/>
          </p:cNvSpPr>
          <p:nvPr>
            <p:ph type="body" idx="1"/>
          </p:nvPr>
        </p:nvSpPr>
        <p:spPr>
          <a:xfrm>
            <a:off x="912813" y="4343400"/>
            <a:ext cx="5032375" cy="4114800"/>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lvl1pPr eaLnBrk="0" hangingPunct="0">
              <a:defRPr sz="4400">
                <a:solidFill>
                  <a:schemeClr val="tx1"/>
                </a:solidFill>
                <a:latin typeface="Tahoma" pitchFamily="34" charset="0"/>
                <a:ea typeface="MS PGothic" pitchFamily="34" charset="-128"/>
              </a:defRPr>
            </a:lvl1pPr>
            <a:lvl2pPr marL="742950" indent="-285750" eaLnBrk="0" hangingPunct="0">
              <a:defRPr sz="4400">
                <a:solidFill>
                  <a:schemeClr val="tx1"/>
                </a:solidFill>
                <a:latin typeface="Tahoma" pitchFamily="34" charset="0"/>
                <a:ea typeface="MS PGothic" pitchFamily="34" charset="-128"/>
              </a:defRPr>
            </a:lvl2pPr>
            <a:lvl3pPr marL="1143000" indent="-228600" eaLnBrk="0" hangingPunct="0">
              <a:defRPr sz="4400">
                <a:solidFill>
                  <a:schemeClr val="tx1"/>
                </a:solidFill>
                <a:latin typeface="Tahoma" pitchFamily="34" charset="0"/>
                <a:ea typeface="MS PGothic" pitchFamily="34" charset="-128"/>
              </a:defRPr>
            </a:lvl3pPr>
            <a:lvl4pPr marL="1600200" indent="-228600" eaLnBrk="0" hangingPunct="0">
              <a:defRPr sz="4400">
                <a:solidFill>
                  <a:schemeClr val="tx1"/>
                </a:solidFill>
                <a:latin typeface="Tahoma" pitchFamily="34" charset="0"/>
                <a:ea typeface="MS PGothic" pitchFamily="34" charset="-128"/>
              </a:defRPr>
            </a:lvl4pPr>
            <a:lvl5pPr marL="2057400" indent="-228600" eaLnBrk="0" hangingPunct="0">
              <a:defRPr sz="4400">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MS PGothic" pitchFamily="34" charset="-128"/>
              </a:defRPr>
            </a:lvl9pPr>
          </a:lstStyle>
          <a:p>
            <a:pPr eaLnBrk="1" hangingPunct="1">
              <a:defRPr/>
            </a:pPr>
            <a:fld id="{4D0C3E66-E781-4F25-AF53-1377297BB3FE}" type="slidenum">
              <a:rPr lang="en-US" sz="1200" smtClean="0">
                <a:effectLst>
                  <a:outerShdw blurRad="38100" dist="38100" dir="2700000" algn="tl">
                    <a:srgbClr val="C0C0C0"/>
                  </a:outerShdw>
                </a:effectLst>
                <a:latin typeface="Times New Roman" pitchFamily="18" charset="0"/>
              </a:rPr>
              <a:pPr eaLnBrk="1" hangingPunct="1">
                <a:defRPr/>
              </a:pPr>
              <a:t>4</a:t>
            </a:fld>
            <a:endParaRPr lang="en-US" sz="1200" smtClean="0">
              <a:effectLst>
                <a:outerShdw blurRad="38100" dist="38100" dir="2700000" algn="tl">
                  <a:srgbClr val="C0C0C0"/>
                </a:outerShdw>
              </a:effectLst>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314E5E8-FCF2-4998-BF66-3C1AE49DF9B6}" type="slidenum">
              <a:rPr lang="en-US"/>
              <a:pPr/>
              <a:t>5</a:t>
            </a:fld>
            <a:endParaRPr 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7ADFD63-9101-41F3-9CF4-4C17F6F3286A}" type="slidenum">
              <a:rPr lang="en-US"/>
              <a:pPr/>
              <a:t>6</a:t>
            </a:fld>
            <a:endParaRPr lang="en-US"/>
          </a:p>
        </p:txBody>
      </p:sp>
      <p:sp>
        <p:nvSpPr>
          <p:cNvPr id="48131" name="Rectangle 2"/>
          <p:cNvSpPr>
            <a:spLocks noGrp="1" noRot="1" noChangeAspect="1" noChangeArrowheads="1" noTextEdit="1"/>
          </p:cNvSpPr>
          <p:nvPr>
            <p:ph type="sldImg"/>
          </p:nvPr>
        </p:nvSpPr>
        <p:spPr>
          <a:xfrm>
            <a:off x="1144588" y="685800"/>
            <a:ext cx="4572000" cy="3429000"/>
          </a:xfrm>
          <a:ln/>
        </p:spPr>
      </p:sp>
      <p:sp>
        <p:nvSpPr>
          <p:cNvPr id="48132" name="Rectangle 3"/>
          <p:cNvSpPr>
            <a:spLocks noGrp="1" noChangeArrowheads="1"/>
          </p:cNvSpPr>
          <p:nvPr>
            <p:ph type="body" idx="1"/>
          </p:nvPr>
        </p:nvSpPr>
        <p:spPr>
          <a:noFill/>
          <a:ln/>
        </p:spPr>
        <p:txBody>
          <a:bodyPr/>
          <a:lstStyle/>
          <a:p>
            <a:pPr eaLnBrk="1" hangingPunct="1"/>
            <a:r>
              <a:rPr lang="en-US" smtClean="0"/>
              <a:t>Point out how same stresses can be caused by 2 different threats – logging and agriculture; Dams and climate change could also both affect river levels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314E5E8-FCF2-4998-BF66-3C1AE49DF9B6}" type="slidenum">
              <a:rPr lang="en-US"/>
              <a:pPr/>
              <a:t>7</a:t>
            </a:fld>
            <a:endParaRPr 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73207-1A51-4DF2-817F-46501340D393}" type="slidenum">
              <a:rPr lang="en-US"/>
              <a:pPr/>
              <a:t>8</a:t>
            </a:fld>
            <a:endParaRPr lang="en-US"/>
          </a:p>
        </p:txBody>
      </p:sp>
      <p:sp>
        <p:nvSpPr>
          <p:cNvPr id="1097730" name="Rectangle 2"/>
          <p:cNvSpPr>
            <a:spLocks noGrp="1" noRot="1" noChangeAspect="1" noChangeArrowheads="1" noTextEdit="1"/>
          </p:cNvSpPr>
          <p:nvPr>
            <p:ph type="sldImg"/>
          </p:nvPr>
        </p:nvSpPr>
        <p:spPr>
          <a:xfrm>
            <a:off x="1150938" y="687388"/>
            <a:ext cx="4567237" cy="3425825"/>
          </a:xfrm>
          <a:ln/>
        </p:spPr>
      </p:sp>
      <p:sp>
        <p:nvSpPr>
          <p:cNvPr id="1097731" name="Rectangle 3"/>
          <p:cNvSpPr>
            <a:spLocks noGrp="1" noChangeArrowheads="1"/>
          </p:cNvSpPr>
          <p:nvPr>
            <p:ph type="body" idx="1"/>
          </p:nvPr>
        </p:nvSpPr>
        <p:spPr>
          <a:xfrm>
            <a:off x="912813" y="4343400"/>
            <a:ext cx="5032375"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73207-1A51-4DF2-817F-46501340D393}" type="slidenum">
              <a:rPr lang="en-US"/>
              <a:pPr/>
              <a:t>9</a:t>
            </a:fld>
            <a:endParaRPr lang="en-US"/>
          </a:p>
        </p:txBody>
      </p:sp>
      <p:sp>
        <p:nvSpPr>
          <p:cNvPr id="1097730" name="Rectangle 2"/>
          <p:cNvSpPr>
            <a:spLocks noGrp="1" noRot="1" noChangeAspect="1" noChangeArrowheads="1" noTextEdit="1"/>
          </p:cNvSpPr>
          <p:nvPr>
            <p:ph type="sldImg"/>
          </p:nvPr>
        </p:nvSpPr>
        <p:spPr>
          <a:xfrm>
            <a:off x="1150938" y="687388"/>
            <a:ext cx="4567237" cy="3425825"/>
          </a:xfrm>
          <a:ln/>
        </p:spPr>
      </p:sp>
      <p:sp>
        <p:nvSpPr>
          <p:cNvPr id="1097731" name="Rectangle 3"/>
          <p:cNvSpPr>
            <a:spLocks noGrp="1" noChangeArrowheads="1"/>
          </p:cNvSpPr>
          <p:nvPr>
            <p:ph type="body" idx="1"/>
          </p:nvPr>
        </p:nvSpPr>
        <p:spPr>
          <a:xfrm>
            <a:off x="912813" y="4343400"/>
            <a:ext cx="5032375" cy="4114800"/>
          </a:xfrm>
        </p:spPr>
        <p:txBody>
          <a:bodyPr/>
          <a:lstStyle/>
          <a:p>
            <a:r>
              <a:rPr lang="en-US" dirty="0" smtClean="0"/>
              <a:t>Taxonomy helps teams consider all the direct</a:t>
            </a:r>
            <a:r>
              <a:rPr lang="en-US" baseline="0" dirty="0" smtClean="0"/>
              <a:t> threats that occur in their site as well as facilitate cross-project learning with a standard language.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CNet PP header blank-02.jpg"/>
          <p:cNvPicPr>
            <a:picLocks noChangeAspect="1"/>
          </p:cNvPicPr>
          <p:nvPr userDrawn="1"/>
        </p:nvPicPr>
        <p:blipFill>
          <a:blip r:embed="rId2" cstate="print"/>
          <a:srcRect/>
          <a:stretch>
            <a:fillRect/>
          </a:stretch>
        </p:blipFill>
        <p:spPr bwMode="auto">
          <a:xfrm>
            <a:off x="0" y="0"/>
            <a:ext cx="9144000" cy="1384300"/>
          </a:xfrm>
          <a:prstGeom prst="rect">
            <a:avLst/>
          </a:prstGeom>
          <a:noFill/>
          <a:ln w="9525">
            <a:noFill/>
            <a:miter lim="800000"/>
            <a:headEnd/>
            <a:tailEnd/>
          </a:ln>
        </p:spPr>
      </p:pic>
      <p:sp>
        <p:nvSpPr>
          <p:cNvPr id="120835" name="Rectangle 3"/>
          <p:cNvSpPr>
            <a:spLocks noGrp="1" noChangeArrowheads="1"/>
          </p:cNvSpPr>
          <p:nvPr>
            <p:ph type="ctrTitle"/>
          </p:nvPr>
        </p:nvSpPr>
        <p:spPr>
          <a:xfrm>
            <a:off x="304800" y="2819400"/>
            <a:ext cx="6477000" cy="1524000"/>
          </a:xfrm>
        </p:spPr>
        <p:txBody>
          <a:bodyPr/>
          <a:lstStyle>
            <a:lvl1pPr>
              <a:defRPr sz="4800" b="0"/>
            </a:lvl1pPr>
          </a:lstStyle>
          <a:p>
            <a:r>
              <a:rPr lang="en-US" dirty="0"/>
              <a:t>Click to edit Master title style</a:t>
            </a:r>
          </a:p>
        </p:txBody>
      </p:sp>
      <p:sp>
        <p:nvSpPr>
          <p:cNvPr id="120836" name="Rectangle 4"/>
          <p:cNvSpPr>
            <a:spLocks noGrp="1" noChangeArrowheads="1"/>
          </p:cNvSpPr>
          <p:nvPr>
            <p:ph type="subTitle" idx="1"/>
          </p:nvPr>
        </p:nvSpPr>
        <p:spPr>
          <a:xfrm>
            <a:off x="3886200" y="5715000"/>
            <a:ext cx="5105400" cy="1066800"/>
          </a:xfrm>
        </p:spPr>
        <p:txBody>
          <a:bodyPr/>
          <a:lstStyle>
            <a:lvl1pPr marL="0" indent="0">
              <a:buFontTx/>
              <a:buNone/>
              <a:defRPr sz="3200">
                <a:latin typeface="Garamond" pitchFamily="18" charset="0"/>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418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418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81013" y="206375"/>
            <a:ext cx="8302625"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7038" y="1266825"/>
            <a:ext cx="8288337" cy="5178425"/>
          </a:xfrm>
        </p:spPr>
        <p:txBody>
          <a:bodyPr/>
          <a:lstStyle/>
          <a:p>
            <a:pPr lvl="0"/>
            <a:endParaRPr lang="en-US" noProof="0" smtClean="0"/>
          </a:p>
        </p:txBody>
      </p:sp>
    </p:spTree>
    <p:extLst>
      <p:ext uri="{BB962C8B-B14F-4D97-AF65-F5344CB8AC3E}">
        <p14:creationId xmlns="" xmlns:p14="http://schemas.microsoft.com/office/powerpoint/2010/main" val="1895336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667000"/>
            <a:ext cx="3659188"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2667000"/>
            <a:ext cx="3660775"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457200" y="1371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4"/>
          <p:cNvSpPr>
            <a:spLocks noGrp="1" noChangeArrowheads="1"/>
          </p:cNvSpPr>
          <p:nvPr>
            <p:ph type="body" idx="1"/>
          </p:nvPr>
        </p:nvSpPr>
        <p:spPr bwMode="auto">
          <a:xfrm>
            <a:off x="838200" y="2667000"/>
            <a:ext cx="7472363" cy="3122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3" name="Rectangle 5"/>
          <p:cNvSpPr>
            <a:spLocks noChangeArrowheads="1"/>
          </p:cNvSpPr>
          <p:nvPr userDrawn="1"/>
        </p:nvSpPr>
        <p:spPr bwMode="auto">
          <a:xfrm>
            <a:off x="3276600" y="228600"/>
            <a:ext cx="5562600" cy="762000"/>
          </a:xfrm>
          <a:prstGeom prst="rect">
            <a:avLst/>
          </a:prstGeom>
          <a:noFill/>
          <a:ln w="9525">
            <a:noFill/>
            <a:miter lim="800000"/>
            <a:headEnd/>
            <a:tailEnd/>
          </a:ln>
          <a:effectLst/>
        </p:spPr>
        <p:txBody>
          <a:bodyPr anchor="ctr"/>
          <a:lstStyle/>
          <a:p>
            <a:pPr>
              <a:defRPr/>
            </a:pPr>
            <a:endParaRPr lang="en-US" sz="4000" b="1">
              <a:latin typeface="Garamond" pitchFamily="18" charset="0"/>
            </a:endParaRPr>
          </a:p>
        </p:txBody>
      </p:sp>
      <p:pic>
        <p:nvPicPr>
          <p:cNvPr id="5125" name="Picture 6" descr="CCNet PP header blank-02.jpg"/>
          <p:cNvPicPr>
            <a:picLocks noChangeAspect="1"/>
          </p:cNvPicPr>
          <p:nvPr userDrawn="1"/>
        </p:nvPicPr>
        <p:blipFill>
          <a:blip r:embed="rId14" cstate="print"/>
          <a:srcRect/>
          <a:stretch>
            <a:fillRect/>
          </a:stretch>
        </p:blipFill>
        <p:spPr bwMode="auto">
          <a:xfrm>
            <a:off x="0" y="0"/>
            <a:ext cx="9144000" cy="1384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97" r:id="rId12"/>
  </p:sldLayoutIdLst>
  <p:txStyles>
    <p:title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Garamond" pitchFamily="18" charset="0"/>
        </a:defRPr>
      </a:lvl2pPr>
      <a:lvl3pPr algn="l" rtl="0" eaLnBrk="0" fontAlgn="base" hangingPunct="0">
        <a:spcBef>
          <a:spcPct val="0"/>
        </a:spcBef>
        <a:spcAft>
          <a:spcPct val="0"/>
        </a:spcAft>
        <a:defRPr sz="4000" b="1">
          <a:solidFill>
            <a:schemeClr val="tx1"/>
          </a:solidFill>
          <a:latin typeface="Garamond" pitchFamily="18" charset="0"/>
        </a:defRPr>
      </a:lvl3pPr>
      <a:lvl4pPr algn="l" rtl="0" eaLnBrk="0" fontAlgn="base" hangingPunct="0">
        <a:spcBef>
          <a:spcPct val="0"/>
        </a:spcBef>
        <a:spcAft>
          <a:spcPct val="0"/>
        </a:spcAft>
        <a:defRPr sz="4000" b="1">
          <a:solidFill>
            <a:schemeClr val="tx1"/>
          </a:solidFill>
          <a:latin typeface="Garamond" pitchFamily="18" charset="0"/>
        </a:defRPr>
      </a:lvl4pPr>
      <a:lvl5pPr algn="l" rtl="0" eaLnBrk="0" fontAlgn="base" hangingPunct="0">
        <a:spcBef>
          <a:spcPct val="0"/>
        </a:spcBef>
        <a:spcAft>
          <a:spcPct val="0"/>
        </a:spcAft>
        <a:defRPr sz="4000" b="1">
          <a:solidFill>
            <a:schemeClr val="tx1"/>
          </a:solidFill>
          <a:latin typeface="Garamond" pitchFamily="18" charset="0"/>
        </a:defRPr>
      </a:lvl5pPr>
      <a:lvl6pPr marL="457200" algn="l" rtl="0" fontAlgn="base">
        <a:spcBef>
          <a:spcPct val="0"/>
        </a:spcBef>
        <a:spcAft>
          <a:spcPct val="0"/>
        </a:spcAft>
        <a:defRPr sz="4000" b="1">
          <a:solidFill>
            <a:schemeClr val="tx1"/>
          </a:solidFill>
          <a:latin typeface="Garamond" pitchFamily="18" charset="0"/>
        </a:defRPr>
      </a:lvl6pPr>
      <a:lvl7pPr marL="914400" algn="l" rtl="0" fontAlgn="base">
        <a:spcBef>
          <a:spcPct val="0"/>
        </a:spcBef>
        <a:spcAft>
          <a:spcPct val="0"/>
        </a:spcAft>
        <a:defRPr sz="4000" b="1">
          <a:solidFill>
            <a:schemeClr val="tx1"/>
          </a:solidFill>
          <a:latin typeface="Garamond" pitchFamily="18" charset="0"/>
        </a:defRPr>
      </a:lvl7pPr>
      <a:lvl8pPr marL="1371600" algn="l" rtl="0" fontAlgn="base">
        <a:spcBef>
          <a:spcPct val="0"/>
        </a:spcBef>
        <a:spcAft>
          <a:spcPct val="0"/>
        </a:spcAft>
        <a:defRPr sz="4000" b="1">
          <a:solidFill>
            <a:schemeClr val="tx1"/>
          </a:solidFill>
          <a:latin typeface="Garamond" pitchFamily="18" charset="0"/>
        </a:defRPr>
      </a:lvl8pPr>
      <a:lvl9pPr marL="1828800" algn="l" rtl="0" fontAlgn="base">
        <a:spcBef>
          <a:spcPct val="0"/>
        </a:spcBef>
        <a:spcAft>
          <a:spcPct val="0"/>
        </a:spcAft>
        <a:defRPr sz="4000" b="1">
          <a:solidFill>
            <a:schemeClr val="tx1"/>
          </a:solidFill>
          <a:latin typeface="Garamond"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1143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2362200"/>
            <a:ext cx="8229600" cy="3763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148" name="Picture 7" descr="skyscape banner"/>
          <p:cNvPicPr>
            <a:picLocks noChangeAspect="1" noChangeArrowheads="1"/>
          </p:cNvPicPr>
          <p:nvPr userDrawn="1"/>
        </p:nvPicPr>
        <p:blipFill>
          <a:blip r:embed="rId13" cstate="print"/>
          <a:srcRect/>
          <a:stretch>
            <a:fillRect/>
          </a:stretch>
        </p:blipFill>
        <p:spPr bwMode="auto">
          <a:xfrm>
            <a:off x="0" y="0"/>
            <a:ext cx="91440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Garamond" pitchFamily="18" charset="0"/>
        </a:defRPr>
      </a:lvl2pPr>
      <a:lvl3pPr algn="ctr" rtl="0" eaLnBrk="0" fontAlgn="base" hangingPunct="0">
        <a:spcBef>
          <a:spcPct val="0"/>
        </a:spcBef>
        <a:spcAft>
          <a:spcPct val="0"/>
        </a:spcAft>
        <a:defRPr sz="4000" b="1">
          <a:solidFill>
            <a:schemeClr val="tx2"/>
          </a:solidFill>
          <a:latin typeface="Garamond" pitchFamily="18" charset="0"/>
        </a:defRPr>
      </a:lvl3pPr>
      <a:lvl4pPr algn="ctr" rtl="0" eaLnBrk="0" fontAlgn="base" hangingPunct="0">
        <a:spcBef>
          <a:spcPct val="0"/>
        </a:spcBef>
        <a:spcAft>
          <a:spcPct val="0"/>
        </a:spcAft>
        <a:defRPr sz="4000" b="1">
          <a:solidFill>
            <a:schemeClr val="tx2"/>
          </a:solidFill>
          <a:latin typeface="Garamond" pitchFamily="18" charset="0"/>
        </a:defRPr>
      </a:lvl4pPr>
      <a:lvl5pPr algn="ctr" rtl="0" eaLnBrk="0" fontAlgn="base" hangingPunct="0">
        <a:spcBef>
          <a:spcPct val="0"/>
        </a:spcBef>
        <a:spcAft>
          <a:spcPct val="0"/>
        </a:spcAft>
        <a:defRPr sz="4000" b="1">
          <a:solidFill>
            <a:schemeClr val="tx2"/>
          </a:solidFill>
          <a:latin typeface="Garamond" pitchFamily="18" charset="0"/>
        </a:defRPr>
      </a:lvl5pPr>
      <a:lvl6pPr marL="457200" algn="ctr" rtl="0" fontAlgn="base">
        <a:spcBef>
          <a:spcPct val="0"/>
        </a:spcBef>
        <a:spcAft>
          <a:spcPct val="0"/>
        </a:spcAft>
        <a:defRPr sz="4000" b="1">
          <a:solidFill>
            <a:schemeClr val="tx2"/>
          </a:solidFill>
          <a:latin typeface="Garamond" pitchFamily="18" charset="0"/>
        </a:defRPr>
      </a:lvl6pPr>
      <a:lvl7pPr marL="914400" algn="ctr" rtl="0" fontAlgn="base">
        <a:spcBef>
          <a:spcPct val="0"/>
        </a:spcBef>
        <a:spcAft>
          <a:spcPct val="0"/>
        </a:spcAft>
        <a:defRPr sz="4000" b="1">
          <a:solidFill>
            <a:schemeClr val="tx2"/>
          </a:solidFill>
          <a:latin typeface="Garamond" pitchFamily="18" charset="0"/>
        </a:defRPr>
      </a:lvl7pPr>
      <a:lvl8pPr marL="1371600" algn="ctr" rtl="0" fontAlgn="base">
        <a:spcBef>
          <a:spcPct val="0"/>
        </a:spcBef>
        <a:spcAft>
          <a:spcPct val="0"/>
        </a:spcAft>
        <a:defRPr sz="4000" b="1">
          <a:solidFill>
            <a:schemeClr val="tx2"/>
          </a:solidFill>
          <a:latin typeface="Garamond" pitchFamily="18" charset="0"/>
        </a:defRPr>
      </a:lvl8pPr>
      <a:lvl9pPr marL="1828800" algn="ctr" rtl="0" fontAlgn="base">
        <a:spcBef>
          <a:spcPct val="0"/>
        </a:spcBef>
        <a:spcAft>
          <a:spcPct val="0"/>
        </a:spcAft>
        <a:defRPr sz="4000" b="1">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jpeg"/><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conservationmeasure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04800" y="1676400"/>
            <a:ext cx="8077200" cy="2057400"/>
          </a:xfrm>
        </p:spPr>
        <p:txBody>
          <a:bodyPr/>
          <a:lstStyle/>
          <a:p>
            <a:pPr algn="ctr" eaLnBrk="1" hangingPunct="1"/>
            <a:r>
              <a:rPr lang="en-US" b="1" dirty="0" err="1" smtClean="0">
                <a:solidFill>
                  <a:schemeClr val="accent2"/>
                </a:solidFill>
                <a:latin typeface="+mn-lt"/>
              </a:rPr>
              <a:t>Classement</a:t>
            </a:r>
            <a:r>
              <a:rPr lang="en-US" b="1" dirty="0" smtClean="0">
                <a:solidFill>
                  <a:schemeClr val="accent2"/>
                </a:solidFill>
                <a:latin typeface="+mn-lt"/>
              </a:rPr>
              <a:t> des menaces</a:t>
            </a:r>
            <a:endParaRPr lang="en-US" sz="3200" b="1" i="1" dirty="0" smtClean="0">
              <a:solidFill>
                <a:schemeClr val="accent2"/>
              </a:solidFill>
              <a:latin typeface="+mn-lt"/>
            </a:endParaRPr>
          </a:p>
        </p:txBody>
      </p:sp>
      <p:sp>
        <p:nvSpPr>
          <p:cNvPr id="8195" name="Text Box 11"/>
          <p:cNvSpPr txBox="1">
            <a:spLocks noChangeArrowheads="1"/>
          </p:cNvSpPr>
          <p:nvPr/>
        </p:nvSpPr>
        <p:spPr bwMode="auto">
          <a:xfrm>
            <a:off x="914400" y="4038600"/>
            <a:ext cx="7086600" cy="1077218"/>
          </a:xfrm>
          <a:prstGeom prst="rect">
            <a:avLst/>
          </a:prstGeom>
          <a:noFill/>
          <a:ln w="9525">
            <a:noFill/>
            <a:miter lim="800000"/>
            <a:headEnd/>
            <a:tailEnd/>
          </a:ln>
        </p:spPr>
        <p:txBody>
          <a:bodyPr wrap="square">
            <a:spAutoFit/>
          </a:bodyPr>
          <a:lstStyle/>
          <a:p>
            <a:pPr algn="ctr">
              <a:spcBef>
                <a:spcPct val="50000"/>
              </a:spcBef>
            </a:pPr>
            <a:r>
              <a:rPr lang="en-US" sz="3200" b="1" i="1" dirty="0" smtClean="0">
                <a:solidFill>
                  <a:srgbClr val="008000"/>
                </a:solidFill>
                <a:latin typeface="+mn-lt"/>
              </a:rPr>
              <a:t>À la </a:t>
            </a:r>
            <a:r>
              <a:rPr lang="en-US" sz="3200" b="1" i="1" dirty="0" err="1" smtClean="0">
                <a:solidFill>
                  <a:srgbClr val="008000"/>
                </a:solidFill>
                <a:latin typeface="+mn-lt"/>
              </a:rPr>
              <a:t>recherche</a:t>
            </a:r>
            <a:r>
              <a:rPr lang="en-US" sz="3200" b="1" i="1" dirty="0" smtClean="0">
                <a:solidFill>
                  <a:srgbClr val="008000"/>
                </a:solidFill>
                <a:latin typeface="+mn-lt"/>
              </a:rPr>
              <a:t> des menaces critiques</a:t>
            </a:r>
          </a:p>
        </p:txBody>
      </p:sp>
      <p:sp>
        <p:nvSpPr>
          <p:cNvPr id="5" name="TextBox 5"/>
          <p:cNvSpPr txBox="1">
            <a:spLocks noChangeArrowheads="1"/>
          </p:cNvSpPr>
          <p:nvPr/>
        </p:nvSpPr>
        <p:spPr bwMode="auto">
          <a:xfrm>
            <a:off x="1828800" y="152400"/>
            <a:ext cx="6172200" cy="1200150"/>
          </a:xfrm>
          <a:prstGeom prst="rect">
            <a:avLst/>
          </a:prstGeom>
          <a:noFill/>
          <a:ln w="9525">
            <a:noFill/>
            <a:miter lim="800000"/>
            <a:headEnd/>
            <a:tailEnd/>
          </a:ln>
        </p:spPr>
        <p:txBody>
          <a:bodyPr>
            <a:spAutoFit/>
          </a:bodyPr>
          <a:lstStyle/>
          <a:p>
            <a:pPr algn="ctr"/>
            <a:r>
              <a:rPr lang="en-US" sz="3600" b="1" dirty="0">
                <a:solidFill>
                  <a:schemeClr val="bg1"/>
                </a:solidFill>
                <a:latin typeface="Calibri" pitchFamily="34" charset="0"/>
              </a:rPr>
              <a:t>Conservation Coaches Network </a:t>
            </a:r>
            <a:r>
              <a:rPr lang="en-US" sz="3600" b="1" dirty="0" smtClean="0">
                <a:solidFill>
                  <a:schemeClr val="bg1"/>
                </a:solidFill>
                <a:latin typeface="Calibri" pitchFamily="34" charset="0"/>
              </a:rPr>
              <a:t>Nouvelle formation des </a:t>
            </a:r>
            <a:r>
              <a:rPr lang="en-US" sz="3600" b="1" dirty="0" err="1" smtClean="0">
                <a:solidFill>
                  <a:schemeClr val="bg1"/>
                </a:solidFill>
                <a:latin typeface="Calibri" pitchFamily="34" charset="0"/>
              </a:rPr>
              <a:t>coachs</a:t>
            </a:r>
            <a:endParaRPr lang="en-US" sz="3600" b="1" dirty="0">
              <a:solidFill>
                <a:schemeClr val="bg1"/>
              </a:solidFill>
              <a:latin typeface="Calibri" pitchFamily="34" charset="0"/>
            </a:endParaRPr>
          </a:p>
        </p:txBody>
      </p:sp>
      <p:grpSp>
        <p:nvGrpSpPr>
          <p:cNvPr id="2" name="Group 42"/>
          <p:cNvGrpSpPr/>
          <p:nvPr/>
        </p:nvGrpSpPr>
        <p:grpSpPr>
          <a:xfrm>
            <a:off x="7696201" y="5334000"/>
            <a:ext cx="1068388" cy="979488"/>
            <a:chOff x="8012113" y="5562600"/>
            <a:chExt cx="752475" cy="750888"/>
          </a:xfrm>
        </p:grpSpPr>
        <p:grpSp>
          <p:nvGrpSpPr>
            <p:cNvPr id="3" name="Group 167"/>
            <p:cNvGrpSpPr>
              <a:grpSpLocks/>
            </p:cNvGrpSpPr>
            <p:nvPr/>
          </p:nvGrpSpPr>
          <p:grpSpPr bwMode="auto">
            <a:xfrm>
              <a:off x="8012113" y="5562600"/>
              <a:ext cx="752475" cy="750888"/>
              <a:chOff x="3870860" y="2220913"/>
              <a:chExt cx="3415765" cy="2968625"/>
            </a:xfrm>
          </p:grpSpPr>
          <p:sp>
            <p:nvSpPr>
              <p:cNvPr id="7" name="Freeform 4"/>
              <p:cNvSpPr>
                <a:spLocks/>
              </p:cNvSpPr>
              <p:nvPr/>
            </p:nvSpPr>
            <p:spPr bwMode="auto">
              <a:xfrm>
                <a:off x="5830961" y="2220913"/>
                <a:ext cx="1455664"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ndParaRPr>
              </a:p>
            </p:txBody>
          </p:sp>
          <p:sp>
            <p:nvSpPr>
              <p:cNvPr id="8" name="Freeform 5"/>
              <p:cNvSpPr>
                <a:spLocks/>
              </p:cNvSpPr>
              <p:nvPr/>
            </p:nvSpPr>
            <p:spPr bwMode="auto">
              <a:xfrm>
                <a:off x="5830961" y="2220913"/>
                <a:ext cx="1455664"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ndParaRPr>
              </a:p>
            </p:txBody>
          </p:sp>
          <p:sp>
            <p:nvSpPr>
              <p:cNvPr id="9" name="Freeform 7"/>
              <p:cNvSpPr>
                <a:spLocks/>
              </p:cNvSpPr>
              <p:nvPr/>
            </p:nvSpPr>
            <p:spPr bwMode="auto">
              <a:xfrm>
                <a:off x="5153573" y="3275308"/>
                <a:ext cx="648563" cy="6278"/>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ndParaRPr>
              </a:p>
            </p:txBody>
          </p:sp>
          <p:sp>
            <p:nvSpPr>
              <p:cNvPr id="10" name="Freeform 8"/>
              <p:cNvSpPr>
                <a:spLocks/>
              </p:cNvSpPr>
              <p:nvPr/>
            </p:nvSpPr>
            <p:spPr bwMode="auto">
              <a:xfrm>
                <a:off x="5773311"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ndParaRPr>
              </a:p>
            </p:txBody>
          </p:sp>
          <p:sp>
            <p:nvSpPr>
              <p:cNvPr id="17" name="Freeform 17"/>
              <p:cNvSpPr>
                <a:spLocks/>
              </p:cNvSpPr>
              <p:nvPr/>
            </p:nvSpPr>
            <p:spPr bwMode="auto">
              <a:xfrm>
                <a:off x="3870860" y="4342255"/>
                <a:ext cx="958430"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ndParaRPr>
              </a:p>
            </p:txBody>
          </p:sp>
          <p:sp>
            <p:nvSpPr>
              <p:cNvPr id="18" name="Freeform 18"/>
              <p:cNvSpPr>
                <a:spLocks/>
              </p:cNvSpPr>
              <p:nvPr/>
            </p:nvSpPr>
            <p:spPr bwMode="auto">
              <a:xfrm>
                <a:off x="3870860" y="4342255"/>
                <a:ext cx="958430"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ndParaRPr>
              </a:p>
            </p:txBody>
          </p:sp>
          <p:sp>
            <p:nvSpPr>
              <p:cNvPr id="19" name="Freeform 21"/>
              <p:cNvSpPr>
                <a:spLocks/>
              </p:cNvSpPr>
              <p:nvPr/>
            </p:nvSpPr>
            <p:spPr bwMode="auto">
              <a:xfrm>
                <a:off x="4195139" y="2992882"/>
                <a:ext cx="958434"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ndParaRPr>
              </a:p>
            </p:txBody>
          </p:sp>
          <p:sp>
            <p:nvSpPr>
              <p:cNvPr id="20" name="Freeform 22"/>
              <p:cNvSpPr>
                <a:spLocks/>
              </p:cNvSpPr>
              <p:nvPr/>
            </p:nvSpPr>
            <p:spPr bwMode="auto">
              <a:xfrm>
                <a:off x="4195139" y="2992882"/>
                <a:ext cx="958434"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ndParaRPr>
              </a:p>
            </p:txBody>
          </p:sp>
          <p:sp>
            <p:nvSpPr>
              <p:cNvPr id="25" name="Freeform 31"/>
              <p:cNvSpPr>
                <a:spLocks/>
              </p:cNvSpPr>
              <p:nvPr/>
            </p:nvSpPr>
            <p:spPr bwMode="auto">
              <a:xfrm>
                <a:off x="4389710" y="2296227"/>
                <a:ext cx="958430"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ndParaRPr>
              </a:p>
            </p:txBody>
          </p:sp>
          <p:sp>
            <p:nvSpPr>
              <p:cNvPr id="26" name="Freeform 32"/>
              <p:cNvSpPr>
                <a:spLocks/>
              </p:cNvSpPr>
              <p:nvPr/>
            </p:nvSpPr>
            <p:spPr bwMode="auto">
              <a:xfrm>
                <a:off x="4389710" y="2296227"/>
                <a:ext cx="958430"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ndParaRPr>
              </a:p>
            </p:txBody>
          </p:sp>
          <p:sp>
            <p:nvSpPr>
              <p:cNvPr id="29" name="Freeform 38"/>
              <p:cNvSpPr>
                <a:spLocks/>
              </p:cNvSpPr>
              <p:nvPr/>
            </p:nvSpPr>
            <p:spPr bwMode="auto">
              <a:xfrm>
                <a:off x="5348140" y="2578656"/>
                <a:ext cx="453996" cy="702930"/>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ndParaRPr>
              </a:p>
            </p:txBody>
          </p:sp>
          <p:sp>
            <p:nvSpPr>
              <p:cNvPr id="30" name="Freeform 39"/>
              <p:cNvSpPr>
                <a:spLocks/>
              </p:cNvSpPr>
              <p:nvPr/>
            </p:nvSpPr>
            <p:spPr bwMode="auto">
              <a:xfrm>
                <a:off x="5773311"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ndParaRPr>
              </a:p>
            </p:txBody>
          </p:sp>
          <p:sp>
            <p:nvSpPr>
              <p:cNvPr id="31" name="Line 50"/>
              <p:cNvSpPr>
                <a:spLocks noChangeShapeType="1"/>
              </p:cNvSpPr>
              <p:nvPr/>
            </p:nvSpPr>
            <p:spPr bwMode="auto">
              <a:xfrm>
                <a:off x="4829290" y="4624684"/>
                <a:ext cx="972847" cy="0"/>
              </a:xfrm>
              <a:prstGeom prst="line">
                <a:avLst/>
              </a:prstGeom>
              <a:noFill/>
              <a:ln w="33338" cap="rnd">
                <a:solidFill>
                  <a:srgbClr val="000000"/>
                </a:solidFill>
                <a:round/>
                <a:headEnd/>
                <a:tailEnd/>
              </a:ln>
            </p:spPr>
            <p:txBody>
              <a:bodyPr/>
              <a:lstStyle/>
              <a:p>
                <a:pPr>
                  <a:defRPr/>
                </a:pPr>
                <a:endParaRPr lang="en-US">
                  <a:latin typeface="+mj-lt"/>
                </a:endParaRPr>
              </a:p>
            </p:txBody>
          </p:sp>
          <p:sp>
            <p:nvSpPr>
              <p:cNvPr id="32" name="Freeform 51"/>
              <p:cNvSpPr>
                <a:spLocks/>
              </p:cNvSpPr>
              <p:nvPr/>
            </p:nvSpPr>
            <p:spPr bwMode="auto">
              <a:xfrm>
                <a:off x="5773311" y="4530539"/>
                <a:ext cx="216188" cy="188285"/>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ndParaRPr>
              </a:p>
            </p:txBody>
          </p:sp>
          <p:sp>
            <p:nvSpPr>
              <p:cNvPr id="33" name="Freeform 52"/>
              <p:cNvSpPr>
                <a:spLocks/>
              </p:cNvSpPr>
              <p:nvPr/>
            </p:nvSpPr>
            <p:spPr bwMode="auto">
              <a:xfrm>
                <a:off x="4670752" y="3557737"/>
                <a:ext cx="1131384" cy="106694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ndParaRPr>
              </a:p>
            </p:txBody>
          </p:sp>
          <p:sp>
            <p:nvSpPr>
              <p:cNvPr id="34" name="Freeform 53"/>
              <p:cNvSpPr>
                <a:spLocks/>
              </p:cNvSpPr>
              <p:nvPr/>
            </p:nvSpPr>
            <p:spPr bwMode="auto">
              <a:xfrm>
                <a:off x="5773311" y="4530539"/>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ndParaRPr>
              </a:p>
            </p:txBody>
          </p:sp>
          <p:sp>
            <p:nvSpPr>
              <p:cNvPr id="35" name="Freeform 67"/>
              <p:cNvSpPr>
                <a:spLocks/>
              </p:cNvSpPr>
              <p:nvPr/>
            </p:nvSpPr>
            <p:spPr bwMode="auto">
              <a:xfrm>
                <a:off x="4404123" y="2308779"/>
                <a:ext cx="122504"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ndParaRPr>
              </a:p>
            </p:txBody>
          </p:sp>
          <p:sp>
            <p:nvSpPr>
              <p:cNvPr id="36" name="Freeform 68"/>
              <p:cNvSpPr>
                <a:spLocks/>
              </p:cNvSpPr>
              <p:nvPr/>
            </p:nvSpPr>
            <p:spPr bwMode="auto">
              <a:xfrm>
                <a:off x="4404123" y="2308779"/>
                <a:ext cx="122504"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ndParaRPr>
              </a:p>
            </p:txBody>
          </p:sp>
          <p:sp>
            <p:nvSpPr>
              <p:cNvPr id="37" name="Freeform 69"/>
              <p:cNvSpPr>
                <a:spLocks/>
              </p:cNvSpPr>
              <p:nvPr/>
            </p:nvSpPr>
            <p:spPr bwMode="auto">
              <a:xfrm>
                <a:off x="4216760"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ndParaRPr>
              </a:p>
            </p:txBody>
          </p:sp>
          <p:sp>
            <p:nvSpPr>
              <p:cNvPr id="38" name="Freeform 70"/>
              <p:cNvSpPr>
                <a:spLocks/>
              </p:cNvSpPr>
              <p:nvPr/>
            </p:nvSpPr>
            <p:spPr bwMode="auto">
              <a:xfrm>
                <a:off x="4216760"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ndParaRPr>
              </a:p>
            </p:txBody>
          </p:sp>
          <p:sp>
            <p:nvSpPr>
              <p:cNvPr id="39" name="Freeform 72"/>
              <p:cNvSpPr>
                <a:spLocks/>
              </p:cNvSpPr>
              <p:nvPr/>
            </p:nvSpPr>
            <p:spPr bwMode="auto">
              <a:xfrm>
                <a:off x="3892477" y="4348533"/>
                <a:ext cx="122509"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ndParaRPr>
              </a:p>
            </p:txBody>
          </p:sp>
          <p:sp>
            <p:nvSpPr>
              <p:cNvPr id="40" name="Freeform 73"/>
              <p:cNvSpPr>
                <a:spLocks/>
              </p:cNvSpPr>
              <p:nvPr/>
            </p:nvSpPr>
            <p:spPr bwMode="auto">
              <a:xfrm>
                <a:off x="3892477" y="4348533"/>
                <a:ext cx="122509"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ndParaRPr>
              </a:p>
            </p:txBody>
          </p:sp>
        </p:grpSp>
        <p:sp>
          <p:nvSpPr>
            <p:cNvPr id="41" name="Oval 40"/>
            <p:cNvSpPr/>
            <p:nvPr/>
          </p:nvSpPr>
          <p:spPr>
            <a:xfrm>
              <a:off x="8488510" y="5692905"/>
              <a:ext cx="228600" cy="215900"/>
            </a:xfrm>
            <a:prstGeom prst="ellipse">
              <a:avLst/>
            </a:prstGeom>
            <a:solidFill>
              <a:srgbClr val="AEF3A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8493042" y="6000538"/>
              <a:ext cx="228600" cy="215900"/>
            </a:xfrm>
            <a:prstGeom prst="ellipse">
              <a:avLst/>
            </a:prstGeom>
            <a:solidFill>
              <a:srgbClr val="AEF3A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 xmlns:p14="http://schemas.microsoft.com/office/powerpoint/2010/main" val="3150513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Grp="1" noChangeArrowheads="1"/>
          </p:cNvSpPr>
          <p:nvPr>
            <p:ph type="body" idx="1"/>
          </p:nvPr>
        </p:nvSpPr>
        <p:spPr>
          <a:xfrm>
            <a:off x="838200" y="2819400"/>
            <a:ext cx="8077200" cy="1371599"/>
          </a:xfrm>
          <a:noFill/>
          <a:ln/>
        </p:spPr>
        <p:txBody>
          <a:bodyPr lIns="90488" tIns="44450" rIns="90488" bIns="44450"/>
          <a:lstStyle/>
          <a:p>
            <a:pPr marL="682625" indent="-625475"/>
            <a:r>
              <a:rPr lang="en-US" sz="2800" dirty="0" err="1" smtClean="0">
                <a:solidFill>
                  <a:schemeClr val="accent2"/>
                </a:solidFill>
              </a:rPr>
              <a:t>Évalue</a:t>
            </a:r>
            <a:r>
              <a:rPr lang="en-US" sz="2800" dirty="0" smtClean="0">
                <a:solidFill>
                  <a:schemeClr val="accent2"/>
                </a:solidFill>
              </a:rPr>
              <a:t> la </a:t>
            </a:r>
            <a:r>
              <a:rPr lang="en-US" sz="2800" dirty="0" err="1" smtClean="0">
                <a:solidFill>
                  <a:schemeClr val="accent2"/>
                </a:solidFill>
              </a:rPr>
              <a:t>portée</a:t>
            </a:r>
            <a:r>
              <a:rPr lang="en-US" sz="2800" dirty="0" smtClean="0">
                <a:solidFill>
                  <a:schemeClr val="accent2"/>
                </a:solidFill>
              </a:rPr>
              <a:t> (</a:t>
            </a:r>
            <a:r>
              <a:rPr lang="en-US" sz="2800" dirty="0" err="1" smtClean="0">
                <a:solidFill>
                  <a:schemeClr val="accent2"/>
                </a:solidFill>
              </a:rPr>
              <a:t>ou</a:t>
            </a:r>
            <a:r>
              <a:rPr lang="en-US" sz="2800" dirty="0" smtClean="0">
                <a:solidFill>
                  <a:schemeClr val="accent2"/>
                </a:solidFill>
              </a:rPr>
              <a:t> </a:t>
            </a:r>
            <a:r>
              <a:rPr lang="en-US" sz="2800" dirty="0" err="1" smtClean="0">
                <a:solidFill>
                  <a:schemeClr val="accent2"/>
                </a:solidFill>
              </a:rPr>
              <a:t>étendue</a:t>
            </a:r>
            <a:r>
              <a:rPr lang="en-US" sz="2800" dirty="0" smtClean="0">
                <a:solidFill>
                  <a:schemeClr val="accent2"/>
                </a:solidFill>
              </a:rPr>
              <a:t>) et la </a:t>
            </a:r>
            <a:r>
              <a:rPr lang="en-US" sz="2800" dirty="0" err="1" smtClean="0">
                <a:solidFill>
                  <a:schemeClr val="accent2"/>
                </a:solidFill>
              </a:rPr>
              <a:t>gravité</a:t>
            </a:r>
            <a:r>
              <a:rPr lang="en-US" sz="2800" dirty="0" smtClean="0">
                <a:solidFill>
                  <a:schemeClr val="accent2"/>
                </a:solidFill>
              </a:rPr>
              <a:t> (magnitude) du stress </a:t>
            </a:r>
            <a:r>
              <a:rPr lang="en-US" sz="2800" dirty="0" err="1" smtClean="0">
                <a:solidFill>
                  <a:schemeClr val="accent2"/>
                </a:solidFill>
              </a:rPr>
              <a:t>sur</a:t>
            </a:r>
            <a:r>
              <a:rPr lang="en-US" sz="2800" dirty="0" smtClean="0">
                <a:solidFill>
                  <a:schemeClr val="accent2"/>
                </a:solidFill>
              </a:rPr>
              <a:t> la </a:t>
            </a:r>
            <a:r>
              <a:rPr lang="en-US" sz="2800" dirty="0" err="1" smtClean="0">
                <a:solidFill>
                  <a:schemeClr val="accent2"/>
                </a:solidFill>
              </a:rPr>
              <a:t>cible</a:t>
            </a:r>
            <a:r>
              <a:rPr lang="en-US" sz="2800" dirty="0" smtClean="0">
                <a:solidFill>
                  <a:schemeClr val="accent2"/>
                </a:solidFill>
              </a:rPr>
              <a:t> </a:t>
            </a:r>
            <a:r>
              <a:rPr lang="en-US" sz="2800" dirty="0" err="1" smtClean="0">
                <a:solidFill>
                  <a:schemeClr val="accent2"/>
                </a:solidFill>
              </a:rPr>
              <a:t>ainsi</a:t>
            </a:r>
            <a:r>
              <a:rPr lang="en-US" sz="2800" dirty="0" smtClean="0">
                <a:solidFill>
                  <a:schemeClr val="accent2"/>
                </a:solidFill>
              </a:rPr>
              <a:t> </a:t>
            </a:r>
            <a:r>
              <a:rPr lang="en-US" sz="2800" dirty="0" err="1" smtClean="0">
                <a:solidFill>
                  <a:schemeClr val="accent2"/>
                </a:solidFill>
              </a:rPr>
              <a:t>que</a:t>
            </a:r>
            <a:r>
              <a:rPr lang="en-US" sz="2800" dirty="0" smtClean="0">
                <a:solidFill>
                  <a:schemeClr val="accent2"/>
                </a:solidFill>
              </a:rPr>
              <a:t> la </a:t>
            </a:r>
            <a:r>
              <a:rPr lang="en-US" sz="2800" dirty="0" smtClean="0">
                <a:solidFill>
                  <a:schemeClr val="accent2"/>
                </a:solidFill>
              </a:rPr>
              <a:t>contribution et </a:t>
            </a:r>
            <a:r>
              <a:rPr lang="en-US" sz="2800" dirty="0" err="1" smtClean="0">
                <a:solidFill>
                  <a:schemeClr val="accent2"/>
                </a:solidFill>
              </a:rPr>
              <a:t>l’irréversibilité</a:t>
            </a:r>
            <a:r>
              <a:rPr lang="en-US" sz="2800" dirty="0" smtClean="0">
                <a:solidFill>
                  <a:schemeClr val="accent2"/>
                </a:solidFill>
              </a:rPr>
              <a:t> de </a:t>
            </a:r>
            <a:r>
              <a:rPr lang="en-US" sz="2800" dirty="0" err="1" smtClean="0">
                <a:solidFill>
                  <a:schemeClr val="accent2"/>
                </a:solidFill>
              </a:rPr>
              <a:t>chaque</a:t>
            </a:r>
            <a:r>
              <a:rPr lang="en-US" sz="2800" dirty="0" smtClean="0">
                <a:solidFill>
                  <a:schemeClr val="accent2"/>
                </a:solidFill>
              </a:rPr>
              <a:t> menace </a:t>
            </a:r>
            <a:r>
              <a:rPr lang="en-US" sz="2800" dirty="0" err="1" smtClean="0">
                <a:solidFill>
                  <a:schemeClr val="accent2"/>
                </a:solidFill>
              </a:rPr>
              <a:t>directe</a:t>
            </a:r>
            <a:r>
              <a:rPr lang="en-US" sz="2800" dirty="0" smtClean="0">
                <a:solidFill>
                  <a:schemeClr val="accent2"/>
                </a:solidFill>
              </a:rPr>
              <a:t> </a:t>
            </a:r>
            <a:r>
              <a:rPr lang="en-US" sz="2800" dirty="0" err="1" smtClean="0">
                <a:solidFill>
                  <a:schemeClr val="accent2"/>
                </a:solidFill>
              </a:rPr>
              <a:t>sur</a:t>
            </a:r>
            <a:r>
              <a:rPr lang="en-US" sz="2800" dirty="0" smtClean="0">
                <a:solidFill>
                  <a:schemeClr val="accent2"/>
                </a:solidFill>
              </a:rPr>
              <a:t> le stress</a:t>
            </a:r>
            <a:endParaRPr lang="en-US" sz="2800" dirty="0">
              <a:solidFill>
                <a:schemeClr val="accent2"/>
              </a:solidFill>
            </a:endParaRPr>
          </a:p>
        </p:txBody>
      </p:sp>
      <p:sp>
        <p:nvSpPr>
          <p:cNvPr id="1092611" name="Rectangle 3"/>
          <p:cNvSpPr>
            <a:spLocks noGrp="1" noChangeArrowheads="1"/>
          </p:cNvSpPr>
          <p:nvPr>
            <p:ph type="title"/>
          </p:nvPr>
        </p:nvSpPr>
        <p:spPr>
          <a:xfrm>
            <a:off x="6172200" y="152400"/>
            <a:ext cx="2819400" cy="1143000"/>
          </a:xfrm>
        </p:spPr>
        <p:txBody>
          <a:bodyPr/>
          <a:lstStyle/>
          <a:p>
            <a:pPr algn="r"/>
            <a:r>
              <a:rPr lang="en-US" sz="2800" dirty="0" err="1" smtClean="0">
                <a:solidFill>
                  <a:schemeClr val="bg1"/>
                </a:solidFill>
                <a:latin typeface="Calibri" pitchFamily="34" charset="0"/>
              </a:rPr>
              <a:t>Classement</a:t>
            </a:r>
            <a:r>
              <a:rPr lang="en-US" sz="2800" dirty="0" smtClean="0">
                <a:solidFill>
                  <a:schemeClr val="bg1"/>
                </a:solidFill>
                <a:latin typeface="Calibri" pitchFamily="34" charset="0"/>
              </a:rPr>
              <a:t> des menaces</a:t>
            </a:r>
            <a:endParaRPr lang="en-US" sz="2800" dirty="0">
              <a:solidFill>
                <a:schemeClr val="bg1"/>
              </a:solidFill>
              <a:latin typeface="Calibri" pitchFamily="34" charset="0"/>
            </a:endParaRPr>
          </a:p>
        </p:txBody>
      </p:sp>
      <p:sp>
        <p:nvSpPr>
          <p:cNvPr id="4" name="TextBox 3"/>
          <p:cNvSpPr txBox="1"/>
          <p:nvPr/>
        </p:nvSpPr>
        <p:spPr>
          <a:xfrm>
            <a:off x="0" y="2286000"/>
            <a:ext cx="9224000" cy="584775"/>
          </a:xfrm>
          <a:prstGeom prst="rect">
            <a:avLst/>
          </a:prstGeom>
          <a:noFill/>
        </p:spPr>
        <p:txBody>
          <a:bodyPr wrap="none" rtlCol="0">
            <a:spAutoFit/>
          </a:bodyPr>
          <a:lstStyle/>
          <a:p>
            <a:r>
              <a:rPr lang="en-US" sz="3200" b="1" dirty="0" err="1" smtClean="0">
                <a:solidFill>
                  <a:srgbClr val="008000"/>
                </a:solidFill>
                <a:latin typeface="+mn-lt"/>
              </a:rPr>
              <a:t>Classement</a:t>
            </a:r>
            <a:r>
              <a:rPr lang="en-US" sz="3200" b="1" dirty="0" smtClean="0">
                <a:solidFill>
                  <a:srgbClr val="008000"/>
                </a:solidFill>
                <a:latin typeface="+mn-lt"/>
              </a:rPr>
              <a:t> des menaces </a:t>
            </a:r>
            <a:r>
              <a:rPr lang="en-US" sz="3200" b="1" dirty="0" err="1" smtClean="0">
                <a:solidFill>
                  <a:srgbClr val="008000"/>
                </a:solidFill>
                <a:latin typeface="+mn-lt"/>
              </a:rPr>
              <a:t>basé</a:t>
            </a:r>
            <a:r>
              <a:rPr lang="en-US" sz="3200" b="1" dirty="0" smtClean="0">
                <a:solidFill>
                  <a:srgbClr val="008000"/>
                </a:solidFill>
                <a:latin typeface="+mn-lt"/>
              </a:rPr>
              <a:t> </a:t>
            </a:r>
            <a:r>
              <a:rPr lang="en-US" sz="3200" b="1" dirty="0" err="1" smtClean="0">
                <a:solidFill>
                  <a:srgbClr val="008000"/>
                </a:solidFill>
                <a:latin typeface="+mn-lt"/>
              </a:rPr>
              <a:t>sur</a:t>
            </a:r>
            <a:r>
              <a:rPr lang="en-US" sz="3200" b="1" dirty="0" smtClean="0">
                <a:solidFill>
                  <a:srgbClr val="008000"/>
                </a:solidFill>
                <a:latin typeface="+mn-lt"/>
              </a:rPr>
              <a:t> les stress :</a:t>
            </a:r>
            <a:endParaRPr lang="en-US" sz="3200" b="1" dirty="0">
              <a:solidFill>
                <a:srgbClr val="008000"/>
              </a:solidFill>
              <a:latin typeface="+mn-lt"/>
            </a:endParaRPr>
          </a:p>
        </p:txBody>
      </p:sp>
      <p:sp>
        <p:nvSpPr>
          <p:cNvPr id="5" name="Rectangle 2"/>
          <p:cNvSpPr txBox="1">
            <a:spLocks noChangeArrowheads="1"/>
          </p:cNvSpPr>
          <p:nvPr/>
        </p:nvSpPr>
        <p:spPr bwMode="auto">
          <a:xfrm>
            <a:off x="1752600" y="0"/>
            <a:ext cx="4648200" cy="1295400"/>
          </a:xfrm>
          <a:prstGeom prst="rect">
            <a:avLst/>
          </a:prstGeom>
          <a:noFill/>
          <a:ln w="9525">
            <a:noFill/>
            <a:miter lim="800000"/>
            <a:headEnd/>
            <a:tailEnd/>
          </a:ln>
        </p:spPr>
        <p:txBody>
          <a:bodyPr anchor="ctr"/>
          <a:lstStyle/>
          <a:p>
            <a:pPr lvl="0">
              <a:defRPr/>
            </a:pPr>
            <a:r>
              <a:rPr lang="en-US" sz="3200" b="1" kern="0" dirty="0" smtClean="0">
                <a:solidFill>
                  <a:srgbClr val="FFFFFF"/>
                </a:solidFill>
                <a:latin typeface="Arial"/>
              </a:rPr>
              <a:t>Points </a:t>
            </a:r>
            <a:r>
              <a:rPr lang="en-US" sz="3200" b="1" kern="0" dirty="0" err="1" smtClean="0">
                <a:solidFill>
                  <a:srgbClr val="FFFFFF"/>
                </a:solidFill>
                <a:latin typeface="Arial"/>
              </a:rPr>
              <a:t>clés</a:t>
            </a:r>
            <a:r>
              <a:rPr lang="en-US" sz="3200" b="1" kern="0" dirty="0" smtClean="0">
                <a:solidFill>
                  <a:srgbClr val="FFFFFF"/>
                </a:solidFill>
                <a:latin typeface="Arial"/>
              </a:rPr>
              <a:t> pour </a:t>
            </a:r>
            <a:r>
              <a:rPr lang="en-US" sz="3200" b="1" kern="0" dirty="0" err="1" smtClean="0">
                <a:solidFill>
                  <a:srgbClr val="FFFFFF"/>
                </a:solidFill>
                <a:latin typeface="Arial"/>
              </a:rPr>
              <a:t>introduire</a:t>
            </a:r>
            <a:r>
              <a:rPr lang="en-US" sz="3200" b="1" kern="0" dirty="0" smtClean="0">
                <a:solidFill>
                  <a:srgbClr val="FFFFFF"/>
                </a:solidFill>
                <a:latin typeface="Arial"/>
              </a:rPr>
              <a:t> </a:t>
            </a:r>
            <a:r>
              <a:rPr lang="en-US" sz="3200" b="1" kern="0" dirty="0" err="1" smtClean="0">
                <a:solidFill>
                  <a:srgbClr val="FFFFFF"/>
                </a:solidFill>
                <a:latin typeface="Arial"/>
              </a:rPr>
              <a:t>cette</a:t>
            </a:r>
            <a:r>
              <a:rPr lang="en-US" sz="3200" b="1" kern="0" dirty="0" smtClean="0">
                <a:solidFill>
                  <a:srgbClr val="FFFFFF"/>
                </a:solidFill>
                <a:latin typeface="Arial"/>
              </a:rPr>
              <a:t> </a:t>
            </a:r>
            <a:r>
              <a:rPr lang="en-US" sz="3200" b="1" kern="0" dirty="0" err="1" smtClean="0">
                <a:solidFill>
                  <a:srgbClr val="FFFFFF"/>
                </a:solidFill>
                <a:latin typeface="Arial"/>
              </a:rPr>
              <a:t>étape</a:t>
            </a:r>
            <a:endParaRPr lang="en-US" sz="3200" b="1" kern="0" dirty="0">
              <a:solidFill>
                <a:srgbClr val="FFFFFF"/>
              </a:solidFill>
              <a:latin typeface="Arial"/>
            </a:endParaRPr>
          </a:p>
        </p:txBody>
      </p:sp>
      <p:sp>
        <p:nvSpPr>
          <p:cNvPr id="9" name="Rectangle 2"/>
          <p:cNvSpPr txBox="1">
            <a:spLocks noChangeArrowheads="1"/>
          </p:cNvSpPr>
          <p:nvPr/>
        </p:nvSpPr>
        <p:spPr bwMode="auto">
          <a:xfrm>
            <a:off x="838200" y="5257800"/>
            <a:ext cx="8382000" cy="11430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682625" lvl="0" indent="-625475" eaLnBrk="0" hangingPunct="0">
              <a:spcBef>
                <a:spcPct val="20000"/>
              </a:spcBef>
              <a:buFontTx/>
              <a:buChar char="•"/>
            </a:pPr>
            <a:r>
              <a:rPr lang="en-US" sz="2800" kern="0" dirty="0" err="1" smtClean="0">
                <a:solidFill>
                  <a:schemeClr val="accent2"/>
                </a:solidFill>
                <a:latin typeface="+mn-lt"/>
              </a:rPr>
              <a:t>Évalue</a:t>
            </a:r>
            <a:r>
              <a:rPr lang="en-US" sz="2800" kern="0" dirty="0" smtClean="0">
                <a:solidFill>
                  <a:schemeClr val="accent2"/>
                </a:solidFill>
                <a:latin typeface="+mn-lt"/>
              </a:rPr>
              <a:t> la </a:t>
            </a:r>
            <a:r>
              <a:rPr lang="en-US" sz="2800" dirty="0" err="1" smtClean="0">
                <a:solidFill>
                  <a:schemeClr val="accent2"/>
                </a:solidFill>
              </a:rPr>
              <a:t>portée</a:t>
            </a:r>
            <a:r>
              <a:rPr lang="en-US" sz="2800" dirty="0" smtClean="0">
                <a:solidFill>
                  <a:schemeClr val="accent2"/>
                </a:solidFill>
              </a:rPr>
              <a:t> (</a:t>
            </a:r>
            <a:r>
              <a:rPr lang="en-US" sz="2800" dirty="0" err="1" smtClean="0">
                <a:solidFill>
                  <a:schemeClr val="accent2"/>
                </a:solidFill>
              </a:rPr>
              <a:t>ou</a:t>
            </a:r>
            <a:r>
              <a:rPr lang="en-US" sz="2800" dirty="0" smtClean="0">
                <a:solidFill>
                  <a:schemeClr val="accent2"/>
                </a:solidFill>
              </a:rPr>
              <a:t> </a:t>
            </a:r>
            <a:r>
              <a:rPr lang="en-US" sz="2800" dirty="0" err="1" smtClean="0">
                <a:solidFill>
                  <a:schemeClr val="accent2"/>
                </a:solidFill>
              </a:rPr>
              <a:t>étendue</a:t>
            </a:r>
            <a:r>
              <a:rPr lang="en-US" sz="2800" dirty="0" smtClean="0">
                <a:solidFill>
                  <a:schemeClr val="accent2"/>
                </a:solidFill>
              </a:rPr>
              <a:t>), la </a:t>
            </a:r>
            <a:r>
              <a:rPr lang="en-US" sz="2800" dirty="0" err="1" smtClean="0">
                <a:solidFill>
                  <a:schemeClr val="accent2"/>
                </a:solidFill>
              </a:rPr>
              <a:t>gravité</a:t>
            </a:r>
            <a:r>
              <a:rPr lang="en-US" sz="2800" dirty="0" smtClean="0">
                <a:solidFill>
                  <a:schemeClr val="accent2"/>
                </a:solidFill>
              </a:rPr>
              <a:t> et </a:t>
            </a:r>
            <a:r>
              <a:rPr lang="en-US" sz="2800" dirty="0" err="1" smtClean="0">
                <a:solidFill>
                  <a:schemeClr val="accent2"/>
                </a:solidFill>
              </a:rPr>
              <a:t>l’irréversibilité</a:t>
            </a:r>
            <a:r>
              <a:rPr lang="en-US" sz="2800" dirty="0" smtClean="0">
                <a:solidFill>
                  <a:schemeClr val="accent2"/>
                </a:solidFill>
              </a:rPr>
              <a:t> de la menace </a:t>
            </a:r>
            <a:r>
              <a:rPr lang="en-US" sz="2800" dirty="0" err="1" smtClean="0">
                <a:solidFill>
                  <a:schemeClr val="accent2"/>
                </a:solidFill>
              </a:rPr>
              <a:t>directe</a:t>
            </a:r>
            <a:r>
              <a:rPr lang="en-US" sz="2800" dirty="0" smtClean="0">
                <a:solidFill>
                  <a:schemeClr val="accent2"/>
                </a:solidFill>
              </a:rPr>
              <a:t> </a:t>
            </a:r>
            <a:r>
              <a:rPr lang="en-US" sz="2800" dirty="0" err="1" smtClean="0">
                <a:solidFill>
                  <a:schemeClr val="accent2"/>
                </a:solidFill>
              </a:rPr>
              <a:t>seulement</a:t>
            </a:r>
            <a:endParaRPr lang="en-US" sz="2800" kern="0" dirty="0" smtClean="0">
              <a:solidFill>
                <a:schemeClr val="accent2"/>
              </a:solidFill>
              <a:latin typeface="+mn-lt"/>
            </a:endParaRPr>
          </a:p>
        </p:txBody>
      </p:sp>
      <p:sp>
        <p:nvSpPr>
          <p:cNvPr id="10" name="TextBox 9"/>
          <p:cNvSpPr txBox="1"/>
          <p:nvPr/>
        </p:nvSpPr>
        <p:spPr>
          <a:xfrm>
            <a:off x="76200" y="4724399"/>
            <a:ext cx="6833922" cy="584775"/>
          </a:xfrm>
          <a:prstGeom prst="rect">
            <a:avLst/>
          </a:prstGeom>
          <a:noFill/>
        </p:spPr>
        <p:txBody>
          <a:bodyPr wrap="none" rtlCol="0">
            <a:spAutoFit/>
          </a:bodyPr>
          <a:lstStyle/>
          <a:p>
            <a:r>
              <a:rPr lang="en-US" sz="3200" b="1" dirty="0" err="1" smtClean="0">
                <a:solidFill>
                  <a:srgbClr val="008000"/>
                </a:solidFill>
              </a:rPr>
              <a:t>Classement</a:t>
            </a:r>
            <a:r>
              <a:rPr lang="en-US" sz="3200" b="1" dirty="0" smtClean="0">
                <a:solidFill>
                  <a:srgbClr val="008000"/>
                </a:solidFill>
              </a:rPr>
              <a:t> simple des menaces </a:t>
            </a:r>
            <a:r>
              <a:rPr lang="en-US" sz="3200" b="1" dirty="0" smtClean="0">
                <a:solidFill>
                  <a:srgbClr val="008000"/>
                </a:solidFill>
                <a:latin typeface="+mn-lt"/>
              </a:rPr>
              <a:t>:</a:t>
            </a:r>
            <a:endParaRPr lang="en-US" sz="3200" b="1" dirty="0">
              <a:solidFill>
                <a:srgbClr val="008000"/>
              </a:solidFill>
              <a:latin typeface="+mn-lt"/>
            </a:endParaRPr>
          </a:p>
        </p:txBody>
      </p:sp>
      <p:sp>
        <p:nvSpPr>
          <p:cNvPr id="11" name="Rectangle 10"/>
          <p:cNvSpPr/>
          <p:nvPr/>
        </p:nvSpPr>
        <p:spPr>
          <a:xfrm>
            <a:off x="0" y="1600200"/>
            <a:ext cx="8915400" cy="523220"/>
          </a:xfrm>
          <a:prstGeom prst="rect">
            <a:avLst/>
          </a:prstGeom>
        </p:spPr>
        <p:txBody>
          <a:bodyPr wrap="square">
            <a:spAutoFit/>
          </a:bodyPr>
          <a:lstStyle/>
          <a:p>
            <a:pPr eaLnBrk="1" hangingPunct="1">
              <a:buClr>
                <a:schemeClr val="tx1"/>
              </a:buClr>
              <a:buFontTx/>
              <a:buNone/>
            </a:pPr>
            <a:r>
              <a:rPr lang="en-US" sz="2800" b="1" dirty="0" err="1" smtClean="0">
                <a:solidFill>
                  <a:srgbClr val="000099"/>
                </a:solidFill>
              </a:rPr>
              <a:t>Classement</a:t>
            </a:r>
            <a:r>
              <a:rPr lang="en-US" sz="2800" b="1" dirty="0" smtClean="0">
                <a:solidFill>
                  <a:srgbClr val="000099"/>
                </a:solidFill>
              </a:rPr>
              <a:t> des menaces les plus </a:t>
            </a:r>
            <a:r>
              <a:rPr lang="en-US" sz="2800" b="1" dirty="0" err="1" smtClean="0">
                <a:solidFill>
                  <a:srgbClr val="000099"/>
                </a:solidFill>
              </a:rPr>
              <a:t>communs</a:t>
            </a:r>
            <a:r>
              <a:rPr lang="en-US" sz="2800" b="1" dirty="0" smtClean="0">
                <a:solidFill>
                  <a:srgbClr val="000099"/>
                </a:solidFill>
              </a:rPr>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Garamond" pitchFamily="18" charset="0"/>
              </a:defRPr>
            </a:lvl2pPr>
            <a:lvl3pPr algn="l" rtl="0" eaLnBrk="0" fontAlgn="base" hangingPunct="0">
              <a:spcBef>
                <a:spcPct val="0"/>
              </a:spcBef>
              <a:spcAft>
                <a:spcPct val="0"/>
              </a:spcAft>
              <a:defRPr sz="4000" b="1">
                <a:solidFill>
                  <a:schemeClr val="tx1"/>
                </a:solidFill>
                <a:latin typeface="Garamond" pitchFamily="18" charset="0"/>
              </a:defRPr>
            </a:lvl3pPr>
            <a:lvl4pPr algn="l" rtl="0" eaLnBrk="0" fontAlgn="base" hangingPunct="0">
              <a:spcBef>
                <a:spcPct val="0"/>
              </a:spcBef>
              <a:spcAft>
                <a:spcPct val="0"/>
              </a:spcAft>
              <a:defRPr sz="4000" b="1">
                <a:solidFill>
                  <a:schemeClr val="tx1"/>
                </a:solidFill>
                <a:latin typeface="Garamond" pitchFamily="18" charset="0"/>
              </a:defRPr>
            </a:lvl4pPr>
            <a:lvl5pPr algn="l" rtl="0" eaLnBrk="0" fontAlgn="base" hangingPunct="0">
              <a:spcBef>
                <a:spcPct val="0"/>
              </a:spcBef>
              <a:spcAft>
                <a:spcPct val="0"/>
              </a:spcAft>
              <a:defRPr sz="4000" b="1">
                <a:solidFill>
                  <a:schemeClr val="tx1"/>
                </a:solidFill>
                <a:latin typeface="Garamond" pitchFamily="18" charset="0"/>
              </a:defRPr>
            </a:lvl5pPr>
            <a:lvl6pPr marL="457200" algn="l" rtl="0" fontAlgn="base">
              <a:spcBef>
                <a:spcPct val="0"/>
              </a:spcBef>
              <a:spcAft>
                <a:spcPct val="0"/>
              </a:spcAft>
              <a:defRPr sz="4000" b="1">
                <a:solidFill>
                  <a:schemeClr val="tx1"/>
                </a:solidFill>
                <a:latin typeface="Garamond" pitchFamily="18" charset="0"/>
              </a:defRPr>
            </a:lvl6pPr>
            <a:lvl7pPr marL="914400" algn="l" rtl="0" fontAlgn="base">
              <a:spcBef>
                <a:spcPct val="0"/>
              </a:spcBef>
              <a:spcAft>
                <a:spcPct val="0"/>
              </a:spcAft>
              <a:defRPr sz="4000" b="1">
                <a:solidFill>
                  <a:schemeClr val="tx1"/>
                </a:solidFill>
                <a:latin typeface="Garamond" pitchFamily="18" charset="0"/>
              </a:defRPr>
            </a:lvl7pPr>
            <a:lvl8pPr marL="1371600" algn="l" rtl="0" fontAlgn="base">
              <a:spcBef>
                <a:spcPct val="0"/>
              </a:spcBef>
              <a:spcAft>
                <a:spcPct val="0"/>
              </a:spcAft>
              <a:defRPr sz="4000" b="1">
                <a:solidFill>
                  <a:schemeClr val="tx1"/>
                </a:solidFill>
                <a:latin typeface="Garamond" pitchFamily="18" charset="0"/>
              </a:defRPr>
            </a:lvl8pPr>
            <a:lvl9pPr marL="1828800" algn="l" rtl="0" fontAlgn="base">
              <a:spcBef>
                <a:spcPct val="0"/>
              </a:spcBef>
              <a:spcAft>
                <a:spcPct val="0"/>
              </a:spcAft>
              <a:defRPr sz="4000" b="1">
                <a:solidFill>
                  <a:schemeClr val="tx1"/>
                </a:solidFill>
                <a:latin typeface="Garamond" pitchFamily="18" charset="0"/>
              </a:defRPr>
            </a:lvl9pPr>
          </a:lstStyle>
          <a:p>
            <a:pPr algn="r"/>
            <a:r>
              <a:rPr lang="en-US" sz="2800" dirty="0" err="1" smtClean="0">
                <a:solidFill>
                  <a:schemeClr val="bg1"/>
                </a:solidFill>
                <a:latin typeface="Calibri" pitchFamily="34" charset="0"/>
              </a:rPr>
              <a:t>Classement</a:t>
            </a:r>
            <a:r>
              <a:rPr lang="en-US" sz="2800" dirty="0" smtClean="0">
                <a:solidFill>
                  <a:schemeClr val="bg1"/>
                </a:solidFill>
                <a:latin typeface="Calibri" pitchFamily="34" charset="0"/>
              </a:rPr>
              <a:t> des menaces</a:t>
            </a:r>
            <a:endParaRPr lang="en-US" sz="2800" dirty="0">
              <a:solidFill>
                <a:schemeClr val="bg1"/>
              </a:solidFill>
              <a:latin typeface="Calibri" pitchFamily="34" charset="0"/>
            </a:endParaRPr>
          </a:p>
        </p:txBody>
      </p:sp>
      <p:sp>
        <p:nvSpPr>
          <p:cNvPr id="5"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lvl="0">
              <a:defRPr/>
            </a:pPr>
            <a:r>
              <a:rPr lang="en-US" sz="3200" b="1" kern="0" dirty="0" smtClean="0">
                <a:solidFill>
                  <a:srgbClr val="FFFFFF"/>
                </a:solidFill>
                <a:latin typeface="Arial"/>
              </a:rPr>
              <a:t>Points </a:t>
            </a:r>
            <a:r>
              <a:rPr lang="en-US" sz="3200" b="1" kern="0" dirty="0" err="1" smtClean="0">
                <a:solidFill>
                  <a:srgbClr val="FFFFFF"/>
                </a:solidFill>
                <a:latin typeface="Arial"/>
              </a:rPr>
              <a:t>clés</a:t>
            </a:r>
            <a:r>
              <a:rPr lang="en-US" sz="3200" b="1" kern="0" dirty="0" smtClean="0">
                <a:solidFill>
                  <a:srgbClr val="FFFFFF"/>
                </a:solidFill>
                <a:latin typeface="Arial"/>
              </a:rPr>
              <a:t> pour </a:t>
            </a:r>
            <a:r>
              <a:rPr lang="en-US" sz="3200" b="1" kern="0" dirty="0" err="1" smtClean="0">
                <a:solidFill>
                  <a:srgbClr val="FFFFFF"/>
                </a:solidFill>
                <a:latin typeface="Arial"/>
              </a:rPr>
              <a:t>introduire</a:t>
            </a:r>
            <a:r>
              <a:rPr lang="en-US" sz="3200" b="1" kern="0" dirty="0" smtClean="0">
                <a:solidFill>
                  <a:srgbClr val="FFFFFF"/>
                </a:solidFill>
                <a:latin typeface="Arial"/>
              </a:rPr>
              <a:t> </a:t>
            </a:r>
            <a:r>
              <a:rPr lang="en-US" sz="3200" b="1" kern="0" dirty="0" err="1" smtClean="0">
                <a:solidFill>
                  <a:srgbClr val="FFFFFF"/>
                </a:solidFill>
                <a:latin typeface="Arial"/>
              </a:rPr>
              <a:t>cette</a:t>
            </a:r>
            <a:r>
              <a:rPr lang="en-US" sz="3200" b="1" kern="0" dirty="0" smtClean="0">
                <a:solidFill>
                  <a:srgbClr val="FFFFFF"/>
                </a:solidFill>
                <a:latin typeface="Arial"/>
              </a:rPr>
              <a:t> </a:t>
            </a:r>
            <a:r>
              <a:rPr lang="en-US" sz="3200" b="1" kern="0" dirty="0" err="1" smtClean="0">
                <a:solidFill>
                  <a:srgbClr val="FFFFFF"/>
                </a:solidFill>
                <a:latin typeface="Arial"/>
              </a:rPr>
              <a:t>étape</a:t>
            </a:r>
            <a:endParaRPr lang="en-US" sz="3200" b="1" kern="0" dirty="0">
              <a:solidFill>
                <a:srgbClr val="FFFFFF"/>
              </a:solidFill>
              <a:latin typeface="Arial"/>
            </a:endParaRPr>
          </a:p>
        </p:txBody>
      </p:sp>
      <p:graphicFrame>
        <p:nvGraphicFramePr>
          <p:cNvPr id="6" name="Content Placeholder 12"/>
          <p:cNvGraphicFramePr>
            <a:graphicFrameLocks/>
          </p:cNvGraphicFramePr>
          <p:nvPr/>
        </p:nvGraphicFramePr>
        <p:xfrm>
          <a:off x="609600" y="1463671"/>
          <a:ext cx="8000998" cy="5318129"/>
        </p:xfrm>
        <a:graphic>
          <a:graphicData uri="http://schemas.openxmlformats.org/drawingml/2006/table">
            <a:tbl>
              <a:tblPr/>
              <a:tblGrid>
                <a:gridCol w="1504619"/>
                <a:gridCol w="988447"/>
                <a:gridCol w="789471"/>
                <a:gridCol w="989840"/>
                <a:gridCol w="1170260"/>
                <a:gridCol w="930467"/>
                <a:gridCol w="807624"/>
                <a:gridCol w="820270"/>
              </a:tblGrid>
              <a:tr h="577850">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ＭＳ Ｐゴシック" pitchFamily="87" charset="-128"/>
                          <a:cs typeface="Times New Roman" pitchFamily="18" charset="0"/>
                        </a:rPr>
                        <a:t>SYSTEME </a:t>
                      </a:r>
                      <a:r>
                        <a:rPr kumimoji="0" lang="en-GB" sz="1400" b="1"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d’EVALUATION</a:t>
                      </a:r>
                      <a:r>
                        <a:rPr kumimoji="0" lang="en-GB" sz="1400" b="1" i="0" u="none" strike="noStrike" cap="none" normalizeH="0" baseline="0" dirty="0" smtClean="0">
                          <a:ln>
                            <a:noFill/>
                          </a:ln>
                          <a:solidFill>
                            <a:schemeClr val="tx1"/>
                          </a:solidFill>
                          <a:effectLst/>
                          <a:latin typeface="Arial" pitchFamily="34" charset="0"/>
                          <a:ea typeface="ＭＳ Ｐゴシック" pitchFamily="87" charset="-128"/>
                          <a:cs typeface="Times New Roman" pitchFamily="18" charset="0"/>
                        </a:rPr>
                        <a:t> de la MENACE</a:t>
                      </a:r>
                      <a:endParaRPr kumimoji="0" lang="en-US" sz="14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ea typeface="ＭＳ Ｐゴシック" pitchFamily="87" charset="-128"/>
                          <a:cs typeface="Times New Roman" pitchFamily="18" charset="0"/>
                        </a:rPr>
                        <a:t>CRITERES </a:t>
                      </a:r>
                      <a:r>
                        <a:rPr kumimoji="0" lang="en-GB" sz="1400" b="1"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d’EVALUATION</a:t>
                      </a:r>
                      <a:r>
                        <a:rPr kumimoji="0" lang="en-GB" sz="1400" b="1" i="0" u="none" strike="noStrike" cap="none" normalizeH="0" baseline="0" dirty="0" smtClean="0">
                          <a:ln>
                            <a:noFill/>
                          </a:ln>
                          <a:solidFill>
                            <a:schemeClr val="tx1"/>
                          </a:solidFill>
                          <a:effectLst/>
                          <a:latin typeface="Arial" pitchFamily="34" charset="0"/>
                          <a:ea typeface="ＭＳ Ｐゴシック" pitchFamily="87" charset="-128"/>
                          <a:cs typeface="Times New Roman" pitchFamily="18" charset="0"/>
                        </a:rPr>
                        <a:t> de la menace</a:t>
                      </a:r>
                      <a:endParaRPr kumimoji="0" lang="en-US" sz="14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rPr>
                        <a:t>CMP e-AM / TNC Rapid CAP</a:t>
                      </a:r>
                      <a:endParaRPr kumimoji="0" lang="en-US" sz="1400" b="0" i="0" u="none" strike="noStrike" cap="none" normalizeH="0" baseline="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Portée</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Gravité</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Irréversibilité</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rPr>
                        <a:t>TNC 5-S</a:t>
                      </a:r>
                      <a:endParaRPr kumimoji="0" lang="en-US" sz="1400" b="0" i="0" u="none" strike="noStrike" cap="none" normalizeH="0" baseline="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Portée</a:t>
                      </a:r>
                      <a:r>
                        <a:rPr kumimoji="0" lang="en-GB" sz="1200" b="0" i="0" u="none" strike="noStrike" cap="none" normalizeH="0" baseline="0" dirty="0" smtClean="0">
                          <a:ln>
                            <a:noFill/>
                          </a:ln>
                          <a:solidFill>
                            <a:schemeClr val="tx1"/>
                          </a:solidFill>
                          <a:effectLst/>
                          <a:latin typeface="Arial" pitchFamily="34" charset="0"/>
                          <a:ea typeface="ＭＳ Ｐゴシック" pitchFamily="87" charset="-128"/>
                          <a:cs typeface="Times New Roman" pitchFamily="18" charset="0"/>
                        </a:rPr>
                        <a:t> (</a:t>
                      </a: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Spatiale</a:t>
                      </a:r>
                      <a:r>
                        <a:rPr kumimoji="0" lang="en-GB" sz="1200" b="0" i="0" u="none" strike="noStrike" cap="none" normalizeH="0" baseline="0" dirty="0" smtClean="0">
                          <a:ln>
                            <a:noFill/>
                          </a:ln>
                          <a:solidFill>
                            <a:schemeClr val="tx1"/>
                          </a:solidFill>
                          <a:effectLst/>
                          <a:latin typeface="Arial" pitchFamily="34" charset="0"/>
                          <a:ea typeface="ＭＳ Ｐゴシック" pitchFamily="87" charset="-128"/>
                          <a:cs typeface="Times New Roman" pitchFamily="18" charset="0"/>
                        </a:rPr>
                        <a:t>)</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Gravité</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rPr>
                        <a:t>Contribution</a:t>
                      </a:r>
                      <a:endParaRPr kumimoji="0" lang="en-US" sz="1200" b="0" i="0" u="none" strike="noStrike" cap="none" normalizeH="0" baseline="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Irréversibilité</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rPr>
                        <a:t>BSP TRA</a:t>
                      </a:r>
                      <a:endParaRPr kumimoji="0" lang="en-US" sz="1400" b="0" i="0" u="none" strike="noStrike" cap="none" normalizeH="0" baseline="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Aire</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Intensité</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Urgence</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rPr>
                        <a:t>Birdlife</a:t>
                      </a:r>
                      <a:endParaRPr kumimoji="0" lang="en-US" sz="1400" b="0" i="0" u="none" strike="noStrike" cap="none" normalizeH="0" baseline="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Portée</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Gravité</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rPr>
                        <a:t>Timing</a:t>
                      </a:r>
                      <a:endParaRPr kumimoji="0" lang="en-US" sz="1200" b="0" i="0" u="none" strike="noStrike" cap="none" normalizeH="0" baseline="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rPr>
                        <a:t>WWF RAPPAM</a:t>
                      </a:r>
                      <a:endParaRPr kumimoji="0" lang="en-US" sz="1400" b="0" i="0" u="none" strike="noStrike" cap="none" normalizeH="0" baseline="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Couverture</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rPr>
                        <a:t>Impact</a:t>
                      </a:r>
                      <a:endParaRPr kumimoji="0" lang="en-US" sz="1200" b="0" i="0" u="none" strike="noStrike" cap="none" normalizeH="0" baseline="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rPr>
                        <a:t>Permanence</a:t>
                      </a:r>
                      <a:endParaRPr kumimoji="0" lang="en-US" sz="1200" b="0" i="0" u="none" strike="noStrike" cap="none" normalizeH="0" baseline="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Probabilité</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Tendance</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rPr>
                        <a:t>TNC</a:t>
                      </a:r>
                      <a:r>
                        <a:rPr kumimoji="0" lang="en-GB" altLang="en-US" sz="1400" b="1"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rPr>
                        <a:t>’</a:t>
                      </a:r>
                      <a:r>
                        <a:rPr kumimoji="0" lang="en-GB" sz="1400" b="1"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rPr>
                        <a:t>s SE Division</a:t>
                      </a:r>
                      <a:endParaRPr kumimoji="0" lang="en-US" sz="1400" b="0" i="0" u="none" strike="noStrike" cap="none" normalizeH="0" baseline="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defRPr/>
                      </a:pP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Couverture</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ＭＳ Ｐゴシック" pitchFamily="87" charset="-128"/>
                          <a:cs typeface="Times New Roman" pitchFamily="18" charset="0"/>
                        </a:rPr>
                        <a:t> –  % </a:t>
                      </a: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Cibles</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Gravité</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rPr>
                        <a:t>WWF Root Causes</a:t>
                      </a:r>
                      <a:endParaRPr kumimoji="0" lang="en-US" sz="1400" b="0" i="0" u="none" strike="noStrike" cap="none" normalizeH="0" baseline="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Portée</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rPr>
                        <a:t>Impact</a:t>
                      </a:r>
                      <a:endParaRPr kumimoji="0" lang="en-US" sz="1200" b="0" i="0" u="none" strike="noStrike" cap="none" normalizeH="0" baseline="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rPr>
                        <a:t>Permanence</a:t>
                      </a:r>
                      <a:endParaRPr kumimoji="0" lang="en-US" sz="1200" b="0" i="0" u="none" strike="noStrike" cap="none" normalizeH="0" baseline="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r>
              <a:tr h="528638">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rPr>
                        <a:t>WCS Living Landscapes</a:t>
                      </a:r>
                      <a:endParaRPr kumimoji="0" lang="en-US" sz="1400" b="0" i="0" u="none" strike="noStrike" cap="none" normalizeH="0" baseline="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ＭＳ Ｐゴシック" pitchFamily="87" charset="-128"/>
                          <a:cs typeface="Times New Roman" pitchFamily="18" charset="0"/>
                        </a:rPr>
                        <a:t>Proportion </a:t>
                      </a: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d’Aire</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Gravité</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ＭＳ Ｐゴシック" pitchFamily="87" charset="-128"/>
                          <a:cs typeface="Times New Roman" pitchFamily="18" charset="0"/>
                        </a:rPr>
                        <a:t>Temps de </a:t>
                      </a: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Récupération</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Probabilité</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pitchFamily="34" charset="0"/>
                        <a:ea typeface="ＭＳ Ｐゴシック" pitchFamily="87" charset="-128"/>
                        <a:cs typeface="Times New Roman" pitchFamily="18"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pitchFamily="34" charset="0"/>
                          <a:ea typeface="ＭＳ Ｐゴシック" pitchFamily="87" charset="-128"/>
                          <a:cs typeface="Times New Roman" pitchFamily="18" charset="0"/>
                        </a:rPr>
                        <a:t>Urgence</a:t>
                      </a:r>
                      <a:endParaRPr kumimoji="0" lang="en-US" sz="1200" b="0" i="0" u="none" strike="noStrike" cap="none" normalizeH="0" baseline="0" dirty="0" smtClean="0">
                        <a:ln>
                          <a:noFill/>
                        </a:ln>
                        <a:solidFill>
                          <a:schemeClr val="tx1"/>
                        </a:solidFill>
                        <a:effectLst/>
                        <a:latin typeface="Times New Roman" pitchFamily="18" charset="0"/>
                        <a:ea typeface="ＭＳ Ｐゴシック" pitchFamily="87" charset="-128"/>
                        <a:cs typeface="Times New Roman" pitchFamily="18"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Espace réservé du contenu 6"/>
          <p:cNvSpPr>
            <a:spLocks noGrp="1"/>
          </p:cNvSpPr>
          <p:nvPr>
            <p:ph idx="1"/>
          </p:nvPr>
        </p:nvSpPr>
        <p:spPr/>
        <p:txBody>
          <a:bodyPr/>
          <a:lstStyle/>
          <a:p>
            <a:r>
              <a:rPr lang="fr-FR" dirty="0" smtClean="0"/>
              <a:t> </a:t>
            </a:r>
            <a:endParaRPr lang="fr-FR" dirty="0"/>
          </a:p>
        </p:txBody>
      </p:sp>
    </p:spTree>
    <p:extLst>
      <p:ext uri="{BB962C8B-B14F-4D97-AF65-F5344CB8AC3E}">
        <p14:creationId xmlns="" xmlns:p14="http://schemas.microsoft.com/office/powerpoint/2010/main" val="3177485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Box 11"/>
          <p:cNvSpPr txBox="1">
            <a:spLocks noChangeArrowheads="1"/>
          </p:cNvSpPr>
          <p:nvPr/>
        </p:nvSpPr>
        <p:spPr bwMode="auto">
          <a:xfrm>
            <a:off x="457200" y="1981200"/>
            <a:ext cx="7691438" cy="400110"/>
          </a:xfrm>
          <a:prstGeom prst="rect">
            <a:avLst/>
          </a:prstGeom>
          <a:noFill/>
          <a:ln w="9525">
            <a:noFill/>
            <a:miter lim="800000"/>
            <a:headEnd/>
            <a:tailEnd/>
          </a:ln>
        </p:spPr>
        <p:txBody>
          <a:bodyPr>
            <a:spAutoFit/>
          </a:bodyPr>
          <a:lstStyle/>
          <a:p>
            <a:r>
              <a:rPr lang="en-US" sz="2000" dirty="0" err="1" smtClean="0"/>
              <a:t>Portée</a:t>
            </a:r>
            <a:r>
              <a:rPr lang="en-US" sz="2000" dirty="0" smtClean="0"/>
              <a:t> + </a:t>
            </a:r>
            <a:r>
              <a:rPr lang="en-US" sz="2000" dirty="0" err="1" smtClean="0"/>
              <a:t>Gravité</a:t>
            </a:r>
            <a:r>
              <a:rPr lang="en-US" sz="2000" dirty="0" smtClean="0"/>
              <a:t> = </a:t>
            </a:r>
            <a:r>
              <a:rPr lang="en-US" sz="2000" dirty="0" err="1" smtClean="0"/>
              <a:t>Ampleur</a:t>
            </a:r>
            <a:r>
              <a:rPr lang="en-US" sz="2000" dirty="0" smtClean="0"/>
              <a:t> de la Menace</a:t>
            </a:r>
          </a:p>
        </p:txBody>
      </p:sp>
      <p:sp>
        <p:nvSpPr>
          <p:cNvPr id="33798" name="TextBox 12"/>
          <p:cNvSpPr txBox="1">
            <a:spLocks noChangeArrowheads="1"/>
          </p:cNvSpPr>
          <p:nvPr/>
        </p:nvSpPr>
        <p:spPr bwMode="auto">
          <a:xfrm>
            <a:off x="381000" y="4332288"/>
            <a:ext cx="7691438" cy="400110"/>
          </a:xfrm>
          <a:prstGeom prst="rect">
            <a:avLst/>
          </a:prstGeom>
          <a:noFill/>
          <a:ln w="9525">
            <a:noFill/>
            <a:miter lim="800000"/>
            <a:headEnd/>
            <a:tailEnd/>
          </a:ln>
        </p:spPr>
        <p:txBody>
          <a:bodyPr>
            <a:spAutoFit/>
          </a:bodyPr>
          <a:lstStyle/>
          <a:p>
            <a:r>
              <a:rPr lang="en-US" sz="2000" dirty="0" err="1" smtClean="0"/>
              <a:t>Ampleur</a:t>
            </a:r>
            <a:r>
              <a:rPr lang="en-US" sz="2000" dirty="0" smtClean="0"/>
              <a:t> de la Menace + </a:t>
            </a:r>
            <a:r>
              <a:rPr lang="en-US" sz="2000" dirty="0" err="1" smtClean="0"/>
              <a:t>Irréversibilité</a:t>
            </a:r>
            <a:r>
              <a:rPr lang="en-US" sz="2000" dirty="0" smtClean="0"/>
              <a:t> = Evaluation de la Menace</a:t>
            </a:r>
            <a:endParaRPr lang="en-US" sz="2000" dirty="0">
              <a:effectLst/>
            </a:endParaRPr>
          </a:p>
        </p:txBody>
      </p:sp>
      <p:sp>
        <p:nvSpPr>
          <p:cNvPr id="7"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b="1" kern="0" dirty="0" err="1" smtClean="0">
                <a:solidFill>
                  <a:srgbClr val="FFFFFF"/>
                </a:solidFill>
                <a:latin typeface="Calibri" pitchFamily="34" charset="0"/>
                <a:ea typeface="+mj-ea"/>
                <a:cs typeface="+mj-cs"/>
              </a:rPr>
              <a:t>Classement</a:t>
            </a:r>
            <a:r>
              <a:rPr lang="en-US" sz="2800" b="1" kern="0" dirty="0" smtClean="0">
                <a:solidFill>
                  <a:srgbClr val="FFFFFF"/>
                </a:solidFill>
                <a:latin typeface="Calibri" pitchFamily="34" charset="0"/>
                <a:ea typeface="+mj-ea"/>
                <a:cs typeface="+mj-cs"/>
              </a:rPr>
              <a:t> des menaces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8"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lvl="0">
              <a:defRPr/>
            </a:pPr>
            <a:r>
              <a:rPr lang="en-US" sz="3200" b="1" kern="0" dirty="0" smtClean="0">
                <a:solidFill>
                  <a:srgbClr val="FFFFFF"/>
                </a:solidFill>
                <a:latin typeface="Arial"/>
              </a:rPr>
              <a:t>Points </a:t>
            </a:r>
            <a:r>
              <a:rPr lang="en-US" sz="3200" b="1" kern="0" dirty="0" err="1" smtClean="0">
                <a:solidFill>
                  <a:srgbClr val="FFFFFF"/>
                </a:solidFill>
                <a:latin typeface="Arial"/>
              </a:rPr>
              <a:t>clés</a:t>
            </a:r>
            <a:r>
              <a:rPr lang="en-US" sz="3200" b="1" kern="0" dirty="0" smtClean="0">
                <a:solidFill>
                  <a:srgbClr val="FFFFFF"/>
                </a:solidFill>
                <a:latin typeface="Arial"/>
              </a:rPr>
              <a:t> pour </a:t>
            </a:r>
            <a:r>
              <a:rPr lang="en-US" sz="3200" b="1" kern="0" dirty="0" err="1" smtClean="0">
                <a:solidFill>
                  <a:srgbClr val="FFFFFF"/>
                </a:solidFill>
                <a:latin typeface="Arial"/>
              </a:rPr>
              <a:t>introduire</a:t>
            </a:r>
            <a:r>
              <a:rPr lang="en-US" sz="3200" b="1" kern="0" dirty="0" smtClean="0">
                <a:solidFill>
                  <a:srgbClr val="FFFFFF"/>
                </a:solidFill>
                <a:latin typeface="Arial"/>
              </a:rPr>
              <a:t> </a:t>
            </a:r>
            <a:r>
              <a:rPr lang="en-US" sz="3200" b="1" kern="0" dirty="0" err="1" smtClean="0">
                <a:solidFill>
                  <a:srgbClr val="FFFFFF"/>
                </a:solidFill>
                <a:latin typeface="Arial"/>
              </a:rPr>
              <a:t>cette</a:t>
            </a:r>
            <a:r>
              <a:rPr lang="en-US" sz="3200" b="1" kern="0" dirty="0" smtClean="0">
                <a:solidFill>
                  <a:srgbClr val="FFFFFF"/>
                </a:solidFill>
                <a:latin typeface="Arial"/>
              </a:rPr>
              <a:t> </a:t>
            </a:r>
            <a:r>
              <a:rPr lang="en-US" sz="3200" b="1" kern="0" dirty="0" err="1" smtClean="0">
                <a:solidFill>
                  <a:srgbClr val="FFFFFF"/>
                </a:solidFill>
                <a:latin typeface="Arial"/>
              </a:rPr>
              <a:t>étape</a:t>
            </a:r>
            <a:endParaRPr lang="en-US" sz="3200" b="1" kern="0" dirty="0">
              <a:solidFill>
                <a:srgbClr val="FFFFFF"/>
              </a:solidFill>
              <a:latin typeface="Arial"/>
            </a:endParaRPr>
          </a:p>
        </p:txBody>
      </p:sp>
      <p:sp>
        <p:nvSpPr>
          <p:cNvPr id="4" name="Rectangle 3"/>
          <p:cNvSpPr/>
          <p:nvPr/>
        </p:nvSpPr>
        <p:spPr>
          <a:xfrm>
            <a:off x="-76200" y="1457980"/>
            <a:ext cx="9372600" cy="400110"/>
          </a:xfrm>
          <a:prstGeom prst="rect">
            <a:avLst/>
          </a:prstGeom>
        </p:spPr>
        <p:txBody>
          <a:bodyPr wrap="square">
            <a:spAutoFit/>
          </a:bodyPr>
          <a:lstStyle/>
          <a:p>
            <a:pPr marL="566738" indent="-509588" eaLnBrk="0" hangingPunct="0">
              <a:spcBef>
                <a:spcPct val="20000"/>
              </a:spcBef>
            </a:pPr>
            <a:r>
              <a:rPr lang="fr-FR" sz="2000" b="1" kern="0" dirty="0" err="1" smtClean="0">
                <a:solidFill>
                  <a:srgbClr val="333399"/>
                </a:solidFill>
                <a:latin typeface="Arial"/>
              </a:rPr>
              <a:t>Miradi</a:t>
            </a:r>
            <a:r>
              <a:rPr lang="fr-FR" sz="2000" b="1" kern="0" dirty="0" smtClean="0">
                <a:solidFill>
                  <a:srgbClr val="333399"/>
                </a:solidFill>
                <a:latin typeface="Arial"/>
              </a:rPr>
              <a:t> utilise un système de règles pour combiner les </a:t>
            </a:r>
            <a:r>
              <a:rPr lang="fr-FR" sz="2000" b="1" kern="0" dirty="0" smtClean="0">
                <a:solidFill>
                  <a:srgbClr val="333399"/>
                </a:solidFill>
                <a:latin typeface="Arial"/>
              </a:rPr>
              <a:t>notes</a:t>
            </a:r>
            <a:endParaRPr lang="en-US" sz="2000" b="1" kern="0" dirty="0">
              <a:solidFill>
                <a:srgbClr val="333399"/>
              </a:solidFill>
              <a:latin typeface="Arial"/>
            </a:endParaRPr>
          </a:p>
        </p:txBody>
      </p:sp>
      <p:graphicFrame>
        <p:nvGraphicFramePr>
          <p:cNvPr id="11" name="Table 8"/>
          <p:cNvGraphicFramePr>
            <a:graphicFrameLocks noGrp="1"/>
          </p:cNvGraphicFramePr>
          <p:nvPr/>
        </p:nvGraphicFramePr>
        <p:xfrm>
          <a:off x="1981200" y="2438400"/>
          <a:ext cx="5254536" cy="1714488"/>
        </p:xfrm>
        <a:graphic>
          <a:graphicData uri="http://schemas.openxmlformats.org/drawingml/2006/table">
            <a:tbl>
              <a:tblPr/>
              <a:tblGrid>
                <a:gridCol w="875756"/>
                <a:gridCol w="875756"/>
                <a:gridCol w="875756"/>
                <a:gridCol w="875756"/>
                <a:gridCol w="875756"/>
                <a:gridCol w="875756"/>
              </a:tblGrid>
              <a:tr h="285748">
                <a:tc>
                  <a:txBody>
                    <a:bodyPr/>
                    <a:lstStyle/>
                    <a:p>
                      <a:pPr marL="0" marR="0" algn="r">
                        <a:lnSpc>
                          <a:spcPts val="1400"/>
                        </a:lnSpc>
                        <a:spcBef>
                          <a:spcPts val="0"/>
                        </a:spcBef>
                        <a:spcAft>
                          <a:spcPts val="0"/>
                        </a:spcAft>
                      </a:pPr>
                      <a:endParaRPr lang="en-GB" sz="1000" dirty="0">
                        <a:solidFill>
                          <a:srgbClr val="000000"/>
                        </a:solidFill>
                        <a:latin typeface="Arial"/>
                        <a:ea typeface="Times New Roman"/>
                        <a:cs typeface="Times New Roman"/>
                      </a:endParaRPr>
                    </a:p>
                  </a:txBody>
                  <a:tcPr marL="19050" marR="19050" marT="0" marB="0">
                    <a:lnL>
                      <a:noFill/>
                    </a:lnL>
                    <a:lnR>
                      <a:noFill/>
                    </a:lnR>
                    <a:lnT>
                      <a:noFill/>
                    </a:lnT>
                    <a:lnB>
                      <a:noFill/>
                    </a:lnB>
                  </a:tcPr>
                </a:tc>
                <a:tc>
                  <a:txBody>
                    <a:bodyPr/>
                    <a:lstStyle/>
                    <a:p>
                      <a:pPr marL="0" marR="0" algn="ct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w="28575" cap="flat" cmpd="sng" algn="ctr">
                      <a:solidFill>
                        <a:srgbClr val="000000"/>
                      </a:solidFill>
                      <a:prstDash val="solid"/>
                      <a:round/>
                      <a:headEnd type="none" w="med" len="med"/>
                      <a:tailEnd type="none" w="med" len="med"/>
                    </a:lnR>
                    <a:lnT>
                      <a:noFill/>
                    </a:lnT>
                    <a:lnB>
                      <a:noFill/>
                    </a:lnB>
                  </a:tcPr>
                </a:tc>
                <a:tc gridSpan="4">
                  <a:txBody>
                    <a:bodyPr/>
                    <a:lstStyle/>
                    <a:p>
                      <a:pPr marL="0" marR="0" algn="ctr">
                        <a:lnSpc>
                          <a:spcPts val="1400"/>
                        </a:lnSpc>
                        <a:spcBef>
                          <a:spcPts val="0"/>
                        </a:spcBef>
                        <a:spcAft>
                          <a:spcPts val="0"/>
                        </a:spcAft>
                      </a:pPr>
                      <a:r>
                        <a:rPr lang="en-GB" sz="1000" b="1" dirty="0" err="1" smtClean="0">
                          <a:solidFill>
                            <a:srgbClr val="000000"/>
                          </a:solidFill>
                          <a:latin typeface="Arial"/>
                          <a:ea typeface="Times New Roman"/>
                          <a:cs typeface="Times New Roman"/>
                        </a:rPr>
                        <a:t>Portée</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85748">
                <a:tc>
                  <a:txBody>
                    <a:bodyPr/>
                    <a:lstStyle/>
                    <a:p>
                      <a:pPr marL="0" marR="0" algn="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Très</a:t>
                      </a:r>
                      <a:r>
                        <a:rPr lang="en-GB" sz="1000" dirty="0" smtClean="0">
                          <a:solidFill>
                            <a:srgbClr val="000000"/>
                          </a:solidFill>
                          <a:latin typeface="Arial"/>
                          <a:ea typeface="Times New Roman"/>
                          <a:cs typeface="Times New Roman"/>
                        </a:rPr>
                        <a:t> </a:t>
                      </a:r>
                      <a:r>
                        <a:rPr lang="en-GB" sz="1000" dirty="0" err="1" smtClean="0">
                          <a:solidFill>
                            <a:srgbClr val="000000"/>
                          </a:solidFill>
                          <a:latin typeface="Arial"/>
                          <a:ea typeface="Times New Roman"/>
                          <a:cs typeface="Times New Roman"/>
                        </a:rPr>
                        <a:t>Elevé</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Elevé</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Moyen</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Faible</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85748">
                <a:tc rowSpan="4">
                  <a:txBody>
                    <a:bodyPr/>
                    <a:lstStyle/>
                    <a:p>
                      <a:pPr marL="71755" marR="71755">
                        <a:lnSpc>
                          <a:spcPts val="1400"/>
                        </a:lnSpc>
                        <a:spcBef>
                          <a:spcPts val="0"/>
                        </a:spcBef>
                        <a:spcAft>
                          <a:spcPts val="0"/>
                        </a:spcAft>
                      </a:pPr>
                      <a:endParaRPr lang="en-US" sz="1200" dirty="0">
                        <a:latin typeface="Times New Roman"/>
                        <a:ea typeface="Times New Roman"/>
                        <a:cs typeface="Times New Roman"/>
                      </a:endParaRPr>
                    </a:p>
                    <a:p>
                      <a:pPr marL="71755" marR="71755" algn="ctr">
                        <a:lnSpc>
                          <a:spcPts val="1400"/>
                        </a:lnSpc>
                        <a:spcBef>
                          <a:spcPts val="0"/>
                        </a:spcBef>
                        <a:spcAft>
                          <a:spcPts val="0"/>
                        </a:spcAft>
                      </a:pPr>
                      <a:r>
                        <a:rPr lang="en-GB" sz="1000" b="1" dirty="0" err="1" smtClean="0">
                          <a:solidFill>
                            <a:srgbClr val="000000"/>
                          </a:solidFill>
                          <a:latin typeface="Arial"/>
                          <a:ea typeface="Times New Roman"/>
                          <a:cs typeface="Times New Roman"/>
                        </a:rPr>
                        <a:t>Gravité</a:t>
                      </a:r>
                      <a:endParaRPr lang="en-US" sz="1200" dirty="0">
                        <a:latin typeface="Times New Roman"/>
                        <a:ea typeface="Times New Roman"/>
                        <a:cs typeface="Times New Roman"/>
                      </a:endParaRPr>
                    </a:p>
                  </a:txBody>
                  <a:tcPr marL="19050" marR="1905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Très</a:t>
                      </a:r>
                      <a:r>
                        <a:rPr lang="en-GB" sz="1000" dirty="0" smtClean="0">
                          <a:solidFill>
                            <a:srgbClr val="000000"/>
                          </a:solidFill>
                          <a:latin typeface="Arial"/>
                          <a:ea typeface="Times New Roman"/>
                          <a:cs typeface="Times New Roman"/>
                        </a:rPr>
                        <a:t> </a:t>
                      </a:r>
                      <a:r>
                        <a:rPr lang="en-GB" sz="1000" dirty="0" err="1" smtClean="0">
                          <a:solidFill>
                            <a:srgbClr val="000000"/>
                          </a:solidFill>
                          <a:latin typeface="Arial"/>
                          <a:ea typeface="Times New Roman"/>
                          <a:cs typeface="Times New Roman"/>
                        </a:rPr>
                        <a:t>Elevé</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Très</a:t>
                      </a:r>
                      <a:r>
                        <a:rPr lang="en-GB" sz="1000" dirty="0" smtClean="0">
                          <a:solidFill>
                            <a:srgbClr val="000000"/>
                          </a:solidFill>
                          <a:latin typeface="Arial"/>
                          <a:ea typeface="Times New Roman"/>
                          <a:cs typeface="Times New Roman"/>
                        </a:rPr>
                        <a:t> </a:t>
                      </a:r>
                      <a:r>
                        <a:rPr lang="en-GB" sz="1000" dirty="0" err="1" smtClean="0">
                          <a:solidFill>
                            <a:srgbClr val="000000"/>
                          </a:solidFill>
                          <a:latin typeface="Arial"/>
                          <a:ea typeface="Times New Roman"/>
                          <a:cs typeface="Times New Roman"/>
                        </a:rPr>
                        <a:t>Elevé</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Elevé</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Moyen</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Faible</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285748">
                <a:tc vMerge="1">
                  <a:txBody>
                    <a:bodyPr/>
                    <a:lstStyle/>
                    <a:p>
                      <a:endParaRPr lang="en-US"/>
                    </a:p>
                  </a:txBody>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Elevé</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Elevé</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Elevé</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Moyen</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Faible</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285748">
                <a:tc vMerge="1">
                  <a:txBody>
                    <a:bodyPr/>
                    <a:lstStyle/>
                    <a:p>
                      <a:endParaRPr lang="en-US"/>
                    </a:p>
                  </a:txBody>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Moyen</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Moyen</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Moyen</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Moyen</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Faible</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285748">
                <a:tc vMerge="1">
                  <a:txBody>
                    <a:bodyPr/>
                    <a:lstStyle/>
                    <a:p>
                      <a:endParaRPr lang="en-US"/>
                    </a:p>
                  </a:txBody>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Faible</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Faible</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Faible</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Faible</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Faible</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bl>
          </a:graphicData>
        </a:graphic>
      </p:graphicFrame>
      <p:graphicFrame>
        <p:nvGraphicFramePr>
          <p:cNvPr id="12" name="Table 9"/>
          <p:cNvGraphicFramePr>
            <a:graphicFrameLocks noGrp="1"/>
          </p:cNvGraphicFramePr>
          <p:nvPr/>
        </p:nvGraphicFramePr>
        <p:xfrm>
          <a:off x="2057400" y="4789728"/>
          <a:ext cx="5205552" cy="1992072"/>
        </p:xfrm>
        <a:graphic>
          <a:graphicData uri="http://schemas.openxmlformats.org/drawingml/2006/table">
            <a:tbl>
              <a:tblPr/>
              <a:tblGrid>
                <a:gridCol w="867592"/>
                <a:gridCol w="867592"/>
                <a:gridCol w="867592"/>
                <a:gridCol w="867592"/>
                <a:gridCol w="867592"/>
                <a:gridCol w="867592"/>
              </a:tblGrid>
              <a:tr h="332012">
                <a:tc>
                  <a:txBody>
                    <a:bodyPr/>
                    <a:lstStyle/>
                    <a:p>
                      <a:pPr marL="0" marR="0" algn="r">
                        <a:lnSpc>
                          <a:spcPts val="1400"/>
                        </a:lnSpc>
                        <a:spcBef>
                          <a:spcPts val="0"/>
                        </a:spcBef>
                        <a:spcAft>
                          <a:spcPts val="0"/>
                        </a:spcAft>
                      </a:pPr>
                      <a:endParaRPr lang="en-GB" sz="1000" dirty="0">
                        <a:solidFill>
                          <a:srgbClr val="000000"/>
                        </a:solidFill>
                        <a:latin typeface="Arial"/>
                        <a:ea typeface="Times New Roman"/>
                        <a:cs typeface="Times New Roman"/>
                      </a:endParaRPr>
                    </a:p>
                  </a:txBody>
                  <a:tcPr marL="19050" marR="19050" marT="0" marB="0">
                    <a:lnL>
                      <a:noFill/>
                    </a:lnL>
                    <a:lnR>
                      <a:noFill/>
                    </a:lnR>
                    <a:lnT>
                      <a:noFill/>
                    </a:lnT>
                    <a:lnB>
                      <a:noFill/>
                    </a:lnB>
                  </a:tcPr>
                </a:tc>
                <a:tc>
                  <a:txBody>
                    <a:bodyPr/>
                    <a:lstStyle/>
                    <a:p>
                      <a:pPr marL="0" marR="0" algn="ct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w="28575" cap="flat" cmpd="sng" algn="ctr">
                      <a:solidFill>
                        <a:srgbClr val="000000"/>
                      </a:solidFill>
                      <a:prstDash val="solid"/>
                      <a:round/>
                      <a:headEnd type="none" w="med" len="med"/>
                      <a:tailEnd type="none" w="med" len="med"/>
                    </a:lnR>
                    <a:lnT>
                      <a:noFill/>
                    </a:lnT>
                    <a:lnB>
                      <a:noFill/>
                    </a:lnB>
                  </a:tcPr>
                </a:tc>
                <a:tc gridSpan="4">
                  <a:txBody>
                    <a:bodyPr/>
                    <a:lstStyle/>
                    <a:p>
                      <a:pPr marL="0" marR="0" algn="ctr">
                        <a:lnSpc>
                          <a:spcPts val="1400"/>
                        </a:lnSpc>
                        <a:spcBef>
                          <a:spcPts val="0"/>
                        </a:spcBef>
                        <a:spcAft>
                          <a:spcPts val="0"/>
                        </a:spcAft>
                      </a:pPr>
                      <a:r>
                        <a:rPr lang="en-GB" sz="1000" b="1" dirty="0" err="1" smtClean="0">
                          <a:solidFill>
                            <a:srgbClr val="000000"/>
                          </a:solidFill>
                          <a:latin typeface="Arial"/>
                          <a:ea typeface="Times New Roman"/>
                          <a:cs typeface="Times New Roman"/>
                        </a:rPr>
                        <a:t>Irréversibilité</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32012">
                <a:tc>
                  <a:txBody>
                    <a:bodyPr/>
                    <a:lstStyle/>
                    <a:p>
                      <a:pPr marL="0" marR="0" algn="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Très</a:t>
                      </a:r>
                      <a:r>
                        <a:rPr lang="en-GB" sz="1000" dirty="0" smtClean="0">
                          <a:solidFill>
                            <a:srgbClr val="000000"/>
                          </a:solidFill>
                          <a:latin typeface="Arial"/>
                          <a:ea typeface="Times New Roman"/>
                          <a:cs typeface="Times New Roman"/>
                        </a:rPr>
                        <a:t> </a:t>
                      </a:r>
                      <a:r>
                        <a:rPr lang="en-GB" sz="1000" dirty="0" err="1" smtClean="0">
                          <a:solidFill>
                            <a:srgbClr val="000000"/>
                          </a:solidFill>
                          <a:latin typeface="Arial"/>
                          <a:ea typeface="Times New Roman"/>
                          <a:cs typeface="Times New Roman"/>
                        </a:rPr>
                        <a:t>Elevé</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Elevé</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Moyen</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Faible</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32012">
                <a:tc rowSpan="4">
                  <a:txBody>
                    <a:bodyPr/>
                    <a:lstStyle/>
                    <a:p>
                      <a:pPr marL="71755" marR="71755">
                        <a:lnSpc>
                          <a:spcPts val="1400"/>
                        </a:lnSpc>
                        <a:spcBef>
                          <a:spcPts val="0"/>
                        </a:spcBef>
                        <a:spcAft>
                          <a:spcPts val="0"/>
                        </a:spcAft>
                      </a:pPr>
                      <a:endParaRPr lang="en-US" sz="1200" dirty="0">
                        <a:latin typeface="Times New Roman"/>
                        <a:ea typeface="Times New Roman"/>
                        <a:cs typeface="Times New Roman"/>
                      </a:endParaRPr>
                    </a:p>
                    <a:p>
                      <a:pPr marL="71755" marR="71755" algn="ctr">
                        <a:lnSpc>
                          <a:spcPts val="1400"/>
                        </a:lnSpc>
                        <a:spcBef>
                          <a:spcPts val="0"/>
                        </a:spcBef>
                        <a:spcAft>
                          <a:spcPts val="0"/>
                        </a:spcAft>
                      </a:pPr>
                      <a:r>
                        <a:rPr lang="en-GB" sz="1000" b="1" dirty="0" err="1" smtClean="0">
                          <a:solidFill>
                            <a:srgbClr val="000000"/>
                          </a:solidFill>
                          <a:latin typeface="Arial"/>
                          <a:ea typeface="Times New Roman"/>
                          <a:cs typeface="Times New Roman"/>
                        </a:rPr>
                        <a:t>Ampleur</a:t>
                      </a:r>
                      <a:endParaRPr lang="en-US" sz="1200" dirty="0">
                        <a:latin typeface="Times New Roman"/>
                        <a:ea typeface="Times New Roman"/>
                        <a:cs typeface="Times New Roman"/>
                      </a:endParaRPr>
                    </a:p>
                  </a:txBody>
                  <a:tcPr marL="19050" marR="1905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Très</a:t>
                      </a:r>
                      <a:r>
                        <a:rPr lang="en-GB" sz="1000" dirty="0" smtClean="0">
                          <a:solidFill>
                            <a:srgbClr val="000000"/>
                          </a:solidFill>
                          <a:latin typeface="Arial"/>
                          <a:ea typeface="Times New Roman"/>
                          <a:cs typeface="Times New Roman"/>
                        </a:rPr>
                        <a:t> </a:t>
                      </a:r>
                      <a:r>
                        <a:rPr lang="en-GB" sz="1000" dirty="0" err="1" smtClean="0">
                          <a:solidFill>
                            <a:srgbClr val="000000"/>
                          </a:solidFill>
                          <a:latin typeface="Arial"/>
                          <a:ea typeface="Times New Roman"/>
                          <a:cs typeface="Times New Roman"/>
                        </a:rPr>
                        <a:t>Elevé</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Très</a:t>
                      </a:r>
                      <a:r>
                        <a:rPr lang="en-GB" sz="1000" dirty="0" smtClean="0">
                          <a:solidFill>
                            <a:srgbClr val="000000"/>
                          </a:solidFill>
                          <a:latin typeface="Arial"/>
                          <a:ea typeface="Times New Roman"/>
                          <a:cs typeface="Times New Roman"/>
                        </a:rPr>
                        <a:t> </a:t>
                      </a:r>
                      <a:r>
                        <a:rPr lang="en-GB" sz="1000" dirty="0" err="1" smtClean="0">
                          <a:solidFill>
                            <a:srgbClr val="000000"/>
                          </a:solidFill>
                          <a:latin typeface="Arial"/>
                          <a:ea typeface="Times New Roman"/>
                          <a:cs typeface="Times New Roman"/>
                        </a:rPr>
                        <a:t>Elevé</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Très</a:t>
                      </a:r>
                      <a:r>
                        <a:rPr lang="en-GB" sz="1000" dirty="0" smtClean="0">
                          <a:solidFill>
                            <a:srgbClr val="000000"/>
                          </a:solidFill>
                          <a:latin typeface="Arial"/>
                          <a:ea typeface="Times New Roman"/>
                          <a:cs typeface="Times New Roman"/>
                        </a:rPr>
                        <a:t> </a:t>
                      </a:r>
                      <a:r>
                        <a:rPr lang="en-GB" sz="1000" dirty="0" err="1" smtClean="0">
                          <a:solidFill>
                            <a:srgbClr val="000000"/>
                          </a:solidFill>
                          <a:latin typeface="Arial"/>
                          <a:ea typeface="Times New Roman"/>
                          <a:cs typeface="Times New Roman"/>
                        </a:rPr>
                        <a:t>Elevé</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Très</a:t>
                      </a:r>
                      <a:r>
                        <a:rPr lang="en-GB" sz="1000" dirty="0" smtClean="0">
                          <a:solidFill>
                            <a:srgbClr val="000000"/>
                          </a:solidFill>
                          <a:latin typeface="Arial"/>
                          <a:ea typeface="Times New Roman"/>
                          <a:cs typeface="Times New Roman"/>
                        </a:rPr>
                        <a:t> </a:t>
                      </a:r>
                      <a:r>
                        <a:rPr lang="en-GB" sz="1000" dirty="0" err="1" smtClean="0">
                          <a:solidFill>
                            <a:srgbClr val="000000"/>
                          </a:solidFill>
                          <a:latin typeface="Arial"/>
                          <a:ea typeface="Times New Roman"/>
                          <a:cs typeface="Times New Roman"/>
                        </a:rPr>
                        <a:t>Elevé</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Elevé</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2012">
                <a:tc vMerge="1">
                  <a:txBody>
                    <a:bodyPr/>
                    <a:lstStyle/>
                    <a:p>
                      <a:endParaRPr lang="en-US"/>
                    </a:p>
                  </a:txBody>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Elevé</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Très</a:t>
                      </a:r>
                      <a:r>
                        <a:rPr lang="en-GB" sz="1000" dirty="0" smtClean="0">
                          <a:solidFill>
                            <a:srgbClr val="000000"/>
                          </a:solidFill>
                          <a:latin typeface="Arial"/>
                          <a:ea typeface="Times New Roman"/>
                          <a:cs typeface="Times New Roman"/>
                        </a:rPr>
                        <a:t> </a:t>
                      </a:r>
                      <a:r>
                        <a:rPr lang="en-GB" sz="1000" dirty="0" err="1" smtClean="0">
                          <a:solidFill>
                            <a:srgbClr val="000000"/>
                          </a:solidFill>
                          <a:latin typeface="Arial"/>
                          <a:ea typeface="Times New Roman"/>
                          <a:cs typeface="Times New Roman"/>
                        </a:rPr>
                        <a:t>Elevé</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Elevé</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Elevé</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Moyen</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332012">
                <a:tc vMerge="1">
                  <a:txBody>
                    <a:bodyPr/>
                    <a:lstStyle/>
                    <a:p>
                      <a:endParaRPr lang="en-US"/>
                    </a:p>
                  </a:txBody>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Moyen</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Elevé</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Moyen</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Moyen</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Faible</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332012">
                <a:tc vMerge="1">
                  <a:txBody>
                    <a:bodyPr/>
                    <a:lstStyle/>
                    <a:p>
                      <a:endParaRPr lang="en-US"/>
                    </a:p>
                  </a:txBody>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Faible</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Moyen</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Faible</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Faible</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Faible</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bl>
          </a:graphicData>
        </a:graphic>
      </p:graphicFrame>
    </p:spTree>
    <p:extLst>
      <p:ext uri="{BB962C8B-B14F-4D97-AF65-F5344CB8AC3E}">
        <p14:creationId xmlns="" xmlns:p14="http://schemas.microsoft.com/office/powerpoint/2010/main" val="3921795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b="1" kern="0" dirty="0" err="1" smtClean="0">
                <a:solidFill>
                  <a:srgbClr val="FFFFFF"/>
                </a:solidFill>
                <a:latin typeface="Calibri" pitchFamily="34" charset="0"/>
                <a:ea typeface="+mj-ea"/>
                <a:cs typeface="+mj-cs"/>
              </a:rPr>
              <a:t>Classement</a:t>
            </a:r>
            <a:r>
              <a:rPr lang="en-US" sz="2800" b="1" kern="0" dirty="0" smtClean="0">
                <a:solidFill>
                  <a:srgbClr val="FFFFFF"/>
                </a:solidFill>
                <a:latin typeface="Calibri" pitchFamily="34" charset="0"/>
                <a:ea typeface="+mj-ea"/>
                <a:cs typeface="+mj-cs"/>
              </a:rPr>
              <a:t> des menaces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10"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lvl="0">
              <a:defRPr/>
            </a:pPr>
            <a:r>
              <a:rPr lang="en-US" sz="3200" b="1" kern="0" dirty="0" smtClean="0">
                <a:solidFill>
                  <a:srgbClr val="FFFFFF"/>
                </a:solidFill>
                <a:latin typeface="Arial"/>
              </a:rPr>
              <a:t>Points </a:t>
            </a:r>
            <a:r>
              <a:rPr lang="en-US" sz="3200" b="1" kern="0" dirty="0" err="1" smtClean="0">
                <a:solidFill>
                  <a:srgbClr val="FFFFFF"/>
                </a:solidFill>
                <a:latin typeface="Arial"/>
              </a:rPr>
              <a:t>clés</a:t>
            </a:r>
            <a:r>
              <a:rPr lang="en-US" sz="3200" b="1" kern="0" dirty="0" smtClean="0">
                <a:solidFill>
                  <a:srgbClr val="FFFFFF"/>
                </a:solidFill>
                <a:latin typeface="Arial"/>
              </a:rPr>
              <a:t> pour </a:t>
            </a:r>
            <a:r>
              <a:rPr lang="en-US" sz="3200" b="1" kern="0" dirty="0" err="1" smtClean="0">
                <a:solidFill>
                  <a:srgbClr val="FFFFFF"/>
                </a:solidFill>
                <a:latin typeface="Arial"/>
              </a:rPr>
              <a:t>introduire</a:t>
            </a:r>
            <a:r>
              <a:rPr lang="en-US" sz="3200" b="1" kern="0" dirty="0" smtClean="0">
                <a:solidFill>
                  <a:srgbClr val="FFFFFF"/>
                </a:solidFill>
                <a:latin typeface="Arial"/>
              </a:rPr>
              <a:t> </a:t>
            </a:r>
            <a:r>
              <a:rPr lang="en-US" sz="3200" b="1" kern="0" dirty="0" err="1" smtClean="0">
                <a:solidFill>
                  <a:srgbClr val="FFFFFF"/>
                </a:solidFill>
                <a:latin typeface="Arial"/>
              </a:rPr>
              <a:t>cette</a:t>
            </a:r>
            <a:r>
              <a:rPr lang="en-US" sz="3200" b="1" kern="0" dirty="0" smtClean="0">
                <a:solidFill>
                  <a:srgbClr val="FFFFFF"/>
                </a:solidFill>
                <a:latin typeface="Arial"/>
              </a:rPr>
              <a:t> </a:t>
            </a:r>
            <a:r>
              <a:rPr lang="en-US" sz="3200" b="1" kern="0" dirty="0" err="1" smtClean="0">
                <a:solidFill>
                  <a:srgbClr val="FFFFFF"/>
                </a:solidFill>
                <a:latin typeface="Arial"/>
              </a:rPr>
              <a:t>étape</a:t>
            </a:r>
            <a:endParaRPr lang="en-US" sz="3200" b="1" kern="0" dirty="0">
              <a:solidFill>
                <a:srgbClr val="FFFFFF"/>
              </a:solidFill>
              <a:latin typeface="Arial"/>
            </a:endParaRPr>
          </a:p>
        </p:txBody>
      </p:sp>
      <p:sp>
        <p:nvSpPr>
          <p:cNvPr id="11" name="Rectangle 10"/>
          <p:cNvSpPr/>
          <p:nvPr/>
        </p:nvSpPr>
        <p:spPr>
          <a:xfrm>
            <a:off x="228600" y="1600200"/>
            <a:ext cx="7924800" cy="523220"/>
          </a:xfrm>
          <a:prstGeom prst="rect">
            <a:avLst/>
          </a:prstGeom>
        </p:spPr>
        <p:txBody>
          <a:bodyPr wrap="square">
            <a:spAutoFit/>
          </a:bodyPr>
          <a:lstStyle/>
          <a:p>
            <a:pPr marL="566738" lvl="0" indent="-509588" eaLnBrk="0" hangingPunct="0">
              <a:spcBef>
                <a:spcPct val="20000"/>
              </a:spcBef>
            </a:pPr>
            <a:r>
              <a:rPr lang="en-US" sz="2800" b="1" kern="0" dirty="0" err="1" smtClean="0">
                <a:solidFill>
                  <a:srgbClr val="333399"/>
                </a:solidFill>
                <a:latin typeface="Arial"/>
              </a:rPr>
              <a:t>Miradi</a:t>
            </a:r>
            <a:r>
              <a:rPr lang="en-US" sz="2800" b="1" kern="0" dirty="0" smtClean="0">
                <a:solidFill>
                  <a:srgbClr val="333399"/>
                </a:solidFill>
                <a:latin typeface="Arial"/>
              </a:rPr>
              <a:t> fait la </a:t>
            </a:r>
            <a:r>
              <a:rPr lang="en-US" sz="2800" b="1" kern="0" dirty="0" err="1" smtClean="0">
                <a:solidFill>
                  <a:srgbClr val="333399"/>
                </a:solidFill>
                <a:latin typeface="Arial"/>
              </a:rPr>
              <a:t>somme</a:t>
            </a:r>
            <a:r>
              <a:rPr lang="en-US" sz="2800" b="1" kern="0" dirty="0" smtClean="0">
                <a:solidFill>
                  <a:srgbClr val="333399"/>
                </a:solidFill>
                <a:latin typeface="Arial"/>
              </a:rPr>
              <a:t> des </a:t>
            </a:r>
            <a:r>
              <a:rPr lang="en-US" sz="2800" b="1" kern="0" dirty="0" err="1" smtClean="0">
                <a:solidFill>
                  <a:srgbClr val="333399"/>
                </a:solidFill>
                <a:latin typeface="Arial"/>
              </a:rPr>
              <a:t>trois</a:t>
            </a:r>
            <a:r>
              <a:rPr lang="en-US" sz="2800" b="1" kern="0" dirty="0" smtClean="0">
                <a:solidFill>
                  <a:srgbClr val="333399"/>
                </a:solidFill>
                <a:latin typeface="Arial"/>
              </a:rPr>
              <a:t> </a:t>
            </a:r>
            <a:r>
              <a:rPr lang="en-US" sz="2800" b="1" kern="0" dirty="0" err="1" smtClean="0">
                <a:solidFill>
                  <a:srgbClr val="333399"/>
                </a:solidFill>
                <a:latin typeface="Arial"/>
              </a:rPr>
              <a:t>critères</a:t>
            </a:r>
            <a:endParaRPr lang="en-US" sz="2800" b="1" kern="0" dirty="0" smtClean="0">
              <a:solidFill>
                <a:srgbClr val="333399"/>
              </a:solidFill>
              <a:latin typeface="Arial"/>
            </a:endParaRPr>
          </a:p>
        </p:txBody>
      </p:sp>
      <p:pic>
        <p:nvPicPr>
          <p:cNvPr id="153601" name="Picture 1"/>
          <p:cNvPicPr>
            <a:picLocks noChangeAspect="1" noChangeArrowheads="1"/>
          </p:cNvPicPr>
          <p:nvPr/>
        </p:nvPicPr>
        <p:blipFill>
          <a:blip r:embed="rId3" cstate="print"/>
          <a:srcRect l="6928" t="47657" r="74698" b="35743"/>
          <a:stretch>
            <a:fillRect/>
          </a:stretch>
        </p:blipFill>
        <p:spPr bwMode="auto">
          <a:xfrm>
            <a:off x="0" y="2743200"/>
            <a:ext cx="8915400" cy="2265389"/>
          </a:xfrm>
          <a:prstGeom prst="rect">
            <a:avLst/>
          </a:prstGeom>
          <a:noFill/>
          <a:ln w="9525">
            <a:noFill/>
            <a:miter lim="800000"/>
            <a:headEnd/>
            <a:tailEnd/>
          </a:ln>
        </p:spPr>
      </p:pic>
    </p:spTree>
    <p:extLst>
      <p:ext uri="{BB962C8B-B14F-4D97-AF65-F5344CB8AC3E}">
        <p14:creationId xmlns="" xmlns:p14="http://schemas.microsoft.com/office/powerpoint/2010/main" val="278418715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473146" y="5503783"/>
            <a:ext cx="4399005" cy="1354217"/>
          </a:xfrm>
          <a:prstGeom prst="rect">
            <a:avLst/>
          </a:prstGeom>
        </p:spPr>
        <p:txBody>
          <a:bodyPr wrap="square">
            <a:spAutoFit/>
          </a:bodyPr>
          <a:lstStyle/>
          <a:p>
            <a:pPr marL="514350" indent="-514350" algn="l">
              <a:buFont typeface="Arial" pitchFamily="34" charset="0"/>
              <a:buNone/>
              <a:defRPr/>
            </a:pPr>
            <a:r>
              <a:rPr lang="en-US" sz="2800" u="sng" dirty="0" err="1" smtClean="0">
                <a:effectLst/>
              </a:rPr>
              <a:t>Règles</a:t>
            </a:r>
            <a:r>
              <a:rPr lang="en-US" sz="2800" u="sng" dirty="0" smtClean="0">
                <a:effectLst/>
              </a:rPr>
              <a:t> 3-5-7 :</a:t>
            </a:r>
          </a:p>
          <a:p>
            <a:pPr marL="971550" lvl="1" indent="-514350" algn="l">
              <a:buFont typeface="Arial" pitchFamily="34" charset="0"/>
              <a:buNone/>
              <a:defRPr/>
            </a:pPr>
            <a:r>
              <a:rPr lang="en-US" dirty="0" smtClean="0">
                <a:solidFill>
                  <a:srgbClr val="C00000"/>
                </a:solidFill>
                <a:effectLst/>
              </a:rPr>
              <a:t>3 </a:t>
            </a:r>
            <a:r>
              <a:rPr lang="en-US" dirty="0" err="1" smtClean="0">
                <a:solidFill>
                  <a:srgbClr val="C00000"/>
                </a:solidFill>
                <a:effectLst/>
              </a:rPr>
              <a:t>Elevé</a:t>
            </a:r>
            <a:r>
              <a:rPr lang="en-US" dirty="0" smtClean="0">
                <a:solidFill>
                  <a:srgbClr val="C00000"/>
                </a:solidFill>
                <a:effectLst/>
              </a:rPr>
              <a:t> </a:t>
            </a:r>
            <a:r>
              <a:rPr lang="en-GB" dirty="0" smtClean="0">
                <a:solidFill>
                  <a:srgbClr val="C00000"/>
                </a:solidFill>
                <a:effectLst/>
              </a:rPr>
              <a:t>= 1 </a:t>
            </a:r>
            <a:r>
              <a:rPr lang="en-GB" dirty="0" err="1" smtClean="0">
                <a:solidFill>
                  <a:srgbClr val="C00000"/>
                </a:solidFill>
                <a:effectLst/>
              </a:rPr>
              <a:t>Très</a:t>
            </a:r>
            <a:r>
              <a:rPr lang="en-GB" dirty="0" smtClean="0">
                <a:solidFill>
                  <a:srgbClr val="C00000"/>
                </a:solidFill>
                <a:effectLst/>
              </a:rPr>
              <a:t> </a:t>
            </a:r>
            <a:r>
              <a:rPr lang="en-GB" dirty="0" err="1" smtClean="0">
                <a:solidFill>
                  <a:srgbClr val="C00000"/>
                </a:solidFill>
                <a:effectLst/>
              </a:rPr>
              <a:t>élevé</a:t>
            </a:r>
            <a:endParaRPr lang="en-US" dirty="0" smtClean="0">
              <a:solidFill>
                <a:srgbClr val="C00000"/>
              </a:solidFill>
              <a:effectLst/>
            </a:endParaRPr>
          </a:p>
          <a:p>
            <a:pPr lvl="1" algn="l">
              <a:buFont typeface="Times New Roman" pitchFamily="18" charset="0"/>
              <a:buNone/>
              <a:defRPr/>
            </a:pPr>
            <a:r>
              <a:rPr lang="en-GB" dirty="0" smtClean="0">
                <a:solidFill>
                  <a:srgbClr val="C00000"/>
                </a:solidFill>
                <a:effectLst/>
              </a:rPr>
              <a:t>5 </a:t>
            </a:r>
            <a:r>
              <a:rPr lang="en-GB" dirty="0" err="1" smtClean="0">
                <a:solidFill>
                  <a:srgbClr val="C00000"/>
                </a:solidFill>
                <a:effectLst/>
              </a:rPr>
              <a:t>Moyen</a:t>
            </a:r>
            <a:r>
              <a:rPr lang="en-GB" dirty="0" smtClean="0">
                <a:solidFill>
                  <a:srgbClr val="C00000"/>
                </a:solidFill>
                <a:effectLst/>
              </a:rPr>
              <a:t> = 1 </a:t>
            </a:r>
            <a:r>
              <a:rPr lang="en-GB" dirty="0" err="1" smtClean="0">
                <a:solidFill>
                  <a:srgbClr val="C00000"/>
                </a:solidFill>
                <a:effectLst/>
              </a:rPr>
              <a:t>Elevé</a:t>
            </a:r>
            <a:endParaRPr lang="en-US" dirty="0" smtClean="0">
              <a:solidFill>
                <a:srgbClr val="C00000"/>
              </a:solidFill>
              <a:effectLst/>
            </a:endParaRPr>
          </a:p>
          <a:p>
            <a:pPr lvl="1" algn="l">
              <a:buFont typeface="Times New Roman" pitchFamily="18" charset="0"/>
              <a:buNone/>
              <a:defRPr/>
            </a:pPr>
            <a:r>
              <a:rPr lang="en-GB" dirty="0" smtClean="0">
                <a:solidFill>
                  <a:srgbClr val="C00000"/>
                </a:solidFill>
                <a:effectLst/>
              </a:rPr>
              <a:t>7 </a:t>
            </a:r>
            <a:r>
              <a:rPr lang="en-GB" dirty="0" err="1" smtClean="0">
                <a:solidFill>
                  <a:srgbClr val="C00000"/>
                </a:solidFill>
                <a:effectLst/>
              </a:rPr>
              <a:t>Faible</a:t>
            </a:r>
            <a:r>
              <a:rPr lang="en-GB" dirty="0" smtClean="0">
                <a:solidFill>
                  <a:srgbClr val="C00000"/>
                </a:solidFill>
                <a:effectLst/>
              </a:rPr>
              <a:t> = </a:t>
            </a:r>
            <a:r>
              <a:rPr lang="en-GB" dirty="0" err="1" smtClean="0">
                <a:solidFill>
                  <a:srgbClr val="C00000"/>
                </a:solidFill>
                <a:effectLst/>
              </a:rPr>
              <a:t>Moyen</a:t>
            </a:r>
            <a:endParaRPr lang="en-US" dirty="0" smtClean="0">
              <a:solidFill>
                <a:srgbClr val="C00000"/>
              </a:solidFill>
              <a:effectLst/>
            </a:endParaRPr>
          </a:p>
        </p:txBody>
      </p:sp>
      <p:sp>
        <p:nvSpPr>
          <p:cNvPr id="15" name="Rectangle 14"/>
          <p:cNvSpPr/>
          <p:nvPr/>
        </p:nvSpPr>
        <p:spPr>
          <a:xfrm>
            <a:off x="275965" y="5569803"/>
            <a:ext cx="4258141" cy="830997"/>
          </a:xfrm>
          <a:prstGeom prst="rect">
            <a:avLst/>
          </a:prstGeom>
        </p:spPr>
        <p:txBody>
          <a:bodyPr wrap="square">
            <a:spAutoFit/>
          </a:bodyPr>
          <a:lstStyle/>
          <a:p>
            <a:pPr marL="514350" indent="-514350" algn="l">
              <a:buFont typeface="Arial" pitchFamily="34" charset="0"/>
              <a:buNone/>
              <a:defRPr/>
            </a:pPr>
            <a:r>
              <a:rPr lang="en-US" sz="2800" u="sng" dirty="0" smtClean="0">
                <a:effectLst/>
              </a:rPr>
              <a:t>2 </a:t>
            </a:r>
            <a:r>
              <a:rPr lang="en-US" sz="2800" u="sng" dirty="0" err="1" smtClean="0">
                <a:effectLst/>
              </a:rPr>
              <a:t>règles</a:t>
            </a:r>
            <a:r>
              <a:rPr lang="en-US" sz="2800" u="sng" dirty="0" smtClean="0">
                <a:effectLst/>
              </a:rPr>
              <a:t> </a:t>
            </a:r>
            <a:r>
              <a:rPr lang="en-US" sz="2800" u="sng" dirty="0" err="1" smtClean="0">
                <a:effectLst/>
              </a:rPr>
              <a:t>majeures</a:t>
            </a:r>
            <a:r>
              <a:rPr lang="en-US" sz="2800" u="sng" dirty="0" smtClean="0">
                <a:effectLst/>
              </a:rPr>
              <a:t> :</a:t>
            </a:r>
          </a:p>
          <a:p>
            <a:pPr marL="514350" indent="-514350" algn="l">
              <a:buFont typeface="Arial" pitchFamily="34" charset="0"/>
              <a:buNone/>
              <a:defRPr/>
            </a:pPr>
            <a:r>
              <a:rPr lang="en-US" dirty="0" err="1" smtClean="0">
                <a:solidFill>
                  <a:srgbClr val="C00000"/>
                </a:solidFill>
                <a:effectLst/>
              </a:rPr>
              <a:t>Besoin</a:t>
            </a:r>
            <a:r>
              <a:rPr lang="en-US" dirty="0" smtClean="0">
                <a:solidFill>
                  <a:srgbClr val="C00000"/>
                </a:solidFill>
                <a:effectLst/>
              </a:rPr>
              <a:t> </a:t>
            </a:r>
            <a:r>
              <a:rPr lang="en-US" dirty="0" err="1" smtClean="0">
                <a:solidFill>
                  <a:srgbClr val="C00000"/>
                </a:solidFill>
                <a:effectLst/>
              </a:rPr>
              <a:t>d’au</a:t>
            </a:r>
            <a:r>
              <a:rPr lang="en-US" dirty="0" smtClean="0">
                <a:solidFill>
                  <a:srgbClr val="C00000"/>
                </a:solidFill>
                <a:effectLst/>
              </a:rPr>
              <a:t> </a:t>
            </a:r>
            <a:r>
              <a:rPr lang="en-US" dirty="0" err="1" smtClean="0">
                <a:solidFill>
                  <a:srgbClr val="C00000"/>
                </a:solidFill>
                <a:effectLst/>
              </a:rPr>
              <a:t>moins</a:t>
            </a:r>
            <a:r>
              <a:rPr lang="en-US" dirty="0" smtClean="0">
                <a:solidFill>
                  <a:srgbClr val="C00000"/>
                </a:solidFill>
                <a:effectLst/>
              </a:rPr>
              <a:t> 2 </a:t>
            </a:r>
            <a:r>
              <a:rPr lang="en-US" dirty="0" smtClean="0">
                <a:solidFill>
                  <a:srgbClr val="C00000"/>
                </a:solidFill>
                <a:effectLst/>
              </a:rPr>
              <a:t>du </a:t>
            </a:r>
            <a:r>
              <a:rPr lang="en-US" dirty="0" err="1" smtClean="0">
                <a:solidFill>
                  <a:srgbClr val="C00000"/>
                </a:solidFill>
                <a:effectLst/>
              </a:rPr>
              <a:t>même</a:t>
            </a:r>
            <a:r>
              <a:rPr lang="en-US" dirty="0" smtClean="0">
                <a:solidFill>
                  <a:srgbClr val="C00000"/>
                </a:solidFill>
                <a:effectLst/>
              </a:rPr>
              <a:t> </a:t>
            </a:r>
            <a:r>
              <a:rPr lang="en-US" dirty="0" err="1" smtClean="0">
                <a:solidFill>
                  <a:srgbClr val="C00000"/>
                </a:solidFill>
                <a:effectLst/>
              </a:rPr>
              <a:t>niveau</a:t>
            </a:r>
            <a:endParaRPr lang="en-US" dirty="0" smtClean="0">
              <a:solidFill>
                <a:srgbClr val="C00000"/>
              </a:solidFill>
              <a:effectLst/>
            </a:endParaRPr>
          </a:p>
        </p:txBody>
      </p:sp>
      <p:sp>
        <p:nvSpPr>
          <p:cNvPr id="8" name="Rectangle 7"/>
          <p:cNvSpPr/>
          <p:nvPr/>
        </p:nvSpPr>
        <p:spPr>
          <a:xfrm>
            <a:off x="-76200" y="1457980"/>
            <a:ext cx="9372600" cy="461665"/>
          </a:xfrm>
          <a:prstGeom prst="rect">
            <a:avLst/>
          </a:prstGeom>
        </p:spPr>
        <p:txBody>
          <a:bodyPr wrap="square">
            <a:spAutoFit/>
          </a:bodyPr>
          <a:lstStyle/>
          <a:p>
            <a:pPr marL="566738" lvl="0" indent="-509588" eaLnBrk="0" hangingPunct="0">
              <a:spcBef>
                <a:spcPct val="20000"/>
              </a:spcBef>
            </a:pPr>
            <a:r>
              <a:rPr lang="en-US" sz="2400" b="1" kern="0" dirty="0" err="1" smtClean="0">
                <a:solidFill>
                  <a:srgbClr val="333399"/>
                </a:solidFill>
                <a:latin typeface="Arial"/>
              </a:rPr>
              <a:t>Miradi</a:t>
            </a:r>
            <a:r>
              <a:rPr lang="en-US" sz="2400" b="1" kern="0" dirty="0" smtClean="0">
                <a:solidFill>
                  <a:srgbClr val="333399"/>
                </a:solidFill>
                <a:latin typeface="Arial"/>
              </a:rPr>
              <a:t> fait la </a:t>
            </a:r>
            <a:r>
              <a:rPr lang="en-US" sz="2400" b="1" kern="0" dirty="0" err="1" smtClean="0">
                <a:solidFill>
                  <a:srgbClr val="333399"/>
                </a:solidFill>
                <a:latin typeface="Arial"/>
              </a:rPr>
              <a:t>somme</a:t>
            </a:r>
            <a:r>
              <a:rPr lang="en-US" sz="2400" b="1" kern="0" dirty="0" smtClean="0">
                <a:solidFill>
                  <a:srgbClr val="333399"/>
                </a:solidFill>
                <a:latin typeface="Arial"/>
              </a:rPr>
              <a:t> </a:t>
            </a:r>
            <a:r>
              <a:rPr lang="en-US" sz="2400" b="1" kern="0" dirty="0" err="1" smtClean="0">
                <a:solidFill>
                  <a:srgbClr val="333399"/>
                </a:solidFill>
                <a:latin typeface="Arial"/>
              </a:rPr>
              <a:t>parmi</a:t>
            </a:r>
            <a:r>
              <a:rPr lang="en-US" sz="2400" b="1" kern="0" dirty="0" smtClean="0">
                <a:solidFill>
                  <a:srgbClr val="333399"/>
                </a:solidFill>
                <a:latin typeface="Arial"/>
              </a:rPr>
              <a:t> </a:t>
            </a:r>
            <a:r>
              <a:rPr lang="en-US" sz="2400" b="1" kern="0" dirty="0" err="1" smtClean="0">
                <a:solidFill>
                  <a:srgbClr val="333399"/>
                </a:solidFill>
                <a:latin typeface="Arial"/>
              </a:rPr>
              <a:t>toutes</a:t>
            </a:r>
            <a:r>
              <a:rPr lang="en-US" sz="2400" b="1" kern="0" dirty="0" smtClean="0">
                <a:solidFill>
                  <a:srgbClr val="333399"/>
                </a:solidFill>
                <a:latin typeface="Arial"/>
              </a:rPr>
              <a:t> les </a:t>
            </a:r>
            <a:r>
              <a:rPr lang="en-US" sz="2400" b="1" kern="0" dirty="0" err="1" smtClean="0">
                <a:solidFill>
                  <a:srgbClr val="333399"/>
                </a:solidFill>
                <a:latin typeface="Arial"/>
              </a:rPr>
              <a:t>cibles</a:t>
            </a:r>
            <a:r>
              <a:rPr lang="en-US" sz="2400" b="1" kern="0" dirty="0" smtClean="0">
                <a:solidFill>
                  <a:srgbClr val="333399"/>
                </a:solidFill>
                <a:latin typeface="Arial"/>
              </a:rPr>
              <a:t> et les menaces</a:t>
            </a:r>
            <a:endParaRPr lang="en-US" sz="2400" b="1" kern="0" dirty="0">
              <a:solidFill>
                <a:srgbClr val="333399"/>
              </a:solidFill>
              <a:latin typeface="Arial"/>
            </a:endParaRPr>
          </a:p>
        </p:txBody>
      </p:sp>
      <p:sp>
        <p:nvSpPr>
          <p:cNvPr id="10"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b="1" kern="0" dirty="0" err="1" smtClean="0">
                <a:solidFill>
                  <a:srgbClr val="FFFFFF"/>
                </a:solidFill>
                <a:latin typeface="Calibri" pitchFamily="34" charset="0"/>
                <a:ea typeface="+mj-ea"/>
                <a:cs typeface="+mj-cs"/>
              </a:rPr>
              <a:t>Classement</a:t>
            </a:r>
            <a:r>
              <a:rPr lang="en-US" sz="2800" b="1" kern="0" dirty="0" smtClean="0">
                <a:solidFill>
                  <a:srgbClr val="FFFFFF"/>
                </a:solidFill>
                <a:latin typeface="Calibri" pitchFamily="34" charset="0"/>
                <a:ea typeface="+mj-ea"/>
                <a:cs typeface="+mj-cs"/>
              </a:rPr>
              <a:t> des menaces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12"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lvl="0">
              <a:defRPr/>
            </a:pPr>
            <a:r>
              <a:rPr lang="en-US" sz="3200" b="1" kern="0" dirty="0" smtClean="0">
                <a:solidFill>
                  <a:srgbClr val="FFFFFF"/>
                </a:solidFill>
                <a:latin typeface="Arial"/>
              </a:rPr>
              <a:t>Points </a:t>
            </a:r>
            <a:r>
              <a:rPr lang="en-US" sz="3200" b="1" kern="0" dirty="0" err="1" smtClean="0">
                <a:solidFill>
                  <a:srgbClr val="FFFFFF"/>
                </a:solidFill>
                <a:latin typeface="Arial"/>
              </a:rPr>
              <a:t>clés</a:t>
            </a:r>
            <a:r>
              <a:rPr lang="en-US" sz="3200" b="1" kern="0" dirty="0" smtClean="0">
                <a:solidFill>
                  <a:srgbClr val="FFFFFF"/>
                </a:solidFill>
                <a:latin typeface="Arial"/>
              </a:rPr>
              <a:t> pour </a:t>
            </a:r>
            <a:r>
              <a:rPr lang="en-US" sz="3200" b="1" kern="0" dirty="0" err="1" smtClean="0">
                <a:solidFill>
                  <a:srgbClr val="FFFFFF"/>
                </a:solidFill>
                <a:latin typeface="Arial"/>
              </a:rPr>
              <a:t>introduire</a:t>
            </a:r>
            <a:r>
              <a:rPr lang="en-US" sz="3200" b="1" kern="0" dirty="0" smtClean="0">
                <a:solidFill>
                  <a:srgbClr val="FFFFFF"/>
                </a:solidFill>
                <a:latin typeface="Arial"/>
              </a:rPr>
              <a:t> </a:t>
            </a:r>
            <a:r>
              <a:rPr lang="en-US" sz="3200" b="1" kern="0" dirty="0" err="1" smtClean="0">
                <a:solidFill>
                  <a:srgbClr val="FFFFFF"/>
                </a:solidFill>
                <a:latin typeface="Arial"/>
              </a:rPr>
              <a:t>cette</a:t>
            </a:r>
            <a:r>
              <a:rPr lang="en-US" sz="3200" b="1" kern="0" dirty="0" smtClean="0">
                <a:solidFill>
                  <a:srgbClr val="FFFFFF"/>
                </a:solidFill>
                <a:latin typeface="Arial"/>
              </a:rPr>
              <a:t> </a:t>
            </a:r>
            <a:r>
              <a:rPr lang="en-US" sz="3200" b="1" kern="0" dirty="0" err="1" smtClean="0">
                <a:solidFill>
                  <a:srgbClr val="FFFFFF"/>
                </a:solidFill>
                <a:latin typeface="Arial"/>
              </a:rPr>
              <a:t>étape</a:t>
            </a:r>
            <a:endParaRPr lang="en-US" sz="3200" b="1" kern="0" dirty="0">
              <a:solidFill>
                <a:srgbClr val="FFFFFF"/>
              </a:solidFill>
              <a:latin typeface="Arial"/>
            </a:endParaRPr>
          </a:p>
        </p:txBody>
      </p:sp>
      <p:grpSp>
        <p:nvGrpSpPr>
          <p:cNvPr id="19" name="Groupe 18"/>
          <p:cNvGrpSpPr/>
          <p:nvPr/>
        </p:nvGrpSpPr>
        <p:grpSpPr>
          <a:xfrm>
            <a:off x="381000" y="1905000"/>
            <a:ext cx="8534400" cy="3733800"/>
            <a:chOff x="381000" y="1905000"/>
            <a:chExt cx="8534400" cy="3733800"/>
          </a:xfrm>
        </p:grpSpPr>
        <p:grpSp>
          <p:nvGrpSpPr>
            <p:cNvPr id="18" name="Groupe 17"/>
            <p:cNvGrpSpPr/>
            <p:nvPr/>
          </p:nvGrpSpPr>
          <p:grpSpPr>
            <a:xfrm>
              <a:off x="381000" y="1905000"/>
              <a:ext cx="8534400" cy="3733800"/>
              <a:chOff x="0" y="2057400"/>
              <a:chExt cx="9165409" cy="4290620"/>
            </a:xfrm>
          </p:grpSpPr>
          <p:pic>
            <p:nvPicPr>
              <p:cNvPr id="16" name="Image 15" descr="menace.png"/>
              <p:cNvPicPr>
                <a:picLocks noChangeAspect="1"/>
              </p:cNvPicPr>
              <p:nvPr/>
            </p:nvPicPr>
            <p:blipFill>
              <a:blip r:embed="rId3" cstate="print"/>
              <a:stretch>
                <a:fillRect/>
              </a:stretch>
            </p:blipFill>
            <p:spPr>
              <a:xfrm>
                <a:off x="0" y="2057400"/>
                <a:ext cx="9165409" cy="4290620"/>
              </a:xfrm>
              <a:prstGeom prst="rect">
                <a:avLst/>
              </a:prstGeom>
            </p:spPr>
          </p:pic>
          <p:sp>
            <p:nvSpPr>
              <p:cNvPr id="13" name="Rectangle 12"/>
              <p:cNvSpPr/>
              <p:nvPr/>
            </p:nvSpPr>
            <p:spPr bwMode="auto">
              <a:xfrm>
                <a:off x="0" y="3276600"/>
                <a:ext cx="8947150" cy="533400"/>
              </a:xfrm>
              <a:prstGeom prst="rect">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ahoma" pitchFamily="34" charset="0"/>
                </a:endParaRPr>
              </a:p>
            </p:txBody>
          </p:sp>
          <p:sp>
            <p:nvSpPr>
              <p:cNvPr id="17" name="Rectangle 16"/>
              <p:cNvSpPr/>
              <p:nvPr/>
            </p:nvSpPr>
            <p:spPr bwMode="auto">
              <a:xfrm>
                <a:off x="0" y="4648200"/>
                <a:ext cx="8947150" cy="533400"/>
              </a:xfrm>
              <a:prstGeom prst="rect">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ahoma" pitchFamily="34" charset="0"/>
                </a:endParaRPr>
              </a:p>
            </p:txBody>
          </p:sp>
        </p:grpSp>
        <p:sp>
          <p:nvSpPr>
            <p:cNvPr id="11" name="ZoneTexte 10"/>
            <p:cNvSpPr txBox="1"/>
            <p:nvPr/>
          </p:nvSpPr>
          <p:spPr>
            <a:xfrm>
              <a:off x="8229600" y="1905000"/>
              <a:ext cx="685800" cy="215444"/>
            </a:xfrm>
            <a:prstGeom prst="rect">
              <a:avLst/>
            </a:prstGeom>
            <a:solidFill>
              <a:schemeClr val="bg1">
                <a:lumMod val="95000"/>
              </a:schemeClr>
            </a:solidFill>
          </p:spPr>
          <p:txBody>
            <a:bodyPr wrap="square" rtlCol="0">
              <a:spAutoFit/>
            </a:bodyPr>
            <a:lstStyle/>
            <a:p>
              <a:r>
                <a:rPr lang="fr-FR" sz="800" dirty="0" smtClean="0"/>
                <a:t>menace</a:t>
              </a:r>
              <a:endParaRPr lang="fr-FR" sz="800" dirty="0"/>
            </a:p>
          </p:txBody>
        </p:sp>
      </p:grpSp>
    </p:spTree>
    <p:extLst>
      <p:ext uri="{BB962C8B-B14F-4D97-AF65-F5344CB8AC3E}">
        <p14:creationId xmlns="" xmlns:p14="http://schemas.microsoft.com/office/powerpoint/2010/main" val="1784176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447800"/>
            <a:ext cx="9144000" cy="4724400"/>
          </a:xfrm>
        </p:spPr>
        <p:txBody>
          <a:bodyPr/>
          <a:lstStyle/>
          <a:p>
            <a:pPr eaLnBrk="1" hangingPunct="1">
              <a:lnSpc>
                <a:spcPct val="110000"/>
              </a:lnSpc>
              <a:buClr>
                <a:schemeClr val="tx1"/>
              </a:buClr>
            </a:pPr>
            <a:r>
              <a:rPr lang="en-US" dirty="0" err="1" smtClean="0">
                <a:solidFill>
                  <a:schemeClr val="accent2"/>
                </a:solidFill>
              </a:rPr>
              <a:t>Ont-ils</a:t>
            </a:r>
            <a:r>
              <a:rPr lang="en-US" dirty="0" smtClean="0">
                <a:solidFill>
                  <a:schemeClr val="accent2"/>
                </a:solidFill>
              </a:rPr>
              <a:t> </a:t>
            </a:r>
            <a:r>
              <a:rPr lang="en-US" dirty="0" err="1" smtClean="0">
                <a:solidFill>
                  <a:schemeClr val="accent2"/>
                </a:solidFill>
              </a:rPr>
              <a:t>pris</a:t>
            </a:r>
            <a:r>
              <a:rPr lang="en-US" dirty="0" smtClean="0">
                <a:solidFill>
                  <a:schemeClr val="accent2"/>
                </a:solidFill>
              </a:rPr>
              <a:t> en </a:t>
            </a:r>
            <a:r>
              <a:rPr lang="en-US" dirty="0" err="1" smtClean="0">
                <a:solidFill>
                  <a:schemeClr val="accent2"/>
                </a:solidFill>
              </a:rPr>
              <a:t>compte</a:t>
            </a:r>
            <a:r>
              <a:rPr lang="en-US" dirty="0" smtClean="0">
                <a:solidFill>
                  <a:schemeClr val="accent2"/>
                </a:solidFill>
              </a:rPr>
              <a:t> </a:t>
            </a:r>
            <a:r>
              <a:rPr lang="en-US" dirty="0" err="1" smtClean="0">
                <a:solidFill>
                  <a:schemeClr val="accent2"/>
                </a:solidFill>
              </a:rPr>
              <a:t>toutes</a:t>
            </a:r>
            <a:r>
              <a:rPr lang="en-US" dirty="0" smtClean="0">
                <a:solidFill>
                  <a:schemeClr val="accent2"/>
                </a:solidFill>
              </a:rPr>
              <a:t> les menaces (</a:t>
            </a:r>
            <a:r>
              <a:rPr lang="en-US" dirty="0" err="1" smtClean="0">
                <a:solidFill>
                  <a:schemeClr val="accent2"/>
                </a:solidFill>
              </a:rPr>
              <a:t>ou</a:t>
            </a:r>
            <a:r>
              <a:rPr lang="en-US" dirty="0" smtClean="0">
                <a:solidFill>
                  <a:schemeClr val="accent2"/>
                </a:solidFill>
              </a:rPr>
              <a:t> les AEC </a:t>
            </a:r>
            <a:r>
              <a:rPr lang="en-US" dirty="0" err="1" smtClean="0">
                <a:solidFill>
                  <a:schemeClr val="accent2"/>
                </a:solidFill>
              </a:rPr>
              <a:t>s’ils</a:t>
            </a:r>
            <a:r>
              <a:rPr lang="en-US" dirty="0" smtClean="0">
                <a:solidFill>
                  <a:schemeClr val="accent2"/>
                </a:solidFill>
              </a:rPr>
              <a:t> </a:t>
            </a:r>
            <a:r>
              <a:rPr lang="en-US" dirty="0" err="1" smtClean="0">
                <a:solidFill>
                  <a:schemeClr val="accent2"/>
                </a:solidFill>
              </a:rPr>
              <a:t>utilisent</a:t>
            </a:r>
            <a:r>
              <a:rPr lang="en-US" dirty="0" smtClean="0">
                <a:solidFill>
                  <a:schemeClr val="accent2"/>
                </a:solidFill>
              </a:rPr>
              <a:t> un </a:t>
            </a:r>
            <a:r>
              <a:rPr lang="en-US" dirty="0" err="1" smtClean="0">
                <a:solidFill>
                  <a:schemeClr val="accent2"/>
                </a:solidFill>
              </a:rPr>
              <a:t>classement</a:t>
            </a:r>
            <a:r>
              <a:rPr lang="en-US" dirty="0" smtClean="0">
                <a:solidFill>
                  <a:schemeClr val="accent2"/>
                </a:solidFill>
              </a:rPr>
              <a:t> </a:t>
            </a:r>
            <a:r>
              <a:rPr lang="en-US" dirty="0" err="1" smtClean="0">
                <a:solidFill>
                  <a:schemeClr val="accent2"/>
                </a:solidFill>
              </a:rPr>
              <a:t>basé</a:t>
            </a:r>
            <a:r>
              <a:rPr lang="en-US" dirty="0" smtClean="0">
                <a:solidFill>
                  <a:schemeClr val="accent2"/>
                </a:solidFill>
              </a:rPr>
              <a:t> </a:t>
            </a:r>
            <a:r>
              <a:rPr lang="en-US" dirty="0" err="1" smtClean="0">
                <a:solidFill>
                  <a:schemeClr val="accent2"/>
                </a:solidFill>
              </a:rPr>
              <a:t>sur</a:t>
            </a:r>
            <a:r>
              <a:rPr lang="en-US" dirty="0" smtClean="0">
                <a:solidFill>
                  <a:schemeClr val="accent2"/>
                </a:solidFill>
              </a:rPr>
              <a:t> le stress) ? Y-a-t-</a:t>
            </a:r>
            <a:r>
              <a:rPr lang="en-US" dirty="0" err="1" smtClean="0">
                <a:solidFill>
                  <a:schemeClr val="accent2"/>
                </a:solidFill>
              </a:rPr>
              <a:t>il</a:t>
            </a:r>
            <a:r>
              <a:rPr lang="en-US" dirty="0" smtClean="0">
                <a:solidFill>
                  <a:schemeClr val="accent2"/>
                </a:solidFill>
              </a:rPr>
              <a:t> </a:t>
            </a:r>
            <a:r>
              <a:rPr lang="en-US" dirty="0" err="1" smtClean="0">
                <a:solidFill>
                  <a:schemeClr val="accent2"/>
                </a:solidFill>
              </a:rPr>
              <a:t>quelque</a:t>
            </a:r>
            <a:r>
              <a:rPr lang="en-US" dirty="0" smtClean="0">
                <a:solidFill>
                  <a:schemeClr val="accent2"/>
                </a:solidFill>
              </a:rPr>
              <a:t> chose qui </a:t>
            </a:r>
            <a:r>
              <a:rPr lang="en-US" dirty="0" err="1" smtClean="0">
                <a:solidFill>
                  <a:schemeClr val="accent2"/>
                </a:solidFill>
              </a:rPr>
              <a:t>manque</a:t>
            </a:r>
            <a:r>
              <a:rPr lang="en-US" dirty="0" smtClean="0">
                <a:solidFill>
                  <a:schemeClr val="accent2"/>
                </a:solidFill>
              </a:rPr>
              <a:t> ?</a:t>
            </a:r>
          </a:p>
          <a:p>
            <a:pPr eaLnBrk="1" hangingPunct="1">
              <a:lnSpc>
                <a:spcPct val="110000"/>
              </a:lnSpc>
              <a:buClr>
                <a:schemeClr val="tx1"/>
              </a:buClr>
            </a:pPr>
            <a:endParaRPr lang="en-US" sz="900" dirty="0" smtClean="0">
              <a:solidFill>
                <a:schemeClr val="accent2"/>
              </a:solidFill>
            </a:endParaRPr>
          </a:p>
          <a:p>
            <a:pPr eaLnBrk="1" hangingPunct="1">
              <a:lnSpc>
                <a:spcPct val="110000"/>
              </a:lnSpc>
              <a:buClr>
                <a:schemeClr val="tx1"/>
              </a:buClr>
            </a:pPr>
            <a:r>
              <a:rPr lang="en-US" dirty="0" smtClean="0">
                <a:solidFill>
                  <a:srgbClr val="008000"/>
                </a:solidFill>
              </a:rPr>
              <a:t>Des surprises avec le </a:t>
            </a:r>
            <a:r>
              <a:rPr lang="en-US" dirty="0" err="1" smtClean="0">
                <a:solidFill>
                  <a:srgbClr val="008000"/>
                </a:solidFill>
              </a:rPr>
              <a:t>classement</a:t>
            </a:r>
            <a:r>
              <a:rPr lang="en-US" dirty="0" smtClean="0">
                <a:solidFill>
                  <a:srgbClr val="008000"/>
                </a:solidFill>
              </a:rPr>
              <a:t> </a:t>
            </a:r>
            <a:r>
              <a:rPr lang="en-US" dirty="0" err="1" smtClean="0">
                <a:solidFill>
                  <a:srgbClr val="008000"/>
                </a:solidFill>
              </a:rPr>
              <a:t>obtenu</a:t>
            </a:r>
            <a:r>
              <a:rPr lang="en-US" dirty="0" smtClean="0">
                <a:solidFill>
                  <a:srgbClr val="008000"/>
                </a:solidFill>
              </a:rPr>
              <a:t> ? Explorer les </a:t>
            </a:r>
            <a:r>
              <a:rPr lang="en-US" dirty="0" err="1" smtClean="0">
                <a:solidFill>
                  <a:srgbClr val="008000"/>
                </a:solidFill>
              </a:rPr>
              <a:t>idées</a:t>
            </a:r>
            <a:r>
              <a:rPr lang="en-US" dirty="0" smtClean="0">
                <a:solidFill>
                  <a:srgbClr val="008000"/>
                </a:solidFill>
              </a:rPr>
              <a:t> </a:t>
            </a:r>
            <a:r>
              <a:rPr lang="en-US" dirty="0" err="1" smtClean="0">
                <a:solidFill>
                  <a:srgbClr val="008000"/>
                </a:solidFill>
              </a:rPr>
              <a:t>expliquant</a:t>
            </a:r>
            <a:r>
              <a:rPr lang="en-US" dirty="0" smtClean="0">
                <a:solidFill>
                  <a:srgbClr val="008000"/>
                </a:solidFill>
              </a:rPr>
              <a:t> </a:t>
            </a:r>
            <a:r>
              <a:rPr lang="en-US" dirty="0" err="1" smtClean="0">
                <a:solidFill>
                  <a:srgbClr val="008000"/>
                </a:solidFill>
              </a:rPr>
              <a:t>pourquoi</a:t>
            </a:r>
            <a:r>
              <a:rPr lang="en-US" dirty="0" smtClean="0">
                <a:solidFill>
                  <a:srgbClr val="008000"/>
                </a:solidFill>
              </a:rPr>
              <a:t> </a:t>
            </a:r>
            <a:r>
              <a:rPr lang="en-US" dirty="0" err="1" smtClean="0">
                <a:solidFill>
                  <a:srgbClr val="008000"/>
                </a:solidFill>
              </a:rPr>
              <a:t>ceci</a:t>
            </a:r>
            <a:r>
              <a:rPr lang="en-US" dirty="0" smtClean="0">
                <a:solidFill>
                  <a:srgbClr val="008000"/>
                </a:solidFill>
              </a:rPr>
              <a:t> </a:t>
            </a:r>
            <a:r>
              <a:rPr lang="en-US" dirty="0" err="1" smtClean="0">
                <a:solidFill>
                  <a:srgbClr val="008000"/>
                </a:solidFill>
              </a:rPr>
              <a:t>pourrait</a:t>
            </a:r>
            <a:r>
              <a:rPr lang="en-US" dirty="0" smtClean="0">
                <a:solidFill>
                  <a:srgbClr val="008000"/>
                </a:solidFill>
              </a:rPr>
              <a:t> </a:t>
            </a:r>
            <a:r>
              <a:rPr lang="en-US" dirty="0" err="1" smtClean="0">
                <a:solidFill>
                  <a:srgbClr val="008000"/>
                </a:solidFill>
              </a:rPr>
              <a:t>être</a:t>
            </a:r>
            <a:r>
              <a:rPr lang="en-US" dirty="0" smtClean="0">
                <a:solidFill>
                  <a:srgbClr val="008000"/>
                </a:solidFill>
              </a:rPr>
              <a:t> le </a:t>
            </a:r>
            <a:r>
              <a:rPr lang="en-US" dirty="0" err="1" smtClean="0">
                <a:solidFill>
                  <a:srgbClr val="008000"/>
                </a:solidFill>
              </a:rPr>
              <a:t>cas</a:t>
            </a:r>
            <a:endParaRPr lang="en-US" dirty="0" smtClean="0">
              <a:solidFill>
                <a:srgbClr val="008000"/>
              </a:solidFill>
            </a:endParaRPr>
          </a:p>
          <a:p>
            <a:pPr eaLnBrk="1" hangingPunct="1">
              <a:lnSpc>
                <a:spcPct val="110000"/>
              </a:lnSpc>
              <a:buClr>
                <a:schemeClr val="tx1"/>
              </a:buClr>
            </a:pPr>
            <a:endParaRPr lang="en-US" sz="900" dirty="0" smtClean="0">
              <a:solidFill>
                <a:srgbClr val="008000"/>
              </a:solidFill>
            </a:endParaRPr>
          </a:p>
          <a:p>
            <a:pPr eaLnBrk="1" hangingPunct="1">
              <a:lnSpc>
                <a:spcPct val="110000"/>
              </a:lnSpc>
              <a:buClr>
                <a:schemeClr val="tx1"/>
              </a:buClr>
            </a:pPr>
            <a:r>
              <a:rPr lang="en-US" dirty="0" smtClean="0">
                <a:solidFill>
                  <a:srgbClr val="333399"/>
                </a:solidFill>
              </a:rPr>
              <a:t>Explorer </a:t>
            </a:r>
            <a:r>
              <a:rPr lang="en-US" dirty="0" err="1" smtClean="0">
                <a:solidFill>
                  <a:srgbClr val="333399"/>
                </a:solidFill>
              </a:rPr>
              <a:t>s’il</a:t>
            </a:r>
            <a:r>
              <a:rPr lang="en-US" dirty="0" smtClean="0">
                <a:solidFill>
                  <a:srgbClr val="333399"/>
                </a:solidFill>
              </a:rPr>
              <a:t> y a </a:t>
            </a:r>
            <a:r>
              <a:rPr lang="en-US" dirty="0" err="1" smtClean="0">
                <a:solidFill>
                  <a:srgbClr val="333399"/>
                </a:solidFill>
              </a:rPr>
              <a:t>sur-classements</a:t>
            </a:r>
            <a:endParaRPr lang="en-US" dirty="0" smtClean="0">
              <a:solidFill>
                <a:srgbClr val="333399"/>
              </a:solidFill>
            </a:endParaRPr>
          </a:p>
          <a:p>
            <a:pPr eaLnBrk="1" hangingPunct="1">
              <a:lnSpc>
                <a:spcPct val="110000"/>
              </a:lnSpc>
              <a:buClr>
                <a:schemeClr val="tx1"/>
              </a:buClr>
            </a:pPr>
            <a:endParaRPr lang="en-US" sz="900" dirty="0" smtClean="0">
              <a:solidFill>
                <a:schemeClr val="accent2"/>
              </a:solidFill>
            </a:endParaRPr>
          </a:p>
          <a:p>
            <a:pPr eaLnBrk="1" hangingPunct="1">
              <a:lnSpc>
                <a:spcPct val="110000"/>
              </a:lnSpc>
              <a:buClr>
                <a:schemeClr val="tx1"/>
              </a:buClr>
            </a:pPr>
            <a:r>
              <a:rPr lang="en-US" dirty="0" err="1" smtClean="0">
                <a:solidFill>
                  <a:srgbClr val="008000"/>
                </a:solidFill>
              </a:rPr>
              <a:t>Rechercher</a:t>
            </a:r>
            <a:r>
              <a:rPr lang="en-US" dirty="0" smtClean="0">
                <a:solidFill>
                  <a:srgbClr val="008000"/>
                </a:solidFill>
              </a:rPr>
              <a:t> les “</a:t>
            </a:r>
            <a:r>
              <a:rPr lang="en-US" dirty="0" err="1" smtClean="0">
                <a:solidFill>
                  <a:srgbClr val="008000"/>
                </a:solidFill>
              </a:rPr>
              <a:t>comptages</a:t>
            </a:r>
            <a:r>
              <a:rPr lang="en-US" dirty="0" smtClean="0">
                <a:solidFill>
                  <a:srgbClr val="008000"/>
                </a:solidFill>
              </a:rPr>
              <a:t> doubles” des menaces </a:t>
            </a:r>
            <a:r>
              <a:rPr lang="en-US" dirty="0" err="1" smtClean="0">
                <a:solidFill>
                  <a:srgbClr val="008000"/>
                </a:solidFill>
              </a:rPr>
              <a:t>directes</a:t>
            </a:r>
            <a:r>
              <a:rPr lang="en-US" dirty="0" smtClean="0">
                <a:solidFill>
                  <a:srgbClr val="008000"/>
                </a:solidFill>
              </a:rPr>
              <a:t> </a:t>
            </a:r>
            <a:r>
              <a:rPr lang="en-US" dirty="0" err="1" smtClean="0">
                <a:solidFill>
                  <a:srgbClr val="008000"/>
                </a:solidFill>
              </a:rPr>
              <a:t>ou</a:t>
            </a:r>
            <a:r>
              <a:rPr lang="en-US" dirty="0" smtClean="0">
                <a:solidFill>
                  <a:srgbClr val="008000"/>
                </a:solidFill>
              </a:rPr>
              <a:t> des stress</a:t>
            </a:r>
            <a:endParaRPr lang="en-US" sz="900" dirty="0" smtClean="0">
              <a:solidFill>
                <a:srgbClr val="008000"/>
              </a:solidFill>
            </a:endParaRPr>
          </a:p>
          <a:p>
            <a:pPr eaLnBrk="1" hangingPunct="1">
              <a:lnSpc>
                <a:spcPct val="110000"/>
              </a:lnSpc>
              <a:buClr>
                <a:schemeClr val="tx1"/>
              </a:buClr>
            </a:pPr>
            <a:r>
              <a:rPr lang="en-US" dirty="0" err="1" smtClean="0">
                <a:solidFill>
                  <a:srgbClr val="333399"/>
                </a:solidFill>
              </a:rPr>
              <a:t>Chercher</a:t>
            </a:r>
            <a:r>
              <a:rPr lang="en-US" dirty="0" smtClean="0">
                <a:solidFill>
                  <a:srgbClr val="333399"/>
                </a:solidFill>
              </a:rPr>
              <a:t> les </a:t>
            </a:r>
            <a:r>
              <a:rPr lang="en-US" b="1" u="sng" dirty="0" err="1" smtClean="0">
                <a:solidFill>
                  <a:srgbClr val="333399"/>
                </a:solidFill>
              </a:rPr>
              <a:t>spécificités</a:t>
            </a:r>
            <a:r>
              <a:rPr lang="en-US" dirty="0" smtClean="0">
                <a:solidFill>
                  <a:srgbClr val="333399"/>
                </a:solidFill>
              </a:rPr>
              <a:t> des menaces </a:t>
            </a:r>
            <a:r>
              <a:rPr lang="en-US" dirty="0" err="1" smtClean="0">
                <a:solidFill>
                  <a:srgbClr val="333399"/>
                </a:solidFill>
              </a:rPr>
              <a:t>directes</a:t>
            </a:r>
            <a:r>
              <a:rPr lang="en-US" dirty="0" smtClean="0">
                <a:solidFill>
                  <a:srgbClr val="333399"/>
                </a:solidFill>
              </a:rPr>
              <a:t> </a:t>
            </a:r>
            <a:r>
              <a:rPr lang="en-US" dirty="0" err="1" smtClean="0">
                <a:solidFill>
                  <a:srgbClr val="333399"/>
                </a:solidFill>
              </a:rPr>
              <a:t>classées</a:t>
            </a:r>
            <a:r>
              <a:rPr lang="en-US" dirty="0" smtClean="0">
                <a:solidFill>
                  <a:srgbClr val="333399"/>
                </a:solidFill>
              </a:rPr>
              <a:t> </a:t>
            </a:r>
            <a:r>
              <a:rPr lang="en-US" dirty="0" smtClean="0">
                <a:solidFill>
                  <a:srgbClr val="333399"/>
                </a:solidFill>
              </a:rPr>
              <a:t>“</a:t>
            </a:r>
            <a:r>
              <a:rPr lang="en-US" dirty="0" err="1" smtClean="0">
                <a:solidFill>
                  <a:srgbClr val="333399"/>
                </a:solidFill>
              </a:rPr>
              <a:t>Elevé</a:t>
            </a:r>
            <a:r>
              <a:rPr lang="en-US" dirty="0" smtClean="0">
                <a:solidFill>
                  <a:srgbClr val="333399"/>
                </a:solidFill>
              </a:rPr>
              <a:t>”</a:t>
            </a:r>
            <a:endParaRPr lang="en-US" dirty="0" smtClean="0">
              <a:solidFill>
                <a:srgbClr val="333399"/>
              </a:solidFill>
            </a:endParaRPr>
          </a:p>
          <a:p>
            <a:pPr lvl="1" eaLnBrk="1" hangingPunct="1">
              <a:lnSpc>
                <a:spcPct val="110000"/>
              </a:lnSpc>
              <a:buClr>
                <a:schemeClr val="tx1"/>
              </a:buClr>
            </a:pPr>
            <a:r>
              <a:rPr lang="en-US" dirty="0" err="1" smtClean="0">
                <a:solidFill>
                  <a:srgbClr val="333399"/>
                </a:solidFill>
              </a:rPr>
              <a:t>Tôt</a:t>
            </a:r>
            <a:r>
              <a:rPr lang="en-US" dirty="0" smtClean="0">
                <a:solidFill>
                  <a:srgbClr val="333399"/>
                </a:solidFill>
              </a:rPr>
              <a:t> </a:t>
            </a:r>
            <a:r>
              <a:rPr lang="en-US" dirty="0" err="1" smtClean="0">
                <a:solidFill>
                  <a:srgbClr val="333399"/>
                </a:solidFill>
              </a:rPr>
              <a:t>ou</a:t>
            </a:r>
            <a:r>
              <a:rPr lang="en-US" dirty="0" smtClean="0">
                <a:solidFill>
                  <a:srgbClr val="333399"/>
                </a:solidFill>
              </a:rPr>
              <a:t> </a:t>
            </a:r>
            <a:r>
              <a:rPr lang="en-US" dirty="0" err="1" smtClean="0">
                <a:solidFill>
                  <a:srgbClr val="333399"/>
                </a:solidFill>
              </a:rPr>
              <a:t>tard</a:t>
            </a:r>
            <a:r>
              <a:rPr lang="en-US" dirty="0" smtClean="0">
                <a:solidFill>
                  <a:srgbClr val="333399"/>
                </a:solidFill>
              </a:rPr>
              <a:t> le </a:t>
            </a:r>
            <a:r>
              <a:rPr lang="en-US" dirty="0" err="1" smtClean="0">
                <a:solidFill>
                  <a:srgbClr val="333399"/>
                </a:solidFill>
              </a:rPr>
              <a:t>diable</a:t>
            </a:r>
            <a:r>
              <a:rPr lang="en-US" dirty="0" smtClean="0">
                <a:solidFill>
                  <a:srgbClr val="333399"/>
                </a:solidFill>
              </a:rPr>
              <a:t> se </a:t>
            </a:r>
            <a:r>
              <a:rPr lang="en-US" dirty="0" err="1" smtClean="0">
                <a:solidFill>
                  <a:srgbClr val="333399"/>
                </a:solidFill>
              </a:rPr>
              <a:t>retrouvera</a:t>
            </a:r>
            <a:r>
              <a:rPr lang="en-US" dirty="0" smtClean="0">
                <a:solidFill>
                  <a:srgbClr val="333399"/>
                </a:solidFill>
              </a:rPr>
              <a:t> </a:t>
            </a:r>
            <a:r>
              <a:rPr lang="en-US" dirty="0" err="1" smtClean="0">
                <a:solidFill>
                  <a:srgbClr val="333399"/>
                </a:solidFill>
              </a:rPr>
              <a:t>dans</a:t>
            </a:r>
            <a:r>
              <a:rPr lang="en-US" dirty="0" smtClean="0">
                <a:solidFill>
                  <a:srgbClr val="333399"/>
                </a:solidFill>
              </a:rPr>
              <a:t> les </a:t>
            </a:r>
            <a:r>
              <a:rPr lang="en-US" dirty="0" err="1" smtClean="0">
                <a:solidFill>
                  <a:srgbClr val="333399"/>
                </a:solidFill>
              </a:rPr>
              <a:t>détails</a:t>
            </a:r>
            <a:endParaRPr lang="en-US" dirty="0" smtClean="0">
              <a:solidFill>
                <a:srgbClr val="333399"/>
              </a:solidFill>
            </a:endParaRPr>
          </a:p>
        </p:txBody>
      </p:sp>
      <p:sp>
        <p:nvSpPr>
          <p:cNvPr id="7"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b="1" kern="0" dirty="0" err="1" smtClean="0">
                <a:solidFill>
                  <a:srgbClr val="FFFFFF"/>
                </a:solidFill>
                <a:latin typeface="Calibri" pitchFamily="34" charset="0"/>
                <a:ea typeface="+mj-ea"/>
                <a:cs typeface="+mj-cs"/>
              </a:rPr>
              <a:t>Classement</a:t>
            </a:r>
            <a:r>
              <a:rPr lang="en-US" sz="2800" b="1" kern="0" dirty="0" smtClean="0">
                <a:solidFill>
                  <a:srgbClr val="FFFFFF"/>
                </a:solidFill>
                <a:latin typeface="Calibri" pitchFamily="34" charset="0"/>
                <a:ea typeface="+mj-ea"/>
                <a:cs typeface="+mj-cs"/>
              </a:rPr>
              <a:t> des menaces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8" name="Rectangle 2"/>
          <p:cNvSpPr txBox="1">
            <a:spLocks noChangeArrowheads="1"/>
          </p:cNvSpPr>
          <p:nvPr/>
        </p:nvSpPr>
        <p:spPr bwMode="auto">
          <a:xfrm>
            <a:off x="1828800" y="0"/>
            <a:ext cx="4572000" cy="1295400"/>
          </a:xfrm>
          <a:prstGeom prst="rect">
            <a:avLst/>
          </a:prstGeom>
          <a:noFill/>
          <a:ln w="9525">
            <a:noFill/>
            <a:miter lim="800000"/>
            <a:headEnd/>
            <a:tailEnd/>
          </a:ln>
        </p:spPr>
        <p:txBody>
          <a:bodyPr anchor="ctr"/>
          <a:lstStyle/>
          <a:p>
            <a:pPr>
              <a:defRPr/>
            </a:pPr>
            <a:r>
              <a:rPr lang="en-US" sz="3200" b="1" kern="0" dirty="0" smtClean="0">
                <a:solidFill>
                  <a:schemeClr val="bg1"/>
                </a:solidFill>
                <a:latin typeface="+mn-lt"/>
                <a:ea typeface="+mj-ea"/>
                <a:cs typeface="+mj-cs"/>
              </a:rPr>
              <a:t>Questions critiques à poser à </a:t>
            </a:r>
            <a:r>
              <a:rPr lang="en-US" sz="3200" b="1" kern="0" dirty="0" err="1" smtClean="0">
                <a:solidFill>
                  <a:schemeClr val="bg1"/>
                </a:solidFill>
                <a:latin typeface="+mn-lt"/>
                <a:ea typeface="+mj-ea"/>
                <a:cs typeface="+mj-cs"/>
              </a:rPr>
              <a:t>l’équipe</a:t>
            </a:r>
            <a:endParaRPr lang="en-US" sz="3200" b="1" kern="0" dirty="0" smtClean="0">
              <a:solidFill>
                <a:schemeClr val="bg1"/>
              </a:solidFill>
              <a:latin typeface="+mn-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0" y="1524000"/>
            <a:ext cx="8915400" cy="5334000"/>
          </a:xfrm>
        </p:spPr>
        <p:txBody>
          <a:bodyPr/>
          <a:lstStyle/>
          <a:p>
            <a:pPr eaLnBrk="1" hangingPunct="1">
              <a:lnSpc>
                <a:spcPct val="110000"/>
              </a:lnSpc>
              <a:buClr>
                <a:schemeClr val="tx1"/>
              </a:buClr>
              <a:buNone/>
            </a:pPr>
            <a:r>
              <a:rPr lang="en-US" sz="3200" b="1" dirty="0" err="1" smtClean="0">
                <a:solidFill>
                  <a:srgbClr val="000099"/>
                </a:solidFill>
              </a:rPr>
              <a:t>Problème</a:t>
            </a:r>
            <a:r>
              <a:rPr lang="en-US" sz="3200" b="1" dirty="0" smtClean="0">
                <a:solidFill>
                  <a:srgbClr val="000099"/>
                </a:solidFill>
              </a:rPr>
              <a:t> : comment </a:t>
            </a:r>
            <a:r>
              <a:rPr lang="en-US" sz="3200" b="1" dirty="0" err="1" smtClean="0">
                <a:solidFill>
                  <a:srgbClr val="000099"/>
                </a:solidFill>
              </a:rPr>
              <a:t>aborder</a:t>
            </a:r>
            <a:r>
              <a:rPr lang="en-US" sz="3200" b="1" dirty="0" smtClean="0">
                <a:solidFill>
                  <a:srgbClr val="000099"/>
                </a:solidFill>
              </a:rPr>
              <a:t> les menaces </a:t>
            </a:r>
            <a:r>
              <a:rPr lang="en-US" sz="3200" b="1" dirty="0" err="1" smtClean="0">
                <a:solidFill>
                  <a:srgbClr val="000099"/>
                </a:solidFill>
              </a:rPr>
              <a:t>historiques</a:t>
            </a:r>
            <a:r>
              <a:rPr lang="en-US" sz="3200" b="1" dirty="0" smtClean="0">
                <a:solidFill>
                  <a:srgbClr val="000099"/>
                </a:solidFill>
              </a:rPr>
              <a:t> ? </a:t>
            </a:r>
          </a:p>
          <a:p>
            <a:pPr eaLnBrk="1" hangingPunct="1">
              <a:lnSpc>
                <a:spcPct val="110000"/>
              </a:lnSpc>
              <a:buClr>
                <a:schemeClr val="tx1"/>
              </a:buClr>
            </a:pPr>
            <a:endParaRPr lang="en-US" sz="3200" i="1" dirty="0" smtClean="0">
              <a:solidFill>
                <a:schemeClr val="accent2"/>
              </a:solidFill>
            </a:endParaRPr>
          </a:p>
          <a:p>
            <a:pPr lvl="1" eaLnBrk="1" hangingPunct="1">
              <a:lnSpc>
                <a:spcPct val="110000"/>
              </a:lnSpc>
              <a:buClr>
                <a:schemeClr val="tx1"/>
              </a:buClr>
            </a:pPr>
            <a:r>
              <a:rPr lang="en-US" sz="3200" i="1" dirty="0" smtClean="0">
                <a:solidFill>
                  <a:schemeClr val="accent2"/>
                </a:solidFill>
              </a:rPr>
              <a:t>“</a:t>
            </a:r>
            <a:r>
              <a:rPr lang="en-US" sz="3200" i="1" dirty="0" err="1" smtClean="0">
                <a:solidFill>
                  <a:schemeClr val="accent2"/>
                </a:solidFill>
              </a:rPr>
              <a:t>Fautes</a:t>
            </a:r>
            <a:r>
              <a:rPr lang="en-US" sz="3200" i="1" dirty="0" smtClean="0">
                <a:solidFill>
                  <a:schemeClr val="accent2"/>
                </a:solidFill>
              </a:rPr>
              <a:t> du passé”</a:t>
            </a:r>
            <a:r>
              <a:rPr lang="en-US" sz="3200" dirty="0" smtClean="0">
                <a:solidFill>
                  <a:schemeClr val="accent2"/>
                </a:solidFill>
              </a:rPr>
              <a:t>  = </a:t>
            </a:r>
            <a:r>
              <a:rPr lang="en-US" sz="3200" dirty="0" err="1" smtClean="0">
                <a:solidFill>
                  <a:schemeClr val="accent2"/>
                </a:solidFill>
              </a:rPr>
              <a:t>viabilité</a:t>
            </a:r>
            <a:r>
              <a:rPr lang="en-US" sz="3200" dirty="0" smtClean="0">
                <a:solidFill>
                  <a:schemeClr val="accent2"/>
                </a:solidFill>
              </a:rPr>
              <a:t> plus </a:t>
            </a:r>
            <a:r>
              <a:rPr lang="en-US" sz="3200" dirty="0" err="1" smtClean="0">
                <a:solidFill>
                  <a:schemeClr val="accent2"/>
                </a:solidFill>
              </a:rPr>
              <a:t>faible</a:t>
            </a:r>
            <a:endParaRPr lang="en-US" sz="3200" dirty="0" smtClean="0">
              <a:solidFill>
                <a:schemeClr val="accent2"/>
              </a:solidFill>
            </a:endParaRPr>
          </a:p>
          <a:p>
            <a:pPr lvl="1" eaLnBrk="1" hangingPunct="1">
              <a:lnSpc>
                <a:spcPct val="110000"/>
              </a:lnSpc>
              <a:buClr>
                <a:schemeClr val="tx1"/>
              </a:buClr>
            </a:pPr>
            <a:endParaRPr lang="en-US" sz="3200" i="1" dirty="0" smtClean="0">
              <a:solidFill>
                <a:srgbClr val="008000"/>
              </a:solidFill>
            </a:endParaRPr>
          </a:p>
          <a:p>
            <a:pPr lvl="1" eaLnBrk="1" hangingPunct="1">
              <a:lnSpc>
                <a:spcPct val="110000"/>
              </a:lnSpc>
              <a:buClr>
                <a:schemeClr val="tx1"/>
              </a:buClr>
            </a:pPr>
            <a:r>
              <a:rPr lang="en-US" sz="3200" i="1" dirty="0" smtClean="0">
                <a:solidFill>
                  <a:srgbClr val="008000"/>
                </a:solidFill>
              </a:rPr>
              <a:t>“</a:t>
            </a:r>
            <a:r>
              <a:rPr lang="en-US" sz="3200" i="1" dirty="0" err="1" smtClean="0">
                <a:solidFill>
                  <a:srgbClr val="008000"/>
                </a:solidFill>
              </a:rPr>
              <a:t>Fautes</a:t>
            </a:r>
            <a:r>
              <a:rPr lang="en-US" sz="3200" i="1" dirty="0" smtClean="0">
                <a:solidFill>
                  <a:srgbClr val="008000"/>
                </a:solidFill>
              </a:rPr>
              <a:t> du </a:t>
            </a:r>
            <a:r>
              <a:rPr lang="en-US" sz="3200" i="1" dirty="0" err="1" smtClean="0">
                <a:solidFill>
                  <a:srgbClr val="008000"/>
                </a:solidFill>
              </a:rPr>
              <a:t>futur</a:t>
            </a:r>
            <a:r>
              <a:rPr lang="en-US" sz="3200" i="1" dirty="0" smtClean="0">
                <a:solidFill>
                  <a:srgbClr val="008000"/>
                </a:solidFill>
              </a:rPr>
              <a:t>”</a:t>
            </a:r>
            <a:r>
              <a:rPr lang="en-US" sz="3200" dirty="0" smtClean="0">
                <a:solidFill>
                  <a:srgbClr val="008000"/>
                </a:solidFill>
              </a:rPr>
              <a:t>  = menaces</a:t>
            </a:r>
          </a:p>
          <a:p>
            <a:pPr eaLnBrk="1" hangingPunct="1">
              <a:lnSpc>
                <a:spcPct val="110000"/>
              </a:lnSpc>
              <a:buClr>
                <a:schemeClr val="tx1"/>
              </a:buClr>
              <a:buFontTx/>
              <a:buNone/>
            </a:pPr>
            <a:endParaRPr lang="en-US" sz="1800" dirty="0" smtClean="0"/>
          </a:p>
          <a:p>
            <a:pPr eaLnBrk="1" hangingPunct="1">
              <a:buClr>
                <a:schemeClr val="tx1"/>
              </a:buClr>
            </a:pPr>
            <a:endParaRPr lang="en-US" sz="1800" dirty="0" smtClean="0"/>
          </a:p>
        </p:txBody>
      </p:sp>
      <p:sp>
        <p:nvSpPr>
          <p:cNvPr id="223236"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sz="2000" b="1">
              <a:solidFill>
                <a:srgbClr val="666633"/>
              </a:solidFill>
              <a:latin typeface="Comic Sans MS" pitchFamily="66" charset="0"/>
            </a:endParaRPr>
          </a:p>
        </p:txBody>
      </p:sp>
      <p:sp>
        <p:nvSpPr>
          <p:cNvPr id="11"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b="1" kern="0" dirty="0" err="1" smtClean="0">
                <a:solidFill>
                  <a:srgbClr val="FFFFFF"/>
                </a:solidFill>
                <a:latin typeface="Calibri" pitchFamily="34" charset="0"/>
                <a:ea typeface="+mj-ea"/>
                <a:cs typeface="+mj-cs"/>
              </a:rPr>
              <a:t>Classement</a:t>
            </a:r>
            <a:r>
              <a:rPr lang="en-US" sz="2800" b="1" kern="0" dirty="0" smtClean="0">
                <a:solidFill>
                  <a:srgbClr val="FFFFFF"/>
                </a:solidFill>
                <a:latin typeface="Calibri" pitchFamily="34" charset="0"/>
                <a:ea typeface="+mj-ea"/>
                <a:cs typeface="+mj-cs"/>
              </a:rPr>
              <a:t> des menaces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6"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200" b="1" kern="0" dirty="0" err="1" smtClean="0">
                <a:solidFill>
                  <a:schemeClr val="bg1"/>
                </a:solidFill>
                <a:latin typeface="+mn-lt"/>
                <a:ea typeface="+mj-ea"/>
                <a:cs typeface="+mj-cs"/>
              </a:rPr>
              <a:t>Problèmes</a:t>
            </a:r>
            <a:r>
              <a:rPr lang="en-US" sz="3200" b="1" kern="0" dirty="0" smtClean="0">
                <a:solidFill>
                  <a:schemeClr val="bg1"/>
                </a:solidFill>
                <a:latin typeface="+mn-lt"/>
                <a:ea typeface="+mj-ea"/>
                <a:cs typeface="+mj-cs"/>
              </a:rPr>
              <a:t> </a:t>
            </a:r>
            <a:r>
              <a:rPr lang="en-US" sz="3200" b="1" kern="0" dirty="0" err="1" smtClean="0">
                <a:solidFill>
                  <a:schemeClr val="bg1"/>
                </a:solidFill>
                <a:latin typeface="+mn-lt"/>
                <a:ea typeface="+mj-ea"/>
                <a:cs typeface="+mj-cs"/>
              </a:rPr>
              <a:t>courants</a:t>
            </a:r>
            <a:r>
              <a:rPr lang="en-US" sz="3200" b="1" kern="0" dirty="0" smtClean="0">
                <a:solidFill>
                  <a:schemeClr val="bg1"/>
                </a:solidFill>
                <a:latin typeface="+mn-lt"/>
                <a:ea typeface="+mj-ea"/>
                <a:cs typeface="+mj-cs"/>
              </a:rPr>
              <a:t> et </a:t>
            </a:r>
            <a:r>
              <a:rPr lang="en-US" sz="3200" b="1" kern="0" dirty="0" err="1" smtClean="0">
                <a:solidFill>
                  <a:schemeClr val="bg1"/>
                </a:solidFill>
                <a:latin typeface="+mn-lt"/>
                <a:ea typeface="+mj-ea"/>
                <a:cs typeface="+mj-cs"/>
              </a:rPr>
              <a:t>recommandations</a:t>
            </a:r>
            <a:endParaRPr lang="en-US" sz="3200" b="1" kern="0" dirty="0">
              <a:solidFill>
                <a:schemeClr val="bg1"/>
              </a:solidFill>
              <a:latin typeface="+mn-lt"/>
              <a:ea typeface="+mj-ea"/>
              <a:cs typeface="+mj-cs"/>
            </a:endParaRPr>
          </a:p>
        </p:txBody>
      </p:sp>
      <p:graphicFrame>
        <p:nvGraphicFramePr>
          <p:cNvPr id="101378" name="Object 5"/>
          <p:cNvGraphicFramePr>
            <a:graphicFrameLocks noChangeAspect="1"/>
          </p:cNvGraphicFramePr>
          <p:nvPr/>
        </p:nvGraphicFramePr>
        <p:xfrm>
          <a:off x="8305800" y="5791200"/>
          <a:ext cx="436563" cy="762000"/>
        </p:xfrm>
        <a:graphic>
          <a:graphicData uri="http://schemas.openxmlformats.org/presentationml/2006/ole">
            <p:oleObj spid="_x0000_s101405" name="Clip" r:id="rId4" imgW="2439134" imgH="440895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Effect transition="in" filter="wipe(left)">
                                      <p:cBhvr>
                                        <p:cTn id="7" dur="500"/>
                                        <p:tgtEl>
                                          <p:spTgt spid="9219">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9219">
                                            <p:txEl>
                                              <p:pRg st="4" end="4"/>
                                            </p:txEl>
                                          </p:spTgt>
                                        </p:tgtEl>
                                        <p:attrNameLst>
                                          <p:attrName>style.visibility</p:attrName>
                                        </p:attrNameLst>
                                      </p:cBhvr>
                                      <p:to>
                                        <p:strVal val="visible"/>
                                      </p:to>
                                    </p:set>
                                    <p:animEffect transition="in" filter="wipe(left)">
                                      <p:cBhvr>
                                        <p:cTn id="10"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0" y="1600200"/>
            <a:ext cx="9144000" cy="4876800"/>
          </a:xfrm>
        </p:spPr>
        <p:txBody>
          <a:bodyPr/>
          <a:lstStyle/>
          <a:p>
            <a:pPr eaLnBrk="1" hangingPunct="1">
              <a:lnSpc>
                <a:spcPct val="90000"/>
              </a:lnSpc>
              <a:buNone/>
            </a:pPr>
            <a:r>
              <a:rPr lang="en-US" sz="3200" b="1" dirty="0" err="1" smtClean="0">
                <a:solidFill>
                  <a:schemeClr val="accent2"/>
                </a:solidFill>
              </a:rPr>
              <a:t>Problème</a:t>
            </a:r>
            <a:r>
              <a:rPr lang="en-US" sz="3200" b="1" dirty="0" smtClean="0">
                <a:solidFill>
                  <a:schemeClr val="accent2"/>
                </a:solidFill>
              </a:rPr>
              <a:t> : </a:t>
            </a:r>
            <a:r>
              <a:rPr lang="en-US" sz="3200" b="1" dirty="0" err="1" smtClean="0">
                <a:solidFill>
                  <a:schemeClr val="accent2"/>
                </a:solidFill>
              </a:rPr>
              <a:t>qu’en</a:t>
            </a:r>
            <a:r>
              <a:rPr lang="en-US" sz="3200" b="1" dirty="0" smtClean="0">
                <a:solidFill>
                  <a:schemeClr val="accent2"/>
                </a:solidFill>
              </a:rPr>
              <a:t> </a:t>
            </a:r>
            <a:r>
              <a:rPr lang="en-US" sz="3200" b="1" dirty="0" err="1" smtClean="0">
                <a:solidFill>
                  <a:schemeClr val="accent2"/>
                </a:solidFill>
              </a:rPr>
              <a:t>est-il</a:t>
            </a:r>
            <a:r>
              <a:rPr lang="en-US" sz="3200" b="1" dirty="0" smtClean="0">
                <a:solidFill>
                  <a:schemeClr val="accent2"/>
                </a:solidFill>
              </a:rPr>
              <a:t> de la directive de 10 </a:t>
            </a:r>
            <a:r>
              <a:rPr lang="en-US" sz="3200" b="1" dirty="0" err="1" smtClean="0">
                <a:solidFill>
                  <a:schemeClr val="accent2"/>
                </a:solidFill>
              </a:rPr>
              <a:t>années</a:t>
            </a:r>
            <a:r>
              <a:rPr lang="en-US" sz="3200" b="1" dirty="0" smtClean="0">
                <a:solidFill>
                  <a:schemeClr val="accent2"/>
                </a:solidFill>
              </a:rPr>
              <a:t> pour le </a:t>
            </a:r>
            <a:r>
              <a:rPr lang="en-US" sz="3200" b="1" dirty="0" err="1" smtClean="0">
                <a:solidFill>
                  <a:schemeClr val="accent2"/>
                </a:solidFill>
              </a:rPr>
              <a:t>classement</a:t>
            </a:r>
            <a:r>
              <a:rPr lang="en-US" sz="3200" b="1" dirty="0" smtClean="0">
                <a:solidFill>
                  <a:schemeClr val="accent2"/>
                </a:solidFill>
              </a:rPr>
              <a:t> des menaces ?</a:t>
            </a:r>
          </a:p>
          <a:p>
            <a:pPr lvl="1" eaLnBrk="1" hangingPunct="1">
              <a:lnSpc>
                <a:spcPct val="90000"/>
              </a:lnSpc>
              <a:spcBef>
                <a:spcPct val="15000"/>
              </a:spcBef>
            </a:pPr>
            <a:endParaRPr lang="en-US" dirty="0" smtClean="0">
              <a:solidFill>
                <a:srgbClr val="008000"/>
              </a:solidFill>
            </a:endParaRPr>
          </a:p>
          <a:p>
            <a:pPr lvl="1" eaLnBrk="1" hangingPunct="1">
              <a:lnSpc>
                <a:spcPct val="90000"/>
              </a:lnSpc>
              <a:spcBef>
                <a:spcPct val="15000"/>
              </a:spcBef>
            </a:pPr>
            <a:r>
              <a:rPr lang="en-US" sz="2800" dirty="0" err="1" smtClean="0">
                <a:solidFill>
                  <a:srgbClr val="008000"/>
                </a:solidFill>
              </a:rPr>
              <a:t>Fonctionne</a:t>
            </a:r>
            <a:r>
              <a:rPr lang="en-US" sz="2800" dirty="0" smtClean="0">
                <a:solidFill>
                  <a:srgbClr val="008000"/>
                </a:solidFill>
              </a:rPr>
              <a:t> pour tout </a:t>
            </a:r>
            <a:r>
              <a:rPr lang="en-US" sz="2800" dirty="0" err="1" smtClean="0">
                <a:solidFill>
                  <a:srgbClr val="008000"/>
                </a:solidFill>
              </a:rPr>
              <a:t>sauf</a:t>
            </a:r>
            <a:r>
              <a:rPr lang="en-US" sz="2800" dirty="0" smtClean="0">
                <a:solidFill>
                  <a:srgbClr val="008000"/>
                </a:solidFill>
              </a:rPr>
              <a:t> pour </a:t>
            </a:r>
            <a:r>
              <a:rPr lang="en-US" sz="2800" dirty="0" err="1" smtClean="0">
                <a:solidFill>
                  <a:srgbClr val="008000"/>
                </a:solidFill>
              </a:rPr>
              <a:t>certaines</a:t>
            </a:r>
            <a:r>
              <a:rPr lang="en-US" sz="2800" dirty="0" smtClean="0">
                <a:solidFill>
                  <a:srgbClr val="008000"/>
                </a:solidFill>
              </a:rPr>
              <a:t> </a:t>
            </a:r>
            <a:r>
              <a:rPr lang="en-US" sz="2800" dirty="0" err="1" smtClean="0">
                <a:solidFill>
                  <a:srgbClr val="008000"/>
                </a:solidFill>
              </a:rPr>
              <a:t>espèces</a:t>
            </a:r>
            <a:r>
              <a:rPr lang="en-US" sz="2800" dirty="0" smtClean="0">
                <a:solidFill>
                  <a:srgbClr val="008000"/>
                </a:solidFill>
              </a:rPr>
              <a:t> </a:t>
            </a:r>
            <a:r>
              <a:rPr lang="en-US" sz="2800" dirty="0" err="1" smtClean="0">
                <a:solidFill>
                  <a:srgbClr val="008000"/>
                </a:solidFill>
              </a:rPr>
              <a:t>envahissantes</a:t>
            </a:r>
            <a:r>
              <a:rPr lang="en-US" sz="2800" dirty="0" smtClean="0">
                <a:solidFill>
                  <a:srgbClr val="008000"/>
                </a:solidFill>
              </a:rPr>
              <a:t> et </a:t>
            </a:r>
            <a:r>
              <a:rPr lang="en-US" sz="2800" dirty="0" err="1" smtClean="0">
                <a:solidFill>
                  <a:srgbClr val="008000"/>
                </a:solidFill>
              </a:rPr>
              <a:t>certaines</a:t>
            </a:r>
            <a:r>
              <a:rPr lang="en-US" sz="2800" dirty="0" smtClean="0">
                <a:solidFill>
                  <a:srgbClr val="008000"/>
                </a:solidFill>
              </a:rPr>
              <a:t> sources </a:t>
            </a:r>
            <a:r>
              <a:rPr lang="en-US" sz="2800" dirty="0" err="1" smtClean="0">
                <a:solidFill>
                  <a:srgbClr val="008000"/>
                </a:solidFill>
              </a:rPr>
              <a:t>insidieuses</a:t>
            </a:r>
            <a:r>
              <a:rPr lang="en-US" sz="2800" dirty="0" smtClean="0">
                <a:solidFill>
                  <a:srgbClr val="008000"/>
                </a:solidFill>
              </a:rPr>
              <a:t>/</a:t>
            </a:r>
            <a:r>
              <a:rPr lang="en-US" sz="2800" dirty="0" err="1" smtClean="0">
                <a:solidFill>
                  <a:srgbClr val="008000"/>
                </a:solidFill>
              </a:rPr>
              <a:t>persistantes</a:t>
            </a:r>
            <a:r>
              <a:rPr lang="en-US" sz="2800" dirty="0" smtClean="0">
                <a:solidFill>
                  <a:srgbClr val="008000"/>
                </a:solidFill>
              </a:rPr>
              <a:t>/à long </a:t>
            </a:r>
            <a:r>
              <a:rPr lang="en-US" sz="2800" dirty="0" err="1" smtClean="0">
                <a:solidFill>
                  <a:srgbClr val="008000"/>
                </a:solidFill>
              </a:rPr>
              <a:t>terme</a:t>
            </a:r>
            <a:r>
              <a:rPr lang="en-US" sz="2800" dirty="0" smtClean="0">
                <a:solidFill>
                  <a:srgbClr val="008000"/>
                </a:solidFill>
              </a:rPr>
              <a:t> </a:t>
            </a:r>
            <a:r>
              <a:rPr lang="en-US" sz="2800" dirty="0" err="1" smtClean="0">
                <a:solidFill>
                  <a:srgbClr val="008000"/>
                </a:solidFill>
              </a:rPr>
              <a:t>telles</a:t>
            </a:r>
            <a:r>
              <a:rPr lang="en-US" sz="2800" dirty="0" smtClean="0">
                <a:solidFill>
                  <a:srgbClr val="008000"/>
                </a:solidFill>
              </a:rPr>
              <a:t> </a:t>
            </a:r>
            <a:r>
              <a:rPr lang="en-US" sz="2800" dirty="0" err="1" smtClean="0">
                <a:solidFill>
                  <a:srgbClr val="008000"/>
                </a:solidFill>
              </a:rPr>
              <a:t>que</a:t>
            </a:r>
            <a:r>
              <a:rPr lang="en-US" sz="2800" dirty="0" smtClean="0">
                <a:solidFill>
                  <a:srgbClr val="008000"/>
                </a:solidFill>
              </a:rPr>
              <a:t> le </a:t>
            </a:r>
            <a:r>
              <a:rPr lang="en-US" sz="2800" dirty="0" err="1" smtClean="0">
                <a:solidFill>
                  <a:srgbClr val="008000"/>
                </a:solidFill>
              </a:rPr>
              <a:t>changement</a:t>
            </a:r>
            <a:r>
              <a:rPr lang="en-US" sz="2800" dirty="0" smtClean="0">
                <a:solidFill>
                  <a:srgbClr val="008000"/>
                </a:solidFill>
              </a:rPr>
              <a:t> </a:t>
            </a:r>
            <a:r>
              <a:rPr lang="en-US" sz="2800" dirty="0" err="1" smtClean="0">
                <a:solidFill>
                  <a:srgbClr val="008000"/>
                </a:solidFill>
              </a:rPr>
              <a:t>climatique</a:t>
            </a:r>
            <a:endParaRPr lang="en-US" sz="2800" dirty="0" smtClean="0">
              <a:solidFill>
                <a:srgbClr val="008000"/>
              </a:solidFill>
            </a:endParaRPr>
          </a:p>
        </p:txBody>
      </p:sp>
      <p:sp>
        <p:nvSpPr>
          <p:cNvPr id="225284"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sz="2000" b="1">
              <a:solidFill>
                <a:srgbClr val="666633"/>
              </a:solidFill>
              <a:latin typeface="Comic Sans MS" pitchFamily="66" charset="0"/>
            </a:endParaRPr>
          </a:p>
        </p:txBody>
      </p:sp>
      <p:graphicFrame>
        <p:nvGraphicFramePr>
          <p:cNvPr id="1026" name="Object 5"/>
          <p:cNvGraphicFramePr>
            <a:graphicFrameLocks noChangeAspect="1"/>
          </p:cNvGraphicFramePr>
          <p:nvPr/>
        </p:nvGraphicFramePr>
        <p:xfrm>
          <a:off x="8305800" y="5791200"/>
          <a:ext cx="436563" cy="762000"/>
        </p:xfrm>
        <a:graphic>
          <a:graphicData uri="http://schemas.openxmlformats.org/presentationml/2006/ole">
            <p:oleObj spid="_x0000_s1052" name="Clip" r:id="rId4" imgW="2439134" imgH="4408950" progId="">
              <p:embed/>
            </p:oleObj>
          </a:graphicData>
        </a:graphic>
      </p:graphicFrame>
      <p:sp>
        <p:nvSpPr>
          <p:cNvPr id="6"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b="1" kern="0" dirty="0" err="1" smtClean="0">
                <a:solidFill>
                  <a:srgbClr val="FFFFFF"/>
                </a:solidFill>
                <a:latin typeface="Calibri" pitchFamily="34" charset="0"/>
                <a:ea typeface="+mj-ea"/>
                <a:cs typeface="+mj-cs"/>
              </a:rPr>
              <a:t>Classement</a:t>
            </a:r>
            <a:r>
              <a:rPr lang="en-US" sz="2800" b="1" kern="0" dirty="0" smtClean="0">
                <a:solidFill>
                  <a:srgbClr val="FFFFFF"/>
                </a:solidFill>
                <a:latin typeface="Calibri" pitchFamily="34" charset="0"/>
                <a:ea typeface="+mj-ea"/>
                <a:cs typeface="+mj-cs"/>
              </a:rPr>
              <a:t> des menaces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8"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600" b="1" kern="0" dirty="0" err="1" smtClean="0">
                <a:solidFill>
                  <a:schemeClr val="bg1"/>
                </a:solidFill>
              </a:rPr>
              <a:t>Problèmes</a:t>
            </a:r>
            <a:r>
              <a:rPr lang="en-US" sz="3600" b="1" kern="0" dirty="0" smtClean="0">
                <a:solidFill>
                  <a:schemeClr val="bg1"/>
                </a:solidFill>
              </a:rPr>
              <a:t> </a:t>
            </a:r>
            <a:r>
              <a:rPr lang="en-US" sz="3600" b="1" kern="0" dirty="0" err="1" smtClean="0">
                <a:solidFill>
                  <a:schemeClr val="bg1"/>
                </a:solidFill>
              </a:rPr>
              <a:t>courants</a:t>
            </a:r>
            <a:r>
              <a:rPr lang="en-US" sz="3600" b="1" kern="0" dirty="0" smtClean="0">
                <a:solidFill>
                  <a:schemeClr val="bg1"/>
                </a:solidFill>
              </a:rPr>
              <a:t> et </a:t>
            </a:r>
            <a:r>
              <a:rPr lang="en-US" sz="3600" b="1" kern="0" dirty="0" err="1" smtClean="0">
                <a:solidFill>
                  <a:schemeClr val="bg1"/>
                </a:solidFill>
              </a:rPr>
              <a:t>recommandations</a:t>
            </a:r>
            <a:endParaRPr lang="en-US" sz="3600" b="1" kern="0" dirty="0">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0" y="1600200"/>
            <a:ext cx="9144000" cy="4876800"/>
          </a:xfrm>
        </p:spPr>
        <p:txBody>
          <a:bodyPr/>
          <a:lstStyle/>
          <a:p>
            <a:pPr eaLnBrk="1" hangingPunct="1">
              <a:lnSpc>
                <a:spcPct val="90000"/>
              </a:lnSpc>
              <a:buNone/>
            </a:pPr>
            <a:r>
              <a:rPr lang="en-US" sz="3200" b="1" dirty="0" err="1" smtClean="0">
                <a:solidFill>
                  <a:schemeClr val="accent2"/>
                </a:solidFill>
              </a:rPr>
              <a:t>Problème</a:t>
            </a:r>
            <a:r>
              <a:rPr lang="en-US" sz="3200" b="1" dirty="0" smtClean="0">
                <a:solidFill>
                  <a:schemeClr val="accent2"/>
                </a:solidFill>
              </a:rPr>
              <a:t> : A </a:t>
            </a:r>
            <a:r>
              <a:rPr lang="en-US" sz="3200" b="1" dirty="0" err="1" smtClean="0">
                <a:solidFill>
                  <a:schemeClr val="accent2"/>
                </a:solidFill>
              </a:rPr>
              <a:t>quel</a:t>
            </a:r>
            <a:r>
              <a:rPr lang="en-US" sz="3200" b="1" dirty="0" smtClean="0">
                <a:solidFill>
                  <a:schemeClr val="accent2"/>
                </a:solidFill>
              </a:rPr>
              <a:t> moment grouper vs. </a:t>
            </a:r>
            <a:r>
              <a:rPr lang="en-US" sz="3200" b="1" dirty="0" err="1" smtClean="0">
                <a:solidFill>
                  <a:schemeClr val="accent2"/>
                </a:solidFill>
              </a:rPr>
              <a:t>séparer</a:t>
            </a:r>
            <a:r>
              <a:rPr lang="en-US" sz="3200" b="1" dirty="0" smtClean="0">
                <a:solidFill>
                  <a:schemeClr val="accent2"/>
                </a:solidFill>
              </a:rPr>
              <a:t> les menaces ?</a:t>
            </a:r>
          </a:p>
          <a:p>
            <a:pPr lvl="1" eaLnBrk="1" hangingPunct="1">
              <a:lnSpc>
                <a:spcPct val="90000"/>
              </a:lnSpc>
              <a:spcBef>
                <a:spcPct val="15000"/>
              </a:spcBef>
            </a:pPr>
            <a:endParaRPr lang="en-US" dirty="0" smtClean="0">
              <a:solidFill>
                <a:srgbClr val="008000"/>
              </a:solidFill>
            </a:endParaRPr>
          </a:p>
          <a:p>
            <a:pPr lvl="1" eaLnBrk="1" hangingPunct="1">
              <a:lnSpc>
                <a:spcPct val="90000"/>
              </a:lnSpc>
              <a:spcBef>
                <a:spcPct val="15000"/>
              </a:spcBef>
            </a:pPr>
            <a:r>
              <a:rPr lang="en-US" sz="2800" dirty="0" err="1" smtClean="0">
                <a:solidFill>
                  <a:srgbClr val="008000"/>
                </a:solidFill>
              </a:rPr>
              <a:t>Dans</a:t>
            </a:r>
            <a:r>
              <a:rPr lang="en-US" sz="2800" dirty="0" smtClean="0">
                <a:solidFill>
                  <a:srgbClr val="008000"/>
                </a:solidFill>
              </a:rPr>
              <a:t> le </a:t>
            </a:r>
            <a:r>
              <a:rPr lang="en-US" sz="2800" dirty="0" err="1" smtClean="0">
                <a:solidFill>
                  <a:srgbClr val="008000"/>
                </a:solidFill>
              </a:rPr>
              <a:t>doute</a:t>
            </a:r>
            <a:r>
              <a:rPr lang="en-US" sz="2800" dirty="0" smtClean="0">
                <a:solidFill>
                  <a:srgbClr val="008000"/>
                </a:solidFill>
              </a:rPr>
              <a:t>, </a:t>
            </a:r>
            <a:r>
              <a:rPr lang="en-US" sz="2800" dirty="0" err="1" smtClean="0">
                <a:solidFill>
                  <a:srgbClr val="008000"/>
                </a:solidFill>
              </a:rPr>
              <a:t>il</a:t>
            </a:r>
            <a:r>
              <a:rPr lang="en-US" sz="2800" dirty="0" smtClean="0">
                <a:solidFill>
                  <a:srgbClr val="008000"/>
                </a:solidFill>
              </a:rPr>
              <a:t> </a:t>
            </a:r>
            <a:r>
              <a:rPr lang="en-US" sz="2800" dirty="0" err="1" smtClean="0">
                <a:solidFill>
                  <a:srgbClr val="008000"/>
                </a:solidFill>
              </a:rPr>
              <a:t>est</a:t>
            </a:r>
            <a:r>
              <a:rPr lang="en-US" sz="2800" dirty="0" smtClean="0">
                <a:solidFill>
                  <a:srgbClr val="008000"/>
                </a:solidFill>
              </a:rPr>
              <a:t> </a:t>
            </a:r>
            <a:r>
              <a:rPr lang="en-US" sz="2800" dirty="0" err="1" smtClean="0">
                <a:solidFill>
                  <a:srgbClr val="008000"/>
                </a:solidFill>
              </a:rPr>
              <a:t>préférable</a:t>
            </a:r>
            <a:r>
              <a:rPr lang="en-US" sz="2800" dirty="0" smtClean="0">
                <a:solidFill>
                  <a:srgbClr val="008000"/>
                </a:solidFill>
              </a:rPr>
              <a:t> de </a:t>
            </a:r>
            <a:r>
              <a:rPr lang="en-US" sz="2800" dirty="0" err="1" smtClean="0">
                <a:solidFill>
                  <a:srgbClr val="008000"/>
                </a:solidFill>
              </a:rPr>
              <a:t>séparer</a:t>
            </a:r>
            <a:r>
              <a:rPr lang="en-US" sz="2800" dirty="0" smtClean="0">
                <a:solidFill>
                  <a:srgbClr val="008000"/>
                </a:solidFill>
              </a:rPr>
              <a:t> au début</a:t>
            </a:r>
          </a:p>
          <a:p>
            <a:pPr lvl="1" eaLnBrk="1" hangingPunct="1">
              <a:lnSpc>
                <a:spcPct val="90000"/>
              </a:lnSpc>
              <a:spcBef>
                <a:spcPct val="15000"/>
              </a:spcBef>
            </a:pPr>
            <a:r>
              <a:rPr lang="en-US" sz="2800" dirty="0" err="1" smtClean="0">
                <a:solidFill>
                  <a:srgbClr val="008000"/>
                </a:solidFill>
              </a:rPr>
              <a:t>Séparer</a:t>
            </a:r>
            <a:r>
              <a:rPr lang="en-US" sz="2800" dirty="0" smtClean="0">
                <a:solidFill>
                  <a:srgbClr val="008000"/>
                </a:solidFill>
              </a:rPr>
              <a:t> </a:t>
            </a:r>
            <a:r>
              <a:rPr lang="en-US" sz="2800" dirty="0" err="1" smtClean="0">
                <a:solidFill>
                  <a:srgbClr val="008000"/>
                </a:solidFill>
              </a:rPr>
              <a:t>si</a:t>
            </a:r>
            <a:r>
              <a:rPr lang="en-US" sz="2800" dirty="0" smtClean="0">
                <a:solidFill>
                  <a:srgbClr val="008000"/>
                </a:solidFill>
              </a:rPr>
              <a:t> les </a:t>
            </a:r>
            <a:r>
              <a:rPr lang="en-US" sz="2800" dirty="0" err="1" smtClean="0">
                <a:solidFill>
                  <a:srgbClr val="008000"/>
                </a:solidFill>
              </a:rPr>
              <a:t>acteurs</a:t>
            </a:r>
            <a:r>
              <a:rPr lang="en-US" sz="2800" dirty="0" smtClean="0">
                <a:solidFill>
                  <a:srgbClr val="008000"/>
                </a:solidFill>
              </a:rPr>
              <a:t> </a:t>
            </a:r>
            <a:r>
              <a:rPr lang="en-US" sz="2800" dirty="0" err="1" smtClean="0">
                <a:solidFill>
                  <a:srgbClr val="008000"/>
                </a:solidFill>
              </a:rPr>
              <a:t>sont</a:t>
            </a:r>
            <a:r>
              <a:rPr lang="en-US" sz="2800" dirty="0" smtClean="0">
                <a:solidFill>
                  <a:srgbClr val="008000"/>
                </a:solidFill>
              </a:rPr>
              <a:t> </a:t>
            </a:r>
            <a:r>
              <a:rPr lang="en-US" sz="2800" dirty="0" err="1" smtClean="0">
                <a:solidFill>
                  <a:srgbClr val="008000"/>
                </a:solidFill>
              </a:rPr>
              <a:t>différents</a:t>
            </a:r>
            <a:r>
              <a:rPr lang="en-US" sz="2800" dirty="0" smtClean="0">
                <a:solidFill>
                  <a:srgbClr val="008000"/>
                </a:solidFill>
              </a:rPr>
              <a:t> et </a:t>
            </a:r>
            <a:r>
              <a:rPr lang="en-US" sz="2800" dirty="0" err="1" smtClean="0">
                <a:solidFill>
                  <a:srgbClr val="008000"/>
                </a:solidFill>
              </a:rPr>
              <a:t>nécessiteront</a:t>
            </a:r>
            <a:r>
              <a:rPr lang="en-US" sz="2800" dirty="0" smtClean="0">
                <a:solidFill>
                  <a:srgbClr val="008000"/>
                </a:solidFill>
              </a:rPr>
              <a:t> </a:t>
            </a:r>
            <a:r>
              <a:rPr lang="en-US" sz="2800" dirty="0" err="1" smtClean="0">
                <a:solidFill>
                  <a:srgbClr val="008000"/>
                </a:solidFill>
              </a:rPr>
              <a:t>différentes</a:t>
            </a:r>
            <a:r>
              <a:rPr lang="en-US" sz="2800" dirty="0" smtClean="0">
                <a:solidFill>
                  <a:srgbClr val="008000"/>
                </a:solidFill>
              </a:rPr>
              <a:t> </a:t>
            </a:r>
            <a:r>
              <a:rPr lang="en-US" sz="2800" dirty="0" err="1" smtClean="0">
                <a:solidFill>
                  <a:srgbClr val="008000"/>
                </a:solidFill>
              </a:rPr>
              <a:t>stratégies</a:t>
            </a:r>
            <a:r>
              <a:rPr lang="en-US" sz="2800" dirty="0" smtClean="0">
                <a:solidFill>
                  <a:srgbClr val="008000"/>
                </a:solidFill>
              </a:rPr>
              <a:t> (ex : </a:t>
            </a:r>
            <a:r>
              <a:rPr lang="en-US" sz="2800" dirty="0" err="1" smtClean="0">
                <a:solidFill>
                  <a:srgbClr val="008000"/>
                </a:solidFill>
              </a:rPr>
              <a:t>pêche</a:t>
            </a:r>
            <a:r>
              <a:rPr lang="en-US" sz="2800" dirty="0" smtClean="0">
                <a:solidFill>
                  <a:srgbClr val="008000"/>
                </a:solidFill>
              </a:rPr>
              <a:t> </a:t>
            </a:r>
            <a:r>
              <a:rPr lang="en-US" sz="2800" dirty="0" err="1" smtClean="0">
                <a:solidFill>
                  <a:srgbClr val="008000"/>
                </a:solidFill>
              </a:rPr>
              <a:t>artisanale</a:t>
            </a:r>
            <a:r>
              <a:rPr lang="en-US" sz="2800" dirty="0" smtClean="0">
                <a:solidFill>
                  <a:srgbClr val="008000"/>
                </a:solidFill>
              </a:rPr>
              <a:t> vs. </a:t>
            </a:r>
            <a:r>
              <a:rPr lang="en-US" sz="2800" dirty="0" err="1" smtClean="0">
                <a:solidFill>
                  <a:srgbClr val="008000"/>
                </a:solidFill>
              </a:rPr>
              <a:t>industrielle</a:t>
            </a:r>
            <a:r>
              <a:rPr lang="en-US" sz="2800" dirty="0" smtClean="0">
                <a:solidFill>
                  <a:srgbClr val="008000"/>
                </a:solidFill>
              </a:rPr>
              <a:t>)</a:t>
            </a:r>
          </a:p>
          <a:p>
            <a:pPr lvl="1" eaLnBrk="1" hangingPunct="1">
              <a:lnSpc>
                <a:spcPct val="90000"/>
              </a:lnSpc>
              <a:spcBef>
                <a:spcPct val="15000"/>
              </a:spcBef>
            </a:pPr>
            <a:r>
              <a:rPr lang="en-US" sz="2800" dirty="0" smtClean="0">
                <a:solidFill>
                  <a:srgbClr val="008000"/>
                </a:solidFill>
              </a:rPr>
              <a:t>Et </a:t>
            </a:r>
            <a:r>
              <a:rPr lang="en-US" sz="2800" dirty="0" err="1" smtClean="0">
                <a:solidFill>
                  <a:srgbClr val="008000"/>
                </a:solidFill>
              </a:rPr>
              <a:t>ensuite</a:t>
            </a:r>
            <a:r>
              <a:rPr lang="en-US" sz="2800" dirty="0" smtClean="0">
                <a:solidFill>
                  <a:srgbClr val="008000"/>
                </a:solidFill>
              </a:rPr>
              <a:t> </a:t>
            </a:r>
            <a:r>
              <a:rPr lang="en-US" sz="2800" dirty="0" err="1" smtClean="0">
                <a:solidFill>
                  <a:srgbClr val="008000"/>
                </a:solidFill>
              </a:rPr>
              <a:t>utilisez</a:t>
            </a:r>
            <a:r>
              <a:rPr lang="en-US" sz="2800" dirty="0" smtClean="0">
                <a:solidFill>
                  <a:srgbClr val="008000"/>
                </a:solidFill>
              </a:rPr>
              <a:t> la “</a:t>
            </a:r>
            <a:r>
              <a:rPr lang="en-US" sz="2800" dirty="0" err="1" smtClean="0">
                <a:solidFill>
                  <a:srgbClr val="008000"/>
                </a:solidFill>
              </a:rPr>
              <a:t>taxonomie</a:t>
            </a:r>
            <a:r>
              <a:rPr lang="en-US" sz="2800" dirty="0" smtClean="0">
                <a:solidFill>
                  <a:srgbClr val="008000"/>
                </a:solidFill>
              </a:rPr>
              <a:t> des menaces </a:t>
            </a:r>
            <a:r>
              <a:rPr lang="en-US" sz="2800" dirty="0" err="1" smtClean="0">
                <a:solidFill>
                  <a:srgbClr val="008000"/>
                </a:solidFill>
              </a:rPr>
              <a:t>courantes</a:t>
            </a:r>
            <a:r>
              <a:rPr lang="en-US" sz="2800" dirty="0" smtClean="0">
                <a:solidFill>
                  <a:srgbClr val="008000"/>
                </a:solidFill>
              </a:rPr>
              <a:t>” de </a:t>
            </a:r>
            <a:r>
              <a:rPr lang="en-US" sz="2800" dirty="0" err="1" smtClean="0">
                <a:solidFill>
                  <a:srgbClr val="008000"/>
                </a:solidFill>
              </a:rPr>
              <a:t>l’UICN</a:t>
            </a:r>
            <a:r>
              <a:rPr lang="en-US" sz="2800" dirty="0" smtClean="0">
                <a:solidFill>
                  <a:srgbClr val="008000"/>
                </a:solidFill>
              </a:rPr>
              <a:t> pour examiner la perspective </a:t>
            </a:r>
            <a:r>
              <a:rPr lang="en-US" sz="2800" dirty="0" err="1" smtClean="0">
                <a:solidFill>
                  <a:srgbClr val="008000"/>
                </a:solidFill>
              </a:rPr>
              <a:t>que</a:t>
            </a:r>
            <a:r>
              <a:rPr lang="en-US" sz="2800" dirty="0" smtClean="0">
                <a:solidFill>
                  <a:srgbClr val="008000"/>
                </a:solidFill>
              </a:rPr>
              <a:t> le </a:t>
            </a:r>
            <a:r>
              <a:rPr lang="en-US" sz="2800" dirty="0" err="1" smtClean="0">
                <a:solidFill>
                  <a:srgbClr val="008000"/>
                </a:solidFill>
              </a:rPr>
              <a:t>regroupement</a:t>
            </a:r>
            <a:r>
              <a:rPr lang="en-US" sz="2800" dirty="0" smtClean="0">
                <a:solidFill>
                  <a:srgbClr val="008000"/>
                </a:solidFill>
              </a:rPr>
              <a:t> </a:t>
            </a:r>
            <a:r>
              <a:rPr lang="en-US" sz="2800" dirty="0" err="1" smtClean="0">
                <a:solidFill>
                  <a:srgbClr val="008000"/>
                </a:solidFill>
              </a:rPr>
              <a:t>peut</a:t>
            </a:r>
            <a:r>
              <a:rPr lang="en-US" sz="2800" dirty="0" smtClean="0">
                <a:solidFill>
                  <a:srgbClr val="008000"/>
                </a:solidFill>
              </a:rPr>
              <a:t> </a:t>
            </a:r>
            <a:r>
              <a:rPr lang="en-US" sz="2800" dirty="0" err="1" smtClean="0">
                <a:solidFill>
                  <a:srgbClr val="008000"/>
                </a:solidFill>
              </a:rPr>
              <a:t>fournir</a:t>
            </a:r>
            <a:r>
              <a:rPr lang="en-US" sz="2800" dirty="0" smtClean="0">
                <a:solidFill>
                  <a:srgbClr val="008000"/>
                </a:solidFill>
              </a:rPr>
              <a:t> </a:t>
            </a:r>
          </a:p>
          <a:p>
            <a:pPr lvl="1" eaLnBrk="1" hangingPunct="1">
              <a:lnSpc>
                <a:spcPct val="90000"/>
              </a:lnSpc>
              <a:spcBef>
                <a:spcPct val="15000"/>
              </a:spcBef>
            </a:pPr>
            <a:r>
              <a:rPr lang="en-US" sz="2800" dirty="0" smtClean="0">
                <a:solidFill>
                  <a:srgbClr val="008000"/>
                </a:solidFill>
              </a:rPr>
              <a:t>De </a:t>
            </a:r>
            <a:r>
              <a:rPr lang="en-US" sz="2800" dirty="0" err="1" smtClean="0">
                <a:solidFill>
                  <a:srgbClr val="008000"/>
                </a:solidFill>
              </a:rPr>
              <a:t>même</a:t>
            </a:r>
            <a:r>
              <a:rPr lang="en-US" sz="2800" dirty="0" smtClean="0">
                <a:solidFill>
                  <a:srgbClr val="008000"/>
                </a:solidFill>
              </a:rPr>
              <a:t>, </a:t>
            </a:r>
            <a:r>
              <a:rPr lang="en-US" sz="2800" dirty="0" err="1" smtClean="0">
                <a:solidFill>
                  <a:srgbClr val="008000"/>
                </a:solidFill>
              </a:rPr>
              <a:t>voir</a:t>
            </a:r>
            <a:r>
              <a:rPr lang="en-US" sz="2800" dirty="0" smtClean="0">
                <a:solidFill>
                  <a:srgbClr val="008000"/>
                </a:solidFill>
              </a:rPr>
              <a:t> </a:t>
            </a:r>
            <a:r>
              <a:rPr lang="en-US" sz="2800" dirty="0" err="1" smtClean="0">
                <a:solidFill>
                  <a:srgbClr val="008000"/>
                </a:solidFill>
              </a:rPr>
              <a:t>si</a:t>
            </a:r>
            <a:r>
              <a:rPr lang="en-US" sz="2800" dirty="0" smtClean="0">
                <a:solidFill>
                  <a:srgbClr val="008000"/>
                </a:solidFill>
              </a:rPr>
              <a:t> le fait de </a:t>
            </a:r>
            <a:r>
              <a:rPr lang="en-US" sz="2800" dirty="0" err="1" smtClean="0">
                <a:solidFill>
                  <a:srgbClr val="008000"/>
                </a:solidFill>
              </a:rPr>
              <a:t>séparer</a:t>
            </a:r>
            <a:r>
              <a:rPr lang="en-US" sz="2800" dirty="0" smtClean="0">
                <a:solidFill>
                  <a:srgbClr val="008000"/>
                </a:solidFill>
              </a:rPr>
              <a:t> “</a:t>
            </a:r>
            <a:r>
              <a:rPr lang="en-US" sz="2800" dirty="0" err="1" smtClean="0">
                <a:solidFill>
                  <a:srgbClr val="008000"/>
                </a:solidFill>
              </a:rPr>
              <a:t>dilue</a:t>
            </a:r>
            <a:r>
              <a:rPr lang="en-US" sz="2800" dirty="0" smtClean="0">
                <a:solidFill>
                  <a:srgbClr val="008000"/>
                </a:solidFill>
              </a:rPr>
              <a:t>” </a:t>
            </a:r>
            <a:r>
              <a:rPr lang="en-US" sz="2800" dirty="0" err="1" smtClean="0">
                <a:solidFill>
                  <a:srgbClr val="008000"/>
                </a:solidFill>
              </a:rPr>
              <a:t>artificiellement</a:t>
            </a:r>
            <a:r>
              <a:rPr lang="en-US" sz="2800" dirty="0" smtClean="0">
                <a:solidFill>
                  <a:srgbClr val="008000"/>
                </a:solidFill>
              </a:rPr>
              <a:t> le </a:t>
            </a:r>
            <a:r>
              <a:rPr lang="en-US" sz="2800" dirty="0" err="1" smtClean="0">
                <a:solidFill>
                  <a:srgbClr val="008000"/>
                </a:solidFill>
              </a:rPr>
              <a:t>classement</a:t>
            </a:r>
            <a:r>
              <a:rPr lang="en-US" sz="2800" dirty="0" smtClean="0">
                <a:solidFill>
                  <a:srgbClr val="008000"/>
                </a:solidFill>
              </a:rPr>
              <a:t> des menaces</a:t>
            </a:r>
          </a:p>
          <a:p>
            <a:pPr lvl="1" eaLnBrk="1" hangingPunct="1">
              <a:lnSpc>
                <a:spcPct val="90000"/>
              </a:lnSpc>
              <a:spcBef>
                <a:spcPct val="15000"/>
              </a:spcBef>
              <a:buFontTx/>
              <a:buNone/>
            </a:pPr>
            <a:endParaRPr lang="en-US" dirty="0" smtClean="0">
              <a:solidFill>
                <a:srgbClr val="008000"/>
              </a:solidFill>
            </a:endParaRPr>
          </a:p>
        </p:txBody>
      </p:sp>
      <p:sp>
        <p:nvSpPr>
          <p:cNvPr id="225284"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sz="2000" b="1">
              <a:solidFill>
                <a:srgbClr val="666633"/>
              </a:solidFill>
              <a:latin typeface="Comic Sans MS" pitchFamily="66" charset="0"/>
            </a:endParaRPr>
          </a:p>
        </p:txBody>
      </p:sp>
      <p:graphicFrame>
        <p:nvGraphicFramePr>
          <p:cNvPr id="1026" name="Object 5"/>
          <p:cNvGraphicFramePr>
            <a:graphicFrameLocks noChangeAspect="1"/>
          </p:cNvGraphicFramePr>
          <p:nvPr/>
        </p:nvGraphicFramePr>
        <p:xfrm>
          <a:off x="8305800" y="5791200"/>
          <a:ext cx="436563" cy="762000"/>
        </p:xfrm>
        <a:graphic>
          <a:graphicData uri="http://schemas.openxmlformats.org/presentationml/2006/ole">
            <p:oleObj spid="_x0000_s113683" name="Clip" r:id="rId4" imgW="2439134" imgH="4408950" progId="">
              <p:embed/>
            </p:oleObj>
          </a:graphicData>
        </a:graphic>
      </p:graphicFrame>
      <p:sp>
        <p:nvSpPr>
          <p:cNvPr id="6"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b="1" kern="0" dirty="0" err="1" smtClean="0">
                <a:solidFill>
                  <a:srgbClr val="FFFFFF"/>
                </a:solidFill>
                <a:latin typeface="Calibri" pitchFamily="34" charset="0"/>
                <a:ea typeface="+mj-ea"/>
                <a:cs typeface="+mj-cs"/>
              </a:rPr>
              <a:t>Classement</a:t>
            </a:r>
            <a:r>
              <a:rPr lang="en-US" sz="2800" b="1" kern="0" dirty="0" smtClean="0">
                <a:solidFill>
                  <a:srgbClr val="FFFFFF"/>
                </a:solidFill>
                <a:latin typeface="Calibri" pitchFamily="34" charset="0"/>
                <a:ea typeface="+mj-ea"/>
                <a:cs typeface="+mj-cs"/>
              </a:rPr>
              <a:t> des menaces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8"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600" b="1" kern="0" dirty="0" err="1" smtClean="0">
                <a:solidFill>
                  <a:schemeClr val="bg1"/>
                </a:solidFill>
              </a:rPr>
              <a:t>Problèmes</a:t>
            </a:r>
            <a:r>
              <a:rPr lang="en-US" sz="3600" b="1" kern="0" dirty="0" smtClean="0">
                <a:solidFill>
                  <a:schemeClr val="bg1"/>
                </a:solidFill>
              </a:rPr>
              <a:t> </a:t>
            </a:r>
            <a:r>
              <a:rPr lang="en-US" sz="3600" b="1" kern="0" dirty="0" err="1" smtClean="0">
                <a:solidFill>
                  <a:schemeClr val="bg1"/>
                </a:solidFill>
              </a:rPr>
              <a:t>courants</a:t>
            </a:r>
            <a:r>
              <a:rPr lang="en-US" sz="3600" b="1" kern="0" dirty="0" smtClean="0">
                <a:solidFill>
                  <a:schemeClr val="bg1"/>
                </a:solidFill>
              </a:rPr>
              <a:t> et </a:t>
            </a:r>
            <a:r>
              <a:rPr lang="en-US" sz="3600" b="1" kern="0" dirty="0" err="1" smtClean="0">
                <a:solidFill>
                  <a:schemeClr val="bg1"/>
                </a:solidFill>
              </a:rPr>
              <a:t>recommandations</a:t>
            </a:r>
            <a:endParaRPr lang="en-US" sz="3600" b="1" kern="0" dirty="0">
              <a:solidFill>
                <a:schemeClr val="bg1"/>
              </a:solidFill>
            </a:endParaRPr>
          </a:p>
        </p:txBody>
      </p:sp>
    </p:spTree>
    <p:extLst>
      <p:ext uri="{BB962C8B-B14F-4D97-AF65-F5344CB8AC3E}">
        <p14:creationId xmlns="" xmlns:p14="http://schemas.microsoft.com/office/powerpoint/2010/main" val="311098164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0" y="1600200"/>
            <a:ext cx="9144000" cy="4876800"/>
          </a:xfrm>
        </p:spPr>
        <p:txBody>
          <a:bodyPr/>
          <a:lstStyle/>
          <a:p>
            <a:pPr eaLnBrk="1" hangingPunct="1">
              <a:lnSpc>
                <a:spcPct val="90000"/>
              </a:lnSpc>
              <a:buNone/>
            </a:pPr>
            <a:r>
              <a:rPr lang="en-US" sz="3200" b="1" dirty="0" err="1" smtClean="0">
                <a:solidFill>
                  <a:schemeClr val="accent2"/>
                </a:solidFill>
              </a:rPr>
              <a:t>Problème</a:t>
            </a:r>
            <a:r>
              <a:rPr lang="en-US" sz="3200" b="1" dirty="0" smtClean="0">
                <a:solidFill>
                  <a:schemeClr val="accent2"/>
                </a:solidFill>
              </a:rPr>
              <a:t> : </a:t>
            </a:r>
            <a:r>
              <a:rPr lang="en-US" sz="3200" b="1" dirty="0" err="1" smtClean="0">
                <a:solidFill>
                  <a:schemeClr val="accent2"/>
                </a:solidFill>
              </a:rPr>
              <a:t>Classement</a:t>
            </a:r>
            <a:r>
              <a:rPr lang="en-US" sz="3200" b="1" dirty="0" smtClean="0">
                <a:solidFill>
                  <a:schemeClr val="accent2"/>
                </a:solidFill>
              </a:rPr>
              <a:t> des menaces simple </a:t>
            </a:r>
            <a:r>
              <a:rPr lang="en-US" sz="3200" b="1" dirty="0" err="1" smtClean="0">
                <a:solidFill>
                  <a:schemeClr val="accent2"/>
                </a:solidFill>
              </a:rPr>
              <a:t>ou</a:t>
            </a:r>
            <a:r>
              <a:rPr lang="en-US" sz="3200" b="1" dirty="0" smtClean="0">
                <a:solidFill>
                  <a:schemeClr val="accent2"/>
                </a:solidFill>
              </a:rPr>
              <a:t> </a:t>
            </a:r>
            <a:r>
              <a:rPr lang="en-US" sz="3200" b="1" dirty="0" err="1" smtClean="0">
                <a:solidFill>
                  <a:schemeClr val="accent2"/>
                </a:solidFill>
              </a:rPr>
              <a:t>basé</a:t>
            </a:r>
            <a:r>
              <a:rPr lang="en-US" sz="3200" b="1" dirty="0" smtClean="0">
                <a:solidFill>
                  <a:schemeClr val="accent2"/>
                </a:solidFill>
              </a:rPr>
              <a:t> </a:t>
            </a:r>
            <a:r>
              <a:rPr lang="en-US" sz="3200" b="1" dirty="0" err="1" smtClean="0">
                <a:solidFill>
                  <a:schemeClr val="accent2"/>
                </a:solidFill>
              </a:rPr>
              <a:t>sur</a:t>
            </a:r>
            <a:r>
              <a:rPr lang="en-US" sz="3200" b="1" dirty="0" smtClean="0">
                <a:solidFill>
                  <a:schemeClr val="accent2"/>
                </a:solidFill>
              </a:rPr>
              <a:t> les stress ? </a:t>
            </a:r>
          </a:p>
          <a:p>
            <a:pPr eaLnBrk="1" hangingPunct="1">
              <a:lnSpc>
                <a:spcPct val="90000"/>
              </a:lnSpc>
              <a:buNone/>
            </a:pPr>
            <a:endParaRPr lang="en-US" dirty="0" smtClean="0">
              <a:solidFill>
                <a:srgbClr val="008000"/>
              </a:solidFill>
            </a:endParaRPr>
          </a:p>
          <a:p>
            <a:pPr lvl="1" eaLnBrk="1" hangingPunct="1">
              <a:lnSpc>
                <a:spcPct val="90000"/>
              </a:lnSpc>
              <a:spcBef>
                <a:spcPct val="15000"/>
              </a:spcBef>
            </a:pPr>
            <a:r>
              <a:rPr lang="en-US" sz="2800" dirty="0" smtClean="0">
                <a:solidFill>
                  <a:srgbClr val="008000"/>
                </a:solidFill>
              </a:rPr>
              <a:t>Le </a:t>
            </a:r>
            <a:r>
              <a:rPr lang="en-US" sz="2800" dirty="0" err="1" smtClean="0">
                <a:solidFill>
                  <a:srgbClr val="008000"/>
                </a:solidFill>
              </a:rPr>
              <a:t>classement</a:t>
            </a:r>
            <a:r>
              <a:rPr lang="en-US" sz="2800" dirty="0" smtClean="0">
                <a:solidFill>
                  <a:srgbClr val="008000"/>
                </a:solidFill>
              </a:rPr>
              <a:t> simple </a:t>
            </a:r>
            <a:r>
              <a:rPr lang="en-US" sz="2800" dirty="0" err="1" smtClean="0">
                <a:solidFill>
                  <a:srgbClr val="008000"/>
                </a:solidFill>
              </a:rPr>
              <a:t>est</a:t>
            </a:r>
            <a:r>
              <a:rPr lang="en-US" sz="2800" dirty="0" smtClean="0">
                <a:solidFill>
                  <a:srgbClr val="008000"/>
                </a:solidFill>
              </a:rPr>
              <a:t> plus </a:t>
            </a:r>
            <a:r>
              <a:rPr lang="en-US" sz="2800" dirty="0" err="1" smtClean="0">
                <a:solidFill>
                  <a:srgbClr val="008000"/>
                </a:solidFill>
              </a:rPr>
              <a:t>rapide</a:t>
            </a:r>
            <a:r>
              <a:rPr lang="en-US" sz="2800" dirty="0" smtClean="0">
                <a:solidFill>
                  <a:srgbClr val="008000"/>
                </a:solidFill>
              </a:rPr>
              <a:t>. </a:t>
            </a:r>
            <a:r>
              <a:rPr lang="en-US" sz="2800" dirty="0" err="1" smtClean="0">
                <a:solidFill>
                  <a:srgbClr val="008000"/>
                </a:solidFill>
              </a:rPr>
              <a:t>Utilisez</a:t>
            </a:r>
            <a:r>
              <a:rPr lang="en-US" sz="2800" dirty="0" smtClean="0">
                <a:solidFill>
                  <a:srgbClr val="008000"/>
                </a:solidFill>
              </a:rPr>
              <a:t>-le </a:t>
            </a:r>
            <a:r>
              <a:rPr lang="en-US" sz="2800" dirty="0" err="1" smtClean="0">
                <a:solidFill>
                  <a:srgbClr val="008000"/>
                </a:solidFill>
              </a:rPr>
              <a:t>si</a:t>
            </a:r>
            <a:r>
              <a:rPr lang="en-US" sz="2800" dirty="0" smtClean="0">
                <a:solidFill>
                  <a:srgbClr val="008000"/>
                </a:solidFill>
              </a:rPr>
              <a:t> </a:t>
            </a:r>
            <a:r>
              <a:rPr lang="en-US" sz="2800" dirty="0" err="1" smtClean="0">
                <a:solidFill>
                  <a:srgbClr val="008000"/>
                </a:solidFill>
              </a:rPr>
              <a:t>vous</a:t>
            </a:r>
            <a:r>
              <a:rPr lang="en-US" sz="2800" dirty="0" smtClean="0">
                <a:solidFill>
                  <a:srgbClr val="008000"/>
                </a:solidFill>
              </a:rPr>
              <a:t> </a:t>
            </a:r>
            <a:r>
              <a:rPr lang="en-US" sz="2800" dirty="0" err="1" smtClean="0">
                <a:solidFill>
                  <a:srgbClr val="008000"/>
                </a:solidFill>
              </a:rPr>
              <a:t>sentez</a:t>
            </a:r>
            <a:r>
              <a:rPr lang="en-US" sz="2800" dirty="0" smtClean="0">
                <a:solidFill>
                  <a:srgbClr val="008000"/>
                </a:solidFill>
              </a:rPr>
              <a:t> </a:t>
            </a:r>
            <a:r>
              <a:rPr lang="en-US" sz="2800" dirty="0" err="1" smtClean="0">
                <a:solidFill>
                  <a:srgbClr val="008000"/>
                </a:solidFill>
              </a:rPr>
              <a:t>qu’il</a:t>
            </a:r>
            <a:r>
              <a:rPr lang="en-US" sz="2800" dirty="0" smtClean="0">
                <a:solidFill>
                  <a:srgbClr val="008000"/>
                </a:solidFill>
              </a:rPr>
              <a:t> </a:t>
            </a:r>
            <a:r>
              <a:rPr lang="en-US" sz="2800" dirty="0" err="1" smtClean="0">
                <a:solidFill>
                  <a:srgbClr val="008000"/>
                </a:solidFill>
              </a:rPr>
              <a:t>va</a:t>
            </a:r>
            <a:r>
              <a:rPr lang="en-US" sz="2800" dirty="0" smtClean="0">
                <a:solidFill>
                  <a:srgbClr val="008000"/>
                </a:solidFill>
              </a:rPr>
              <a:t> </a:t>
            </a:r>
            <a:r>
              <a:rPr lang="en-US" sz="2800" dirty="0" err="1" smtClean="0">
                <a:solidFill>
                  <a:srgbClr val="008000"/>
                </a:solidFill>
              </a:rPr>
              <a:t>donner</a:t>
            </a:r>
            <a:r>
              <a:rPr lang="en-US" sz="2800" dirty="0" smtClean="0">
                <a:solidFill>
                  <a:srgbClr val="008000"/>
                </a:solidFill>
              </a:rPr>
              <a:t> </a:t>
            </a:r>
            <a:r>
              <a:rPr lang="en-US" sz="2800" dirty="0" err="1" smtClean="0">
                <a:solidFill>
                  <a:srgbClr val="008000"/>
                </a:solidFill>
              </a:rPr>
              <a:t>une</a:t>
            </a:r>
            <a:r>
              <a:rPr lang="en-US" sz="2800" dirty="0" smtClean="0">
                <a:solidFill>
                  <a:srgbClr val="008000"/>
                </a:solidFill>
              </a:rPr>
              <a:t> </a:t>
            </a:r>
            <a:r>
              <a:rPr lang="en-US" sz="2800" dirty="0" err="1" smtClean="0">
                <a:solidFill>
                  <a:srgbClr val="008000"/>
                </a:solidFill>
              </a:rPr>
              <a:t>bonne</a:t>
            </a:r>
            <a:r>
              <a:rPr lang="en-US" sz="2800" dirty="0" smtClean="0">
                <a:solidFill>
                  <a:srgbClr val="008000"/>
                </a:solidFill>
              </a:rPr>
              <a:t> approximation de </a:t>
            </a:r>
            <a:r>
              <a:rPr lang="en-US" sz="2800" dirty="0" err="1" smtClean="0">
                <a:solidFill>
                  <a:srgbClr val="008000"/>
                </a:solidFill>
              </a:rPr>
              <a:t>l’importance</a:t>
            </a:r>
            <a:r>
              <a:rPr lang="en-US" sz="2800" dirty="0" smtClean="0">
                <a:solidFill>
                  <a:srgbClr val="008000"/>
                </a:solidFill>
              </a:rPr>
              <a:t> des </a:t>
            </a:r>
            <a:r>
              <a:rPr lang="en-US" sz="2800" dirty="0" err="1" smtClean="0">
                <a:solidFill>
                  <a:srgbClr val="008000"/>
                </a:solidFill>
              </a:rPr>
              <a:t>différentes</a:t>
            </a:r>
            <a:r>
              <a:rPr lang="en-US" sz="2800" dirty="0" smtClean="0">
                <a:solidFill>
                  <a:srgbClr val="008000"/>
                </a:solidFill>
              </a:rPr>
              <a:t> menaces. </a:t>
            </a:r>
          </a:p>
          <a:p>
            <a:pPr lvl="1" eaLnBrk="1" hangingPunct="1">
              <a:lnSpc>
                <a:spcPct val="90000"/>
              </a:lnSpc>
              <a:spcBef>
                <a:spcPct val="15000"/>
              </a:spcBef>
            </a:pPr>
            <a:r>
              <a:rPr lang="en-US" sz="2800" dirty="0" smtClean="0">
                <a:solidFill>
                  <a:srgbClr val="008000"/>
                </a:solidFill>
              </a:rPr>
              <a:t>Le </a:t>
            </a:r>
            <a:r>
              <a:rPr lang="en-US" sz="2800" dirty="0" err="1" smtClean="0">
                <a:solidFill>
                  <a:srgbClr val="008000"/>
                </a:solidFill>
              </a:rPr>
              <a:t>classement</a:t>
            </a:r>
            <a:r>
              <a:rPr lang="en-US" sz="2800" dirty="0" smtClean="0">
                <a:solidFill>
                  <a:srgbClr val="008000"/>
                </a:solidFill>
              </a:rPr>
              <a:t> </a:t>
            </a:r>
            <a:r>
              <a:rPr lang="en-US" sz="2800" dirty="0" err="1" smtClean="0">
                <a:solidFill>
                  <a:srgbClr val="008000"/>
                </a:solidFill>
              </a:rPr>
              <a:t>basé</a:t>
            </a:r>
            <a:r>
              <a:rPr lang="en-US" sz="2800" dirty="0" smtClean="0">
                <a:solidFill>
                  <a:srgbClr val="008000"/>
                </a:solidFill>
              </a:rPr>
              <a:t> </a:t>
            </a:r>
            <a:r>
              <a:rPr lang="en-US" sz="2800" dirty="0" err="1" smtClean="0">
                <a:solidFill>
                  <a:srgbClr val="008000"/>
                </a:solidFill>
              </a:rPr>
              <a:t>sur</a:t>
            </a:r>
            <a:r>
              <a:rPr lang="en-US" sz="2800" dirty="0" smtClean="0">
                <a:solidFill>
                  <a:srgbClr val="008000"/>
                </a:solidFill>
              </a:rPr>
              <a:t> le stress </a:t>
            </a:r>
            <a:r>
              <a:rPr lang="en-US" sz="2800" dirty="0" err="1" smtClean="0">
                <a:solidFill>
                  <a:srgbClr val="008000"/>
                </a:solidFill>
              </a:rPr>
              <a:t>est</a:t>
            </a:r>
            <a:r>
              <a:rPr lang="en-US" sz="2800" dirty="0" smtClean="0">
                <a:solidFill>
                  <a:srgbClr val="008000"/>
                </a:solidFill>
              </a:rPr>
              <a:t> plus </a:t>
            </a:r>
            <a:r>
              <a:rPr lang="en-US" sz="2800" dirty="0" err="1" smtClean="0">
                <a:solidFill>
                  <a:srgbClr val="008000"/>
                </a:solidFill>
              </a:rPr>
              <a:t>rigoureux</a:t>
            </a:r>
            <a:r>
              <a:rPr lang="en-US" sz="2800" dirty="0" smtClean="0">
                <a:solidFill>
                  <a:srgbClr val="008000"/>
                </a:solidFill>
              </a:rPr>
              <a:t> </a:t>
            </a:r>
            <a:r>
              <a:rPr lang="en-US" sz="2800" dirty="0" err="1" smtClean="0">
                <a:solidFill>
                  <a:srgbClr val="008000"/>
                </a:solidFill>
              </a:rPr>
              <a:t>mais</a:t>
            </a:r>
            <a:r>
              <a:rPr lang="en-US" sz="2800" dirty="0" smtClean="0">
                <a:solidFill>
                  <a:srgbClr val="008000"/>
                </a:solidFill>
              </a:rPr>
              <a:t> </a:t>
            </a:r>
            <a:r>
              <a:rPr lang="en-US" sz="2800" dirty="0" err="1" smtClean="0">
                <a:solidFill>
                  <a:srgbClr val="008000"/>
                </a:solidFill>
              </a:rPr>
              <a:t>prend</a:t>
            </a:r>
            <a:r>
              <a:rPr lang="en-US" sz="2800" dirty="0" smtClean="0">
                <a:solidFill>
                  <a:srgbClr val="008000"/>
                </a:solidFill>
              </a:rPr>
              <a:t> beaucoup plus de temps. </a:t>
            </a:r>
            <a:r>
              <a:rPr lang="en-US" sz="2800" dirty="0" err="1" smtClean="0">
                <a:solidFill>
                  <a:srgbClr val="008000"/>
                </a:solidFill>
              </a:rPr>
              <a:t>Utilisez</a:t>
            </a:r>
            <a:r>
              <a:rPr lang="en-US" sz="2800" dirty="0" smtClean="0">
                <a:solidFill>
                  <a:srgbClr val="008000"/>
                </a:solidFill>
              </a:rPr>
              <a:t>-le </a:t>
            </a:r>
            <a:r>
              <a:rPr lang="en-US" sz="2800" dirty="0" err="1" smtClean="0">
                <a:solidFill>
                  <a:srgbClr val="008000"/>
                </a:solidFill>
              </a:rPr>
              <a:t>quand</a:t>
            </a:r>
            <a:r>
              <a:rPr lang="en-US" sz="2800" dirty="0" smtClean="0">
                <a:solidFill>
                  <a:srgbClr val="008000"/>
                </a:solidFill>
              </a:rPr>
              <a:t> la source du </a:t>
            </a:r>
            <a:r>
              <a:rPr lang="en-US" sz="2800" dirty="0" err="1" smtClean="0">
                <a:solidFill>
                  <a:srgbClr val="008000"/>
                </a:solidFill>
              </a:rPr>
              <a:t>problème</a:t>
            </a:r>
            <a:r>
              <a:rPr lang="en-US" sz="2800" dirty="0" smtClean="0">
                <a:solidFill>
                  <a:srgbClr val="008000"/>
                </a:solidFill>
              </a:rPr>
              <a:t> </a:t>
            </a:r>
            <a:r>
              <a:rPr lang="en-US" sz="2800" dirty="0" err="1" smtClean="0">
                <a:solidFill>
                  <a:srgbClr val="008000"/>
                </a:solidFill>
              </a:rPr>
              <a:t>n’est</a:t>
            </a:r>
            <a:r>
              <a:rPr lang="en-US" sz="2800" dirty="0" smtClean="0">
                <a:solidFill>
                  <a:srgbClr val="008000"/>
                </a:solidFill>
              </a:rPr>
              <a:t> pas </a:t>
            </a:r>
            <a:r>
              <a:rPr lang="en-US" sz="2800" dirty="0" err="1" smtClean="0">
                <a:solidFill>
                  <a:srgbClr val="008000"/>
                </a:solidFill>
              </a:rPr>
              <a:t>claire</a:t>
            </a:r>
            <a:r>
              <a:rPr lang="en-US" sz="2800" dirty="0" smtClean="0">
                <a:solidFill>
                  <a:srgbClr val="008000"/>
                </a:solidFill>
              </a:rPr>
              <a:t> </a:t>
            </a:r>
            <a:r>
              <a:rPr lang="en-US" sz="2800" dirty="0" err="1" smtClean="0">
                <a:solidFill>
                  <a:srgbClr val="008000"/>
                </a:solidFill>
              </a:rPr>
              <a:t>immédiatement</a:t>
            </a:r>
            <a:endParaRPr lang="en-US" sz="2800" dirty="0">
              <a:solidFill>
                <a:srgbClr val="008000"/>
              </a:solidFill>
            </a:endParaRPr>
          </a:p>
          <a:p>
            <a:pPr lvl="1" eaLnBrk="1" hangingPunct="1">
              <a:lnSpc>
                <a:spcPct val="90000"/>
              </a:lnSpc>
              <a:spcBef>
                <a:spcPct val="15000"/>
              </a:spcBef>
              <a:buFontTx/>
              <a:buNone/>
            </a:pPr>
            <a:endParaRPr lang="en-US" dirty="0" smtClean="0">
              <a:solidFill>
                <a:srgbClr val="008000"/>
              </a:solidFill>
            </a:endParaRPr>
          </a:p>
        </p:txBody>
      </p:sp>
      <p:sp>
        <p:nvSpPr>
          <p:cNvPr id="225284"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sz="2000" b="1">
              <a:solidFill>
                <a:srgbClr val="666633"/>
              </a:solidFill>
              <a:latin typeface="Comic Sans MS" pitchFamily="66" charset="0"/>
            </a:endParaRPr>
          </a:p>
        </p:txBody>
      </p:sp>
      <p:graphicFrame>
        <p:nvGraphicFramePr>
          <p:cNvPr id="1026" name="Object 5"/>
          <p:cNvGraphicFramePr>
            <a:graphicFrameLocks noChangeAspect="1"/>
          </p:cNvGraphicFramePr>
          <p:nvPr/>
        </p:nvGraphicFramePr>
        <p:xfrm>
          <a:off x="8305800" y="5791200"/>
          <a:ext cx="436563" cy="762000"/>
        </p:xfrm>
        <a:graphic>
          <a:graphicData uri="http://schemas.openxmlformats.org/presentationml/2006/ole">
            <p:oleObj spid="_x0000_s114706" name="Clip" r:id="rId4" imgW="2439134" imgH="4408950" progId="">
              <p:embed/>
            </p:oleObj>
          </a:graphicData>
        </a:graphic>
      </p:graphicFrame>
      <p:sp>
        <p:nvSpPr>
          <p:cNvPr id="6"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b="1" kern="0" dirty="0" err="1" smtClean="0">
                <a:solidFill>
                  <a:srgbClr val="FFFFFF"/>
                </a:solidFill>
                <a:latin typeface="Calibri" pitchFamily="34" charset="0"/>
                <a:ea typeface="+mj-ea"/>
                <a:cs typeface="+mj-cs"/>
              </a:rPr>
              <a:t>Classement</a:t>
            </a:r>
            <a:r>
              <a:rPr lang="en-US" sz="2800" b="1" kern="0" dirty="0" smtClean="0">
                <a:solidFill>
                  <a:srgbClr val="FFFFFF"/>
                </a:solidFill>
                <a:latin typeface="Calibri" pitchFamily="34" charset="0"/>
                <a:ea typeface="+mj-ea"/>
                <a:cs typeface="+mj-cs"/>
              </a:rPr>
              <a:t> des menaces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8"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600" b="1" kern="0" dirty="0" err="1" smtClean="0">
                <a:solidFill>
                  <a:schemeClr val="bg1"/>
                </a:solidFill>
              </a:rPr>
              <a:t>Problèmes</a:t>
            </a:r>
            <a:r>
              <a:rPr lang="en-US" sz="3600" b="1" kern="0" dirty="0" smtClean="0">
                <a:solidFill>
                  <a:schemeClr val="bg1"/>
                </a:solidFill>
              </a:rPr>
              <a:t> </a:t>
            </a:r>
            <a:r>
              <a:rPr lang="en-US" sz="3600" b="1" kern="0" dirty="0" err="1" smtClean="0">
                <a:solidFill>
                  <a:schemeClr val="bg1"/>
                </a:solidFill>
              </a:rPr>
              <a:t>courants</a:t>
            </a:r>
            <a:r>
              <a:rPr lang="en-US" sz="3600" b="1" kern="0" dirty="0" smtClean="0">
                <a:solidFill>
                  <a:schemeClr val="bg1"/>
                </a:solidFill>
              </a:rPr>
              <a:t> et </a:t>
            </a:r>
            <a:r>
              <a:rPr lang="en-US" sz="3600" b="1" kern="0" dirty="0" err="1" smtClean="0">
                <a:solidFill>
                  <a:schemeClr val="bg1"/>
                </a:solidFill>
              </a:rPr>
              <a:t>recommandations</a:t>
            </a:r>
            <a:endParaRPr lang="en-US" sz="3600" b="1" kern="0" dirty="0">
              <a:solidFill>
                <a:schemeClr val="bg1"/>
              </a:solidFill>
            </a:endParaRPr>
          </a:p>
        </p:txBody>
      </p:sp>
    </p:spTree>
    <p:extLst>
      <p:ext uri="{BB962C8B-B14F-4D97-AF65-F5344CB8AC3E}">
        <p14:creationId xmlns="" xmlns:p14="http://schemas.microsoft.com/office/powerpoint/2010/main" val="235657222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ChangeAspect="1"/>
          </p:cNvGraphicFramePr>
          <p:nvPr/>
        </p:nvGraphicFramePr>
        <p:xfrm>
          <a:off x="474663" y="1725613"/>
          <a:ext cx="7924800" cy="4519612"/>
        </p:xfrm>
        <a:graphic>
          <a:graphicData uri="http://schemas.openxmlformats.org/presentationml/2006/ole">
            <p:oleObj spid="_x0000_s107538" name="Visio" r:id="rId4" imgW="6717487" imgH="3406140" progId="">
              <p:embed/>
            </p:oleObj>
          </a:graphicData>
        </a:graphic>
      </p:graphicFrame>
      <p:sp>
        <p:nvSpPr>
          <p:cNvPr id="7"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err="1" smtClean="0">
                <a:solidFill>
                  <a:schemeClr val="bg1"/>
                </a:solidFill>
                <a:latin typeface="+mn-lt"/>
                <a:ea typeface="+mj-ea"/>
                <a:cs typeface="+mj-cs"/>
              </a:rPr>
              <a:t>Quel</a:t>
            </a:r>
            <a:r>
              <a:rPr lang="en-US" sz="3600" b="1" kern="0" dirty="0" smtClean="0">
                <a:solidFill>
                  <a:schemeClr val="bg1"/>
                </a:solidFill>
                <a:latin typeface="+mn-lt"/>
                <a:ea typeface="+mj-ea"/>
                <a:cs typeface="+mj-cs"/>
              </a:rPr>
              <a:t> site </a:t>
            </a:r>
            <a:r>
              <a:rPr lang="en-US" sz="3600" b="1" kern="0" dirty="0" err="1" smtClean="0">
                <a:solidFill>
                  <a:schemeClr val="bg1"/>
                </a:solidFill>
                <a:latin typeface="+mn-lt"/>
                <a:ea typeface="+mj-ea"/>
                <a:cs typeface="+mj-cs"/>
              </a:rPr>
              <a:t>est</a:t>
            </a:r>
            <a:r>
              <a:rPr lang="en-US" sz="3600" b="1" kern="0" dirty="0" smtClean="0">
                <a:solidFill>
                  <a:schemeClr val="bg1"/>
                </a:solidFill>
                <a:latin typeface="+mn-lt"/>
                <a:ea typeface="+mj-ea"/>
                <a:cs typeface="+mj-cs"/>
              </a:rPr>
              <a:t> le </a:t>
            </a:r>
            <a:r>
              <a:rPr lang="en-US" sz="3600" b="1" kern="0" dirty="0" err="1" smtClean="0">
                <a:solidFill>
                  <a:schemeClr val="bg1"/>
                </a:solidFill>
                <a:latin typeface="+mn-lt"/>
                <a:ea typeface="+mj-ea"/>
                <a:cs typeface="+mj-cs"/>
              </a:rPr>
              <a:t>mieux</a:t>
            </a:r>
            <a:r>
              <a:rPr lang="en-US" sz="3600" b="1" kern="0" dirty="0" smtClean="0">
                <a:solidFill>
                  <a:schemeClr val="bg1"/>
                </a:solidFill>
                <a:latin typeface="+mn-lt"/>
                <a:ea typeface="+mj-ea"/>
                <a:cs typeface="+mj-cs"/>
              </a:rPr>
              <a:t> </a:t>
            </a:r>
            <a:r>
              <a:rPr lang="en-US" sz="3600" b="1" kern="0" dirty="0" err="1" smtClean="0">
                <a:solidFill>
                  <a:schemeClr val="bg1"/>
                </a:solidFill>
                <a:latin typeface="+mn-lt"/>
                <a:ea typeface="+mj-ea"/>
                <a:cs typeface="+mj-cs"/>
              </a:rPr>
              <a:t>conservé</a:t>
            </a:r>
            <a:r>
              <a:rPr lang="en-US" sz="3600" b="1" kern="0" dirty="0" smtClean="0">
                <a:solidFill>
                  <a:schemeClr val="bg1"/>
                </a:solidFill>
                <a:latin typeface="+mn-lt"/>
                <a:ea typeface="+mj-ea"/>
                <a:cs typeface="+mj-cs"/>
              </a:rPr>
              <a:t> ?</a:t>
            </a:r>
          </a:p>
        </p:txBody>
      </p:sp>
      <p:sp>
        <p:nvSpPr>
          <p:cNvPr id="4" name="Rectangle 3"/>
          <p:cNvSpPr>
            <a:spLocks noGrp="1" noChangeArrowheads="1"/>
          </p:cNvSpPr>
          <p:nvPr>
            <p:ph type="title"/>
          </p:nvPr>
        </p:nvSpPr>
        <p:spPr>
          <a:xfrm>
            <a:off x="6172200" y="152400"/>
            <a:ext cx="2819400" cy="1143000"/>
          </a:xfrm>
        </p:spPr>
        <p:txBody>
          <a:bodyPr/>
          <a:lstStyle/>
          <a:p>
            <a:pPr algn="r"/>
            <a:r>
              <a:rPr lang="en-US" sz="2800" dirty="0" err="1" smtClean="0">
                <a:solidFill>
                  <a:schemeClr val="bg1"/>
                </a:solidFill>
                <a:latin typeface="Calibri" pitchFamily="34" charset="0"/>
              </a:rPr>
              <a:t>Classement</a:t>
            </a:r>
            <a:r>
              <a:rPr lang="en-US" sz="2800" dirty="0" smtClean="0">
                <a:solidFill>
                  <a:schemeClr val="bg1"/>
                </a:solidFill>
                <a:latin typeface="Calibri" pitchFamily="34" charset="0"/>
              </a:rPr>
              <a:t> des menaces</a:t>
            </a:r>
            <a:endParaRPr lang="en-US" sz="2800" dirty="0">
              <a:solidFill>
                <a:schemeClr val="bg1"/>
              </a:solidFill>
              <a:latin typeface="Calibri" pitchFamily="34" charset="0"/>
            </a:endParaRPr>
          </a:p>
        </p:txBody>
      </p:sp>
    </p:spTree>
    <p:extLst>
      <p:ext uri="{BB962C8B-B14F-4D97-AF65-F5344CB8AC3E}">
        <p14:creationId xmlns="" xmlns:p14="http://schemas.microsoft.com/office/powerpoint/2010/main" val="161496902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0" y="1600200"/>
            <a:ext cx="9144000" cy="4876800"/>
          </a:xfrm>
        </p:spPr>
        <p:txBody>
          <a:bodyPr/>
          <a:lstStyle/>
          <a:p>
            <a:pPr eaLnBrk="1" hangingPunct="1">
              <a:lnSpc>
                <a:spcPct val="90000"/>
              </a:lnSpc>
              <a:buNone/>
            </a:pPr>
            <a:r>
              <a:rPr lang="en-US" sz="3200" b="1" dirty="0" err="1" smtClean="0">
                <a:solidFill>
                  <a:schemeClr val="accent2"/>
                </a:solidFill>
              </a:rPr>
              <a:t>Problème</a:t>
            </a:r>
            <a:r>
              <a:rPr lang="en-US" sz="3200" b="1" dirty="0" smtClean="0">
                <a:solidFill>
                  <a:schemeClr val="accent2"/>
                </a:solidFill>
              </a:rPr>
              <a:t> : </a:t>
            </a:r>
            <a:r>
              <a:rPr lang="en-US" sz="3200" b="1" dirty="0" err="1" smtClean="0">
                <a:solidFill>
                  <a:schemeClr val="accent2"/>
                </a:solidFill>
              </a:rPr>
              <a:t>Qu’en</a:t>
            </a:r>
            <a:r>
              <a:rPr lang="en-US" sz="3200" b="1" dirty="0" smtClean="0">
                <a:solidFill>
                  <a:schemeClr val="accent2"/>
                </a:solidFill>
              </a:rPr>
              <a:t> </a:t>
            </a:r>
            <a:r>
              <a:rPr lang="en-US" sz="3200" b="1" dirty="0" err="1" smtClean="0">
                <a:solidFill>
                  <a:schemeClr val="accent2"/>
                </a:solidFill>
              </a:rPr>
              <a:t>est-il</a:t>
            </a:r>
            <a:r>
              <a:rPr lang="en-US" sz="3200" b="1" dirty="0" smtClean="0">
                <a:solidFill>
                  <a:schemeClr val="accent2"/>
                </a:solidFill>
              </a:rPr>
              <a:t> des menaces </a:t>
            </a:r>
            <a:r>
              <a:rPr lang="en-US" sz="3200" b="1" dirty="0" err="1" smtClean="0">
                <a:solidFill>
                  <a:schemeClr val="accent2"/>
                </a:solidFill>
              </a:rPr>
              <a:t>catastrophiques</a:t>
            </a:r>
            <a:r>
              <a:rPr lang="en-US" sz="3200" b="1" dirty="0" smtClean="0">
                <a:solidFill>
                  <a:schemeClr val="accent2"/>
                </a:solidFill>
              </a:rPr>
              <a:t> </a:t>
            </a:r>
            <a:r>
              <a:rPr lang="en-US" sz="3200" b="1" dirty="0" err="1" smtClean="0">
                <a:solidFill>
                  <a:schemeClr val="accent2"/>
                </a:solidFill>
              </a:rPr>
              <a:t>potentielles</a:t>
            </a:r>
            <a:r>
              <a:rPr lang="en-US" sz="3200" b="1" dirty="0" smtClean="0">
                <a:solidFill>
                  <a:schemeClr val="accent2"/>
                </a:solidFill>
              </a:rPr>
              <a:t> </a:t>
            </a:r>
            <a:r>
              <a:rPr lang="en-US" sz="3200" b="1" dirty="0" smtClean="0">
                <a:solidFill>
                  <a:schemeClr val="accent2"/>
                </a:solidFill>
              </a:rPr>
              <a:t>de </a:t>
            </a:r>
            <a:r>
              <a:rPr lang="en-US" sz="3200" b="1" dirty="0" err="1" smtClean="0">
                <a:solidFill>
                  <a:schemeClr val="accent2"/>
                </a:solidFill>
              </a:rPr>
              <a:t>probabilité</a:t>
            </a:r>
            <a:r>
              <a:rPr lang="en-US" sz="3200" b="1" dirty="0" smtClean="0">
                <a:solidFill>
                  <a:schemeClr val="accent2"/>
                </a:solidFill>
              </a:rPr>
              <a:t> </a:t>
            </a:r>
            <a:r>
              <a:rPr lang="en-US" sz="3200" b="1" dirty="0" err="1" smtClean="0">
                <a:solidFill>
                  <a:schemeClr val="accent2"/>
                </a:solidFill>
              </a:rPr>
              <a:t>inconnue</a:t>
            </a:r>
            <a:r>
              <a:rPr lang="en-US" sz="3200" b="1" dirty="0" smtClean="0">
                <a:solidFill>
                  <a:schemeClr val="accent2"/>
                </a:solidFill>
              </a:rPr>
              <a:t> et </a:t>
            </a:r>
            <a:r>
              <a:rPr lang="en-US" sz="3200" b="1" dirty="0" err="1" smtClean="0">
                <a:solidFill>
                  <a:schemeClr val="accent2"/>
                </a:solidFill>
              </a:rPr>
              <a:t>d’impact</a:t>
            </a:r>
            <a:r>
              <a:rPr lang="en-US" sz="3200" b="1" dirty="0" smtClean="0">
                <a:solidFill>
                  <a:schemeClr val="accent2"/>
                </a:solidFill>
              </a:rPr>
              <a:t> inconnu ?</a:t>
            </a:r>
          </a:p>
          <a:p>
            <a:pPr eaLnBrk="1" hangingPunct="1">
              <a:lnSpc>
                <a:spcPct val="90000"/>
              </a:lnSpc>
              <a:buNone/>
            </a:pPr>
            <a:endParaRPr lang="en-US" dirty="0" smtClean="0">
              <a:solidFill>
                <a:srgbClr val="008000"/>
              </a:solidFill>
            </a:endParaRPr>
          </a:p>
          <a:p>
            <a:pPr lvl="1" eaLnBrk="1" hangingPunct="1">
              <a:lnSpc>
                <a:spcPct val="90000"/>
              </a:lnSpc>
              <a:spcBef>
                <a:spcPct val="15000"/>
              </a:spcBef>
            </a:pPr>
            <a:r>
              <a:rPr lang="en-US" sz="2800" dirty="0" smtClean="0">
                <a:solidFill>
                  <a:srgbClr val="008000"/>
                </a:solidFill>
              </a:rPr>
              <a:t>“User </a:t>
            </a:r>
            <a:r>
              <a:rPr lang="en-US" sz="2800" dirty="0">
                <a:solidFill>
                  <a:srgbClr val="008000"/>
                </a:solidFill>
              </a:rPr>
              <a:t>Override” </a:t>
            </a:r>
            <a:r>
              <a:rPr lang="en-US" sz="2800" dirty="0" smtClean="0">
                <a:solidFill>
                  <a:srgbClr val="008000"/>
                </a:solidFill>
              </a:rPr>
              <a:t>(</a:t>
            </a:r>
            <a:r>
              <a:rPr lang="en-US" sz="2800" dirty="0" err="1" smtClean="0">
                <a:solidFill>
                  <a:srgbClr val="008000"/>
                </a:solidFill>
              </a:rPr>
              <a:t>choix</a:t>
            </a:r>
            <a:r>
              <a:rPr lang="en-US" sz="2800" dirty="0" smtClean="0">
                <a:solidFill>
                  <a:srgbClr val="008000"/>
                </a:solidFill>
              </a:rPr>
              <a:t> de </a:t>
            </a:r>
            <a:r>
              <a:rPr lang="en-US" sz="2800" dirty="0" err="1" smtClean="0">
                <a:solidFill>
                  <a:srgbClr val="008000"/>
                </a:solidFill>
              </a:rPr>
              <a:t>l’utilisateur</a:t>
            </a:r>
            <a:r>
              <a:rPr lang="en-US" sz="2800" dirty="0" smtClean="0">
                <a:solidFill>
                  <a:srgbClr val="008000"/>
                </a:solidFill>
              </a:rPr>
              <a:t>) </a:t>
            </a:r>
            <a:r>
              <a:rPr lang="en-US" sz="2800" dirty="0" err="1" smtClean="0">
                <a:solidFill>
                  <a:srgbClr val="008000"/>
                </a:solidFill>
              </a:rPr>
              <a:t>fonctionne</a:t>
            </a:r>
            <a:r>
              <a:rPr lang="en-US" sz="2800" dirty="0" smtClean="0">
                <a:solidFill>
                  <a:srgbClr val="008000"/>
                </a:solidFill>
              </a:rPr>
              <a:t> : </a:t>
            </a:r>
            <a:r>
              <a:rPr lang="en-US" sz="2800" dirty="0" err="1" smtClean="0">
                <a:solidFill>
                  <a:srgbClr val="008000"/>
                </a:solidFill>
              </a:rPr>
              <a:t>meilleure</a:t>
            </a:r>
            <a:r>
              <a:rPr lang="en-US" sz="2800" dirty="0" smtClean="0">
                <a:solidFill>
                  <a:srgbClr val="008000"/>
                </a:solidFill>
              </a:rPr>
              <a:t> supposition de </a:t>
            </a:r>
            <a:r>
              <a:rPr lang="en-US" sz="2800" dirty="0" err="1" smtClean="0">
                <a:solidFill>
                  <a:srgbClr val="008000"/>
                </a:solidFill>
              </a:rPr>
              <a:t>l’équipe</a:t>
            </a:r>
            <a:r>
              <a:rPr lang="en-US" sz="2800" dirty="0" smtClean="0">
                <a:solidFill>
                  <a:srgbClr val="008000"/>
                </a:solidFill>
              </a:rPr>
              <a:t> </a:t>
            </a:r>
          </a:p>
          <a:p>
            <a:pPr lvl="1" eaLnBrk="1" hangingPunct="1">
              <a:lnSpc>
                <a:spcPct val="90000"/>
              </a:lnSpc>
              <a:spcBef>
                <a:spcPct val="15000"/>
              </a:spcBef>
              <a:buFontTx/>
              <a:buNone/>
            </a:pPr>
            <a:endParaRPr lang="en-US" dirty="0" smtClean="0">
              <a:solidFill>
                <a:srgbClr val="008000"/>
              </a:solidFill>
            </a:endParaRPr>
          </a:p>
        </p:txBody>
      </p:sp>
      <p:sp>
        <p:nvSpPr>
          <p:cNvPr id="225284"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sz="2000" b="1">
              <a:solidFill>
                <a:srgbClr val="666633"/>
              </a:solidFill>
              <a:latin typeface="Comic Sans MS" pitchFamily="66" charset="0"/>
            </a:endParaRPr>
          </a:p>
        </p:txBody>
      </p:sp>
      <p:graphicFrame>
        <p:nvGraphicFramePr>
          <p:cNvPr id="1026" name="Object 5"/>
          <p:cNvGraphicFramePr>
            <a:graphicFrameLocks noChangeAspect="1"/>
          </p:cNvGraphicFramePr>
          <p:nvPr/>
        </p:nvGraphicFramePr>
        <p:xfrm>
          <a:off x="8305800" y="5791200"/>
          <a:ext cx="436563" cy="762000"/>
        </p:xfrm>
        <a:graphic>
          <a:graphicData uri="http://schemas.openxmlformats.org/presentationml/2006/ole">
            <p:oleObj spid="_x0000_s115732" name="Clip" r:id="rId4" imgW="2439134" imgH="4408950" progId="">
              <p:embed/>
            </p:oleObj>
          </a:graphicData>
        </a:graphic>
      </p:graphicFrame>
      <p:sp>
        <p:nvSpPr>
          <p:cNvPr id="6"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b="1" kern="0" dirty="0" err="1" smtClean="0">
                <a:solidFill>
                  <a:srgbClr val="FFFFFF"/>
                </a:solidFill>
                <a:latin typeface="Calibri" pitchFamily="34" charset="0"/>
                <a:ea typeface="+mj-ea"/>
                <a:cs typeface="+mj-cs"/>
              </a:rPr>
              <a:t>Classement</a:t>
            </a:r>
            <a:r>
              <a:rPr lang="en-US" sz="2800" b="1" kern="0" dirty="0" smtClean="0">
                <a:solidFill>
                  <a:srgbClr val="FFFFFF"/>
                </a:solidFill>
                <a:latin typeface="Calibri" pitchFamily="34" charset="0"/>
                <a:ea typeface="+mj-ea"/>
                <a:cs typeface="+mj-cs"/>
              </a:rPr>
              <a:t> des menaces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8"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600" b="1" kern="0" dirty="0" err="1" smtClean="0">
                <a:solidFill>
                  <a:schemeClr val="bg1"/>
                </a:solidFill>
              </a:rPr>
              <a:t>Problèmes</a:t>
            </a:r>
            <a:r>
              <a:rPr lang="en-US" sz="3600" b="1" kern="0" dirty="0" smtClean="0">
                <a:solidFill>
                  <a:schemeClr val="bg1"/>
                </a:solidFill>
              </a:rPr>
              <a:t> </a:t>
            </a:r>
            <a:r>
              <a:rPr lang="en-US" sz="3600" b="1" kern="0" dirty="0" err="1" smtClean="0">
                <a:solidFill>
                  <a:schemeClr val="bg1"/>
                </a:solidFill>
              </a:rPr>
              <a:t>courants</a:t>
            </a:r>
            <a:r>
              <a:rPr lang="en-US" sz="3600" b="1" kern="0" dirty="0" smtClean="0">
                <a:solidFill>
                  <a:schemeClr val="bg1"/>
                </a:solidFill>
              </a:rPr>
              <a:t> et </a:t>
            </a:r>
            <a:r>
              <a:rPr lang="en-US" sz="3600" b="1" kern="0" dirty="0" err="1" smtClean="0">
                <a:solidFill>
                  <a:schemeClr val="bg1"/>
                </a:solidFill>
              </a:rPr>
              <a:t>recommandations</a:t>
            </a:r>
            <a:endParaRPr lang="en-US" sz="3600" b="1" kern="0" dirty="0">
              <a:solidFill>
                <a:schemeClr val="bg1"/>
              </a:solidFill>
            </a:endParaRPr>
          </a:p>
        </p:txBody>
      </p:sp>
    </p:spTree>
    <p:extLst>
      <p:ext uri="{BB962C8B-B14F-4D97-AF65-F5344CB8AC3E}">
        <p14:creationId xmlns="" xmlns:p14="http://schemas.microsoft.com/office/powerpoint/2010/main" val="42847485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5283">
                                            <p:txEl>
                                              <p:pRg st="2" end="2"/>
                                            </p:txEl>
                                          </p:spTgt>
                                        </p:tgtEl>
                                        <p:attrNameLst>
                                          <p:attrName>style.visibility</p:attrName>
                                        </p:attrNameLst>
                                      </p:cBhvr>
                                      <p:to>
                                        <p:strVal val="visible"/>
                                      </p:to>
                                    </p:set>
                                    <p:animEffect transition="in" filter="wipe(left)">
                                      <p:cBhvr>
                                        <p:cTn id="7" dur="500"/>
                                        <p:tgtEl>
                                          <p:spTgt spid="225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0" y="1600200"/>
            <a:ext cx="9144000" cy="4876800"/>
          </a:xfrm>
        </p:spPr>
        <p:txBody>
          <a:bodyPr/>
          <a:lstStyle/>
          <a:p>
            <a:pPr eaLnBrk="1" hangingPunct="1">
              <a:lnSpc>
                <a:spcPct val="90000"/>
              </a:lnSpc>
              <a:buNone/>
            </a:pPr>
            <a:r>
              <a:rPr lang="en-US" sz="3200" b="1" dirty="0" err="1" smtClean="0">
                <a:solidFill>
                  <a:schemeClr val="accent2"/>
                </a:solidFill>
              </a:rPr>
              <a:t>Problème</a:t>
            </a:r>
            <a:r>
              <a:rPr lang="en-US" sz="3200" b="1" dirty="0" smtClean="0">
                <a:solidFill>
                  <a:schemeClr val="accent2"/>
                </a:solidFill>
              </a:rPr>
              <a:t> : les perturbations </a:t>
            </a:r>
            <a:r>
              <a:rPr lang="en-US" sz="3200" b="1" dirty="0" err="1" smtClean="0">
                <a:solidFill>
                  <a:schemeClr val="accent2"/>
                </a:solidFill>
              </a:rPr>
              <a:t>naturelles</a:t>
            </a:r>
            <a:r>
              <a:rPr lang="en-US" sz="3200" b="1" dirty="0" smtClean="0">
                <a:solidFill>
                  <a:schemeClr val="accent2"/>
                </a:solidFill>
              </a:rPr>
              <a:t> (ex : </a:t>
            </a:r>
            <a:r>
              <a:rPr lang="en-US" sz="3200" b="1" dirty="0" err="1" smtClean="0">
                <a:solidFill>
                  <a:schemeClr val="accent2"/>
                </a:solidFill>
              </a:rPr>
              <a:t>ouragans</a:t>
            </a:r>
            <a:r>
              <a:rPr lang="en-US" sz="3200" b="1" dirty="0" smtClean="0">
                <a:solidFill>
                  <a:schemeClr val="accent2"/>
                </a:solidFill>
              </a:rPr>
              <a:t>) </a:t>
            </a:r>
            <a:r>
              <a:rPr lang="en-US" sz="3200" b="1" dirty="0" err="1" smtClean="0">
                <a:solidFill>
                  <a:schemeClr val="accent2"/>
                </a:solidFill>
              </a:rPr>
              <a:t>sont-elles</a:t>
            </a:r>
            <a:r>
              <a:rPr lang="en-US" sz="3200" b="1" dirty="0" smtClean="0">
                <a:solidFill>
                  <a:schemeClr val="accent2"/>
                </a:solidFill>
              </a:rPr>
              <a:t> des stress ?</a:t>
            </a:r>
          </a:p>
          <a:p>
            <a:pPr eaLnBrk="1" hangingPunct="1">
              <a:lnSpc>
                <a:spcPct val="90000"/>
              </a:lnSpc>
              <a:buNone/>
            </a:pPr>
            <a:endParaRPr lang="en-US" dirty="0" smtClean="0">
              <a:solidFill>
                <a:srgbClr val="008000"/>
              </a:solidFill>
            </a:endParaRPr>
          </a:p>
          <a:p>
            <a:pPr lvl="1" eaLnBrk="1" hangingPunct="1">
              <a:lnSpc>
                <a:spcPct val="90000"/>
              </a:lnSpc>
              <a:spcBef>
                <a:spcPct val="15000"/>
              </a:spcBef>
            </a:pPr>
            <a:r>
              <a:rPr lang="en-US" sz="2800" dirty="0" smtClean="0">
                <a:solidFill>
                  <a:srgbClr val="008000"/>
                </a:solidFill>
              </a:rPr>
              <a:t>Non, </a:t>
            </a:r>
            <a:r>
              <a:rPr lang="en-US" sz="2800" dirty="0" err="1" smtClean="0">
                <a:solidFill>
                  <a:srgbClr val="008000"/>
                </a:solidFill>
              </a:rPr>
              <a:t>sauf</a:t>
            </a:r>
            <a:r>
              <a:rPr lang="en-US" sz="2800" dirty="0" smtClean="0">
                <a:solidFill>
                  <a:srgbClr val="008000"/>
                </a:solidFill>
              </a:rPr>
              <a:t> </a:t>
            </a:r>
            <a:r>
              <a:rPr lang="en-US" sz="2800" dirty="0" err="1" smtClean="0">
                <a:solidFill>
                  <a:srgbClr val="008000"/>
                </a:solidFill>
              </a:rPr>
              <a:t>si</a:t>
            </a:r>
            <a:r>
              <a:rPr lang="en-US" sz="2800" dirty="0" smtClean="0">
                <a:solidFill>
                  <a:srgbClr val="008000"/>
                </a:solidFill>
              </a:rPr>
              <a:t> </a:t>
            </a:r>
            <a:r>
              <a:rPr lang="en-US" sz="2800" dirty="0" err="1" smtClean="0">
                <a:solidFill>
                  <a:srgbClr val="008000"/>
                </a:solidFill>
              </a:rPr>
              <a:t>elles</a:t>
            </a:r>
            <a:r>
              <a:rPr lang="en-US" sz="2800" dirty="0" smtClean="0">
                <a:solidFill>
                  <a:srgbClr val="008000"/>
                </a:solidFill>
              </a:rPr>
              <a:t> </a:t>
            </a:r>
            <a:r>
              <a:rPr lang="en-US" sz="2800" dirty="0" err="1" smtClean="0">
                <a:solidFill>
                  <a:srgbClr val="008000"/>
                </a:solidFill>
              </a:rPr>
              <a:t>ont</a:t>
            </a:r>
            <a:r>
              <a:rPr lang="en-US" sz="2800" dirty="0" smtClean="0">
                <a:solidFill>
                  <a:srgbClr val="008000"/>
                </a:solidFill>
              </a:rPr>
              <a:t> </a:t>
            </a:r>
            <a:r>
              <a:rPr lang="en-US" sz="2800" dirty="0" err="1" smtClean="0">
                <a:solidFill>
                  <a:srgbClr val="008000"/>
                </a:solidFill>
              </a:rPr>
              <a:t>été</a:t>
            </a:r>
            <a:r>
              <a:rPr lang="en-US" sz="2800" dirty="0" smtClean="0">
                <a:solidFill>
                  <a:srgbClr val="008000"/>
                </a:solidFill>
              </a:rPr>
              <a:t> </a:t>
            </a:r>
            <a:r>
              <a:rPr lang="en-US" sz="2800" dirty="0" err="1" smtClean="0">
                <a:solidFill>
                  <a:srgbClr val="008000"/>
                </a:solidFill>
              </a:rPr>
              <a:t>exacerbées</a:t>
            </a:r>
            <a:r>
              <a:rPr lang="en-US" sz="2800" dirty="0" smtClean="0">
                <a:solidFill>
                  <a:srgbClr val="008000"/>
                </a:solidFill>
              </a:rPr>
              <a:t> par </a:t>
            </a:r>
            <a:r>
              <a:rPr lang="en-US" sz="2800" dirty="0" err="1" smtClean="0">
                <a:solidFill>
                  <a:srgbClr val="008000"/>
                </a:solidFill>
              </a:rPr>
              <a:t>une</a:t>
            </a:r>
            <a:r>
              <a:rPr lang="en-US" sz="2800" dirty="0" smtClean="0">
                <a:solidFill>
                  <a:srgbClr val="008000"/>
                </a:solidFill>
              </a:rPr>
              <a:t> source </a:t>
            </a:r>
            <a:r>
              <a:rPr lang="en-US" sz="2800" dirty="0" err="1" smtClean="0">
                <a:solidFill>
                  <a:srgbClr val="008000"/>
                </a:solidFill>
              </a:rPr>
              <a:t>connue</a:t>
            </a:r>
            <a:r>
              <a:rPr lang="en-US" sz="2800" dirty="0" smtClean="0">
                <a:solidFill>
                  <a:srgbClr val="008000"/>
                </a:solidFill>
              </a:rPr>
              <a:t> (ex : </a:t>
            </a:r>
            <a:r>
              <a:rPr lang="en-US" sz="2800" dirty="0" err="1" smtClean="0">
                <a:solidFill>
                  <a:srgbClr val="008000"/>
                </a:solidFill>
              </a:rPr>
              <a:t>excès</a:t>
            </a:r>
            <a:r>
              <a:rPr lang="en-US" sz="2800" dirty="0" smtClean="0">
                <a:solidFill>
                  <a:srgbClr val="008000"/>
                </a:solidFill>
              </a:rPr>
              <a:t> de CO</a:t>
            </a:r>
            <a:r>
              <a:rPr lang="en-US" sz="2800" baseline="-25000" dirty="0" smtClean="0">
                <a:solidFill>
                  <a:srgbClr val="008000"/>
                </a:solidFill>
              </a:rPr>
              <a:t>2</a:t>
            </a:r>
            <a:r>
              <a:rPr lang="en-US" sz="2800" dirty="0" smtClean="0">
                <a:solidFill>
                  <a:srgbClr val="008000"/>
                </a:solidFill>
              </a:rPr>
              <a:t>)</a:t>
            </a:r>
          </a:p>
        </p:txBody>
      </p:sp>
      <p:sp>
        <p:nvSpPr>
          <p:cNvPr id="225284"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sz="2000" b="1">
              <a:solidFill>
                <a:srgbClr val="666633"/>
              </a:solidFill>
              <a:latin typeface="Comic Sans MS" pitchFamily="66" charset="0"/>
            </a:endParaRPr>
          </a:p>
        </p:txBody>
      </p:sp>
      <p:graphicFrame>
        <p:nvGraphicFramePr>
          <p:cNvPr id="1026" name="Object 5"/>
          <p:cNvGraphicFramePr>
            <a:graphicFrameLocks noChangeAspect="1"/>
          </p:cNvGraphicFramePr>
          <p:nvPr/>
        </p:nvGraphicFramePr>
        <p:xfrm>
          <a:off x="8305800" y="5791200"/>
          <a:ext cx="436563" cy="762000"/>
        </p:xfrm>
        <a:graphic>
          <a:graphicData uri="http://schemas.openxmlformats.org/presentationml/2006/ole">
            <p:oleObj spid="_x0000_s116754" name="Clip" r:id="rId4" imgW="2439134" imgH="4408950" progId="">
              <p:embed/>
            </p:oleObj>
          </a:graphicData>
        </a:graphic>
      </p:graphicFrame>
      <p:sp>
        <p:nvSpPr>
          <p:cNvPr id="6"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b="1" kern="0" dirty="0" err="1" smtClean="0">
                <a:solidFill>
                  <a:srgbClr val="FFFFFF"/>
                </a:solidFill>
                <a:latin typeface="Calibri" pitchFamily="34" charset="0"/>
                <a:ea typeface="+mj-ea"/>
                <a:cs typeface="+mj-cs"/>
              </a:rPr>
              <a:t>Classement</a:t>
            </a:r>
            <a:r>
              <a:rPr lang="en-US" sz="2800" b="1" kern="0" dirty="0" smtClean="0">
                <a:solidFill>
                  <a:srgbClr val="FFFFFF"/>
                </a:solidFill>
                <a:latin typeface="Calibri" pitchFamily="34" charset="0"/>
                <a:ea typeface="+mj-ea"/>
                <a:cs typeface="+mj-cs"/>
              </a:rPr>
              <a:t> des menaces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8"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600" b="1" kern="0" dirty="0" err="1" smtClean="0">
                <a:solidFill>
                  <a:schemeClr val="bg1"/>
                </a:solidFill>
              </a:rPr>
              <a:t>Problèmes</a:t>
            </a:r>
            <a:r>
              <a:rPr lang="en-US" sz="3600" b="1" kern="0" dirty="0" smtClean="0">
                <a:solidFill>
                  <a:schemeClr val="bg1"/>
                </a:solidFill>
              </a:rPr>
              <a:t> </a:t>
            </a:r>
            <a:r>
              <a:rPr lang="en-US" sz="3600" b="1" kern="0" dirty="0" err="1" smtClean="0">
                <a:solidFill>
                  <a:schemeClr val="bg1"/>
                </a:solidFill>
              </a:rPr>
              <a:t>courants</a:t>
            </a:r>
            <a:r>
              <a:rPr lang="en-US" sz="3600" b="1" kern="0" dirty="0" smtClean="0">
                <a:solidFill>
                  <a:schemeClr val="bg1"/>
                </a:solidFill>
              </a:rPr>
              <a:t> et </a:t>
            </a:r>
            <a:r>
              <a:rPr lang="en-US" sz="3600" b="1" kern="0" dirty="0" err="1" smtClean="0">
                <a:solidFill>
                  <a:schemeClr val="bg1"/>
                </a:solidFill>
              </a:rPr>
              <a:t>recommandations</a:t>
            </a:r>
            <a:endParaRPr lang="en-US" sz="3600" b="1" kern="0" dirty="0">
              <a:solidFill>
                <a:schemeClr val="bg1"/>
              </a:solidFill>
            </a:endParaRPr>
          </a:p>
        </p:txBody>
      </p:sp>
    </p:spTree>
    <p:extLst>
      <p:ext uri="{BB962C8B-B14F-4D97-AF65-F5344CB8AC3E}">
        <p14:creationId xmlns="" xmlns:p14="http://schemas.microsoft.com/office/powerpoint/2010/main" val="57054061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0" y="1600200"/>
            <a:ext cx="9144000" cy="4876800"/>
          </a:xfrm>
        </p:spPr>
        <p:txBody>
          <a:bodyPr/>
          <a:lstStyle/>
          <a:p>
            <a:pPr eaLnBrk="1" hangingPunct="1">
              <a:lnSpc>
                <a:spcPct val="90000"/>
              </a:lnSpc>
              <a:buNone/>
            </a:pPr>
            <a:r>
              <a:rPr lang="en-US" sz="3200" b="1" dirty="0" err="1" smtClean="0">
                <a:solidFill>
                  <a:schemeClr val="accent2"/>
                </a:solidFill>
              </a:rPr>
              <a:t>Problème</a:t>
            </a:r>
            <a:r>
              <a:rPr lang="en-US" sz="3200" b="1" dirty="0" smtClean="0">
                <a:solidFill>
                  <a:schemeClr val="accent2"/>
                </a:solidFill>
              </a:rPr>
              <a:t> : </a:t>
            </a:r>
            <a:r>
              <a:rPr lang="en-US" sz="3200" b="1" dirty="0" err="1" smtClean="0">
                <a:solidFill>
                  <a:schemeClr val="accent2"/>
                </a:solidFill>
              </a:rPr>
              <a:t>qu’en</a:t>
            </a:r>
            <a:r>
              <a:rPr lang="en-US" sz="3200" b="1" dirty="0" smtClean="0">
                <a:solidFill>
                  <a:schemeClr val="accent2"/>
                </a:solidFill>
              </a:rPr>
              <a:t> </a:t>
            </a:r>
            <a:r>
              <a:rPr lang="en-US" sz="3200" b="1" dirty="0" err="1" smtClean="0">
                <a:solidFill>
                  <a:schemeClr val="accent2"/>
                </a:solidFill>
              </a:rPr>
              <a:t>est-il</a:t>
            </a:r>
            <a:r>
              <a:rPr lang="en-US" sz="3200" b="1" dirty="0" smtClean="0">
                <a:solidFill>
                  <a:schemeClr val="accent2"/>
                </a:solidFill>
              </a:rPr>
              <a:t> des impacts </a:t>
            </a:r>
            <a:r>
              <a:rPr lang="en-US" sz="3200" b="1" dirty="0" err="1" smtClean="0">
                <a:solidFill>
                  <a:schemeClr val="accent2"/>
                </a:solidFill>
              </a:rPr>
              <a:t>cumulatifs</a:t>
            </a:r>
            <a:r>
              <a:rPr lang="en-US" sz="3200" b="1" dirty="0" smtClean="0">
                <a:solidFill>
                  <a:schemeClr val="accent2"/>
                </a:solidFill>
              </a:rPr>
              <a:t> ?</a:t>
            </a:r>
          </a:p>
          <a:p>
            <a:pPr eaLnBrk="1" hangingPunct="1">
              <a:lnSpc>
                <a:spcPct val="90000"/>
              </a:lnSpc>
              <a:buNone/>
            </a:pPr>
            <a:endParaRPr lang="en-US" dirty="0" smtClean="0">
              <a:solidFill>
                <a:srgbClr val="008000"/>
              </a:solidFill>
            </a:endParaRPr>
          </a:p>
          <a:p>
            <a:pPr lvl="1" eaLnBrk="1" hangingPunct="1">
              <a:spcBef>
                <a:spcPct val="15000"/>
              </a:spcBef>
            </a:pPr>
            <a:r>
              <a:rPr lang="en-US" sz="2800" dirty="0" err="1" smtClean="0">
                <a:solidFill>
                  <a:srgbClr val="008000"/>
                </a:solidFill>
              </a:rPr>
              <a:t>L’algorithme</a:t>
            </a:r>
            <a:r>
              <a:rPr lang="en-US" sz="2800" dirty="0" smtClean="0">
                <a:solidFill>
                  <a:srgbClr val="008000"/>
                </a:solidFill>
              </a:rPr>
              <a:t> de </a:t>
            </a:r>
            <a:r>
              <a:rPr lang="en-US" sz="2800" dirty="0" err="1" smtClean="0">
                <a:solidFill>
                  <a:srgbClr val="008000"/>
                </a:solidFill>
              </a:rPr>
              <a:t>classement</a:t>
            </a:r>
            <a:r>
              <a:rPr lang="en-US" sz="2800" dirty="0" smtClean="0">
                <a:solidFill>
                  <a:srgbClr val="008000"/>
                </a:solidFill>
              </a:rPr>
              <a:t> de </a:t>
            </a:r>
            <a:r>
              <a:rPr lang="en-US" sz="2800" dirty="0" err="1" smtClean="0">
                <a:solidFill>
                  <a:srgbClr val="008000"/>
                </a:solidFill>
              </a:rPr>
              <a:t>Miradi</a:t>
            </a:r>
            <a:r>
              <a:rPr lang="en-US" sz="2800" dirty="0" smtClean="0">
                <a:solidFill>
                  <a:srgbClr val="008000"/>
                </a:solidFill>
              </a:rPr>
              <a:t> </a:t>
            </a:r>
            <a:r>
              <a:rPr lang="en-US" sz="2800" dirty="0" err="1" smtClean="0">
                <a:solidFill>
                  <a:srgbClr val="008000"/>
                </a:solidFill>
              </a:rPr>
              <a:t>prend</a:t>
            </a:r>
            <a:r>
              <a:rPr lang="en-US" sz="2800" dirty="0" smtClean="0">
                <a:solidFill>
                  <a:srgbClr val="008000"/>
                </a:solidFill>
              </a:rPr>
              <a:t> en charge </a:t>
            </a:r>
            <a:r>
              <a:rPr lang="en-US" sz="2800" dirty="0" err="1" smtClean="0">
                <a:solidFill>
                  <a:srgbClr val="008000"/>
                </a:solidFill>
              </a:rPr>
              <a:t>une</a:t>
            </a:r>
            <a:r>
              <a:rPr lang="en-US" sz="2800" dirty="0" smtClean="0">
                <a:solidFill>
                  <a:srgbClr val="008000"/>
                </a:solidFill>
              </a:rPr>
              <a:t> source qui cause des stress multiples, </a:t>
            </a:r>
            <a:r>
              <a:rPr lang="en-US" sz="2800" dirty="0" err="1" smtClean="0">
                <a:solidFill>
                  <a:srgbClr val="008000"/>
                </a:solidFill>
              </a:rPr>
              <a:t>mais</a:t>
            </a:r>
            <a:r>
              <a:rPr lang="en-US" sz="2800" dirty="0" smtClean="0">
                <a:solidFill>
                  <a:srgbClr val="008000"/>
                </a:solidFill>
              </a:rPr>
              <a:t> pas des sources multiples qui </a:t>
            </a:r>
            <a:r>
              <a:rPr lang="en-US" sz="2800" dirty="0" err="1" smtClean="0">
                <a:solidFill>
                  <a:srgbClr val="008000"/>
                </a:solidFill>
              </a:rPr>
              <a:t>causent</a:t>
            </a:r>
            <a:r>
              <a:rPr lang="en-US" sz="2800" dirty="0" smtClean="0">
                <a:solidFill>
                  <a:srgbClr val="008000"/>
                </a:solidFill>
              </a:rPr>
              <a:t> des stress multiples </a:t>
            </a:r>
            <a:r>
              <a:rPr lang="en-US" sz="2800" dirty="0" err="1" smtClean="0">
                <a:solidFill>
                  <a:srgbClr val="008000"/>
                </a:solidFill>
              </a:rPr>
              <a:t>pouvant</a:t>
            </a:r>
            <a:r>
              <a:rPr lang="en-US" sz="2800" dirty="0" smtClean="0">
                <a:solidFill>
                  <a:srgbClr val="008000"/>
                </a:solidFill>
              </a:rPr>
              <a:t> </a:t>
            </a:r>
            <a:r>
              <a:rPr lang="en-US" sz="2800" dirty="0" err="1" smtClean="0">
                <a:solidFill>
                  <a:srgbClr val="008000"/>
                </a:solidFill>
              </a:rPr>
              <a:t>avoir</a:t>
            </a:r>
            <a:r>
              <a:rPr lang="en-US" sz="2800" dirty="0" smtClean="0">
                <a:solidFill>
                  <a:srgbClr val="008000"/>
                </a:solidFill>
              </a:rPr>
              <a:t> un impact </a:t>
            </a:r>
            <a:r>
              <a:rPr lang="en-US" sz="2800" dirty="0" err="1" smtClean="0">
                <a:solidFill>
                  <a:srgbClr val="008000"/>
                </a:solidFill>
              </a:rPr>
              <a:t>cumulatif</a:t>
            </a:r>
            <a:endParaRPr lang="en-US" sz="2800" dirty="0" smtClean="0">
              <a:solidFill>
                <a:srgbClr val="008000"/>
              </a:solidFill>
            </a:endParaRPr>
          </a:p>
        </p:txBody>
      </p:sp>
      <p:sp>
        <p:nvSpPr>
          <p:cNvPr id="225284"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sz="2000" b="1">
              <a:solidFill>
                <a:srgbClr val="666633"/>
              </a:solidFill>
              <a:latin typeface="Comic Sans MS" pitchFamily="66" charset="0"/>
            </a:endParaRPr>
          </a:p>
        </p:txBody>
      </p:sp>
      <p:graphicFrame>
        <p:nvGraphicFramePr>
          <p:cNvPr id="1026" name="Object 5"/>
          <p:cNvGraphicFramePr>
            <a:graphicFrameLocks noChangeAspect="1"/>
          </p:cNvGraphicFramePr>
          <p:nvPr/>
        </p:nvGraphicFramePr>
        <p:xfrm>
          <a:off x="8305800" y="5791200"/>
          <a:ext cx="436563" cy="762000"/>
        </p:xfrm>
        <a:graphic>
          <a:graphicData uri="http://schemas.openxmlformats.org/presentationml/2006/ole">
            <p:oleObj spid="_x0000_s117780" name="Clip" r:id="rId4" imgW="2439134" imgH="4408950" progId="">
              <p:embed/>
            </p:oleObj>
          </a:graphicData>
        </a:graphic>
      </p:graphicFrame>
      <p:sp>
        <p:nvSpPr>
          <p:cNvPr id="6"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b="1" kern="0" dirty="0" err="1" smtClean="0">
                <a:solidFill>
                  <a:srgbClr val="FFFFFF"/>
                </a:solidFill>
                <a:latin typeface="Calibri" pitchFamily="34" charset="0"/>
                <a:ea typeface="+mj-ea"/>
                <a:cs typeface="+mj-cs"/>
              </a:rPr>
              <a:t>Classement</a:t>
            </a:r>
            <a:r>
              <a:rPr lang="en-US" sz="2800" b="1" kern="0" dirty="0" smtClean="0">
                <a:solidFill>
                  <a:srgbClr val="FFFFFF"/>
                </a:solidFill>
                <a:latin typeface="Calibri" pitchFamily="34" charset="0"/>
                <a:ea typeface="+mj-ea"/>
                <a:cs typeface="+mj-cs"/>
              </a:rPr>
              <a:t> des menaces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8"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600" b="1" kern="0" dirty="0" err="1" smtClean="0">
                <a:solidFill>
                  <a:schemeClr val="bg1"/>
                </a:solidFill>
              </a:rPr>
              <a:t>Problèmes</a:t>
            </a:r>
            <a:r>
              <a:rPr lang="en-US" sz="3600" b="1" kern="0" dirty="0" smtClean="0">
                <a:solidFill>
                  <a:schemeClr val="bg1"/>
                </a:solidFill>
              </a:rPr>
              <a:t> </a:t>
            </a:r>
            <a:r>
              <a:rPr lang="en-US" sz="3600" b="1" kern="0" dirty="0" err="1" smtClean="0">
                <a:solidFill>
                  <a:schemeClr val="bg1"/>
                </a:solidFill>
              </a:rPr>
              <a:t>courants</a:t>
            </a:r>
            <a:r>
              <a:rPr lang="en-US" sz="3600" b="1" kern="0" dirty="0" smtClean="0">
                <a:solidFill>
                  <a:schemeClr val="bg1"/>
                </a:solidFill>
              </a:rPr>
              <a:t> et </a:t>
            </a:r>
            <a:r>
              <a:rPr lang="en-US" sz="3600" b="1" kern="0" dirty="0" err="1" smtClean="0">
                <a:solidFill>
                  <a:schemeClr val="bg1"/>
                </a:solidFill>
              </a:rPr>
              <a:t>recommandations</a:t>
            </a:r>
            <a:endParaRPr lang="en-US" sz="3600" b="1" kern="0" dirty="0">
              <a:solidFill>
                <a:schemeClr val="bg1"/>
              </a:solidFill>
            </a:endParaRPr>
          </a:p>
        </p:txBody>
      </p:sp>
    </p:spTree>
    <p:extLst>
      <p:ext uri="{BB962C8B-B14F-4D97-AF65-F5344CB8AC3E}">
        <p14:creationId xmlns="" xmlns:p14="http://schemas.microsoft.com/office/powerpoint/2010/main" val="351941178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body" idx="1"/>
          </p:nvPr>
        </p:nvSpPr>
        <p:spPr>
          <a:xfrm>
            <a:off x="304800" y="1600200"/>
            <a:ext cx="8610600" cy="4800600"/>
          </a:xfrm>
        </p:spPr>
        <p:txBody>
          <a:bodyPr/>
          <a:lstStyle/>
          <a:p>
            <a:pPr eaLnBrk="1" hangingPunct="1">
              <a:buClr>
                <a:schemeClr val="tx1"/>
              </a:buClr>
            </a:pPr>
            <a:r>
              <a:rPr lang="en-US" sz="2000" dirty="0" err="1" smtClean="0">
                <a:solidFill>
                  <a:schemeClr val="accent2"/>
                </a:solidFill>
              </a:rPr>
              <a:t>Utilisez</a:t>
            </a:r>
            <a:r>
              <a:rPr lang="en-US" sz="2000" dirty="0" smtClean="0">
                <a:solidFill>
                  <a:schemeClr val="accent2"/>
                </a:solidFill>
              </a:rPr>
              <a:t> des </a:t>
            </a:r>
            <a:r>
              <a:rPr lang="en-US" sz="2000" dirty="0" err="1" smtClean="0">
                <a:solidFill>
                  <a:schemeClr val="accent2"/>
                </a:solidFill>
              </a:rPr>
              <a:t>cercles</a:t>
            </a:r>
            <a:r>
              <a:rPr lang="en-US" sz="2000" dirty="0" smtClean="0">
                <a:solidFill>
                  <a:schemeClr val="accent2"/>
                </a:solidFill>
              </a:rPr>
              <a:t> simples et des </a:t>
            </a:r>
            <a:r>
              <a:rPr lang="en-US" sz="2000" dirty="0" err="1" smtClean="0">
                <a:solidFill>
                  <a:schemeClr val="accent2"/>
                </a:solidFill>
              </a:rPr>
              <a:t>pourcentages</a:t>
            </a:r>
            <a:r>
              <a:rPr lang="en-US" sz="2000" dirty="0" smtClean="0">
                <a:solidFill>
                  <a:schemeClr val="accent2"/>
                </a:solidFill>
              </a:rPr>
              <a:t> pour </a:t>
            </a:r>
            <a:r>
              <a:rPr lang="en-US" sz="2000" dirty="0" err="1" smtClean="0">
                <a:solidFill>
                  <a:schemeClr val="accent2"/>
                </a:solidFill>
              </a:rPr>
              <a:t>illustrer</a:t>
            </a:r>
            <a:r>
              <a:rPr lang="en-US" sz="2000" dirty="0" smtClean="0">
                <a:solidFill>
                  <a:schemeClr val="accent2"/>
                </a:solidFill>
              </a:rPr>
              <a:t> les concepts de quantification de la </a:t>
            </a:r>
            <a:r>
              <a:rPr lang="en-US" sz="2000" dirty="0" err="1" smtClean="0">
                <a:solidFill>
                  <a:schemeClr val="accent2"/>
                </a:solidFill>
              </a:rPr>
              <a:t>portée</a:t>
            </a:r>
            <a:r>
              <a:rPr lang="en-US" sz="2000" dirty="0" smtClean="0">
                <a:solidFill>
                  <a:schemeClr val="accent2"/>
                </a:solidFill>
              </a:rPr>
              <a:t>, de la </a:t>
            </a:r>
            <a:r>
              <a:rPr lang="en-US" sz="2000" dirty="0" err="1" smtClean="0">
                <a:solidFill>
                  <a:schemeClr val="accent2"/>
                </a:solidFill>
              </a:rPr>
              <a:t>gravité</a:t>
            </a:r>
            <a:r>
              <a:rPr lang="en-US" sz="2000" dirty="0" smtClean="0">
                <a:solidFill>
                  <a:schemeClr val="accent2"/>
                </a:solidFill>
              </a:rPr>
              <a:t> et de </a:t>
            </a:r>
            <a:r>
              <a:rPr lang="en-US" sz="2000" dirty="0" err="1" smtClean="0">
                <a:solidFill>
                  <a:schemeClr val="accent2"/>
                </a:solidFill>
              </a:rPr>
              <a:t>l’irréversibilité</a:t>
            </a:r>
            <a:r>
              <a:rPr lang="en-US" sz="2000" dirty="0" smtClean="0">
                <a:solidFill>
                  <a:schemeClr val="accent2"/>
                </a:solidFill>
              </a:rPr>
              <a:t> </a:t>
            </a:r>
            <a:r>
              <a:rPr lang="en-US" sz="2000" dirty="0" smtClean="0">
                <a:solidFill>
                  <a:schemeClr val="accent2"/>
                </a:solidFill>
              </a:rPr>
              <a:t>pour les premières </a:t>
            </a:r>
            <a:r>
              <a:rPr lang="en-US" sz="2000" dirty="0" err="1" smtClean="0">
                <a:solidFill>
                  <a:schemeClr val="accent2"/>
                </a:solidFill>
              </a:rPr>
              <a:t>évaluations</a:t>
            </a:r>
            <a:r>
              <a:rPr lang="en-US" sz="2000" dirty="0" smtClean="0">
                <a:solidFill>
                  <a:schemeClr val="accent2"/>
                </a:solidFill>
              </a:rPr>
              <a:t>. </a:t>
            </a:r>
            <a:r>
              <a:rPr lang="en-US" sz="2000" dirty="0" err="1" smtClean="0">
                <a:solidFill>
                  <a:schemeClr val="accent2"/>
                </a:solidFill>
              </a:rPr>
              <a:t>Cela</a:t>
            </a:r>
            <a:r>
              <a:rPr lang="en-US" sz="2000" dirty="0" smtClean="0">
                <a:solidFill>
                  <a:schemeClr val="accent2"/>
                </a:solidFill>
              </a:rPr>
              <a:t> </a:t>
            </a:r>
            <a:r>
              <a:rPr lang="en-US" sz="2000" dirty="0" err="1" smtClean="0">
                <a:solidFill>
                  <a:schemeClr val="accent2"/>
                </a:solidFill>
              </a:rPr>
              <a:t>peut</a:t>
            </a:r>
            <a:r>
              <a:rPr lang="en-US" sz="2000" dirty="0" smtClean="0">
                <a:solidFill>
                  <a:schemeClr val="accent2"/>
                </a:solidFill>
              </a:rPr>
              <a:t> aider </a:t>
            </a:r>
            <a:r>
              <a:rPr lang="en-US" sz="2000" dirty="0" err="1" smtClean="0">
                <a:solidFill>
                  <a:schemeClr val="accent2"/>
                </a:solidFill>
              </a:rPr>
              <a:t>une</a:t>
            </a:r>
            <a:r>
              <a:rPr lang="en-US" sz="2000" dirty="0" smtClean="0">
                <a:solidFill>
                  <a:schemeClr val="accent2"/>
                </a:solidFill>
              </a:rPr>
              <a:t> </a:t>
            </a:r>
            <a:r>
              <a:rPr lang="en-US" sz="2000" dirty="0" err="1" smtClean="0">
                <a:solidFill>
                  <a:schemeClr val="accent2"/>
                </a:solidFill>
              </a:rPr>
              <a:t>équipe</a:t>
            </a:r>
            <a:r>
              <a:rPr lang="en-US" sz="2000" dirty="0" smtClean="0">
                <a:solidFill>
                  <a:schemeClr val="accent2"/>
                </a:solidFill>
              </a:rPr>
              <a:t> à </a:t>
            </a:r>
            <a:r>
              <a:rPr lang="en-US" sz="2000" dirty="0" err="1" smtClean="0">
                <a:solidFill>
                  <a:schemeClr val="accent2"/>
                </a:solidFill>
              </a:rPr>
              <a:t>démarrer</a:t>
            </a:r>
            <a:r>
              <a:rPr lang="en-US" sz="2000" dirty="0" smtClean="0">
                <a:solidFill>
                  <a:schemeClr val="accent2"/>
                </a:solidFill>
              </a:rPr>
              <a:t>. </a:t>
            </a:r>
          </a:p>
          <a:p>
            <a:pPr eaLnBrk="1" hangingPunct="1">
              <a:buClr>
                <a:schemeClr val="tx1"/>
              </a:buClr>
            </a:pPr>
            <a:endParaRPr lang="en-US" sz="2000" dirty="0" smtClean="0">
              <a:solidFill>
                <a:srgbClr val="008000"/>
              </a:solidFill>
            </a:endParaRPr>
          </a:p>
          <a:p>
            <a:pPr eaLnBrk="1" hangingPunct="1">
              <a:buClr>
                <a:schemeClr val="tx1"/>
              </a:buClr>
            </a:pPr>
            <a:r>
              <a:rPr lang="en-US" sz="2000" dirty="0" err="1" smtClean="0">
                <a:solidFill>
                  <a:srgbClr val="008000"/>
                </a:solidFill>
              </a:rPr>
              <a:t>Encouragez</a:t>
            </a:r>
            <a:r>
              <a:rPr lang="en-US" sz="2000" dirty="0" smtClean="0">
                <a:solidFill>
                  <a:srgbClr val="008000"/>
                </a:solidFill>
              </a:rPr>
              <a:t> les </a:t>
            </a:r>
            <a:r>
              <a:rPr lang="en-US" sz="2000" dirty="0" err="1" smtClean="0">
                <a:solidFill>
                  <a:srgbClr val="008000"/>
                </a:solidFill>
              </a:rPr>
              <a:t>équipes</a:t>
            </a:r>
            <a:r>
              <a:rPr lang="en-US" sz="2000" dirty="0" smtClean="0">
                <a:solidFill>
                  <a:srgbClr val="008000"/>
                </a:solidFill>
              </a:rPr>
              <a:t> à se </a:t>
            </a:r>
            <a:r>
              <a:rPr lang="en-US" sz="2000" dirty="0" err="1" smtClean="0">
                <a:solidFill>
                  <a:srgbClr val="008000"/>
                </a:solidFill>
              </a:rPr>
              <a:t>référer</a:t>
            </a:r>
            <a:r>
              <a:rPr lang="en-US" sz="2000" dirty="0" smtClean="0">
                <a:solidFill>
                  <a:srgbClr val="008000"/>
                </a:solidFill>
              </a:rPr>
              <a:t> </a:t>
            </a:r>
            <a:r>
              <a:rPr lang="en-US" sz="2000" dirty="0" err="1" smtClean="0">
                <a:solidFill>
                  <a:srgbClr val="008000"/>
                </a:solidFill>
              </a:rPr>
              <a:t>aussi</a:t>
            </a:r>
            <a:r>
              <a:rPr lang="en-US" sz="2000" dirty="0" smtClean="0">
                <a:solidFill>
                  <a:srgbClr val="008000"/>
                </a:solidFill>
              </a:rPr>
              <a:t> </a:t>
            </a:r>
            <a:r>
              <a:rPr lang="en-US" sz="2000" dirty="0" err="1" smtClean="0">
                <a:solidFill>
                  <a:srgbClr val="008000"/>
                </a:solidFill>
              </a:rPr>
              <a:t>souvent</a:t>
            </a:r>
            <a:r>
              <a:rPr lang="en-US" sz="2000" dirty="0" smtClean="0">
                <a:solidFill>
                  <a:srgbClr val="008000"/>
                </a:solidFill>
              </a:rPr>
              <a:t> </a:t>
            </a:r>
            <a:r>
              <a:rPr lang="en-US" sz="2000" dirty="0" err="1" smtClean="0">
                <a:solidFill>
                  <a:srgbClr val="008000"/>
                </a:solidFill>
              </a:rPr>
              <a:t>que</a:t>
            </a:r>
            <a:r>
              <a:rPr lang="en-US" sz="2000" dirty="0" smtClean="0">
                <a:solidFill>
                  <a:srgbClr val="008000"/>
                </a:solidFill>
              </a:rPr>
              <a:t> possible aux </a:t>
            </a:r>
            <a:r>
              <a:rPr lang="en-US" sz="2000" dirty="0" err="1" smtClean="0">
                <a:solidFill>
                  <a:srgbClr val="008000"/>
                </a:solidFill>
              </a:rPr>
              <a:t>définitions</a:t>
            </a:r>
            <a:r>
              <a:rPr lang="en-US" sz="2000" dirty="0" smtClean="0">
                <a:solidFill>
                  <a:srgbClr val="008000"/>
                </a:solidFill>
              </a:rPr>
              <a:t> de </a:t>
            </a:r>
            <a:r>
              <a:rPr lang="en-US" sz="2000" dirty="0" err="1" smtClean="0">
                <a:solidFill>
                  <a:srgbClr val="008000"/>
                </a:solidFill>
              </a:rPr>
              <a:t>Très</a:t>
            </a:r>
            <a:r>
              <a:rPr lang="en-US" sz="2000" dirty="0" smtClean="0">
                <a:solidFill>
                  <a:srgbClr val="008000"/>
                </a:solidFill>
              </a:rPr>
              <a:t> </a:t>
            </a:r>
            <a:r>
              <a:rPr lang="en-US" sz="2000" dirty="0" err="1" smtClean="0">
                <a:solidFill>
                  <a:srgbClr val="008000"/>
                </a:solidFill>
              </a:rPr>
              <a:t>Elevé</a:t>
            </a:r>
            <a:r>
              <a:rPr lang="en-US" sz="2000" dirty="0" smtClean="0">
                <a:solidFill>
                  <a:srgbClr val="008000"/>
                </a:solidFill>
              </a:rPr>
              <a:t>, </a:t>
            </a:r>
            <a:r>
              <a:rPr lang="en-US" sz="2000" dirty="0" err="1" smtClean="0">
                <a:solidFill>
                  <a:srgbClr val="008000"/>
                </a:solidFill>
              </a:rPr>
              <a:t>Elevé</a:t>
            </a:r>
            <a:r>
              <a:rPr lang="en-US" sz="2000" dirty="0" smtClean="0">
                <a:solidFill>
                  <a:srgbClr val="008000"/>
                </a:solidFill>
              </a:rPr>
              <a:t>, </a:t>
            </a:r>
            <a:r>
              <a:rPr lang="en-US" sz="2000" dirty="0" err="1" smtClean="0">
                <a:solidFill>
                  <a:srgbClr val="008000"/>
                </a:solidFill>
              </a:rPr>
              <a:t>Moyen</a:t>
            </a:r>
            <a:r>
              <a:rPr lang="en-US" sz="2000" dirty="0" smtClean="0">
                <a:solidFill>
                  <a:srgbClr val="008000"/>
                </a:solidFill>
              </a:rPr>
              <a:t> et </a:t>
            </a:r>
            <a:r>
              <a:rPr lang="en-US" sz="2000" dirty="0" err="1" smtClean="0">
                <a:solidFill>
                  <a:srgbClr val="008000"/>
                </a:solidFill>
              </a:rPr>
              <a:t>Faible</a:t>
            </a:r>
            <a:r>
              <a:rPr lang="en-US" sz="2000" dirty="0" smtClean="0">
                <a:solidFill>
                  <a:srgbClr val="008000"/>
                </a:solidFill>
              </a:rPr>
              <a:t> pour assurer </a:t>
            </a:r>
            <a:r>
              <a:rPr lang="en-US" sz="2000" dirty="0" err="1" smtClean="0">
                <a:solidFill>
                  <a:srgbClr val="008000"/>
                </a:solidFill>
              </a:rPr>
              <a:t>une</a:t>
            </a:r>
            <a:r>
              <a:rPr lang="en-US" sz="2000" dirty="0" smtClean="0">
                <a:solidFill>
                  <a:srgbClr val="008000"/>
                </a:solidFill>
              </a:rPr>
              <a:t> </a:t>
            </a:r>
            <a:r>
              <a:rPr lang="en-US" sz="2000" dirty="0" err="1" smtClean="0">
                <a:solidFill>
                  <a:srgbClr val="008000"/>
                </a:solidFill>
              </a:rPr>
              <a:t>évaluation</a:t>
            </a:r>
            <a:r>
              <a:rPr lang="en-US" sz="2000" dirty="0" smtClean="0">
                <a:solidFill>
                  <a:srgbClr val="008000"/>
                </a:solidFill>
              </a:rPr>
              <a:t> la plus </a:t>
            </a:r>
            <a:r>
              <a:rPr lang="en-US" sz="2000" dirty="0" err="1" smtClean="0">
                <a:solidFill>
                  <a:srgbClr val="008000"/>
                </a:solidFill>
              </a:rPr>
              <a:t>cohérente</a:t>
            </a:r>
            <a:r>
              <a:rPr lang="en-US" sz="2000" dirty="0" smtClean="0">
                <a:solidFill>
                  <a:srgbClr val="008000"/>
                </a:solidFill>
              </a:rPr>
              <a:t> possible</a:t>
            </a:r>
          </a:p>
          <a:p>
            <a:pPr eaLnBrk="1" hangingPunct="1">
              <a:buClr>
                <a:schemeClr val="tx1"/>
              </a:buClr>
            </a:pPr>
            <a:endParaRPr lang="en-US" sz="2000" dirty="0" smtClean="0">
              <a:solidFill>
                <a:schemeClr val="accent2"/>
              </a:solidFill>
            </a:endParaRPr>
          </a:p>
          <a:p>
            <a:pPr eaLnBrk="1" hangingPunct="1">
              <a:buClr>
                <a:schemeClr val="tx1"/>
              </a:buClr>
            </a:pPr>
            <a:r>
              <a:rPr lang="en-US" sz="2000" dirty="0" smtClean="0">
                <a:solidFill>
                  <a:srgbClr val="333399"/>
                </a:solidFill>
              </a:rPr>
              <a:t>Les </a:t>
            </a:r>
            <a:r>
              <a:rPr lang="en-US" sz="2000" dirty="0" err="1" smtClean="0">
                <a:solidFill>
                  <a:srgbClr val="333399"/>
                </a:solidFill>
              </a:rPr>
              <a:t>équipes</a:t>
            </a:r>
            <a:r>
              <a:rPr lang="en-US" sz="2000" dirty="0" smtClean="0">
                <a:solidFill>
                  <a:srgbClr val="333399"/>
                </a:solidFill>
              </a:rPr>
              <a:t> </a:t>
            </a:r>
            <a:r>
              <a:rPr lang="en-US" sz="2000" dirty="0" err="1" smtClean="0">
                <a:solidFill>
                  <a:srgbClr val="333399"/>
                </a:solidFill>
              </a:rPr>
              <a:t>surclassent</a:t>
            </a:r>
            <a:r>
              <a:rPr lang="en-US" sz="2000" dirty="0" smtClean="0">
                <a:solidFill>
                  <a:srgbClr val="333399"/>
                </a:solidFill>
              </a:rPr>
              <a:t> </a:t>
            </a:r>
            <a:r>
              <a:rPr lang="en-US" sz="2000" dirty="0" err="1" smtClean="0">
                <a:solidFill>
                  <a:srgbClr val="333399"/>
                </a:solidFill>
              </a:rPr>
              <a:t>souvent</a:t>
            </a:r>
            <a:r>
              <a:rPr lang="en-US" sz="2000" dirty="0" smtClean="0">
                <a:solidFill>
                  <a:srgbClr val="333399"/>
                </a:solidFill>
              </a:rPr>
              <a:t> les menaces futures en </a:t>
            </a:r>
            <a:r>
              <a:rPr lang="en-US" sz="2000" dirty="0" err="1" smtClean="0">
                <a:solidFill>
                  <a:srgbClr val="333399"/>
                </a:solidFill>
              </a:rPr>
              <a:t>laissant</a:t>
            </a:r>
            <a:r>
              <a:rPr lang="en-US" sz="2000" dirty="0" smtClean="0">
                <a:solidFill>
                  <a:srgbClr val="333399"/>
                </a:solidFill>
              </a:rPr>
              <a:t> les conditions </a:t>
            </a:r>
            <a:r>
              <a:rPr lang="en-US" sz="2000" dirty="0" err="1" smtClean="0">
                <a:solidFill>
                  <a:srgbClr val="333399"/>
                </a:solidFill>
              </a:rPr>
              <a:t>écologiques</a:t>
            </a:r>
            <a:r>
              <a:rPr lang="en-US" sz="2000" dirty="0" smtClean="0">
                <a:solidFill>
                  <a:srgbClr val="333399"/>
                </a:solidFill>
              </a:rPr>
              <a:t> </a:t>
            </a:r>
            <a:r>
              <a:rPr lang="en-US" sz="2000" dirty="0" err="1" smtClean="0">
                <a:solidFill>
                  <a:srgbClr val="333399"/>
                </a:solidFill>
              </a:rPr>
              <a:t>actuelles</a:t>
            </a:r>
            <a:r>
              <a:rPr lang="en-US" sz="2000" dirty="0" smtClean="0">
                <a:solidFill>
                  <a:srgbClr val="333399"/>
                </a:solidFill>
              </a:rPr>
              <a:t> se </a:t>
            </a:r>
            <a:r>
              <a:rPr lang="en-US" sz="2000" dirty="0" err="1" smtClean="0">
                <a:solidFill>
                  <a:srgbClr val="333399"/>
                </a:solidFill>
              </a:rPr>
              <a:t>glisser</a:t>
            </a:r>
            <a:r>
              <a:rPr lang="en-US" sz="2000" dirty="0" smtClean="0">
                <a:solidFill>
                  <a:srgbClr val="333399"/>
                </a:solidFill>
              </a:rPr>
              <a:t> </a:t>
            </a:r>
            <a:r>
              <a:rPr lang="en-US" sz="2000" dirty="0" err="1" smtClean="0">
                <a:solidFill>
                  <a:srgbClr val="333399"/>
                </a:solidFill>
              </a:rPr>
              <a:t>dans</a:t>
            </a:r>
            <a:r>
              <a:rPr lang="en-US" sz="2000" dirty="0" smtClean="0">
                <a:solidFill>
                  <a:srgbClr val="333399"/>
                </a:solidFill>
              </a:rPr>
              <a:t> </a:t>
            </a:r>
            <a:r>
              <a:rPr lang="en-US" sz="2000" dirty="0" err="1" smtClean="0">
                <a:solidFill>
                  <a:srgbClr val="333399"/>
                </a:solidFill>
              </a:rPr>
              <a:t>leur</a:t>
            </a:r>
            <a:r>
              <a:rPr lang="en-US" sz="2000" dirty="0" smtClean="0">
                <a:solidFill>
                  <a:srgbClr val="333399"/>
                </a:solidFill>
              </a:rPr>
              <a:t> conscience. </a:t>
            </a:r>
            <a:r>
              <a:rPr lang="en-US" sz="2000" dirty="0" err="1" smtClean="0">
                <a:solidFill>
                  <a:srgbClr val="333399"/>
                </a:solidFill>
              </a:rPr>
              <a:t>Ceci</a:t>
            </a:r>
            <a:r>
              <a:rPr lang="en-US" sz="2000" dirty="0" smtClean="0">
                <a:solidFill>
                  <a:srgbClr val="333399"/>
                </a:solidFill>
              </a:rPr>
              <a:t> </a:t>
            </a:r>
            <a:r>
              <a:rPr lang="en-US" sz="2000" dirty="0" err="1" smtClean="0">
                <a:solidFill>
                  <a:srgbClr val="333399"/>
                </a:solidFill>
              </a:rPr>
              <a:t>est</a:t>
            </a:r>
            <a:r>
              <a:rPr lang="en-US" sz="2000" dirty="0" smtClean="0">
                <a:solidFill>
                  <a:srgbClr val="333399"/>
                </a:solidFill>
              </a:rPr>
              <a:t> déjà </a:t>
            </a:r>
            <a:r>
              <a:rPr lang="en-US" sz="2000" dirty="0" err="1" smtClean="0">
                <a:solidFill>
                  <a:srgbClr val="333399"/>
                </a:solidFill>
              </a:rPr>
              <a:t>comptabilisé</a:t>
            </a:r>
            <a:r>
              <a:rPr lang="en-US" sz="2000" dirty="0" smtClean="0">
                <a:solidFill>
                  <a:srgbClr val="333399"/>
                </a:solidFill>
              </a:rPr>
              <a:t> </a:t>
            </a:r>
            <a:r>
              <a:rPr lang="en-US" sz="2000" dirty="0" err="1" smtClean="0">
                <a:solidFill>
                  <a:srgbClr val="333399"/>
                </a:solidFill>
              </a:rPr>
              <a:t>dans</a:t>
            </a:r>
            <a:r>
              <a:rPr lang="en-US" sz="2000" dirty="0" smtClean="0">
                <a:solidFill>
                  <a:srgbClr val="333399"/>
                </a:solidFill>
              </a:rPr>
              <a:t> </a:t>
            </a:r>
            <a:r>
              <a:rPr lang="en-US" sz="2000" dirty="0" err="1" smtClean="0">
                <a:solidFill>
                  <a:srgbClr val="333399"/>
                </a:solidFill>
              </a:rPr>
              <a:t>une</a:t>
            </a:r>
            <a:r>
              <a:rPr lang="en-US" sz="2000" dirty="0" smtClean="0">
                <a:solidFill>
                  <a:srgbClr val="333399"/>
                </a:solidFill>
              </a:rPr>
              <a:t> </a:t>
            </a:r>
            <a:r>
              <a:rPr lang="en-US" sz="2000" dirty="0" err="1" smtClean="0">
                <a:solidFill>
                  <a:srgbClr val="333399"/>
                </a:solidFill>
              </a:rPr>
              <a:t>viabilité</a:t>
            </a:r>
            <a:r>
              <a:rPr lang="en-US" sz="2000" dirty="0" smtClean="0">
                <a:solidFill>
                  <a:srgbClr val="333399"/>
                </a:solidFill>
              </a:rPr>
              <a:t>  “</a:t>
            </a:r>
            <a:r>
              <a:rPr lang="en-US" sz="2000" dirty="0" err="1" smtClean="0">
                <a:solidFill>
                  <a:srgbClr val="333399"/>
                </a:solidFill>
              </a:rPr>
              <a:t>Faible</a:t>
            </a:r>
            <a:r>
              <a:rPr lang="en-US" sz="2000" dirty="0" smtClean="0">
                <a:solidFill>
                  <a:srgbClr val="333399"/>
                </a:solidFill>
              </a:rPr>
              <a:t>” </a:t>
            </a:r>
            <a:r>
              <a:rPr lang="en-US" sz="2000" dirty="0" err="1" smtClean="0">
                <a:solidFill>
                  <a:srgbClr val="333399"/>
                </a:solidFill>
              </a:rPr>
              <a:t>ou</a:t>
            </a:r>
            <a:r>
              <a:rPr lang="en-US" sz="2000" dirty="0" smtClean="0">
                <a:solidFill>
                  <a:srgbClr val="333399"/>
                </a:solidFill>
              </a:rPr>
              <a:t> “</a:t>
            </a:r>
            <a:r>
              <a:rPr lang="en-US" sz="2000" dirty="0" err="1" smtClean="0">
                <a:solidFill>
                  <a:srgbClr val="333399"/>
                </a:solidFill>
              </a:rPr>
              <a:t>Moyen</a:t>
            </a:r>
            <a:r>
              <a:rPr lang="en-US" sz="2000" dirty="0" smtClean="0">
                <a:solidFill>
                  <a:srgbClr val="333399"/>
                </a:solidFill>
              </a:rPr>
              <a:t>”. </a:t>
            </a:r>
            <a:endParaRPr lang="en-US" sz="2000" dirty="0" smtClean="0">
              <a:solidFill>
                <a:srgbClr val="333399"/>
              </a:solidFill>
            </a:endParaRPr>
          </a:p>
          <a:p>
            <a:pPr marL="457200" lvl="1" indent="0" eaLnBrk="1" hangingPunct="1">
              <a:spcBef>
                <a:spcPct val="15000"/>
              </a:spcBef>
              <a:buClr>
                <a:schemeClr val="tx1"/>
              </a:buClr>
              <a:buNone/>
            </a:pPr>
            <a:endParaRPr lang="en-US" sz="2000" dirty="0" smtClean="0">
              <a:solidFill>
                <a:srgbClr val="008000"/>
              </a:solidFill>
            </a:endParaRPr>
          </a:p>
          <a:p>
            <a:pPr lvl="1" eaLnBrk="1" hangingPunct="1">
              <a:spcBef>
                <a:spcPct val="15000"/>
              </a:spcBef>
              <a:buClr>
                <a:schemeClr val="tx1"/>
              </a:buClr>
            </a:pPr>
            <a:endParaRPr lang="en-US" sz="2000" dirty="0" smtClean="0">
              <a:solidFill>
                <a:srgbClr val="008000"/>
              </a:solidFill>
            </a:endParaRPr>
          </a:p>
          <a:p>
            <a:pPr lvl="1" eaLnBrk="1" hangingPunct="1">
              <a:spcBef>
                <a:spcPct val="15000"/>
              </a:spcBef>
              <a:buClr>
                <a:schemeClr val="tx1"/>
              </a:buClr>
              <a:buFontTx/>
              <a:buNone/>
            </a:pPr>
            <a:endParaRPr lang="en-US" sz="2000" dirty="0" smtClean="0">
              <a:solidFill>
                <a:srgbClr val="008000"/>
              </a:solidFill>
            </a:endParaRPr>
          </a:p>
        </p:txBody>
      </p:sp>
      <p:sp>
        <p:nvSpPr>
          <p:cNvPr id="5"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b="1" kern="0" dirty="0" err="1" smtClean="0">
                <a:solidFill>
                  <a:srgbClr val="FFFFFF"/>
                </a:solidFill>
                <a:latin typeface="Calibri" pitchFamily="34" charset="0"/>
                <a:ea typeface="+mj-ea"/>
                <a:cs typeface="+mj-cs"/>
              </a:rPr>
              <a:t>Classement</a:t>
            </a:r>
            <a:r>
              <a:rPr lang="en-US" sz="2800" b="1" kern="0" dirty="0" smtClean="0">
                <a:solidFill>
                  <a:srgbClr val="FFFFFF"/>
                </a:solidFill>
                <a:latin typeface="Calibri" pitchFamily="34" charset="0"/>
                <a:ea typeface="+mj-ea"/>
                <a:cs typeface="+mj-cs"/>
              </a:rPr>
              <a:t> des menaces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7" name="Rectangle 2"/>
          <p:cNvSpPr txBox="1">
            <a:spLocks noChangeArrowheads="1"/>
          </p:cNvSpPr>
          <p:nvPr/>
        </p:nvSpPr>
        <p:spPr bwMode="auto">
          <a:xfrm>
            <a:off x="1752600" y="152400"/>
            <a:ext cx="3505200" cy="1143000"/>
          </a:xfrm>
          <a:prstGeom prst="rect">
            <a:avLst/>
          </a:prstGeom>
          <a:noFill/>
          <a:ln w="9525">
            <a:noFill/>
            <a:miter lim="800000"/>
            <a:headEnd/>
            <a:tailEnd/>
          </a:ln>
        </p:spPr>
        <p:txBody>
          <a:bodyPr anchor="ctr"/>
          <a:lstStyle/>
          <a:p>
            <a:pPr>
              <a:defRPr/>
            </a:pPr>
            <a:r>
              <a:rPr lang="en-US" sz="3600" b="1" kern="0" dirty="0" err="1" smtClean="0">
                <a:solidFill>
                  <a:schemeClr val="bg1"/>
                </a:solidFill>
                <a:latin typeface="+mn-lt"/>
                <a:ea typeface="+mj-ea"/>
                <a:cs typeface="+mj-cs"/>
              </a:rPr>
              <a:t>Astuces</a:t>
            </a:r>
            <a:r>
              <a:rPr lang="en-US" sz="3600" b="1" kern="0" dirty="0" smtClean="0">
                <a:solidFill>
                  <a:schemeClr val="bg1"/>
                </a:solidFill>
                <a:latin typeface="+mn-lt"/>
                <a:ea typeface="+mj-ea"/>
                <a:cs typeface="+mj-cs"/>
              </a:rPr>
              <a:t> </a:t>
            </a:r>
            <a:r>
              <a:rPr lang="en-US" sz="3600" b="1" kern="0" dirty="0" err="1" smtClean="0">
                <a:solidFill>
                  <a:schemeClr val="bg1"/>
                </a:solidFill>
                <a:latin typeface="+mn-lt"/>
                <a:ea typeface="+mj-ea"/>
                <a:cs typeface="+mj-cs"/>
              </a:rPr>
              <a:t>utiles</a:t>
            </a:r>
            <a:endParaRPr lang="en-US" sz="3600" b="1" kern="0" dirty="0">
              <a:solidFill>
                <a:schemeClr val="bg1"/>
              </a:solidFill>
              <a:latin typeface="+mn-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idx="1"/>
          </p:nvPr>
        </p:nvSpPr>
        <p:spPr>
          <a:xfrm>
            <a:off x="228600" y="1066800"/>
            <a:ext cx="8610600" cy="4572000"/>
          </a:xfrm>
        </p:spPr>
        <p:txBody>
          <a:bodyPr/>
          <a:lstStyle/>
          <a:p>
            <a:pPr marL="0" indent="0" eaLnBrk="1" hangingPunct="1">
              <a:buClr>
                <a:schemeClr val="tx1"/>
              </a:buClr>
              <a:buNone/>
            </a:pPr>
            <a:endParaRPr lang="en-US" dirty="0" smtClean="0"/>
          </a:p>
          <a:p>
            <a:pPr eaLnBrk="1" hangingPunct="1">
              <a:buClr>
                <a:schemeClr val="tx1"/>
              </a:buClr>
            </a:pPr>
            <a:r>
              <a:rPr lang="en-US" dirty="0" err="1" smtClean="0">
                <a:solidFill>
                  <a:srgbClr val="333399"/>
                </a:solidFill>
              </a:rPr>
              <a:t>Autant</a:t>
            </a:r>
            <a:r>
              <a:rPr lang="en-US" dirty="0" smtClean="0">
                <a:solidFill>
                  <a:srgbClr val="333399"/>
                </a:solidFill>
              </a:rPr>
              <a:t> </a:t>
            </a:r>
            <a:r>
              <a:rPr lang="en-US" dirty="0" err="1" smtClean="0">
                <a:solidFill>
                  <a:srgbClr val="333399"/>
                </a:solidFill>
              </a:rPr>
              <a:t>que</a:t>
            </a:r>
            <a:r>
              <a:rPr lang="en-US" dirty="0" smtClean="0">
                <a:solidFill>
                  <a:srgbClr val="333399"/>
                </a:solidFill>
              </a:rPr>
              <a:t> possible, </a:t>
            </a:r>
            <a:r>
              <a:rPr lang="en-US" dirty="0" err="1" smtClean="0">
                <a:solidFill>
                  <a:srgbClr val="333399"/>
                </a:solidFill>
              </a:rPr>
              <a:t>décrire</a:t>
            </a:r>
            <a:r>
              <a:rPr lang="en-US" dirty="0" smtClean="0">
                <a:solidFill>
                  <a:srgbClr val="333399"/>
                </a:solidFill>
              </a:rPr>
              <a:t> </a:t>
            </a:r>
            <a:r>
              <a:rPr lang="en-US" dirty="0" err="1" smtClean="0">
                <a:solidFill>
                  <a:srgbClr val="333399"/>
                </a:solidFill>
              </a:rPr>
              <a:t>explicitement</a:t>
            </a:r>
            <a:r>
              <a:rPr lang="en-US" dirty="0" smtClean="0">
                <a:solidFill>
                  <a:srgbClr val="333399"/>
                </a:solidFill>
              </a:rPr>
              <a:t> les menaces </a:t>
            </a:r>
            <a:r>
              <a:rPr lang="en-US" dirty="0" err="1" smtClean="0">
                <a:solidFill>
                  <a:srgbClr val="333399"/>
                </a:solidFill>
              </a:rPr>
              <a:t>liées</a:t>
            </a:r>
            <a:r>
              <a:rPr lang="en-US" dirty="0" smtClean="0">
                <a:solidFill>
                  <a:srgbClr val="333399"/>
                </a:solidFill>
              </a:rPr>
              <a:t> aux </a:t>
            </a:r>
            <a:r>
              <a:rPr lang="en-US" dirty="0" err="1" smtClean="0">
                <a:solidFill>
                  <a:srgbClr val="333399"/>
                </a:solidFill>
              </a:rPr>
              <a:t>changements</a:t>
            </a:r>
            <a:r>
              <a:rPr lang="en-US" dirty="0" smtClean="0">
                <a:solidFill>
                  <a:srgbClr val="333399"/>
                </a:solidFill>
              </a:rPr>
              <a:t> </a:t>
            </a:r>
            <a:r>
              <a:rPr lang="en-US" dirty="0" err="1" smtClean="0">
                <a:solidFill>
                  <a:srgbClr val="333399"/>
                </a:solidFill>
              </a:rPr>
              <a:t>climatiques</a:t>
            </a:r>
            <a:r>
              <a:rPr lang="en-US" dirty="0" smtClean="0">
                <a:solidFill>
                  <a:srgbClr val="333399"/>
                </a:solidFill>
              </a:rPr>
              <a:t> en </a:t>
            </a:r>
            <a:r>
              <a:rPr lang="en-US" dirty="0" err="1" smtClean="0">
                <a:solidFill>
                  <a:srgbClr val="333399"/>
                </a:solidFill>
              </a:rPr>
              <a:t>termes</a:t>
            </a:r>
            <a:r>
              <a:rPr lang="en-US" dirty="0" smtClean="0">
                <a:solidFill>
                  <a:srgbClr val="333399"/>
                </a:solidFill>
              </a:rPr>
              <a:t> de comment </a:t>
            </a:r>
            <a:r>
              <a:rPr lang="en-US" dirty="0" err="1" smtClean="0">
                <a:solidFill>
                  <a:srgbClr val="333399"/>
                </a:solidFill>
              </a:rPr>
              <a:t>ils</a:t>
            </a:r>
            <a:r>
              <a:rPr lang="en-US" dirty="0" smtClean="0">
                <a:solidFill>
                  <a:srgbClr val="333399"/>
                </a:solidFill>
              </a:rPr>
              <a:t> </a:t>
            </a:r>
            <a:r>
              <a:rPr lang="en-US" dirty="0" err="1" smtClean="0">
                <a:solidFill>
                  <a:srgbClr val="333399"/>
                </a:solidFill>
              </a:rPr>
              <a:t>pourraient</a:t>
            </a:r>
            <a:r>
              <a:rPr lang="en-US" dirty="0" smtClean="0">
                <a:solidFill>
                  <a:srgbClr val="333399"/>
                </a:solidFill>
              </a:rPr>
              <a:t> </a:t>
            </a:r>
            <a:r>
              <a:rPr lang="en-US" dirty="0" err="1" smtClean="0">
                <a:solidFill>
                  <a:srgbClr val="333399"/>
                </a:solidFill>
              </a:rPr>
              <a:t>impacter</a:t>
            </a:r>
            <a:r>
              <a:rPr lang="en-US" dirty="0" smtClean="0">
                <a:solidFill>
                  <a:srgbClr val="333399"/>
                </a:solidFill>
              </a:rPr>
              <a:t> les </a:t>
            </a:r>
            <a:r>
              <a:rPr lang="en-US" dirty="0" err="1" smtClean="0">
                <a:solidFill>
                  <a:srgbClr val="333399"/>
                </a:solidFill>
              </a:rPr>
              <a:t>cibles</a:t>
            </a:r>
            <a:r>
              <a:rPr lang="en-US" dirty="0" smtClean="0">
                <a:solidFill>
                  <a:srgbClr val="333399"/>
                </a:solidFill>
              </a:rPr>
              <a:t>. </a:t>
            </a:r>
          </a:p>
          <a:p>
            <a:pPr lvl="1" eaLnBrk="1" hangingPunct="1">
              <a:spcBef>
                <a:spcPct val="15000"/>
              </a:spcBef>
              <a:buClr>
                <a:schemeClr val="tx1"/>
              </a:buClr>
              <a:buFontTx/>
              <a:buNone/>
            </a:pPr>
            <a:endParaRPr lang="en-US" dirty="0" smtClean="0">
              <a:solidFill>
                <a:srgbClr val="008000"/>
              </a:solidFill>
            </a:endParaRPr>
          </a:p>
          <a:p>
            <a:pPr eaLnBrk="1" hangingPunct="1">
              <a:buClr>
                <a:schemeClr val="tx1"/>
              </a:buClr>
            </a:pPr>
            <a:r>
              <a:rPr lang="en-US" dirty="0" smtClean="0">
                <a:solidFill>
                  <a:srgbClr val="008000"/>
                </a:solidFill>
              </a:rPr>
              <a:t>Faire la </a:t>
            </a:r>
            <a:r>
              <a:rPr lang="en-US" dirty="0" err="1" smtClean="0">
                <a:solidFill>
                  <a:srgbClr val="008000"/>
                </a:solidFill>
              </a:rPr>
              <a:t>somme</a:t>
            </a:r>
            <a:r>
              <a:rPr lang="en-US" dirty="0" smtClean="0">
                <a:solidFill>
                  <a:srgbClr val="008000"/>
                </a:solidFill>
              </a:rPr>
              <a:t> des menaces par </a:t>
            </a:r>
            <a:r>
              <a:rPr lang="en-US" u="sng" dirty="0" err="1" smtClean="0">
                <a:solidFill>
                  <a:srgbClr val="008000"/>
                </a:solidFill>
              </a:rPr>
              <a:t>cibles</a:t>
            </a:r>
            <a:r>
              <a:rPr lang="en-US" dirty="0" smtClean="0">
                <a:solidFill>
                  <a:srgbClr val="008000"/>
                </a:solidFill>
              </a:rPr>
              <a:t>, pas par sites, </a:t>
            </a:r>
            <a:r>
              <a:rPr lang="en-US" dirty="0" err="1" smtClean="0">
                <a:solidFill>
                  <a:srgbClr val="008000"/>
                </a:solidFill>
              </a:rPr>
              <a:t>afin</a:t>
            </a:r>
            <a:r>
              <a:rPr lang="en-US" dirty="0" smtClean="0">
                <a:solidFill>
                  <a:srgbClr val="008000"/>
                </a:solidFill>
              </a:rPr>
              <a:t> </a:t>
            </a:r>
            <a:r>
              <a:rPr lang="en-US" dirty="0" err="1" smtClean="0">
                <a:solidFill>
                  <a:srgbClr val="008000"/>
                </a:solidFill>
              </a:rPr>
              <a:t>d’obtenir</a:t>
            </a:r>
            <a:r>
              <a:rPr lang="en-US" dirty="0" smtClean="0">
                <a:solidFill>
                  <a:srgbClr val="008000"/>
                </a:solidFill>
              </a:rPr>
              <a:t> des </a:t>
            </a:r>
            <a:r>
              <a:rPr lang="en-US" dirty="0" err="1" smtClean="0">
                <a:solidFill>
                  <a:srgbClr val="008000"/>
                </a:solidFill>
              </a:rPr>
              <a:t>informations</a:t>
            </a:r>
            <a:r>
              <a:rPr lang="en-US" dirty="0" smtClean="0">
                <a:solidFill>
                  <a:srgbClr val="008000"/>
                </a:solidFill>
              </a:rPr>
              <a:t> </a:t>
            </a:r>
            <a:r>
              <a:rPr lang="en-US" dirty="0" err="1" smtClean="0">
                <a:solidFill>
                  <a:srgbClr val="008000"/>
                </a:solidFill>
              </a:rPr>
              <a:t>utiles</a:t>
            </a:r>
            <a:r>
              <a:rPr lang="en-US" dirty="0" smtClean="0">
                <a:solidFill>
                  <a:srgbClr val="008000"/>
                </a:solidFill>
              </a:rPr>
              <a:t> pour les </a:t>
            </a:r>
            <a:r>
              <a:rPr lang="en-US" dirty="0" err="1" smtClean="0">
                <a:solidFill>
                  <a:srgbClr val="008000"/>
                </a:solidFill>
              </a:rPr>
              <a:t>stratégies</a:t>
            </a:r>
            <a:r>
              <a:rPr lang="en-US" dirty="0" smtClean="0">
                <a:solidFill>
                  <a:srgbClr val="008000"/>
                </a:solidFill>
              </a:rPr>
              <a:t> </a:t>
            </a:r>
            <a:r>
              <a:rPr lang="en-US" dirty="0" err="1" smtClean="0">
                <a:solidFill>
                  <a:srgbClr val="008000"/>
                </a:solidFill>
              </a:rPr>
              <a:t>multizones</a:t>
            </a:r>
            <a:endParaRPr lang="en-US" dirty="0" smtClean="0">
              <a:solidFill>
                <a:srgbClr val="008000"/>
              </a:solidFill>
            </a:endParaRPr>
          </a:p>
          <a:p>
            <a:pPr eaLnBrk="1" hangingPunct="1">
              <a:buClr>
                <a:schemeClr val="tx1"/>
              </a:buClr>
            </a:pPr>
            <a:endParaRPr lang="en-US" dirty="0">
              <a:solidFill>
                <a:schemeClr val="accent2"/>
              </a:solidFill>
            </a:endParaRPr>
          </a:p>
          <a:p>
            <a:pPr eaLnBrk="1" hangingPunct="1">
              <a:buClr>
                <a:schemeClr val="tx1"/>
              </a:buClr>
            </a:pPr>
            <a:r>
              <a:rPr lang="en-US" dirty="0" smtClean="0">
                <a:solidFill>
                  <a:schemeClr val="accent2"/>
                </a:solidFill>
              </a:rPr>
              <a:t>Un </a:t>
            </a:r>
            <a:r>
              <a:rPr lang="en-US" dirty="0" err="1" smtClean="0">
                <a:solidFill>
                  <a:schemeClr val="accent2"/>
                </a:solidFill>
              </a:rPr>
              <a:t>autre</a:t>
            </a:r>
            <a:r>
              <a:rPr lang="en-US" dirty="0" smtClean="0">
                <a:solidFill>
                  <a:schemeClr val="accent2"/>
                </a:solidFill>
              </a:rPr>
              <a:t> test à </a:t>
            </a:r>
            <a:r>
              <a:rPr lang="en-US" dirty="0" err="1" smtClean="0">
                <a:solidFill>
                  <a:schemeClr val="accent2"/>
                </a:solidFill>
              </a:rPr>
              <a:t>prendre</a:t>
            </a:r>
            <a:r>
              <a:rPr lang="en-US" dirty="0" smtClean="0">
                <a:solidFill>
                  <a:schemeClr val="accent2"/>
                </a:solidFill>
              </a:rPr>
              <a:t> en </a:t>
            </a:r>
            <a:r>
              <a:rPr lang="en-US" dirty="0" err="1" smtClean="0">
                <a:solidFill>
                  <a:schemeClr val="accent2"/>
                </a:solidFill>
              </a:rPr>
              <a:t>considération</a:t>
            </a:r>
            <a:r>
              <a:rPr lang="en-US" dirty="0" smtClean="0">
                <a:solidFill>
                  <a:schemeClr val="accent2"/>
                </a:solidFill>
              </a:rPr>
              <a:t> pour les </a:t>
            </a:r>
            <a:r>
              <a:rPr lang="en-US" dirty="0" err="1" smtClean="0">
                <a:solidFill>
                  <a:schemeClr val="accent2"/>
                </a:solidFill>
              </a:rPr>
              <a:t>classements</a:t>
            </a:r>
            <a:r>
              <a:rPr lang="en-US" dirty="0" smtClean="0">
                <a:solidFill>
                  <a:schemeClr val="accent2"/>
                </a:solidFill>
              </a:rPr>
              <a:t> </a:t>
            </a:r>
            <a:r>
              <a:rPr lang="en-US" dirty="0" err="1" smtClean="0">
                <a:solidFill>
                  <a:schemeClr val="accent2"/>
                </a:solidFill>
              </a:rPr>
              <a:t>basés</a:t>
            </a:r>
            <a:r>
              <a:rPr lang="en-US" dirty="0" smtClean="0">
                <a:solidFill>
                  <a:schemeClr val="accent2"/>
                </a:solidFill>
              </a:rPr>
              <a:t> </a:t>
            </a:r>
            <a:r>
              <a:rPr lang="en-US" dirty="0" err="1" smtClean="0">
                <a:solidFill>
                  <a:schemeClr val="accent2"/>
                </a:solidFill>
              </a:rPr>
              <a:t>sur</a:t>
            </a:r>
            <a:r>
              <a:rPr lang="en-US" dirty="0" smtClean="0">
                <a:solidFill>
                  <a:schemeClr val="accent2"/>
                </a:solidFill>
              </a:rPr>
              <a:t> les stress… </a:t>
            </a:r>
          </a:p>
          <a:p>
            <a:pPr lvl="1" eaLnBrk="1" hangingPunct="1">
              <a:spcBef>
                <a:spcPct val="15000"/>
              </a:spcBef>
              <a:buClr>
                <a:schemeClr val="tx1"/>
              </a:buClr>
            </a:pPr>
            <a:r>
              <a:rPr lang="en-US" dirty="0" smtClean="0">
                <a:solidFill>
                  <a:srgbClr val="333399"/>
                </a:solidFill>
              </a:rPr>
              <a:t>Un stress “</a:t>
            </a:r>
            <a:r>
              <a:rPr lang="en-US" dirty="0" err="1" smtClean="0">
                <a:solidFill>
                  <a:srgbClr val="333399"/>
                </a:solidFill>
              </a:rPr>
              <a:t>Très</a:t>
            </a:r>
            <a:r>
              <a:rPr lang="en-US" dirty="0" smtClean="0">
                <a:solidFill>
                  <a:srgbClr val="333399"/>
                </a:solidFill>
              </a:rPr>
              <a:t> </a:t>
            </a:r>
            <a:r>
              <a:rPr lang="en-US" dirty="0" err="1" smtClean="0">
                <a:solidFill>
                  <a:srgbClr val="333399"/>
                </a:solidFill>
              </a:rPr>
              <a:t>élevé</a:t>
            </a:r>
            <a:r>
              <a:rPr lang="en-US" dirty="0" smtClean="0">
                <a:solidFill>
                  <a:srgbClr val="333399"/>
                </a:solidFill>
              </a:rPr>
              <a:t>” </a:t>
            </a:r>
            <a:r>
              <a:rPr lang="en-US" dirty="0" err="1" smtClean="0">
                <a:solidFill>
                  <a:srgbClr val="333399"/>
                </a:solidFill>
              </a:rPr>
              <a:t>doit</a:t>
            </a:r>
            <a:r>
              <a:rPr lang="en-US" dirty="0" smtClean="0">
                <a:solidFill>
                  <a:srgbClr val="333399"/>
                </a:solidFill>
              </a:rPr>
              <a:t> </a:t>
            </a:r>
            <a:r>
              <a:rPr lang="en-US" dirty="0" err="1" smtClean="0">
                <a:solidFill>
                  <a:srgbClr val="333399"/>
                </a:solidFill>
              </a:rPr>
              <a:t>réduire</a:t>
            </a:r>
            <a:r>
              <a:rPr lang="en-US" dirty="0" smtClean="0">
                <a:solidFill>
                  <a:srgbClr val="333399"/>
                </a:solidFill>
              </a:rPr>
              <a:t> un </a:t>
            </a:r>
            <a:r>
              <a:rPr lang="en-US" dirty="0" err="1" smtClean="0">
                <a:solidFill>
                  <a:srgbClr val="333399"/>
                </a:solidFill>
              </a:rPr>
              <a:t>attribut</a:t>
            </a:r>
            <a:r>
              <a:rPr lang="en-US" dirty="0" smtClean="0">
                <a:solidFill>
                  <a:srgbClr val="333399"/>
                </a:solidFill>
              </a:rPr>
              <a:t> </a:t>
            </a:r>
            <a:r>
              <a:rPr lang="en-US" dirty="0" err="1" smtClean="0">
                <a:solidFill>
                  <a:srgbClr val="333399"/>
                </a:solidFill>
              </a:rPr>
              <a:t>clé</a:t>
            </a:r>
            <a:r>
              <a:rPr lang="en-US" dirty="0" smtClean="0">
                <a:solidFill>
                  <a:srgbClr val="333399"/>
                </a:solidFill>
              </a:rPr>
              <a:t> à “</a:t>
            </a:r>
            <a:r>
              <a:rPr lang="en-US" dirty="0" err="1" smtClean="0">
                <a:solidFill>
                  <a:srgbClr val="333399"/>
                </a:solidFill>
              </a:rPr>
              <a:t>Faible</a:t>
            </a:r>
            <a:r>
              <a:rPr lang="en-US" dirty="0" smtClean="0">
                <a:solidFill>
                  <a:srgbClr val="333399"/>
                </a:solidFill>
              </a:rPr>
              <a:t>”</a:t>
            </a:r>
          </a:p>
          <a:p>
            <a:pPr lvl="1" eaLnBrk="1" hangingPunct="1">
              <a:spcBef>
                <a:spcPct val="15000"/>
              </a:spcBef>
              <a:buClr>
                <a:schemeClr val="tx1"/>
              </a:buClr>
            </a:pPr>
            <a:r>
              <a:rPr lang="en-US" dirty="0" smtClean="0">
                <a:solidFill>
                  <a:srgbClr val="333399"/>
                </a:solidFill>
              </a:rPr>
              <a:t>Un stress “</a:t>
            </a:r>
            <a:r>
              <a:rPr lang="en-US" dirty="0" err="1" smtClean="0">
                <a:solidFill>
                  <a:srgbClr val="333399"/>
                </a:solidFill>
              </a:rPr>
              <a:t>Elevé</a:t>
            </a:r>
            <a:r>
              <a:rPr lang="en-US" dirty="0" smtClean="0">
                <a:solidFill>
                  <a:srgbClr val="333399"/>
                </a:solidFill>
              </a:rPr>
              <a:t>” </a:t>
            </a:r>
            <a:r>
              <a:rPr lang="en-US" dirty="0" err="1" smtClean="0">
                <a:solidFill>
                  <a:srgbClr val="333399"/>
                </a:solidFill>
              </a:rPr>
              <a:t>doit</a:t>
            </a:r>
            <a:r>
              <a:rPr lang="en-US" dirty="0" smtClean="0">
                <a:solidFill>
                  <a:srgbClr val="333399"/>
                </a:solidFill>
              </a:rPr>
              <a:t> </a:t>
            </a:r>
            <a:r>
              <a:rPr lang="en-US" dirty="0" err="1" smtClean="0">
                <a:solidFill>
                  <a:srgbClr val="333399"/>
                </a:solidFill>
              </a:rPr>
              <a:t>réduire</a:t>
            </a:r>
            <a:r>
              <a:rPr lang="en-US" dirty="0" smtClean="0">
                <a:solidFill>
                  <a:srgbClr val="333399"/>
                </a:solidFill>
              </a:rPr>
              <a:t> un </a:t>
            </a:r>
            <a:r>
              <a:rPr lang="en-US" dirty="0" err="1" smtClean="0">
                <a:solidFill>
                  <a:srgbClr val="333399"/>
                </a:solidFill>
              </a:rPr>
              <a:t>attribut</a:t>
            </a:r>
            <a:r>
              <a:rPr lang="en-US" dirty="0" smtClean="0">
                <a:solidFill>
                  <a:srgbClr val="333399"/>
                </a:solidFill>
              </a:rPr>
              <a:t> </a:t>
            </a:r>
            <a:r>
              <a:rPr lang="en-US" dirty="0" err="1" smtClean="0">
                <a:solidFill>
                  <a:srgbClr val="333399"/>
                </a:solidFill>
              </a:rPr>
              <a:t>clé</a:t>
            </a:r>
            <a:r>
              <a:rPr lang="en-US" dirty="0" smtClean="0">
                <a:solidFill>
                  <a:srgbClr val="333399"/>
                </a:solidFill>
              </a:rPr>
              <a:t> à “</a:t>
            </a:r>
            <a:r>
              <a:rPr lang="en-US" dirty="0" err="1" smtClean="0">
                <a:solidFill>
                  <a:srgbClr val="333399"/>
                </a:solidFill>
              </a:rPr>
              <a:t>Moyen</a:t>
            </a:r>
            <a:r>
              <a:rPr lang="en-US" dirty="0" smtClean="0">
                <a:solidFill>
                  <a:srgbClr val="333399"/>
                </a:solidFill>
              </a:rPr>
              <a:t>”</a:t>
            </a:r>
            <a:endParaRPr lang="en-US" dirty="0">
              <a:solidFill>
                <a:srgbClr val="333399"/>
              </a:solidFill>
            </a:endParaRPr>
          </a:p>
          <a:p>
            <a:pPr eaLnBrk="1" hangingPunct="1">
              <a:buClr>
                <a:schemeClr val="tx1"/>
              </a:buClr>
            </a:pPr>
            <a:endParaRPr lang="en-US" dirty="0" smtClean="0">
              <a:solidFill>
                <a:schemeClr val="accent2"/>
              </a:solidFill>
            </a:endParaRPr>
          </a:p>
        </p:txBody>
      </p:sp>
      <p:sp>
        <p:nvSpPr>
          <p:cNvPr id="5"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b="1" kern="0" dirty="0" err="1" smtClean="0">
                <a:solidFill>
                  <a:srgbClr val="FFFFFF"/>
                </a:solidFill>
                <a:latin typeface="Calibri" pitchFamily="34" charset="0"/>
                <a:ea typeface="+mj-ea"/>
                <a:cs typeface="+mj-cs"/>
              </a:rPr>
              <a:t>Classement</a:t>
            </a:r>
            <a:r>
              <a:rPr lang="en-US" sz="2800" b="1" kern="0" dirty="0" smtClean="0">
                <a:solidFill>
                  <a:srgbClr val="FFFFFF"/>
                </a:solidFill>
                <a:latin typeface="Calibri" pitchFamily="34" charset="0"/>
                <a:ea typeface="+mj-ea"/>
                <a:cs typeface="+mj-cs"/>
              </a:rPr>
              <a:t> des menaces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7" name="Rectangle 2"/>
          <p:cNvSpPr txBox="1">
            <a:spLocks noChangeArrowheads="1"/>
          </p:cNvSpPr>
          <p:nvPr/>
        </p:nvSpPr>
        <p:spPr bwMode="auto">
          <a:xfrm>
            <a:off x="1752600" y="152400"/>
            <a:ext cx="3505200" cy="1143000"/>
          </a:xfrm>
          <a:prstGeom prst="rect">
            <a:avLst/>
          </a:prstGeom>
          <a:noFill/>
          <a:ln w="9525">
            <a:noFill/>
            <a:miter lim="800000"/>
            <a:headEnd/>
            <a:tailEnd/>
          </a:ln>
        </p:spPr>
        <p:txBody>
          <a:bodyPr anchor="ctr"/>
          <a:lstStyle/>
          <a:p>
            <a:pPr>
              <a:defRPr/>
            </a:pPr>
            <a:r>
              <a:rPr lang="en-US" sz="3600" b="1" kern="0" dirty="0" err="1" smtClean="0">
                <a:solidFill>
                  <a:schemeClr val="bg1"/>
                </a:solidFill>
              </a:rPr>
              <a:t>Astuces</a:t>
            </a:r>
            <a:r>
              <a:rPr lang="en-US" sz="3600" b="1" kern="0" dirty="0" smtClean="0">
                <a:solidFill>
                  <a:schemeClr val="bg1"/>
                </a:solidFill>
              </a:rPr>
              <a:t> </a:t>
            </a:r>
            <a:r>
              <a:rPr lang="en-US" sz="3600" b="1" kern="0" dirty="0" err="1" smtClean="0">
                <a:solidFill>
                  <a:schemeClr val="bg1"/>
                </a:solidFill>
              </a:rPr>
              <a:t>utiles</a:t>
            </a:r>
            <a:endParaRPr lang="en-US" sz="3600" b="1" kern="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p:cNvGraphicFramePr>
            <a:graphicFrameLocks noChangeAspect="1"/>
          </p:cNvGraphicFramePr>
          <p:nvPr/>
        </p:nvGraphicFramePr>
        <p:xfrm>
          <a:off x="474663" y="1725613"/>
          <a:ext cx="7924800" cy="4519612"/>
        </p:xfrm>
        <a:graphic>
          <a:graphicData uri="http://schemas.openxmlformats.org/presentationml/2006/ole">
            <p:oleObj spid="_x0000_s108562" name="Visio" r:id="rId4" imgW="6717487" imgH="3406140" progId="">
              <p:embed/>
            </p:oleObj>
          </a:graphicData>
        </a:graphic>
      </p:graphicFrame>
      <p:sp>
        <p:nvSpPr>
          <p:cNvPr id="4"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err="1" smtClean="0">
                <a:solidFill>
                  <a:schemeClr val="bg1"/>
                </a:solidFill>
              </a:rPr>
              <a:t>Quel</a:t>
            </a:r>
            <a:r>
              <a:rPr lang="en-US" sz="3600" b="1" kern="0" dirty="0" smtClean="0">
                <a:solidFill>
                  <a:schemeClr val="bg1"/>
                </a:solidFill>
              </a:rPr>
              <a:t> site </a:t>
            </a:r>
            <a:r>
              <a:rPr lang="en-US" sz="3600" b="1" kern="0" dirty="0" err="1" smtClean="0">
                <a:solidFill>
                  <a:schemeClr val="bg1"/>
                </a:solidFill>
              </a:rPr>
              <a:t>est</a:t>
            </a:r>
            <a:r>
              <a:rPr lang="en-US" sz="3600" b="1" kern="0" dirty="0" smtClean="0">
                <a:solidFill>
                  <a:schemeClr val="bg1"/>
                </a:solidFill>
              </a:rPr>
              <a:t> le </a:t>
            </a:r>
            <a:r>
              <a:rPr lang="en-US" sz="3600" b="1" kern="0" dirty="0" err="1" smtClean="0">
                <a:solidFill>
                  <a:schemeClr val="bg1"/>
                </a:solidFill>
              </a:rPr>
              <a:t>mieux</a:t>
            </a:r>
            <a:r>
              <a:rPr lang="en-US" sz="3600" b="1" kern="0" dirty="0" smtClean="0">
                <a:solidFill>
                  <a:schemeClr val="bg1"/>
                </a:solidFill>
              </a:rPr>
              <a:t> </a:t>
            </a:r>
            <a:r>
              <a:rPr lang="en-US" sz="3600" b="1" kern="0" dirty="0" err="1" smtClean="0">
                <a:solidFill>
                  <a:schemeClr val="bg1"/>
                </a:solidFill>
              </a:rPr>
              <a:t>conservé</a:t>
            </a:r>
            <a:r>
              <a:rPr lang="en-US" sz="3600" b="1" kern="0" dirty="0" smtClean="0">
                <a:solidFill>
                  <a:schemeClr val="bg1"/>
                </a:solidFill>
              </a:rPr>
              <a:t> ?</a:t>
            </a:r>
          </a:p>
        </p:txBody>
      </p:sp>
      <p:sp>
        <p:nvSpPr>
          <p:cNvPr id="5" name="Rectangle 3"/>
          <p:cNvSpPr>
            <a:spLocks noGrp="1" noChangeArrowheads="1"/>
          </p:cNvSpPr>
          <p:nvPr>
            <p:ph type="title"/>
          </p:nvPr>
        </p:nvSpPr>
        <p:spPr>
          <a:xfrm>
            <a:off x="6172200" y="152400"/>
            <a:ext cx="2819400" cy="1143000"/>
          </a:xfrm>
        </p:spPr>
        <p:txBody>
          <a:bodyPr/>
          <a:lstStyle/>
          <a:p>
            <a:pPr algn="r"/>
            <a:r>
              <a:rPr lang="en-US" sz="2800" dirty="0" err="1" smtClean="0">
                <a:solidFill>
                  <a:schemeClr val="bg1"/>
                </a:solidFill>
                <a:latin typeface="Calibri" pitchFamily="34" charset="0"/>
              </a:rPr>
              <a:t>Classement</a:t>
            </a:r>
            <a:r>
              <a:rPr lang="en-US" sz="2800" dirty="0" smtClean="0">
                <a:solidFill>
                  <a:schemeClr val="bg1"/>
                </a:solidFill>
                <a:latin typeface="Calibri" pitchFamily="34" charset="0"/>
              </a:rPr>
              <a:t> des menaces</a:t>
            </a:r>
            <a:endParaRPr lang="en-US" sz="2800" dirty="0">
              <a:solidFill>
                <a:schemeClr val="bg1"/>
              </a:solidFill>
              <a:latin typeface="Calibri" pitchFamily="34" charset="0"/>
            </a:endParaRPr>
          </a:p>
        </p:txBody>
      </p:sp>
    </p:spTree>
    <p:extLst>
      <p:ext uri="{BB962C8B-B14F-4D97-AF65-F5344CB8AC3E}">
        <p14:creationId xmlns="" xmlns:p14="http://schemas.microsoft.com/office/powerpoint/2010/main" val="135320697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9" descr="C:\Users\albertien\Documents\Werk\FOS Europe\Translation stuff\P1CS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3012455"/>
            <a:ext cx="4302194" cy="1559545"/>
          </a:xfrm>
          <a:prstGeom prst="rect">
            <a:avLst/>
          </a:prstGeom>
          <a:noFill/>
          <a:extLst>
            <a:ext uri="{909E8E84-426E-40DD-AFC4-6F175D3DCCD1}">
              <a14:hiddenFill xmlns:a14="http://schemas.microsoft.com/office/drawing/2010/main" xmlns="">
                <a:solidFill>
                  <a:srgbClr val="FFFFFF"/>
                </a:solidFill>
              </a14:hiddenFill>
            </a:ext>
          </a:extLst>
        </p:spPr>
      </p:pic>
      <p:sp>
        <p:nvSpPr>
          <p:cNvPr id="179207"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wrap="none" anchor="ctr">
            <a:spAutoFit/>
          </a:bodyPr>
          <a:lstStyle/>
          <a:p>
            <a:pPr>
              <a:defRPr/>
            </a:pPr>
            <a:endParaRPr lang="en-US">
              <a:ea typeface="+mn-ea"/>
            </a:endParaRPr>
          </a:p>
        </p:txBody>
      </p:sp>
      <p:sp>
        <p:nvSpPr>
          <p:cNvPr id="7" name="Rectangle 2"/>
          <p:cNvSpPr txBox="1">
            <a:spLocks noChangeArrowheads="1"/>
          </p:cNvSpPr>
          <p:nvPr/>
        </p:nvSpPr>
        <p:spPr>
          <a:xfrm>
            <a:off x="481013" y="206375"/>
            <a:ext cx="8302625" cy="609600"/>
          </a:xfrm>
          <a:prstGeom prst="rect">
            <a:avLst/>
          </a:prstGeom>
          <a:noFill/>
          <a:ln/>
        </p:spPr>
        <p:txBody>
          <a:bodyPr/>
          <a:lstStyle/>
          <a:p>
            <a:pPr algn="l">
              <a:defRPr/>
            </a:pPr>
            <a:endParaRPr lang="en-US" sz="3400" b="1" kern="0" dirty="0">
              <a:solidFill>
                <a:srgbClr val="FFFF99"/>
              </a:solidFill>
              <a:effectLst/>
              <a:latin typeface="+mj-lt"/>
              <a:ea typeface="+mj-ea"/>
              <a:cs typeface="+mj-cs"/>
            </a:endParaRPr>
          </a:p>
        </p:txBody>
      </p:sp>
      <p:sp>
        <p:nvSpPr>
          <p:cNvPr id="11" name="Rectangle 7"/>
          <p:cNvSpPr txBox="1">
            <a:spLocks noChangeArrowheads="1"/>
          </p:cNvSpPr>
          <p:nvPr/>
        </p:nvSpPr>
        <p:spPr>
          <a:xfrm>
            <a:off x="427038" y="1525587"/>
            <a:ext cx="8181975" cy="4722813"/>
          </a:xfrm>
          <a:prstGeom prst="rect">
            <a:avLst/>
          </a:prstGeom>
        </p:spPr>
        <p:txBody>
          <a:bodyPr/>
          <a:lstStyle/>
          <a:p>
            <a:pPr marL="342900" indent="-342900" algn="l">
              <a:spcBef>
                <a:spcPct val="20000"/>
              </a:spcBef>
              <a:buSzPct val="130000"/>
              <a:buFont typeface="Arial" charset="0"/>
              <a:buNone/>
              <a:defRPr/>
            </a:pPr>
            <a:r>
              <a:rPr lang="en-US" sz="2400" b="1" kern="0" dirty="0" smtClean="0">
                <a:solidFill>
                  <a:srgbClr val="009900"/>
                </a:solidFill>
                <a:effectLst/>
                <a:latin typeface="+mn-lt"/>
                <a:ea typeface="+mn-ea"/>
              </a:rPr>
              <a:t>Menaces </a:t>
            </a:r>
            <a:r>
              <a:rPr lang="en-US" sz="2400" b="1" kern="0" dirty="0" err="1" smtClean="0">
                <a:solidFill>
                  <a:srgbClr val="009900"/>
                </a:solidFill>
                <a:effectLst/>
                <a:latin typeface="+mn-lt"/>
                <a:ea typeface="+mn-ea"/>
              </a:rPr>
              <a:t>directes</a:t>
            </a:r>
            <a:r>
              <a:rPr lang="en-US" sz="2400" b="1" kern="0" dirty="0" smtClean="0">
                <a:solidFill>
                  <a:srgbClr val="009900"/>
                </a:solidFill>
                <a:effectLst/>
                <a:latin typeface="+mn-lt"/>
                <a:ea typeface="+mn-ea"/>
              </a:rPr>
              <a:t> :</a:t>
            </a:r>
            <a:r>
              <a:rPr lang="en-US" sz="2400" kern="0" dirty="0" smtClean="0">
                <a:effectLst/>
                <a:latin typeface="+mn-lt"/>
                <a:ea typeface="+mn-ea"/>
              </a:rPr>
              <a:t> </a:t>
            </a:r>
            <a:r>
              <a:rPr lang="en-US" sz="2400" kern="0" dirty="0" smtClean="0">
                <a:latin typeface="+mn-lt"/>
              </a:rPr>
              <a:t>Actions </a:t>
            </a:r>
            <a:r>
              <a:rPr lang="en-US" sz="2400" kern="0" dirty="0" err="1" smtClean="0">
                <a:latin typeface="+mn-lt"/>
              </a:rPr>
              <a:t>ou</a:t>
            </a:r>
            <a:r>
              <a:rPr lang="en-US" sz="2400" kern="0" dirty="0" smtClean="0">
                <a:latin typeface="+mn-lt"/>
              </a:rPr>
              <a:t> </a:t>
            </a:r>
            <a:br>
              <a:rPr lang="en-US" sz="2400" kern="0" dirty="0" smtClean="0">
                <a:latin typeface="+mn-lt"/>
              </a:rPr>
            </a:br>
            <a:r>
              <a:rPr lang="en-US" sz="2400" kern="0" dirty="0" err="1" smtClean="0">
                <a:latin typeface="+mn-lt"/>
              </a:rPr>
              <a:t>événements</a:t>
            </a:r>
            <a:r>
              <a:rPr lang="en-US" sz="2400" kern="0" dirty="0" smtClean="0">
                <a:latin typeface="+mn-lt"/>
              </a:rPr>
              <a:t> </a:t>
            </a:r>
            <a:r>
              <a:rPr lang="en-US" sz="2400" kern="0" dirty="0" err="1" smtClean="0">
                <a:latin typeface="+mn-lt"/>
              </a:rPr>
              <a:t>induits</a:t>
            </a:r>
            <a:r>
              <a:rPr lang="en-US" sz="2400" kern="0" dirty="0" smtClean="0">
                <a:latin typeface="+mn-lt"/>
              </a:rPr>
              <a:t> par </a:t>
            </a:r>
            <a:r>
              <a:rPr lang="en-US" sz="2400" kern="0" dirty="0" err="1" smtClean="0">
                <a:latin typeface="+mn-lt"/>
              </a:rPr>
              <a:t>l’homme</a:t>
            </a:r>
            <a:r>
              <a:rPr lang="en-US" sz="2400" kern="0" dirty="0" smtClean="0">
                <a:latin typeface="+mn-lt"/>
              </a:rPr>
              <a:t/>
            </a:r>
            <a:br>
              <a:rPr lang="en-US" sz="2400" kern="0" dirty="0" smtClean="0">
                <a:latin typeface="+mn-lt"/>
              </a:rPr>
            </a:br>
            <a:r>
              <a:rPr lang="en-US" sz="2400" kern="0" dirty="0" smtClean="0">
                <a:latin typeface="+mn-lt"/>
              </a:rPr>
              <a:t>qui </a:t>
            </a:r>
            <a:r>
              <a:rPr lang="en-US" sz="2400" kern="0" dirty="0" err="1" smtClean="0">
                <a:latin typeface="+mn-lt"/>
              </a:rPr>
              <a:t>dégradent</a:t>
            </a:r>
            <a:r>
              <a:rPr lang="en-US" sz="2400" kern="0" dirty="0" smtClean="0">
                <a:latin typeface="+mn-lt"/>
              </a:rPr>
              <a:t> </a:t>
            </a:r>
            <a:r>
              <a:rPr lang="en-US" sz="2400" kern="0" dirty="0" err="1" smtClean="0">
                <a:latin typeface="+mn-lt"/>
              </a:rPr>
              <a:t>directement</a:t>
            </a:r>
            <a:r>
              <a:rPr lang="en-US" sz="2400" kern="0" dirty="0" smtClean="0">
                <a:latin typeface="+mn-lt"/>
              </a:rPr>
              <a:t/>
            </a:r>
            <a:br>
              <a:rPr lang="en-US" sz="2400" kern="0" dirty="0" smtClean="0">
                <a:latin typeface="+mn-lt"/>
              </a:rPr>
            </a:br>
            <a:r>
              <a:rPr lang="en-US" sz="2400" kern="0" dirty="0" smtClean="0">
                <a:latin typeface="+mn-lt"/>
              </a:rPr>
              <a:t> </a:t>
            </a:r>
            <a:r>
              <a:rPr lang="en-US" sz="2400" kern="0" dirty="0" err="1" smtClean="0">
                <a:latin typeface="+mn-lt"/>
              </a:rPr>
              <a:t>une</a:t>
            </a:r>
            <a:r>
              <a:rPr lang="en-US" sz="2400" kern="0" dirty="0" smtClean="0">
                <a:latin typeface="+mn-lt"/>
              </a:rPr>
              <a:t> </a:t>
            </a:r>
            <a:r>
              <a:rPr lang="en-US" sz="2400" kern="0" dirty="0" err="1" smtClean="0">
                <a:latin typeface="+mn-lt"/>
              </a:rPr>
              <a:t>ou</a:t>
            </a:r>
            <a:r>
              <a:rPr lang="en-US" sz="2400" kern="0" dirty="0" smtClean="0">
                <a:latin typeface="+mn-lt"/>
              </a:rPr>
              <a:t> </a:t>
            </a:r>
            <a:r>
              <a:rPr lang="en-US" sz="2400" kern="0" dirty="0" err="1" smtClean="0">
                <a:latin typeface="+mn-lt"/>
              </a:rPr>
              <a:t>plusieurs</a:t>
            </a:r>
            <a:r>
              <a:rPr lang="en-US" sz="2400" kern="0" dirty="0" smtClean="0">
                <a:latin typeface="+mn-lt"/>
              </a:rPr>
              <a:t> </a:t>
            </a:r>
            <a:r>
              <a:rPr lang="en-US" sz="2400" kern="0" dirty="0" err="1" smtClean="0">
                <a:latin typeface="+mn-lt"/>
              </a:rPr>
              <a:t>cibles</a:t>
            </a:r>
            <a:r>
              <a:rPr lang="en-US" sz="2400" kern="0" dirty="0" smtClean="0">
                <a:latin typeface="+mn-lt"/>
              </a:rPr>
              <a:t/>
            </a:r>
            <a:br>
              <a:rPr lang="en-US" sz="2400" kern="0" dirty="0" smtClean="0">
                <a:latin typeface="+mn-lt"/>
              </a:rPr>
            </a:br>
            <a:r>
              <a:rPr lang="en-US" sz="2400" kern="0" dirty="0" smtClean="0">
                <a:latin typeface="+mn-lt"/>
              </a:rPr>
              <a:t> de conservation</a:t>
            </a:r>
          </a:p>
          <a:p>
            <a:pPr marL="342900" indent="-342900" algn="l">
              <a:spcBef>
                <a:spcPct val="20000"/>
              </a:spcBef>
              <a:buSzPct val="130000"/>
              <a:buFont typeface="Arial" charset="0"/>
              <a:buNone/>
              <a:defRPr/>
            </a:pPr>
            <a:endParaRPr lang="en-US" sz="2000" kern="0" dirty="0" smtClean="0">
              <a:effectLst/>
              <a:latin typeface="+mn-lt"/>
              <a:ea typeface="+mn-ea"/>
            </a:endParaRPr>
          </a:p>
          <a:p>
            <a:pPr marL="342900" indent="-342900" algn="l">
              <a:spcBef>
                <a:spcPct val="20000"/>
              </a:spcBef>
              <a:buSzPct val="130000"/>
              <a:buFont typeface="Arial" charset="0"/>
              <a:buNone/>
              <a:defRPr/>
            </a:pPr>
            <a:endParaRPr lang="en-US" sz="2000" kern="0" dirty="0">
              <a:effectLst/>
              <a:latin typeface="+mn-lt"/>
              <a:ea typeface="+mn-ea"/>
            </a:endParaRPr>
          </a:p>
          <a:p>
            <a:pPr marL="342900" indent="-342900" algn="l">
              <a:spcBef>
                <a:spcPct val="20000"/>
              </a:spcBef>
              <a:buSzPct val="130000"/>
              <a:buFont typeface="Arial" charset="0"/>
              <a:buNone/>
              <a:defRPr/>
            </a:pPr>
            <a:r>
              <a:rPr lang="en-US" sz="2400" kern="0" dirty="0" smtClean="0">
                <a:effectLst/>
                <a:latin typeface="+mn-lt"/>
                <a:ea typeface="+mn-ea"/>
              </a:rPr>
              <a:t>Les menaces </a:t>
            </a:r>
            <a:r>
              <a:rPr lang="en-US" sz="2400" kern="0" dirty="0" err="1" smtClean="0">
                <a:effectLst/>
                <a:latin typeface="+mn-lt"/>
                <a:ea typeface="+mn-ea"/>
              </a:rPr>
              <a:t>directes</a:t>
            </a:r>
            <a:r>
              <a:rPr lang="en-US" sz="2400" kern="0" dirty="0" smtClean="0">
                <a:effectLst/>
                <a:latin typeface="+mn-lt"/>
                <a:ea typeface="+mn-ea"/>
              </a:rPr>
              <a:t> </a:t>
            </a:r>
            <a:r>
              <a:rPr lang="en-US" sz="2400" kern="0" dirty="0" err="1" smtClean="0">
                <a:effectLst/>
                <a:latin typeface="+mn-lt"/>
                <a:ea typeface="+mn-ea"/>
              </a:rPr>
              <a:t>sont</a:t>
            </a:r>
            <a:r>
              <a:rPr lang="en-US" sz="2400" kern="0" dirty="0" smtClean="0">
                <a:effectLst/>
                <a:latin typeface="+mn-lt"/>
                <a:ea typeface="+mn-ea"/>
              </a:rPr>
              <a:t> : </a:t>
            </a:r>
            <a:endParaRPr lang="en-US" sz="2400" kern="0" dirty="0">
              <a:effectLst/>
              <a:latin typeface="+mn-lt"/>
              <a:ea typeface="+mn-ea"/>
            </a:endParaRPr>
          </a:p>
          <a:p>
            <a:pPr marL="742950" lvl="1" indent="-285750" algn="l">
              <a:spcBef>
                <a:spcPct val="20000"/>
              </a:spcBef>
              <a:buFont typeface="Times New Roman" pitchFamily="18" charset="0"/>
              <a:buChar char="–"/>
              <a:defRPr/>
            </a:pPr>
            <a:r>
              <a:rPr lang="en-US" sz="2000" kern="0" dirty="0" err="1" smtClean="0">
                <a:effectLst/>
                <a:latin typeface="+mn-lt"/>
                <a:ea typeface="+mn-ea"/>
              </a:rPr>
              <a:t>Habituellement</a:t>
            </a:r>
            <a:r>
              <a:rPr lang="en-US" sz="2000" kern="0" dirty="0" smtClean="0">
                <a:effectLst/>
                <a:latin typeface="+mn-lt"/>
                <a:ea typeface="+mn-ea"/>
              </a:rPr>
              <a:t> des </a:t>
            </a:r>
            <a:r>
              <a:rPr lang="en-US" sz="2000" b="1" kern="0" dirty="0" err="1" smtClean="0">
                <a:effectLst/>
                <a:latin typeface="+mn-lt"/>
                <a:ea typeface="+mn-ea"/>
              </a:rPr>
              <a:t>activités</a:t>
            </a:r>
            <a:r>
              <a:rPr lang="en-US" sz="2000" b="1" kern="0" dirty="0" smtClean="0">
                <a:effectLst/>
                <a:latin typeface="+mn-lt"/>
                <a:ea typeface="+mn-ea"/>
              </a:rPr>
              <a:t> </a:t>
            </a:r>
            <a:r>
              <a:rPr lang="en-US" sz="2000" b="1" kern="0" dirty="0" err="1" smtClean="0">
                <a:effectLst/>
                <a:latin typeface="+mn-lt"/>
                <a:ea typeface="+mn-ea"/>
              </a:rPr>
              <a:t>humaines</a:t>
            </a:r>
            <a:r>
              <a:rPr lang="en-US" sz="2000" kern="0" dirty="0" smtClean="0">
                <a:effectLst/>
                <a:latin typeface="+mn-lt"/>
                <a:ea typeface="+mn-ea"/>
              </a:rPr>
              <a:t>, </a:t>
            </a:r>
            <a:r>
              <a:rPr lang="en-US" sz="2000" kern="0" dirty="0" err="1" smtClean="0">
                <a:effectLst/>
                <a:latin typeface="+mn-lt"/>
                <a:ea typeface="+mn-ea"/>
              </a:rPr>
              <a:t>mais</a:t>
            </a:r>
            <a:r>
              <a:rPr lang="en-US" sz="2000" kern="0" dirty="0" smtClean="0">
                <a:effectLst/>
                <a:latin typeface="+mn-lt"/>
                <a:ea typeface="+mn-ea"/>
              </a:rPr>
              <a:t> </a:t>
            </a:r>
            <a:r>
              <a:rPr lang="en-US" sz="2000" kern="0" dirty="0" err="1" smtClean="0">
                <a:effectLst/>
                <a:latin typeface="+mn-lt"/>
                <a:ea typeface="+mn-ea"/>
              </a:rPr>
              <a:t>elles</a:t>
            </a:r>
            <a:r>
              <a:rPr lang="en-US" sz="2000" kern="0" dirty="0" smtClean="0">
                <a:effectLst/>
                <a:latin typeface="+mn-lt"/>
                <a:ea typeface="+mn-ea"/>
              </a:rPr>
              <a:t> </a:t>
            </a:r>
            <a:r>
              <a:rPr lang="en-US" sz="2000" kern="0" dirty="0" err="1" smtClean="0">
                <a:effectLst/>
                <a:latin typeface="+mn-lt"/>
                <a:ea typeface="+mn-ea"/>
              </a:rPr>
              <a:t>peuvent</a:t>
            </a:r>
            <a:r>
              <a:rPr lang="en-US" sz="2000" kern="0" dirty="0" smtClean="0">
                <a:effectLst/>
                <a:latin typeface="+mn-lt"/>
                <a:ea typeface="+mn-ea"/>
              </a:rPr>
              <a:t> </a:t>
            </a:r>
            <a:r>
              <a:rPr lang="en-US" sz="2000" kern="0" dirty="0" err="1" smtClean="0">
                <a:effectLst/>
                <a:latin typeface="+mn-lt"/>
                <a:ea typeface="+mn-ea"/>
              </a:rPr>
              <a:t>être</a:t>
            </a:r>
            <a:r>
              <a:rPr lang="en-US" sz="2000" kern="0" dirty="0" smtClean="0">
                <a:effectLst/>
                <a:latin typeface="+mn-lt"/>
                <a:ea typeface="+mn-ea"/>
              </a:rPr>
              <a:t> des </a:t>
            </a:r>
          </a:p>
          <a:p>
            <a:pPr marL="742950" lvl="1" indent="-285750" algn="l">
              <a:spcBef>
                <a:spcPct val="20000"/>
              </a:spcBef>
              <a:buFont typeface="Times New Roman" pitchFamily="18" charset="0"/>
              <a:buChar char="–"/>
              <a:defRPr/>
            </a:pPr>
            <a:r>
              <a:rPr lang="en-US" sz="2000" b="1" kern="0" dirty="0" err="1" smtClean="0">
                <a:effectLst/>
                <a:latin typeface="+mn-lt"/>
                <a:ea typeface="+mn-ea"/>
              </a:rPr>
              <a:t>phénomènes</a:t>
            </a:r>
            <a:r>
              <a:rPr lang="en-US" sz="2000" b="1" kern="0" dirty="0" smtClean="0">
                <a:effectLst/>
                <a:latin typeface="+mn-lt"/>
                <a:ea typeface="+mn-ea"/>
              </a:rPr>
              <a:t> </a:t>
            </a:r>
            <a:r>
              <a:rPr lang="en-US" sz="2000" b="1" kern="0" dirty="0" err="1" smtClean="0">
                <a:effectLst/>
                <a:latin typeface="+mn-lt"/>
                <a:ea typeface="+mn-ea"/>
              </a:rPr>
              <a:t>naturels</a:t>
            </a:r>
            <a:r>
              <a:rPr lang="en-US" sz="2000" b="1" kern="0" dirty="0" smtClean="0">
                <a:effectLst/>
                <a:latin typeface="+mn-lt"/>
                <a:ea typeface="+mn-ea"/>
              </a:rPr>
              <a:t> </a:t>
            </a:r>
            <a:r>
              <a:rPr lang="en-US" sz="2000" kern="0" dirty="0" err="1" smtClean="0">
                <a:effectLst/>
                <a:latin typeface="+mn-lt"/>
                <a:ea typeface="+mn-ea"/>
              </a:rPr>
              <a:t>altérés</a:t>
            </a:r>
            <a:r>
              <a:rPr lang="en-US" sz="2000" kern="0" dirty="0" smtClean="0">
                <a:effectLst/>
                <a:latin typeface="+mn-lt"/>
                <a:ea typeface="+mn-ea"/>
              </a:rPr>
              <a:t> par les </a:t>
            </a:r>
            <a:r>
              <a:rPr lang="en-US" sz="2000" kern="0" dirty="0" err="1" smtClean="0">
                <a:effectLst/>
                <a:latin typeface="+mn-lt"/>
                <a:ea typeface="+mn-ea"/>
              </a:rPr>
              <a:t>activités</a:t>
            </a:r>
            <a:r>
              <a:rPr lang="en-US" sz="2000" kern="0" dirty="0" smtClean="0">
                <a:effectLst/>
                <a:latin typeface="+mn-lt"/>
                <a:ea typeface="+mn-ea"/>
              </a:rPr>
              <a:t> </a:t>
            </a:r>
            <a:r>
              <a:rPr lang="en-US" sz="2000" kern="0" dirty="0" err="1" smtClean="0">
                <a:effectLst/>
                <a:latin typeface="+mn-lt"/>
                <a:ea typeface="+mn-ea"/>
              </a:rPr>
              <a:t>humaines</a:t>
            </a:r>
            <a:r>
              <a:rPr lang="en-US" sz="2000" kern="0" dirty="0" smtClean="0">
                <a:effectLst/>
                <a:latin typeface="+mn-lt"/>
                <a:ea typeface="+mn-ea"/>
              </a:rPr>
              <a:t> </a:t>
            </a:r>
            <a:r>
              <a:rPr lang="en-US" sz="2000" kern="0" dirty="0" err="1" smtClean="0">
                <a:effectLst/>
                <a:latin typeface="+mn-lt"/>
                <a:ea typeface="+mn-ea"/>
              </a:rPr>
              <a:t>ou</a:t>
            </a:r>
            <a:r>
              <a:rPr lang="en-US" sz="2000" kern="0" dirty="0" smtClean="0">
                <a:effectLst/>
                <a:latin typeface="+mn-lt"/>
                <a:ea typeface="+mn-ea"/>
              </a:rPr>
              <a:t> dont </a:t>
            </a:r>
            <a:r>
              <a:rPr lang="en-US" sz="2000" kern="0" dirty="0" err="1" smtClean="0">
                <a:effectLst/>
                <a:latin typeface="+mn-lt"/>
                <a:ea typeface="+mn-ea"/>
              </a:rPr>
              <a:t>l’impact</a:t>
            </a:r>
            <a:r>
              <a:rPr lang="en-US" sz="2000" kern="0" dirty="0" smtClean="0">
                <a:effectLst/>
                <a:latin typeface="+mn-lt"/>
                <a:ea typeface="+mn-ea"/>
              </a:rPr>
              <a:t> </a:t>
            </a:r>
            <a:r>
              <a:rPr lang="en-US" sz="2000" kern="0" dirty="0" err="1" smtClean="0">
                <a:effectLst/>
                <a:latin typeface="+mn-lt"/>
                <a:ea typeface="+mn-ea"/>
              </a:rPr>
              <a:t>est</a:t>
            </a:r>
            <a:r>
              <a:rPr lang="en-US" sz="2000" kern="0" dirty="0" smtClean="0">
                <a:effectLst/>
                <a:latin typeface="+mn-lt"/>
                <a:ea typeface="+mn-ea"/>
              </a:rPr>
              <a:t> </a:t>
            </a:r>
            <a:r>
              <a:rPr lang="en-US" sz="2000" kern="0" dirty="0" err="1" smtClean="0">
                <a:effectLst/>
                <a:latin typeface="+mn-lt"/>
                <a:ea typeface="+mn-ea"/>
              </a:rPr>
              <a:t>accru</a:t>
            </a:r>
            <a:r>
              <a:rPr lang="en-US" sz="2000" kern="0" dirty="0" smtClean="0">
                <a:effectLst/>
                <a:latin typeface="+mn-lt"/>
                <a:ea typeface="+mn-ea"/>
              </a:rPr>
              <a:t> par les </a:t>
            </a:r>
            <a:r>
              <a:rPr lang="en-US" sz="2000" kern="0" dirty="0" err="1" smtClean="0">
                <a:effectLst/>
                <a:latin typeface="+mn-lt"/>
                <a:ea typeface="+mn-ea"/>
              </a:rPr>
              <a:t>activités</a:t>
            </a:r>
            <a:r>
              <a:rPr lang="en-US" sz="2000" kern="0" dirty="0" smtClean="0">
                <a:effectLst/>
                <a:latin typeface="+mn-lt"/>
                <a:ea typeface="+mn-ea"/>
              </a:rPr>
              <a:t> </a:t>
            </a:r>
            <a:r>
              <a:rPr lang="en-US" sz="2000" kern="0" dirty="0" err="1" smtClean="0">
                <a:effectLst/>
                <a:latin typeface="+mn-lt"/>
                <a:ea typeface="+mn-ea"/>
              </a:rPr>
              <a:t>humaines</a:t>
            </a:r>
            <a:r>
              <a:rPr lang="en-US" sz="2000" kern="0" dirty="0" smtClean="0">
                <a:effectLst/>
                <a:latin typeface="+mn-lt"/>
                <a:ea typeface="+mn-ea"/>
              </a:rPr>
              <a:t> </a:t>
            </a:r>
          </a:p>
          <a:p>
            <a:pPr marL="742950" lvl="1" indent="-285750" algn="l">
              <a:spcBef>
                <a:spcPct val="20000"/>
              </a:spcBef>
              <a:defRPr/>
            </a:pPr>
            <a:r>
              <a:rPr lang="en-US" sz="2000" kern="0" dirty="0" smtClean="0">
                <a:effectLst/>
                <a:latin typeface="+mn-lt"/>
                <a:ea typeface="+mn-ea"/>
              </a:rPr>
              <a:t>	</a:t>
            </a:r>
            <a:r>
              <a:rPr lang="en-US" sz="1600" kern="0" dirty="0" smtClean="0">
                <a:effectLst/>
                <a:latin typeface="+mn-lt"/>
                <a:ea typeface="+mn-ea"/>
              </a:rPr>
              <a:t>(ex : </a:t>
            </a:r>
            <a:r>
              <a:rPr lang="en-US" sz="1600" kern="0" dirty="0" err="1" smtClean="0">
                <a:effectLst/>
                <a:latin typeface="+mn-lt"/>
                <a:ea typeface="+mn-ea"/>
              </a:rPr>
              <a:t>réchauffement</a:t>
            </a:r>
            <a:r>
              <a:rPr lang="en-US" sz="1600" kern="0" dirty="0" smtClean="0">
                <a:effectLst/>
                <a:latin typeface="+mn-lt"/>
                <a:ea typeface="+mn-ea"/>
              </a:rPr>
              <a:t> </a:t>
            </a:r>
            <a:r>
              <a:rPr lang="en-US" sz="1600" kern="0" dirty="0" err="1" smtClean="0">
                <a:effectLst/>
                <a:latin typeface="+mn-lt"/>
                <a:ea typeface="+mn-ea"/>
              </a:rPr>
              <a:t>climatique</a:t>
            </a:r>
            <a:r>
              <a:rPr lang="en-US" sz="1600" kern="0" dirty="0" smtClean="0">
                <a:effectLst/>
                <a:latin typeface="+mn-lt"/>
                <a:ea typeface="+mn-ea"/>
              </a:rPr>
              <a:t>; tsunami qui menace la </a:t>
            </a:r>
            <a:r>
              <a:rPr lang="en-US" sz="1600" kern="0" dirty="0" err="1" smtClean="0">
                <a:effectLst/>
                <a:latin typeface="+mn-lt"/>
                <a:ea typeface="+mn-ea"/>
              </a:rPr>
              <a:t>dernière</a:t>
            </a:r>
            <a:r>
              <a:rPr lang="en-US" sz="1600" kern="0" dirty="0" smtClean="0">
                <a:effectLst/>
                <a:latin typeface="+mn-lt"/>
                <a:ea typeface="+mn-ea"/>
              </a:rPr>
              <a:t> population </a:t>
            </a:r>
            <a:r>
              <a:rPr lang="en-US" sz="1600" kern="0" dirty="0" err="1" smtClean="0">
                <a:effectLst/>
                <a:latin typeface="+mn-lt"/>
                <a:ea typeface="+mn-ea"/>
              </a:rPr>
              <a:t>restante</a:t>
            </a:r>
            <a:r>
              <a:rPr lang="en-US" sz="1600" kern="0" dirty="0" smtClean="0">
                <a:effectLst/>
                <a:latin typeface="+mn-lt"/>
                <a:ea typeface="+mn-ea"/>
              </a:rPr>
              <a:t> d’un </a:t>
            </a:r>
            <a:r>
              <a:rPr lang="en-US" sz="1600" kern="0" dirty="0" err="1" smtClean="0">
                <a:effectLst/>
                <a:latin typeface="+mn-lt"/>
                <a:ea typeface="+mn-ea"/>
              </a:rPr>
              <a:t>rhinocéros</a:t>
            </a:r>
            <a:r>
              <a:rPr lang="en-US" sz="1600" kern="0" dirty="0" smtClean="0">
                <a:effectLst/>
                <a:latin typeface="+mn-lt"/>
                <a:ea typeface="+mn-ea"/>
              </a:rPr>
              <a:t> </a:t>
            </a:r>
            <a:r>
              <a:rPr lang="en-US" sz="1600" kern="0" dirty="0" err="1" smtClean="0">
                <a:effectLst/>
                <a:latin typeface="+mn-lt"/>
                <a:ea typeface="+mn-ea"/>
              </a:rPr>
              <a:t>asiatique</a:t>
            </a:r>
            <a:r>
              <a:rPr lang="en-US" sz="1600" kern="0" dirty="0" smtClean="0">
                <a:effectLst/>
                <a:latin typeface="+mn-lt"/>
                <a:ea typeface="+mn-ea"/>
              </a:rPr>
              <a:t>)</a:t>
            </a:r>
            <a:endParaRPr lang="en-US" sz="2000" kern="0" dirty="0">
              <a:effectLst/>
              <a:latin typeface="+mn-lt"/>
              <a:ea typeface="+mn-ea"/>
            </a:endParaRPr>
          </a:p>
        </p:txBody>
      </p:sp>
      <p:sp>
        <p:nvSpPr>
          <p:cNvPr id="18"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err="1" smtClean="0">
                <a:solidFill>
                  <a:schemeClr val="bg1"/>
                </a:solidFill>
                <a:latin typeface="+mn-lt"/>
                <a:ea typeface="+mj-ea"/>
                <a:cs typeface="+mj-cs"/>
              </a:rPr>
              <a:t>Quelle</a:t>
            </a:r>
            <a:r>
              <a:rPr lang="en-US" sz="3600" b="1" kern="0" dirty="0" smtClean="0">
                <a:solidFill>
                  <a:schemeClr val="bg1"/>
                </a:solidFill>
                <a:latin typeface="+mn-lt"/>
                <a:ea typeface="+mj-ea"/>
                <a:cs typeface="+mj-cs"/>
              </a:rPr>
              <a:t> </a:t>
            </a:r>
            <a:r>
              <a:rPr lang="en-US" sz="3600" b="1" kern="0" dirty="0" err="1" smtClean="0">
                <a:solidFill>
                  <a:schemeClr val="bg1"/>
                </a:solidFill>
                <a:latin typeface="+mn-lt"/>
                <a:ea typeface="+mj-ea"/>
                <a:cs typeface="+mj-cs"/>
              </a:rPr>
              <a:t>est</a:t>
            </a:r>
            <a:r>
              <a:rPr lang="en-US" sz="3600" b="1" kern="0" dirty="0" smtClean="0">
                <a:solidFill>
                  <a:schemeClr val="bg1"/>
                </a:solidFill>
                <a:latin typeface="+mn-lt"/>
                <a:ea typeface="+mj-ea"/>
                <a:cs typeface="+mj-cs"/>
              </a:rPr>
              <a:t> la question ?</a:t>
            </a:r>
            <a:endParaRPr lang="en-US" sz="3600" b="1" kern="0" dirty="0">
              <a:solidFill>
                <a:schemeClr val="bg1"/>
              </a:solidFill>
              <a:latin typeface="+mn-lt"/>
              <a:ea typeface="+mj-ea"/>
              <a:cs typeface="+mj-cs"/>
            </a:endParaRPr>
          </a:p>
        </p:txBody>
      </p:sp>
      <p:sp>
        <p:nvSpPr>
          <p:cNvPr id="19" name="Rectangle 3"/>
          <p:cNvSpPr txBox="1">
            <a:spLocks noChangeArrowheads="1"/>
          </p:cNvSpPr>
          <p:nvPr/>
        </p:nvSpPr>
        <p:spPr>
          <a:xfrm>
            <a:off x="6172200" y="152400"/>
            <a:ext cx="2819400" cy="1143000"/>
          </a:xfrm>
          <a:prstGeom prst="rect">
            <a:avLst/>
          </a:prstGeom>
        </p:spPr>
        <p:txBody>
          <a:bodyPr/>
          <a:lstStyle/>
          <a:p>
            <a:pPr lvl="0" algn="r" eaLnBrk="0" hangingPunct="0">
              <a:defRPr/>
            </a:pPr>
            <a:r>
              <a:rPr lang="en-US" sz="2800" b="1" kern="0" dirty="0" err="1" smtClean="0">
                <a:solidFill>
                  <a:srgbClr val="FFFFFF"/>
                </a:solidFill>
                <a:latin typeface="Calibri" pitchFamily="34" charset="0"/>
                <a:ea typeface="+mj-ea"/>
                <a:cs typeface="+mj-cs"/>
              </a:rPr>
              <a:t>Classement</a:t>
            </a:r>
            <a:r>
              <a:rPr lang="en-US" sz="2800" b="1" kern="0" dirty="0" smtClean="0">
                <a:solidFill>
                  <a:srgbClr val="FFFFFF"/>
                </a:solidFill>
                <a:latin typeface="Calibri" pitchFamily="34" charset="0"/>
                <a:ea typeface="+mj-ea"/>
                <a:cs typeface="+mj-cs"/>
              </a:rPr>
              <a:t> des menaces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pic>
        <p:nvPicPr>
          <p:cNvPr id="12" name="Picture 25" descr="Fishing"/>
          <p:cNvPicPr>
            <a:picLocks noChangeAspect="1" noChangeArrowheads="1"/>
          </p:cNvPicPr>
          <p:nvPr/>
        </p:nvPicPr>
        <p:blipFill>
          <a:blip r:embed="rId4" cstate="print"/>
          <a:srcRect/>
          <a:stretch>
            <a:fillRect/>
          </a:stretch>
        </p:blipFill>
        <p:spPr bwMode="auto">
          <a:xfrm>
            <a:off x="5897563" y="1447800"/>
            <a:ext cx="3017837" cy="2011363"/>
          </a:xfrm>
          <a:prstGeom prst="rect">
            <a:avLst/>
          </a:prstGeom>
          <a:noFill/>
          <a:ln w="9525">
            <a:noFill/>
            <a:miter lim="800000"/>
            <a:headEnd/>
            <a:tailEnd/>
          </a:ln>
        </p:spPr>
      </p:pic>
    </p:spTree>
    <p:extLst>
      <p:ext uri="{BB962C8B-B14F-4D97-AF65-F5344CB8AC3E}">
        <p14:creationId xmlns="" xmlns:p14="http://schemas.microsoft.com/office/powerpoint/2010/main" val="23980736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427038" y="1603375"/>
            <a:ext cx="8452802" cy="5178425"/>
          </a:xfrm>
          <a:prstGeom prst="rect">
            <a:avLst/>
          </a:prstGeom>
          <a:noFill/>
          <a:ln w="9525">
            <a:noFill/>
            <a:miter lim="800000"/>
            <a:headEnd/>
            <a:tailEnd/>
          </a:ln>
        </p:spPr>
        <p:txBody>
          <a:bodyPr/>
          <a:lstStyle/>
          <a:p>
            <a:pPr marL="342900" indent="-342900">
              <a:spcBef>
                <a:spcPct val="20000"/>
              </a:spcBef>
              <a:buSzPct val="130000"/>
              <a:buFont typeface="Arial" charset="0"/>
              <a:buChar char="•"/>
            </a:pPr>
            <a:r>
              <a:rPr lang="en-US" sz="2400" b="1" dirty="0" smtClean="0">
                <a:solidFill>
                  <a:srgbClr val="00B050"/>
                </a:solidFill>
                <a:effectLst/>
                <a:latin typeface="Arial" charset="0"/>
              </a:rPr>
              <a:t>Menace </a:t>
            </a:r>
            <a:r>
              <a:rPr lang="en-US" sz="2400" b="1" dirty="0" err="1" smtClean="0">
                <a:solidFill>
                  <a:srgbClr val="00B050"/>
                </a:solidFill>
                <a:effectLst/>
                <a:latin typeface="Arial" charset="0"/>
              </a:rPr>
              <a:t>directe</a:t>
            </a:r>
            <a:r>
              <a:rPr lang="en-US" sz="2400" b="1" dirty="0" smtClean="0">
                <a:solidFill>
                  <a:srgbClr val="00B050"/>
                </a:solidFill>
                <a:effectLst/>
                <a:latin typeface="Arial" charset="0"/>
              </a:rPr>
              <a:t> : </a:t>
            </a:r>
            <a:r>
              <a:rPr lang="en-US" sz="2000" kern="0" dirty="0" smtClean="0"/>
              <a:t>Actions </a:t>
            </a:r>
            <a:r>
              <a:rPr lang="en-US" sz="2000" kern="0" dirty="0" err="1" smtClean="0"/>
              <a:t>ou</a:t>
            </a:r>
            <a:r>
              <a:rPr lang="en-US" sz="2000" kern="0" dirty="0" smtClean="0"/>
              <a:t> </a:t>
            </a:r>
            <a:r>
              <a:rPr lang="en-US" sz="2000" kern="0" dirty="0" err="1" smtClean="0"/>
              <a:t>événements</a:t>
            </a:r>
            <a:r>
              <a:rPr lang="en-US" sz="2000" kern="0" dirty="0" smtClean="0"/>
              <a:t> </a:t>
            </a:r>
            <a:r>
              <a:rPr lang="en-US" sz="2000" kern="0" dirty="0" err="1" smtClean="0"/>
              <a:t>induits</a:t>
            </a:r>
            <a:r>
              <a:rPr lang="en-US" sz="2000" kern="0" dirty="0" smtClean="0"/>
              <a:t> par </a:t>
            </a:r>
            <a:r>
              <a:rPr lang="en-US" sz="2000" kern="0" dirty="0" err="1" smtClean="0"/>
              <a:t>l’homme</a:t>
            </a:r>
            <a:r>
              <a:rPr lang="en-US" sz="2000" kern="0" dirty="0" smtClean="0"/>
              <a:t> qui </a:t>
            </a:r>
            <a:r>
              <a:rPr lang="en-US" sz="2000" kern="0" dirty="0" err="1" smtClean="0"/>
              <a:t>dégradent</a:t>
            </a:r>
            <a:r>
              <a:rPr lang="en-US" sz="2000" kern="0" dirty="0" smtClean="0"/>
              <a:t> </a:t>
            </a:r>
            <a:r>
              <a:rPr lang="en-US" sz="2000" kern="0" dirty="0" err="1" smtClean="0"/>
              <a:t>directement</a:t>
            </a:r>
            <a:r>
              <a:rPr lang="en-US" sz="2000" kern="0" dirty="0" smtClean="0"/>
              <a:t> </a:t>
            </a:r>
            <a:r>
              <a:rPr lang="en-US" sz="2000" kern="0" dirty="0" err="1" smtClean="0"/>
              <a:t>une</a:t>
            </a:r>
            <a:r>
              <a:rPr lang="en-US" sz="2000" kern="0" dirty="0" smtClean="0"/>
              <a:t> </a:t>
            </a:r>
            <a:r>
              <a:rPr lang="en-US" sz="2000" kern="0" dirty="0" err="1" smtClean="0"/>
              <a:t>ou</a:t>
            </a:r>
            <a:r>
              <a:rPr lang="en-US" sz="2000" kern="0" dirty="0" smtClean="0"/>
              <a:t> </a:t>
            </a:r>
            <a:r>
              <a:rPr lang="en-US" sz="2000" kern="0" dirty="0" err="1" smtClean="0"/>
              <a:t>plusieurs</a:t>
            </a:r>
            <a:r>
              <a:rPr lang="en-US" sz="2000" kern="0" dirty="0" smtClean="0"/>
              <a:t> </a:t>
            </a:r>
            <a:r>
              <a:rPr lang="en-US" sz="2000" kern="0" dirty="0" err="1" smtClean="0"/>
              <a:t>cibles</a:t>
            </a:r>
            <a:r>
              <a:rPr lang="en-US" sz="2000" kern="0" dirty="0" smtClean="0"/>
              <a:t> de conservation. </a:t>
            </a:r>
            <a:r>
              <a:rPr lang="en-US" sz="2000" kern="0" dirty="0" err="1" smtClean="0"/>
              <a:t>Une</a:t>
            </a:r>
            <a:r>
              <a:rPr lang="en-US" sz="2000" kern="0" dirty="0" smtClean="0"/>
              <a:t> menace </a:t>
            </a:r>
            <a:r>
              <a:rPr lang="en-US" sz="2000" kern="0" dirty="0" err="1" smtClean="0"/>
              <a:t>directe</a:t>
            </a:r>
            <a:r>
              <a:rPr lang="en-US" sz="2000" kern="0" dirty="0" smtClean="0"/>
              <a:t> </a:t>
            </a:r>
            <a:r>
              <a:rPr lang="en-US" sz="2000" kern="0" dirty="0" err="1" smtClean="0"/>
              <a:t>possède</a:t>
            </a:r>
            <a:r>
              <a:rPr lang="en-US" sz="2000" kern="0" dirty="0" smtClean="0"/>
              <a:t> au </a:t>
            </a:r>
            <a:r>
              <a:rPr lang="en-US" sz="2000" kern="0" dirty="0" err="1" smtClean="0"/>
              <a:t>moins</a:t>
            </a:r>
            <a:r>
              <a:rPr lang="en-US" sz="2000" kern="0" dirty="0" smtClean="0"/>
              <a:t> un </a:t>
            </a:r>
            <a:r>
              <a:rPr lang="en-US" sz="2000" kern="0" dirty="0" err="1" smtClean="0"/>
              <a:t>acteur</a:t>
            </a:r>
            <a:r>
              <a:rPr lang="en-US" sz="2000" kern="0" dirty="0" smtClean="0"/>
              <a:t> </a:t>
            </a:r>
            <a:r>
              <a:rPr lang="en-US" sz="2000" kern="0" dirty="0" err="1" smtClean="0"/>
              <a:t>associé</a:t>
            </a:r>
            <a:r>
              <a:rPr lang="en-US" sz="2000" kern="0" dirty="0" smtClean="0"/>
              <a:t>. </a:t>
            </a:r>
          </a:p>
          <a:p>
            <a:pPr marL="571500" indent="-571500" algn="l">
              <a:spcBef>
                <a:spcPts val="0"/>
              </a:spcBef>
              <a:spcAft>
                <a:spcPts val="1800"/>
              </a:spcAft>
              <a:buSzPct val="130000"/>
            </a:pPr>
            <a:r>
              <a:rPr lang="en-US" sz="2000" i="1" dirty="0" smtClean="0">
                <a:effectLst/>
                <a:latin typeface="Arial" charset="0"/>
              </a:rPr>
              <a:t>	</a:t>
            </a:r>
            <a:r>
              <a:rPr lang="en-US" sz="1800" i="1" dirty="0" err="1" smtClean="0">
                <a:solidFill>
                  <a:srgbClr val="FF0000"/>
                </a:solidFill>
                <a:effectLst/>
                <a:latin typeface="Arial" charset="0"/>
              </a:rPr>
              <a:t>Exemple</a:t>
            </a:r>
            <a:r>
              <a:rPr lang="en-US" sz="1800" i="1" dirty="0" smtClean="0">
                <a:solidFill>
                  <a:srgbClr val="FF0000"/>
                </a:solidFill>
                <a:effectLst/>
                <a:latin typeface="Arial" charset="0"/>
              </a:rPr>
              <a:t> : </a:t>
            </a:r>
            <a:r>
              <a:rPr lang="en-US" sz="1800" i="1" dirty="0" err="1" smtClean="0">
                <a:solidFill>
                  <a:srgbClr val="FF0000"/>
                </a:solidFill>
                <a:effectLst/>
                <a:latin typeface="Arial" charset="0"/>
              </a:rPr>
              <a:t>développement</a:t>
            </a:r>
            <a:r>
              <a:rPr lang="en-US" sz="1800" i="1" dirty="0" smtClean="0">
                <a:solidFill>
                  <a:srgbClr val="FF0000"/>
                </a:solidFill>
                <a:effectLst/>
                <a:latin typeface="Arial" charset="0"/>
              </a:rPr>
              <a:t> </a:t>
            </a:r>
            <a:r>
              <a:rPr lang="en-US" sz="1800" i="1" dirty="0" err="1" smtClean="0">
                <a:solidFill>
                  <a:srgbClr val="FF0000"/>
                </a:solidFill>
                <a:effectLst/>
                <a:latin typeface="Arial" charset="0"/>
              </a:rPr>
              <a:t>résidentiel</a:t>
            </a:r>
            <a:endParaRPr lang="en-US" sz="3200" dirty="0">
              <a:effectLst/>
              <a:latin typeface="Arial" charset="0"/>
            </a:endParaRPr>
          </a:p>
          <a:p>
            <a:pPr marL="342900" indent="-342900" algn="l">
              <a:spcBef>
                <a:spcPct val="20000"/>
              </a:spcBef>
              <a:buSzPct val="130000"/>
              <a:buFont typeface="Arial" charset="0"/>
              <a:buChar char="•"/>
            </a:pPr>
            <a:r>
              <a:rPr lang="en-US" sz="3200" b="1" dirty="0" smtClean="0">
                <a:solidFill>
                  <a:srgbClr val="00B050"/>
                </a:solidFill>
                <a:effectLst/>
              </a:rPr>
              <a:t>Stress : </a:t>
            </a:r>
            <a:r>
              <a:rPr lang="en-US" sz="2800" dirty="0" smtClean="0">
                <a:effectLst/>
                <a:latin typeface="Arial" charset="0"/>
              </a:rPr>
              <a:t>impact </a:t>
            </a:r>
            <a:r>
              <a:rPr lang="en-US" sz="2800" dirty="0" err="1" smtClean="0">
                <a:effectLst/>
                <a:latin typeface="Arial" charset="0"/>
              </a:rPr>
              <a:t>biophysique</a:t>
            </a:r>
            <a:r>
              <a:rPr lang="en-US" sz="2800" dirty="0" smtClean="0">
                <a:effectLst/>
                <a:latin typeface="Arial" charset="0"/>
              </a:rPr>
              <a:t> de </a:t>
            </a:r>
            <a:r>
              <a:rPr lang="en-US" sz="2800" dirty="0" err="1" smtClean="0">
                <a:effectLst/>
                <a:latin typeface="Arial" charset="0"/>
              </a:rPr>
              <a:t>cette</a:t>
            </a:r>
            <a:r>
              <a:rPr lang="en-US" sz="2800" dirty="0" smtClean="0">
                <a:effectLst/>
                <a:latin typeface="Arial" charset="0"/>
              </a:rPr>
              <a:t> action </a:t>
            </a:r>
            <a:r>
              <a:rPr lang="en-US" sz="2800" dirty="0" err="1" smtClean="0">
                <a:effectLst/>
                <a:latin typeface="Arial" charset="0"/>
              </a:rPr>
              <a:t>sur</a:t>
            </a:r>
            <a:r>
              <a:rPr lang="en-US" sz="2800" dirty="0" smtClean="0">
                <a:effectLst/>
                <a:latin typeface="Arial" charset="0"/>
              </a:rPr>
              <a:t> la </a:t>
            </a:r>
            <a:r>
              <a:rPr lang="en-US" sz="2800" dirty="0" err="1" smtClean="0">
                <a:effectLst/>
                <a:latin typeface="Arial" charset="0"/>
              </a:rPr>
              <a:t>cible</a:t>
            </a:r>
            <a:r>
              <a:rPr lang="en-US" sz="2800" dirty="0" smtClean="0">
                <a:effectLst/>
                <a:latin typeface="Arial" charset="0"/>
              </a:rPr>
              <a:t> : un aspect </a:t>
            </a:r>
            <a:r>
              <a:rPr lang="en-US" sz="2800" dirty="0" err="1" smtClean="0">
                <a:effectLst/>
                <a:latin typeface="Arial" charset="0"/>
              </a:rPr>
              <a:t>altéré</a:t>
            </a:r>
            <a:r>
              <a:rPr lang="en-US" sz="2800" dirty="0" smtClean="0">
                <a:effectLst/>
                <a:latin typeface="Arial" charset="0"/>
              </a:rPr>
              <a:t> </a:t>
            </a:r>
            <a:r>
              <a:rPr lang="en-US" sz="2800" dirty="0" err="1" smtClean="0">
                <a:effectLst/>
                <a:latin typeface="Arial" charset="0"/>
              </a:rPr>
              <a:t>d’une</a:t>
            </a:r>
            <a:r>
              <a:rPr lang="en-US" sz="2800" dirty="0" smtClean="0">
                <a:effectLst/>
                <a:latin typeface="Arial" charset="0"/>
              </a:rPr>
              <a:t> </a:t>
            </a:r>
            <a:r>
              <a:rPr lang="en-US" sz="2800" dirty="0" err="1" smtClean="0">
                <a:effectLst/>
                <a:latin typeface="Arial" charset="0"/>
              </a:rPr>
              <a:t>cible</a:t>
            </a:r>
            <a:r>
              <a:rPr lang="en-US" sz="2800" dirty="0" smtClean="0">
                <a:effectLst/>
                <a:latin typeface="Arial" charset="0"/>
              </a:rPr>
              <a:t>. Un stress unique </a:t>
            </a:r>
            <a:r>
              <a:rPr lang="en-US" sz="2800" dirty="0" err="1" smtClean="0">
                <a:effectLst/>
                <a:latin typeface="Arial" charset="0"/>
              </a:rPr>
              <a:t>peut</a:t>
            </a:r>
            <a:r>
              <a:rPr lang="en-US" sz="2800" dirty="0" smtClean="0">
                <a:effectLst/>
                <a:latin typeface="Arial" charset="0"/>
              </a:rPr>
              <a:t> </a:t>
            </a:r>
            <a:r>
              <a:rPr lang="en-US" sz="2800" dirty="0" err="1" smtClean="0">
                <a:effectLst/>
                <a:latin typeface="Arial" charset="0"/>
              </a:rPr>
              <a:t>être</a:t>
            </a:r>
            <a:r>
              <a:rPr lang="en-US" sz="2800" dirty="0" smtClean="0">
                <a:effectLst/>
                <a:latin typeface="Arial" charset="0"/>
              </a:rPr>
              <a:t> </a:t>
            </a:r>
            <a:r>
              <a:rPr lang="en-US" sz="2800" dirty="0" err="1" smtClean="0">
                <a:effectLst/>
                <a:latin typeface="Arial" charset="0"/>
              </a:rPr>
              <a:t>causé</a:t>
            </a:r>
            <a:r>
              <a:rPr lang="en-US" sz="2800" dirty="0" smtClean="0">
                <a:effectLst/>
                <a:latin typeface="Arial" charset="0"/>
              </a:rPr>
              <a:t> par de multiples menaces</a:t>
            </a:r>
            <a:endParaRPr lang="en-US" sz="3200" dirty="0">
              <a:effectLst/>
              <a:latin typeface="Arial" charset="0"/>
            </a:endParaRPr>
          </a:p>
          <a:p>
            <a:pPr marL="917575" lvl="1" indent="-342900">
              <a:spcBef>
                <a:spcPct val="20000"/>
              </a:spcBef>
              <a:buSzPct val="130000"/>
            </a:pPr>
            <a:r>
              <a:rPr lang="en-US" sz="1800" i="1" dirty="0" err="1" smtClean="0">
                <a:solidFill>
                  <a:srgbClr val="FF0000"/>
                </a:solidFill>
                <a:effectLst/>
                <a:latin typeface="Arial" charset="0"/>
              </a:rPr>
              <a:t>Exemples</a:t>
            </a:r>
            <a:r>
              <a:rPr lang="en-US" sz="1800" i="1" dirty="0" smtClean="0">
                <a:solidFill>
                  <a:srgbClr val="FF0000"/>
                </a:solidFill>
                <a:effectLst/>
                <a:latin typeface="Arial" charset="0"/>
              </a:rPr>
              <a:t> : </a:t>
            </a:r>
            <a:r>
              <a:rPr lang="en-US" i="1" dirty="0" smtClean="0">
                <a:solidFill>
                  <a:srgbClr val="FF0000"/>
                </a:solidFill>
              </a:rPr>
              <a:t>fragmentation des habitats, </a:t>
            </a:r>
            <a:r>
              <a:rPr lang="en-US" sz="1800" i="1" dirty="0" err="1" smtClean="0">
                <a:solidFill>
                  <a:srgbClr val="FF0000"/>
                </a:solidFill>
                <a:effectLst/>
                <a:latin typeface="Arial" charset="0"/>
              </a:rPr>
              <a:t>mortalité</a:t>
            </a:r>
            <a:r>
              <a:rPr lang="en-US" sz="1800" i="1" dirty="0" smtClean="0">
                <a:solidFill>
                  <a:srgbClr val="FF0000"/>
                </a:solidFill>
                <a:effectLst/>
                <a:latin typeface="Arial" charset="0"/>
              </a:rPr>
              <a:t> </a:t>
            </a:r>
            <a:r>
              <a:rPr lang="en-US" sz="1800" i="1" dirty="0" err="1" smtClean="0">
                <a:solidFill>
                  <a:srgbClr val="FF0000"/>
                </a:solidFill>
                <a:effectLst/>
                <a:latin typeface="Arial" charset="0"/>
              </a:rPr>
              <a:t>élevée</a:t>
            </a:r>
            <a:endParaRPr lang="en-US" sz="1800" i="1" dirty="0">
              <a:solidFill>
                <a:srgbClr val="FF0000"/>
              </a:solidFill>
              <a:effectLst/>
              <a:latin typeface="Arial" charset="0"/>
            </a:endParaRPr>
          </a:p>
        </p:txBody>
      </p:sp>
      <p:sp>
        <p:nvSpPr>
          <p:cNvPr id="5" name="Rectangle 2"/>
          <p:cNvSpPr txBox="1">
            <a:spLocks noChangeArrowheads="1"/>
          </p:cNvSpPr>
          <p:nvPr/>
        </p:nvSpPr>
        <p:spPr bwMode="auto">
          <a:xfrm>
            <a:off x="1752600" y="152400"/>
            <a:ext cx="712724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Menace </a:t>
            </a:r>
            <a:r>
              <a:rPr lang="en-US" sz="3600" b="1" kern="0" dirty="0" err="1" smtClean="0">
                <a:solidFill>
                  <a:schemeClr val="bg1"/>
                </a:solidFill>
                <a:latin typeface="+mn-lt"/>
                <a:ea typeface="+mj-ea"/>
                <a:cs typeface="+mj-cs"/>
              </a:rPr>
              <a:t>directe</a:t>
            </a:r>
            <a:r>
              <a:rPr lang="en-US" sz="3600" b="1" kern="0" dirty="0" smtClean="0">
                <a:solidFill>
                  <a:schemeClr val="bg1"/>
                </a:solidFill>
                <a:latin typeface="+mn-lt"/>
                <a:ea typeface="+mj-ea"/>
                <a:cs typeface="+mj-cs"/>
              </a:rPr>
              <a:t/>
            </a:r>
            <a:br>
              <a:rPr lang="en-US" sz="3600" b="1" kern="0" dirty="0" smtClean="0">
                <a:solidFill>
                  <a:schemeClr val="bg1"/>
                </a:solidFill>
                <a:latin typeface="+mn-lt"/>
                <a:ea typeface="+mj-ea"/>
                <a:cs typeface="+mj-cs"/>
              </a:rPr>
            </a:br>
            <a:r>
              <a:rPr lang="en-US" sz="3600" b="1" kern="0" dirty="0" smtClean="0">
                <a:solidFill>
                  <a:schemeClr val="bg1"/>
                </a:solidFill>
                <a:latin typeface="+mn-lt"/>
                <a:ea typeface="+mj-ea"/>
                <a:cs typeface="+mj-cs"/>
              </a:rPr>
              <a:t>vs. Stress ?</a:t>
            </a:r>
          </a:p>
        </p:txBody>
      </p:sp>
      <p:sp>
        <p:nvSpPr>
          <p:cNvPr id="6" name="Rectangle 3"/>
          <p:cNvSpPr>
            <a:spLocks noGrp="1" noChangeArrowheads="1"/>
          </p:cNvSpPr>
          <p:nvPr>
            <p:ph type="title"/>
          </p:nvPr>
        </p:nvSpPr>
        <p:spPr>
          <a:xfrm>
            <a:off x="6172200" y="152400"/>
            <a:ext cx="2819400" cy="1143000"/>
          </a:xfrm>
        </p:spPr>
        <p:txBody>
          <a:bodyPr/>
          <a:lstStyle/>
          <a:p>
            <a:pPr algn="r"/>
            <a:r>
              <a:rPr lang="en-US" sz="2800" dirty="0" err="1" smtClean="0">
                <a:solidFill>
                  <a:schemeClr val="bg1"/>
                </a:solidFill>
                <a:latin typeface="Calibri" pitchFamily="34" charset="0"/>
              </a:rPr>
              <a:t>Classement</a:t>
            </a:r>
            <a:r>
              <a:rPr lang="en-US" sz="2800" dirty="0" smtClean="0">
                <a:solidFill>
                  <a:schemeClr val="bg1"/>
                </a:solidFill>
                <a:latin typeface="Calibri" pitchFamily="34" charset="0"/>
              </a:rPr>
              <a:t> des menaces</a:t>
            </a:r>
            <a:endParaRPr lang="en-US" sz="2800" dirty="0">
              <a:solidFill>
                <a:schemeClr val="bg1"/>
              </a:solidFill>
              <a:latin typeface="Calibri" pitchFamily="34" charset="0"/>
            </a:endParaRPr>
          </a:p>
        </p:txBody>
      </p:sp>
      <p:pic>
        <p:nvPicPr>
          <p:cNvPr id="7" name="Image 6" descr="chaine.jpg"/>
          <p:cNvPicPr>
            <a:picLocks noChangeAspect="1"/>
          </p:cNvPicPr>
          <p:nvPr/>
        </p:nvPicPr>
        <p:blipFill>
          <a:blip r:embed="rId3" cstate="print"/>
          <a:srcRect r="39167" b="78750"/>
          <a:stretch>
            <a:fillRect/>
          </a:stretch>
        </p:blipFill>
        <p:spPr>
          <a:xfrm>
            <a:off x="1676400" y="5257800"/>
            <a:ext cx="5562600" cy="1182757"/>
          </a:xfrm>
          <a:prstGeom prst="rect">
            <a:avLst/>
          </a:prstGeom>
        </p:spPr>
      </p:pic>
    </p:spTree>
    <p:extLst>
      <p:ext uri="{BB962C8B-B14F-4D97-AF65-F5344CB8AC3E}">
        <p14:creationId xmlns="" xmlns:p14="http://schemas.microsoft.com/office/powerpoint/2010/main" val="187814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3"/>
          <p:cNvGraphicFramePr>
            <a:graphicFrameLocks noGrp="1"/>
          </p:cNvGraphicFramePr>
          <p:nvPr>
            <p:extLst>
              <p:ext uri="{D42A27DB-BD31-4B8C-83A1-F6EECF244321}">
                <p14:modId xmlns:p14="http://schemas.microsoft.com/office/powerpoint/2010/main" xmlns="" val="3945748599"/>
              </p:ext>
            </p:extLst>
          </p:nvPr>
        </p:nvGraphicFramePr>
        <p:xfrm>
          <a:off x="304800" y="1675883"/>
          <a:ext cx="8569326" cy="5029717"/>
        </p:xfrm>
        <a:graphic>
          <a:graphicData uri="http://schemas.openxmlformats.org/drawingml/2006/table">
            <a:tbl>
              <a:tblPr firstRow="1" bandRow="1">
                <a:tableStyleId>{00A15C55-8517-42AA-B614-E9B94910E393}</a:tableStyleId>
              </a:tblPr>
              <a:tblGrid>
                <a:gridCol w="1559168"/>
                <a:gridCol w="3317608"/>
                <a:gridCol w="3692550"/>
              </a:tblGrid>
              <a:tr h="442656">
                <a:tc>
                  <a:txBody>
                    <a:bodyPr/>
                    <a:lstStyle/>
                    <a:p>
                      <a:r>
                        <a:rPr lang="en-US" sz="1700" dirty="0" smtClean="0"/>
                        <a:t>Menace </a:t>
                      </a:r>
                      <a:r>
                        <a:rPr lang="en-US" sz="1700" dirty="0" err="1" smtClean="0"/>
                        <a:t>Directe</a:t>
                      </a:r>
                      <a:endParaRPr lang="en-US" sz="1700" dirty="0"/>
                    </a:p>
                  </a:txBody>
                  <a:tcPr marT="45721" marB="45721"/>
                </a:tc>
                <a:tc>
                  <a:txBody>
                    <a:bodyPr/>
                    <a:lstStyle/>
                    <a:p>
                      <a:r>
                        <a:rPr lang="en-US" sz="1700" dirty="0" err="1" smtClean="0"/>
                        <a:t>Exemple</a:t>
                      </a:r>
                      <a:r>
                        <a:rPr lang="en-US" sz="1700" baseline="0" dirty="0" smtClean="0"/>
                        <a:t> de Stress</a:t>
                      </a:r>
                      <a:endParaRPr lang="en-US" sz="1700" dirty="0"/>
                    </a:p>
                  </a:txBody>
                  <a:tcPr marT="45721" marB="45721"/>
                </a:tc>
                <a:tc>
                  <a:txBody>
                    <a:bodyPr/>
                    <a:lstStyle/>
                    <a:p>
                      <a:r>
                        <a:rPr lang="en-US" sz="1700" dirty="0" err="1" smtClean="0"/>
                        <a:t>Exemple</a:t>
                      </a:r>
                      <a:r>
                        <a:rPr lang="en-US" sz="1700" dirty="0" smtClean="0"/>
                        <a:t>  de </a:t>
                      </a:r>
                      <a:r>
                        <a:rPr lang="en-US" sz="1700" dirty="0" err="1" smtClean="0"/>
                        <a:t>Cible</a:t>
                      </a:r>
                      <a:r>
                        <a:rPr lang="en-US" sz="1700" dirty="0" smtClean="0"/>
                        <a:t> </a:t>
                      </a:r>
                      <a:r>
                        <a:rPr lang="en-US" sz="1700" dirty="0" err="1" smtClean="0"/>
                        <a:t>Affectée</a:t>
                      </a:r>
                      <a:endParaRPr lang="en-US" sz="1700" dirty="0"/>
                    </a:p>
                  </a:txBody>
                  <a:tcPr marT="45721" marB="45721"/>
                </a:tc>
              </a:tr>
              <a:tr h="868697">
                <a:tc>
                  <a:txBody>
                    <a:bodyPr/>
                    <a:lstStyle/>
                    <a:p>
                      <a:r>
                        <a:rPr lang="en-US" sz="1700" dirty="0" smtClean="0"/>
                        <a:t>Barrages</a:t>
                      </a:r>
                      <a:endParaRPr lang="en-US" sz="1700" dirty="0"/>
                    </a:p>
                  </a:txBody>
                  <a:tcPr marT="45721" marB="45721"/>
                </a:tc>
                <a:tc>
                  <a:txBody>
                    <a:bodyPr/>
                    <a:lstStyle/>
                    <a:p>
                      <a:r>
                        <a:rPr lang="en-US" sz="1700" dirty="0" err="1" smtClean="0"/>
                        <a:t>Cours</a:t>
                      </a:r>
                      <a:r>
                        <a:rPr lang="en-US" sz="1700" dirty="0" smtClean="0"/>
                        <a:t> </a:t>
                      </a:r>
                      <a:r>
                        <a:rPr lang="en-US" sz="1700" dirty="0" err="1" smtClean="0"/>
                        <a:t>d’eau</a:t>
                      </a:r>
                      <a:r>
                        <a:rPr lang="en-US" sz="1700" dirty="0" smtClean="0"/>
                        <a:t> </a:t>
                      </a:r>
                      <a:r>
                        <a:rPr lang="en-US" sz="1700" dirty="0" err="1" smtClean="0"/>
                        <a:t>altérés</a:t>
                      </a:r>
                      <a:endParaRPr lang="en-US" sz="1700" dirty="0" smtClean="0"/>
                    </a:p>
                    <a:p>
                      <a:r>
                        <a:rPr lang="en-US" sz="1700" dirty="0" err="1" smtClean="0"/>
                        <a:t>Succès</a:t>
                      </a:r>
                      <a:r>
                        <a:rPr lang="en-US" sz="1700" dirty="0" smtClean="0"/>
                        <a:t> de reproduction des </a:t>
                      </a:r>
                      <a:r>
                        <a:rPr lang="en-US" sz="1700" dirty="0" err="1" smtClean="0"/>
                        <a:t>poissons</a:t>
                      </a:r>
                      <a:r>
                        <a:rPr lang="en-US" sz="1700" baseline="0" dirty="0" smtClean="0"/>
                        <a:t> </a:t>
                      </a:r>
                      <a:r>
                        <a:rPr lang="en-US" sz="1700" baseline="0" dirty="0" err="1" smtClean="0"/>
                        <a:t>réduit</a:t>
                      </a:r>
                      <a:endParaRPr lang="en-US" sz="1700" dirty="0"/>
                    </a:p>
                  </a:txBody>
                  <a:tcPr marT="45721" marB="45721"/>
                </a:tc>
                <a:tc>
                  <a:txBody>
                    <a:bodyPr/>
                    <a:lstStyle/>
                    <a:p>
                      <a:r>
                        <a:rPr lang="en-US" sz="1700" dirty="0" err="1" smtClean="0"/>
                        <a:t>Rivières</a:t>
                      </a:r>
                      <a:r>
                        <a:rPr lang="en-US" sz="1700" dirty="0" smtClean="0"/>
                        <a:t> et </a:t>
                      </a:r>
                      <a:r>
                        <a:rPr lang="en-US" sz="1700" dirty="0" err="1" smtClean="0"/>
                        <a:t>cours</a:t>
                      </a:r>
                      <a:r>
                        <a:rPr lang="en-US" sz="1700" dirty="0" smtClean="0"/>
                        <a:t> </a:t>
                      </a:r>
                      <a:r>
                        <a:rPr lang="en-US" sz="1700" dirty="0" err="1" smtClean="0"/>
                        <a:t>d’eau</a:t>
                      </a:r>
                      <a:endParaRPr lang="en-US" sz="1700" dirty="0" smtClean="0"/>
                    </a:p>
                    <a:p>
                      <a:r>
                        <a:rPr lang="en-US" sz="1700" dirty="0" smtClean="0"/>
                        <a:t>Poisson </a:t>
                      </a:r>
                      <a:r>
                        <a:rPr lang="en-US" sz="1700" dirty="0" err="1" smtClean="0"/>
                        <a:t>migrateur</a:t>
                      </a:r>
                      <a:endParaRPr lang="en-US" sz="1700" dirty="0"/>
                    </a:p>
                  </a:txBody>
                  <a:tcPr marT="45721" marB="45721"/>
                </a:tc>
              </a:tr>
              <a:tr h="1127782">
                <a:tc>
                  <a:txBody>
                    <a:bodyPr/>
                    <a:lstStyle/>
                    <a:p>
                      <a:r>
                        <a:rPr lang="en-US" sz="1700" dirty="0" smtClean="0"/>
                        <a:t>Exploitation </a:t>
                      </a:r>
                      <a:r>
                        <a:rPr lang="en-US" sz="1700" dirty="0" err="1" smtClean="0"/>
                        <a:t>forestière</a:t>
                      </a:r>
                      <a:r>
                        <a:rPr lang="en-US" sz="1700" dirty="0" smtClean="0"/>
                        <a:t> non durable</a:t>
                      </a:r>
                      <a:endParaRPr lang="en-US" sz="1700" dirty="0"/>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Erosion (</a:t>
                      </a:r>
                      <a:r>
                        <a:rPr lang="en-US" sz="1700" dirty="0" err="1" smtClean="0"/>
                        <a:t>rivières</a:t>
                      </a:r>
                      <a:r>
                        <a:rPr lang="en-US" sz="1700" dirty="0" smtClean="0"/>
                        <a:t>, </a:t>
                      </a:r>
                      <a:r>
                        <a:rPr lang="en-US" sz="1700" dirty="0" err="1" smtClean="0"/>
                        <a:t>cours</a:t>
                      </a:r>
                      <a:r>
                        <a:rPr lang="en-US" sz="1700" dirty="0" smtClean="0"/>
                        <a:t> </a:t>
                      </a:r>
                      <a:r>
                        <a:rPr lang="en-US" sz="1700" dirty="0" err="1" smtClean="0"/>
                        <a:t>d’eau</a:t>
                      </a:r>
                      <a:r>
                        <a:rPr lang="en-US" sz="1700" dirty="0" smtClean="0"/>
                        <a:t>)</a:t>
                      </a:r>
                    </a:p>
                    <a:p>
                      <a:r>
                        <a:rPr lang="en-US" sz="1700" dirty="0" err="1" smtClean="0"/>
                        <a:t>Sédimentation</a:t>
                      </a:r>
                      <a:endParaRPr lang="en-US" sz="1700" dirty="0" smtClean="0"/>
                    </a:p>
                    <a:p>
                      <a:r>
                        <a:rPr lang="en-US" sz="1700" dirty="0" smtClean="0"/>
                        <a:t>Destruction de </a:t>
                      </a:r>
                      <a:r>
                        <a:rPr lang="en-US" sz="1700" dirty="0" err="1" smtClean="0"/>
                        <a:t>l’habitat</a:t>
                      </a:r>
                      <a:r>
                        <a:rPr lang="en-US" sz="1700" dirty="0" smtClean="0"/>
                        <a:t> </a:t>
                      </a:r>
                    </a:p>
                    <a:p>
                      <a:r>
                        <a:rPr lang="en-US" sz="1700" dirty="0" smtClean="0"/>
                        <a:t>Fragmentation de </a:t>
                      </a:r>
                      <a:r>
                        <a:rPr lang="en-US" sz="1700" dirty="0" err="1" smtClean="0"/>
                        <a:t>l’habitat</a:t>
                      </a:r>
                      <a:r>
                        <a:rPr lang="en-US" sz="1700" dirty="0" smtClean="0"/>
                        <a:t> </a:t>
                      </a:r>
                      <a:endParaRPr lang="en-US" sz="1700" dirty="0"/>
                    </a:p>
                  </a:txBody>
                  <a:tcPr marT="45721" marB="45721"/>
                </a:tc>
                <a:tc>
                  <a:txBody>
                    <a:bodyPr/>
                    <a:lstStyle/>
                    <a:p>
                      <a:r>
                        <a:rPr lang="en-US" sz="1700" dirty="0" err="1" smtClean="0"/>
                        <a:t>Rivières</a:t>
                      </a:r>
                      <a:r>
                        <a:rPr lang="en-US" sz="1700" dirty="0" smtClean="0"/>
                        <a:t> et </a:t>
                      </a:r>
                      <a:r>
                        <a:rPr lang="en-US" sz="1700" dirty="0" err="1" smtClean="0"/>
                        <a:t>cours</a:t>
                      </a:r>
                      <a:r>
                        <a:rPr lang="en-US" sz="1700" dirty="0" smtClean="0"/>
                        <a:t> </a:t>
                      </a:r>
                      <a:r>
                        <a:rPr lang="en-US" sz="1700" dirty="0" err="1" smtClean="0"/>
                        <a:t>d’eau</a:t>
                      </a:r>
                      <a:endParaRPr lang="en-US" sz="17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err="1" smtClean="0"/>
                        <a:t>Rivières</a:t>
                      </a:r>
                      <a:r>
                        <a:rPr lang="en-US" sz="1700" dirty="0" smtClean="0"/>
                        <a:t> et </a:t>
                      </a:r>
                      <a:r>
                        <a:rPr lang="en-US" sz="1700" dirty="0" err="1" smtClean="0"/>
                        <a:t>cours</a:t>
                      </a:r>
                      <a:r>
                        <a:rPr lang="en-US" sz="1700" dirty="0" smtClean="0"/>
                        <a:t> </a:t>
                      </a:r>
                      <a:r>
                        <a:rPr lang="en-US" sz="1700" dirty="0" err="1" smtClean="0"/>
                        <a:t>d’eau</a:t>
                      </a:r>
                      <a:r>
                        <a:rPr lang="en-US" sz="1700" dirty="0" smtClean="0"/>
                        <a:t>,</a:t>
                      </a:r>
                      <a:r>
                        <a:rPr lang="en-US" sz="1700" baseline="0" dirty="0" smtClean="0"/>
                        <a:t> </a:t>
                      </a:r>
                      <a:r>
                        <a:rPr lang="en-US" sz="1700" baseline="0" dirty="0" err="1" smtClean="0"/>
                        <a:t>Estuaires</a:t>
                      </a:r>
                      <a:endParaRPr lang="en-US" sz="1700" baseline="0" dirty="0" smtClean="0"/>
                    </a:p>
                    <a:p>
                      <a:r>
                        <a:rPr lang="en-US" sz="1700" baseline="0" dirty="0" err="1" smtClean="0"/>
                        <a:t>Forêts</a:t>
                      </a:r>
                      <a:endParaRPr lang="en-US" sz="1700" baseline="0" dirty="0" smtClean="0"/>
                    </a:p>
                    <a:p>
                      <a:r>
                        <a:rPr lang="en-US" sz="1700" baseline="0" dirty="0" err="1" smtClean="0"/>
                        <a:t>Forêts</a:t>
                      </a:r>
                      <a:endParaRPr lang="en-US" sz="1700" dirty="0"/>
                    </a:p>
                  </a:txBody>
                  <a:tcPr marT="45721" marB="45721"/>
                </a:tc>
              </a:tr>
              <a:tr h="442656">
                <a:tc>
                  <a:txBody>
                    <a:bodyPr/>
                    <a:lstStyle/>
                    <a:p>
                      <a:r>
                        <a:rPr lang="en-US" sz="1700" dirty="0" smtClean="0"/>
                        <a:t>Chasse </a:t>
                      </a:r>
                      <a:r>
                        <a:rPr lang="en-US" sz="1700" dirty="0" err="1" smtClean="0"/>
                        <a:t>Illégale</a:t>
                      </a:r>
                      <a:endParaRPr lang="en-US" sz="1700" dirty="0"/>
                    </a:p>
                  </a:txBody>
                  <a:tcPr marT="45721" marB="45721"/>
                </a:tc>
                <a:tc>
                  <a:txBody>
                    <a:bodyPr/>
                    <a:lstStyle/>
                    <a:p>
                      <a:r>
                        <a:rPr lang="en-US" sz="1700" baseline="0" dirty="0" smtClean="0"/>
                        <a:t>Structure de la population </a:t>
                      </a:r>
                      <a:r>
                        <a:rPr lang="en-US" sz="1700" baseline="0" dirty="0" err="1" smtClean="0"/>
                        <a:t>altérée</a:t>
                      </a:r>
                      <a:endParaRPr lang="en-US" sz="1700" dirty="0"/>
                    </a:p>
                  </a:txBody>
                  <a:tcPr marT="45721" marB="45721"/>
                </a:tc>
                <a:tc>
                  <a:txBody>
                    <a:bodyPr/>
                    <a:lstStyle/>
                    <a:p>
                      <a:r>
                        <a:rPr lang="en-US" sz="1700" dirty="0" smtClean="0"/>
                        <a:t>Singes,</a:t>
                      </a:r>
                      <a:r>
                        <a:rPr lang="en-US" sz="1700" baseline="0" dirty="0" smtClean="0"/>
                        <a:t> </a:t>
                      </a:r>
                      <a:r>
                        <a:rPr lang="en-US" sz="1700" baseline="0" dirty="0" err="1" smtClean="0"/>
                        <a:t>Rhinocéros</a:t>
                      </a:r>
                      <a:endParaRPr lang="en-US" sz="1700" dirty="0"/>
                    </a:p>
                  </a:txBody>
                  <a:tcPr marT="45721" marB="45721"/>
                </a:tc>
              </a:tr>
              <a:tr h="945337">
                <a:tc>
                  <a:txBody>
                    <a:bodyPr/>
                    <a:lstStyle/>
                    <a:p>
                      <a:r>
                        <a:rPr lang="en-US" sz="1700" dirty="0" smtClean="0"/>
                        <a:t>Agriculture non durable</a:t>
                      </a:r>
                      <a:endParaRPr lang="en-US" sz="1700" dirty="0"/>
                    </a:p>
                  </a:txBody>
                  <a:tcPr marT="45721" marB="45721"/>
                </a:tc>
                <a:tc>
                  <a:txBody>
                    <a:bodyPr/>
                    <a:lstStyle/>
                    <a:p>
                      <a:r>
                        <a:rPr lang="en-US" sz="1700" dirty="0" err="1" smtClean="0"/>
                        <a:t>Sédimentation</a:t>
                      </a:r>
                      <a:endParaRPr lang="en-US" sz="1700" dirty="0" smtClean="0"/>
                    </a:p>
                    <a:p>
                      <a:r>
                        <a:rPr lang="en-US" sz="1700" dirty="0" smtClean="0"/>
                        <a:t>Destruction de </a:t>
                      </a:r>
                      <a:r>
                        <a:rPr lang="en-US" sz="1700" dirty="0" err="1" smtClean="0"/>
                        <a:t>l’habitat</a:t>
                      </a:r>
                      <a:r>
                        <a:rPr lang="en-US" sz="1700" dirty="0" smtClean="0"/>
                        <a:t> </a:t>
                      </a:r>
                    </a:p>
                    <a:p>
                      <a:r>
                        <a:rPr lang="en-US" sz="1700" dirty="0" smtClean="0"/>
                        <a:t>Fragmentation de </a:t>
                      </a:r>
                      <a:r>
                        <a:rPr lang="en-US" sz="1700" dirty="0" err="1" smtClean="0"/>
                        <a:t>l’habitat</a:t>
                      </a:r>
                      <a:r>
                        <a:rPr lang="en-US" sz="1700" dirty="0" smtClean="0"/>
                        <a:t> </a:t>
                      </a:r>
                      <a:endParaRPr lang="en-US" sz="1700" dirty="0"/>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err="1" smtClean="0"/>
                        <a:t>Rivières</a:t>
                      </a:r>
                      <a:r>
                        <a:rPr lang="en-US" sz="1700" dirty="0" smtClean="0"/>
                        <a:t> et </a:t>
                      </a:r>
                      <a:r>
                        <a:rPr lang="en-US" sz="1700" dirty="0" err="1" smtClean="0"/>
                        <a:t>cours</a:t>
                      </a:r>
                      <a:r>
                        <a:rPr lang="en-US" sz="1700" dirty="0" smtClean="0"/>
                        <a:t> </a:t>
                      </a:r>
                      <a:r>
                        <a:rPr lang="en-US" sz="1700" dirty="0" err="1" smtClean="0"/>
                        <a:t>d’eau</a:t>
                      </a:r>
                      <a:r>
                        <a:rPr lang="en-US" sz="1700" dirty="0" smtClean="0"/>
                        <a:t>,</a:t>
                      </a:r>
                      <a:r>
                        <a:rPr lang="en-US" sz="1700" baseline="0" dirty="0" smtClean="0"/>
                        <a:t> </a:t>
                      </a:r>
                      <a:r>
                        <a:rPr lang="en-US" sz="1700" baseline="0" dirty="0" err="1" smtClean="0"/>
                        <a:t>Estuaires</a:t>
                      </a:r>
                      <a:endParaRPr lang="en-US" sz="1700" baseline="0" dirty="0" smtClean="0"/>
                    </a:p>
                    <a:p>
                      <a:r>
                        <a:rPr lang="en-US" sz="1700" baseline="0" dirty="0" err="1" smtClean="0"/>
                        <a:t>Forêts</a:t>
                      </a:r>
                      <a:r>
                        <a:rPr lang="en-US" sz="1700" baseline="0" dirty="0" smtClean="0"/>
                        <a:t>, Prairies, Zones </a:t>
                      </a:r>
                      <a:r>
                        <a:rPr lang="en-US" sz="1700" baseline="0" dirty="0" err="1" smtClean="0"/>
                        <a:t>Humides</a:t>
                      </a:r>
                      <a:endParaRPr lang="en-US" sz="1700" baseline="0" dirty="0" smtClean="0"/>
                    </a:p>
                    <a:p>
                      <a:r>
                        <a:rPr lang="en-US" sz="1700" baseline="0" dirty="0" err="1" smtClean="0"/>
                        <a:t>Forêts</a:t>
                      </a:r>
                      <a:r>
                        <a:rPr lang="en-US" sz="1700" baseline="0" dirty="0" smtClean="0"/>
                        <a:t>, Prairies, Zones </a:t>
                      </a:r>
                      <a:r>
                        <a:rPr lang="en-US" sz="1700" baseline="0" dirty="0" err="1" smtClean="0"/>
                        <a:t>Humides</a:t>
                      </a:r>
                      <a:endParaRPr lang="en-US" sz="1700" baseline="0" dirty="0" smtClean="0"/>
                    </a:p>
                  </a:txBody>
                  <a:tcPr marT="45721" marB="45721"/>
                </a:tc>
              </a:tr>
              <a:tr h="868697">
                <a:tc>
                  <a:txBody>
                    <a:bodyPr/>
                    <a:lstStyle/>
                    <a:p>
                      <a:r>
                        <a:rPr lang="en-US" sz="1700" dirty="0" err="1" smtClean="0"/>
                        <a:t>Changement</a:t>
                      </a:r>
                      <a:r>
                        <a:rPr lang="en-US" sz="1700" dirty="0" smtClean="0"/>
                        <a:t> </a:t>
                      </a:r>
                      <a:r>
                        <a:rPr lang="en-US" sz="1700" dirty="0" err="1" smtClean="0"/>
                        <a:t>Climatique</a:t>
                      </a:r>
                      <a:endParaRPr lang="en-US" sz="1700" dirty="0"/>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700" kern="1200" dirty="0" err="1" smtClean="0">
                          <a:solidFill>
                            <a:schemeClr val="dk1"/>
                          </a:solidFill>
                          <a:latin typeface="+mn-lt"/>
                          <a:ea typeface="+mn-ea"/>
                          <a:cs typeface="+mn-cs"/>
                        </a:rPr>
                        <a:t>Blanchissement</a:t>
                      </a:r>
                      <a:r>
                        <a:rPr lang="nl-NL" sz="1700" kern="1200" dirty="0" smtClean="0">
                          <a:solidFill>
                            <a:schemeClr val="dk1"/>
                          </a:solidFill>
                          <a:latin typeface="+mn-lt"/>
                          <a:ea typeface="+mn-ea"/>
                          <a:cs typeface="+mn-cs"/>
                        </a:rPr>
                        <a:t> des </a:t>
                      </a:r>
                      <a:r>
                        <a:rPr lang="nl-NL" sz="1700" kern="1200" dirty="0" err="1" smtClean="0">
                          <a:solidFill>
                            <a:schemeClr val="dk1"/>
                          </a:solidFill>
                          <a:latin typeface="+mn-lt"/>
                          <a:ea typeface="+mn-ea"/>
                          <a:cs typeface="+mn-cs"/>
                        </a:rPr>
                        <a:t>coraux</a:t>
                      </a:r>
                      <a:endParaRPr lang="en-US" sz="1700" kern="1200" dirty="0" smtClean="0">
                        <a:solidFill>
                          <a:schemeClr val="dk1"/>
                        </a:solidFill>
                        <a:latin typeface="+mn-lt"/>
                        <a:ea typeface="+mn-ea"/>
                        <a:cs typeface="+mn-cs"/>
                      </a:endParaRPr>
                    </a:p>
                    <a:p>
                      <a:r>
                        <a:rPr lang="en-US" sz="1700" dirty="0" err="1" smtClean="0"/>
                        <a:t>Montée</a:t>
                      </a:r>
                      <a:r>
                        <a:rPr lang="en-US" sz="1700" dirty="0" smtClean="0"/>
                        <a:t> du </a:t>
                      </a:r>
                      <a:r>
                        <a:rPr lang="en-US" sz="1700" dirty="0" err="1" smtClean="0"/>
                        <a:t>niveau</a:t>
                      </a:r>
                      <a:r>
                        <a:rPr lang="en-US" sz="1700" dirty="0" smtClean="0"/>
                        <a:t> des </a:t>
                      </a:r>
                      <a:r>
                        <a:rPr lang="en-US" sz="1700" dirty="0" err="1" smtClean="0"/>
                        <a:t>mers</a:t>
                      </a:r>
                      <a:endParaRPr lang="en-US" sz="1700" dirty="0" smtClean="0"/>
                    </a:p>
                    <a:p>
                      <a:r>
                        <a:rPr lang="en-US" sz="1700" dirty="0" err="1" smtClean="0"/>
                        <a:t>Précipitations</a:t>
                      </a:r>
                      <a:r>
                        <a:rPr lang="en-US" sz="1700" baseline="0" dirty="0" smtClean="0"/>
                        <a:t> </a:t>
                      </a:r>
                      <a:r>
                        <a:rPr lang="en-US" sz="1700" baseline="0" dirty="0" err="1" smtClean="0"/>
                        <a:t>réduites</a:t>
                      </a:r>
                      <a:endParaRPr lang="en-US" sz="1700" dirty="0"/>
                    </a:p>
                  </a:txBody>
                  <a:tcPr marT="45721" marB="45721"/>
                </a:tc>
                <a:tc>
                  <a:txBody>
                    <a:bodyPr/>
                    <a:lstStyle/>
                    <a:p>
                      <a:r>
                        <a:rPr lang="en-US" sz="1700" dirty="0" err="1" smtClean="0"/>
                        <a:t>Récifs</a:t>
                      </a:r>
                      <a:r>
                        <a:rPr lang="en-US" sz="1700" dirty="0" smtClean="0"/>
                        <a:t> </a:t>
                      </a:r>
                      <a:r>
                        <a:rPr lang="en-US" sz="1700" dirty="0" err="1" smtClean="0"/>
                        <a:t>coralliens</a:t>
                      </a:r>
                      <a:endParaRPr lang="en-US" sz="1700" dirty="0"/>
                    </a:p>
                    <a:p>
                      <a:r>
                        <a:rPr lang="en-US" sz="1700" dirty="0" smtClean="0"/>
                        <a:t>Littoral</a:t>
                      </a:r>
                      <a:endParaRPr lang="en-US" sz="1700" baseline="0" dirty="0" smtClean="0"/>
                    </a:p>
                    <a:p>
                      <a:r>
                        <a:rPr lang="en-US" sz="1700" baseline="0" dirty="0" err="1" smtClean="0"/>
                        <a:t>Forêts</a:t>
                      </a:r>
                      <a:r>
                        <a:rPr lang="en-US" sz="1700" baseline="0" dirty="0" smtClean="0"/>
                        <a:t>, Prairies, </a:t>
                      </a:r>
                      <a:r>
                        <a:rPr lang="en-US" sz="1700" baseline="0" dirty="0" err="1" smtClean="0"/>
                        <a:t>Déserts</a:t>
                      </a:r>
                      <a:endParaRPr lang="en-US" sz="1700" dirty="0" smtClean="0"/>
                    </a:p>
                  </a:txBody>
                  <a:tcPr marT="45721" marB="45721"/>
                </a:tc>
              </a:tr>
            </a:tbl>
          </a:graphicData>
        </a:graphic>
      </p:graphicFrame>
      <p:sp>
        <p:nvSpPr>
          <p:cNvPr id="5" name="Rectangle 4"/>
          <p:cNvSpPr/>
          <p:nvPr/>
        </p:nvSpPr>
        <p:spPr bwMode="auto">
          <a:xfrm>
            <a:off x="5224818" y="2354759"/>
            <a:ext cx="3614382" cy="769441"/>
          </a:xfrm>
          <a:prstGeom prst="rect">
            <a:avLst/>
          </a:prstGeom>
          <a:noFill/>
          <a:ln w="5715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Rectangle 6"/>
          <p:cNvSpPr/>
          <p:nvPr/>
        </p:nvSpPr>
        <p:spPr bwMode="auto">
          <a:xfrm>
            <a:off x="1894763" y="2354759"/>
            <a:ext cx="3341428" cy="769441"/>
          </a:xfrm>
          <a:prstGeom prst="rect">
            <a:avLst/>
          </a:prstGeom>
          <a:noFill/>
          <a:ln w="5715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Rectangle 2"/>
          <p:cNvSpPr txBox="1">
            <a:spLocks noChangeArrowheads="1"/>
          </p:cNvSpPr>
          <p:nvPr/>
        </p:nvSpPr>
        <p:spPr bwMode="auto">
          <a:xfrm>
            <a:off x="1752600" y="152400"/>
            <a:ext cx="7127240" cy="1295400"/>
          </a:xfrm>
          <a:prstGeom prst="rect">
            <a:avLst/>
          </a:prstGeom>
          <a:noFill/>
          <a:ln w="9525">
            <a:noFill/>
            <a:miter lim="800000"/>
            <a:headEnd/>
            <a:tailEnd/>
          </a:ln>
        </p:spPr>
        <p:txBody>
          <a:bodyPr anchor="ctr"/>
          <a:lstStyle/>
          <a:p>
            <a:pPr>
              <a:defRPr/>
            </a:pPr>
            <a:r>
              <a:rPr lang="en-US" sz="3600" b="1" kern="0" dirty="0" smtClean="0">
                <a:solidFill>
                  <a:schemeClr val="bg1"/>
                </a:solidFill>
              </a:rPr>
              <a:t>Menace </a:t>
            </a:r>
            <a:r>
              <a:rPr lang="en-US" sz="3600" b="1" kern="0" dirty="0" err="1" smtClean="0">
                <a:solidFill>
                  <a:schemeClr val="bg1"/>
                </a:solidFill>
              </a:rPr>
              <a:t>directe</a:t>
            </a:r>
            <a:r>
              <a:rPr lang="en-US" sz="3600" b="1" kern="0" dirty="0" smtClean="0">
                <a:solidFill>
                  <a:schemeClr val="bg1"/>
                </a:solidFill>
              </a:rPr>
              <a:t/>
            </a:r>
            <a:br>
              <a:rPr lang="en-US" sz="3600" b="1" kern="0" dirty="0" smtClean="0">
                <a:solidFill>
                  <a:schemeClr val="bg1"/>
                </a:solidFill>
              </a:rPr>
            </a:br>
            <a:r>
              <a:rPr lang="en-US" sz="3600" b="1" kern="0" dirty="0" smtClean="0">
                <a:solidFill>
                  <a:schemeClr val="bg1"/>
                </a:solidFill>
              </a:rPr>
              <a:t>vs. Stress </a:t>
            </a:r>
          </a:p>
        </p:txBody>
      </p:sp>
      <p:sp>
        <p:nvSpPr>
          <p:cNvPr id="9" name="Rectangle 8"/>
          <p:cNvSpPr/>
          <p:nvPr/>
        </p:nvSpPr>
        <p:spPr bwMode="auto">
          <a:xfrm>
            <a:off x="371369" y="2354758"/>
            <a:ext cx="1523394" cy="769441"/>
          </a:xfrm>
          <a:prstGeom prst="rect">
            <a:avLst/>
          </a:prstGeom>
          <a:noFill/>
          <a:ln w="5715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Rectangle 3"/>
          <p:cNvSpPr>
            <a:spLocks noGrp="1" noChangeArrowheads="1"/>
          </p:cNvSpPr>
          <p:nvPr>
            <p:ph type="title"/>
          </p:nvPr>
        </p:nvSpPr>
        <p:spPr>
          <a:xfrm>
            <a:off x="6172200" y="152400"/>
            <a:ext cx="2819400" cy="1143000"/>
          </a:xfrm>
        </p:spPr>
        <p:txBody>
          <a:bodyPr/>
          <a:lstStyle/>
          <a:p>
            <a:pPr algn="r"/>
            <a:r>
              <a:rPr lang="en-US" sz="2800" dirty="0" err="1" smtClean="0">
                <a:solidFill>
                  <a:schemeClr val="bg1"/>
                </a:solidFill>
                <a:latin typeface="Calibri" pitchFamily="34" charset="0"/>
              </a:rPr>
              <a:t>Classement</a:t>
            </a:r>
            <a:r>
              <a:rPr lang="en-US" sz="2800" dirty="0" smtClean="0">
                <a:solidFill>
                  <a:schemeClr val="bg1"/>
                </a:solidFill>
                <a:latin typeface="Calibri" pitchFamily="34" charset="0"/>
              </a:rPr>
              <a:t> des menaces</a:t>
            </a:r>
            <a:endParaRPr lang="en-US" sz="2800" dirty="0">
              <a:solidFill>
                <a:schemeClr val="bg1"/>
              </a:solidFill>
              <a:latin typeface="Calibri" pitchFamily="34" charset="0"/>
            </a:endParaRPr>
          </a:p>
        </p:txBody>
      </p:sp>
    </p:spTree>
    <p:extLst>
      <p:ext uri="{BB962C8B-B14F-4D97-AF65-F5344CB8AC3E}">
        <p14:creationId xmlns="" xmlns:p14="http://schemas.microsoft.com/office/powerpoint/2010/main" val="151993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0" y="1527175"/>
            <a:ext cx="9144000" cy="5178425"/>
          </a:xfrm>
          <a:prstGeom prst="rect">
            <a:avLst/>
          </a:prstGeom>
          <a:noFill/>
          <a:ln w="9525">
            <a:noFill/>
            <a:miter lim="800000"/>
            <a:headEnd/>
            <a:tailEnd/>
          </a:ln>
        </p:spPr>
        <p:txBody>
          <a:bodyPr/>
          <a:lstStyle/>
          <a:p>
            <a:pPr marL="342900" indent="-342900">
              <a:spcBef>
                <a:spcPts val="0"/>
              </a:spcBef>
              <a:buSzPct val="130000"/>
              <a:buFont typeface="Arial" charset="0"/>
              <a:buChar char="•"/>
            </a:pPr>
            <a:r>
              <a:rPr lang="en-US" sz="2400" b="1" dirty="0" smtClean="0">
                <a:solidFill>
                  <a:srgbClr val="00B050"/>
                </a:solidFill>
              </a:rPr>
              <a:t>Menace </a:t>
            </a:r>
            <a:r>
              <a:rPr lang="en-US" sz="2400" b="1" dirty="0" err="1" smtClean="0">
                <a:solidFill>
                  <a:srgbClr val="00B050"/>
                </a:solidFill>
              </a:rPr>
              <a:t>directe</a:t>
            </a:r>
            <a:r>
              <a:rPr lang="en-US" sz="2400" b="1" dirty="0" smtClean="0">
                <a:solidFill>
                  <a:srgbClr val="00B050"/>
                </a:solidFill>
              </a:rPr>
              <a:t> : </a:t>
            </a:r>
            <a:r>
              <a:rPr lang="en-US" sz="2000" kern="0" dirty="0" err="1" smtClean="0"/>
              <a:t>une</a:t>
            </a:r>
            <a:r>
              <a:rPr lang="en-US" sz="2000" kern="0" dirty="0" smtClean="0"/>
              <a:t> action </a:t>
            </a:r>
            <a:r>
              <a:rPr lang="en-US" sz="2000" kern="0" dirty="0" err="1" smtClean="0"/>
              <a:t>faite</a:t>
            </a:r>
            <a:r>
              <a:rPr lang="en-US" sz="2000" kern="0" dirty="0" smtClean="0"/>
              <a:t> par </a:t>
            </a:r>
            <a:r>
              <a:rPr lang="en-US" sz="2000" kern="0" dirty="0" err="1" smtClean="0"/>
              <a:t>l’homme</a:t>
            </a:r>
            <a:r>
              <a:rPr lang="en-US" sz="2000" kern="0" dirty="0" smtClean="0"/>
              <a:t> </a:t>
            </a:r>
            <a:r>
              <a:rPr lang="en-US" sz="2000" kern="0" dirty="0" smtClean="0"/>
              <a:t>qui </a:t>
            </a:r>
            <a:r>
              <a:rPr lang="en-US" sz="2000" kern="0" dirty="0" err="1" smtClean="0"/>
              <a:t>dégrade</a:t>
            </a:r>
            <a:r>
              <a:rPr lang="en-US" sz="2000" kern="0" dirty="0" smtClean="0"/>
              <a:t> </a:t>
            </a:r>
            <a:r>
              <a:rPr lang="en-US" sz="2000" kern="0" dirty="0" err="1" smtClean="0"/>
              <a:t>une</a:t>
            </a:r>
            <a:r>
              <a:rPr lang="en-US" sz="2000" kern="0" dirty="0" smtClean="0"/>
              <a:t> </a:t>
            </a:r>
            <a:r>
              <a:rPr lang="en-US" sz="2000" kern="0" dirty="0" err="1" smtClean="0"/>
              <a:t>cible</a:t>
            </a:r>
            <a:r>
              <a:rPr lang="en-US" sz="2000" kern="0" dirty="0" smtClean="0"/>
              <a:t> </a:t>
            </a:r>
            <a:r>
              <a:rPr lang="en-US" sz="2000" kern="0" dirty="0" smtClean="0"/>
              <a:t>de conservation </a:t>
            </a:r>
            <a:r>
              <a:rPr lang="en-US" sz="2000" kern="0" dirty="0" err="1" smtClean="0"/>
              <a:t>ou</a:t>
            </a:r>
            <a:r>
              <a:rPr lang="en-US" sz="2000" kern="0" dirty="0" smtClean="0"/>
              <a:t> de </a:t>
            </a:r>
            <a:r>
              <a:rPr lang="en-US" sz="2000" kern="0" dirty="0" err="1" smtClean="0"/>
              <a:t>gestion</a:t>
            </a:r>
            <a:r>
              <a:rPr lang="en-US" sz="2000" kern="0" dirty="0" smtClean="0"/>
              <a:t> des </a:t>
            </a:r>
            <a:r>
              <a:rPr lang="en-US" sz="2000" kern="0" dirty="0" err="1" smtClean="0"/>
              <a:t>ressources</a:t>
            </a:r>
            <a:r>
              <a:rPr lang="en-US" sz="2000" kern="0" dirty="0" smtClean="0"/>
              <a:t>. </a:t>
            </a:r>
            <a:r>
              <a:rPr lang="en-US" sz="2000" kern="0" dirty="0" err="1" smtClean="0"/>
              <a:t>Une</a:t>
            </a:r>
            <a:r>
              <a:rPr lang="en-US" sz="2000" kern="0" dirty="0" smtClean="0"/>
              <a:t> menace </a:t>
            </a:r>
            <a:r>
              <a:rPr lang="en-US" sz="2000" kern="0" dirty="0" err="1" smtClean="0"/>
              <a:t>directe</a:t>
            </a:r>
            <a:r>
              <a:rPr lang="en-US" sz="2000" kern="0" dirty="0" smtClean="0"/>
              <a:t> </a:t>
            </a:r>
            <a:r>
              <a:rPr lang="en-US" sz="2000" kern="0" dirty="0" err="1" smtClean="0"/>
              <a:t>possède</a:t>
            </a:r>
            <a:r>
              <a:rPr lang="en-US" sz="2000" kern="0" dirty="0" smtClean="0"/>
              <a:t> au </a:t>
            </a:r>
            <a:r>
              <a:rPr lang="en-US" sz="2000" kern="0" dirty="0" err="1" smtClean="0"/>
              <a:t>moins</a:t>
            </a:r>
            <a:r>
              <a:rPr lang="en-US" sz="2000" kern="0" dirty="0" smtClean="0"/>
              <a:t> un </a:t>
            </a:r>
            <a:r>
              <a:rPr lang="en-US" sz="2000" kern="0" dirty="0" err="1" smtClean="0"/>
              <a:t>acteur</a:t>
            </a:r>
            <a:r>
              <a:rPr lang="en-US" sz="2000" kern="0" dirty="0" smtClean="0"/>
              <a:t> </a:t>
            </a:r>
            <a:r>
              <a:rPr lang="en-US" sz="2000" kern="0" dirty="0" err="1" smtClean="0"/>
              <a:t>associé</a:t>
            </a:r>
            <a:r>
              <a:rPr lang="en-US" sz="2000" kern="0" dirty="0" smtClean="0"/>
              <a:t>. </a:t>
            </a:r>
            <a:r>
              <a:rPr lang="en-US" sz="2000" kern="0" dirty="0" smtClean="0"/>
              <a:t/>
            </a:r>
            <a:br>
              <a:rPr lang="en-US" sz="2000" kern="0" dirty="0" smtClean="0"/>
            </a:br>
            <a:r>
              <a:rPr lang="en-US" sz="2000" i="1" dirty="0" smtClean="0"/>
              <a:t>	</a:t>
            </a:r>
            <a:r>
              <a:rPr lang="en-US" i="1" dirty="0" err="1" smtClean="0">
                <a:solidFill>
                  <a:srgbClr val="FF0000"/>
                </a:solidFill>
              </a:rPr>
              <a:t>Exemple</a:t>
            </a:r>
            <a:r>
              <a:rPr lang="en-US" i="1" dirty="0" smtClean="0">
                <a:solidFill>
                  <a:srgbClr val="FF0000"/>
                </a:solidFill>
              </a:rPr>
              <a:t> : </a:t>
            </a:r>
            <a:r>
              <a:rPr lang="en-US" i="1" dirty="0" err="1" smtClean="0">
                <a:solidFill>
                  <a:srgbClr val="FF0000"/>
                </a:solidFill>
              </a:rPr>
              <a:t>développement</a:t>
            </a:r>
            <a:r>
              <a:rPr lang="en-US" i="1" dirty="0" smtClean="0">
                <a:solidFill>
                  <a:srgbClr val="FF0000"/>
                </a:solidFill>
              </a:rPr>
              <a:t> </a:t>
            </a:r>
            <a:r>
              <a:rPr lang="en-US" i="1" dirty="0" err="1" smtClean="0">
                <a:solidFill>
                  <a:srgbClr val="FF0000"/>
                </a:solidFill>
              </a:rPr>
              <a:t>résidentiel</a:t>
            </a:r>
            <a:endParaRPr lang="en-US" sz="3600" dirty="0" smtClean="0"/>
          </a:p>
          <a:p>
            <a:pPr marL="342900" indent="-342900" algn="l">
              <a:spcBef>
                <a:spcPct val="20000"/>
              </a:spcBef>
              <a:buSzPct val="130000"/>
              <a:buFont typeface="Arial" charset="0"/>
              <a:buChar char="•"/>
            </a:pPr>
            <a:r>
              <a:rPr lang="en-US" sz="3200" b="1" dirty="0" smtClean="0">
                <a:solidFill>
                  <a:srgbClr val="00B050"/>
                </a:solidFill>
                <a:effectLst/>
              </a:rPr>
              <a:t>Menace </a:t>
            </a:r>
            <a:r>
              <a:rPr lang="en-US" sz="3200" b="1" dirty="0" err="1" smtClean="0">
                <a:solidFill>
                  <a:srgbClr val="00B050"/>
                </a:solidFill>
                <a:effectLst/>
              </a:rPr>
              <a:t>indirecte</a:t>
            </a:r>
            <a:r>
              <a:rPr lang="en-US" sz="3200" b="1" dirty="0" smtClean="0">
                <a:solidFill>
                  <a:srgbClr val="00B050"/>
                </a:solidFill>
                <a:effectLst/>
              </a:rPr>
              <a:t>/</a:t>
            </a:r>
            <a:r>
              <a:rPr lang="en-US" sz="3200" b="1" dirty="0" err="1" smtClean="0">
                <a:solidFill>
                  <a:srgbClr val="00B050"/>
                </a:solidFill>
                <a:effectLst/>
              </a:rPr>
              <a:t>facteur</a:t>
            </a:r>
            <a:r>
              <a:rPr lang="en-US" sz="3200" b="1" dirty="0" smtClean="0">
                <a:solidFill>
                  <a:srgbClr val="00B050"/>
                </a:solidFill>
                <a:effectLst/>
              </a:rPr>
              <a:t> </a:t>
            </a:r>
            <a:r>
              <a:rPr lang="en-US" sz="3200" b="1" dirty="0" err="1" smtClean="0">
                <a:solidFill>
                  <a:srgbClr val="00B050"/>
                </a:solidFill>
                <a:effectLst/>
              </a:rPr>
              <a:t>contribuant</a:t>
            </a:r>
            <a:r>
              <a:rPr lang="en-US" sz="3200" b="1" dirty="0" smtClean="0">
                <a:solidFill>
                  <a:srgbClr val="00B050"/>
                </a:solidFill>
                <a:effectLst/>
              </a:rPr>
              <a:t>/</a:t>
            </a:r>
            <a:r>
              <a:rPr lang="en-US" sz="3200" b="1" dirty="0" err="1" smtClean="0">
                <a:solidFill>
                  <a:srgbClr val="00B050"/>
                </a:solidFill>
                <a:effectLst/>
              </a:rPr>
              <a:t>moteur</a:t>
            </a:r>
            <a:r>
              <a:rPr lang="en-US" sz="3200" b="1" dirty="0" smtClean="0">
                <a:solidFill>
                  <a:srgbClr val="00B050"/>
                </a:solidFill>
                <a:effectLst/>
              </a:rPr>
              <a:t> </a:t>
            </a:r>
            <a:r>
              <a:rPr lang="en-US" sz="2000" dirty="0" smtClean="0">
                <a:solidFill>
                  <a:srgbClr val="00B050"/>
                </a:solidFill>
                <a:effectLst/>
              </a:rPr>
              <a:t>(</a:t>
            </a:r>
            <a:r>
              <a:rPr lang="en-US" sz="2000" dirty="0" err="1" smtClean="0">
                <a:solidFill>
                  <a:srgbClr val="00B050"/>
                </a:solidFill>
                <a:effectLst/>
              </a:rPr>
              <a:t>définition</a:t>
            </a:r>
            <a:r>
              <a:rPr lang="en-US" sz="2000" dirty="0" smtClean="0">
                <a:solidFill>
                  <a:srgbClr val="00B050"/>
                </a:solidFill>
                <a:effectLst/>
              </a:rPr>
              <a:t> </a:t>
            </a:r>
            <a:r>
              <a:rPr lang="en-US" sz="2000" dirty="0" err="1" smtClean="0">
                <a:solidFill>
                  <a:srgbClr val="00B050"/>
                </a:solidFill>
                <a:effectLst/>
              </a:rPr>
              <a:t>courte</a:t>
            </a:r>
            <a:r>
              <a:rPr lang="en-US" sz="2000" dirty="0" smtClean="0">
                <a:solidFill>
                  <a:srgbClr val="00B050"/>
                </a:solidFill>
                <a:effectLst/>
              </a:rPr>
              <a:t>) </a:t>
            </a:r>
            <a:r>
              <a:rPr lang="en-US" sz="3200" b="1" dirty="0" smtClean="0">
                <a:solidFill>
                  <a:srgbClr val="00B050"/>
                </a:solidFill>
                <a:effectLst/>
              </a:rPr>
              <a:t>: </a:t>
            </a:r>
            <a:r>
              <a:rPr lang="en-US" sz="2400" dirty="0" smtClean="0">
                <a:effectLst/>
              </a:rPr>
              <a:t>un </a:t>
            </a:r>
            <a:r>
              <a:rPr lang="en-US" sz="2400" dirty="0" err="1" smtClean="0">
                <a:effectLst/>
              </a:rPr>
              <a:t>facteur</a:t>
            </a:r>
            <a:r>
              <a:rPr lang="en-US" sz="2400" dirty="0" smtClean="0">
                <a:effectLst/>
              </a:rPr>
              <a:t> </a:t>
            </a:r>
            <a:r>
              <a:rPr lang="en-US" sz="2400" dirty="0" err="1" smtClean="0">
                <a:effectLst/>
              </a:rPr>
              <a:t>institutionnel</a:t>
            </a:r>
            <a:r>
              <a:rPr lang="en-US" sz="2400" dirty="0" smtClean="0">
                <a:effectLst/>
              </a:rPr>
              <a:t>, </a:t>
            </a:r>
            <a:r>
              <a:rPr lang="en-US" sz="2400" dirty="0" err="1" smtClean="0">
                <a:effectLst/>
              </a:rPr>
              <a:t>sociétal</a:t>
            </a:r>
            <a:r>
              <a:rPr lang="en-US" sz="2400" dirty="0" smtClean="0">
                <a:effectLst/>
              </a:rPr>
              <a:t>, </a:t>
            </a:r>
            <a:r>
              <a:rPr lang="en-US" sz="2400" dirty="0" err="1" smtClean="0">
                <a:effectLst/>
              </a:rPr>
              <a:t>culturel</a:t>
            </a:r>
            <a:r>
              <a:rPr lang="en-US" sz="2400" dirty="0" smtClean="0">
                <a:effectLst/>
              </a:rPr>
              <a:t> </a:t>
            </a:r>
            <a:r>
              <a:rPr lang="en-US" sz="2400" dirty="0" err="1" smtClean="0">
                <a:effectLst/>
              </a:rPr>
              <a:t>ou</a:t>
            </a:r>
            <a:r>
              <a:rPr lang="en-US" sz="2400" dirty="0" smtClean="0">
                <a:effectLst/>
              </a:rPr>
              <a:t> </a:t>
            </a:r>
            <a:r>
              <a:rPr lang="en-US" sz="2400" dirty="0" err="1" smtClean="0">
                <a:effectLst/>
              </a:rPr>
              <a:t>économique</a:t>
            </a:r>
            <a:r>
              <a:rPr lang="en-US" sz="2400" dirty="0" smtClean="0">
                <a:effectLst/>
              </a:rPr>
              <a:t> qui influence </a:t>
            </a:r>
            <a:r>
              <a:rPr lang="en-US" sz="2400" dirty="0" err="1" smtClean="0">
                <a:effectLst/>
              </a:rPr>
              <a:t>une</a:t>
            </a:r>
            <a:r>
              <a:rPr lang="en-US" sz="2400" dirty="0" smtClean="0">
                <a:effectLst/>
              </a:rPr>
              <a:t> menace </a:t>
            </a:r>
            <a:r>
              <a:rPr lang="en-US" sz="2400" dirty="0" err="1" smtClean="0">
                <a:effectLst/>
              </a:rPr>
              <a:t>directe</a:t>
            </a:r>
            <a:endParaRPr lang="en-US" sz="3200" dirty="0" smtClean="0">
              <a:effectLst/>
            </a:endParaRPr>
          </a:p>
          <a:p>
            <a:pPr marL="917575" lvl="1" indent="-342900" algn="l">
              <a:spcBef>
                <a:spcPct val="20000"/>
              </a:spcBef>
              <a:buSzPct val="130000"/>
            </a:pPr>
            <a:r>
              <a:rPr lang="en-US" i="1" dirty="0" err="1" smtClean="0">
                <a:solidFill>
                  <a:srgbClr val="FF0000"/>
                </a:solidFill>
                <a:effectLst/>
                <a:latin typeface="Arial" charset="0"/>
              </a:rPr>
              <a:t>Exemples</a:t>
            </a:r>
            <a:r>
              <a:rPr lang="en-US" i="1" dirty="0" smtClean="0">
                <a:solidFill>
                  <a:srgbClr val="FF0000"/>
                </a:solidFill>
                <a:effectLst/>
                <a:latin typeface="Arial" charset="0"/>
              </a:rPr>
              <a:t> : </a:t>
            </a:r>
            <a:r>
              <a:rPr lang="en-US" i="1" dirty="0" err="1" smtClean="0">
                <a:solidFill>
                  <a:srgbClr val="FF0000"/>
                </a:solidFill>
                <a:effectLst/>
                <a:latin typeface="Arial" charset="0"/>
              </a:rPr>
              <a:t>besoin</a:t>
            </a:r>
            <a:r>
              <a:rPr lang="en-US" i="1" dirty="0" smtClean="0">
                <a:solidFill>
                  <a:srgbClr val="FF0000"/>
                </a:solidFill>
                <a:effectLst/>
                <a:latin typeface="Arial" charset="0"/>
              </a:rPr>
              <a:t> de </a:t>
            </a:r>
            <a:r>
              <a:rPr lang="en-US" i="1" dirty="0" err="1" smtClean="0">
                <a:solidFill>
                  <a:srgbClr val="FF0000"/>
                </a:solidFill>
                <a:effectLst/>
                <a:latin typeface="Arial" charset="0"/>
              </a:rPr>
              <a:t>revenu</a:t>
            </a:r>
            <a:r>
              <a:rPr lang="en-US" i="1" dirty="0" smtClean="0">
                <a:solidFill>
                  <a:srgbClr val="FF0000"/>
                </a:solidFill>
                <a:effectLst/>
                <a:latin typeface="Arial" charset="0"/>
              </a:rPr>
              <a:t>, </a:t>
            </a:r>
            <a:r>
              <a:rPr lang="en-US" i="1" dirty="0" err="1" smtClean="0">
                <a:solidFill>
                  <a:srgbClr val="FF0000"/>
                </a:solidFill>
                <a:effectLst/>
                <a:latin typeface="Arial" charset="0"/>
              </a:rPr>
              <a:t>manque</a:t>
            </a:r>
            <a:r>
              <a:rPr lang="en-US" i="1" dirty="0" smtClean="0">
                <a:solidFill>
                  <a:srgbClr val="FF0000"/>
                </a:solidFill>
                <a:effectLst/>
                <a:latin typeface="Arial" charset="0"/>
              </a:rPr>
              <a:t> de </a:t>
            </a:r>
            <a:r>
              <a:rPr lang="en-US" i="1" dirty="0" err="1" smtClean="0">
                <a:solidFill>
                  <a:srgbClr val="FF0000"/>
                </a:solidFill>
                <a:effectLst/>
                <a:latin typeface="Arial" charset="0"/>
              </a:rPr>
              <a:t>connaissance</a:t>
            </a:r>
            <a:r>
              <a:rPr lang="en-US" i="1" dirty="0" smtClean="0">
                <a:solidFill>
                  <a:srgbClr val="FF0000"/>
                </a:solidFill>
                <a:effectLst/>
                <a:latin typeface="Arial" charset="0"/>
              </a:rPr>
              <a:t>, </a:t>
            </a:r>
            <a:r>
              <a:rPr lang="en-US" i="1" dirty="0" err="1" smtClean="0">
                <a:solidFill>
                  <a:srgbClr val="FF0000"/>
                </a:solidFill>
                <a:effectLst/>
                <a:latin typeface="Arial" charset="0"/>
              </a:rPr>
              <a:t>faibles</a:t>
            </a:r>
            <a:r>
              <a:rPr lang="en-US" i="1" dirty="0" smtClean="0">
                <a:solidFill>
                  <a:srgbClr val="FF0000"/>
                </a:solidFill>
                <a:effectLst/>
                <a:latin typeface="Arial" charset="0"/>
              </a:rPr>
              <a:t> </a:t>
            </a:r>
            <a:r>
              <a:rPr lang="en-US" i="1" dirty="0" err="1" smtClean="0">
                <a:solidFill>
                  <a:srgbClr val="FF0000"/>
                </a:solidFill>
                <a:effectLst/>
                <a:latin typeface="Arial" charset="0"/>
              </a:rPr>
              <a:t>capacités</a:t>
            </a:r>
            <a:endParaRPr lang="en-US" i="1" dirty="0">
              <a:solidFill>
                <a:srgbClr val="FF0000"/>
              </a:solidFill>
              <a:effectLst/>
              <a:latin typeface="Arial" charset="0"/>
            </a:endParaRPr>
          </a:p>
        </p:txBody>
      </p:sp>
      <p:sp>
        <p:nvSpPr>
          <p:cNvPr id="8" name="Rectangle 2"/>
          <p:cNvSpPr txBox="1">
            <a:spLocks noChangeArrowheads="1"/>
          </p:cNvSpPr>
          <p:nvPr/>
        </p:nvSpPr>
        <p:spPr bwMode="auto">
          <a:xfrm>
            <a:off x="1752600" y="152400"/>
            <a:ext cx="712724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Menace </a:t>
            </a:r>
            <a:r>
              <a:rPr lang="en-US" sz="3600" b="1" kern="0" dirty="0" err="1" smtClean="0">
                <a:solidFill>
                  <a:schemeClr val="bg1"/>
                </a:solidFill>
                <a:latin typeface="+mn-lt"/>
                <a:ea typeface="+mj-ea"/>
                <a:cs typeface="+mj-cs"/>
              </a:rPr>
              <a:t>directe</a:t>
            </a:r>
            <a:r>
              <a:rPr lang="en-US" sz="3600" b="1" kern="0" dirty="0" smtClean="0">
                <a:solidFill>
                  <a:schemeClr val="bg1"/>
                </a:solidFill>
                <a:latin typeface="+mn-lt"/>
                <a:ea typeface="+mj-ea"/>
                <a:cs typeface="+mj-cs"/>
              </a:rPr>
              <a:t> </a:t>
            </a:r>
          </a:p>
          <a:p>
            <a:pPr>
              <a:defRPr/>
            </a:pPr>
            <a:r>
              <a:rPr lang="en-US" sz="3600" b="1" kern="0" dirty="0" smtClean="0">
                <a:solidFill>
                  <a:schemeClr val="bg1"/>
                </a:solidFill>
                <a:latin typeface="+mn-lt"/>
                <a:ea typeface="+mj-ea"/>
                <a:cs typeface="+mj-cs"/>
              </a:rPr>
              <a:t>vs. menace </a:t>
            </a:r>
            <a:r>
              <a:rPr lang="en-US" sz="3600" b="1" kern="0" dirty="0" err="1" smtClean="0">
                <a:solidFill>
                  <a:schemeClr val="bg1"/>
                </a:solidFill>
                <a:latin typeface="+mn-lt"/>
                <a:ea typeface="+mj-ea"/>
                <a:cs typeface="+mj-cs"/>
              </a:rPr>
              <a:t>indirecte</a:t>
            </a:r>
            <a:endParaRPr lang="en-US" sz="3600" b="1" kern="0" dirty="0" smtClean="0">
              <a:solidFill>
                <a:schemeClr val="bg1"/>
              </a:solidFill>
              <a:latin typeface="+mn-lt"/>
              <a:ea typeface="+mj-ea"/>
              <a:cs typeface="+mj-cs"/>
            </a:endParaRPr>
          </a:p>
        </p:txBody>
      </p:sp>
      <p:sp>
        <p:nvSpPr>
          <p:cNvPr id="5" name="Rectangle 3"/>
          <p:cNvSpPr>
            <a:spLocks noGrp="1" noChangeArrowheads="1"/>
          </p:cNvSpPr>
          <p:nvPr>
            <p:ph type="title"/>
          </p:nvPr>
        </p:nvSpPr>
        <p:spPr>
          <a:xfrm>
            <a:off x="6172200" y="152400"/>
            <a:ext cx="2819400" cy="1143000"/>
          </a:xfrm>
        </p:spPr>
        <p:txBody>
          <a:bodyPr/>
          <a:lstStyle/>
          <a:p>
            <a:pPr algn="r"/>
            <a:r>
              <a:rPr lang="en-US" sz="2800" dirty="0" err="1" smtClean="0">
                <a:solidFill>
                  <a:schemeClr val="bg1"/>
                </a:solidFill>
                <a:latin typeface="Calibri" pitchFamily="34" charset="0"/>
              </a:rPr>
              <a:t>Classement</a:t>
            </a:r>
            <a:r>
              <a:rPr lang="en-US" sz="2800" dirty="0" smtClean="0">
                <a:solidFill>
                  <a:schemeClr val="bg1"/>
                </a:solidFill>
                <a:latin typeface="Calibri" pitchFamily="34" charset="0"/>
              </a:rPr>
              <a:t> des menaces</a:t>
            </a:r>
            <a:endParaRPr lang="en-US" sz="2800" dirty="0">
              <a:solidFill>
                <a:schemeClr val="bg1"/>
              </a:solidFill>
              <a:latin typeface="Calibri" pitchFamily="34" charset="0"/>
            </a:endParaRPr>
          </a:p>
        </p:txBody>
      </p:sp>
      <p:pic>
        <p:nvPicPr>
          <p:cNvPr id="7" name="Image 6" descr="chaine2.jpg"/>
          <p:cNvPicPr>
            <a:picLocks noChangeAspect="1"/>
          </p:cNvPicPr>
          <p:nvPr/>
        </p:nvPicPr>
        <p:blipFill>
          <a:blip r:embed="rId3" cstate="print"/>
          <a:srcRect r="12500" b="81345"/>
          <a:stretch>
            <a:fillRect/>
          </a:stretch>
        </p:blipFill>
        <p:spPr>
          <a:xfrm>
            <a:off x="762000" y="5486400"/>
            <a:ext cx="8001000" cy="1088455"/>
          </a:xfrm>
          <a:prstGeom prst="rect">
            <a:avLst/>
          </a:prstGeom>
        </p:spPr>
      </p:pic>
    </p:spTree>
    <p:extLst>
      <p:ext uri="{BB962C8B-B14F-4D97-AF65-F5344CB8AC3E}">
        <p14:creationId xmlns="" xmlns:p14="http://schemas.microsoft.com/office/powerpoint/2010/main" val="179706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7" name="Rectangle 3"/>
          <p:cNvSpPr>
            <a:spLocks noChangeArrowheads="1"/>
          </p:cNvSpPr>
          <p:nvPr/>
        </p:nvSpPr>
        <p:spPr bwMode="auto">
          <a:xfrm>
            <a:off x="0" y="3043238"/>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096708" name="Object 4"/>
          <p:cNvGraphicFramePr>
            <a:graphicFrameLocks noChangeAspect="1"/>
          </p:cNvGraphicFramePr>
          <p:nvPr/>
        </p:nvGraphicFramePr>
        <p:xfrm>
          <a:off x="342900" y="1671638"/>
          <a:ext cx="8497888" cy="1104900"/>
        </p:xfrm>
        <a:graphic>
          <a:graphicData uri="http://schemas.openxmlformats.org/presentationml/2006/ole">
            <p:oleObj spid="_x0000_s40988" name="Visio" r:id="rId4" imgW="10613136" imgH="1381658" progId="">
              <p:embed/>
            </p:oleObj>
          </a:graphicData>
        </a:graphic>
      </p:graphicFrame>
      <p:pic>
        <p:nvPicPr>
          <p:cNvPr id="1096709" name="Picture 5" descr="snpedro1"/>
          <p:cNvPicPr>
            <a:picLocks noChangeAspect="1" noChangeArrowheads="1"/>
          </p:cNvPicPr>
          <p:nvPr/>
        </p:nvPicPr>
        <p:blipFill>
          <a:blip r:embed="rId5" cstate="print"/>
          <a:srcRect/>
          <a:stretch>
            <a:fillRect/>
          </a:stretch>
        </p:blipFill>
        <p:spPr bwMode="auto">
          <a:xfrm>
            <a:off x="3886200" y="3276600"/>
            <a:ext cx="4746625" cy="3275012"/>
          </a:xfrm>
          <a:prstGeom prst="rect">
            <a:avLst/>
          </a:prstGeom>
          <a:noFill/>
        </p:spPr>
      </p:pic>
      <p:sp>
        <p:nvSpPr>
          <p:cNvPr id="1096710" name="Rectangle 6"/>
          <p:cNvSpPr>
            <a:spLocks noGrp="1" noChangeArrowheads="1"/>
          </p:cNvSpPr>
          <p:nvPr>
            <p:ph type="body" idx="1"/>
          </p:nvPr>
        </p:nvSpPr>
        <p:spPr>
          <a:xfrm>
            <a:off x="484188" y="3487738"/>
            <a:ext cx="2867025" cy="3065462"/>
          </a:xfrm>
          <a:noFill/>
          <a:ln/>
        </p:spPr>
        <p:txBody>
          <a:bodyPr/>
          <a:lstStyle/>
          <a:p>
            <a:r>
              <a:rPr lang="fr-FR" dirty="0" smtClean="0"/>
              <a:t>Vaches ?</a:t>
            </a:r>
          </a:p>
          <a:p>
            <a:r>
              <a:rPr lang="fr-FR" dirty="0" smtClean="0"/>
              <a:t>Bovins ?</a:t>
            </a:r>
          </a:p>
          <a:p>
            <a:r>
              <a:rPr lang="fr-FR" dirty="0" smtClean="0"/>
              <a:t>Bétail ?</a:t>
            </a:r>
          </a:p>
          <a:p>
            <a:r>
              <a:rPr lang="fr-FR" dirty="0" smtClean="0"/>
              <a:t>Pâturage ?</a:t>
            </a:r>
          </a:p>
          <a:p>
            <a:r>
              <a:rPr lang="fr-FR" dirty="0" smtClean="0"/>
              <a:t>Élevage ?</a:t>
            </a:r>
          </a:p>
        </p:txBody>
      </p:sp>
      <p:sp>
        <p:nvSpPr>
          <p:cNvPr id="1096711" name="Line 7"/>
          <p:cNvSpPr>
            <a:spLocks noChangeShapeType="1"/>
          </p:cNvSpPr>
          <p:nvPr/>
        </p:nvSpPr>
        <p:spPr bwMode="auto">
          <a:xfrm flipH="1">
            <a:off x="3903663" y="2466975"/>
            <a:ext cx="1828800" cy="784225"/>
          </a:xfrm>
          <a:prstGeom prst="line">
            <a:avLst/>
          </a:prstGeom>
          <a:noFill/>
          <a:ln w="9525" cap="rnd">
            <a:solidFill>
              <a:schemeClr val="tx1"/>
            </a:solidFill>
            <a:prstDash val="sysDot"/>
            <a:round/>
            <a:headEnd/>
            <a:tailEnd/>
          </a:ln>
          <a:effectLst/>
        </p:spPr>
        <p:txBody>
          <a:bodyPr wrap="none">
            <a:spAutoFit/>
          </a:bodyPr>
          <a:lstStyle/>
          <a:p>
            <a:endParaRPr lang="en-US"/>
          </a:p>
        </p:txBody>
      </p:sp>
      <p:sp>
        <p:nvSpPr>
          <p:cNvPr id="1096712" name="Line 8"/>
          <p:cNvSpPr>
            <a:spLocks noChangeShapeType="1"/>
          </p:cNvSpPr>
          <p:nvPr/>
        </p:nvSpPr>
        <p:spPr bwMode="auto">
          <a:xfrm>
            <a:off x="6646863" y="2424113"/>
            <a:ext cx="1989137" cy="812800"/>
          </a:xfrm>
          <a:prstGeom prst="line">
            <a:avLst/>
          </a:prstGeom>
          <a:noFill/>
          <a:ln w="9525" cap="rnd">
            <a:solidFill>
              <a:schemeClr val="tx1"/>
            </a:solidFill>
            <a:prstDash val="sysDot"/>
            <a:round/>
            <a:headEnd/>
            <a:tailEnd/>
          </a:ln>
          <a:effectLst/>
        </p:spPr>
        <p:txBody>
          <a:bodyPr wrap="none">
            <a:spAutoFit/>
          </a:bodyPr>
          <a:lstStyle/>
          <a:p>
            <a:endParaRPr lang="en-US"/>
          </a:p>
        </p:txBody>
      </p:sp>
      <p:sp>
        <p:nvSpPr>
          <p:cNvPr id="1096713" name="Rectangle 9"/>
          <p:cNvSpPr>
            <a:spLocks noChangeArrowheads="1"/>
          </p:cNvSpPr>
          <p:nvPr/>
        </p:nvSpPr>
        <p:spPr bwMode="auto">
          <a:xfrm>
            <a:off x="1916113" y="1639888"/>
            <a:ext cx="1101725" cy="1146175"/>
          </a:xfrm>
          <a:prstGeom prst="rect">
            <a:avLst/>
          </a:prstGeom>
          <a:noFill/>
          <a:ln w="57150" algn="ctr">
            <a:solidFill>
              <a:srgbClr val="0000FF"/>
            </a:solidFill>
            <a:miter lim="800000"/>
            <a:headEnd/>
            <a:tailEnd/>
          </a:ln>
          <a:effectLst/>
        </p:spPr>
        <p:txBody>
          <a:bodyPr anchor="ctr">
            <a:spAutoFit/>
          </a:bodyPr>
          <a:lstStyle/>
          <a:p>
            <a:endParaRPr lang="en-US"/>
          </a:p>
        </p:txBody>
      </p:sp>
      <p:sp>
        <p:nvSpPr>
          <p:cNvPr id="1096714" name="Rectangle 10"/>
          <p:cNvSpPr>
            <a:spLocks noChangeArrowheads="1"/>
          </p:cNvSpPr>
          <p:nvPr/>
        </p:nvSpPr>
        <p:spPr bwMode="auto">
          <a:xfrm>
            <a:off x="5640388" y="1635125"/>
            <a:ext cx="1101725" cy="1146175"/>
          </a:xfrm>
          <a:prstGeom prst="rect">
            <a:avLst/>
          </a:prstGeom>
          <a:noFill/>
          <a:ln w="57150" algn="ctr">
            <a:solidFill>
              <a:srgbClr val="0000FF"/>
            </a:solidFill>
            <a:miter lim="800000"/>
            <a:headEnd/>
            <a:tailEnd/>
          </a:ln>
          <a:effectLst/>
        </p:spPr>
        <p:txBody>
          <a:bodyPr anchor="ctr">
            <a:spAutoFit/>
          </a:bodyPr>
          <a:lstStyle/>
          <a:p>
            <a:endParaRPr lang="en-US"/>
          </a:p>
        </p:txBody>
      </p:sp>
      <p:sp>
        <p:nvSpPr>
          <p:cNvPr id="12" name="Rectangle 3"/>
          <p:cNvSpPr>
            <a:spLocks noGrp="1" noChangeArrowheads="1"/>
          </p:cNvSpPr>
          <p:nvPr>
            <p:ph type="title"/>
          </p:nvPr>
        </p:nvSpPr>
        <p:spPr>
          <a:xfrm>
            <a:off x="6172200" y="152400"/>
            <a:ext cx="2819400" cy="1143000"/>
          </a:xfrm>
        </p:spPr>
        <p:txBody>
          <a:bodyPr/>
          <a:lstStyle/>
          <a:p>
            <a:pPr algn="r"/>
            <a:r>
              <a:rPr lang="en-US" sz="2800" dirty="0" err="1" smtClean="0">
                <a:solidFill>
                  <a:schemeClr val="bg1"/>
                </a:solidFill>
                <a:latin typeface="Calibri" pitchFamily="34" charset="0"/>
              </a:rPr>
              <a:t>Classement</a:t>
            </a:r>
            <a:r>
              <a:rPr lang="en-US" sz="2800" dirty="0" smtClean="0">
                <a:solidFill>
                  <a:schemeClr val="bg1"/>
                </a:solidFill>
                <a:latin typeface="Calibri" pitchFamily="34" charset="0"/>
              </a:rPr>
              <a:t> des menaces</a:t>
            </a:r>
            <a:endParaRPr lang="en-US" sz="2800" dirty="0">
              <a:solidFill>
                <a:schemeClr val="bg1"/>
              </a:solidFill>
              <a:latin typeface="Calibri" pitchFamily="34" charset="0"/>
            </a:endParaRPr>
          </a:p>
        </p:txBody>
      </p:sp>
      <p:sp>
        <p:nvSpPr>
          <p:cNvPr id="13" name="Rectangle 2"/>
          <p:cNvSpPr txBox="1">
            <a:spLocks noChangeArrowheads="1"/>
          </p:cNvSpPr>
          <p:nvPr/>
        </p:nvSpPr>
        <p:spPr bwMode="auto">
          <a:xfrm>
            <a:off x="1752600" y="-76200"/>
            <a:ext cx="4648200" cy="1295400"/>
          </a:xfrm>
          <a:prstGeom prst="rect">
            <a:avLst/>
          </a:prstGeom>
          <a:noFill/>
          <a:ln w="9525">
            <a:noFill/>
            <a:miter lim="800000"/>
            <a:headEnd/>
            <a:tailEnd/>
          </a:ln>
        </p:spPr>
        <p:txBody>
          <a:bodyPr anchor="ctr"/>
          <a:lstStyle/>
          <a:p>
            <a:pPr>
              <a:defRPr/>
            </a:pPr>
            <a:r>
              <a:rPr lang="en-US" sz="3200" b="1" kern="0" dirty="0" smtClean="0">
                <a:solidFill>
                  <a:schemeClr val="bg1"/>
                </a:solidFill>
                <a:latin typeface="+mn-lt"/>
                <a:ea typeface="+mj-ea"/>
                <a:cs typeface="+mj-cs"/>
              </a:rPr>
              <a:t>Points </a:t>
            </a:r>
            <a:r>
              <a:rPr lang="en-US" sz="3200" b="1" kern="0" dirty="0" err="1" smtClean="0">
                <a:solidFill>
                  <a:schemeClr val="bg1"/>
                </a:solidFill>
                <a:latin typeface="+mn-lt"/>
                <a:ea typeface="+mj-ea"/>
                <a:cs typeface="+mj-cs"/>
              </a:rPr>
              <a:t>clés</a:t>
            </a:r>
            <a:r>
              <a:rPr lang="en-US" sz="3200" b="1" kern="0" dirty="0" smtClean="0">
                <a:solidFill>
                  <a:schemeClr val="bg1"/>
                </a:solidFill>
                <a:latin typeface="+mn-lt"/>
                <a:ea typeface="+mj-ea"/>
                <a:cs typeface="+mj-cs"/>
              </a:rPr>
              <a:t> pour </a:t>
            </a:r>
            <a:r>
              <a:rPr lang="en-US" sz="3200" b="1" kern="0" dirty="0" err="1" smtClean="0">
                <a:solidFill>
                  <a:schemeClr val="bg1"/>
                </a:solidFill>
                <a:latin typeface="+mn-lt"/>
                <a:ea typeface="+mj-ea"/>
                <a:cs typeface="+mj-cs"/>
              </a:rPr>
              <a:t>introduire</a:t>
            </a:r>
            <a:r>
              <a:rPr lang="en-US" sz="3200" b="1" kern="0" dirty="0" smtClean="0">
                <a:solidFill>
                  <a:schemeClr val="bg1"/>
                </a:solidFill>
                <a:latin typeface="+mn-lt"/>
                <a:ea typeface="+mj-ea"/>
                <a:cs typeface="+mj-cs"/>
              </a:rPr>
              <a:t> </a:t>
            </a:r>
            <a:r>
              <a:rPr lang="en-US" sz="3200" b="1" kern="0" dirty="0" err="1" smtClean="0">
                <a:solidFill>
                  <a:schemeClr val="bg1"/>
                </a:solidFill>
                <a:latin typeface="+mn-lt"/>
                <a:ea typeface="+mj-ea"/>
                <a:cs typeface="+mj-cs"/>
              </a:rPr>
              <a:t>cette</a:t>
            </a:r>
            <a:r>
              <a:rPr lang="en-US" sz="3200" b="1" kern="0" dirty="0" smtClean="0">
                <a:solidFill>
                  <a:schemeClr val="bg1"/>
                </a:solidFill>
                <a:latin typeface="+mn-lt"/>
                <a:ea typeface="+mj-ea"/>
                <a:cs typeface="+mj-cs"/>
              </a:rPr>
              <a:t> </a:t>
            </a:r>
            <a:r>
              <a:rPr lang="en-US" sz="3200" b="1" kern="0" dirty="0" err="1" smtClean="0">
                <a:solidFill>
                  <a:schemeClr val="bg1"/>
                </a:solidFill>
                <a:latin typeface="+mn-lt"/>
                <a:ea typeface="+mj-ea"/>
                <a:cs typeface="+mj-cs"/>
              </a:rPr>
              <a:t>étape</a:t>
            </a:r>
            <a:endParaRPr lang="en-US" sz="3200" b="1" kern="0" dirty="0">
              <a:solidFill>
                <a:schemeClr val="bg1"/>
              </a:solidFill>
              <a:latin typeface="+mn-lt"/>
              <a:ea typeface="+mj-ea"/>
              <a:cs typeface="+mj-cs"/>
            </a:endParaRPr>
          </a:p>
        </p:txBody>
      </p:sp>
      <p:sp>
        <p:nvSpPr>
          <p:cNvPr id="14" name="ZoneTexte 13"/>
          <p:cNvSpPr txBox="1"/>
          <p:nvPr/>
        </p:nvSpPr>
        <p:spPr>
          <a:xfrm>
            <a:off x="228600" y="2514600"/>
            <a:ext cx="990600" cy="461665"/>
          </a:xfrm>
          <a:prstGeom prst="rect">
            <a:avLst/>
          </a:prstGeom>
          <a:solidFill>
            <a:schemeClr val="bg1"/>
          </a:solidFill>
        </p:spPr>
        <p:txBody>
          <a:bodyPr wrap="square" rtlCol="0">
            <a:spAutoFit/>
          </a:bodyPr>
          <a:lstStyle/>
          <a:p>
            <a:pPr algn="ctr"/>
            <a:r>
              <a:rPr lang="fr-FR" sz="1200" b="1" dirty="0" smtClean="0"/>
              <a:t>Equipe du projet</a:t>
            </a:r>
            <a:endParaRPr lang="fr-FR" sz="1200" b="1" dirty="0"/>
          </a:p>
        </p:txBody>
      </p:sp>
      <p:sp>
        <p:nvSpPr>
          <p:cNvPr id="15" name="ZoneTexte 14"/>
          <p:cNvSpPr txBox="1"/>
          <p:nvPr/>
        </p:nvSpPr>
        <p:spPr>
          <a:xfrm>
            <a:off x="3429000" y="1399401"/>
            <a:ext cx="1752600" cy="276999"/>
          </a:xfrm>
          <a:prstGeom prst="rect">
            <a:avLst/>
          </a:prstGeom>
          <a:solidFill>
            <a:schemeClr val="bg1"/>
          </a:solidFill>
        </p:spPr>
        <p:txBody>
          <a:bodyPr wrap="square" rtlCol="0">
            <a:spAutoFit/>
          </a:bodyPr>
          <a:lstStyle/>
          <a:p>
            <a:pPr algn="ctr"/>
            <a:r>
              <a:rPr lang="fr-FR" sz="1200" b="1" dirty="0" smtClean="0"/>
              <a:t>Menaces indirectes</a:t>
            </a:r>
            <a:endParaRPr lang="fr-FR" sz="1200" b="1" dirty="0"/>
          </a:p>
        </p:txBody>
      </p:sp>
      <p:sp>
        <p:nvSpPr>
          <p:cNvPr id="16" name="ZoneTexte 15"/>
          <p:cNvSpPr txBox="1"/>
          <p:nvPr/>
        </p:nvSpPr>
        <p:spPr>
          <a:xfrm>
            <a:off x="3429000" y="2743200"/>
            <a:ext cx="1752600" cy="276999"/>
          </a:xfrm>
          <a:prstGeom prst="rect">
            <a:avLst/>
          </a:prstGeom>
          <a:solidFill>
            <a:schemeClr val="bg1"/>
          </a:solidFill>
        </p:spPr>
        <p:txBody>
          <a:bodyPr wrap="square" rtlCol="0">
            <a:spAutoFit/>
          </a:bodyPr>
          <a:lstStyle/>
          <a:p>
            <a:pPr algn="ctr"/>
            <a:r>
              <a:rPr lang="fr-FR" sz="1200" b="1" dirty="0" smtClean="0"/>
              <a:t>Opportunités</a:t>
            </a:r>
            <a:endParaRPr lang="fr-FR" sz="1200" b="1" dirty="0"/>
          </a:p>
        </p:txBody>
      </p:sp>
      <p:sp>
        <p:nvSpPr>
          <p:cNvPr id="17" name="ZoneTexte 16"/>
          <p:cNvSpPr txBox="1"/>
          <p:nvPr/>
        </p:nvSpPr>
        <p:spPr>
          <a:xfrm>
            <a:off x="5334000" y="1371600"/>
            <a:ext cx="1752600" cy="276999"/>
          </a:xfrm>
          <a:prstGeom prst="rect">
            <a:avLst/>
          </a:prstGeom>
          <a:solidFill>
            <a:schemeClr val="bg1"/>
          </a:solidFill>
        </p:spPr>
        <p:txBody>
          <a:bodyPr wrap="square" rtlCol="0">
            <a:spAutoFit/>
          </a:bodyPr>
          <a:lstStyle/>
          <a:p>
            <a:pPr algn="ctr"/>
            <a:r>
              <a:rPr lang="fr-FR" sz="1200" b="1" dirty="0" smtClean="0"/>
              <a:t>Menaces directes</a:t>
            </a:r>
            <a:endParaRPr lang="fr-FR" sz="1200" b="1" dirty="0"/>
          </a:p>
        </p:txBody>
      </p:sp>
      <p:sp>
        <p:nvSpPr>
          <p:cNvPr id="18" name="ZoneTexte 17"/>
          <p:cNvSpPr txBox="1"/>
          <p:nvPr/>
        </p:nvSpPr>
        <p:spPr>
          <a:xfrm>
            <a:off x="7315200" y="1443335"/>
            <a:ext cx="1752600" cy="461665"/>
          </a:xfrm>
          <a:prstGeom prst="rect">
            <a:avLst/>
          </a:prstGeom>
          <a:solidFill>
            <a:schemeClr val="bg1"/>
          </a:solidFill>
        </p:spPr>
        <p:txBody>
          <a:bodyPr wrap="square" rtlCol="0">
            <a:spAutoFit/>
          </a:bodyPr>
          <a:lstStyle/>
          <a:p>
            <a:pPr algn="ctr"/>
            <a:r>
              <a:rPr lang="fr-FR" sz="1200" b="1" dirty="0" smtClean="0"/>
              <a:t>Cibles de biodiversité</a:t>
            </a:r>
            <a:endParaRPr lang="fr-FR" sz="1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96709"/>
                                        </p:tgtEl>
                                        <p:attrNameLst>
                                          <p:attrName>style.visibility</p:attrName>
                                        </p:attrNameLst>
                                      </p:cBhvr>
                                      <p:to>
                                        <p:strVal val="visible"/>
                                      </p:to>
                                    </p:set>
                                    <p:anim calcmode="lin" valueType="num">
                                      <p:cBhvr>
                                        <p:cTn id="7" dur="1000" fill="hold"/>
                                        <p:tgtEl>
                                          <p:spTgt spid="1096709"/>
                                        </p:tgtEl>
                                        <p:attrNameLst>
                                          <p:attrName>ppt_w</p:attrName>
                                        </p:attrNameLst>
                                      </p:cBhvr>
                                      <p:tavLst>
                                        <p:tav tm="0">
                                          <p:val>
                                            <p:strVal val="#ppt_w*0.70"/>
                                          </p:val>
                                        </p:tav>
                                        <p:tav tm="100000">
                                          <p:val>
                                            <p:strVal val="#ppt_w"/>
                                          </p:val>
                                        </p:tav>
                                      </p:tavLst>
                                    </p:anim>
                                    <p:anim calcmode="lin" valueType="num">
                                      <p:cBhvr>
                                        <p:cTn id="8" dur="1000" fill="hold"/>
                                        <p:tgtEl>
                                          <p:spTgt spid="1096709"/>
                                        </p:tgtEl>
                                        <p:attrNameLst>
                                          <p:attrName>ppt_h</p:attrName>
                                        </p:attrNameLst>
                                      </p:cBhvr>
                                      <p:tavLst>
                                        <p:tav tm="0">
                                          <p:val>
                                            <p:strVal val="#ppt_h"/>
                                          </p:val>
                                        </p:tav>
                                        <p:tav tm="100000">
                                          <p:val>
                                            <p:strVal val="#ppt_h"/>
                                          </p:val>
                                        </p:tav>
                                      </p:tavLst>
                                    </p:anim>
                                    <p:animEffect transition="in" filter="fade">
                                      <p:cBhvr>
                                        <p:cTn id="9" dur="1000"/>
                                        <p:tgtEl>
                                          <p:spTgt spid="1096709"/>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0967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967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96710">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96710">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96710">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96710">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96710">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1096713"/>
                                        </p:tgtEl>
                                        <p:attrNameLst>
                                          <p:attrName>style.visibility</p:attrName>
                                        </p:attrNameLst>
                                      </p:cBhvr>
                                      <p:to>
                                        <p:strVal val="visible"/>
                                      </p:to>
                                    </p:set>
                                    <p:anim calcmode="lin" valueType="num">
                                      <p:cBhvr additive="base">
                                        <p:cTn id="38" dur="500" fill="hold"/>
                                        <p:tgtEl>
                                          <p:spTgt spid="1096713"/>
                                        </p:tgtEl>
                                        <p:attrNameLst>
                                          <p:attrName>ppt_x</p:attrName>
                                        </p:attrNameLst>
                                      </p:cBhvr>
                                      <p:tavLst>
                                        <p:tav tm="0">
                                          <p:val>
                                            <p:strVal val="#ppt_x"/>
                                          </p:val>
                                        </p:tav>
                                        <p:tav tm="100000">
                                          <p:val>
                                            <p:strVal val="#ppt_x"/>
                                          </p:val>
                                        </p:tav>
                                      </p:tavLst>
                                    </p:anim>
                                    <p:anim calcmode="lin" valueType="num">
                                      <p:cBhvr additive="base">
                                        <p:cTn id="39" dur="500" fill="hold"/>
                                        <p:tgtEl>
                                          <p:spTgt spid="1096713"/>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1096714"/>
                                        </p:tgtEl>
                                        <p:attrNameLst>
                                          <p:attrName>style.visibility</p:attrName>
                                        </p:attrNameLst>
                                      </p:cBhvr>
                                      <p:to>
                                        <p:strVal val="visible"/>
                                      </p:to>
                                    </p:set>
                                    <p:anim calcmode="lin" valueType="num">
                                      <p:cBhvr additive="base">
                                        <p:cTn id="42" dur="500" fill="hold"/>
                                        <p:tgtEl>
                                          <p:spTgt spid="1096714"/>
                                        </p:tgtEl>
                                        <p:attrNameLst>
                                          <p:attrName>ppt_x</p:attrName>
                                        </p:attrNameLst>
                                      </p:cBhvr>
                                      <p:tavLst>
                                        <p:tav tm="0">
                                          <p:val>
                                            <p:strVal val="#ppt_x"/>
                                          </p:val>
                                        </p:tav>
                                        <p:tav tm="100000">
                                          <p:val>
                                            <p:strVal val="#ppt_x"/>
                                          </p:val>
                                        </p:tav>
                                      </p:tavLst>
                                    </p:anim>
                                    <p:anim calcmode="lin" valueType="num">
                                      <p:cBhvr additive="base">
                                        <p:cTn id="43" dur="500" fill="hold"/>
                                        <p:tgtEl>
                                          <p:spTgt spid="10967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710" grpId="0" build="p"/>
      <p:bldP spid="1096711" grpId="0" animBg="1"/>
      <p:bldP spid="1096712" grpId="0" animBg="1"/>
      <p:bldP spid="1096713" grpId="0" animBg="1"/>
      <p:bldP spid="10967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7" name="Rectangle 3"/>
          <p:cNvSpPr>
            <a:spLocks noChangeArrowheads="1"/>
          </p:cNvSpPr>
          <p:nvPr/>
        </p:nvSpPr>
        <p:spPr bwMode="auto">
          <a:xfrm>
            <a:off x="0" y="3043238"/>
            <a:ext cx="9144000" cy="0"/>
          </a:xfrm>
          <a:prstGeom prst="rect">
            <a:avLst/>
          </a:prstGeom>
          <a:noFill/>
          <a:ln w="9525" algn="ctr">
            <a:noFill/>
            <a:miter lim="800000"/>
            <a:headEnd/>
            <a:tailEnd/>
          </a:ln>
          <a:effectLst/>
        </p:spPr>
        <p:txBody>
          <a:bodyPr wrap="none" anchor="ctr">
            <a:spAutoFit/>
          </a:bodyPr>
          <a:lstStyle/>
          <a:p>
            <a:endParaRPr lang="en-US"/>
          </a:p>
        </p:txBody>
      </p:sp>
      <p:sp>
        <p:nvSpPr>
          <p:cNvPr id="12" name="Rectangle 3"/>
          <p:cNvSpPr>
            <a:spLocks noGrp="1" noChangeArrowheads="1"/>
          </p:cNvSpPr>
          <p:nvPr>
            <p:ph type="title"/>
          </p:nvPr>
        </p:nvSpPr>
        <p:spPr>
          <a:xfrm>
            <a:off x="6172200" y="152400"/>
            <a:ext cx="2819400" cy="1143000"/>
          </a:xfrm>
        </p:spPr>
        <p:txBody>
          <a:bodyPr/>
          <a:lstStyle/>
          <a:p>
            <a:pPr algn="r"/>
            <a:r>
              <a:rPr lang="en-US" sz="2800" dirty="0" err="1" smtClean="0">
                <a:solidFill>
                  <a:schemeClr val="bg1"/>
                </a:solidFill>
                <a:latin typeface="Calibri" pitchFamily="34" charset="0"/>
              </a:rPr>
              <a:t>Classement</a:t>
            </a:r>
            <a:r>
              <a:rPr lang="en-US" sz="2800" dirty="0" smtClean="0">
                <a:solidFill>
                  <a:schemeClr val="bg1"/>
                </a:solidFill>
                <a:latin typeface="Calibri" pitchFamily="34" charset="0"/>
              </a:rPr>
              <a:t> des menaces</a:t>
            </a:r>
            <a:endParaRPr lang="en-US" sz="2800" dirty="0">
              <a:solidFill>
                <a:schemeClr val="bg1"/>
              </a:solidFill>
              <a:latin typeface="Calibri" pitchFamily="34" charset="0"/>
            </a:endParaRPr>
          </a:p>
        </p:txBody>
      </p:sp>
      <p:sp>
        <p:nvSpPr>
          <p:cNvPr id="13"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lvl="0">
              <a:defRPr/>
            </a:pPr>
            <a:r>
              <a:rPr lang="en-US" sz="3200" b="1" kern="0" dirty="0" smtClean="0">
                <a:solidFill>
                  <a:srgbClr val="FFFFFF"/>
                </a:solidFill>
                <a:latin typeface="Arial"/>
              </a:rPr>
              <a:t>Points </a:t>
            </a:r>
            <a:r>
              <a:rPr lang="en-US" sz="3200" b="1" kern="0" dirty="0" err="1" smtClean="0">
                <a:solidFill>
                  <a:srgbClr val="FFFFFF"/>
                </a:solidFill>
                <a:latin typeface="Arial"/>
              </a:rPr>
              <a:t>clés</a:t>
            </a:r>
            <a:r>
              <a:rPr lang="en-US" sz="3200" b="1" kern="0" dirty="0" smtClean="0">
                <a:solidFill>
                  <a:srgbClr val="FFFFFF"/>
                </a:solidFill>
                <a:latin typeface="Arial"/>
              </a:rPr>
              <a:t> pour </a:t>
            </a:r>
            <a:r>
              <a:rPr lang="en-US" sz="3200" b="1" kern="0" dirty="0" err="1" smtClean="0">
                <a:solidFill>
                  <a:srgbClr val="FFFFFF"/>
                </a:solidFill>
                <a:latin typeface="Arial"/>
              </a:rPr>
              <a:t>introduire</a:t>
            </a:r>
            <a:r>
              <a:rPr lang="en-US" sz="3200" b="1" kern="0" dirty="0" smtClean="0">
                <a:solidFill>
                  <a:srgbClr val="FFFFFF"/>
                </a:solidFill>
                <a:latin typeface="Arial"/>
              </a:rPr>
              <a:t> </a:t>
            </a:r>
            <a:r>
              <a:rPr lang="en-US" sz="3200" b="1" kern="0" dirty="0" err="1" smtClean="0">
                <a:solidFill>
                  <a:srgbClr val="FFFFFF"/>
                </a:solidFill>
                <a:latin typeface="Arial"/>
              </a:rPr>
              <a:t>cette</a:t>
            </a:r>
            <a:r>
              <a:rPr lang="en-US" sz="3200" b="1" kern="0" dirty="0" smtClean="0">
                <a:solidFill>
                  <a:srgbClr val="FFFFFF"/>
                </a:solidFill>
                <a:latin typeface="Arial"/>
              </a:rPr>
              <a:t> </a:t>
            </a:r>
            <a:r>
              <a:rPr lang="en-US" sz="3200" b="1" kern="0" dirty="0" err="1" smtClean="0">
                <a:solidFill>
                  <a:srgbClr val="FFFFFF"/>
                </a:solidFill>
                <a:latin typeface="Arial"/>
              </a:rPr>
              <a:t>étape</a:t>
            </a:r>
            <a:endParaRPr lang="en-US" sz="3200" b="1" kern="0" dirty="0">
              <a:solidFill>
                <a:srgbClr val="FFFFFF"/>
              </a:solidFill>
              <a:latin typeface="Arial"/>
            </a:endParaRPr>
          </a:p>
        </p:txBody>
      </p:sp>
      <p:pic>
        <p:nvPicPr>
          <p:cNvPr id="14" name="Picture 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12687"/>
          <a:stretch/>
        </p:blipFill>
        <p:spPr bwMode="auto">
          <a:xfrm>
            <a:off x="1703388" y="2116137"/>
            <a:ext cx="5600700" cy="4741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Box 10"/>
          <p:cNvSpPr txBox="1">
            <a:spLocks noChangeArrowheads="1"/>
          </p:cNvSpPr>
          <p:nvPr/>
        </p:nvSpPr>
        <p:spPr bwMode="auto">
          <a:xfrm>
            <a:off x="914400" y="1524000"/>
            <a:ext cx="757630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r>
              <a:rPr lang="en-US" sz="2800" i="1" dirty="0" err="1" smtClean="0">
                <a:effectLst/>
              </a:rPr>
              <a:t>Disponible</a:t>
            </a:r>
            <a:r>
              <a:rPr lang="en-US" sz="2800" i="1" dirty="0" smtClean="0">
                <a:effectLst/>
              </a:rPr>
              <a:t> </a:t>
            </a:r>
            <a:r>
              <a:rPr lang="en-US" sz="2800" i="1" dirty="0" err="1" smtClean="0">
                <a:effectLst/>
              </a:rPr>
              <a:t>sur</a:t>
            </a:r>
            <a:r>
              <a:rPr lang="en-US" sz="2800" i="1" dirty="0" smtClean="0">
                <a:effectLst/>
              </a:rPr>
              <a:t> </a:t>
            </a:r>
            <a:r>
              <a:rPr lang="en-US" sz="2800" i="1" dirty="0" smtClean="0">
                <a:effectLst/>
                <a:hlinkClick r:id="rId4"/>
              </a:rPr>
              <a:t>www.conservationmeasures.org</a:t>
            </a:r>
            <a:endParaRPr lang="en-US" sz="2800" i="1" dirty="0" smtClean="0">
              <a:effectLst/>
            </a:endParaRPr>
          </a:p>
          <a:p>
            <a:pPr eaLnBrk="1" hangingPunct="1"/>
            <a:endParaRPr lang="en-US" sz="2800" i="1" dirty="0">
              <a:effectLst/>
            </a:endParaRPr>
          </a:p>
        </p:txBody>
      </p:sp>
    </p:spTree>
    <p:extLst>
      <p:ext uri="{BB962C8B-B14F-4D97-AF65-F5344CB8AC3E}">
        <p14:creationId xmlns="" xmlns:p14="http://schemas.microsoft.com/office/powerpoint/2010/main" val="158336293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2241</TotalTime>
  <Words>1825</Words>
  <Application>Microsoft Office PowerPoint</Application>
  <PresentationFormat>Affichage à l'écran (4:3)</PresentationFormat>
  <Paragraphs>330</Paragraphs>
  <Slides>24</Slides>
  <Notes>24</Notes>
  <HiddenSlides>0</HiddenSlides>
  <MMClips>0</MMClips>
  <ScaleCrop>false</ScaleCrop>
  <HeadingPairs>
    <vt:vector size="6" baseType="variant">
      <vt:variant>
        <vt:lpstr>Thème</vt:lpstr>
      </vt:variant>
      <vt:variant>
        <vt:i4>2</vt:i4>
      </vt:variant>
      <vt:variant>
        <vt:lpstr>Serveurs OLE incorporés</vt:lpstr>
      </vt:variant>
      <vt:variant>
        <vt:i4>2</vt:i4>
      </vt:variant>
      <vt:variant>
        <vt:lpstr>Titres des diapositives</vt:lpstr>
      </vt:variant>
      <vt:variant>
        <vt:i4>24</vt:i4>
      </vt:variant>
    </vt:vector>
  </HeadingPairs>
  <TitlesOfParts>
    <vt:vector size="28" baseType="lpstr">
      <vt:lpstr>1_Default Design</vt:lpstr>
      <vt:lpstr>Custom Design</vt:lpstr>
      <vt:lpstr>Visio</vt:lpstr>
      <vt:lpstr>Clip</vt:lpstr>
      <vt:lpstr>Classement des menaces</vt:lpstr>
      <vt:lpstr>Classement des menaces</vt:lpstr>
      <vt:lpstr>Classement des menaces</vt:lpstr>
      <vt:lpstr>Diapositive 4</vt:lpstr>
      <vt:lpstr>Classement des menaces</vt:lpstr>
      <vt:lpstr>Classement des menaces</vt:lpstr>
      <vt:lpstr>Classement des menaces</vt:lpstr>
      <vt:lpstr>Classement des menaces</vt:lpstr>
      <vt:lpstr>Classement des menaces</vt:lpstr>
      <vt:lpstr>Classement des menaces</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vector>
  </TitlesOfParts>
  <Company>Nuclear Energy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Britt</dc:creator>
  <cp:lastModifiedBy>Lauriane</cp:lastModifiedBy>
  <cp:revision>206</cp:revision>
  <dcterms:created xsi:type="dcterms:W3CDTF">2002-12-14T17:41:30Z</dcterms:created>
  <dcterms:modified xsi:type="dcterms:W3CDTF">2014-02-10T11:46:00Z</dcterms:modified>
</cp:coreProperties>
</file>