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embeddings/oleObject2.bin" ContentType="application/vnd.openxmlformats-officedocument.oleObject"/>
  <Override PartName="/ppt/notesSlides/notesSlide4.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6.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7.bin" ContentType="application/vnd.openxmlformats-officedocument.oleObject"/>
  <Override PartName="/ppt/notesSlides/notesSlide17.xml" ContentType="application/vnd.openxmlformats-officedocument.presentationml.notesSlide+xml"/>
  <Override PartName="/ppt/embeddings/oleObject8.bin" ContentType="application/vnd.openxmlformats-officedocument.oleObject"/>
  <Override PartName="/ppt/notesSlides/notesSlide18.xml" ContentType="application/vnd.openxmlformats-officedocument.presentationml.notesSlide+xml"/>
  <Override PartName="/ppt/embeddings/oleObject9.bin" ContentType="application/vnd.openxmlformats-officedocument.oleObject"/>
  <Override PartName="/ppt/notesSlides/notesSlide19.xml" ContentType="application/vnd.openxmlformats-officedocument.presentationml.notesSlide+xml"/>
  <Override PartName="/ppt/embeddings/oleObject10.bin" ContentType="application/vnd.openxmlformats-officedocument.oleObject"/>
  <Override PartName="/ppt/notesSlides/notesSlide20.xml" ContentType="application/vnd.openxmlformats-officedocument.presentationml.notesSlide+xml"/>
  <Override PartName="/ppt/embeddings/oleObject11.bin" ContentType="application/vnd.openxmlformats-officedocument.oleObject"/>
  <Override PartName="/ppt/notesSlides/notesSlide21.xml" ContentType="application/vnd.openxmlformats-officedocument.presentationml.notesSlide+xml"/>
  <Override PartName="/ppt/embeddings/oleObject12.bin" ContentType="application/vnd.openxmlformats-officedocument.oleObject"/>
  <Override PartName="/ppt/notesSlides/notesSlide22.xml" ContentType="application/vnd.openxmlformats-officedocument.presentationml.notesSlide+xml"/>
  <Override PartName="/ppt/embeddings/oleObject13.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Lst>
  <p:notesMasterIdLst>
    <p:notesMasterId r:id="rId27"/>
  </p:notesMasterIdLst>
  <p:sldIdLst>
    <p:sldId id="306" r:id="rId3"/>
    <p:sldId id="287" r:id="rId4"/>
    <p:sldId id="288" r:id="rId5"/>
    <p:sldId id="293" r:id="rId6"/>
    <p:sldId id="294" r:id="rId7"/>
    <p:sldId id="295" r:id="rId8"/>
    <p:sldId id="296" r:id="rId9"/>
    <p:sldId id="266" r:id="rId10"/>
    <p:sldId id="286" r:id="rId11"/>
    <p:sldId id="279" r:id="rId12"/>
    <p:sldId id="297" r:id="rId13"/>
    <p:sldId id="303" r:id="rId14"/>
    <p:sldId id="304" r:id="rId15"/>
    <p:sldId id="305" r:id="rId16"/>
    <p:sldId id="258" r:id="rId17"/>
    <p:sldId id="278" r:id="rId18"/>
    <p:sldId id="259" r:id="rId19"/>
    <p:sldId id="298" r:id="rId20"/>
    <p:sldId id="299" r:id="rId21"/>
    <p:sldId id="300" r:id="rId22"/>
    <p:sldId id="301" r:id="rId23"/>
    <p:sldId id="302" r:id="rId24"/>
    <p:sldId id="260" r:id="rId25"/>
    <p:sldId id="262"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88" autoAdjust="0"/>
  </p:normalViewPr>
  <p:slideViewPr>
    <p:cSldViewPr>
      <p:cViewPr>
        <p:scale>
          <a:sx n="60" d="100"/>
          <a:sy n="60" d="100"/>
        </p:scale>
        <p:origin x="-2088" y="-88"/>
      </p:cViewPr>
      <p:guideLst>
        <p:guide orient="horz" pos="2160"/>
        <p:guide pos="120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83" d="100"/>
          <a:sy n="83" d="100"/>
        </p:scale>
        <p:origin x="-204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 Id="rId3"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67C7214-3D70-483B-B754-BB95BEED36D6}" type="slidenum">
              <a:rPr lang="en-US"/>
              <a:pPr>
                <a:defRPr/>
              </a:pPr>
              <a:t>‹nr.›</a:t>
            </a:fld>
            <a:endParaRPr lang="en-US"/>
          </a:p>
        </p:txBody>
      </p:sp>
    </p:spTree>
    <p:extLst>
      <p:ext uri="{BB962C8B-B14F-4D97-AF65-F5344CB8AC3E}">
        <p14:creationId xmlns:p14="http://schemas.microsoft.com/office/powerpoint/2010/main" val="649740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81BA36E2-C75D-4A1E-959C-072D94343133}" type="slidenum">
              <a:rPr lang="en-US"/>
              <a:pPr/>
              <a:t>1</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r>
              <a:rPr lang="en-US"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14B1F-C2F9-41AC-B387-DFFEB44EA4F7}" type="slidenum">
              <a:rPr lang="en-US"/>
              <a:pPr/>
              <a:t>10</a:t>
            </a:fld>
            <a:endParaRPr lang="en-US"/>
          </a:p>
        </p:txBody>
      </p:sp>
      <p:sp>
        <p:nvSpPr>
          <p:cNvPr id="1093634" name="Rectangle 2"/>
          <p:cNvSpPr>
            <a:spLocks noGrp="1" noRot="1" noChangeAspect="1" noChangeArrowheads="1" noTextEdit="1"/>
          </p:cNvSpPr>
          <p:nvPr>
            <p:ph type="sldImg"/>
          </p:nvPr>
        </p:nvSpPr>
        <p:spPr>
          <a:xfrm>
            <a:off x="1150938" y="687388"/>
            <a:ext cx="4567237" cy="3425825"/>
          </a:xfrm>
          <a:ln/>
        </p:spPr>
      </p:sp>
      <p:sp>
        <p:nvSpPr>
          <p:cNvPr id="1093635" name="Rectangle 3"/>
          <p:cNvSpPr>
            <a:spLocks noGrp="1" noChangeArrowheads="1"/>
          </p:cNvSpPr>
          <p:nvPr>
            <p:ph type="body" idx="1"/>
          </p:nvPr>
        </p:nvSpPr>
        <p:spPr>
          <a:xfrm>
            <a:off x="912813" y="4343400"/>
            <a:ext cx="5032375" cy="4114800"/>
          </a:xfrm>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did</a:t>
            </a:r>
            <a:r>
              <a:rPr lang="en-US" baseline="0" dirty="0" smtClean="0"/>
              <a:t> the criteria come from? Once again, shows origins of the approach used by the Open Standards</a:t>
            </a:r>
            <a:endParaRPr lang="en-US" dirty="0"/>
          </a:p>
        </p:txBody>
      </p:sp>
      <p:sp>
        <p:nvSpPr>
          <p:cNvPr id="4" name="Slide Number Placeholder 3"/>
          <p:cNvSpPr>
            <a:spLocks noGrp="1"/>
          </p:cNvSpPr>
          <p:nvPr>
            <p:ph type="sldNum" sz="quarter" idx="10"/>
          </p:nvPr>
        </p:nvSpPr>
        <p:spPr/>
        <p:txBody>
          <a:bodyPr/>
          <a:lstStyle/>
          <a:p>
            <a:pPr>
              <a:defRPr/>
            </a:pPr>
            <a:fld id="{F67C7214-3D70-483B-B754-BB95BEED36D6}" type="slidenum">
              <a:rPr lang="en-US" smtClean="0"/>
              <a:pPr>
                <a:defRPr/>
              </a:pPr>
              <a:t>11</a:t>
            </a:fld>
            <a:endParaRPr lang="en-US"/>
          </a:p>
        </p:txBody>
      </p:sp>
    </p:spTree>
    <p:extLst>
      <p:ext uri="{BB962C8B-B14F-4D97-AF65-F5344CB8AC3E}">
        <p14:creationId xmlns:p14="http://schemas.microsoft.com/office/powerpoint/2010/main" val="245845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6CBAC84-D2E5-48A2-A2BB-6413DBB76102}" type="slidenum">
              <a:rPr lang="en-US"/>
              <a:pPr/>
              <a:t>12</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GB" smtClean="0">
                <a:cs typeface="Times New Roman" pitchFamily="18" charset="0"/>
              </a:rPr>
              <a:t>Miradi combines scope and severity ratings to get the overall threat magnitude rating for each threat on each target, using the following rule-based system: </a:t>
            </a:r>
            <a:endParaRPr lang="en-US" sz="900" smtClean="0"/>
          </a:p>
          <a:p>
            <a:r>
              <a:rPr lang="en-GB" smtClean="0">
                <a:cs typeface="Times New Roman" pitchFamily="18" charset="0"/>
              </a:rPr>
              <a:t>Miradi then combines the threat magnitude rating with the irreversibility rating using the following rule-based system:</a:t>
            </a:r>
            <a:endParaRPr lang="en-US" sz="900" smtClean="0"/>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DF9D399-8E0D-4B9B-A4B1-F3918A3AA768}" type="slidenum">
              <a:rPr lang="en-US" smtClean="0">
                <a:latin typeface="Arial" pitchFamily="34" charset="0"/>
              </a:rPr>
              <a:pPr/>
              <a:t>13</a:t>
            </a:fld>
            <a:endParaRPr lang="en-US"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latin typeface="Arial" pitchFamily="34" charset="0"/>
              </a:rPr>
              <a:t>Finally, Miradi summarize threats at the level of the whole project, using the same 2-prime and 3-5-7 rules but applied across to the values in the far right column. </a:t>
            </a:r>
          </a:p>
          <a:p>
            <a:pPr eaLnBrk="1" hangingPunct="1"/>
            <a:endParaRPr lang="en-US" smtClean="0">
              <a:latin typeface="Arial" pitchFamily="34" charset="0"/>
            </a:endParaRPr>
          </a:p>
          <a:p>
            <a:pPr eaLnBrk="1" hangingPunct="1"/>
            <a:r>
              <a:rPr lang="en-US" smtClean="0">
                <a:latin typeface="Arial" pitchFamily="34" charset="0"/>
              </a:rPr>
              <a:t>So, in this case, the 2 very high summary values for threats result in a very high score for the project as a whole. </a:t>
            </a:r>
          </a:p>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F5FDA44-799F-4AEE-866E-05E00FCA0C86}" type="slidenum">
              <a:rPr lang="en-US" smtClean="0"/>
              <a:pPr/>
              <a:t>14</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baseline="0" dirty="0" smtClean="0"/>
              <a:t>To calculate these summaries, </a:t>
            </a:r>
            <a:r>
              <a:rPr lang="en-US" baseline="0" dirty="0" err="1" smtClean="0"/>
              <a:t>Miradi</a:t>
            </a:r>
            <a:r>
              <a:rPr lang="en-US" baseline="0" dirty="0" smtClean="0"/>
              <a:t> the 2-prime rule:</a:t>
            </a:r>
          </a:p>
          <a:p>
            <a:pPr eaLnBrk="1" hangingPunct="1"/>
            <a:endParaRPr lang="en-US" baseline="0" dirty="0" smtClean="0"/>
          </a:p>
          <a:p>
            <a:pPr eaLnBrk="1" hangingPunct="1"/>
            <a:r>
              <a:rPr lang="en-US" baseline="0" dirty="0" smtClean="0"/>
              <a:t>Which says, that you need at least 2 of a particular value within a row or column to receive that level as the row or column total.</a:t>
            </a:r>
          </a:p>
          <a:p>
            <a:pPr eaLnBrk="1" hangingPunct="1"/>
            <a:endParaRPr lang="en-US" baseline="0" dirty="0" smtClean="0"/>
          </a:p>
          <a:p>
            <a:pPr eaLnBrk="1" hangingPunct="1"/>
            <a:r>
              <a:rPr lang="en-US" baseline="0" dirty="0" smtClean="0"/>
              <a:t>This is best understood by example..</a:t>
            </a:r>
          </a:p>
          <a:p>
            <a:pPr eaLnBrk="1" hangingPunct="1"/>
            <a:endParaRPr lang="en-US" baseline="0" dirty="0" smtClean="0"/>
          </a:p>
          <a:p>
            <a:pPr eaLnBrk="1" hangingPunct="1"/>
            <a:r>
              <a:rPr lang="en-US" baseline="0" dirty="0" smtClean="0"/>
              <a:t>So, the threat clearing for residential developed, received a Very High summary score, because two or more targets received a very high rating for this threat. </a:t>
            </a:r>
          </a:p>
          <a:p>
            <a:pPr eaLnBrk="1" hangingPunct="1"/>
            <a:endParaRPr lang="en-US" baseline="0" dirty="0" smtClean="0"/>
          </a:p>
          <a:p>
            <a:pPr eaLnBrk="1" hangingPunct="1"/>
            <a:r>
              <a:rPr lang="en-US" baseline="0" dirty="0" smtClean="0"/>
              <a:t>Overgrazing, on the other hand, received a low summary score, because only one target received a score of medium.  If a second target, like blue-billed ducks, had received a medium score, then the summary would also be medium.  -</a:t>
            </a:r>
          </a:p>
          <a:p>
            <a:pPr eaLnBrk="1" hangingPunct="1"/>
            <a:endParaRPr lang="en-US" baseline="0" dirty="0" smtClean="0"/>
          </a:p>
          <a:p>
            <a:pPr eaLnBrk="1" hangingPunct="1"/>
            <a:r>
              <a:rPr lang="en-US" baseline="0" dirty="0" smtClean="0"/>
              <a:t>Within the 2-prime rule, </a:t>
            </a:r>
            <a:r>
              <a:rPr lang="en-US" baseline="0" dirty="0" err="1" smtClean="0"/>
              <a:t>Miradi</a:t>
            </a:r>
            <a:r>
              <a:rPr lang="en-US" baseline="0" dirty="0" smtClean="0"/>
              <a:t> uses a second rule called the 3-5-7 rule:</a:t>
            </a:r>
          </a:p>
          <a:p>
            <a:pPr eaLnBrk="1" hangingPunct="1"/>
            <a:r>
              <a:rPr lang="en-US" baseline="0" dirty="0" smtClean="0"/>
              <a:t>Here, 3 highs within a column or row equivalent to receiving 1 Very High value</a:t>
            </a:r>
          </a:p>
          <a:p>
            <a:pPr eaLnBrk="1" hangingPunct="1"/>
            <a:endParaRPr lang="en-US" baseline="0" dirty="0" smtClean="0"/>
          </a:p>
          <a:p>
            <a:pPr eaLnBrk="1" hangingPunct="1"/>
            <a:r>
              <a:rPr lang="en-US" baseline="0" dirty="0" smtClean="0"/>
              <a:t>5 mediums are equal 1 high</a:t>
            </a:r>
          </a:p>
          <a:p>
            <a:pPr eaLnBrk="1" hangingPunct="1"/>
            <a:r>
              <a:rPr lang="en-US" baseline="0" dirty="0" smtClean="0"/>
              <a:t>And 7 lows equal a medium</a:t>
            </a:r>
          </a:p>
          <a:p>
            <a:pPr eaLnBrk="1" hangingPunct="1"/>
            <a:endParaRPr lang="en-US" baseline="0" dirty="0" smtClean="0"/>
          </a:p>
          <a:p>
            <a:pPr eaLnBrk="1" hangingPunct="1"/>
            <a:r>
              <a:rPr lang="en-US" baseline="0" dirty="0" smtClean="0"/>
              <a:t>If these rules aren’t crystal clear to you, you read them in detail within </a:t>
            </a:r>
            <a:r>
              <a:rPr lang="en-US" baseline="0" dirty="0" err="1" smtClean="0"/>
              <a:t>Miradi</a:t>
            </a:r>
            <a:r>
              <a:rPr lang="en-US" baseline="0" dirty="0" smtClean="0"/>
              <a:t> and explore what happens when you change values.</a:t>
            </a:r>
          </a:p>
          <a:p>
            <a:pPr eaLnBrk="1" hangingPunct="1"/>
            <a:endParaRPr lang="en-US" baseline="0" dirty="0" smtClean="0"/>
          </a:p>
          <a:p>
            <a:pPr eaLnBrk="1" hangingPunct="1"/>
            <a:endParaRPr lang="en-US"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63472178-EAE2-4ED0-A779-97A7EEC90CEC}" type="slidenum">
              <a:rPr lang="en-US"/>
              <a:pPr/>
              <a:t>15</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dirty="0" smtClean="0"/>
              <a:t>Very high remember = a threat that will eliminate or severely degrade a target across its </a:t>
            </a:r>
            <a:r>
              <a:rPr lang="en-US" b="1" dirty="0" smtClean="0"/>
              <a:t>entire range within 10 years</a:t>
            </a:r>
            <a:r>
              <a:rPr lang="en-US" dirty="0" smtClean="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D114355C-03E5-418F-8DAA-DAD7251332CA}" type="slidenum">
              <a:rPr lang="en-US"/>
              <a:pPr/>
              <a:t>16</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i="1" dirty="0" smtClean="0"/>
          </a:p>
          <a:p>
            <a:pPr eaLnBrk="1" hangingPunct="1"/>
            <a:endParaRPr lang="en-US" i="1" dirty="0" smtClean="0"/>
          </a:p>
          <a:p>
            <a:pPr eaLnBrk="1" hangingPunct="1"/>
            <a:r>
              <a:rPr lang="en-US" i="1" dirty="0" smtClean="0"/>
              <a:t>“Stresses” can sometimes trip up a team.  Think of these as the </a:t>
            </a:r>
            <a:r>
              <a:rPr lang="en-US" i="1" u="sng" dirty="0" smtClean="0"/>
              <a:t>observed condition</a:t>
            </a:r>
            <a:r>
              <a:rPr lang="en-US" i="1" dirty="0" smtClean="0"/>
              <a:t>.  E.g. “the patient has high blood pressure”   Sources are the possible </a:t>
            </a:r>
            <a:r>
              <a:rPr lang="en-US" i="1" dirty="0" err="1" smtClean="0"/>
              <a:t>causitive</a:t>
            </a:r>
            <a:r>
              <a:rPr lang="en-US" i="1" dirty="0" smtClean="0"/>
              <a:t> agents (e.g. too much salt in the diet, block artery, etc.)   </a:t>
            </a:r>
          </a:p>
          <a:p>
            <a:pPr eaLnBrk="1" hangingPunct="1"/>
            <a:endParaRPr lang="en-US" i="1" dirty="0" smtClean="0"/>
          </a:p>
          <a:p>
            <a:pPr eaLnBrk="1" hangingPunct="1"/>
            <a:r>
              <a:rPr lang="en-US" i="1" dirty="0" smtClean="0"/>
              <a:t>It is helpful to understand whether something that happened in the past but is no longer occurring is what is responsible for the lower viability scores now.  If that is the case, that the actual cause of the problem is no longer at play – the action may be more about restoration than it is about addressing a current “threat.”</a:t>
            </a:r>
          </a:p>
          <a:p>
            <a:pPr eaLnBrk="1" hangingPunct="1"/>
            <a:endParaRPr lang="en-US" i="1" dirty="0" smtClean="0"/>
          </a:p>
          <a:p>
            <a:pPr eaLnBrk="1" hangingPunct="1"/>
            <a:r>
              <a:rPr lang="en-US" i="1" dirty="0" smtClean="0"/>
              <a:t>“Threats” are something currently occurring or likely to occur that is either actively compromising our targets or likely to be coming at them.  These we would need to address at the  “source”.</a:t>
            </a:r>
          </a:p>
          <a:p>
            <a:pPr eaLnBrk="1" hangingPunct="1"/>
            <a:endParaRPr lang="en-US" i="1" dirty="0" smtClean="0"/>
          </a:p>
          <a:p>
            <a:pPr eaLnBrk="1" hangingPunct="1"/>
            <a:r>
              <a:rPr lang="en-US" i="1" dirty="0" smtClean="0"/>
              <a:t>That is what we mean by “Sins of the past”</a:t>
            </a:r>
            <a:r>
              <a:rPr lang="en-US" dirty="0" smtClean="0"/>
              <a:t>  = lower viability... Versus </a:t>
            </a:r>
            <a:r>
              <a:rPr lang="en-US" i="1" dirty="0" smtClean="0"/>
              <a:t>“Sins of the future”</a:t>
            </a:r>
            <a:r>
              <a:rPr lang="en-US" dirty="0" smtClean="0"/>
              <a:t>  = threats</a:t>
            </a:r>
          </a:p>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622B8AC-FE80-4BA9-9C54-206F334FC721}" type="slidenum">
              <a:rPr lang="en-US"/>
              <a:pPr/>
              <a:t>17</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622B8AC-FE80-4BA9-9C54-206F334FC721}" type="slidenum">
              <a:rPr lang="en-US"/>
              <a:pPr/>
              <a:t>18</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622B8AC-FE80-4BA9-9C54-206F334FC721}" type="slidenum">
              <a:rPr lang="en-US"/>
              <a:pPr/>
              <a:t>19</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DEE1A25-09B8-4E1E-80D3-9C646901169D}" type="slidenum">
              <a:rPr lang="en-US" smtClean="0"/>
              <a:pPr/>
              <a:t>2</a:t>
            </a:fld>
            <a:endParaRPr lang="en-US" smtClean="0"/>
          </a:p>
        </p:txBody>
      </p:sp>
      <p:sp>
        <p:nvSpPr>
          <p:cNvPr id="51203" name="Rectangle 2"/>
          <p:cNvSpPr>
            <a:spLocks noGrp="1" noRot="1" noChangeAspect="1" noChangeArrowheads="1" noTextEdit="1"/>
          </p:cNvSpPr>
          <p:nvPr>
            <p:ph type="sldImg"/>
          </p:nvPr>
        </p:nvSpPr>
        <p:spPr>
          <a:xfrm>
            <a:off x="1150938" y="687388"/>
            <a:ext cx="4567237" cy="3425825"/>
          </a:xfrm>
          <a:ln/>
        </p:spPr>
      </p:sp>
      <p:sp>
        <p:nvSpPr>
          <p:cNvPr id="51204" name="Rectangle 3"/>
          <p:cNvSpPr>
            <a:spLocks noGrp="1" noChangeArrowheads="1"/>
          </p:cNvSpPr>
          <p:nvPr>
            <p:ph type="body" idx="1"/>
          </p:nvPr>
        </p:nvSpPr>
        <p:spPr>
          <a:xfrm>
            <a:off x="912813" y="4343400"/>
            <a:ext cx="5032375" cy="4114800"/>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622B8AC-FE80-4BA9-9C54-206F334FC721}" type="slidenum">
              <a:rPr lang="en-US"/>
              <a:pPr/>
              <a:t>20</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622B8AC-FE80-4BA9-9C54-206F334FC721}" type="slidenum">
              <a:rPr lang="en-US"/>
              <a:pPr/>
              <a:t>21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622B8AC-FE80-4BA9-9C54-206F334FC721}" type="slidenum">
              <a:rPr lang="en-US"/>
              <a:pPr/>
              <a:t>22</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7BD7849-3BA3-4015-8161-8A7850CD9C51}" type="slidenum">
              <a:rPr lang="en-US"/>
              <a:pPr/>
              <a:t>23</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9524E565-F347-4721-8EAC-C154EACC5F56}" type="slidenum">
              <a:rPr lang="en-US"/>
              <a:pPr/>
              <a:t>24</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F56B0F2-50FD-42B3-931A-E723C7F41546}" type="slidenum">
              <a:rPr lang="en-US" smtClean="0"/>
              <a:pPr/>
              <a:t>3</a:t>
            </a:fld>
            <a:endParaRPr lang="en-US" smtClean="0"/>
          </a:p>
        </p:txBody>
      </p:sp>
      <p:sp>
        <p:nvSpPr>
          <p:cNvPr id="52227" name="Rectangle 2"/>
          <p:cNvSpPr>
            <a:spLocks noGrp="1" noRot="1" noChangeAspect="1" noChangeArrowheads="1" noTextEdit="1"/>
          </p:cNvSpPr>
          <p:nvPr>
            <p:ph type="sldImg"/>
          </p:nvPr>
        </p:nvSpPr>
        <p:spPr>
          <a:xfrm>
            <a:off x="1150938" y="687388"/>
            <a:ext cx="4567237" cy="3425825"/>
          </a:xfrm>
          <a:ln/>
        </p:spPr>
      </p:sp>
      <p:sp>
        <p:nvSpPr>
          <p:cNvPr id="52228" name="Rectangle 3"/>
          <p:cNvSpPr>
            <a:spLocks noGrp="1" noChangeArrowheads="1"/>
          </p:cNvSpPr>
          <p:nvPr>
            <p:ph type="body" idx="1"/>
          </p:nvPr>
        </p:nvSpPr>
        <p:spPr>
          <a:xfrm>
            <a:off x="912813" y="4343400"/>
            <a:ext cx="5032375" cy="4114800"/>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lvl1pPr eaLnBrk="0" hangingPunct="0">
              <a:defRPr sz="4400">
                <a:solidFill>
                  <a:schemeClr val="tx1"/>
                </a:solidFill>
                <a:latin typeface="Tahoma" pitchFamily="34" charset="0"/>
                <a:ea typeface="MS PGothic" pitchFamily="34" charset="-128"/>
              </a:defRPr>
            </a:lvl1pPr>
            <a:lvl2pPr marL="742950" indent="-285750" eaLnBrk="0" hangingPunct="0">
              <a:defRPr sz="4400">
                <a:solidFill>
                  <a:schemeClr val="tx1"/>
                </a:solidFill>
                <a:latin typeface="Tahoma" pitchFamily="34" charset="0"/>
                <a:ea typeface="MS PGothic" pitchFamily="34" charset="-128"/>
              </a:defRPr>
            </a:lvl2pPr>
            <a:lvl3pPr marL="1143000" indent="-228600" eaLnBrk="0" hangingPunct="0">
              <a:defRPr sz="4400">
                <a:solidFill>
                  <a:schemeClr val="tx1"/>
                </a:solidFill>
                <a:latin typeface="Tahoma" pitchFamily="34" charset="0"/>
                <a:ea typeface="MS PGothic" pitchFamily="34" charset="-128"/>
              </a:defRPr>
            </a:lvl3pPr>
            <a:lvl4pPr marL="1600200" indent="-228600" eaLnBrk="0" hangingPunct="0">
              <a:defRPr sz="4400">
                <a:solidFill>
                  <a:schemeClr val="tx1"/>
                </a:solidFill>
                <a:latin typeface="Tahoma" pitchFamily="34" charset="0"/>
                <a:ea typeface="MS PGothic" pitchFamily="34" charset="-128"/>
              </a:defRPr>
            </a:lvl4pPr>
            <a:lvl5pPr marL="2057400" indent="-228600" eaLnBrk="0" hangingPunct="0">
              <a:defRPr sz="4400">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MS PGothic" pitchFamily="34" charset="-128"/>
              </a:defRPr>
            </a:lvl9pPr>
          </a:lstStyle>
          <a:p>
            <a:pPr eaLnBrk="1" hangingPunct="1">
              <a:defRPr/>
            </a:pPr>
            <a:fld id="{4D0C3E66-E781-4F25-AF53-1377297BB3FE}" type="slidenum">
              <a:rPr lang="en-US" sz="1200" smtClean="0">
                <a:effectLst>
                  <a:outerShdw blurRad="38100" dist="38100" dir="2700000" algn="tl">
                    <a:srgbClr val="C0C0C0"/>
                  </a:outerShdw>
                </a:effectLst>
                <a:latin typeface="Times New Roman" pitchFamily="18" charset="0"/>
              </a:rPr>
              <a:pPr eaLnBrk="1" hangingPunct="1">
                <a:defRPr/>
              </a:pPr>
              <a:t>4</a:t>
            </a:fld>
            <a:endParaRPr lang="en-US" sz="1200" smtClean="0">
              <a:effectLst>
                <a:outerShdw blurRad="38100" dist="38100" dir="2700000" algn="tl">
                  <a:srgbClr val="C0C0C0"/>
                </a:outerShdw>
              </a:effectLst>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314E5E8-FCF2-4998-BF66-3C1AE49DF9B6}" type="slidenum">
              <a:rPr lang="en-US"/>
              <a:pPr/>
              <a:t>5</a:t>
            </a:fld>
            <a:endParaRPr 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7ADFD63-9101-41F3-9CF4-4C17F6F3286A}" type="slidenum">
              <a:rPr lang="en-US"/>
              <a:pPr/>
              <a:t>6</a:t>
            </a:fld>
            <a:endParaRPr lang="en-US"/>
          </a:p>
        </p:txBody>
      </p:sp>
      <p:sp>
        <p:nvSpPr>
          <p:cNvPr id="48131" name="Rectangle 2"/>
          <p:cNvSpPr>
            <a:spLocks noGrp="1" noRot="1" noChangeAspect="1" noChangeArrowheads="1" noTextEdit="1"/>
          </p:cNvSpPr>
          <p:nvPr>
            <p:ph type="sldImg"/>
          </p:nvPr>
        </p:nvSpPr>
        <p:spPr>
          <a:xfrm>
            <a:off x="1144588" y="685800"/>
            <a:ext cx="4572000" cy="3429000"/>
          </a:xfrm>
          <a:ln/>
        </p:spPr>
      </p:sp>
      <p:sp>
        <p:nvSpPr>
          <p:cNvPr id="48132" name="Rectangle 3"/>
          <p:cNvSpPr>
            <a:spLocks noGrp="1" noChangeArrowheads="1"/>
          </p:cNvSpPr>
          <p:nvPr>
            <p:ph type="body" idx="1"/>
          </p:nvPr>
        </p:nvSpPr>
        <p:spPr>
          <a:noFill/>
          <a:ln/>
        </p:spPr>
        <p:txBody>
          <a:bodyPr/>
          <a:lstStyle/>
          <a:p>
            <a:pPr eaLnBrk="1" hangingPunct="1"/>
            <a:r>
              <a:rPr lang="en-US" smtClean="0"/>
              <a:t>Point out how same stresses can be caused by 2 different threats – logging and agriculture; Dams and climate change could also both affect river levels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314E5E8-FCF2-4998-BF66-3C1AE49DF9B6}" type="slidenum">
              <a:rPr lang="en-US"/>
              <a:pPr/>
              <a:t>7</a:t>
            </a:fld>
            <a:endParaRPr 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73207-1A51-4DF2-817F-46501340D393}" type="slidenum">
              <a:rPr lang="en-US"/>
              <a:pPr/>
              <a:t>8</a:t>
            </a:fld>
            <a:endParaRPr lang="en-US"/>
          </a:p>
        </p:txBody>
      </p:sp>
      <p:sp>
        <p:nvSpPr>
          <p:cNvPr id="1097730" name="Rectangle 2"/>
          <p:cNvSpPr>
            <a:spLocks noGrp="1" noRot="1" noChangeAspect="1" noChangeArrowheads="1" noTextEdit="1"/>
          </p:cNvSpPr>
          <p:nvPr>
            <p:ph type="sldImg"/>
          </p:nvPr>
        </p:nvSpPr>
        <p:spPr>
          <a:xfrm>
            <a:off x="1150938" y="687388"/>
            <a:ext cx="4567237" cy="3425825"/>
          </a:xfrm>
          <a:ln/>
        </p:spPr>
      </p:sp>
      <p:sp>
        <p:nvSpPr>
          <p:cNvPr id="1097731" name="Rectangle 3"/>
          <p:cNvSpPr>
            <a:spLocks noGrp="1" noChangeArrowheads="1"/>
          </p:cNvSpPr>
          <p:nvPr>
            <p:ph type="body" idx="1"/>
          </p:nvPr>
        </p:nvSpPr>
        <p:spPr>
          <a:xfrm>
            <a:off x="912813" y="4343400"/>
            <a:ext cx="5032375" cy="41148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73207-1A51-4DF2-817F-46501340D393}" type="slidenum">
              <a:rPr lang="en-US"/>
              <a:pPr/>
              <a:t>9</a:t>
            </a:fld>
            <a:endParaRPr lang="en-US"/>
          </a:p>
        </p:txBody>
      </p:sp>
      <p:sp>
        <p:nvSpPr>
          <p:cNvPr id="1097730" name="Rectangle 2"/>
          <p:cNvSpPr>
            <a:spLocks noGrp="1" noRot="1" noChangeAspect="1" noChangeArrowheads="1" noTextEdit="1"/>
          </p:cNvSpPr>
          <p:nvPr>
            <p:ph type="sldImg"/>
          </p:nvPr>
        </p:nvSpPr>
        <p:spPr>
          <a:xfrm>
            <a:off x="1150938" y="687388"/>
            <a:ext cx="4567237" cy="3425825"/>
          </a:xfrm>
          <a:ln/>
        </p:spPr>
      </p:sp>
      <p:sp>
        <p:nvSpPr>
          <p:cNvPr id="1097731" name="Rectangle 3"/>
          <p:cNvSpPr>
            <a:spLocks noGrp="1" noChangeArrowheads="1"/>
          </p:cNvSpPr>
          <p:nvPr>
            <p:ph type="body" idx="1"/>
          </p:nvPr>
        </p:nvSpPr>
        <p:spPr>
          <a:xfrm>
            <a:off x="912813" y="4343400"/>
            <a:ext cx="5032375" cy="4114800"/>
          </a:xfrm>
        </p:spPr>
        <p:txBody>
          <a:bodyPr/>
          <a:lstStyle/>
          <a:p>
            <a:r>
              <a:rPr lang="en-US" dirty="0" smtClean="0"/>
              <a:t>Taxonomy helps teams consider all the direct</a:t>
            </a:r>
            <a:r>
              <a:rPr lang="en-US" baseline="0" dirty="0" smtClean="0"/>
              <a:t> threats that occur in their site as well as facilitate cross-project learning with a standard language.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CNet PP header blank-02.jpg"/>
          <p:cNvPicPr>
            <a:picLocks noChangeAspect="1"/>
          </p:cNvPicPr>
          <p:nvPr userDrawn="1"/>
        </p:nvPicPr>
        <p:blipFill>
          <a:blip r:embed="rId2" cstate="print"/>
          <a:srcRect/>
          <a:stretch>
            <a:fillRect/>
          </a:stretch>
        </p:blipFill>
        <p:spPr bwMode="auto">
          <a:xfrm>
            <a:off x="0" y="0"/>
            <a:ext cx="9144000" cy="1384300"/>
          </a:xfrm>
          <a:prstGeom prst="rect">
            <a:avLst/>
          </a:prstGeom>
          <a:noFill/>
          <a:ln w="9525">
            <a:noFill/>
            <a:miter lim="800000"/>
            <a:headEnd/>
            <a:tailEnd/>
          </a:ln>
        </p:spPr>
      </p:pic>
      <p:sp>
        <p:nvSpPr>
          <p:cNvPr id="120835" name="Rectangle 3"/>
          <p:cNvSpPr>
            <a:spLocks noGrp="1" noChangeArrowheads="1"/>
          </p:cNvSpPr>
          <p:nvPr>
            <p:ph type="ctrTitle"/>
          </p:nvPr>
        </p:nvSpPr>
        <p:spPr>
          <a:xfrm>
            <a:off x="304800" y="2819400"/>
            <a:ext cx="6477000" cy="1524000"/>
          </a:xfrm>
        </p:spPr>
        <p:txBody>
          <a:bodyPr/>
          <a:lstStyle>
            <a:lvl1pPr>
              <a:defRPr sz="4800" b="0"/>
            </a:lvl1pPr>
          </a:lstStyle>
          <a:p>
            <a:r>
              <a:rPr lang="en-US" dirty="0"/>
              <a:t>Click to edit Master title style</a:t>
            </a:r>
          </a:p>
        </p:txBody>
      </p:sp>
      <p:sp>
        <p:nvSpPr>
          <p:cNvPr id="120836" name="Rectangle 4"/>
          <p:cNvSpPr>
            <a:spLocks noGrp="1" noChangeArrowheads="1"/>
          </p:cNvSpPr>
          <p:nvPr>
            <p:ph type="subTitle" idx="1"/>
          </p:nvPr>
        </p:nvSpPr>
        <p:spPr>
          <a:xfrm>
            <a:off x="3886200" y="5715000"/>
            <a:ext cx="5105400" cy="1066800"/>
          </a:xfrm>
        </p:spPr>
        <p:txBody>
          <a:bodyPr/>
          <a:lstStyle>
            <a:lvl1pPr marL="0" indent="0">
              <a:buFontTx/>
              <a:buNone/>
              <a:defRPr sz="3200">
                <a:latin typeface="Garamond" pitchFamily="18" charset="0"/>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418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71600"/>
            <a:ext cx="6019800" cy="4418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81013" y="206375"/>
            <a:ext cx="8302625"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7038" y="1266825"/>
            <a:ext cx="8288337" cy="5178425"/>
          </a:xfrm>
        </p:spPr>
        <p:txBody>
          <a:bodyPr/>
          <a:lstStyle/>
          <a:p>
            <a:pPr lvl="0"/>
            <a:endParaRPr lang="en-US" noProof="0" smtClean="0"/>
          </a:p>
        </p:txBody>
      </p:sp>
    </p:spTree>
    <p:extLst>
      <p:ext uri="{BB962C8B-B14F-4D97-AF65-F5344CB8AC3E}">
        <p14:creationId xmlns:p14="http://schemas.microsoft.com/office/powerpoint/2010/main" val="1895336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667000"/>
            <a:ext cx="3659188"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2667000"/>
            <a:ext cx="3660775"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457200" y="1371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4"/>
          <p:cNvSpPr>
            <a:spLocks noGrp="1" noChangeArrowheads="1"/>
          </p:cNvSpPr>
          <p:nvPr>
            <p:ph type="body" idx="1"/>
          </p:nvPr>
        </p:nvSpPr>
        <p:spPr bwMode="auto">
          <a:xfrm>
            <a:off x="838200" y="2667000"/>
            <a:ext cx="7472363" cy="3122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813" name="Rectangle 5"/>
          <p:cNvSpPr>
            <a:spLocks noChangeArrowheads="1"/>
          </p:cNvSpPr>
          <p:nvPr userDrawn="1"/>
        </p:nvSpPr>
        <p:spPr bwMode="auto">
          <a:xfrm>
            <a:off x="3276600" y="228600"/>
            <a:ext cx="5562600" cy="762000"/>
          </a:xfrm>
          <a:prstGeom prst="rect">
            <a:avLst/>
          </a:prstGeom>
          <a:noFill/>
          <a:ln w="9525">
            <a:noFill/>
            <a:miter lim="800000"/>
            <a:headEnd/>
            <a:tailEnd/>
          </a:ln>
          <a:effectLst/>
        </p:spPr>
        <p:txBody>
          <a:bodyPr anchor="ctr"/>
          <a:lstStyle/>
          <a:p>
            <a:pPr>
              <a:defRPr/>
            </a:pPr>
            <a:endParaRPr lang="en-US" sz="4000" b="1">
              <a:latin typeface="Garamond" pitchFamily="18" charset="0"/>
            </a:endParaRPr>
          </a:p>
        </p:txBody>
      </p:sp>
      <p:pic>
        <p:nvPicPr>
          <p:cNvPr id="5125" name="Picture 6" descr="CCNet PP header blank-02.jpg"/>
          <p:cNvPicPr>
            <a:picLocks noChangeAspect="1"/>
          </p:cNvPicPr>
          <p:nvPr userDrawn="1"/>
        </p:nvPicPr>
        <p:blipFill>
          <a:blip r:embed="rId14" cstate="print"/>
          <a:srcRect/>
          <a:stretch>
            <a:fillRect/>
          </a:stretch>
        </p:blipFill>
        <p:spPr bwMode="auto">
          <a:xfrm>
            <a:off x="0" y="0"/>
            <a:ext cx="9144000" cy="1384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97" r:id="rId12"/>
  </p:sldLayoutIdLst>
  <p:txStyles>
    <p:title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Garamond" pitchFamily="18" charset="0"/>
        </a:defRPr>
      </a:lvl2pPr>
      <a:lvl3pPr algn="l" rtl="0" eaLnBrk="0" fontAlgn="base" hangingPunct="0">
        <a:spcBef>
          <a:spcPct val="0"/>
        </a:spcBef>
        <a:spcAft>
          <a:spcPct val="0"/>
        </a:spcAft>
        <a:defRPr sz="4000" b="1">
          <a:solidFill>
            <a:schemeClr val="tx1"/>
          </a:solidFill>
          <a:latin typeface="Garamond" pitchFamily="18" charset="0"/>
        </a:defRPr>
      </a:lvl3pPr>
      <a:lvl4pPr algn="l" rtl="0" eaLnBrk="0" fontAlgn="base" hangingPunct="0">
        <a:spcBef>
          <a:spcPct val="0"/>
        </a:spcBef>
        <a:spcAft>
          <a:spcPct val="0"/>
        </a:spcAft>
        <a:defRPr sz="4000" b="1">
          <a:solidFill>
            <a:schemeClr val="tx1"/>
          </a:solidFill>
          <a:latin typeface="Garamond" pitchFamily="18" charset="0"/>
        </a:defRPr>
      </a:lvl4pPr>
      <a:lvl5pPr algn="l" rtl="0" eaLnBrk="0" fontAlgn="base" hangingPunct="0">
        <a:spcBef>
          <a:spcPct val="0"/>
        </a:spcBef>
        <a:spcAft>
          <a:spcPct val="0"/>
        </a:spcAft>
        <a:defRPr sz="4000" b="1">
          <a:solidFill>
            <a:schemeClr val="tx1"/>
          </a:solidFill>
          <a:latin typeface="Garamond" pitchFamily="18" charset="0"/>
        </a:defRPr>
      </a:lvl5pPr>
      <a:lvl6pPr marL="457200" algn="l" rtl="0" fontAlgn="base">
        <a:spcBef>
          <a:spcPct val="0"/>
        </a:spcBef>
        <a:spcAft>
          <a:spcPct val="0"/>
        </a:spcAft>
        <a:defRPr sz="4000" b="1">
          <a:solidFill>
            <a:schemeClr val="tx1"/>
          </a:solidFill>
          <a:latin typeface="Garamond" pitchFamily="18" charset="0"/>
        </a:defRPr>
      </a:lvl6pPr>
      <a:lvl7pPr marL="914400" algn="l" rtl="0" fontAlgn="base">
        <a:spcBef>
          <a:spcPct val="0"/>
        </a:spcBef>
        <a:spcAft>
          <a:spcPct val="0"/>
        </a:spcAft>
        <a:defRPr sz="4000" b="1">
          <a:solidFill>
            <a:schemeClr val="tx1"/>
          </a:solidFill>
          <a:latin typeface="Garamond" pitchFamily="18" charset="0"/>
        </a:defRPr>
      </a:lvl7pPr>
      <a:lvl8pPr marL="1371600" algn="l" rtl="0" fontAlgn="base">
        <a:spcBef>
          <a:spcPct val="0"/>
        </a:spcBef>
        <a:spcAft>
          <a:spcPct val="0"/>
        </a:spcAft>
        <a:defRPr sz="4000" b="1">
          <a:solidFill>
            <a:schemeClr val="tx1"/>
          </a:solidFill>
          <a:latin typeface="Garamond" pitchFamily="18" charset="0"/>
        </a:defRPr>
      </a:lvl8pPr>
      <a:lvl9pPr marL="1828800" algn="l" rtl="0" fontAlgn="base">
        <a:spcBef>
          <a:spcPct val="0"/>
        </a:spcBef>
        <a:spcAft>
          <a:spcPct val="0"/>
        </a:spcAft>
        <a:defRPr sz="4000" b="1">
          <a:solidFill>
            <a:schemeClr val="tx1"/>
          </a:solidFill>
          <a:latin typeface="Garamond"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1143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2362200"/>
            <a:ext cx="8229600" cy="3763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6148" name="Picture 7" descr="skyscape banner"/>
          <p:cNvPicPr>
            <a:picLocks noChangeAspect="1" noChangeArrowheads="1"/>
          </p:cNvPicPr>
          <p:nvPr userDrawn="1"/>
        </p:nvPicPr>
        <p:blipFill>
          <a:blip r:embed="rId13" cstate="print"/>
          <a:srcRect/>
          <a:stretch>
            <a:fillRect/>
          </a:stretch>
        </p:blipFill>
        <p:spPr bwMode="auto">
          <a:xfrm>
            <a:off x="0" y="0"/>
            <a:ext cx="9144000"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Garamond" pitchFamily="18" charset="0"/>
        </a:defRPr>
      </a:lvl2pPr>
      <a:lvl3pPr algn="ctr" rtl="0" eaLnBrk="0" fontAlgn="base" hangingPunct="0">
        <a:spcBef>
          <a:spcPct val="0"/>
        </a:spcBef>
        <a:spcAft>
          <a:spcPct val="0"/>
        </a:spcAft>
        <a:defRPr sz="4000" b="1">
          <a:solidFill>
            <a:schemeClr val="tx2"/>
          </a:solidFill>
          <a:latin typeface="Garamond" pitchFamily="18" charset="0"/>
        </a:defRPr>
      </a:lvl3pPr>
      <a:lvl4pPr algn="ctr" rtl="0" eaLnBrk="0" fontAlgn="base" hangingPunct="0">
        <a:spcBef>
          <a:spcPct val="0"/>
        </a:spcBef>
        <a:spcAft>
          <a:spcPct val="0"/>
        </a:spcAft>
        <a:defRPr sz="4000" b="1">
          <a:solidFill>
            <a:schemeClr val="tx2"/>
          </a:solidFill>
          <a:latin typeface="Garamond" pitchFamily="18" charset="0"/>
        </a:defRPr>
      </a:lvl4pPr>
      <a:lvl5pPr algn="ctr" rtl="0" eaLnBrk="0" fontAlgn="base" hangingPunct="0">
        <a:spcBef>
          <a:spcPct val="0"/>
        </a:spcBef>
        <a:spcAft>
          <a:spcPct val="0"/>
        </a:spcAft>
        <a:defRPr sz="4000" b="1">
          <a:solidFill>
            <a:schemeClr val="tx2"/>
          </a:solidFill>
          <a:latin typeface="Garamond" pitchFamily="18" charset="0"/>
        </a:defRPr>
      </a:lvl5pPr>
      <a:lvl6pPr marL="457200" algn="ctr" rtl="0" fontAlgn="base">
        <a:spcBef>
          <a:spcPct val="0"/>
        </a:spcBef>
        <a:spcAft>
          <a:spcPct val="0"/>
        </a:spcAft>
        <a:defRPr sz="4000" b="1">
          <a:solidFill>
            <a:schemeClr val="tx2"/>
          </a:solidFill>
          <a:latin typeface="Garamond" pitchFamily="18" charset="0"/>
        </a:defRPr>
      </a:lvl6pPr>
      <a:lvl7pPr marL="914400" algn="ctr" rtl="0" fontAlgn="base">
        <a:spcBef>
          <a:spcPct val="0"/>
        </a:spcBef>
        <a:spcAft>
          <a:spcPct val="0"/>
        </a:spcAft>
        <a:defRPr sz="4000" b="1">
          <a:solidFill>
            <a:schemeClr val="tx2"/>
          </a:solidFill>
          <a:latin typeface="Garamond" pitchFamily="18" charset="0"/>
        </a:defRPr>
      </a:lvl7pPr>
      <a:lvl8pPr marL="1371600" algn="ctr" rtl="0" fontAlgn="base">
        <a:spcBef>
          <a:spcPct val="0"/>
        </a:spcBef>
        <a:spcAft>
          <a:spcPct val="0"/>
        </a:spcAft>
        <a:defRPr sz="4000" b="1">
          <a:solidFill>
            <a:schemeClr val="tx2"/>
          </a:solidFill>
          <a:latin typeface="Garamond" pitchFamily="18" charset="0"/>
        </a:defRPr>
      </a:lvl8pPr>
      <a:lvl9pPr marL="1828800" algn="ctr" rtl="0" fontAlgn="base">
        <a:spcBef>
          <a:spcPct val="0"/>
        </a:spcBef>
        <a:spcAft>
          <a:spcPct val="0"/>
        </a:spcAft>
        <a:defRPr sz="4000" b="1">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7.bin"/><Relationship Id="rId5" Type="http://schemas.openxmlformats.org/officeDocument/2006/relationships/image" Target="../media/image16.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8.bin"/><Relationship Id="rId5" Type="http://schemas.openxmlformats.org/officeDocument/2006/relationships/image" Target="../media/image16.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9.bin"/><Relationship Id="rId5" Type="http://schemas.openxmlformats.org/officeDocument/2006/relationships/image" Target="../media/image16.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0.bin"/><Relationship Id="rId5" Type="http://schemas.openxmlformats.org/officeDocument/2006/relationships/image" Target="../media/image16.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1.bin"/><Relationship Id="rId5" Type="http://schemas.openxmlformats.org/officeDocument/2006/relationships/image" Target="../media/image16.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2.bin"/><Relationship Id="rId5" Type="http://schemas.openxmlformats.org/officeDocument/2006/relationships/image" Target="../media/image16.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3.bin"/><Relationship Id="rId5" Type="http://schemas.openxmlformats.org/officeDocument/2006/relationships/image" Target="../media/image16.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bin"/><Relationship Id="rId5"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8.jpeg"/><Relationship Id="rId5" Type="http://schemas.openxmlformats.org/officeDocument/2006/relationships/oleObject" Target="../embeddings/oleObject3.bin"/><Relationship Id="rId6" Type="http://schemas.openxmlformats.org/officeDocument/2006/relationships/image" Target="../media/image5.emf"/><Relationship Id="rId7" Type="http://schemas.openxmlformats.org/officeDocument/2006/relationships/oleObject" Target="../embeddings/oleObject4.bin"/><Relationship Id="rId8" Type="http://schemas.openxmlformats.org/officeDocument/2006/relationships/image" Target="../media/image6.emf"/><Relationship Id="rId9" Type="http://schemas.openxmlformats.org/officeDocument/2006/relationships/oleObject" Target="../embeddings/oleObject5.bin"/><Relationship Id="rId10"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6.bin"/><Relationship Id="rId5" Type="http://schemas.openxmlformats.org/officeDocument/2006/relationships/image" Target="../media/image10.emf"/><Relationship Id="rId6" Type="http://schemas.openxmlformats.org/officeDocument/2006/relationships/image" Target="../media/image11.jpe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www.conservationmeasures.org"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04800" y="1828800"/>
            <a:ext cx="8077200" cy="2057400"/>
          </a:xfrm>
        </p:spPr>
        <p:txBody>
          <a:bodyPr/>
          <a:lstStyle/>
          <a:p>
            <a:pPr algn="ctr" eaLnBrk="1" hangingPunct="1"/>
            <a:r>
              <a:rPr lang="en-US" b="1" dirty="0" smtClean="0">
                <a:solidFill>
                  <a:schemeClr val="accent2"/>
                </a:solidFill>
                <a:latin typeface="+mn-lt"/>
              </a:rPr>
              <a:t>Threat Assessment</a:t>
            </a:r>
            <a:endParaRPr lang="en-US" sz="3200" b="1" i="1" dirty="0" smtClean="0">
              <a:solidFill>
                <a:schemeClr val="accent2"/>
              </a:solidFill>
              <a:latin typeface="+mn-lt"/>
            </a:endParaRPr>
          </a:p>
        </p:txBody>
      </p:sp>
      <p:sp>
        <p:nvSpPr>
          <p:cNvPr id="8195" name="Text Box 11"/>
          <p:cNvSpPr txBox="1">
            <a:spLocks noChangeArrowheads="1"/>
          </p:cNvSpPr>
          <p:nvPr/>
        </p:nvSpPr>
        <p:spPr bwMode="auto">
          <a:xfrm>
            <a:off x="838200" y="3657600"/>
            <a:ext cx="7086600" cy="584775"/>
          </a:xfrm>
          <a:prstGeom prst="rect">
            <a:avLst/>
          </a:prstGeom>
          <a:noFill/>
          <a:ln w="9525">
            <a:noFill/>
            <a:miter lim="800000"/>
            <a:headEnd/>
            <a:tailEnd/>
          </a:ln>
        </p:spPr>
        <p:txBody>
          <a:bodyPr wrap="square">
            <a:spAutoFit/>
          </a:bodyPr>
          <a:lstStyle/>
          <a:p>
            <a:pPr algn="ctr">
              <a:spcBef>
                <a:spcPct val="50000"/>
              </a:spcBef>
            </a:pPr>
            <a:r>
              <a:rPr lang="en-US" sz="3200" b="1" i="1" dirty="0">
                <a:solidFill>
                  <a:srgbClr val="008000"/>
                </a:solidFill>
                <a:latin typeface="+mn-lt"/>
              </a:rPr>
              <a:t>The Search for Critical Threats</a:t>
            </a:r>
          </a:p>
        </p:txBody>
      </p:sp>
      <p:sp>
        <p:nvSpPr>
          <p:cNvPr id="5" name="TextBox 5"/>
          <p:cNvSpPr txBox="1">
            <a:spLocks noChangeArrowheads="1"/>
          </p:cNvSpPr>
          <p:nvPr/>
        </p:nvSpPr>
        <p:spPr bwMode="auto">
          <a:xfrm>
            <a:off x="1828800" y="152400"/>
            <a:ext cx="6172200" cy="1200150"/>
          </a:xfrm>
          <a:prstGeom prst="rect">
            <a:avLst/>
          </a:prstGeom>
          <a:noFill/>
          <a:ln w="9525">
            <a:noFill/>
            <a:miter lim="800000"/>
            <a:headEnd/>
            <a:tailEnd/>
          </a:ln>
        </p:spPr>
        <p:txBody>
          <a:bodyPr>
            <a:spAutoFit/>
          </a:bodyPr>
          <a:lstStyle/>
          <a:p>
            <a:pPr algn="ctr"/>
            <a:r>
              <a:rPr lang="en-US" sz="3600" b="1" dirty="0">
                <a:solidFill>
                  <a:schemeClr val="bg1"/>
                </a:solidFill>
                <a:latin typeface="Calibri" pitchFamily="34" charset="0"/>
              </a:rPr>
              <a:t>Conservation Coaches Network New Coach Training</a:t>
            </a:r>
          </a:p>
        </p:txBody>
      </p:sp>
      <p:grpSp>
        <p:nvGrpSpPr>
          <p:cNvPr id="2" name="Group 42"/>
          <p:cNvGrpSpPr/>
          <p:nvPr/>
        </p:nvGrpSpPr>
        <p:grpSpPr>
          <a:xfrm>
            <a:off x="7696201" y="5334000"/>
            <a:ext cx="1068388" cy="979488"/>
            <a:chOff x="8012113" y="5562600"/>
            <a:chExt cx="752475" cy="750888"/>
          </a:xfrm>
        </p:grpSpPr>
        <p:grpSp>
          <p:nvGrpSpPr>
            <p:cNvPr id="3" name="Group 167"/>
            <p:cNvGrpSpPr>
              <a:grpSpLocks/>
            </p:cNvGrpSpPr>
            <p:nvPr/>
          </p:nvGrpSpPr>
          <p:grpSpPr bwMode="auto">
            <a:xfrm>
              <a:off x="8012113" y="5562600"/>
              <a:ext cx="752475" cy="750888"/>
              <a:chOff x="3870860" y="2220913"/>
              <a:chExt cx="3415765" cy="2968625"/>
            </a:xfrm>
          </p:grpSpPr>
          <p:sp>
            <p:nvSpPr>
              <p:cNvPr id="7" name="Freeform 4"/>
              <p:cNvSpPr>
                <a:spLocks/>
              </p:cNvSpPr>
              <p:nvPr/>
            </p:nvSpPr>
            <p:spPr bwMode="auto">
              <a:xfrm>
                <a:off x="5830961" y="2220913"/>
                <a:ext cx="1455664"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ndParaRPr>
              </a:p>
            </p:txBody>
          </p:sp>
          <p:sp>
            <p:nvSpPr>
              <p:cNvPr id="8" name="Freeform 5"/>
              <p:cNvSpPr>
                <a:spLocks/>
              </p:cNvSpPr>
              <p:nvPr/>
            </p:nvSpPr>
            <p:spPr bwMode="auto">
              <a:xfrm>
                <a:off x="5830961" y="2220913"/>
                <a:ext cx="1455664"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ndParaRPr>
              </a:p>
            </p:txBody>
          </p:sp>
          <p:sp>
            <p:nvSpPr>
              <p:cNvPr id="9" name="Freeform 7"/>
              <p:cNvSpPr>
                <a:spLocks/>
              </p:cNvSpPr>
              <p:nvPr/>
            </p:nvSpPr>
            <p:spPr bwMode="auto">
              <a:xfrm>
                <a:off x="5153573" y="3275308"/>
                <a:ext cx="648563" cy="6278"/>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ndParaRPr>
              </a:p>
            </p:txBody>
          </p:sp>
          <p:sp>
            <p:nvSpPr>
              <p:cNvPr id="10" name="Freeform 8"/>
              <p:cNvSpPr>
                <a:spLocks/>
              </p:cNvSpPr>
              <p:nvPr/>
            </p:nvSpPr>
            <p:spPr bwMode="auto">
              <a:xfrm>
                <a:off x="5773311"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ndParaRPr>
              </a:p>
            </p:txBody>
          </p:sp>
          <p:sp>
            <p:nvSpPr>
              <p:cNvPr id="17" name="Freeform 17"/>
              <p:cNvSpPr>
                <a:spLocks/>
              </p:cNvSpPr>
              <p:nvPr/>
            </p:nvSpPr>
            <p:spPr bwMode="auto">
              <a:xfrm>
                <a:off x="3870860" y="4342255"/>
                <a:ext cx="958430"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ndParaRPr>
              </a:p>
            </p:txBody>
          </p:sp>
          <p:sp>
            <p:nvSpPr>
              <p:cNvPr id="18" name="Freeform 18"/>
              <p:cNvSpPr>
                <a:spLocks/>
              </p:cNvSpPr>
              <p:nvPr/>
            </p:nvSpPr>
            <p:spPr bwMode="auto">
              <a:xfrm>
                <a:off x="3870860" y="4342255"/>
                <a:ext cx="958430"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ndParaRPr>
              </a:p>
            </p:txBody>
          </p:sp>
          <p:sp>
            <p:nvSpPr>
              <p:cNvPr id="19" name="Freeform 21"/>
              <p:cNvSpPr>
                <a:spLocks/>
              </p:cNvSpPr>
              <p:nvPr/>
            </p:nvSpPr>
            <p:spPr bwMode="auto">
              <a:xfrm>
                <a:off x="4195139" y="2992882"/>
                <a:ext cx="958434"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ndParaRPr>
              </a:p>
            </p:txBody>
          </p:sp>
          <p:sp>
            <p:nvSpPr>
              <p:cNvPr id="20" name="Freeform 22"/>
              <p:cNvSpPr>
                <a:spLocks/>
              </p:cNvSpPr>
              <p:nvPr/>
            </p:nvSpPr>
            <p:spPr bwMode="auto">
              <a:xfrm>
                <a:off x="4195139" y="2992882"/>
                <a:ext cx="958434"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ndParaRPr>
              </a:p>
            </p:txBody>
          </p:sp>
          <p:sp>
            <p:nvSpPr>
              <p:cNvPr id="25" name="Freeform 31"/>
              <p:cNvSpPr>
                <a:spLocks/>
              </p:cNvSpPr>
              <p:nvPr/>
            </p:nvSpPr>
            <p:spPr bwMode="auto">
              <a:xfrm>
                <a:off x="4389710" y="2296227"/>
                <a:ext cx="958430"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ndParaRPr>
              </a:p>
            </p:txBody>
          </p:sp>
          <p:sp>
            <p:nvSpPr>
              <p:cNvPr id="26" name="Freeform 32"/>
              <p:cNvSpPr>
                <a:spLocks/>
              </p:cNvSpPr>
              <p:nvPr/>
            </p:nvSpPr>
            <p:spPr bwMode="auto">
              <a:xfrm>
                <a:off x="4389710" y="2296227"/>
                <a:ext cx="958430"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ndParaRPr>
              </a:p>
            </p:txBody>
          </p:sp>
          <p:sp>
            <p:nvSpPr>
              <p:cNvPr id="29" name="Freeform 38"/>
              <p:cNvSpPr>
                <a:spLocks/>
              </p:cNvSpPr>
              <p:nvPr/>
            </p:nvSpPr>
            <p:spPr bwMode="auto">
              <a:xfrm>
                <a:off x="5348140" y="2578656"/>
                <a:ext cx="453996" cy="702930"/>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ndParaRPr>
              </a:p>
            </p:txBody>
          </p:sp>
          <p:sp>
            <p:nvSpPr>
              <p:cNvPr id="30" name="Freeform 39"/>
              <p:cNvSpPr>
                <a:spLocks/>
              </p:cNvSpPr>
              <p:nvPr/>
            </p:nvSpPr>
            <p:spPr bwMode="auto">
              <a:xfrm>
                <a:off x="5773311"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ndParaRPr>
              </a:p>
            </p:txBody>
          </p:sp>
          <p:sp>
            <p:nvSpPr>
              <p:cNvPr id="31" name="Line 50"/>
              <p:cNvSpPr>
                <a:spLocks noChangeShapeType="1"/>
              </p:cNvSpPr>
              <p:nvPr/>
            </p:nvSpPr>
            <p:spPr bwMode="auto">
              <a:xfrm>
                <a:off x="4829290" y="4624684"/>
                <a:ext cx="972847" cy="0"/>
              </a:xfrm>
              <a:prstGeom prst="line">
                <a:avLst/>
              </a:prstGeom>
              <a:noFill/>
              <a:ln w="33338" cap="rnd">
                <a:solidFill>
                  <a:srgbClr val="000000"/>
                </a:solidFill>
                <a:round/>
                <a:headEnd/>
                <a:tailEnd/>
              </a:ln>
            </p:spPr>
            <p:txBody>
              <a:bodyPr/>
              <a:lstStyle/>
              <a:p>
                <a:pPr>
                  <a:defRPr/>
                </a:pPr>
                <a:endParaRPr lang="en-US">
                  <a:latin typeface="+mj-lt"/>
                </a:endParaRPr>
              </a:p>
            </p:txBody>
          </p:sp>
          <p:sp>
            <p:nvSpPr>
              <p:cNvPr id="32" name="Freeform 51"/>
              <p:cNvSpPr>
                <a:spLocks/>
              </p:cNvSpPr>
              <p:nvPr/>
            </p:nvSpPr>
            <p:spPr bwMode="auto">
              <a:xfrm>
                <a:off x="5773311" y="4530539"/>
                <a:ext cx="216188" cy="188285"/>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ndParaRPr>
              </a:p>
            </p:txBody>
          </p:sp>
          <p:sp>
            <p:nvSpPr>
              <p:cNvPr id="33" name="Freeform 52"/>
              <p:cNvSpPr>
                <a:spLocks/>
              </p:cNvSpPr>
              <p:nvPr/>
            </p:nvSpPr>
            <p:spPr bwMode="auto">
              <a:xfrm>
                <a:off x="4670752" y="3557737"/>
                <a:ext cx="1131384" cy="106694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ndParaRPr>
              </a:p>
            </p:txBody>
          </p:sp>
          <p:sp>
            <p:nvSpPr>
              <p:cNvPr id="34" name="Freeform 53"/>
              <p:cNvSpPr>
                <a:spLocks/>
              </p:cNvSpPr>
              <p:nvPr/>
            </p:nvSpPr>
            <p:spPr bwMode="auto">
              <a:xfrm>
                <a:off x="5773311" y="4530539"/>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ndParaRPr>
              </a:p>
            </p:txBody>
          </p:sp>
          <p:sp>
            <p:nvSpPr>
              <p:cNvPr id="35" name="Freeform 67"/>
              <p:cNvSpPr>
                <a:spLocks/>
              </p:cNvSpPr>
              <p:nvPr/>
            </p:nvSpPr>
            <p:spPr bwMode="auto">
              <a:xfrm>
                <a:off x="4404123" y="2308779"/>
                <a:ext cx="122504"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ndParaRPr>
              </a:p>
            </p:txBody>
          </p:sp>
          <p:sp>
            <p:nvSpPr>
              <p:cNvPr id="36" name="Freeform 68"/>
              <p:cNvSpPr>
                <a:spLocks/>
              </p:cNvSpPr>
              <p:nvPr/>
            </p:nvSpPr>
            <p:spPr bwMode="auto">
              <a:xfrm>
                <a:off x="4404123" y="2308779"/>
                <a:ext cx="122504"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ndParaRPr>
              </a:p>
            </p:txBody>
          </p:sp>
          <p:sp>
            <p:nvSpPr>
              <p:cNvPr id="37" name="Freeform 69"/>
              <p:cNvSpPr>
                <a:spLocks/>
              </p:cNvSpPr>
              <p:nvPr/>
            </p:nvSpPr>
            <p:spPr bwMode="auto">
              <a:xfrm>
                <a:off x="4216760"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ndParaRPr>
              </a:p>
            </p:txBody>
          </p:sp>
          <p:sp>
            <p:nvSpPr>
              <p:cNvPr id="38" name="Freeform 70"/>
              <p:cNvSpPr>
                <a:spLocks/>
              </p:cNvSpPr>
              <p:nvPr/>
            </p:nvSpPr>
            <p:spPr bwMode="auto">
              <a:xfrm>
                <a:off x="4216760"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ndParaRPr>
              </a:p>
            </p:txBody>
          </p:sp>
          <p:sp>
            <p:nvSpPr>
              <p:cNvPr id="39" name="Freeform 72"/>
              <p:cNvSpPr>
                <a:spLocks/>
              </p:cNvSpPr>
              <p:nvPr/>
            </p:nvSpPr>
            <p:spPr bwMode="auto">
              <a:xfrm>
                <a:off x="3892477" y="4348533"/>
                <a:ext cx="122509"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ndParaRPr>
              </a:p>
            </p:txBody>
          </p:sp>
          <p:sp>
            <p:nvSpPr>
              <p:cNvPr id="40" name="Freeform 73"/>
              <p:cNvSpPr>
                <a:spLocks/>
              </p:cNvSpPr>
              <p:nvPr/>
            </p:nvSpPr>
            <p:spPr bwMode="auto">
              <a:xfrm>
                <a:off x="3892477" y="4348533"/>
                <a:ext cx="122509"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ndParaRPr>
              </a:p>
            </p:txBody>
          </p:sp>
        </p:grpSp>
        <p:sp>
          <p:nvSpPr>
            <p:cNvPr id="41" name="Oval 40"/>
            <p:cNvSpPr/>
            <p:nvPr/>
          </p:nvSpPr>
          <p:spPr>
            <a:xfrm>
              <a:off x="8488510" y="5692905"/>
              <a:ext cx="228600" cy="215900"/>
            </a:xfrm>
            <a:prstGeom prst="ellipse">
              <a:avLst/>
            </a:prstGeom>
            <a:solidFill>
              <a:srgbClr val="AEF3A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8493042" y="6000538"/>
              <a:ext cx="228600" cy="215900"/>
            </a:xfrm>
            <a:prstGeom prst="ellipse">
              <a:avLst/>
            </a:prstGeom>
            <a:solidFill>
              <a:srgbClr val="AEF3A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31505136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Rectangle 2"/>
          <p:cNvSpPr>
            <a:spLocks noGrp="1" noChangeArrowheads="1"/>
          </p:cNvSpPr>
          <p:nvPr>
            <p:ph type="body" idx="1"/>
          </p:nvPr>
        </p:nvSpPr>
        <p:spPr>
          <a:xfrm>
            <a:off x="838200" y="2819400"/>
            <a:ext cx="8077200" cy="1371599"/>
          </a:xfrm>
          <a:noFill/>
          <a:ln/>
        </p:spPr>
        <p:txBody>
          <a:bodyPr lIns="90488" tIns="44450" rIns="90488" bIns="44450"/>
          <a:lstStyle/>
          <a:p>
            <a:pPr marL="682625" indent="-625475"/>
            <a:r>
              <a:rPr lang="en-US" sz="2800" dirty="0" smtClean="0">
                <a:solidFill>
                  <a:schemeClr val="accent2"/>
                </a:solidFill>
              </a:rPr>
              <a:t>Rates the </a:t>
            </a:r>
            <a:r>
              <a:rPr lang="en-US" sz="2800" dirty="0">
                <a:solidFill>
                  <a:schemeClr val="accent2"/>
                </a:solidFill>
              </a:rPr>
              <a:t>scope </a:t>
            </a:r>
            <a:r>
              <a:rPr lang="en-US" sz="2800" dirty="0" smtClean="0">
                <a:solidFill>
                  <a:schemeClr val="accent2"/>
                </a:solidFill>
              </a:rPr>
              <a:t>(or extent) and </a:t>
            </a:r>
            <a:r>
              <a:rPr lang="en-US" sz="2800" dirty="0">
                <a:solidFill>
                  <a:schemeClr val="accent2"/>
                </a:solidFill>
              </a:rPr>
              <a:t>severity (magnitude) of stress to </a:t>
            </a:r>
            <a:r>
              <a:rPr lang="en-US" sz="2800" dirty="0" smtClean="0">
                <a:solidFill>
                  <a:schemeClr val="accent2"/>
                </a:solidFill>
              </a:rPr>
              <a:t>target and the contribution and irreversibility of each direct threat to stress</a:t>
            </a:r>
            <a:endParaRPr lang="en-US" sz="2800" dirty="0">
              <a:solidFill>
                <a:schemeClr val="accent2"/>
              </a:solidFill>
            </a:endParaRPr>
          </a:p>
        </p:txBody>
      </p:sp>
      <p:sp>
        <p:nvSpPr>
          <p:cNvPr id="1092611" name="Rectangle 3"/>
          <p:cNvSpPr>
            <a:spLocks noGrp="1" noChangeArrowheads="1"/>
          </p:cNvSpPr>
          <p:nvPr>
            <p:ph type="title"/>
          </p:nvPr>
        </p:nvSpPr>
        <p:spPr>
          <a:xfrm>
            <a:off x="6172200" y="152400"/>
            <a:ext cx="2819400" cy="1143000"/>
          </a:xfrm>
        </p:spPr>
        <p:txBody>
          <a:bodyPr/>
          <a:lstStyle/>
          <a:p>
            <a:pPr algn="r"/>
            <a:r>
              <a:rPr lang="en-US" sz="2800" dirty="0" smtClean="0">
                <a:solidFill>
                  <a:schemeClr val="bg1"/>
                </a:solidFill>
                <a:latin typeface="Calibri" pitchFamily="34" charset="0"/>
              </a:rPr>
              <a:t>Threat Assessment</a:t>
            </a:r>
            <a:endParaRPr lang="en-US" sz="2800" dirty="0">
              <a:solidFill>
                <a:schemeClr val="bg1"/>
              </a:solidFill>
              <a:latin typeface="Calibri" pitchFamily="34" charset="0"/>
            </a:endParaRPr>
          </a:p>
        </p:txBody>
      </p:sp>
      <p:sp>
        <p:nvSpPr>
          <p:cNvPr id="4" name="TextBox 3"/>
          <p:cNvSpPr txBox="1"/>
          <p:nvPr/>
        </p:nvSpPr>
        <p:spPr>
          <a:xfrm>
            <a:off x="152400" y="2286000"/>
            <a:ext cx="5397631" cy="584775"/>
          </a:xfrm>
          <a:prstGeom prst="rect">
            <a:avLst/>
          </a:prstGeom>
          <a:noFill/>
        </p:spPr>
        <p:txBody>
          <a:bodyPr wrap="none" rtlCol="0">
            <a:spAutoFit/>
          </a:bodyPr>
          <a:lstStyle/>
          <a:p>
            <a:r>
              <a:rPr lang="en-US" sz="3200" b="1" dirty="0" smtClean="0">
                <a:solidFill>
                  <a:srgbClr val="008000"/>
                </a:solidFill>
                <a:latin typeface="+mn-lt"/>
              </a:rPr>
              <a:t>Stress-based threat rating:</a:t>
            </a:r>
            <a:endParaRPr lang="en-US" sz="3200" b="1" dirty="0">
              <a:solidFill>
                <a:srgbClr val="008000"/>
              </a:solidFill>
              <a:latin typeface="+mn-lt"/>
            </a:endParaRPr>
          </a:p>
        </p:txBody>
      </p:sp>
      <p:sp>
        <p:nvSpPr>
          <p:cNvPr id="5"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Key Points to Introduce this Step</a:t>
            </a:r>
          </a:p>
        </p:txBody>
      </p:sp>
      <p:sp>
        <p:nvSpPr>
          <p:cNvPr id="9" name="Rectangle 2"/>
          <p:cNvSpPr txBox="1">
            <a:spLocks noChangeArrowheads="1"/>
          </p:cNvSpPr>
          <p:nvPr/>
        </p:nvSpPr>
        <p:spPr bwMode="auto">
          <a:xfrm>
            <a:off x="838200" y="5257800"/>
            <a:ext cx="8382000" cy="11430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682625" lvl="0" indent="-625475" eaLnBrk="0" hangingPunct="0">
              <a:spcBef>
                <a:spcPct val="20000"/>
              </a:spcBef>
              <a:buFontTx/>
              <a:buChar char="•"/>
            </a:pPr>
            <a:r>
              <a:rPr lang="en-US" sz="2800" kern="0" dirty="0" smtClean="0">
                <a:solidFill>
                  <a:schemeClr val="accent2"/>
                </a:solidFill>
                <a:latin typeface="+mn-lt"/>
              </a:rPr>
              <a:t>Rates the scope (or extent), severity, irreversibility of direct threat only</a:t>
            </a:r>
            <a:endParaRPr kumimoji="0" lang="en-US" sz="2800" b="0" i="0" u="none" strike="noStrike" kern="0" cap="none" spc="0" normalizeH="0" baseline="0" noProof="0" dirty="0">
              <a:ln>
                <a:noFill/>
              </a:ln>
              <a:solidFill>
                <a:schemeClr val="accent2"/>
              </a:solidFill>
              <a:effectLst/>
              <a:uLnTx/>
              <a:uFillTx/>
              <a:latin typeface="+mn-lt"/>
              <a:ea typeface="+mn-ea"/>
              <a:cs typeface="+mn-cs"/>
            </a:endParaRPr>
          </a:p>
        </p:txBody>
      </p:sp>
      <p:sp>
        <p:nvSpPr>
          <p:cNvPr id="10" name="TextBox 9"/>
          <p:cNvSpPr txBox="1"/>
          <p:nvPr/>
        </p:nvSpPr>
        <p:spPr>
          <a:xfrm>
            <a:off x="152400" y="4724399"/>
            <a:ext cx="4169731" cy="584775"/>
          </a:xfrm>
          <a:prstGeom prst="rect">
            <a:avLst/>
          </a:prstGeom>
          <a:noFill/>
        </p:spPr>
        <p:txBody>
          <a:bodyPr wrap="none" rtlCol="0">
            <a:spAutoFit/>
          </a:bodyPr>
          <a:lstStyle/>
          <a:p>
            <a:r>
              <a:rPr lang="en-US" sz="3200" b="1" dirty="0" smtClean="0">
                <a:solidFill>
                  <a:srgbClr val="008000"/>
                </a:solidFill>
                <a:latin typeface="+mn-lt"/>
              </a:rPr>
              <a:t>Simple threat rating:</a:t>
            </a:r>
            <a:endParaRPr lang="en-US" sz="3200" b="1" dirty="0">
              <a:solidFill>
                <a:srgbClr val="008000"/>
              </a:solidFill>
              <a:latin typeface="+mn-lt"/>
            </a:endParaRPr>
          </a:p>
        </p:txBody>
      </p:sp>
      <p:sp>
        <p:nvSpPr>
          <p:cNvPr id="11" name="Rectangle 10"/>
          <p:cNvSpPr/>
          <p:nvPr/>
        </p:nvSpPr>
        <p:spPr>
          <a:xfrm>
            <a:off x="0" y="1600200"/>
            <a:ext cx="7924800" cy="523220"/>
          </a:xfrm>
          <a:prstGeom prst="rect">
            <a:avLst/>
          </a:prstGeom>
        </p:spPr>
        <p:txBody>
          <a:bodyPr wrap="square">
            <a:spAutoFit/>
          </a:bodyPr>
          <a:lstStyle/>
          <a:p>
            <a:pPr eaLnBrk="1" hangingPunct="1">
              <a:buClr>
                <a:schemeClr val="tx1"/>
              </a:buClr>
              <a:buFontTx/>
              <a:buNone/>
            </a:pPr>
            <a:r>
              <a:rPr lang="en-US" sz="2800" b="1" dirty="0" smtClean="0">
                <a:solidFill>
                  <a:srgbClr val="000099"/>
                </a:solidFill>
              </a:rPr>
              <a:t>Most Common Threat Ratings: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Garamond" pitchFamily="18" charset="0"/>
              </a:defRPr>
            </a:lvl2pPr>
            <a:lvl3pPr algn="l" rtl="0" eaLnBrk="0" fontAlgn="base" hangingPunct="0">
              <a:spcBef>
                <a:spcPct val="0"/>
              </a:spcBef>
              <a:spcAft>
                <a:spcPct val="0"/>
              </a:spcAft>
              <a:defRPr sz="4000" b="1">
                <a:solidFill>
                  <a:schemeClr val="tx1"/>
                </a:solidFill>
                <a:latin typeface="Garamond" pitchFamily="18" charset="0"/>
              </a:defRPr>
            </a:lvl3pPr>
            <a:lvl4pPr algn="l" rtl="0" eaLnBrk="0" fontAlgn="base" hangingPunct="0">
              <a:spcBef>
                <a:spcPct val="0"/>
              </a:spcBef>
              <a:spcAft>
                <a:spcPct val="0"/>
              </a:spcAft>
              <a:defRPr sz="4000" b="1">
                <a:solidFill>
                  <a:schemeClr val="tx1"/>
                </a:solidFill>
                <a:latin typeface="Garamond" pitchFamily="18" charset="0"/>
              </a:defRPr>
            </a:lvl4pPr>
            <a:lvl5pPr algn="l" rtl="0" eaLnBrk="0" fontAlgn="base" hangingPunct="0">
              <a:spcBef>
                <a:spcPct val="0"/>
              </a:spcBef>
              <a:spcAft>
                <a:spcPct val="0"/>
              </a:spcAft>
              <a:defRPr sz="4000" b="1">
                <a:solidFill>
                  <a:schemeClr val="tx1"/>
                </a:solidFill>
                <a:latin typeface="Garamond" pitchFamily="18" charset="0"/>
              </a:defRPr>
            </a:lvl5pPr>
            <a:lvl6pPr marL="457200" algn="l" rtl="0" fontAlgn="base">
              <a:spcBef>
                <a:spcPct val="0"/>
              </a:spcBef>
              <a:spcAft>
                <a:spcPct val="0"/>
              </a:spcAft>
              <a:defRPr sz="4000" b="1">
                <a:solidFill>
                  <a:schemeClr val="tx1"/>
                </a:solidFill>
                <a:latin typeface="Garamond" pitchFamily="18" charset="0"/>
              </a:defRPr>
            </a:lvl6pPr>
            <a:lvl7pPr marL="914400" algn="l" rtl="0" fontAlgn="base">
              <a:spcBef>
                <a:spcPct val="0"/>
              </a:spcBef>
              <a:spcAft>
                <a:spcPct val="0"/>
              </a:spcAft>
              <a:defRPr sz="4000" b="1">
                <a:solidFill>
                  <a:schemeClr val="tx1"/>
                </a:solidFill>
                <a:latin typeface="Garamond" pitchFamily="18" charset="0"/>
              </a:defRPr>
            </a:lvl7pPr>
            <a:lvl8pPr marL="1371600" algn="l" rtl="0" fontAlgn="base">
              <a:spcBef>
                <a:spcPct val="0"/>
              </a:spcBef>
              <a:spcAft>
                <a:spcPct val="0"/>
              </a:spcAft>
              <a:defRPr sz="4000" b="1">
                <a:solidFill>
                  <a:schemeClr val="tx1"/>
                </a:solidFill>
                <a:latin typeface="Garamond" pitchFamily="18" charset="0"/>
              </a:defRPr>
            </a:lvl8pPr>
            <a:lvl9pPr marL="1828800" algn="l" rtl="0" fontAlgn="base">
              <a:spcBef>
                <a:spcPct val="0"/>
              </a:spcBef>
              <a:spcAft>
                <a:spcPct val="0"/>
              </a:spcAft>
              <a:defRPr sz="4000" b="1">
                <a:solidFill>
                  <a:schemeClr val="tx1"/>
                </a:solidFill>
                <a:latin typeface="Garamond" pitchFamily="18" charset="0"/>
              </a:defRPr>
            </a:lvl9pPr>
          </a:lstStyle>
          <a:p>
            <a:pPr algn="r"/>
            <a:r>
              <a:rPr lang="en-US" sz="2800" smtClean="0">
                <a:solidFill>
                  <a:schemeClr val="bg1"/>
                </a:solidFill>
                <a:latin typeface="Calibri" pitchFamily="34" charset="0"/>
              </a:rPr>
              <a:t>Threat Assessment</a:t>
            </a:r>
            <a:endParaRPr lang="en-US" sz="2800" dirty="0">
              <a:solidFill>
                <a:schemeClr val="bg1"/>
              </a:solidFill>
              <a:latin typeface="Calibri" pitchFamily="34" charset="0"/>
            </a:endParaRPr>
          </a:p>
        </p:txBody>
      </p:sp>
      <p:sp>
        <p:nvSpPr>
          <p:cNvPr id="5"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Key Points to Introduce this Step</a:t>
            </a:r>
          </a:p>
        </p:txBody>
      </p:sp>
      <p:graphicFrame>
        <p:nvGraphicFramePr>
          <p:cNvPr id="8" name="Content Placeholder 12"/>
          <p:cNvGraphicFramePr>
            <a:graphicFrameLocks noGrp="1"/>
          </p:cNvGraphicFramePr>
          <p:nvPr>
            <p:ph idx="1"/>
            <p:extLst>
              <p:ext uri="{D42A27DB-BD31-4B8C-83A1-F6EECF244321}">
                <p14:modId xmlns:p14="http://schemas.microsoft.com/office/powerpoint/2010/main" val="2884844047"/>
              </p:ext>
            </p:extLst>
          </p:nvPr>
        </p:nvGraphicFramePr>
        <p:xfrm>
          <a:off x="811213" y="1447800"/>
          <a:ext cx="7521575" cy="5318129"/>
        </p:xfrm>
        <a:graphic>
          <a:graphicData uri="http://schemas.openxmlformats.org/drawingml/2006/table">
            <a:tbl>
              <a:tblPr/>
              <a:tblGrid>
                <a:gridCol w="1414462"/>
                <a:gridCol w="849313"/>
                <a:gridCol w="741362"/>
                <a:gridCol w="1011238"/>
                <a:gridCol w="1100137"/>
                <a:gridCol w="874713"/>
                <a:gridCol w="638175"/>
                <a:gridCol w="892175"/>
              </a:tblGrid>
              <a:tr h="577850">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Times New Roman" charset="0"/>
                        </a:rPr>
                        <a:t>THREAT RATING SYSTEM</a:t>
                      </a:r>
                      <a:endParaRPr kumimoji="0" lang="en-US" sz="14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ＭＳ Ｐゴシック" charset="0"/>
                          <a:cs typeface="Times New Roman" charset="0"/>
                        </a:rPr>
                        <a:t>THREAT RATING CRITERIA</a:t>
                      </a:r>
                      <a:endParaRPr kumimoji="0" lang="en-US" sz="14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Times New Roman" charset="0"/>
                        </a:rPr>
                        <a:t>CMP e-AM / TNC Rapid CAP</a:t>
                      </a:r>
                      <a:endParaRPr kumimoji="0" lang="en-US" sz="14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Scope</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Severity</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Irreversibility</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Times New Roman" charset="0"/>
                        </a:rPr>
                        <a:t>TNC 5-S</a:t>
                      </a:r>
                      <a:endParaRPr kumimoji="0" lang="en-US" sz="14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Scope (Spatial)</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Severity</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Contribution</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Irreversibility</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Times New Roman" charset="0"/>
                        </a:rPr>
                        <a:t>BSP TRA</a:t>
                      </a:r>
                      <a:endParaRPr kumimoji="0" lang="en-US" sz="14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Area</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Intensity</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Urgency</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Times New Roman" charset="0"/>
                        </a:rPr>
                        <a:t>Birdlife</a:t>
                      </a:r>
                      <a:endParaRPr kumimoji="0" lang="en-US" sz="14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Scope</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Severity</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Timing</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Times New Roman" charset="0"/>
                        </a:rPr>
                        <a:t>WWF RAPPAM</a:t>
                      </a:r>
                      <a:endParaRPr kumimoji="0" lang="en-US" sz="14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Extent</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Impact</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Permanence</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Probability</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Trend</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Times New Roman" charset="0"/>
                        </a:rPr>
                        <a:t>TNC’s SE Division</a:t>
                      </a:r>
                      <a:endParaRPr kumimoji="0" lang="en-US" sz="14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Extent –  % Targets</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Severity</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Times New Roman" charset="0"/>
                        </a:rPr>
                        <a:t>WWF Root Causes</a:t>
                      </a:r>
                      <a:endParaRPr kumimoji="0" lang="en-US" sz="14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Scope</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Impact</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Permanence</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r>
              <a:tr h="528638">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Times New Roman" charset="0"/>
                        </a:rPr>
                        <a:t>WCS Living Landscapes</a:t>
                      </a:r>
                      <a:endParaRPr kumimoji="0" lang="en-US" sz="14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Proportion of Area</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Severity</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Recovery Time</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Times New Roman" charset="0"/>
                        </a:rPr>
                        <a:t>Probability</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charset="0"/>
                          <a:ea typeface="ＭＳ Ｐゴシック" charset="0"/>
                          <a:cs typeface="Times New Roman" charset="0"/>
                        </a:rPr>
                        <a:t>Urgency</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774850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330277484"/>
              </p:ext>
            </p:extLst>
          </p:nvPr>
        </p:nvGraphicFramePr>
        <p:xfrm>
          <a:off x="2354580" y="2416626"/>
          <a:ext cx="5254536" cy="1714488"/>
        </p:xfrm>
        <a:graphic>
          <a:graphicData uri="http://schemas.openxmlformats.org/drawingml/2006/table">
            <a:tbl>
              <a:tblPr/>
              <a:tblGrid>
                <a:gridCol w="875756"/>
                <a:gridCol w="875756"/>
                <a:gridCol w="875756"/>
                <a:gridCol w="875756"/>
                <a:gridCol w="875756"/>
                <a:gridCol w="875756"/>
              </a:tblGrid>
              <a:tr h="285748">
                <a:tc>
                  <a:txBody>
                    <a:bodyPr/>
                    <a:lstStyle/>
                    <a:p>
                      <a:pPr marL="0" marR="0" algn="r">
                        <a:lnSpc>
                          <a:spcPts val="1400"/>
                        </a:lnSpc>
                        <a:spcBef>
                          <a:spcPts val="0"/>
                        </a:spcBef>
                        <a:spcAft>
                          <a:spcPts val="0"/>
                        </a:spcAft>
                      </a:pPr>
                      <a:endParaRPr lang="en-GB" sz="1000" dirty="0">
                        <a:solidFill>
                          <a:srgbClr val="000000"/>
                        </a:solidFill>
                        <a:latin typeface="Arial"/>
                        <a:ea typeface="Times New Roman"/>
                        <a:cs typeface="Times New Roman"/>
                      </a:endParaRPr>
                    </a:p>
                  </a:txBody>
                  <a:tcPr marL="19050" marR="19050" marT="0" marB="0">
                    <a:lnL>
                      <a:noFill/>
                    </a:lnL>
                    <a:lnR>
                      <a:noFill/>
                    </a:lnR>
                    <a:lnT>
                      <a:noFill/>
                    </a:lnT>
                    <a:lnB>
                      <a:noFill/>
                    </a:lnB>
                  </a:tcPr>
                </a:tc>
                <a:tc>
                  <a:txBody>
                    <a:bodyPr/>
                    <a:lstStyle/>
                    <a:p>
                      <a:pPr marL="0" marR="0" algn="ctr">
                        <a:lnSpc>
                          <a:spcPts val="1400"/>
                        </a:lnSpc>
                        <a:spcBef>
                          <a:spcPts val="0"/>
                        </a:spcBef>
                        <a:spcAft>
                          <a:spcPts val="0"/>
                        </a:spcAft>
                      </a:pPr>
                      <a:endParaRPr lang="en-GB" sz="1000">
                        <a:solidFill>
                          <a:srgbClr val="000000"/>
                        </a:solidFill>
                        <a:latin typeface="Arial"/>
                        <a:ea typeface="Times New Roman"/>
                        <a:cs typeface="Times New Roman"/>
                      </a:endParaRPr>
                    </a:p>
                  </a:txBody>
                  <a:tcPr marL="19050" marR="19050" marT="0" marB="0">
                    <a:lnL>
                      <a:noFill/>
                    </a:lnL>
                    <a:lnR w="28575" cap="flat" cmpd="sng" algn="ctr">
                      <a:solidFill>
                        <a:srgbClr val="000000"/>
                      </a:solidFill>
                      <a:prstDash val="solid"/>
                      <a:round/>
                      <a:headEnd type="none" w="med" len="med"/>
                      <a:tailEnd type="none" w="med" len="med"/>
                    </a:lnR>
                    <a:lnT>
                      <a:noFill/>
                    </a:lnT>
                    <a:lnB>
                      <a:noFill/>
                    </a:lnB>
                  </a:tcPr>
                </a:tc>
                <a:tc gridSpan="4">
                  <a:txBody>
                    <a:bodyPr/>
                    <a:lstStyle/>
                    <a:p>
                      <a:pPr marL="0" marR="0" algn="ctr">
                        <a:lnSpc>
                          <a:spcPts val="1400"/>
                        </a:lnSpc>
                        <a:spcBef>
                          <a:spcPts val="0"/>
                        </a:spcBef>
                        <a:spcAft>
                          <a:spcPts val="0"/>
                        </a:spcAft>
                      </a:pPr>
                      <a:r>
                        <a:rPr lang="en-GB" sz="1000" b="1" dirty="0">
                          <a:solidFill>
                            <a:srgbClr val="000000"/>
                          </a:solidFill>
                          <a:latin typeface="Arial"/>
                          <a:ea typeface="Times New Roman"/>
                          <a:cs typeface="Times New Roman"/>
                        </a:rPr>
                        <a:t>Scope</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85748">
                <a:tc>
                  <a:txBody>
                    <a:bodyPr/>
                    <a:lstStyle/>
                    <a:p>
                      <a:pPr marL="0" marR="0" algn="r">
                        <a:lnSpc>
                          <a:spcPts val="1400"/>
                        </a:lnSpc>
                        <a:spcBef>
                          <a:spcPts val="0"/>
                        </a:spcBef>
                        <a:spcAft>
                          <a:spcPts val="0"/>
                        </a:spcAft>
                      </a:pPr>
                      <a:endParaRPr lang="en-GB" sz="1000">
                        <a:solidFill>
                          <a:srgbClr val="000000"/>
                        </a:solidFill>
                        <a:latin typeface="Arial"/>
                        <a:ea typeface="Times New Roman"/>
                        <a:cs typeface="Times New Roman"/>
                      </a:endParaRPr>
                    </a:p>
                  </a:txBody>
                  <a:tcPr marL="19050" marR="1905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endParaRPr lang="en-GB" sz="1000">
                        <a:solidFill>
                          <a:srgbClr val="000000"/>
                        </a:solidFill>
                        <a:latin typeface="Arial"/>
                        <a:ea typeface="Times New Roman"/>
                        <a:cs typeface="Times New Roman"/>
                      </a:endParaRPr>
                    </a:p>
                  </a:txBody>
                  <a:tcPr marL="19050" marR="19050" marT="0" marB="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Very High</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High</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Medium</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Low</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85748">
                <a:tc rowSpan="4">
                  <a:txBody>
                    <a:bodyPr/>
                    <a:lstStyle/>
                    <a:p>
                      <a:pPr marL="71755" marR="71755">
                        <a:lnSpc>
                          <a:spcPts val="1400"/>
                        </a:lnSpc>
                        <a:spcBef>
                          <a:spcPts val="0"/>
                        </a:spcBef>
                        <a:spcAft>
                          <a:spcPts val="0"/>
                        </a:spcAft>
                      </a:pPr>
                      <a:endParaRPr lang="en-US" sz="1200">
                        <a:latin typeface="Times New Roman"/>
                        <a:ea typeface="Times New Roman"/>
                        <a:cs typeface="Times New Roman"/>
                      </a:endParaRPr>
                    </a:p>
                    <a:p>
                      <a:pPr marL="71755" marR="71755" algn="ctr">
                        <a:lnSpc>
                          <a:spcPts val="1400"/>
                        </a:lnSpc>
                        <a:spcBef>
                          <a:spcPts val="0"/>
                        </a:spcBef>
                        <a:spcAft>
                          <a:spcPts val="0"/>
                        </a:spcAft>
                      </a:pPr>
                      <a:r>
                        <a:rPr lang="en-GB" sz="1000" b="1">
                          <a:solidFill>
                            <a:srgbClr val="000000"/>
                          </a:solidFill>
                          <a:latin typeface="Arial"/>
                          <a:ea typeface="Times New Roman"/>
                          <a:cs typeface="Times New Roman"/>
                        </a:rPr>
                        <a:t>Severity</a:t>
                      </a:r>
                      <a:endParaRPr lang="en-US" sz="1200">
                        <a:latin typeface="Times New Roman"/>
                        <a:ea typeface="Times New Roman"/>
                        <a:cs typeface="Times New Roman"/>
                      </a:endParaRPr>
                    </a:p>
                  </a:txBody>
                  <a:tcPr marL="19050" marR="1905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Very High</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Very High</a:t>
                      </a:r>
                      <a:endParaRPr lang="en-US" sz="120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High</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Medium</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Low</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285748">
                <a:tc vMerge="1">
                  <a:txBody>
                    <a:bodyPr/>
                    <a:lstStyle/>
                    <a:p>
                      <a:endParaRPr lang="en-US"/>
                    </a:p>
                  </a:txBody>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High</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High</a:t>
                      </a:r>
                      <a:endParaRPr lang="en-US" sz="120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High</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Medium</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Low</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285748">
                <a:tc vMerge="1">
                  <a:txBody>
                    <a:bodyPr/>
                    <a:lstStyle/>
                    <a:p>
                      <a:endParaRPr lang="en-US"/>
                    </a:p>
                  </a:txBody>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Medium</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Medium</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Medium</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Medium</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Low</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285748">
                <a:tc vMerge="1">
                  <a:txBody>
                    <a:bodyPr/>
                    <a:lstStyle/>
                    <a:p>
                      <a:endParaRPr lang="en-US"/>
                    </a:p>
                  </a:txBody>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Low</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Low</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Low</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Low</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Low</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369458056"/>
              </p:ext>
            </p:extLst>
          </p:nvPr>
        </p:nvGraphicFramePr>
        <p:xfrm>
          <a:off x="2403564" y="4789728"/>
          <a:ext cx="5205552" cy="1992072"/>
        </p:xfrm>
        <a:graphic>
          <a:graphicData uri="http://schemas.openxmlformats.org/drawingml/2006/table">
            <a:tbl>
              <a:tblPr/>
              <a:tblGrid>
                <a:gridCol w="867592"/>
                <a:gridCol w="867592"/>
                <a:gridCol w="867592"/>
                <a:gridCol w="867592"/>
                <a:gridCol w="867592"/>
                <a:gridCol w="867592"/>
              </a:tblGrid>
              <a:tr h="332012">
                <a:tc>
                  <a:txBody>
                    <a:bodyPr/>
                    <a:lstStyle/>
                    <a:p>
                      <a:pPr marL="0" marR="0" algn="r">
                        <a:lnSpc>
                          <a:spcPts val="1400"/>
                        </a:lnSpc>
                        <a:spcBef>
                          <a:spcPts val="0"/>
                        </a:spcBef>
                        <a:spcAft>
                          <a:spcPts val="0"/>
                        </a:spcAft>
                      </a:pPr>
                      <a:endParaRPr lang="en-GB" sz="1000" dirty="0">
                        <a:solidFill>
                          <a:srgbClr val="000000"/>
                        </a:solidFill>
                        <a:latin typeface="Arial"/>
                        <a:ea typeface="Times New Roman"/>
                        <a:cs typeface="Times New Roman"/>
                      </a:endParaRPr>
                    </a:p>
                  </a:txBody>
                  <a:tcPr marL="19050" marR="19050" marT="0" marB="0">
                    <a:lnL>
                      <a:noFill/>
                    </a:lnL>
                    <a:lnR>
                      <a:noFill/>
                    </a:lnR>
                    <a:lnT>
                      <a:noFill/>
                    </a:lnT>
                    <a:lnB>
                      <a:noFill/>
                    </a:lnB>
                  </a:tcPr>
                </a:tc>
                <a:tc>
                  <a:txBody>
                    <a:bodyPr/>
                    <a:lstStyle/>
                    <a:p>
                      <a:pPr marL="0" marR="0" algn="ctr">
                        <a:lnSpc>
                          <a:spcPts val="1400"/>
                        </a:lnSpc>
                        <a:spcBef>
                          <a:spcPts val="0"/>
                        </a:spcBef>
                        <a:spcAft>
                          <a:spcPts val="0"/>
                        </a:spcAft>
                      </a:pPr>
                      <a:endParaRPr lang="en-GB" sz="1000">
                        <a:solidFill>
                          <a:srgbClr val="000000"/>
                        </a:solidFill>
                        <a:latin typeface="Arial"/>
                        <a:ea typeface="Times New Roman"/>
                        <a:cs typeface="Times New Roman"/>
                      </a:endParaRPr>
                    </a:p>
                  </a:txBody>
                  <a:tcPr marL="19050" marR="19050" marT="0" marB="0">
                    <a:lnL>
                      <a:noFill/>
                    </a:lnL>
                    <a:lnR w="28575" cap="flat" cmpd="sng" algn="ctr">
                      <a:solidFill>
                        <a:srgbClr val="000000"/>
                      </a:solidFill>
                      <a:prstDash val="solid"/>
                      <a:round/>
                      <a:headEnd type="none" w="med" len="med"/>
                      <a:tailEnd type="none" w="med" len="med"/>
                    </a:lnR>
                    <a:lnT>
                      <a:noFill/>
                    </a:lnT>
                    <a:lnB>
                      <a:noFill/>
                    </a:lnB>
                  </a:tcPr>
                </a:tc>
                <a:tc gridSpan="4">
                  <a:txBody>
                    <a:bodyPr/>
                    <a:lstStyle/>
                    <a:p>
                      <a:pPr marL="0" marR="0" algn="ctr">
                        <a:lnSpc>
                          <a:spcPts val="1400"/>
                        </a:lnSpc>
                        <a:spcBef>
                          <a:spcPts val="0"/>
                        </a:spcBef>
                        <a:spcAft>
                          <a:spcPts val="0"/>
                        </a:spcAft>
                      </a:pPr>
                      <a:r>
                        <a:rPr lang="en-GB" sz="1000" b="1" smtClean="0">
                          <a:solidFill>
                            <a:srgbClr val="000000"/>
                          </a:solidFill>
                          <a:latin typeface="Arial"/>
                          <a:ea typeface="Times New Roman"/>
                          <a:cs typeface="Times New Roman"/>
                        </a:rPr>
                        <a:t>Irreversibility</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32012">
                <a:tc>
                  <a:txBody>
                    <a:bodyPr/>
                    <a:lstStyle/>
                    <a:p>
                      <a:pPr marL="0" marR="0" algn="r">
                        <a:lnSpc>
                          <a:spcPts val="1400"/>
                        </a:lnSpc>
                        <a:spcBef>
                          <a:spcPts val="0"/>
                        </a:spcBef>
                        <a:spcAft>
                          <a:spcPts val="0"/>
                        </a:spcAft>
                      </a:pPr>
                      <a:endParaRPr lang="en-GB" sz="1000">
                        <a:solidFill>
                          <a:srgbClr val="000000"/>
                        </a:solidFill>
                        <a:latin typeface="Arial"/>
                        <a:ea typeface="Times New Roman"/>
                        <a:cs typeface="Times New Roman"/>
                      </a:endParaRPr>
                    </a:p>
                  </a:txBody>
                  <a:tcPr marL="19050" marR="1905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endParaRPr lang="en-GB" sz="1000">
                        <a:solidFill>
                          <a:srgbClr val="000000"/>
                        </a:solidFill>
                        <a:latin typeface="Arial"/>
                        <a:ea typeface="Times New Roman"/>
                        <a:cs typeface="Times New Roman"/>
                      </a:endParaRPr>
                    </a:p>
                  </a:txBody>
                  <a:tcPr marL="19050" marR="19050" marT="0" marB="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Very High</a:t>
                      </a:r>
                      <a:endParaRPr lang="en-US" sz="120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High</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Medium</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Low</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32012">
                <a:tc rowSpan="4">
                  <a:txBody>
                    <a:bodyPr/>
                    <a:lstStyle/>
                    <a:p>
                      <a:pPr marL="71755" marR="71755">
                        <a:lnSpc>
                          <a:spcPts val="1400"/>
                        </a:lnSpc>
                        <a:spcBef>
                          <a:spcPts val="0"/>
                        </a:spcBef>
                        <a:spcAft>
                          <a:spcPts val="0"/>
                        </a:spcAft>
                      </a:pPr>
                      <a:endParaRPr lang="en-US" sz="1200">
                        <a:latin typeface="Times New Roman"/>
                        <a:ea typeface="Times New Roman"/>
                        <a:cs typeface="Times New Roman"/>
                      </a:endParaRPr>
                    </a:p>
                    <a:p>
                      <a:pPr marL="71755" marR="71755" algn="ctr">
                        <a:lnSpc>
                          <a:spcPts val="1400"/>
                        </a:lnSpc>
                        <a:spcBef>
                          <a:spcPts val="0"/>
                        </a:spcBef>
                        <a:spcAft>
                          <a:spcPts val="0"/>
                        </a:spcAft>
                      </a:pPr>
                      <a:r>
                        <a:rPr lang="en-GB" sz="1000" b="1">
                          <a:solidFill>
                            <a:srgbClr val="000000"/>
                          </a:solidFill>
                          <a:latin typeface="Arial"/>
                          <a:ea typeface="Times New Roman"/>
                          <a:cs typeface="Times New Roman"/>
                        </a:rPr>
                        <a:t>Magnitude</a:t>
                      </a:r>
                      <a:endParaRPr lang="en-US" sz="1200">
                        <a:latin typeface="Times New Roman"/>
                        <a:ea typeface="Times New Roman"/>
                        <a:cs typeface="Times New Roman"/>
                      </a:endParaRPr>
                    </a:p>
                  </a:txBody>
                  <a:tcPr marL="19050" marR="1905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Very High</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Very High</a:t>
                      </a:r>
                      <a:endParaRPr lang="en-US" sz="120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Very High</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Very High</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High</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2012">
                <a:tc vMerge="1">
                  <a:txBody>
                    <a:bodyPr/>
                    <a:lstStyle/>
                    <a:p>
                      <a:endParaRPr lang="en-US"/>
                    </a:p>
                  </a:txBody>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High</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Very High</a:t>
                      </a:r>
                      <a:endParaRPr lang="en-US" sz="120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High</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High</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Medium</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332012">
                <a:tc vMerge="1">
                  <a:txBody>
                    <a:bodyPr/>
                    <a:lstStyle/>
                    <a:p>
                      <a:endParaRPr lang="en-US"/>
                    </a:p>
                  </a:txBody>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Medium</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High</a:t>
                      </a:r>
                      <a:endParaRPr lang="en-US" sz="120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Medium</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Medium</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Low</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332012">
                <a:tc vMerge="1">
                  <a:txBody>
                    <a:bodyPr/>
                    <a:lstStyle/>
                    <a:p>
                      <a:endParaRPr lang="en-US"/>
                    </a:p>
                  </a:txBody>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Low</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Medium</a:t>
                      </a:r>
                      <a:endParaRPr lang="en-US" sz="120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Low</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lnSpc>
                          <a:spcPts val="1400"/>
                        </a:lnSpc>
                        <a:spcBef>
                          <a:spcPts val="0"/>
                        </a:spcBef>
                        <a:spcAft>
                          <a:spcPts val="0"/>
                        </a:spcAft>
                      </a:pPr>
                      <a:r>
                        <a:rPr lang="en-GB" sz="1000">
                          <a:solidFill>
                            <a:srgbClr val="000000"/>
                          </a:solidFill>
                          <a:latin typeface="Arial"/>
                          <a:ea typeface="Times New Roman"/>
                          <a:cs typeface="Times New Roman"/>
                        </a:rPr>
                        <a:t>Low</a:t>
                      </a:r>
                      <a:endParaRPr lang="en-US" sz="120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lnSpc>
                          <a:spcPts val="1400"/>
                        </a:lnSpc>
                        <a:spcBef>
                          <a:spcPts val="0"/>
                        </a:spcBef>
                        <a:spcAft>
                          <a:spcPts val="0"/>
                        </a:spcAft>
                      </a:pPr>
                      <a:r>
                        <a:rPr lang="en-GB" sz="1000" dirty="0">
                          <a:solidFill>
                            <a:srgbClr val="000000"/>
                          </a:solidFill>
                          <a:latin typeface="Arial"/>
                          <a:ea typeface="Times New Roman"/>
                          <a:cs typeface="Times New Roman"/>
                        </a:rPr>
                        <a:t>Low</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bl>
          </a:graphicData>
        </a:graphic>
      </p:graphicFrame>
      <p:sp>
        <p:nvSpPr>
          <p:cNvPr id="33797" name="TextBox 11"/>
          <p:cNvSpPr txBox="1">
            <a:spLocks noChangeArrowheads="1"/>
          </p:cNvSpPr>
          <p:nvPr/>
        </p:nvSpPr>
        <p:spPr bwMode="auto">
          <a:xfrm>
            <a:off x="457200" y="1981200"/>
            <a:ext cx="7691438" cy="461963"/>
          </a:xfrm>
          <a:prstGeom prst="rect">
            <a:avLst/>
          </a:prstGeom>
          <a:noFill/>
          <a:ln w="9525">
            <a:noFill/>
            <a:miter lim="800000"/>
            <a:headEnd/>
            <a:tailEnd/>
          </a:ln>
        </p:spPr>
        <p:txBody>
          <a:bodyPr>
            <a:spAutoFit/>
          </a:bodyPr>
          <a:lstStyle/>
          <a:p>
            <a:pPr algn="l"/>
            <a:r>
              <a:rPr lang="en-US" sz="2400" dirty="0">
                <a:effectLst/>
              </a:rPr>
              <a:t>Scope + Severity = Threat Magnitude</a:t>
            </a:r>
          </a:p>
        </p:txBody>
      </p:sp>
      <p:sp>
        <p:nvSpPr>
          <p:cNvPr id="33798" name="TextBox 12"/>
          <p:cNvSpPr txBox="1">
            <a:spLocks noChangeArrowheads="1"/>
          </p:cNvSpPr>
          <p:nvPr/>
        </p:nvSpPr>
        <p:spPr bwMode="auto">
          <a:xfrm>
            <a:off x="457200" y="4332288"/>
            <a:ext cx="7691438" cy="461962"/>
          </a:xfrm>
          <a:prstGeom prst="rect">
            <a:avLst/>
          </a:prstGeom>
          <a:noFill/>
          <a:ln w="9525">
            <a:noFill/>
            <a:miter lim="800000"/>
            <a:headEnd/>
            <a:tailEnd/>
          </a:ln>
        </p:spPr>
        <p:txBody>
          <a:bodyPr>
            <a:spAutoFit/>
          </a:bodyPr>
          <a:lstStyle/>
          <a:p>
            <a:pPr algn="l"/>
            <a:r>
              <a:rPr lang="en-US" sz="2400" dirty="0">
                <a:effectLst/>
              </a:rPr>
              <a:t>Threat Magnitude + Irreversibility = Threat Rating</a:t>
            </a:r>
          </a:p>
        </p:txBody>
      </p:sp>
      <p:sp>
        <p:nvSpPr>
          <p:cNvPr id="7"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chemeClr val="bg1"/>
                </a:solidFill>
                <a:effectLst/>
                <a:uLnTx/>
                <a:uFillTx/>
                <a:latin typeface="Calibri" pitchFamily="34" charset="0"/>
                <a:ea typeface="+mj-ea"/>
                <a:cs typeface="+mj-cs"/>
              </a:rPr>
              <a:t>Threat Assessment</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8"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Key Points to Introduce this Step</a:t>
            </a:r>
          </a:p>
        </p:txBody>
      </p:sp>
      <p:sp>
        <p:nvSpPr>
          <p:cNvPr id="4" name="Rectangle 3"/>
          <p:cNvSpPr/>
          <p:nvPr/>
        </p:nvSpPr>
        <p:spPr>
          <a:xfrm>
            <a:off x="-76200" y="1457980"/>
            <a:ext cx="9372600" cy="523220"/>
          </a:xfrm>
          <a:prstGeom prst="rect">
            <a:avLst/>
          </a:prstGeom>
        </p:spPr>
        <p:txBody>
          <a:bodyPr wrap="square">
            <a:spAutoFit/>
          </a:bodyPr>
          <a:lstStyle/>
          <a:p>
            <a:pPr marL="566738" lvl="0" indent="-509588" eaLnBrk="0" hangingPunct="0">
              <a:spcBef>
                <a:spcPct val="20000"/>
              </a:spcBef>
            </a:pPr>
            <a:r>
              <a:rPr lang="en-US" sz="2800" b="1" kern="0" dirty="0">
                <a:solidFill>
                  <a:srgbClr val="333399"/>
                </a:solidFill>
                <a:latin typeface="Arial"/>
              </a:rPr>
              <a:t>Miradi uses a Rule-Based system to combine scores</a:t>
            </a:r>
          </a:p>
        </p:txBody>
      </p:sp>
    </p:spTree>
    <p:extLst>
      <p:ext uri="{BB962C8B-B14F-4D97-AF65-F5344CB8AC3E}">
        <p14:creationId xmlns:p14="http://schemas.microsoft.com/office/powerpoint/2010/main" val="39217952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srcRect r="1467" b="4960"/>
          <a:stretch>
            <a:fillRect/>
          </a:stretch>
        </p:blipFill>
        <p:spPr bwMode="auto">
          <a:xfrm>
            <a:off x="136480" y="2364981"/>
            <a:ext cx="8792914" cy="2359419"/>
          </a:xfrm>
          <a:prstGeom prst="rect">
            <a:avLst/>
          </a:prstGeom>
          <a:noFill/>
          <a:ln w="9525">
            <a:noFill/>
            <a:miter lim="800000"/>
            <a:headEnd/>
            <a:tailEnd/>
          </a:ln>
          <a:effectLst>
            <a:outerShdw blurRad="50800" dist="139700" dir="2700000" algn="tl" rotWithShape="0">
              <a:prstClr val="black">
                <a:alpha val="40000"/>
              </a:prstClr>
            </a:outerShdw>
          </a:effectLst>
        </p:spPr>
      </p:pic>
      <p:sp>
        <p:nvSpPr>
          <p:cNvPr id="9"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chemeClr val="bg1"/>
                </a:solidFill>
                <a:effectLst/>
                <a:uLnTx/>
                <a:uFillTx/>
                <a:latin typeface="Calibri" pitchFamily="34" charset="0"/>
                <a:ea typeface="+mj-ea"/>
                <a:cs typeface="+mj-cs"/>
              </a:rPr>
              <a:t>Threat Assessment</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10"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Key Points to Introduce this Step</a:t>
            </a:r>
          </a:p>
        </p:txBody>
      </p:sp>
      <p:sp>
        <p:nvSpPr>
          <p:cNvPr id="11" name="Rectangle 10"/>
          <p:cNvSpPr/>
          <p:nvPr/>
        </p:nvSpPr>
        <p:spPr>
          <a:xfrm>
            <a:off x="-76200" y="1457980"/>
            <a:ext cx="9372600" cy="523220"/>
          </a:xfrm>
          <a:prstGeom prst="rect">
            <a:avLst/>
          </a:prstGeom>
        </p:spPr>
        <p:txBody>
          <a:bodyPr wrap="square">
            <a:spAutoFit/>
          </a:bodyPr>
          <a:lstStyle/>
          <a:p>
            <a:pPr marL="566738" lvl="0" indent="-509588" eaLnBrk="0" hangingPunct="0">
              <a:spcBef>
                <a:spcPct val="20000"/>
              </a:spcBef>
            </a:pPr>
            <a:r>
              <a:rPr lang="en-US" sz="2800" b="1" kern="0" dirty="0" smtClean="0">
                <a:solidFill>
                  <a:srgbClr val="333399"/>
                </a:solidFill>
                <a:latin typeface="Arial"/>
              </a:rPr>
              <a:t>Miradi summarizes across the three criteria</a:t>
            </a:r>
            <a:endParaRPr lang="en-US" sz="2800" b="1" kern="0" dirty="0">
              <a:solidFill>
                <a:srgbClr val="333399"/>
              </a:solidFill>
              <a:latin typeface="Arial"/>
            </a:endParaRPr>
          </a:p>
        </p:txBody>
      </p:sp>
    </p:spTree>
    <p:extLst>
      <p:ext uri="{BB962C8B-B14F-4D97-AF65-F5344CB8AC3E}">
        <p14:creationId xmlns:p14="http://schemas.microsoft.com/office/powerpoint/2010/main" val="27841871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014065"/>
            <a:ext cx="8947150" cy="3319935"/>
            <a:chOff x="98425" y="1517650"/>
            <a:chExt cx="8947150" cy="3319935"/>
          </a:xfrm>
        </p:grpSpPr>
        <p:pic>
          <p:nvPicPr>
            <p:cNvPr id="31747" name="Picture 4" descr="Threats Table.png"/>
            <p:cNvPicPr>
              <a:picLocks noChangeAspect="1"/>
            </p:cNvPicPr>
            <p:nvPr/>
          </p:nvPicPr>
          <p:blipFill>
            <a:blip r:embed="rId3" cstate="screen"/>
            <a:srcRect r="3008" b="37096"/>
            <a:stretch>
              <a:fillRect/>
            </a:stretch>
          </p:blipFill>
          <p:spPr bwMode="auto">
            <a:xfrm>
              <a:off x="98425" y="1517650"/>
              <a:ext cx="8947150" cy="3066707"/>
            </a:xfrm>
            <a:prstGeom prst="rect">
              <a:avLst/>
            </a:prstGeom>
            <a:noFill/>
            <a:ln w="9525">
              <a:noFill/>
              <a:miter lim="800000"/>
              <a:headEnd/>
              <a:tailEnd/>
            </a:ln>
          </p:spPr>
        </p:pic>
        <p:pic>
          <p:nvPicPr>
            <p:cNvPr id="5" name="Picture 4" descr="Threats Table.png"/>
            <p:cNvPicPr>
              <a:picLocks noChangeAspect="1"/>
            </p:cNvPicPr>
            <p:nvPr/>
          </p:nvPicPr>
          <p:blipFill>
            <a:blip r:embed="rId4" cstate="screen"/>
            <a:srcRect/>
            <a:stretch>
              <a:fillRect/>
            </a:stretch>
          </p:blipFill>
          <p:spPr bwMode="auto">
            <a:xfrm>
              <a:off x="98425" y="4596714"/>
              <a:ext cx="8947150" cy="240871"/>
            </a:xfrm>
            <a:prstGeom prst="rect">
              <a:avLst/>
            </a:prstGeom>
            <a:noFill/>
            <a:ln w="9525">
              <a:noFill/>
              <a:miter lim="800000"/>
              <a:headEnd/>
              <a:tailEnd/>
            </a:ln>
          </p:spPr>
        </p:pic>
      </p:grpSp>
      <p:sp>
        <p:nvSpPr>
          <p:cNvPr id="14" name="Rectangle 13"/>
          <p:cNvSpPr/>
          <p:nvPr/>
        </p:nvSpPr>
        <p:spPr>
          <a:xfrm>
            <a:off x="4473146" y="5334892"/>
            <a:ext cx="4399005" cy="1508105"/>
          </a:xfrm>
          <a:prstGeom prst="rect">
            <a:avLst/>
          </a:prstGeom>
        </p:spPr>
        <p:txBody>
          <a:bodyPr wrap="square">
            <a:spAutoFit/>
          </a:bodyPr>
          <a:lstStyle/>
          <a:p>
            <a:pPr marL="514350" indent="-514350" algn="l">
              <a:buFont typeface="Arial" pitchFamily="34" charset="0"/>
              <a:buNone/>
              <a:defRPr/>
            </a:pPr>
            <a:r>
              <a:rPr lang="en-US" sz="3200" u="sng" dirty="0" smtClean="0">
                <a:effectLst/>
              </a:rPr>
              <a:t>3-5-7 Rule:</a:t>
            </a:r>
          </a:p>
          <a:p>
            <a:pPr marL="971550" lvl="1" indent="-514350" algn="l">
              <a:buFont typeface="Arial" pitchFamily="34" charset="0"/>
              <a:buNone/>
              <a:defRPr/>
            </a:pPr>
            <a:r>
              <a:rPr lang="en-US" sz="2000" dirty="0" smtClean="0">
                <a:solidFill>
                  <a:srgbClr val="C00000"/>
                </a:solidFill>
                <a:effectLst/>
              </a:rPr>
              <a:t>3 Highs </a:t>
            </a:r>
            <a:r>
              <a:rPr lang="en-GB" sz="2000" dirty="0" smtClean="0">
                <a:solidFill>
                  <a:srgbClr val="C00000"/>
                </a:solidFill>
                <a:effectLst/>
              </a:rPr>
              <a:t>= 1 Very High</a:t>
            </a:r>
            <a:endParaRPr lang="en-US" sz="2000" dirty="0" smtClean="0">
              <a:solidFill>
                <a:srgbClr val="C00000"/>
              </a:solidFill>
              <a:effectLst/>
            </a:endParaRPr>
          </a:p>
          <a:p>
            <a:pPr lvl="1" algn="l">
              <a:buFont typeface="Times New Roman" pitchFamily="18" charset="0"/>
              <a:buNone/>
              <a:defRPr/>
            </a:pPr>
            <a:r>
              <a:rPr lang="en-GB" sz="2000" dirty="0" smtClean="0">
                <a:solidFill>
                  <a:srgbClr val="C00000"/>
                </a:solidFill>
                <a:effectLst/>
              </a:rPr>
              <a:t>5 Mediums = 1 High</a:t>
            </a:r>
            <a:endParaRPr lang="en-US" sz="2000" dirty="0" smtClean="0">
              <a:solidFill>
                <a:srgbClr val="C00000"/>
              </a:solidFill>
              <a:effectLst/>
            </a:endParaRPr>
          </a:p>
          <a:p>
            <a:pPr lvl="1" algn="l">
              <a:buFont typeface="Times New Roman" pitchFamily="18" charset="0"/>
              <a:buNone/>
              <a:defRPr/>
            </a:pPr>
            <a:r>
              <a:rPr lang="en-GB" sz="2000" dirty="0" smtClean="0">
                <a:solidFill>
                  <a:srgbClr val="C00000"/>
                </a:solidFill>
                <a:effectLst/>
              </a:rPr>
              <a:t>7 Lows = Medium </a:t>
            </a:r>
            <a:endParaRPr lang="en-US" sz="2000" dirty="0" smtClean="0">
              <a:solidFill>
                <a:srgbClr val="C00000"/>
              </a:solidFill>
              <a:effectLst/>
            </a:endParaRPr>
          </a:p>
        </p:txBody>
      </p:sp>
      <p:sp>
        <p:nvSpPr>
          <p:cNvPr id="15" name="Rectangle 14"/>
          <p:cNvSpPr/>
          <p:nvPr/>
        </p:nvSpPr>
        <p:spPr>
          <a:xfrm>
            <a:off x="275965" y="5334000"/>
            <a:ext cx="4258141" cy="892552"/>
          </a:xfrm>
          <a:prstGeom prst="rect">
            <a:avLst/>
          </a:prstGeom>
        </p:spPr>
        <p:txBody>
          <a:bodyPr wrap="square">
            <a:spAutoFit/>
          </a:bodyPr>
          <a:lstStyle/>
          <a:p>
            <a:pPr marL="514350" indent="-514350" algn="l">
              <a:buFont typeface="Arial" pitchFamily="34" charset="0"/>
              <a:buNone/>
              <a:defRPr/>
            </a:pPr>
            <a:r>
              <a:rPr lang="en-US" sz="3200" u="sng" dirty="0" smtClean="0">
                <a:effectLst/>
              </a:rPr>
              <a:t>2 Prime Rule:</a:t>
            </a:r>
          </a:p>
          <a:p>
            <a:pPr marL="514350" indent="-514350" algn="l">
              <a:buFont typeface="Arial" pitchFamily="34" charset="0"/>
              <a:buNone/>
              <a:defRPr/>
            </a:pPr>
            <a:r>
              <a:rPr lang="en-US" sz="2000" dirty="0" smtClean="0">
                <a:solidFill>
                  <a:srgbClr val="C00000"/>
                </a:solidFill>
                <a:effectLst/>
              </a:rPr>
              <a:t>Need at least 2 of a level</a:t>
            </a:r>
          </a:p>
        </p:txBody>
      </p:sp>
      <p:sp>
        <p:nvSpPr>
          <p:cNvPr id="8" name="Rectangle 7"/>
          <p:cNvSpPr/>
          <p:nvPr/>
        </p:nvSpPr>
        <p:spPr>
          <a:xfrm>
            <a:off x="-76200" y="1457980"/>
            <a:ext cx="9372600" cy="523220"/>
          </a:xfrm>
          <a:prstGeom prst="rect">
            <a:avLst/>
          </a:prstGeom>
        </p:spPr>
        <p:txBody>
          <a:bodyPr wrap="square">
            <a:spAutoFit/>
          </a:bodyPr>
          <a:lstStyle/>
          <a:p>
            <a:pPr marL="566738" lvl="0" indent="-509588" eaLnBrk="0" hangingPunct="0">
              <a:spcBef>
                <a:spcPct val="20000"/>
              </a:spcBef>
            </a:pPr>
            <a:r>
              <a:rPr lang="en-US" sz="2800" b="1" kern="0" dirty="0" smtClean="0">
                <a:solidFill>
                  <a:srgbClr val="333399"/>
                </a:solidFill>
                <a:latin typeface="Arial"/>
              </a:rPr>
              <a:t>Miradi summarizes across all targets and threats</a:t>
            </a:r>
            <a:endParaRPr lang="en-US" sz="2800" b="1" kern="0" dirty="0">
              <a:solidFill>
                <a:srgbClr val="333399"/>
              </a:solidFill>
              <a:latin typeface="Arial"/>
            </a:endParaRPr>
          </a:p>
        </p:txBody>
      </p:sp>
      <p:sp>
        <p:nvSpPr>
          <p:cNvPr id="10"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chemeClr val="bg1"/>
                </a:solidFill>
                <a:effectLst/>
                <a:uLnTx/>
                <a:uFillTx/>
                <a:latin typeface="Calibri" pitchFamily="34" charset="0"/>
                <a:ea typeface="+mj-ea"/>
                <a:cs typeface="+mj-cs"/>
              </a:rPr>
              <a:t>Threat Assessment</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12"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Key Points to Introduce this Step</a:t>
            </a:r>
          </a:p>
        </p:txBody>
      </p:sp>
      <p:sp>
        <p:nvSpPr>
          <p:cNvPr id="13" name="Rectangle 12"/>
          <p:cNvSpPr/>
          <p:nvPr/>
        </p:nvSpPr>
        <p:spPr bwMode="auto">
          <a:xfrm>
            <a:off x="0" y="2209800"/>
            <a:ext cx="8947150" cy="422030"/>
          </a:xfrm>
          <a:prstGeom prst="rect">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ahoma" pitchFamily="34" charset="0"/>
            </a:endParaRPr>
          </a:p>
        </p:txBody>
      </p:sp>
      <p:sp>
        <p:nvSpPr>
          <p:cNvPr id="17" name="Rectangle 16"/>
          <p:cNvSpPr/>
          <p:nvPr/>
        </p:nvSpPr>
        <p:spPr bwMode="auto">
          <a:xfrm>
            <a:off x="-429" y="4267200"/>
            <a:ext cx="8947150" cy="422030"/>
          </a:xfrm>
          <a:prstGeom prst="rect">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7841761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3"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600200"/>
            <a:ext cx="9144000" cy="4724400"/>
          </a:xfrm>
        </p:spPr>
        <p:txBody>
          <a:bodyPr/>
          <a:lstStyle/>
          <a:p>
            <a:pPr eaLnBrk="1" hangingPunct="1">
              <a:lnSpc>
                <a:spcPct val="110000"/>
              </a:lnSpc>
              <a:buClr>
                <a:schemeClr val="tx1"/>
              </a:buClr>
            </a:pPr>
            <a:r>
              <a:rPr lang="en-US" sz="2800" dirty="0" smtClean="0">
                <a:solidFill>
                  <a:schemeClr val="accent2"/>
                </a:solidFill>
              </a:rPr>
              <a:t>Have they considered all threats (or KEAs if using a stress-based rating)? Anything missing?</a:t>
            </a:r>
          </a:p>
          <a:p>
            <a:pPr eaLnBrk="1" hangingPunct="1">
              <a:lnSpc>
                <a:spcPct val="110000"/>
              </a:lnSpc>
              <a:buClr>
                <a:schemeClr val="tx1"/>
              </a:buClr>
            </a:pPr>
            <a:endParaRPr lang="en-US" sz="1000" dirty="0" smtClean="0">
              <a:solidFill>
                <a:schemeClr val="accent2"/>
              </a:solidFill>
            </a:endParaRPr>
          </a:p>
          <a:p>
            <a:pPr eaLnBrk="1" hangingPunct="1">
              <a:lnSpc>
                <a:spcPct val="110000"/>
              </a:lnSpc>
              <a:buClr>
                <a:schemeClr val="tx1"/>
              </a:buClr>
            </a:pPr>
            <a:r>
              <a:rPr lang="en-US" sz="2800" dirty="0" smtClean="0">
                <a:solidFill>
                  <a:srgbClr val="008000"/>
                </a:solidFill>
              </a:rPr>
              <a:t>Any surprises with the rating roll-up? Probe for ideas on why this might be the case</a:t>
            </a:r>
          </a:p>
          <a:p>
            <a:pPr eaLnBrk="1" hangingPunct="1">
              <a:lnSpc>
                <a:spcPct val="110000"/>
              </a:lnSpc>
              <a:buClr>
                <a:schemeClr val="tx1"/>
              </a:buClr>
            </a:pPr>
            <a:endParaRPr lang="en-US" sz="1000" dirty="0" smtClean="0">
              <a:solidFill>
                <a:srgbClr val="008000"/>
              </a:solidFill>
            </a:endParaRPr>
          </a:p>
          <a:p>
            <a:pPr eaLnBrk="1" hangingPunct="1">
              <a:lnSpc>
                <a:spcPct val="110000"/>
              </a:lnSpc>
              <a:buClr>
                <a:schemeClr val="tx1"/>
              </a:buClr>
            </a:pPr>
            <a:r>
              <a:rPr lang="en-US" sz="2800" dirty="0" smtClean="0">
                <a:solidFill>
                  <a:srgbClr val="333399"/>
                </a:solidFill>
              </a:rPr>
              <a:t>Probe for over-rankings</a:t>
            </a:r>
          </a:p>
          <a:p>
            <a:pPr eaLnBrk="1" hangingPunct="1">
              <a:lnSpc>
                <a:spcPct val="110000"/>
              </a:lnSpc>
              <a:buClr>
                <a:schemeClr val="tx1"/>
              </a:buClr>
            </a:pPr>
            <a:endParaRPr lang="en-US" sz="1000" dirty="0" smtClean="0">
              <a:solidFill>
                <a:schemeClr val="accent2"/>
              </a:solidFill>
            </a:endParaRPr>
          </a:p>
          <a:p>
            <a:pPr eaLnBrk="1" hangingPunct="1">
              <a:lnSpc>
                <a:spcPct val="110000"/>
              </a:lnSpc>
              <a:buClr>
                <a:schemeClr val="tx1"/>
              </a:buClr>
            </a:pPr>
            <a:r>
              <a:rPr lang="en-US" sz="2800" dirty="0" smtClean="0">
                <a:solidFill>
                  <a:srgbClr val="008000"/>
                </a:solidFill>
              </a:rPr>
              <a:t>Look for “double-counting” of direct threats or stresses</a:t>
            </a:r>
          </a:p>
          <a:p>
            <a:pPr eaLnBrk="1" hangingPunct="1">
              <a:lnSpc>
                <a:spcPct val="110000"/>
              </a:lnSpc>
              <a:buClr>
                <a:schemeClr val="tx1"/>
              </a:buClr>
            </a:pPr>
            <a:endParaRPr lang="en-US" sz="1000" dirty="0" smtClean="0">
              <a:solidFill>
                <a:srgbClr val="008000"/>
              </a:solidFill>
            </a:endParaRPr>
          </a:p>
          <a:p>
            <a:pPr eaLnBrk="1" hangingPunct="1">
              <a:lnSpc>
                <a:spcPct val="110000"/>
              </a:lnSpc>
              <a:buClr>
                <a:schemeClr val="tx1"/>
              </a:buClr>
            </a:pPr>
            <a:r>
              <a:rPr lang="en-US" sz="2800" dirty="0" smtClean="0">
                <a:solidFill>
                  <a:srgbClr val="333399"/>
                </a:solidFill>
              </a:rPr>
              <a:t>Probe for </a:t>
            </a:r>
            <a:r>
              <a:rPr lang="en-US" sz="2800" b="1" u="sng" dirty="0" smtClean="0">
                <a:solidFill>
                  <a:srgbClr val="333399"/>
                </a:solidFill>
              </a:rPr>
              <a:t>specificity</a:t>
            </a:r>
            <a:r>
              <a:rPr lang="en-US" sz="2800" dirty="0" smtClean="0">
                <a:solidFill>
                  <a:srgbClr val="333399"/>
                </a:solidFill>
              </a:rPr>
              <a:t> of High-ranked direct threats</a:t>
            </a:r>
          </a:p>
          <a:p>
            <a:pPr lvl="1" eaLnBrk="1" hangingPunct="1">
              <a:lnSpc>
                <a:spcPct val="110000"/>
              </a:lnSpc>
              <a:buClr>
                <a:schemeClr val="tx1"/>
              </a:buClr>
            </a:pPr>
            <a:r>
              <a:rPr lang="en-US" sz="2800" dirty="0" smtClean="0">
                <a:solidFill>
                  <a:srgbClr val="333399"/>
                </a:solidFill>
              </a:rPr>
              <a:t>sooner or later the devil will be in the details</a:t>
            </a:r>
          </a:p>
        </p:txBody>
      </p:sp>
      <p:sp>
        <p:nvSpPr>
          <p:cNvPr id="7"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Threat Assessment</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8" name="Rectangle 2"/>
          <p:cNvSpPr txBox="1">
            <a:spLocks noChangeArrowheads="1"/>
          </p:cNvSpPr>
          <p:nvPr/>
        </p:nvSpPr>
        <p:spPr bwMode="auto">
          <a:xfrm>
            <a:off x="1828800" y="0"/>
            <a:ext cx="4572000" cy="12954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Critical Questions to Ask the Team</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0" y="1524000"/>
            <a:ext cx="8915400" cy="5334000"/>
          </a:xfrm>
        </p:spPr>
        <p:txBody>
          <a:bodyPr/>
          <a:lstStyle/>
          <a:p>
            <a:pPr eaLnBrk="1" hangingPunct="1">
              <a:lnSpc>
                <a:spcPct val="110000"/>
              </a:lnSpc>
              <a:buClr>
                <a:schemeClr val="tx1"/>
              </a:buClr>
              <a:buNone/>
            </a:pPr>
            <a:r>
              <a:rPr lang="en-US" sz="3200" b="1" dirty="0" smtClean="0">
                <a:solidFill>
                  <a:srgbClr val="000099"/>
                </a:solidFill>
              </a:rPr>
              <a:t>Issue: How to deal with historic threats?</a:t>
            </a:r>
          </a:p>
          <a:p>
            <a:pPr eaLnBrk="1" hangingPunct="1">
              <a:lnSpc>
                <a:spcPct val="110000"/>
              </a:lnSpc>
              <a:buClr>
                <a:schemeClr val="tx1"/>
              </a:buClr>
            </a:pPr>
            <a:endParaRPr lang="en-US" sz="3200" i="1" dirty="0" smtClean="0">
              <a:solidFill>
                <a:schemeClr val="accent2"/>
              </a:solidFill>
            </a:endParaRPr>
          </a:p>
          <a:p>
            <a:pPr lvl="1" eaLnBrk="1" hangingPunct="1">
              <a:lnSpc>
                <a:spcPct val="110000"/>
              </a:lnSpc>
              <a:buClr>
                <a:schemeClr val="tx1"/>
              </a:buClr>
            </a:pPr>
            <a:r>
              <a:rPr lang="en-US" sz="3200" i="1" dirty="0" smtClean="0">
                <a:solidFill>
                  <a:schemeClr val="accent2"/>
                </a:solidFill>
              </a:rPr>
              <a:t>“Sins of the past”</a:t>
            </a:r>
            <a:r>
              <a:rPr lang="en-US" sz="3200" dirty="0" smtClean="0">
                <a:solidFill>
                  <a:schemeClr val="accent2"/>
                </a:solidFill>
              </a:rPr>
              <a:t>  = lower viability</a:t>
            </a:r>
          </a:p>
          <a:p>
            <a:pPr lvl="1" eaLnBrk="1" hangingPunct="1">
              <a:lnSpc>
                <a:spcPct val="110000"/>
              </a:lnSpc>
              <a:buClr>
                <a:schemeClr val="tx1"/>
              </a:buClr>
            </a:pPr>
            <a:endParaRPr lang="en-US" sz="3200" i="1" dirty="0" smtClean="0">
              <a:solidFill>
                <a:srgbClr val="008000"/>
              </a:solidFill>
            </a:endParaRPr>
          </a:p>
          <a:p>
            <a:pPr lvl="1" eaLnBrk="1" hangingPunct="1">
              <a:lnSpc>
                <a:spcPct val="110000"/>
              </a:lnSpc>
              <a:buClr>
                <a:schemeClr val="tx1"/>
              </a:buClr>
            </a:pPr>
            <a:r>
              <a:rPr lang="en-US" sz="3200" i="1" dirty="0" smtClean="0">
                <a:solidFill>
                  <a:srgbClr val="008000"/>
                </a:solidFill>
              </a:rPr>
              <a:t>“Sins of the future”</a:t>
            </a:r>
            <a:r>
              <a:rPr lang="en-US" sz="3200" dirty="0" smtClean="0">
                <a:solidFill>
                  <a:srgbClr val="008000"/>
                </a:solidFill>
              </a:rPr>
              <a:t>  = threats</a:t>
            </a:r>
          </a:p>
          <a:p>
            <a:pPr eaLnBrk="1" hangingPunct="1">
              <a:lnSpc>
                <a:spcPct val="110000"/>
              </a:lnSpc>
              <a:buClr>
                <a:schemeClr val="tx1"/>
              </a:buClr>
              <a:buFontTx/>
              <a:buNone/>
            </a:pPr>
            <a:endParaRPr lang="en-US" sz="1800" dirty="0" smtClean="0"/>
          </a:p>
          <a:p>
            <a:pPr eaLnBrk="1" hangingPunct="1">
              <a:buClr>
                <a:schemeClr val="tx1"/>
              </a:buClr>
            </a:pPr>
            <a:endParaRPr lang="en-US" sz="1800" dirty="0" smtClean="0"/>
          </a:p>
        </p:txBody>
      </p:sp>
      <p:sp>
        <p:nvSpPr>
          <p:cNvPr id="223236" name="Rectangle 4"/>
          <p:cNvSpPr>
            <a:spLocks noChangeArrowheads="1"/>
          </p:cNvSpPr>
          <p:nvPr/>
        </p:nvSpPr>
        <p:spPr bwMode="auto">
          <a:xfrm>
            <a:off x="609600" y="3429000"/>
            <a:ext cx="7848600" cy="2667000"/>
          </a:xfrm>
          <a:prstGeom prst="rect">
            <a:avLst/>
          </a:prstGeom>
          <a:noFill/>
          <a:ln w="9525">
            <a:noFill/>
            <a:miter lim="800000"/>
            <a:headEnd/>
            <a:tailEnd/>
          </a:ln>
        </p:spPr>
        <p:txBody>
          <a:bodyPr/>
          <a:lstStyle/>
          <a:p>
            <a:pPr marL="342900" indent="-342900">
              <a:lnSpc>
                <a:spcPct val="120000"/>
              </a:lnSpc>
              <a:spcBef>
                <a:spcPct val="20000"/>
              </a:spcBef>
              <a:buClr>
                <a:srgbClr val="666633"/>
              </a:buClr>
              <a:buFontTx/>
              <a:buChar char="•"/>
            </a:pPr>
            <a:endParaRPr lang="en-US" sz="2000" b="1">
              <a:solidFill>
                <a:srgbClr val="666633"/>
              </a:solidFill>
              <a:latin typeface="Comic Sans MS" pitchFamily="66" charset="0"/>
            </a:endParaRPr>
          </a:p>
        </p:txBody>
      </p:sp>
      <p:sp>
        <p:nvSpPr>
          <p:cNvPr id="11"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Threat Assessment</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6" name="Rectangle 2"/>
          <p:cNvSpPr txBox="1">
            <a:spLocks noChangeArrowheads="1"/>
          </p:cNvSpPr>
          <p:nvPr/>
        </p:nvSpPr>
        <p:spPr bwMode="auto">
          <a:xfrm>
            <a:off x="1828800" y="0"/>
            <a:ext cx="4953000" cy="12954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Common Issues &amp; Recommendations</a:t>
            </a:r>
          </a:p>
        </p:txBody>
      </p:sp>
      <p:graphicFrame>
        <p:nvGraphicFramePr>
          <p:cNvPr id="101378" name="Object 5"/>
          <p:cNvGraphicFramePr>
            <a:graphicFrameLocks noChangeAspect="1"/>
          </p:cNvGraphicFramePr>
          <p:nvPr/>
        </p:nvGraphicFramePr>
        <p:xfrm>
          <a:off x="8305800" y="5791200"/>
          <a:ext cx="436563" cy="762000"/>
        </p:xfrm>
        <a:graphic>
          <a:graphicData uri="http://schemas.openxmlformats.org/presentationml/2006/ole">
            <mc:AlternateContent xmlns:mc="http://schemas.openxmlformats.org/markup-compatibility/2006">
              <mc:Choice xmlns:v="urn:schemas-microsoft-com:vml" Requires="v">
                <p:oleObj spid="_x0000_s101405" name="Clip" r:id="rId4" imgW="2439134" imgH="4408950" progId="">
                  <p:embed/>
                </p:oleObj>
              </mc:Choice>
              <mc:Fallback>
                <p:oleObj name="Clip" r:id="rId4" imgW="2439134" imgH="4408950" progId="">
                  <p:embed/>
                  <p:pic>
                    <p:nvPicPr>
                      <p:cNvPr id="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5791200"/>
                        <a:ext cx="43656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Effect transition="in" filter="wipe(left)">
                                      <p:cBhvr>
                                        <p:cTn id="7" dur="500"/>
                                        <p:tgtEl>
                                          <p:spTgt spid="9219">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9219">
                                            <p:txEl>
                                              <p:pRg st="4" end="4"/>
                                            </p:txEl>
                                          </p:spTgt>
                                        </p:tgtEl>
                                        <p:attrNameLst>
                                          <p:attrName>style.visibility</p:attrName>
                                        </p:attrNameLst>
                                      </p:cBhvr>
                                      <p:to>
                                        <p:strVal val="visible"/>
                                      </p:to>
                                    </p:set>
                                    <p:animEffect transition="in" filter="wipe(left)">
                                      <p:cBhvr>
                                        <p:cTn id="10"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a:xfrm>
            <a:off x="0" y="1600200"/>
            <a:ext cx="9144000" cy="4876800"/>
          </a:xfrm>
        </p:spPr>
        <p:txBody>
          <a:bodyPr/>
          <a:lstStyle/>
          <a:p>
            <a:pPr eaLnBrk="1" hangingPunct="1">
              <a:lnSpc>
                <a:spcPct val="90000"/>
              </a:lnSpc>
              <a:buNone/>
            </a:pPr>
            <a:r>
              <a:rPr lang="en-US" sz="3200" b="1" dirty="0" smtClean="0">
                <a:solidFill>
                  <a:schemeClr val="accent2"/>
                </a:solidFill>
              </a:rPr>
              <a:t>Issue: What about the 10 year guideline for ranking threats?</a:t>
            </a:r>
          </a:p>
          <a:p>
            <a:pPr lvl="1" eaLnBrk="1" hangingPunct="1">
              <a:lnSpc>
                <a:spcPct val="90000"/>
              </a:lnSpc>
              <a:spcBef>
                <a:spcPct val="15000"/>
              </a:spcBef>
            </a:pPr>
            <a:endParaRPr lang="en-US" dirty="0" smtClean="0">
              <a:solidFill>
                <a:srgbClr val="008000"/>
              </a:solidFill>
            </a:endParaRPr>
          </a:p>
          <a:p>
            <a:pPr lvl="1" eaLnBrk="1" hangingPunct="1">
              <a:lnSpc>
                <a:spcPct val="90000"/>
              </a:lnSpc>
              <a:spcBef>
                <a:spcPct val="15000"/>
              </a:spcBef>
            </a:pPr>
            <a:r>
              <a:rPr lang="en-US" sz="2800" dirty="0" smtClean="0">
                <a:solidFill>
                  <a:srgbClr val="008000"/>
                </a:solidFill>
              </a:rPr>
              <a:t>Works for everything but some invasive species &amp; long-term/persistent/insidious sources like climate change</a:t>
            </a:r>
          </a:p>
          <a:p>
            <a:pPr lvl="1" eaLnBrk="1" hangingPunct="1">
              <a:lnSpc>
                <a:spcPct val="90000"/>
              </a:lnSpc>
              <a:spcBef>
                <a:spcPct val="15000"/>
              </a:spcBef>
              <a:buFontTx/>
              <a:buNone/>
            </a:pPr>
            <a:endParaRPr lang="en-US" dirty="0" smtClean="0">
              <a:solidFill>
                <a:srgbClr val="008000"/>
              </a:solidFill>
            </a:endParaRPr>
          </a:p>
        </p:txBody>
      </p:sp>
      <p:sp>
        <p:nvSpPr>
          <p:cNvPr id="225284" name="Rectangle 4"/>
          <p:cNvSpPr>
            <a:spLocks noChangeArrowheads="1"/>
          </p:cNvSpPr>
          <p:nvPr/>
        </p:nvSpPr>
        <p:spPr bwMode="auto">
          <a:xfrm>
            <a:off x="609600" y="3429000"/>
            <a:ext cx="7848600" cy="2667000"/>
          </a:xfrm>
          <a:prstGeom prst="rect">
            <a:avLst/>
          </a:prstGeom>
          <a:noFill/>
          <a:ln w="9525">
            <a:noFill/>
            <a:miter lim="800000"/>
            <a:headEnd/>
            <a:tailEnd/>
          </a:ln>
        </p:spPr>
        <p:txBody>
          <a:bodyPr/>
          <a:lstStyle/>
          <a:p>
            <a:pPr marL="342900" indent="-342900">
              <a:lnSpc>
                <a:spcPct val="120000"/>
              </a:lnSpc>
              <a:spcBef>
                <a:spcPct val="20000"/>
              </a:spcBef>
              <a:buClr>
                <a:srgbClr val="666633"/>
              </a:buClr>
              <a:buFontTx/>
              <a:buChar char="•"/>
            </a:pPr>
            <a:endParaRPr lang="en-US" sz="2000" b="1">
              <a:solidFill>
                <a:srgbClr val="666633"/>
              </a:solidFill>
              <a:latin typeface="Comic Sans MS" pitchFamily="66" charset="0"/>
            </a:endParaRPr>
          </a:p>
        </p:txBody>
      </p:sp>
      <p:graphicFrame>
        <p:nvGraphicFramePr>
          <p:cNvPr id="1026" name="Object 5"/>
          <p:cNvGraphicFramePr>
            <a:graphicFrameLocks noChangeAspect="1"/>
          </p:cNvGraphicFramePr>
          <p:nvPr/>
        </p:nvGraphicFramePr>
        <p:xfrm>
          <a:off x="8305800" y="5791200"/>
          <a:ext cx="436563" cy="762000"/>
        </p:xfrm>
        <a:graphic>
          <a:graphicData uri="http://schemas.openxmlformats.org/presentationml/2006/ole">
            <mc:AlternateContent xmlns:mc="http://schemas.openxmlformats.org/markup-compatibility/2006">
              <mc:Choice xmlns:v="urn:schemas-microsoft-com:vml" Requires="v">
                <p:oleObj spid="_x0000_s1052" name="Clip" r:id="rId4" imgW="2439134" imgH="4408950" progId="">
                  <p:embed/>
                </p:oleObj>
              </mc:Choice>
              <mc:Fallback>
                <p:oleObj name="Clip" r:id="rId4" imgW="2439134" imgH="4408950" progId="">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5791200"/>
                        <a:ext cx="43656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Threat Assessment</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8" name="Rectangle 2"/>
          <p:cNvSpPr txBox="1">
            <a:spLocks noChangeArrowheads="1"/>
          </p:cNvSpPr>
          <p:nvPr/>
        </p:nvSpPr>
        <p:spPr bwMode="auto">
          <a:xfrm>
            <a:off x="1828800" y="0"/>
            <a:ext cx="4953000" cy="12954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Common Issues &amp; Recommendations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5283">
                                            <p:txEl>
                                              <p:pRg st="2" end="2"/>
                                            </p:txEl>
                                          </p:spTgt>
                                        </p:tgtEl>
                                        <p:attrNameLst>
                                          <p:attrName>style.visibility</p:attrName>
                                        </p:attrNameLst>
                                      </p:cBhvr>
                                      <p:to>
                                        <p:strVal val="visible"/>
                                      </p:to>
                                    </p:set>
                                    <p:animEffect transition="in" filter="wipe(left)">
                                      <p:cBhvr>
                                        <p:cTn id="7" dur="500"/>
                                        <p:tgtEl>
                                          <p:spTgt spid="2252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a:xfrm>
            <a:off x="0" y="1600200"/>
            <a:ext cx="9144000" cy="4876800"/>
          </a:xfrm>
        </p:spPr>
        <p:txBody>
          <a:bodyPr/>
          <a:lstStyle/>
          <a:p>
            <a:pPr eaLnBrk="1" hangingPunct="1">
              <a:lnSpc>
                <a:spcPct val="90000"/>
              </a:lnSpc>
              <a:buNone/>
            </a:pPr>
            <a:r>
              <a:rPr lang="en-US" sz="3200" b="1" dirty="0">
                <a:solidFill>
                  <a:schemeClr val="accent2"/>
                </a:solidFill>
              </a:rPr>
              <a:t>Issue: When to lump vs. split threats?</a:t>
            </a:r>
            <a:endParaRPr lang="en-US" sz="3200" b="1" dirty="0" smtClean="0">
              <a:solidFill>
                <a:schemeClr val="accent2"/>
              </a:solidFill>
            </a:endParaRPr>
          </a:p>
          <a:p>
            <a:pPr lvl="1" eaLnBrk="1" hangingPunct="1">
              <a:lnSpc>
                <a:spcPct val="90000"/>
              </a:lnSpc>
              <a:spcBef>
                <a:spcPct val="15000"/>
              </a:spcBef>
            </a:pPr>
            <a:endParaRPr lang="en-US" dirty="0" smtClean="0">
              <a:solidFill>
                <a:srgbClr val="008000"/>
              </a:solidFill>
            </a:endParaRPr>
          </a:p>
          <a:p>
            <a:pPr lvl="1" eaLnBrk="1" hangingPunct="1">
              <a:lnSpc>
                <a:spcPct val="90000"/>
              </a:lnSpc>
              <a:spcBef>
                <a:spcPct val="15000"/>
              </a:spcBef>
            </a:pPr>
            <a:r>
              <a:rPr lang="en-US" sz="2800" dirty="0">
                <a:solidFill>
                  <a:srgbClr val="008000"/>
                </a:solidFill>
              </a:rPr>
              <a:t>If in doubt, better to split initially</a:t>
            </a:r>
          </a:p>
          <a:p>
            <a:pPr lvl="1" eaLnBrk="1" hangingPunct="1">
              <a:lnSpc>
                <a:spcPct val="90000"/>
              </a:lnSpc>
              <a:spcBef>
                <a:spcPct val="15000"/>
              </a:spcBef>
            </a:pPr>
            <a:r>
              <a:rPr lang="en-US" sz="2800" dirty="0">
                <a:solidFill>
                  <a:srgbClr val="008000"/>
                </a:solidFill>
              </a:rPr>
              <a:t>Split if actors are different and will require different strategies (e.g., </a:t>
            </a:r>
            <a:r>
              <a:rPr lang="en-US" sz="2800" dirty="0" smtClean="0">
                <a:solidFill>
                  <a:srgbClr val="008000"/>
                </a:solidFill>
              </a:rPr>
              <a:t>artisanal </a:t>
            </a:r>
            <a:r>
              <a:rPr lang="en-US" sz="2800" dirty="0">
                <a:solidFill>
                  <a:srgbClr val="008000"/>
                </a:solidFill>
              </a:rPr>
              <a:t>vs. industrial fishing) </a:t>
            </a:r>
          </a:p>
          <a:p>
            <a:pPr lvl="1" eaLnBrk="1" hangingPunct="1">
              <a:lnSpc>
                <a:spcPct val="90000"/>
              </a:lnSpc>
              <a:spcBef>
                <a:spcPct val="15000"/>
              </a:spcBef>
            </a:pPr>
            <a:r>
              <a:rPr lang="en-US" sz="2800" dirty="0">
                <a:solidFill>
                  <a:srgbClr val="008000"/>
                </a:solidFill>
              </a:rPr>
              <a:t>And then use IUCN “common threat taxonomy” to give the perspective that lumping can </a:t>
            </a:r>
            <a:r>
              <a:rPr lang="en-US" sz="2800" dirty="0" smtClean="0">
                <a:solidFill>
                  <a:srgbClr val="008000"/>
                </a:solidFill>
              </a:rPr>
              <a:t>provide</a:t>
            </a:r>
          </a:p>
          <a:p>
            <a:pPr lvl="1" eaLnBrk="1" hangingPunct="1">
              <a:lnSpc>
                <a:spcPct val="90000"/>
              </a:lnSpc>
              <a:spcBef>
                <a:spcPct val="15000"/>
              </a:spcBef>
            </a:pPr>
            <a:r>
              <a:rPr lang="en-US" sz="2800" dirty="0" smtClean="0">
                <a:solidFill>
                  <a:srgbClr val="008000"/>
                </a:solidFill>
              </a:rPr>
              <a:t>Also, see if splitting artificially ‘dilutes’ threat ratings</a:t>
            </a:r>
            <a:endParaRPr lang="en-US" sz="2800" dirty="0">
              <a:solidFill>
                <a:srgbClr val="008000"/>
              </a:solidFill>
            </a:endParaRPr>
          </a:p>
          <a:p>
            <a:pPr lvl="1" eaLnBrk="1" hangingPunct="1">
              <a:lnSpc>
                <a:spcPct val="90000"/>
              </a:lnSpc>
              <a:spcBef>
                <a:spcPct val="15000"/>
              </a:spcBef>
              <a:buFontTx/>
              <a:buNone/>
            </a:pPr>
            <a:endParaRPr lang="en-US" dirty="0" smtClean="0">
              <a:solidFill>
                <a:srgbClr val="008000"/>
              </a:solidFill>
            </a:endParaRPr>
          </a:p>
        </p:txBody>
      </p:sp>
      <p:sp>
        <p:nvSpPr>
          <p:cNvPr id="225284" name="Rectangle 4"/>
          <p:cNvSpPr>
            <a:spLocks noChangeArrowheads="1"/>
          </p:cNvSpPr>
          <p:nvPr/>
        </p:nvSpPr>
        <p:spPr bwMode="auto">
          <a:xfrm>
            <a:off x="609600" y="3429000"/>
            <a:ext cx="7848600" cy="2667000"/>
          </a:xfrm>
          <a:prstGeom prst="rect">
            <a:avLst/>
          </a:prstGeom>
          <a:noFill/>
          <a:ln w="9525">
            <a:noFill/>
            <a:miter lim="800000"/>
            <a:headEnd/>
            <a:tailEnd/>
          </a:ln>
        </p:spPr>
        <p:txBody>
          <a:bodyPr/>
          <a:lstStyle/>
          <a:p>
            <a:pPr marL="342900" indent="-342900">
              <a:lnSpc>
                <a:spcPct val="120000"/>
              </a:lnSpc>
              <a:spcBef>
                <a:spcPct val="20000"/>
              </a:spcBef>
              <a:buClr>
                <a:srgbClr val="666633"/>
              </a:buClr>
              <a:buFontTx/>
              <a:buChar char="•"/>
            </a:pPr>
            <a:endParaRPr lang="en-US" sz="2000" b="1">
              <a:solidFill>
                <a:srgbClr val="666633"/>
              </a:solidFill>
              <a:latin typeface="Comic Sans MS" pitchFamily="66" charset="0"/>
            </a:endParaRPr>
          </a:p>
        </p:txBody>
      </p:sp>
      <p:graphicFrame>
        <p:nvGraphicFramePr>
          <p:cNvPr id="1026" name="Object 5"/>
          <p:cNvGraphicFramePr>
            <a:graphicFrameLocks noChangeAspect="1"/>
          </p:cNvGraphicFramePr>
          <p:nvPr/>
        </p:nvGraphicFramePr>
        <p:xfrm>
          <a:off x="8305800" y="5791200"/>
          <a:ext cx="436563" cy="762000"/>
        </p:xfrm>
        <a:graphic>
          <a:graphicData uri="http://schemas.openxmlformats.org/presentationml/2006/ole">
            <mc:AlternateContent xmlns:mc="http://schemas.openxmlformats.org/markup-compatibility/2006">
              <mc:Choice xmlns:v="urn:schemas-microsoft-com:vml" Requires="v">
                <p:oleObj spid="_x0000_s113683" name="Clip" r:id="rId4" imgW="2439134" imgH="4408950" progId="">
                  <p:embed/>
                </p:oleObj>
              </mc:Choice>
              <mc:Fallback>
                <p:oleObj name="Clip" r:id="rId4" imgW="2439134" imgH="4408950" progId="">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5791200"/>
                        <a:ext cx="43656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Threat Assessment</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8" name="Rectangle 2"/>
          <p:cNvSpPr txBox="1">
            <a:spLocks noChangeArrowheads="1"/>
          </p:cNvSpPr>
          <p:nvPr/>
        </p:nvSpPr>
        <p:spPr bwMode="auto">
          <a:xfrm>
            <a:off x="1828800" y="0"/>
            <a:ext cx="4953000" cy="12954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Common Issues &amp; Recommendations</a:t>
            </a:r>
          </a:p>
        </p:txBody>
      </p:sp>
    </p:spTree>
    <p:extLst>
      <p:ext uri="{BB962C8B-B14F-4D97-AF65-F5344CB8AC3E}">
        <p14:creationId xmlns:p14="http://schemas.microsoft.com/office/powerpoint/2010/main" val="31109816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5283">
                                            <p:txEl>
                                              <p:pRg st="2" end="2"/>
                                            </p:txEl>
                                          </p:spTgt>
                                        </p:tgtEl>
                                        <p:attrNameLst>
                                          <p:attrName>style.visibility</p:attrName>
                                        </p:attrNameLst>
                                      </p:cBhvr>
                                      <p:to>
                                        <p:strVal val="visible"/>
                                      </p:to>
                                    </p:set>
                                    <p:animEffect transition="in" filter="wipe(left)">
                                      <p:cBhvr>
                                        <p:cTn id="7" dur="500"/>
                                        <p:tgtEl>
                                          <p:spTgt spid="225283">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25283">
                                            <p:txEl>
                                              <p:pRg st="3" end="3"/>
                                            </p:txEl>
                                          </p:spTgt>
                                        </p:tgtEl>
                                        <p:attrNameLst>
                                          <p:attrName>style.visibility</p:attrName>
                                        </p:attrNameLst>
                                      </p:cBhvr>
                                      <p:to>
                                        <p:strVal val="visible"/>
                                      </p:to>
                                    </p:set>
                                    <p:animEffect transition="in" filter="wipe(left)">
                                      <p:cBhvr>
                                        <p:cTn id="10" dur="500"/>
                                        <p:tgtEl>
                                          <p:spTgt spid="225283">
                                            <p:txEl>
                                              <p:pRg st="3" end="3"/>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25283">
                                            <p:txEl>
                                              <p:pRg st="4" end="4"/>
                                            </p:txEl>
                                          </p:spTgt>
                                        </p:tgtEl>
                                        <p:attrNameLst>
                                          <p:attrName>style.visibility</p:attrName>
                                        </p:attrNameLst>
                                      </p:cBhvr>
                                      <p:to>
                                        <p:strVal val="visible"/>
                                      </p:to>
                                    </p:set>
                                    <p:animEffect transition="in" filter="wipe(left)">
                                      <p:cBhvr>
                                        <p:cTn id="13" dur="500"/>
                                        <p:tgtEl>
                                          <p:spTgt spid="225283">
                                            <p:txEl>
                                              <p:pRg st="4" end="4"/>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25283">
                                            <p:txEl>
                                              <p:pRg st="5" end="5"/>
                                            </p:txEl>
                                          </p:spTgt>
                                        </p:tgtEl>
                                        <p:attrNameLst>
                                          <p:attrName>style.visibility</p:attrName>
                                        </p:attrNameLst>
                                      </p:cBhvr>
                                      <p:to>
                                        <p:strVal val="visible"/>
                                      </p:to>
                                    </p:set>
                                    <p:animEffect transition="in" filter="wipe(left)">
                                      <p:cBhvr>
                                        <p:cTn id="16" dur="500"/>
                                        <p:tgtEl>
                                          <p:spTgt spid="2252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a:xfrm>
            <a:off x="0" y="1600200"/>
            <a:ext cx="9144000" cy="4876800"/>
          </a:xfrm>
        </p:spPr>
        <p:txBody>
          <a:bodyPr/>
          <a:lstStyle/>
          <a:p>
            <a:pPr eaLnBrk="1" hangingPunct="1">
              <a:lnSpc>
                <a:spcPct val="90000"/>
              </a:lnSpc>
              <a:buNone/>
            </a:pPr>
            <a:r>
              <a:rPr lang="en-US" sz="3200" b="1" dirty="0">
                <a:solidFill>
                  <a:schemeClr val="accent2"/>
                </a:solidFill>
              </a:rPr>
              <a:t>Issue: Simple or Stress-based Threat Rating</a:t>
            </a:r>
            <a:r>
              <a:rPr lang="en-US" sz="3200" b="1" dirty="0" smtClean="0">
                <a:solidFill>
                  <a:schemeClr val="accent2"/>
                </a:solidFill>
              </a:rPr>
              <a:t>?</a:t>
            </a:r>
          </a:p>
          <a:p>
            <a:pPr eaLnBrk="1" hangingPunct="1">
              <a:lnSpc>
                <a:spcPct val="90000"/>
              </a:lnSpc>
              <a:buNone/>
            </a:pPr>
            <a:endParaRPr lang="en-US" dirty="0" smtClean="0">
              <a:solidFill>
                <a:srgbClr val="008000"/>
              </a:solidFill>
            </a:endParaRPr>
          </a:p>
          <a:p>
            <a:pPr lvl="1" eaLnBrk="1" hangingPunct="1">
              <a:lnSpc>
                <a:spcPct val="90000"/>
              </a:lnSpc>
              <a:spcBef>
                <a:spcPct val="15000"/>
              </a:spcBef>
            </a:pPr>
            <a:r>
              <a:rPr lang="en-US" sz="2800" dirty="0">
                <a:solidFill>
                  <a:srgbClr val="008000"/>
                </a:solidFill>
              </a:rPr>
              <a:t>Simple rating is faster.  Use it if you feel confident that this will give a good approximation of the importance of different threats.</a:t>
            </a:r>
          </a:p>
          <a:p>
            <a:pPr lvl="1" eaLnBrk="1" hangingPunct="1">
              <a:lnSpc>
                <a:spcPct val="90000"/>
              </a:lnSpc>
              <a:spcBef>
                <a:spcPct val="15000"/>
              </a:spcBef>
            </a:pPr>
            <a:r>
              <a:rPr lang="en-US" sz="2800" dirty="0">
                <a:solidFill>
                  <a:srgbClr val="008000"/>
                </a:solidFill>
              </a:rPr>
              <a:t>Stress-based is more rigorous but more time-consuming.  Use it when the source of the problem is not immediately clear</a:t>
            </a:r>
          </a:p>
          <a:p>
            <a:pPr lvl="1" eaLnBrk="1" hangingPunct="1">
              <a:lnSpc>
                <a:spcPct val="90000"/>
              </a:lnSpc>
              <a:spcBef>
                <a:spcPct val="15000"/>
              </a:spcBef>
              <a:buFontTx/>
              <a:buNone/>
            </a:pPr>
            <a:endParaRPr lang="en-US" dirty="0" smtClean="0">
              <a:solidFill>
                <a:srgbClr val="008000"/>
              </a:solidFill>
            </a:endParaRPr>
          </a:p>
        </p:txBody>
      </p:sp>
      <p:sp>
        <p:nvSpPr>
          <p:cNvPr id="225284" name="Rectangle 4"/>
          <p:cNvSpPr>
            <a:spLocks noChangeArrowheads="1"/>
          </p:cNvSpPr>
          <p:nvPr/>
        </p:nvSpPr>
        <p:spPr bwMode="auto">
          <a:xfrm>
            <a:off x="609600" y="3429000"/>
            <a:ext cx="7848600" cy="2667000"/>
          </a:xfrm>
          <a:prstGeom prst="rect">
            <a:avLst/>
          </a:prstGeom>
          <a:noFill/>
          <a:ln w="9525">
            <a:noFill/>
            <a:miter lim="800000"/>
            <a:headEnd/>
            <a:tailEnd/>
          </a:ln>
        </p:spPr>
        <p:txBody>
          <a:bodyPr/>
          <a:lstStyle/>
          <a:p>
            <a:pPr marL="342900" indent="-342900">
              <a:lnSpc>
                <a:spcPct val="120000"/>
              </a:lnSpc>
              <a:spcBef>
                <a:spcPct val="20000"/>
              </a:spcBef>
              <a:buClr>
                <a:srgbClr val="666633"/>
              </a:buClr>
              <a:buFontTx/>
              <a:buChar char="•"/>
            </a:pPr>
            <a:endParaRPr lang="en-US" sz="2000" b="1">
              <a:solidFill>
                <a:srgbClr val="666633"/>
              </a:solidFill>
              <a:latin typeface="Comic Sans MS" pitchFamily="66" charset="0"/>
            </a:endParaRPr>
          </a:p>
        </p:txBody>
      </p:sp>
      <p:graphicFrame>
        <p:nvGraphicFramePr>
          <p:cNvPr id="1026" name="Object 5"/>
          <p:cNvGraphicFramePr>
            <a:graphicFrameLocks noChangeAspect="1"/>
          </p:cNvGraphicFramePr>
          <p:nvPr/>
        </p:nvGraphicFramePr>
        <p:xfrm>
          <a:off x="8305800" y="5791200"/>
          <a:ext cx="436563" cy="762000"/>
        </p:xfrm>
        <a:graphic>
          <a:graphicData uri="http://schemas.openxmlformats.org/presentationml/2006/ole">
            <mc:AlternateContent xmlns:mc="http://schemas.openxmlformats.org/markup-compatibility/2006">
              <mc:Choice xmlns:v="urn:schemas-microsoft-com:vml" Requires="v">
                <p:oleObj spid="_x0000_s114706" name="Clip" r:id="rId4" imgW="2439134" imgH="4408950" progId="">
                  <p:embed/>
                </p:oleObj>
              </mc:Choice>
              <mc:Fallback>
                <p:oleObj name="Clip" r:id="rId4" imgW="2439134" imgH="440895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5791200"/>
                        <a:ext cx="43656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Threat Assessment</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8" name="Rectangle 2"/>
          <p:cNvSpPr txBox="1">
            <a:spLocks noChangeArrowheads="1"/>
          </p:cNvSpPr>
          <p:nvPr/>
        </p:nvSpPr>
        <p:spPr bwMode="auto">
          <a:xfrm>
            <a:off x="1828800" y="0"/>
            <a:ext cx="4953000" cy="12954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Common Issues &amp; Recommendations</a:t>
            </a:r>
          </a:p>
        </p:txBody>
      </p:sp>
    </p:spTree>
    <p:extLst>
      <p:ext uri="{BB962C8B-B14F-4D97-AF65-F5344CB8AC3E}">
        <p14:creationId xmlns:p14="http://schemas.microsoft.com/office/powerpoint/2010/main" val="23565722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5283">
                                            <p:txEl>
                                              <p:pRg st="2" end="2"/>
                                            </p:txEl>
                                          </p:spTgt>
                                        </p:tgtEl>
                                        <p:attrNameLst>
                                          <p:attrName>style.visibility</p:attrName>
                                        </p:attrNameLst>
                                      </p:cBhvr>
                                      <p:to>
                                        <p:strVal val="visible"/>
                                      </p:to>
                                    </p:set>
                                    <p:animEffect transition="in" filter="wipe(left)">
                                      <p:cBhvr>
                                        <p:cTn id="7" dur="500"/>
                                        <p:tgtEl>
                                          <p:spTgt spid="225283">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25283">
                                            <p:txEl>
                                              <p:pRg st="3" end="3"/>
                                            </p:txEl>
                                          </p:spTgt>
                                        </p:tgtEl>
                                        <p:attrNameLst>
                                          <p:attrName>style.visibility</p:attrName>
                                        </p:attrNameLst>
                                      </p:cBhvr>
                                      <p:to>
                                        <p:strVal val="visible"/>
                                      </p:to>
                                    </p:set>
                                    <p:animEffect transition="in" filter="wipe(left)">
                                      <p:cBhvr>
                                        <p:cTn id="10" dur="500"/>
                                        <p:tgtEl>
                                          <p:spTgt spid="2252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ChangeAspect="1"/>
          </p:cNvGraphicFramePr>
          <p:nvPr/>
        </p:nvGraphicFramePr>
        <p:xfrm>
          <a:off x="474663" y="1725613"/>
          <a:ext cx="7924800" cy="4519612"/>
        </p:xfrm>
        <a:graphic>
          <a:graphicData uri="http://schemas.openxmlformats.org/presentationml/2006/ole">
            <mc:AlternateContent xmlns:mc="http://schemas.openxmlformats.org/markup-compatibility/2006">
              <mc:Choice xmlns:v="urn:schemas-microsoft-com:vml" Requires="v">
                <p:oleObj spid="_x0000_s107538" name="Visio" r:id="rId4" imgW="6717487" imgH="3406140" progId="">
                  <p:embed/>
                </p:oleObj>
              </mc:Choice>
              <mc:Fallback>
                <p:oleObj name="Visio" r:id="rId4" imgW="6717487" imgH="340614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63" y="1725613"/>
                        <a:ext cx="7924800" cy="451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smtClean="0">
                <a:solidFill>
                  <a:schemeClr val="bg1"/>
                </a:solidFill>
                <a:latin typeface="+mn-lt"/>
                <a:ea typeface="+mj-ea"/>
                <a:cs typeface="+mj-cs"/>
              </a:rPr>
              <a:t>Which Site is Better Conserved?</a:t>
            </a:r>
            <a:endParaRPr lang="en-US" sz="3600" b="1" kern="0" dirty="0">
              <a:solidFill>
                <a:schemeClr val="bg1"/>
              </a:solidFill>
              <a:latin typeface="+mn-lt"/>
              <a:ea typeface="+mj-ea"/>
              <a:cs typeface="+mj-cs"/>
            </a:endParaRPr>
          </a:p>
        </p:txBody>
      </p:sp>
      <p:sp>
        <p:nvSpPr>
          <p:cNvPr id="4" name="Rectangle 3"/>
          <p:cNvSpPr>
            <a:spLocks noGrp="1" noChangeArrowheads="1"/>
          </p:cNvSpPr>
          <p:nvPr>
            <p:ph type="title"/>
          </p:nvPr>
        </p:nvSpPr>
        <p:spPr>
          <a:xfrm>
            <a:off x="6172200" y="152400"/>
            <a:ext cx="2819400" cy="1143000"/>
          </a:xfrm>
        </p:spPr>
        <p:txBody>
          <a:bodyPr/>
          <a:lstStyle/>
          <a:p>
            <a:pPr algn="r"/>
            <a:r>
              <a:rPr lang="en-US" sz="2800" dirty="0" smtClean="0">
                <a:solidFill>
                  <a:schemeClr val="bg1"/>
                </a:solidFill>
                <a:latin typeface="Calibri" pitchFamily="34" charset="0"/>
              </a:rPr>
              <a:t>Threat Assessment</a:t>
            </a:r>
            <a:endParaRPr lang="en-US" sz="2800" dirty="0">
              <a:solidFill>
                <a:schemeClr val="bg1"/>
              </a:solidFill>
              <a:latin typeface="Calibri" pitchFamily="34" charset="0"/>
            </a:endParaRPr>
          </a:p>
        </p:txBody>
      </p:sp>
    </p:spTree>
    <p:extLst>
      <p:ext uri="{BB962C8B-B14F-4D97-AF65-F5344CB8AC3E}">
        <p14:creationId xmlns:p14="http://schemas.microsoft.com/office/powerpoint/2010/main" val="16149690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a:xfrm>
            <a:off x="0" y="1600200"/>
            <a:ext cx="9144000" cy="4876800"/>
          </a:xfrm>
        </p:spPr>
        <p:txBody>
          <a:bodyPr/>
          <a:lstStyle/>
          <a:p>
            <a:pPr eaLnBrk="1" hangingPunct="1">
              <a:lnSpc>
                <a:spcPct val="90000"/>
              </a:lnSpc>
              <a:buNone/>
            </a:pPr>
            <a:r>
              <a:rPr lang="en-US" sz="3200" b="1" dirty="0">
                <a:solidFill>
                  <a:schemeClr val="accent2"/>
                </a:solidFill>
              </a:rPr>
              <a:t>Issue: What about </a:t>
            </a:r>
            <a:r>
              <a:rPr lang="en-US" sz="3200" b="1" dirty="0" smtClean="0">
                <a:solidFill>
                  <a:schemeClr val="accent2"/>
                </a:solidFill>
              </a:rPr>
              <a:t>potential catastrophic </a:t>
            </a:r>
            <a:r>
              <a:rPr lang="en-US" sz="3200" b="1" dirty="0">
                <a:solidFill>
                  <a:schemeClr val="accent2"/>
                </a:solidFill>
              </a:rPr>
              <a:t>threats of unknown </a:t>
            </a:r>
            <a:r>
              <a:rPr lang="en-US" sz="3200" b="1" dirty="0" smtClean="0">
                <a:solidFill>
                  <a:schemeClr val="accent2"/>
                </a:solidFill>
              </a:rPr>
              <a:t>likelihood and impact?</a:t>
            </a:r>
          </a:p>
          <a:p>
            <a:pPr eaLnBrk="1" hangingPunct="1">
              <a:lnSpc>
                <a:spcPct val="90000"/>
              </a:lnSpc>
              <a:buNone/>
            </a:pPr>
            <a:endParaRPr lang="en-US" dirty="0" smtClean="0">
              <a:solidFill>
                <a:srgbClr val="008000"/>
              </a:solidFill>
            </a:endParaRPr>
          </a:p>
          <a:p>
            <a:pPr lvl="1" eaLnBrk="1" hangingPunct="1">
              <a:lnSpc>
                <a:spcPct val="90000"/>
              </a:lnSpc>
              <a:spcBef>
                <a:spcPct val="15000"/>
              </a:spcBef>
            </a:pPr>
            <a:r>
              <a:rPr lang="en-US" sz="2800" dirty="0">
                <a:solidFill>
                  <a:srgbClr val="008000"/>
                </a:solidFill>
              </a:rPr>
              <a:t>“User Override” works here </a:t>
            </a:r>
            <a:r>
              <a:rPr lang="en-US" sz="2800" dirty="0" smtClean="0">
                <a:solidFill>
                  <a:srgbClr val="008000"/>
                </a:solidFill>
              </a:rPr>
              <a:t>– team’s </a:t>
            </a:r>
            <a:r>
              <a:rPr lang="en-US" sz="2800" dirty="0">
                <a:solidFill>
                  <a:srgbClr val="008000"/>
                </a:solidFill>
              </a:rPr>
              <a:t>best guess</a:t>
            </a:r>
          </a:p>
          <a:p>
            <a:pPr lvl="1" eaLnBrk="1" hangingPunct="1">
              <a:lnSpc>
                <a:spcPct val="90000"/>
              </a:lnSpc>
              <a:spcBef>
                <a:spcPct val="15000"/>
              </a:spcBef>
              <a:buFontTx/>
              <a:buNone/>
            </a:pPr>
            <a:endParaRPr lang="en-US" dirty="0" smtClean="0">
              <a:solidFill>
                <a:srgbClr val="008000"/>
              </a:solidFill>
            </a:endParaRPr>
          </a:p>
        </p:txBody>
      </p:sp>
      <p:sp>
        <p:nvSpPr>
          <p:cNvPr id="225284" name="Rectangle 4"/>
          <p:cNvSpPr>
            <a:spLocks noChangeArrowheads="1"/>
          </p:cNvSpPr>
          <p:nvPr/>
        </p:nvSpPr>
        <p:spPr bwMode="auto">
          <a:xfrm>
            <a:off x="609600" y="3429000"/>
            <a:ext cx="7848600" cy="2667000"/>
          </a:xfrm>
          <a:prstGeom prst="rect">
            <a:avLst/>
          </a:prstGeom>
          <a:noFill/>
          <a:ln w="9525">
            <a:noFill/>
            <a:miter lim="800000"/>
            <a:headEnd/>
            <a:tailEnd/>
          </a:ln>
        </p:spPr>
        <p:txBody>
          <a:bodyPr/>
          <a:lstStyle/>
          <a:p>
            <a:pPr marL="342900" indent="-342900">
              <a:lnSpc>
                <a:spcPct val="120000"/>
              </a:lnSpc>
              <a:spcBef>
                <a:spcPct val="20000"/>
              </a:spcBef>
              <a:buClr>
                <a:srgbClr val="666633"/>
              </a:buClr>
              <a:buFontTx/>
              <a:buChar char="•"/>
            </a:pPr>
            <a:endParaRPr lang="en-US" sz="2000" b="1">
              <a:solidFill>
                <a:srgbClr val="666633"/>
              </a:solidFill>
              <a:latin typeface="Comic Sans MS" pitchFamily="66" charset="0"/>
            </a:endParaRPr>
          </a:p>
        </p:txBody>
      </p:sp>
      <p:graphicFrame>
        <p:nvGraphicFramePr>
          <p:cNvPr id="1026" name="Object 5"/>
          <p:cNvGraphicFramePr>
            <a:graphicFrameLocks noChangeAspect="1"/>
          </p:cNvGraphicFramePr>
          <p:nvPr/>
        </p:nvGraphicFramePr>
        <p:xfrm>
          <a:off x="8305800" y="5791200"/>
          <a:ext cx="436563" cy="762000"/>
        </p:xfrm>
        <a:graphic>
          <a:graphicData uri="http://schemas.openxmlformats.org/presentationml/2006/ole">
            <mc:AlternateContent xmlns:mc="http://schemas.openxmlformats.org/markup-compatibility/2006">
              <mc:Choice xmlns:v="urn:schemas-microsoft-com:vml" Requires="v">
                <p:oleObj spid="_x0000_s115732" name="Clip" r:id="rId4" imgW="2439134" imgH="4408950" progId="">
                  <p:embed/>
                </p:oleObj>
              </mc:Choice>
              <mc:Fallback>
                <p:oleObj name="Clip" r:id="rId4" imgW="2439134" imgH="4408950" progId="">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5791200"/>
                        <a:ext cx="43656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Threat Assessment</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8" name="Rectangle 2"/>
          <p:cNvSpPr txBox="1">
            <a:spLocks noChangeArrowheads="1"/>
          </p:cNvSpPr>
          <p:nvPr/>
        </p:nvSpPr>
        <p:spPr bwMode="auto">
          <a:xfrm>
            <a:off x="1828800" y="0"/>
            <a:ext cx="4953000" cy="12954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Common Issues &amp; Recommendations</a:t>
            </a:r>
          </a:p>
        </p:txBody>
      </p:sp>
    </p:spTree>
    <p:extLst>
      <p:ext uri="{BB962C8B-B14F-4D97-AF65-F5344CB8AC3E}">
        <p14:creationId xmlns:p14="http://schemas.microsoft.com/office/powerpoint/2010/main" val="42847485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5283">
                                            <p:txEl>
                                              <p:pRg st="2" end="2"/>
                                            </p:txEl>
                                          </p:spTgt>
                                        </p:tgtEl>
                                        <p:attrNameLst>
                                          <p:attrName>style.visibility</p:attrName>
                                        </p:attrNameLst>
                                      </p:cBhvr>
                                      <p:to>
                                        <p:strVal val="visible"/>
                                      </p:to>
                                    </p:set>
                                    <p:animEffect transition="in" filter="wipe(left)">
                                      <p:cBhvr>
                                        <p:cTn id="7" dur="500"/>
                                        <p:tgtEl>
                                          <p:spTgt spid="2252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a:xfrm>
            <a:off x="0" y="1600200"/>
            <a:ext cx="9144000" cy="4876800"/>
          </a:xfrm>
        </p:spPr>
        <p:txBody>
          <a:bodyPr/>
          <a:lstStyle/>
          <a:p>
            <a:pPr eaLnBrk="1" hangingPunct="1">
              <a:lnSpc>
                <a:spcPct val="90000"/>
              </a:lnSpc>
              <a:buNone/>
            </a:pPr>
            <a:r>
              <a:rPr lang="en-US" sz="3200" b="1" dirty="0">
                <a:solidFill>
                  <a:schemeClr val="accent2"/>
                </a:solidFill>
              </a:rPr>
              <a:t>Issue: Are natural disturbances (e.g. hurricanes) stresses</a:t>
            </a:r>
            <a:r>
              <a:rPr lang="en-US" sz="3200" b="1" dirty="0" smtClean="0">
                <a:solidFill>
                  <a:schemeClr val="accent2"/>
                </a:solidFill>
              </a:rPr>
              <a:t>?</a:t>
            </a:r>
          </a:p>
          <a:p>
            <a:pPr eaLnBrk="1" hangingPunct="1">
              <a:lnSpc>
                <a:spcPct val="90000"/>
              </a:lnSpc>
              <a:buNone/>
            </a:pPr>
            <a:endParaRPr lang="en-US" dirty="0" smtClean="0">
              <a:solidFill>
                <a:srgbClr val="008000"/>
              </a:solidFill>
            </a:endParaRPr>
          </a:p>
          <a:p>
            <a:pPr lvl="1" eaLnBrk="1" hangingPunct="1">
              <a:lnSpc>
                <a:spcPct val="90000"/>
              </a:lnSpc>
              <a:spcBef>
                <a:spcPct val="15000"/>
              </a:spcBef>
            </a:pPr>
            <a:r>
              <a:rPr lang="en-US" sz="2800" dirty="0">
                <a:solidFill>
                  <a:srgbClr val="008000"/>
                </a:solidFill>
              </a:rPr>
              <a:t>No, unless they’ve been exacerbated by a known source (e.g., excess CO</a:t>
            </a:r>
            <a:r>
              <a:rPr lang="en-US" sz="2800" baseline="30000" dirty="0">
                <a:solidFill>
                  <a:srgbClr val="008000"/>
                </a:solidFill>
              </a:rPr>
              <a:t>2</a:t>
            </a:r>
            <a:r>
              <a:rPr lang="en-US" sz="2800" dirty="0">
                <a:solidFill>
                  <a:srgbClr val="008000"/>
                </a:solidFill>
              </a:rPr>
              <a:t>)</a:t>
            </a:r>
            <a:endParaRPr lang="en-US" dirty="0" smtClean="0">
              <a:solidFill>
                <a:srgbClr val="008000"/>
              </a:solidFill>
            </a:endParaRPr>
          </a:p>
        </p:txBody>
      </p:sp>
      <p:sp>
        <p:nvSpPr>
          <p:cNvPr id="225284" name="Rectangle 4"/>
          <p:cNvSpPr>
            <a:spLocks noChangeArrowheads="1"/>
          </p:cNvSpPr>
          <p:nvPr/>
        </p:nvSpPr>
        <p:spPr bwMode="auto">
          <a:xfrm>
            <a:off x="609600" y="3429000"/>
            <a:ext cx="7848600" cy="2667000"/>
          </a:xfrm>
          <a:prstGeom prst="rect">
            <a:avLst/>
          </a:prstGeom>
          <a:noFill/>
          <a:ln w="9525">
            <a:noFill/>
            <a:miter lim="800000"/>
            <a:headEnd/>
            <a:tailEnd/>
          </a:ln>
        </p:spPr>
        <p:txBody>
          <a:bodyPr/>
          <a:lstStyle/>
          <a:p>
            <a:pPr marL="342900" indent="-342900">
              <a:lnSpc>
                <a:spcPct val="120000"/>
              </a:lnSpc>
              <a:spcBef>
                <a:spcPct val="20000"/>
              </a:spcBef>
              <a:buClr>
                <a:srgbClr val="666633"/>
              </a:buClr>
              <a:buFontTx/>
              <a:buChar char="•"/>
            </a:pPr>
            <a:endParaRPr lang="en-US" sz="2000" b="1">
              <a:solidFill>
                <a:srgbClr val="666633"/>
              </a:solidFill>
              <a:latin typeface="Comic Sans MS" pitchFamily="66" charset="0"/>
            </a:endParaRPr>
          </a:p>
        </p:txBody>
      </p:sp>
      <p:graphicFrame>
        <p:nvGraphicFramePr>
          <p:cNvPr id="1026" name="Object 5"/>
          <p:cNvGraphicFramePr>
            <a:graphicFrameLocks noChangeAspect="1"/>
          </p:cNvGraphicFramePr>
          <p:nvPr/>
        </p:nvGraphicFramePr>
        <p:xfrm>
          <a:off x="8305800" y="5791200"/>
          <a:ext cx="436563" cy="762000"/>
        </p:xfrm>
        <a:graphic>
          <a:graphicData uri="http://schemas.openxmlformats.org/presentationml/2006/ole">
            <mc:AlternateContent xmlns:mc="http://schemas.openxmlformats.org/markup-compatibility/2006">
              <mc:Choice xmlns:v="urn:schemas-microsoft-com:vml" Requires="v">
                <p:oleObj spid="_x0000_s116754" name="Clip" r:id="rId4" imgW="2439134" imgH="4408950" progId="">
                  <p:embed/>
                </p:oleObj>
              </mc:Choice>
              <mc:Fallback>
                <p:oleObj name="Clip" r:id="rId4" imgW="2439134" imgH="440895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5791200"/>
                        <a:ext cx="43656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Threat Assessment</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8" name="Rectangle 2"/>
          <p:cNvSpPr txBox="1">
            <a:spLocks noChangeArrowheads="1"/>
          </p:cNvSpPr>
          <p:nvPr/>
        </p:nvSpPr>
        <p:spPr bwMode="auto">
          <a:xfrm>
            <a:off x="1828800" y="0"/>
            <a:ext cx="4953000" cy="12954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Common Issues &amp; Recommendations</a:t>
            </a:r>
          </a:p>
        </p:txBody>
      </p:sp>
    </p:spTree>
    <p:extLst>
      <p:ext uri="{BB962C8B-B14F-4D97-AF65-F5344CB8AC3E}">
        <p14:creationId xmlns:p14="http://schemas.microsoft.com/office/powerpoint/2010/main" val="5705406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5283">
                                            <p:txEl>
                                              <p:pRg st="2" end="2"/>
                                            </p:txEl>
                                          </p:spTgt>
                                        </p:tgtEl>
                                        <p:attrNameLst>
                                          <p:attrName>style.visibility</p:attrName>
                                        </p:attrNameLst>
                                      </p:cBhvr>
                                      <p:to>
                                        <p:strVal val="visible"/>
                                      </p:to>
                                    </p:set>
                                    <p:animEffect transition="in" filter="wipe(left)">
                                      <p:cBhvr>
                                        <p:cTn id="7" dur="500"/>
                                        <p:tgtEl>
                                          <p:spTgt spid="2252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a:xfrm>
            <a:off x="0" y="1600200"/>
            <a:ext cx="9144000" cy="4876800"/>
          </a:xfrm>
        </p:spPr>
        <p:txBody>
          <a:bodyPr/>
          <a:lstStyle/>
          <a:p>
            <a:pPr eaLnBrk="1" hangingPunct="1">
              <a:lnSpc>
                <a:spcPct val="90000"/>
              </a:lnSpc>
              <a:buNone/>
            </a:pPr>
            <a:r>
              <a:rPr lang="en-US" sz="3200" b="1" dirty="0">
                <a:solidFill>
                  <a:schemeClr val="accent2"/>
                </a:solidFill>
              </a:rPr>
              <a:t>Issue: What about cumulative impacts</a:t>
            </a:r>
            <a:r>
              <a:rPr lang="en-US" sz="3200" b="1" dirty="0" smtClean="0">
                <a:solidFill>
                  <a:schemeClr val="accent2"/>
                </a:solidFill>
              </a:rPr>
              <a:t>?</a:t>
            </a:r>
          </a:p>
          <a:p>
            <a:pPr eaLnBrk="1" hangingPunct="1">
              <a:lnSpc>
                <a:spcPct val="90000"/>
              </a:lnSpc>
              <a:buNone/>
            </a:pPr>
            <a:endParaRPr lang="en-US" dirty="0" smtClean="0">
              <a:solidFill>
                <a:srgbClr val="008000"/>
              </a:solidFill>
            </a:endParaRPr>
          </a:p>
          <a:p>
            <a:pPr lvl="1" eaLnBrk="1" hangingPunct="1">
              <a:spcBef>
                <a:spcPct val="15000"/>
              </a:spcBef>
            </a:pPr>
            <a:r>
              <a:rPr lang="en-US" sz="2800" dirty="0">
                <a:solidFill>
                  <a:srgbClr val="008000"/>
                </a:solidFill>
              </a:rPr>
              <a:t>The Miradi scoring algorithm addresses a source that causes multiple stresses, but not multiple sources to multiple stresses that may have a cumulative impact</a:t>
            </a:r>
          </a:p>
        </p:txBody>
      </p:sp>
      <p:sp>
        <p:nvSpPr>
          <p:cNvPr id="225284" name="Rectangle 4"/>
          <p:cNvSpPr>
            <a:spLocks noChangeArrowheads="1"/>
          </p:cNvSpPr>
          <p:nvPr/>
        </p:nvSpPr>
        <p:spPr bwMode="auto">
          <a:xfrm>
            <a:off x="609600" y="3429000"/>
            <a:ext cx="7848600" cy="2667000"/>
          </a:xfrm>
          <a:prstGeom prst="rect">
            <a:avLst/>
          </a:prstGeom>
          <a:noFill/>
          <a:ln w="9525">
            <a:noFill/>
            <a:miter lim="800000"/>
            <a:headEnd/>
            <a:tailEnd/>
          </a:ln>
        </p:spPr>
        <p:txBody>
          <a:bodyPr/>
          <a:lstStyle/>
          <a:p>
            <a:pPr marL="342900" indent="-342900">
              <a:lnSpc>
                <a:spcPct val="120000"/>
              </a:lnSpc>
              <a:spcBef>
                <a:spcPct val="20000"/>
              </a:spcBef>
              <a:buClr>
                <a:srgbClr val="666633"/>
              </a:buClr>
              <a:buFontTx/>
              <a:buChar char="•"/>
            </a:pPr>
            <a:endParaRPr lang="en-US" sz="2000" b="1">
              <a:solidFill>
                <a:srgbClr val="666633"/>
              </a:solidFill>
              <a:latin typeface="Comic Sans MS" pitchFamily="66" charset="0"/>
            </a:endParaRPr>
          </a:p>
        </p:txBody>
      </p:sp>
      <p:graphicFrame>
        <p:nvGraphicFramePr>
          <p:cNvPr id="1026" name="Object 5"/>
          <p:cNvGraphicFramePr>
            <a:graphicFrameLocks noChangeAspect="1"/>
          </p:cNvGraphicFramePr>
          <p:nvPr/>
        </p:nvGraphicFramePr>
        <p:xfrm>
          <a:off x="8305800" y="5791200"/>
          <a:ext cx="436563" cy="762000"/>
        </p:xfrm>
        <a:graphic>
          <a:graphicData uri="http://schemas.openxmlformats.org/presentationml/2006/ole">
            <mc:AlternateContent xmlns:mc="http://schemas.openxmlformats.org/markup-compatibility/2006">
              <mc:Choice xmlns:v="urn:schemas-microsoft-com:vml" Requires="v">
                <p:oleObj spid="_x0000_s117780" name="Clip" r:id="rId4" imgW="2439134" imgH="4408950" progId="">
                  <p:embed/>
                </p:oleObj>
              </mc:Choice>
              <mc:Fallback>
                <p:oleObj name="Clip" r:id="rId4" imgW="2439134" imgH="4408950" progId="">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5791200"/>
                        <a:ext cx="43656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Threat Assessment</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8" name="Rectangle 2"/>
          <p:cNvSpPr txBox="1">
            <a:spLocks noChangeArrowheads="1"/>
          </p:cNvSpPr>
          <p:nvPr/>
        </p:nvSpPr>
        <p:spPr bwMode="auto">
          <a:xfrm>
            <a:off x="1828800" y="0"/>
            <a:ext cx="4953000" cy="12954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Common Issues &amp; Recommendations</a:t>
            </a:r>
          </a:p>
        </p:txBody>
      </p:sp>
    </p:spTree>
    <p:extLst>
      <p:ext uri="{BB962C8B-B14F-4D97-AF65-F5344CB8AC3E}">
        <p14:creationId xmlns:p14="http://schemas.microsoft.com/office/powerpoint/2010/main" val="35194117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5283">
                                            <p:txEl>
                                              <p:pRg st="2" end="2"/>
                                            </p:txEl>
                                          </p:spTgt>
                                        </p:tgtEl>
                                        <p:attrNameLst>
                                          <p:attrName>style.visibility</p:attrName>
                                        </p:attrNameLst>
                                      </p:cBhvr>
                                      <p:to>
                                        <p:strVal val="visible"/>
                                      </p:to>
                                    </p:set>
                                    <p:animEffect transition="in" filter="wipe(left)">
                                      <p:cBhvr>
                                        <p:cTn id="7" dur="500"/>
                                        <p:tgtEl>
                                          <p:spTgt spid="2252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body" idx="1"/>
          </p:nvPr>
        </p:nvSpPr>
        <p:spPr>
          <a:xfrm>
            <a:off x="304800" y="1600200"/>
            <a:ext cx="8610600" cy="4800600"/>
          </a:xfrm>
        </p:spPr>
        <p:txBody>
          <a:bodyPr/>
          <a:lstStyle/>
          <a:p>
            <a:pPr eaLnBrk="1" hangingPunct="1">
              <a:buClr>
                <a:schemeClr val="tx1"/>
              </a:buClr>
            </a:pPr>
            <a:r>
              <a:rPr lang="en-US" dirty="0">
                <a:solidFill>
                  <a:schemeClr val="accent2"/>
                </a:solidFill>
              </a:rPr>
              <a:t>Use simple circles and percentages to illustrate the concepts of quantifying scope, severity, and irreversibility for the first few ratings. This can help get a team started.</a:t>
            </a:r>
          </a:p>
          <a:p>
            <a:pPr eaLnBrk="1" hangingPunct="1">
              <a:buClr>
                <a:schemeClr val="tx1"/>
              </a:buClr>
            </a:pPr>
            <a:endParaRPr lang="en-US" dirty="0" smtClean="0">
              <a:solidFill>
                <a:srgbClr val="008000"/>
              </a:solidFill>
            </a:endParaRPr>
          </a:p>
          <a:p>
            <a:pPr eaLnBrk="1" hangingPunct="1">
              <a:buClr>
                <a:schemeClr val="tx1"/>
              </a:buClr>
            </a:pPr>
            <a:r>
              <a:rPr lang="en-US" dirty="0" smtClean="0">
                <a:solidFill>
                  <a:srgbClr val="008000"/>
                </a:solidFill>
              </a:rPr>
              <a:t>Encourage teams to refer to the definitions of Very High, High, Medium, and Low as often as possible to ensure as consistent a rating as possible.</a:t>
            </a:r>
          </a:p>
          <a:p>
            <a:pPr eaLnBrk="1" hangingPunct="1">
              <a:buClr>
                <a:schemeClr val="tx1"/>
              </a:buClr>
            </a:pPr>
            <a:endParaRPr lang="en-US" dirty="0" smtClean="0">
              <a:solidFill>
                <a:schemeClr val="accent2"/>
              </a:solidFill>
            </a:endParaRPr>
          </a:p>
          <a:p>
            <a:pPr eaLnBrk="1" hangingPunct="1">
              <a:buClr>
                <a:schemeClr val="tx1"/>
              </a:buClr>
            </a:pPr>
            <a:r>
              <a:rPr lang="en-US" dirty="0" smtClean="0">
                <a:solidFill>
                  <a:srgbClr val="333399"/>
                </a:solidFill>
              </a:rPr>
              <a:t>Teams often over-rank </a:t>
            </a:r>
            <a:r>
              <a:rPr lang="en-US" u="sng" dirty="0" smtClean="0">
                <a:solidFill>
                  <a:srgbClr val="333399"/>
                </a:solidFill>
              </a:rPr>
              <a:t>future</a:t>
            </a:r>
            <a:r>
              <a:rPr lang="en-US" dirty="0" smtClean="0">
                <a:solidFill>
                  <a:srgbClr val="333399"/>
                </a:solidFill>
              </a:rPr>
              <a:t> threat by letting current ecological condition creep into their consciousness; this is already accounted for in a “Poor” or “Fair” Viability rank</a:t>
            </a:r>
          </a:p>
          <a:p>
            <a:pPr marL="457200" lvl="1" indent="0" eaLnBrk="1" hangingPunct="1">
              <a:spcBef>
                <a:spcPct val="15000"/>
              </a:spcBef>
              <a:buClr>
                <a:schemeClr val="tx1"/>
              </a:buClr>
              <a:buNone/>
            </a:pPr>
            <a:endParaRPr lang="en-US" dirty="0" smtClean="0">
              <a:solidFill>
                <a:srgbClr val="008000"/>
              </a:solidFill>
            </a:endParaRPr>
          </a:p>
          <a:p>
            <a:pPr lvl="1" eaLnBrk="1" hangingPunct="1">
              <a:spcBef>
                <a:spcPct val="15000"/>
              </a:spcBef>
              <a:buClr>
                <a:schemeClr val="tx1"/>
              </a:buClr>
            </a:pPr>
            <a:endParaRPr lang="en-US" dirty="0" smtClean="0">
              <a:solidFill>
                <a:srgbClr val="008000"/>
              </a:solidFill>
            </a:endParaRPr>
          </a:p>
          <a:p>
            <a:pPr lvl="1" eaLnBrk="1" hangingPunct="1">
              <a:spcBef>
                <a:spcPct val="15000"/>
              </a:spcBef>
              <a:buClr>
                <a:schemeClr val="tx1"/>
              </a:buClr>
              <a:buFontTx/>
              <a:buNone/>
            </a:pPr>
            <a:endParaRPr lang="en-US" dirty="0" smtClean="0">
              <a:solidFill>
                <a:srgbClr val="008000"/>
              </a:solidFill>
            </a:endParaRPr>
          </a:p>
        </p:txBody>
      </p:sp>
      <p:sp>
        <p:nvSpPr>
          <p:cNvPr id="5"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Threat Assessment</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7" name="Rectangle 2"/>
          <p:cNvSpPr txBox="1">
            <a:spLocks noChangeArrowheads="1"/>
          </p:cNvSpPr>
          <p:nvPr/>
        </p:nvSpPr>
        <p:spPr bwMode="auto">
          <a:xfrm>
            <a:off x="1752600" y="152400"/>
            <a:ext cx="3505200" cy="11430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Helpful Hints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body" idx="1"/>
          </p:nvPr>
        </p:nvSpPr>
        <p:spPr>
          <a:xfrm>
            <a:off x="228600" y="1295400"/>
            <a:ext cx="8610600" cy="4572000"/>
          </a:xfrm>
        </p:spPr>
        <p:txBody>
          <a:bodyPr/>
          <a:lstStyle/>
          <a:p>
            <a:pPr marL="0" indent="0" eaLnBrk="1" hangingPunct="1">
              <a:buClr>
                <a:schemeClr val="tx1"/>
              </a:buClr>
              <a:buNone/>
            </a:pPr>
            <a:endParaRPr lang="en-US" dirty="0" smtClean="0"/>
          </a:p>
          <a:p>
            <a:pPr eaLnBrk="1" hangingPunct="1">
              <a:buClr>
                <a:schemeClr val="tx1"/>
              </a:buClr>
            </a:pPr>
            <a:r>
              <a:rPr lang="en-US" dirty="0" smtClean="0">
                <a:solidFill>
                  <a:srgbClr val="333399"/>
                </a:solidFill>
              </a:rPr>
              <a:t>As much as possible, explicitly describe climate change related threats in terms of how they might impact targets.  </a:t>
            </a:r>
          </a:p>
          <a:p>
            <a:pPr lvl="1" eaLnBrk="1" hangingPunct="1">
              <a:spcBef>
                <a:spcPct val="15000"/>
              </a:spcBef>
              <a:buClr>
                <a:schemeClr val="tx1"/>
              </a:buClr>
              <a:buFontTx/>
              <a:buNone/>
            </a:pPr>
            <a:endParaRPr lang="en-US" dirty="0" smtClean="0">
              <a:solidFill>
                <a:srgbClr val="008000"/>
              </a:solidFill>
            </a:endParaRPr>
          </a:p>
          <a:p>
            <a:pPr eaLnBrk="1" hangingPunct="1">
              <a:buClr>
                <a:schemeClr val="tx1"/>
              </a:buClr>
            </a:pPr>
            <a:r>
              <a:rPr lang="en-US" dirty="0" smtClean="0">
                <a:solidFill>
                  <a:srgbClr val="008000"/>
                </a:solidFill>
              </a:rPr>
              <a:t>Roll up threats by </a:t>
            </a:r>
            <a:r>
              <a:rPr lang="en-US" u="sng" dirty="0" smtClean="0">
                <a:solidFill>
                  <a:srgbClr val="008000"/>
                </a:solidFill>
              </a:rPr>
              <a:t>targets</a:t>
            </a:r>
            <a:r>
              <a:rPr lang="en-US" dirty="0" smtClean="0">
                <a:solidFill>
                  <a:srgbClr val="008000"/>
                </a:solidFill>
              </a:rPr>
              <a:t>, not by sites, to get useful information for multi-area strategies</a:t>
            </a:r>
          </a:p>
          <a:p>
            <a:pPr eaLnBrk="1" hangingPunct="1">
              <a:buClr>
                <a:schemeClr val="tx1"/>
              </a:buClr>
            </a:pPr>
            <a:endParaRPr lang="en-US" dirty="0">
              <a:solidFill>
                <a:schemeClr val="accent2"/>
              </a:solidFill>
            </a:endParaRPr>
          </a:p>
          <a:p>
            <a:pPr eaLnBrk="1" hangingPunct="1">
              <a:buClr>
                <a:schemeClr val="tx1"/>
              </a:buClr>
            </a:pPr>
            <a:r>
              <a:rPr lang="en-US" dirty="0">
                <a:solidFill>
                  <a:schemeClr val="accent2"/>
                </a:solidFill>
              </a:rPr>
              <a:t>Another test to consider for </a:t>
            </a:r>
            <a:r>
              <a:rPr lang="en-US" dirty="0" smtClean="0">
                <a:solidFill>
                  <a:schemeClr val="accent2"/>
                </a:solidFill>
              </a:rPr>
              <a:t>stress-based rankings</a:t>
            </a:r>
            <a:r>
              <a:rPr lang="en-US" dirty="0">
                <a:solidFill>
                  <a:schemeClr val="accent2"/>
                </a:solidFill>
              </a:rPr>
              <a:t>...</a:t>
            </a:r>
          </a:p>
          <a:p>
            <a:pPr lvl="1" eaLnBrk="1" hangingPunct="1">
              <a:spcBef>
                <a:spcPct val="15000"/>
              </a:spcBef>
              <a:buClr>
                <a:schemeClr val="tx1"/>
              </a:buClr>
            </a:pPr>
            <a:r>
              <a:rPr lang="en-US" dirty="0">
                <a:solidFill>
                  <a:srgbClr val="333399"/>
                </a:solidFill>
              </a:rPr>
              <a:t>A “Very High” stress should reduce a key attribute to “Poor”</a:t>
            </a:r>
          </a:p>
          <a:p>
            <a:pPr lvl="1" eaLnBrk="1" hangingPunct="1">
              <a:spcBef>
                <a:spcPct val="15000"/>
              </a:spcBef>
              <a:buClr>
                <a:schemeClr val="tx1"/>
              </a:buClr>
            </a:pPr>
            <a:r>
              <a:rPr lang="en-US" dirty="0">
                <a:solidFill>
                  <a:srgbClr val="333399"/>
                </a:solidFill>
              </a:rPr>
              <a:t>A “High” stress should reduce a key attribute to “Fair”</a:t>
            </a:r>
          </a:p>
          <a:p>
            <a:pPr eaLnBrk="1" hangingPunct="1">
              <a:buClr>
                <a:schemeClr val="tx1"/>
              </a:buClr>
            </a:pPr>
            <a:endParaRPr lang="en-US" dirty="0" smtClean="0">
              <a:solidFill>
                <a:schemeClr val="accent2"/>
              </a:solidFill>
            </a:endParaRPr>
          </a:p>
        </p:txBody>
      </p:sp>
      <p:sp>
        <p:nvSpPr>
          <p:cNvPr id="5"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Threat Assessment</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7" name="Rectangle 2"/>
          <p:cNvSpPr txBox="1">
            <a:spLocks noChangeArrowheads="1"/>
          </p:cNvSpPr>
          <p:nvPr/>
        </p:nvSpPr>
        <p:spPr bwMode="auto">
          <a:xfrm>
            <a:off x="1752600" y="152400"/>
            <a:ext cx="3505200" cy="11430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Helpful Hints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0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
          <p:cNvGraphicFramePr>
            <a:graphicFrameLocks noChangeAspect="1"/>
          </p:cNvGraphicFramePr>
          <p:nvPr/>
        </p:nvGraphicFramePr>
        <p:xfrm>
          <a:off x="474663" y="1725613"/>
          <a:ext cx="7924800" cy="4519612"/>
        </p:xfrm>
        <a:graphic>
          <a:graphicData uri="http://schemas.openxmlformats.org/presentationml/2006/ole">
            <mc:AlternateContent xmlns:mc="http://schemas.openxmlformats.org/markup-compatibility/2006">
              <mc:Choice xmlns:v="urn:schemas-microsoft-com:vml" Requires="v">
                <p:oleObj spid="_x0000_s108562" name="Visio" r:id="rId4" imgW="6717487" imgH="3406140" progId="">
                  <p:embed/>
                </p:oleObj>
              </mc:Choice>
              <mc:Fallback>
                <p:oleObj name="Visio" r:id="rId4" imgW="6717487" imgH="340614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63" y="1725613"/>
                        <a:ext cx="7924800" cy="451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smtClean="0">
                <a:solidFill>
                  <a:schemeClr val="bg1"/>
                </a:solidFill>
                <a:latin typeface="+mn-lt"/>
                <a:ea typeface="+mj-ea"/>
                <a:cs typeface="+mj-cs"/>
              </a:rPr>
              <a:t>Which Site is Better Conserved?</a:t>
            </a:r>
            <a:endParaRPr lang="en-US" sz="3600" b="1" kern="0" dirty="0">
              <a:solidFill>
                <a:schemeClr val="bg1"/>
              </a:solidFill>
              <a:latin typeface="+mn-lt"/>
              <a:ea typeface="+mj-ea"/>
              <a:cs typeface="+mj-cs"/>
            </a:endParaRPr>
          </a:p>
        </p:txBody>
      </p:sp>
      <p:sp>
        <p:nvSpPr>
          <p:cNvPr id="5" name="Rectangle 3"/>
          <p:cNvSpPr>
            <a:spLocks noGrp="1" noChangeArrowheads="1"/>
          </p:cNvSpPr>
          <p:nvPr>
            <p:ph type="title"/>
          </p:nvPr>
        </p:nvSpPr>
        <p:spPr>
          <a:xfrm>
            <a:off x="6172200" y="152400"/>
            <a:ext cx="2819400" cy="1143000"/>
          </a:xfrm>
        </p:spPr>
        <p:txBody>
          <a:bodyPr/>
          <a:lstStyle/>
          <a:p>
            <a:pPr algn="r"/>
            <a:r>
              <a:rPr lang="en-US" sz="2800" dirty="0" smtClean="0">
                <a:solidFill>
                  <a:schemeClr val="bg1"/>
                </a:solidFill>
                <a:latin typeface="Calibri" pitchFamily="34" charset="0"/>
              </a:rPr>
              <a:t>Threat Assessment</a:t>
            </a:r>
            <a:endParaRPr lang="en-US" sz="2800" dirty="0">
              <a:solidFill>
                <a:schemeClr val="bg1"/>
              </a:solidFill>
              <a:latin typeface="Calibri" pitchFamily="34" charset="0"/>
            </a:endParaRPr>
          </a:p>
        </p:txBody>
      </p:sp>
    </p:spTree>
    <p:extLst>
      <p:ext uri="{BB962C8B-B14F-4D97-AF65-F5344CB8AC3E}">
        <p14:creationId xmlns:p14="http://schemas.microsoft.com/office/powerpoint/2010/main" val="13532069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7" name="Rectangle 7"/>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wrap="none" anchor="ctr">
            <a:spAutoFit/>
          </a:bodyPr>
          <a:lstStyle/>
          <a:p>
            <a:pPr>
              <a:defRPr/>
            </a:pPr>
            <a:endParaRPr lang="en-US">
              <a:ea typeface="+mn-ea"/>
            </a:endParaRPr>
          </a:p>
        </p:txBody>
      </p:sp>
      <p:sp>
        <p:nvSpPr>
          <p:cNvPr id="7" name="Rectangle 2"/>
          <p:cNvSpPr txBox="1">
            <a:spLocks noChangeArrowheads="1"/>
          </p:cNvSpPr>
          <p:nvPr/>
        </p:nvSpPr>
        <p:spPr>
          <a:xfrm>
            <a:off x="481013" y="206375"/>
            <a:ext cx="8302625" cy="609600"/>
          </a:xfrm>
          <a:prstGeom prst="rect">
            <a:avLst/>
          </a:prstGeom>
          <a:noFill/>
          <a:ln/>
        </p:spPr>
        <p:txBody>
          <a:bodyPr/>
          <a:lstStyle/>
          <a:p>
            <a:pPr algn="l">
              <a:defRPr/>
            </a:pPr>
            <a:endParaRPr lang="en-US" sz="3400" b="1" kern="0" dirty="0">
              <a:solidFill>
                <a:srgbClr val="FFFF99"/>
              </a:solidFill>
              <a:effectLst/>
              <a:latin typeface="+mj-lt"/>
              <a:ea typeface="+mj-ea"/>
              <a:cs typeface="+mj-cs"/>
            </a:endParaRPr>
          </a:p>
        </p:txBody>
      </p:sp>
      <p:sp>
        <p:nvSpPr>
          <p:cNvPr id="11" name="Rectangle 7"/>
          <p:cNvSpPr txBox="1">
            <a:spLocks noChangeArrowheads="1"/>
          </p:cNvSpPr>
          <p:nvPr/>
        </p:nvSpPr>
        <p:spPr>
          <a:xfrm>
            <a:off x="427038" y="1525587"/>
            <a:ext cx="8181975" cy="4722813"/>
          </a:xfrm>
          <a:prstGeom prst="rect">
            <a:avLst/>
          </a:prstGeom>
        </p:spPr>
        <p:txBody>
          <a:bodyPr/>
          <a:lstStyle/>
          <a:p>
            <a:pPr marL="342900" indent="-342900" algn="l">
              <a:spcBef>
                <a:spcPct val="20000"/>
              </a:spcBef>
              <a:buSzPct val="130000"/>
              <a:buFont typeface="Arial" charset="0"/>
              <a:buNone/>
              <a:defRPr/>
            </a:pPr>
            <a:r>
              <a:rPr lang="en-US" sz="2800" b="1" kern="0" dirty="0">
                <a:solidFill>
                  <a:srgbClr val="009900"/>
                </a:solidFill>
                <a:effectLst/>
                <a:latin typeface="+mn-lt"/>
                <a:ea typeface="+mn-ea"/>
              </a:rPr>
              <a:t>Direct Threats:</a:t>
            </a:r>
            <a:r>
              <a:rPr lang="en-US" sz="2800" kern="0" dirty="0">
                <a:effectLst/>
                <a:latin typeface="+mn-lt"/>
                <a:ea typeface="+mn-ea"/>
              </a:rPr>
              <a:t> Human-induced </a:t>
            </a:r>
            <a:br>
              <a:rPr lang="en-US" sz="2800" kern="0" dirty="0">
                <a:effectLst/>
                <a:latin typeface="+mn-lt"/>
                <a:ea typeface="+mn-ea"/>
              </a:rPr>
            </a:br>
            <a:r>
              <a:rPr lang="en-US" sz="2800" kern="0" dirty="0">
                <a:effectLst/>
                <a:latin typeface="+mn-lt"/>
                <a:ea typeface="+mn-ea"/>
              </a:rPr>
              <a:t>actions or events that directly </a:t>
            </a:r>
            <a:br>
              <a:rPr lang="en-US" sz="2800" kern="0" dirty="0">
                <a:effectLst/>
                <a:latin typeface="+mn-lt"/>
                <a:ea typeface="+mn-ea"/>
              </a:rPr>
            </a:br>
            <a:r>
              <a:rPr lang="en-US" sz="2800" kern="0" dirty="0">
                <a:effectLst/>
                <a:latin typeface="+mn-lt"/>
                <a:ea typeface="+mn-ea"/>
              </a:rPr>
              <a:t>degrade one or more </a:t>
            </a:r>
            <a:br>
              <a:rPr lang="en-US" sz="2800" kern="0" dirty="0">
                <a:effectLst/>
                <a:latin typeface="+mn-lt"/>
                <a:ea typeface="+mn-ea"/>
              </a:rPr>
            </a:br>
            <a:r>
              <a:rPr lang="en-US" sz="2800" kern="0" dirty="0">
                <a:effectLst/>
                <a:latin typeface="+mn-lt"/>
                <a:ea typeface="+mn-ea"/>
              </a:rPr>
              <a:t>conservation targets </a:t>
            </a:r>
          </a:p>
          <a:p>
            <a:pPr marL="742950" lvl="1" indent="-285750" algn="l">
              <a:spcBef>
                <a:spcPct val="20000"/>
              </a:spcBef>
              <a:buFont typeface="Times New Roman" pitchFamily="18" charset="0"/>
              <a:buNone/>
              <a:defRPr/>
            </a:pPr>
            <a:endParaRPr lang="en-US" sz="2400" kern="0" dirty="0">
              <a:effectLst/>
              <a:latin typeface="+mn-lt"/>
              <a:ea typeface="+mn-ea"/>
            </a:endParaRPr>
          </a:p>
          <a:p>
            <a:pPr marL="342900" indent="-342900" algn="l">
              <a:spcBef>
                <a:spcPct val="20000"/>
              </a:spcBef>
              <a:buSzPct val="130000"/>
              <a:buFont typeface="Arial" charset="0"/>
              <a:buNone/>
              <a:defRPr/>
            </a:pPr>
            <a:r>
              <a:rPr lang="en-US" sz="2800" kern="0" dirty="0">
                <a:effectLst/>
                <a:latin typeface="+mn-lt"/>
                <a:ea typeface="+mn-ea"/>
              </a:rPr>
              <a:t>Direct threats are: </a:t>
            </a:r>
          </a:p>
          <a:p>
            <a:pPr marL="742950" lvl="1" indent="-285750" algn="l">
              <a:spcBef>
                <a:spcPct val="20000"/>
              </a:spcBef>
              <a:buFont typeface="Times New Roman" pitchFamily="18" charset="0"/>
              <a:buChar char="–"/>
              <a:defRPr/>
            </a:pPr>
            <a:r>
              <a:rPr lang="en-US" sz="2400" kern="0" dirty="0">
                <a:effectLst/>
                <a:latin typeface="+mn-lt"/>
                <a:ea typeface="+mn-ea"/>
              </a:rPr>
              <a:t>usually </a:t>
            </a:r>
            <a:r>
              <a:rPr lang="en-US" sz="2400" b="1" kern="0" dirty="0">
                <a:effectLst/>
                <a:latin typeface="+mn-lt"/>
                <a:ea typeface="+mn-ea"/>
              </a:rPr>
              <a:t>human activities</a:t>
            </a:r>
            <a:r>
              <a:rPr lang="en-US" sz="2400" kern="0" dirty="0">
                <a:effectLst/>
                <a:latin typeface="+mn-lt"/>
                <a:ea typeface="+mn-ea"/>
              </a:rPr>
              <a:t>, but they can be</a:t>
            </a:r>
          </a:p>
          <a:p>
            <a:pPr marL="742950" lvl="1" indent="-285750" algn="l">
              <a:spcBef>
                <a:spcPct val="20000"/>
              </a:spcBef>
              <a:buFont typeface="Times New Roman" pitchFamily="18" charset="0"/>
              <a:buChar char="–"/>
              <a:defRPr/>
            </a:pPr>
            <a:r>
              <a:rPr lang="en-US" sz="2400" b="1" kern="0" dirty="0">
                <a:effectLst/>
                <a:latin typeface="+mn-lt"/>
                <a:ea typeface="+mn-ea"/>
              </a:rPr>
              <a:t>natural phenomena</a:t>
            </a:r>
            <a:r>
              <a:rPr lang="en-US" sz="2400" kern="0" dirty="0">
                <a:effectLst/>
                <a:latin typeface="+mn-lt"/>
                <a:ea typeface="+mn-ea"/>
              </a:rPr>
              <a:t> altered by human activities or whose impact is increased by human activities </a:t>
            </a:r>
            <a:endParaRPr lang="en-US" sz="2400" kern="0" dirty="0" smtClean="0">
              <a:effectLst/>
              <a:latin typeface="+mn-lt"/>
              <a:ea typeface="+mn-ea"/>
            </a:endParaRPr>
          </a:p>
          <a:p>
            <a:pPr marL="742950" lvl="1" indent="-285750" algn="l">
              <a:spcBef>
                <a:spcPct val="20000"/>
              </a:spcBef>
              <a:defRPr/>
            </a:pPr>
            <a:r>
              <a:rPr lang="en-US" sz="2400" kern="0" dirty="0" smtClean="0">
                <a:effectLst/>
                <a:latin typeface="+mn-lt"/>
                <a:ea typeface="+mn-ea"/>
              </a:rPr>
              <a:t>	</a:t>
            </a:r>
            <a:r>
              <a:rPr lang="en-US" sz="1800" kern="0" dirty="0" smtClean="0">
                <a:effectLst/>
                <a:latin typeface="+mn-lt"/>
                <a:ea typeface="+mn-ea"/>
              </a:rPr>
              <a:t>(</a:t>
            </a:r>
            <a:r>
              <a:rPr lang="en-US" sz="1800" kern="0" dirty="0">
                <a:effectLst/>
                <a:latin typeface="+mn-lt"/>
                <a:ea typeface="+mn-ea"/>
              </a:rPr>
              <a:t>e.g., global warming; tsunami that threatens the last remaining population of an Asian rhino)</a:t>
            </a:r>
            <a:endParaRPr lang="en-US" sz="2400" kern="0" dirty="0">
              <a:effectLst/>
              <a:latin typeface="+mn-lt"/>
              <a:ea typeface="+mn-ea"/>
            </a:endParaRPr>
          </a:p>
        </p:txBody>
      </p:sp>
      <p:pic>
        <p:nvPicPr>
          <p:cNvPr id="12" name="Picture 25" descr="Fishing"/>
          <p:cNvPicPr>
            <a:picLocks noChangeAspect="1" noChangeArrowheads="1"/>
          </p:cNvPicPr>
          <p:nvPr/>
        </p:nvPicPr>
        <p:blipFill>
          <a:blip r:embed="rId4" cstate="print"/>
          <a:srcRect/>
          <a:stretch>
            <a:fillRect/>
          </a:stretch>
        </p:blipFill>
        <p:spPr bwMode="auto">
          <a:xfrm>
            <a:off x="5897563" y="1447800"/>
            <a:ext cx="3017837" cy="2011363"/>
          </a:xfrm>
          <a:prstGeom prst="rect">
            <a:avLst/>
          </a:prstGeom>
          <a:noFill/>
          <a:ln w="9525">
            <a:noFill/>
            <a:miter lim="800000"/>
            <a:headEnd/>
            <a:tailEnd/>
          </a:ln>
        </p:spPr>
      </p:pic>
      <p:graphicFrame>
        <p:nvGraphicFramePr>
          <p:cNvPr id="13" name="Object 26"/>
          <p:cNvGraphicFramePr>
            <a:graphicFrameLocks noChangeAspect="1"/>
          </p:cNvGraphicFramePr>
          <p:nvPr>
            <p:extLst>
              <p:ext uri="{D42A27DB-BD31-4B8C-83A1-F6EECF244321}">
                <p14:modId xmlns:p14="http://schemas.microsoft.com/office/powerpoint/2010/main" val="1853579859"/>
              </p:ext>
            </p:extLst>
          </p:nvPr>
        </p:nvGraphicFramePr>
        <p:xfrm>
          <a:off x="6508750" y="3670300"/>
          <a:ext cx="1019175" cy="687388"/>
        </p:xfrm>
        <a:graphic>
          <a:graphicData uri="http://schemas.openxmlformats.org/presentationml/2006/ole">
            <mc:AlternateContent xmlns:mc="http://schemas.openxmlformats.org/markup-compatibility/2006">
              <mc:Choice xmlns:v="urn:schemas-microsoft-com:vml" Requires="v">
                <p:oleObj spid="_x0000_s112686" name="Visio" r:id="rId5" imgW="1460297" imgH="984199" progId="">
                  <p:embed/>
                </p:oleObj>
              </mc:Choice>
              <mc:Fallback>
                <p:oleObj name="Visio" r:id="rId5" imgW="1460297" imgH="984199" progId="">
                  <p:embed/>
                  <p:pic>
                    <p:nvPicPr>
                      <p:cNvPr id="0" name="Picture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8750" y="3670300"/>
                        <a:ext cx="1019175"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 name="Line 27"/>
          <p:cNvSpPr>
            <a:spLocks noChangeShapeType="1"/>
          </p:cNvSpPr>
          <p:nvPr/>
        </p:nvSpPr>
        <p:spPr bwMode="auto">
          <a:xfrm flipH="1">
            <a:off x="7458075" y="3590925"/>
            <a:ext cx="552450" cy="266700"/>
          </a:xfrm>
          <a:prstGeom prst="line">
            <a:avLst/>
          </a:prstGeom>
          <a:noFill/>
          <a:ln w="9525">
            <a:solidFill>
              <a:schemeClr val="tx1"/>
            </a:solidFill>
            <a:round/>
            <a:headEnd/>
            <a:tailEnd type="triangle" w="med" len="med"/>
          </a:ln>
        </p:spPr>
        <p:txBody>
          <a:bodyPr>
            <a:spAutoFit/>
          </a:bodyPr>
          <a:lstStyle/>
          <a:p>
            <a:pPr>
              <a:defRPr/>
            </a:pPr>
            <a:endParaRPr lang="en-US">
              <a:ea typeface="+mn-ea"/>
            </a:endParaRPr>
          </a:p>
        </p:txBody>
      </p:sp>
      <p:sp>
        <p:nvSpPr>
          <p:cNvPr id="15" name="Line 28"/>
          <p:cNvSpPr>
            <a:spLocks noChangeShapeType="1"/>
          </p:cNvSpPr>
          <p:nvPr/>
        </p:nvSpPr>
        <p:spPr bwMode="auto">
          <a:xfrm>
            <a:off x="5286375" y="3200400"/>
            <a:ext cx="1247775" cy="781050"/>
          </a:xfrm>
          <a:prstGeom prst="line">
            <a:avLst/>
          </a:prstGeom>
          <a:noFill/>
          <a:ln w="9525">
            <a:solidFill>
              <a:schemeClr val="tx1"/>
            </a:solidFill>
            <a:round/>
            <a:headEnd/>
            <a:tailEnd type="triangle" w="med" len="med"/>
          </a:ln>
        </p:spPr>
        <p:txBody>
          <a:bodyPr>
            <a:spAutoFit/>
          </a:bodyPr>
          <a:lstStyle/>
          <a:p>
            <a:pPr>
              <a:defRPr/>
            </a:pPr>
            <a:endParaRPr lang="en-US">
              <a:ea typeface="+mn-ea"/>
            </a:endParaRPr>
          </a:p>
        </p:txBody>
      </p:sp>
      <p:graphicFrame>
        <p:nvGraphicFramePr>
          <p:cNvPr id="16" name="Object 14"/>
          <p:cNvGraphicFramePr>
            <a:graphicFrameLocks noChangeAspect="1"/>
          </p:cNvGraphicFramePr>
          <p:nvPr>
            <p:extLst>
              <p:ext uri="{D42A27DB-BD31-4B8C-83A1-F6EECF244321}">
                <p14:modId xmlns:p14="http://schemas.microsoft.com/office/powerpoint/2010/main" val="727619044"/>
              </p:ext>
            </p:extLst>
          </p:nvPr>
        </p:nvGraphicFramePr>
        <p:xfrm>
          <a:off x="4803775" y="2651125"/>
          <a:ext cx="1174750" cy="603250"/>
        </p:xfrm>
        <a:graphic>
          <a:graphicData uri="http://schemas.openxmlformats.org/presentationml/2006/ole">
            <mc:AlternateContent xmlns:mc="http://schemas.openxmlformats.org/markup-compatibility/2006">
              <mc:Choice xmlns:v="urn:schemas-microsoft-com:vml" Requires="v">
                <p:oleObj spid="_x0000_s112687" name="Visio" r:id="rId7" imgW="1174623" imgH="603123" progId="">
                  <p:embed/>
                </p:oleObj>
              </mc:Choice>
              <mc:Fallback>
                <p:oleObj name="Visio" r:id="rId7" imgW="1174623" imgH="603123" progId="">
                  <p:embed/>
                  <p:pic>
                    <p:nvPicPr>
                      <p:cNvPr id="0" name="Picture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3775" y="2651125"/>
                        <a:ext cx="11747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7" name="Object 17"/>
          <p:cNvGraphicFramePr>
            <a:graphicFrameLocks noChangeAspect="1"/>
          </p:cNvGraphicFramePr>
          <p:nvPr>
            <p:extLst>
              <p:ext uri="{D42A27DB-BD31-4B8C-83A1-F6EECF244321}">
                <p14:modId xmlns:p14="http://schemas.microsoft.com/office/powerpoint/2010/main" val="3048990710"/>
              </p:ext>
            </p:extLst>
          </p:nvPr>
        </p:nvGraphicFramePr>
        <p:xfrm>
          <a:off x="7969250" y="3133725"/>
          <a:ext cx="1174750" cy="723900"/>
        </p:xfrm>
        <a:graphic>
          <a:graphicData uri="http://schemas.openxmlformats.org/presentationml/2006/ole">
            <mc:AlternateContent xmlns:mc="http://schemas.openxmlformats.org/markup-compatibility/2006">
              <mc:Choice xmlns:v="urn:schemas-microsoft-com:vml" Requires="v">
                <p:oleObj spid="_x0000_s112688" name="Visio" r:id="rId9" imgW="1174623" imgH="723519" progId="">
                  <p:embed/>
                </p:oleObj>
              </mc:Choice>
              <mc:Fallback>
                <p:oleObj name="Visio" r:id="rId9" imgW="1174623" imgH="723519" progId="">
                  <p:embed/>
                  <p:pic>
                    <p:nvPicPr>
                      <p:cNvPr id="0" name="Pictur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69250" y="3133725"/>
                        <a:ext cx="11747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8"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smtClean="0">
                <a:solidFill>
                  <a:schemeClr val="bg1"/>
                </a:solidFill>
                <a:latin typeface="+mn-lt"/>
                <a:ea typeface="+mj-ea"/>
                <a:cs typeface="+mj-cs"/>
              </a:rPr>
              <a:t>What Is The Question?</a:t>
            </a:r>
            <a:endParaRPr lang="en-US" sz="3600" b="1" kern="0" dirty="0">
              <a:solidFill>
                <a:schemeClr val="bg1"/>
              </a:solidFill>
              <a:latin typeface="+mn-lt"/>
              <a:ea typeface="+mj-ea"/>
              <a:cs typeface="+mj-cs"/>
            </a:endParaRPr>
          </a:p>
        </p:txBody>
      </p:sp>
      <p:sp>
        <p:nvSpPr>
          <p:cNvPr id="19" name="Rectangle 3"/>
          <p:cNvSpPr txBox="1">
            <a:spLocks noChangeArrowheads="1"/>
          </p:cNvSpPr>
          <p:nvPr/>
        </p:nvSpPr>
        <p:spPr>
          <a:xfrm>
            <a:off x="6172200" y="152400"/>
            <a:ext cx="2819400" cy="11430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chemeClr val="bg1"/>
                </a:solidFill>
                <a:effectLst/>
                <a:uLnTx/>
                <a:uFillTx/>
                <a:latin typeface="Calibri" pitchFamily="34" charset="0"/>
                <a:ea typeface="+mj-ea"/>
                <a:cs typeface="+mj-cs"/>
              </a:rPr>
              <a:t>Threat Assessment</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Tree>
    <p:extLst>
      <p:ext uri="{BB962C8B-B14F-4D97-AF65-F5344CB8AC3E}">
        <p14:creationId xmlns:p14="http://schemas.microsoft.com/office/powerpoint/2010/main" val="23980736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427038" y="1603375"/>
            <a:ext cx="8452802" cy="5178425"/>
          </a:xfrm>
          <a:prstGeom prst="rect">
            <a:avLst/>
          </a:prstGeom>
          <a:noFill/>
          <a:ln w="9525">
            <a:noFill/>
            <a:miter lim="800000"/>
            <a:headEnd/>
            <a:tailEnd/>
          </a:ln>
        </p:spPr>
        <p:txBody>
          <a:bodyPr/>
          <a:lstStyle/>
          <a:p>
            <a:pPr marL="342900" indent="-342900" algn="l">
              <a:spcBef>
                <a:spcPct val="20000"/>
              </a:spcBef>
              <a:buSzPct val="130000"/>
              <a:buFont typeface="Arial" charset="0"/>
              <a:buChar char="•"/>
            </a:pPr>
            <a:r>
              <a:rPr lang="en-US" sz="2400" b="1" dirty="0">
                <a:solidFill>
                  <a:srgbClr val="00B050"/>
                </a:solidFill>
                <a:effectLst/>
                <a:latin typeface="Arial" charset="0"/>
              </a:rPr>
              <a:t>Direct threat: </a:t>
            </a:r>
            <a:r>
              <a:rPr lang="en-US" sz="2000" kern="0" dirty="0" smtClean="0">
                <a:effectLst/>
              </a:rPr>
              <a:t>Human-induced actions or events that directly degrade one or more conservation targets. </a:t>
            </a:r>
            <a:r>
              <a:rPr lang="en-US" sz="2000" dirty="0" smtClean="0">
                <a:effectLst/>
                <a:latin typeface="Arial" charset="0"/>
              </a:rPr>
              <a:t>A </a:t>
            </a:r>
            <a:r>
              <a:rPr lang="en-US" sz="2000" dirty="0">
                <a:effectLst/>
                <a:latin typeface="Arial" charset="0"/>
              </a:rPr>
              <a:t>direct threat has at least one actor associated with it. </a:t>
            </a:r>
            <a:endParaRPr lang="en-US" sz="2000" dirty="0" smtClean="0">
              <a:effectLst/>
              <a:latin typeface="Arial" charset="0"/>
            </a:endParaRPr>
          </a:p>
          <a:p>
            <a:pPr marL="571500" indent="-571500" algn="l">
              <a:spcBef>
                <a:spcPts val="0"/>
              </a:spcBef>
              <a:spcAft>
                <a:spcPts val="1800"/>
              </a:spcAft>
              <a:buSzPct val="130000"/>
            </a:pPr>
            <a:r>
              <a:rPr lang="en-US" sz="2000" i="1" dirty="0" smtClean="0">
                <a:effectLst/>
                <a:latin typeface="Arial" charset="0"/>
              </a:rPr>
              <a:t>	</a:t>
            </a:r>
            <a:r>
              <a:rPr lang="en-US" sz="1800" i="1" dirty="0" smtClean="0">
                <a:solidFill>
                  <a:srgbClr val="FF0000"/>
                </a:solidFill>
                <a:effectLst/>
                <a:latin typeface="Arial" charset="0"/>
              </a:rPr>
              <a:t>Example</a:t>
            </a:r>
            <a:r>
              <a:rPr lang="en-US" sz="1800" i="1" dirty="0">
                <a:solidFill>
                  <a:srgbClr val="FF0000"/>
                </a:solidFill>
                <a:effectLst/>
                <a:latin typeface="Arial" charset="0"/>
              </a:rPr>
              <a:t>: residential </a:t>
            </a:r>
            <a:r>
              <a:rPr lang="en-US" sz="1800" i="1" dirty="0" smtClean="0">
                <a:solidFill>
                  <a:srgbClr val="FF0000"/>
                </a:solidFill>
                <a:effectLst/>
                <a:latin typeface="Arial" charset="0"/>
              </a:rPr>
              <a:t>development</a:t>
            </a:r>
            <a:endParaRPr lang="en-US" sz="3200" dirty="0">
              <a:effectLst/>
              <a:latin typeface="Arial" charset="0"/>
            </a:endParaRPr>
          </a:p>
          <a:p>
            <a:pPr marL="342900" indent="-342900" algn="l">
              <a:spcBef>
                <a:spcPct val="20000"/>
              </a:spcBef>
              <a:buSzPct val="130000"/>
              <a:buFont typeface="Arial" charset="0"/>
              <a:buChar char="•"/>
            </a:pPr>
            <a:r>
              <a:rPr lang="en-US" sz="3200" b="1" dirty="0">
                <a:solidFill>
                  <a:srgbClr val="00B050"/>
                </a:solidFill>
                <a:effectLst/>
              </a:rPr>
              <a:t>Stress: </a:t>
            </a:r>
            <a:r>
              <a:rPr lang="en-US" sz="2800" dirty="0">
                <a:effectLst/>
                <a:latin typeface="Arial" charset="0"/>
              </a:rPr>
              <a:t>biophysical impact of that action on the </a:t>
            </a:r>
            <a:r>
              <a:rPr lang="en-US" sz="2800" dirty="0" smtClean="0">
                <a:effectLst/>
                <a:latin typeface="Arial" charset="0"/>
              </a:rPr>
              <a:t>target – a impaired aspect of a target.  A </a:t>
            </a:r>
            <a:r>
              <a:rPr lang="en-US" sz="2800" dirty="0">
                <a:effectLst/>
                <a:latin typeface="Arial" charset="0"/>
              </a:rPr>
              <a:t>single stress can be caused by multiple direct threats.</a:t>
            </a:r>
            <a:endParaRPr lang="en-US" sz="3200" dirty="0">
              <a:effectLst/>
              <a:latin typeface="Arial" charset="0"/>
            </a:endParaRPr>
          </a:p>
          <a:p>
            <a:pPr marL="917575" lvl="1" indent="-342900" algn="l">
              <a:spcBef>
                <a:spcPct val="20000"/>
              </a:spcBef>
              <a:buSzPct val="130000"/>
            </a:pPr>
            <a:r>
              <a:rPr lang="en-US" sz="1800" i="1" dirty="0" smtClean="0">
                <a:solidFill>
                  <a:srgbClr val="FF0000"/>
                </a:solidFill>
                <a:effectLst/>
                <a:latin typeface="Arial" charset="0"/>
              </a:rPr>
              <a:t>Examples: </a:t>
            </a:r>
            <a:r>
              <a:rPr lang="en-US" sz="1800" i="1" dirty="0">
                <a:solidFill>
                  <a:srgbClr val="FF0000"/>
                </a:solidFill>
                <a:effectLst/>
                <a:latin typeface="Arial" charset="0"/>
              </a:rPr>
              <a:t>habitat </a:t>
            </a:r>
            <a:r>
              <a:rPr lang="en-US" sz="1800" i="1" dirty="0" smtClean="0">
                <a:solidFill>
                  <a:srgbClr val="FF0000"/>
                </a:solidFill>
                <a:effectLst/>
                <a:latin typeface="Arial" charset="0"/>
              </a:rPr>
              <a:t>fragmentation, high mortality</a:t>
            </a:r>
            <a:endParaRPr lang="en-US" sz="1800" i="1" dirty="0">
              <a:solidFill>
                <a:srgbClr val="FF0000"/>
              </a:solidFill>
              <a:effectLst/>
              <a:latin typeface="Arial" charset="0"/>
            </a:endParaRPr>
          </a:p>
        </p:txBody>
      </p:sp>
      <p:pic>
        <p:nvPicPr>
          <p:cNvPr id="61442" name="Picture 2"/>
          <p:cNvPicPr>
            <a:picLocks noChangeAspect="1" noChangeArrowheads="1"/>
          </p:cNvPicPr>
          <p:nvPr/>
        </p:nvPicPr>
        <p:blipFill rotWithShape="1">
          <a:blip r:embed="rId3" cstate="print"/>
          <a:srcRect l="30626" r="1654" b="13317"/>
          <a:stretch/>
        </p:blipFill>
        <p:spPr bwMode="auto">
          <a:xfrm>
            <a:off x="1732565" y="5267978"/>
            <a:ext cx="5811235" cy="1180120"/>
          </a:xfrm>
          <a:prstGeom prst="rect">
            <a:avLst/>
          </a:prstGeom>
          <a:noFill/>
          <a:ln w="9525">
            <a:noFill/>
            <a:miter lim="800000"/>
            <a:headEnd/>
            <a:tailEnd/>
          </a:ln>
        </p:spPr>
      </p:pic>
      <p:sp>
        <p:nvSpPr>
          <p:cNvPr id="5" name="Rectangle 2"/>
          <p:cNvSpPr txBox="1">
            <a:spLocks noChangeArrowheads="1"/>
          </p:cNvSpPr>
          <p:nvPr/>
        </p:nvSpPr>
        <p:spPr bwMode="auto">
          <a:xfrm>
            <a:off x="1752600" y="152400"/>
            <a:ext cx="7127240" cy="1295400"/>
          </a:xfrm>
          <a:prstGeom prst="rect">
            <a:avLst/>
          </a:prstGeom>
          <a:noFill/>
          <a:ln w="9525">
            <a:noFill/>
            <a:miter lim="800000"/>
            <a:headEnd/>
            <a:tailEnd/>
          </a:ln>
        </p:spPr>
        <p:txBody>
          <a:bodyPr anchor="ctr"/>
          <a:lstStyle/>
          <a:p>
            <a:pPr>
              <a:defRPr/>
            </a:pPr>
            <a:r>
              <a:rPr lang="en-US" sz="3600" b="1" kern="0" dirty="0" smtClean="0">
                <a:solidFill>
                  <a:schemeClr val="bg1"/>
                </a:solidFill>
                <a:latin typeface="+mn-lt"/>
                <a:ea typeface="+mj-ea"/>
                <a:cs typeface="+mj-cs"/>
              </a:rPr>
              <a:t>Direct Threat vs. </a:t>
            </a:r>
          </a:p>
          <a:p>
            <a:pPr>
              <a:defRPr/>
            </a:pPr>
            <a:r>
              <a:rPr lang="en-US" sz="3600" b="1" kern="0" dirty="0" smtClean="0">
                <a:solidFill>
                  <a:schemeClr val="bg1"/>
                </a:solidFill>
                <a:latin typeface="+mn-lt"/>
                <a:ea typeface="+mj-ea"/>
                <a:cs typeface="+mj-cs"/>
              </a:rPr>
              <a:t>Stress?</a:t>
            </a:r>
            <a:endParaRPr lang="en-US" sz="3600" b="1" kern="0" dirty="0">
              <a:solidFill>
                <a:schemeClr val="bg1"/>
              </a:solidFill>
              <a:latin typeface="+mn-lt"/>
              <a:ea typeface="+mj-ea"/>
              <a:cs typeface="+mj-cs"/>
            </a:endParaRPr>
          </a:p>
        </p:txBody>
      </p:sp>
      <p:sp>
        <p:nvSpPr>
          <p:cNvPr id="6" name="Rectangle 3"/>
          <p:cNvSpPr>
            <a:spLocks noGrp="1" noChangeArrowheads="1"/>
          </p:cNvSpPr>
          <p:nvPr>
            <p:ph type="title"/>
          </p:nvPr>
        </p:nvSpPr>
        <p:spPr>
          <a:xfrm>
            <a:off x="6172200" y="152400"/>
            <a:ext cx="2819400" cy="1143000"/>
          </a:xfrm>
        </p:spPr>
        <p:txBody>
          <a:bodyPr/>
          <a:lstStyle/>
          <a:p>
            <a:pPr algn="r"/>
            <a:r>
              <a:rPr lang="en-US" sz="2800" dirty="0" smtClean="0">
                <a:solidFill>
                  <a:schemeClr val="bg1"/>
                </a:solidFill>
                <a:latin typeface="Calibri" pitchFamily="34" charset="0"/>
              </a:rPr>
              <a:t>Threat Assessment</a:t>
            </a:r>
            <a:endParaRPr lang="en-US" sz="2800" dirty="0">
              <a:solidFill>
                <a:schemeClr val="bg1"/>
              </a:solidFill>
              <a:latin typeface="Calibri" pitchFamily="34" charset="0"/>
            </a:endParaRPr>
          </a:p>
        </p:txBody>
      </p:sp>
    </p:spTree>
    <p:extLst>
      <p:ext uri="{BB962C8B-B14F-4D97-AF65-F5344CB8AC3E}">
        <p14:creationId xmlns:p14="http://schemas.microsoft.com/office/powerpoint/2010/main" val="187814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370970708"/>
              </p:ext>
            </p:extLst>
          </p:nvPr>
        </p:nvGraphicFramePr>
        <p:xfrm>
          <a:off x="234950" y="1752600"/>
          <a:ext cx="8569326" cy="4695825"/>
        </p:xfrm>
        <a:graphic>
          <a:graphicData uri="http://schemas.openxmlformats.org/drawingml/2006/table">
            <a:tbl>
              <a:tblPr firstRow="1" bandRow="1">
                <a:tableStyleId>{00A15C55-8517-42AA-B614-E9B94910E393}</a:tableStyleId>
              </a:tblPr>
              <a:tblGrid>
                <a:gridCol w="1559168"/>
                <a:gridCol w="3317608"/>
                <a:gridCol w="3692550"/>
              </a:tblGrid>
              <a:tr h="442656">
                <a:tc>
                  <a:txBody>
                    <a:bodyPr/>
                    <a:lstStyle/>
                    <a:p>
                      <a:r>
                        <a:rPr lang="en-US" sz="1700" dirty="0" smtClean="0"/>
                        <a:t>Direct Threat</a:t>
                      </a:r>
                      <a:endParaRPr lang="en-US" sz="1700" dirty="0"/>
                    </a:p>
                  </a:txBody>
                  <a:tcPr marT="45721" marB="45721"/>
                </a:tc>
                <a:tc>
                  <a:txBody>
                    <a:bodyPr/>
                    <a:lstStyle/>
                    <a:p>
                      <a:r>
                        <a:rPr lang="en-US" sz="1700" dirty="0" smtClean="0"/>
                        <a:t>Example</a:t>
                      </a:r>
                      <a:r>
                        <a:rPr lang="en-US" sz="1700" baseline="0" dirty="0" smtClean="0"/>
                        <a:t> </a:t>
                      </a:r>
                      <a:r>
                        <a:rPr lang="en-US" sz="1700" dirty="0" smtClean="0"/>
                        <a:t>Stress(</a:t>
                      </a:r>
                      <a:r>
                        <a:rPr lang="en-US" sz="1700" dirty="0" err="1" smtClean="0"/>
                        <a:t>es</a:t>
                      </a:r>
                      <a:r>
                        <a:rPr lang="en-US" sz="1700" dirty="0" smtClean="0"/>
                        <a:t>)</a:t>
                      </a:r>
                      <a:endParaRPr lang="en-US" sz="1700" dirty="0"/>
                    </a:p>
                  </a:txBody>
                  <a:tcPr marT="45721" marB="45721"/>
                </a:tc>
                <a:tc>
                  <a:txBody>
                    <a:bodyPr/>
                    <a:lstStyle/>
                    <a:p>
                      <a:r>
                        <a:rPr lang="en-US" sz="1700" dirty="0" smtClean="0"/>
                        <a:t>Example Target Affected</a:t>
                      </a:r>
                      <a:endParaRPr lang="en-US" sz="1700" dirty="0"/>
                    </a:p>
                  </a:txBody>
                  <a:tcPr marT="45721" marB="45721"/>
                </a:tc>
              </a:tr>
              <a:tr h="868697">
                <a:tc>
                  <a:txBody>
                    <a:bodyPr/>
                    <a:lstStyle/>
                    <a:p>
                      <a:r>
                        <a:rPr lang="en-US" sz="1700" dirty="0" smtClean="0"/>
                        <a:t>Dams</a:t>
                      </a:r>
                      <a:endParaRPr lang="en-US" sz="1700" dirty="0"/>
                    </a:p>
                  </a:txBody>
                  <a:tcPr marT="45721" marB="45721"/>
                </a:tc>
                <a:tc>
                  <a:txBody>
                    <a:bodyPr/>
                    <a:lstStyle/>
                    <a:p>
                      <a:r>
                        <a:rPr lang="en-US" sz="1700" dirty="0" smtClean="0"/>
                        <a:t>Altered stream flows</a:t>
                      </a:r>
                    </a:p>
                    <a:p>
                      <a:r>
                        <a:rPr lang="en-US" sz="1700" dirty="0" smtClean="0"/>
                        <a:t>Reduced reproductive</a:t>
                      </a:r>
                      <a:r>
                        <a:rPr lang="en-US" sz="1700" baseline="0" dirty="0" smtClean="0"/>
                        <a:t> success of fish</a:t>
                      </a:r>
                      <a:endParaRPr lang="en-US" sz="1700" dirty="0"/>
                    </a:p>
                  </a:txBody>
                  <a:tcPr marT="45721" marB="45721"/>
                </a:tc>
                <a:tc>
                  <a:txBody>
                    <a:bodyPr/>
                    <a:lstStyle/>
                    <a:p>
                      <a:r>
                        <a:rPr lang="en-US" sz="1700" dirty="0" smtClean="0"/>
                        <a:t>Rivers and streams</a:t>
                      </a:r>
                    </a:p>
                    <a:p>
                      <a:r>
                        <a:rPr lang="en-US" sz="1700" dirty="0" smtClean="0"/>
                        <a:t>Migratory</a:t>
                      </a:r>
                      <a:r>
                        <a:rPr lang="en-US" sz="1700" baseline="0" dirty="0" smtClean="0"/>
                        <a:t> fish</a:t>
                      </a:r>
                      <a:endParaRPr lang="en-US" sz="1700" dirty="0"/>
                    </a:p>
                  </a:txBody>
                  <a:tcPr marT="45721" marB="45721"/>
                </a:tc>
              </a:tr>
              <a:tr h="1127782">
                <a:tc>
                  <a:txBody>
                    <a:bodyPr/>
                    <a:lstStyle/>
                    <a:p>
                      <a:r>
                        <a:rPr lang="en-US" sz="1700" dirty="0" smtClean="0"/>
                        <a:t>Unsustainable</a:t>
                      </a:r>
                      <a:r>
                        <a:rPr lang="en-US" sz="1700" baseline="0" dirty="0" smtClean="0"/>
                        <a:t> </a:t>
                      </a:r>
                      <a:r>
                        <a:rPr lang="en-US" sz="1700" dirty="0" smtClean="0"/>
                        <a:t>Logging</a:t>
                      </a:r>
                      <a:endParaRPr lang="en-US" sz="1700" dirty="0"/>
                    </a:p>
                  </a:txBody>
                  <a:tcPr marT="45721" marB="45721"/>
                </a:tc>
                <a:tc>
                  <a:txBody>
                    <a:bodyPr/>
                    <a:lstStyle/>
                    <a:p>
                      <a:r>
                        <a:rPr lang="en-US" sz="1700" dirty="0" smtClean="0"/>
                        <a:t>Erosion (Rivers and streams)</a:t>
                      </a:r>
                    </a:p>
                    <a:p>
                      <a:r>
                        <a:rPr lang="en-US" sz="1700" dirty="0" smtClean="0"/>
                        <a:t>Sedimentation</a:t>
                      </a:r>
                    </a:p>
                    <a:p>
                      <a:r>
                        <a:rPr lang="en-US" sz="1700" dirty="0" smtClean="0"/>
                        <a:t>Habitat destruction</a:t>
                      </a:r>
                    </a:p>
                    <a:p>
                      <a:r>
                        <a:rPr lang="en-US" sz="1700" dirty="0" smtClean="0"/>
                        <a:t>Habitat fragmentation</a:t>
                      </a:r>
                      <a:endParaRPr lang="en-US" sz="1700" dirty="0"/>
                    </a:p>
                  </a:txBody>
                  <a:tcPr marT="45721" marB="45721"/>
                </a:tc>
                <a:tc>
                  <a:txBody>
                    <a:bodyPr/>
                    <a:lstStyle/>
                    <a:p>
                      <a:r>
                        <a:rPr lang="en-US" sz="1700" dirty="0" smtClean="0"/>
                        <a:t>Rivers and streams</a:t>
                      </a:r>
                    </a:p>
                    <a:p>
                      <a:r>
                        <a:rPr lang="en-US" sz="1700" dirty="0" smtClean="0"/>
                        <a:t>Rivers and streams,</a:t>
                      </a:r>
                      <a:r>
                        <a:rPr lang="en-US" sz="1700" baseline="0" dirty="0" smtClean="0"/>
                        <a:t> Estuaries</a:t>
                      </a:r>
                    </a:p>
                    <a:p>
                      <a:r>
                        <a:rPr lang="en-US" sz="1700" baseline="0" dirty="0" smtClean="0"/>
                        <a:t>Forests</a:t>
                      </a:r>
                    </a:p>
                    <a:p>
                      <a:r>
                        <a:rPr lang="en-US" sz="1700" baseline="0" dirty="0" smtClean="0"/>
                        <a:t>Forests</a:t>
                      </a:r>
                      <a:endParaRPr lang="en-US" sz="1700" dirty="0"/>
                    </a:p>
                  </a:txBody>
                  <a:tcPr marT="45721" marB="45721"/>
                </a:tc>
              </a:tr>
              <a:tr h="442656">
                <a:tc>
                  <a:txBody>
                    <a:bodyPr/>
                    <a:lstStyle/>
                    <a:p>
                      <a:r>
                        <a:rPr lang="en-US" sz="1700" dirty="0" smtClean="0"/>
                        <a:t>Illegal Hunting</a:t>
                      </a:r>
                      <a:endParaRPr lang="en-US" sz="1700" dirty="0"/>
                    </a:p>
                  </a:txBody>
                  <a:tcPr marT="45721" marB="45721"/>
                </a:tc>
                <a:tc>
                  <a:txBody>
                    <a:bodyPr/>
                    <a:lstStyle/>
                    <a:p>
                      <a:r>
                        <a:rPr lang="en-US" sz="1700" dirty="0" smtClean="0"/>
                        <a:t>Altered</a:t>
                      </a:r>
                      <a:r>
                        <a:rPr lang="en-US" sz="1700" baseline="0" dirty="0" smtClean="0"/>
                        <a:t> population structure</a:t>
                      </a:r>
                      <a:endParaRPr lang="en-US" sz="1700" dirty="0"/>
                    </a:p>
                  </a:txBody>
                  <a:tcPr marT="45721" marB="45721"/>
                </a:tc>
                <a:tc>
                  <a:txBody>
                    <a:bodyPr/>
                    <a:lstStyle/>
                    <a:p>
                      <a:r>
                        <a:rPr lang="en-US" sz="1700" dirty="0" smtClean="0"/>
                        <a:t>Monkeys,</a:t>
                      </a:r>
                      <a:r>
                        <a:rPr lang="en-US" sz="1700" baseline="0" dirty="0" smtClean="0"/>
                        <a:t> Rhinos</a:t>
                      </a:r>
                      <a:endParaRPr lang="en-US" sz="1700" dirty="0"/>
                    </a:p>
                  </a:txBody>
                  <a:tcPr marT="45721" marB="45721"/>
                </a:tc>
              </a:tr>
              <a:tr h="945337">
                <a:tc>
                  <a:txBody>
                    <a:bodyPr/>
                    <a:lstStyle/>
                    <a:p>
                      <a:r>
                        <a:rPr lang="en-US" sz="1700" dirty="0" smtClean="0"/>
                        <a:t>Unsustainable Agriculture</a:t>
                      </a:r>
                      <a:endParaRPr lang="en-US" sz="1700" dirty="0"/>
                    </a:p>
                  </a:txBody>
                  <a:tcPr marT="45721" marB="45721"/>
                </a:tc>
                <a:tc>
                  <a:txBody>
                    <a:bodyPr/>
                    <a:lstStyle/>
                    <a:p>
                      <a:r>
                        <a:rPr lang="en-US" sz="1700" dirty="0" smtClean="0"/>
                        <a:t>Sedimentation</a:t>
                      </a:r>
                    </a:p>
                    <a:p>
                      <a:r>
                        <a:rPr lang="en-US" sz="1700" dirty="0" smtClean="0"/>
                        <a:t>Habitat</a:t>
                      </a:r>
                      <a:r>
                        <a:rPr lang="en-US" sz="1700" baseline="0" dirty="0" smtClean="0"/>
                        <a:t> destruction</a:t>
                      </a:r>
                    </a:p>
                    <a:p>
                      <a:r>
                        <a:rPr lang="en-US" sz="1700" dirty="0" smtClean="0"/>
                        <a:t>Habitat</a:t>
                      </a:r>
                      <a:r>
                        <a:rPr lang="en-US" sz="1700" baseline="0" dirty="0" smtClean="0"/>
                        <a:t> fragmentation</a:t>
                      </a:r>
                      <a:endParaRPr lang="en-US" sz="1700" dirty="0"/>
                    </a:p>
                  </a:txBody>
                  <a:tcPr marT="45721" marB="45721"/>
                </a:tc>
                <a:tc>
                  <a:txBody>
                    <a:bodyPr/>
                    <a:lstStyle/>
                    <a:p>
                      <a:r>
                        <a:rPr lang="en-US" sz="1700" dirty="0" smtClean="0"/>
                        <a:t>Rivers and streams,</a:t>
                      </a:r>
                      <a:r>
                        <a:rPr lang="en-US" sz="1700" baseline="0" dirty="0" smtClean="0"/>
                        <a:t> Estuaries</a:t>
                      </a:r>
                    </a:p>
                    <a:p>
                      <a:r>
                        <a:rPr lang="en-US" sz="1700" baseline="0" dirty="0" smtClean="0"/>
                        <a:t>Forests, Grasslands, Wetlands</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baseline="0" dirty="0" smtClean="0"/>
                        <a:t>Forests, Grasslands, Wetlands</a:t>
                      </a:r>
                      <a:endParaRPr lang="en-US" sz="1700" dirty="0"/>
                    </a:p>
                  </a:txBody>
                  <a:tcPr marT="45721" marB="45721"/>
                </a:tc>
              </a:tr>
              <a:tr h="868697">
                <a:tc>
                  <a:txBody>
                    <a:bodyPr/>
                    <a:lstStyle/>
                    <a:p>
                      <a:r>
                        <a:rPr lang="en-US" sz="1700" dirty="0" smtClean="0"/>
                        <a:t>Climate change</a:t>
                      </a:r>
                      <a:endParaRPr lang="en-US" sz="1700" dirty="0"/>
                    </a:p>
                  </a:txBody>
                  <a:tcPr marT="45721" marB="45721"/>
                </a:tc>
                <a:tc>
                  <a:txBody>
                    <a:bodyPr/>
                    <a:lstStyle/>
                    <a:p>
                      <a:r>
                        <a:rPr lang="en-US" sz="1700" dirty="0" smtClean="0"/>
                        <a:t>Coral bleaching</a:t>
                      </a:r>
                    </a:p>
                    <a:p>
                      <a:r>
                        <a:rPr lang="en-US" sz="1700" dirty="0" smtClean="0"/>
                        <a:t>Rising sea levels</a:t>
                      </a:r>
                    </a:p>
                    <a:p>
                      <a:r>
                        <a:rPr lang="en-US" sz="1700" dirty="0" smtClean="0"/>
                        <a:t>Reduced rainfall</a:t>
                      </a:r>
                      <a:endParaRPr lang="en-US" sz="1700" dirty="0"/>
                    </a:p>
                  </a:txBody>
                  <a:tcPr marT="45721" marB="45721"/>
                </a:tc>
                <a:tc>
                  <a:txBody>
                    <a:bodyPr/>
                    <a:lstStyle/>
                    <a:p>
                      <a:r>
                        <a:rPr lang="en-US" sz="1700" dirty="0" smtClean="0"/>
                        <a:t>Coral reefs</a:t>
                      </a:r>
                      <a:endParaRPr lang="en-US" sz="1700" dirty="0"/>
                    </a:p>
                    <a:p>
                      <a:r>
                        <a:rPr lang="en-US" sz="1700" dirty="0" smtClean="0"/>
                        <a:t>Shoreline</a:t>
                      </a:r>
                      <a:r>
                        <a:rPr lang="en-US" sz="1700" baseline="0" dirty="0" smtClean="0"/>
                        <a:t> habitat</a:t>
                      </a:r>
                    </a:p>
                    <a:p>
                      <a:r>
                        <a:rPr lang="en-US" sz="1700" baseline="0" dirty="0" smtClean="0"/>
                        <a:t>Forests, Grasslands, Deserts</a:t>
                      </a:r>
                      <a:endParaRPr lang="en-US" sz="1700" dirty="0" smtClean="0"/>
                    </a:p>
                  </a:txBody>
                  <a:tcPr marT="45721" marB="45721"/>
                </a:tc>
              </a:tr>
            </a:tbl>
          </a:graphicData>
        </a:graphic>
      </p:graphicFrame>
      <p:sp>
        <p:nvSpPr>
          <p:cNvPr id="5" name="Rectangle 4"/>
          <p:cNvSpPr/>
          <p:nvPr/>
        </p:nvSpPr>
        <p:spPr bwMode="auto">
          <a:xfrm>
            <a:off x="5147481" y="2209800"/>
            <a:ext cx="3614382" cy="769441"/>
          </a:xfrm>
          <a:prstGeom prst="rect">
            <a:avLst/>
          </a:prstGeom>
          <a:noFill/>
          <a:ln w="5715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7" name="Rectangle 6"/>
          <p:cNvSpPr/>
          <p:nvPr/>
        </p:nvSpPr>
        <p:spPr bwMode="auto">
          <a:xfrm>
            <a:off x="1817426" y="2209800"/>
            <a:ext cx="3341428" cy="769441"/>
          </a:xfrm>
          <a:prstGeom prst="rect">
            <a:avLst/>
          </a:prstGeom>
          <a:noFill/>
          <a:ln w="5715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Rectangle 2"/>
          <p:cNvSpPr txBox="1">
            <a:spLocks noChangeArrowheads="1"/>
          </p:cNvSpPr>
          <p:nvPr/>
        </p:nvSpPr>
        <p:spPr bwMode="auto">
          <a:xfrm>
            <a:off x="1752600" y="152400"/>
            <a:ext cx="7127240" cy="1295400"/>
          </a:xfrm>
          <a:prstGeom prst="rect">
            <a:avLst/>
          </a:prstGeom>
          <a:noFill/>
          <a:ln w="9525">
            <a:noFill/>
            <a:miter lim="800000"/>
            <a:headEnd/>
            <a:tailEnd/>
          </a:ln>
        </p:spPr>
        <p:txBody>
          <a:bodyPr anchor="ctr"/>
          <a:lstStyle/>
          <a:p>
            <a:pPr>
              <a:defRPr/>
            </a:pPr>
            <a:r>
              <a:rPr lang="en-US" sz="3600" b="1" kern="0" dirty="0" smtClean="0">
                <a:solidFill>
                  <a:schemeClr val="bg1"/>
                </a:solidFill>
                <a:latin typeface="+mn-lt"/>
                <a:ea typeface="+mj-ea"/>
                <a:cs typeface="+mj-cs"/>
              </a:rPr>
              <a:t>Direct Threat vs. </a:t>
            </a:r>
          </a:p>
          <a:p>
            <a:pPr>
              <a:defRPr/>
            </a:pPr>
            <a:r>
              <a:rPr lang="en-US" sz="3600" b="1" kern="0" dirty="0" smtClean="0">
                <a:solidFill>
                  <a:schemeClr val="bg1"/>
                </a:solidFill>
                <a:latin typeface="+mn-lt"/>
                <a:ea typeface="+mj-ea"/>
                <a:cs typeface="+mj-cs"/>
              </a:rPr>
              <a:t>Stress</a:t>
            </a:r>
            <a:endParaRPr lang="en-US" sz="3600" b="1" kern="0" dirty="0">
              <a:solidFill>
                <a:schemeClr val="bg1"/>
              </a:solidFill>
              <a:latin typeface="+mn-lt"/>
              <a:ea typeface="+mj-ea"/>
              <a:cs typeface="+mj-cs"/>
            </a:endParaRPr>
          </a:p>
        </p:txBody>
      </p:sp>
      <p:sp>
        <p:nvSpPr>
          <p:cNvPr id="9" name="Rectangle 8"/>
          <p:cNvSpPr/>
          <p:nvPr/>
        </p:nvSpPr>
        <p:spPr bwMode="auto">
          <a:xfrm>
            <a:off x="294032" y="2209799"/>
            <a:ext cx="1523394" cy="769441"/>
          </a:xfrm>
          <a:prstGeom prst="rect">
            <a:avLst/>
          </a:prstGeom>
          <a:noFill/>
          <a:ln w="5715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Rectangle 3"/>
          <p:cNvSpPr>
            <a:spLocks noGrp="1" noChangeArrowheads="1"/>
          </p:cNvSpPr>
          <p:nvPr>
            <p:ph type="title"/>
          </p:nvPr>
        </p:nvSpPr>
        <p:spPr>
          <a:xfrm>
            <a:off x="6172200" y="152400"/>
            <a:ext cx="2819400" cy="1143000"/>
          </a:xfrm>
        </p:spPr>
        <p:txBody>
          <a:bodyPr/>
          <a:lstStyle/>
          <a:p>
            <a:pPr algn="r"/>
            <a:r>
              <a:rPr lang="en-US" sz="2800" dirty="0" smtClean="0">
                <a:solidFill>
                  <a:schemeClr val="bg1"/>
                </a:solidFill>
                <a:latin typeface="Calibri" pitchFamily="34" charset="0"/>
              </a:rPr>
              <a:t>Threat Assessment</a:t>
            </a:r>
            <a:endParaRPr lang="en-US" sz="2800" dirty="0">
              <a:solidFill>
                <a:schemeClr val="bg1"/>
              </a:solidFill>
              <a:latin typeface="Calibri" pitchFamily="34" charset="0"/>
            </a:endParaRPr>
          </a:p>
        </p:txBody>
      </p:sp>
    </p:spTree>
    <p:extLst>
      <p:ext uri="{BB962C8B-B14F-4D97-AF65-F5344CB8AC3E}">
        <p14:creationId xmlns:p14="http://schemas.microsoft.com/office/powerpoint/2010/main" val="1519935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427038" y="1527175"/>
            <a:ext cx="8452802" cy="5178425"/>
          </a:xfrm>
          <a:prstGeom prst="rect">
            <a:avLst/>
          </a:prstGeom>
          <a:noFill/>
          <a:ln w="9525">
            <a:noFill/>
            <a:miter lim="800000"/>
            <a:headEnd/>
            <a:tailEnd/>
          </a:ln>
        </p:spPr>
        <p:txBody>
          <a:bodyPr/>
          <a:lstStyle/>
          <a:p>
            <a:pPr marL="342900" indent="-342900" algn="l">
              <a:spcBef>
                <a:spcPct val="20000"/>
              </a:spcBef>
              <a:buSzPct val="130000"/>
              <a:buFont typeface="Arial" charset="0"/>
              <a:buChar char="•"/>
            </a:pPr>
            <a:r>
              <a:rPr lang="en-US" sz="2400" b="1" dirty="0">
                <a:solidFill>
                  <a:srgbClr val="00B050"/>
                </a:solidFill>
                <a:effectLst/>
                <a:latin typeface="Arial" charset="0"/>
              </a:rPr>
              <a:t>Direct threat: </a:t>
            </a:r>
            <a:r>
              <a:rPr lang="en-US" sz="2000" dirty="0">
                <a:effectLst/>
                <a:latin typeface="Arial" charset="0"/>
              </a:rPr>
              <a:t>an action taken by a human that degrades a conservation or resource management target. A direct threat has at least one actor associated with it. </a:t>
            </a:r>
            <a:endParaRPr lang="en-US" sz="2400" dirty="0">
              <a:effectLst/>
              <a:latin typeface="Arial" charset="0"/>
            </a:endParaRPr>
          </a:p>
          <a:p>
            <a:pPr marL="917575" lvl="1" indent="-342900" algn="l">
              <a:spcBef>
                <a:spcPts val="0"/>
              </a:spcBef>
              <a:spcAft>
                <a:spcPts val="1800"/>
              </a:spcAft>
              <a:buSzPct val="130000"/>
            </a:pPr>
            <a:r>
              <a:rPr lang="en-US" sz="1800" i="1" dirty="0">
                <a:solidFill>
                  <a:srgbClr val="FF0000"/>
                </a:solidFill>
                <a:effectLst/>
                <a:latin typeface="Arial" charset="0"/>
              </a:rPr>
              <a:t>Example: residential </a:t>
            </a:r>
            <a:r>
              <a:rPr lang="en-US" sz="1800" i="1" dirty="0" smtClean="0">
                <a:solidFill>
                  <a:srgbClr val="FF0000"/>
                </a:solidFill>
                <a:effectLst/>
                <a:latin typeface="Arial" charset="0"/>
              </a:rPr>
              <a:t>development</a:t>
            </a:r>
            <a:endParaRPr lang="en-US" sz="2400" dirty="0">
              <a:solidFill>
                <a:srgbClr val="FF0000"/>
              </a:solidFill>
              <a:effectLst/>
              <a:latin typeface="Arial" charset="0"/>
            </a:endParaRPr>
          </a:p>
          <a:p>
            <a:pPr marL="342900" indent="-342900" algn="l">
              <a:spcBef>
                <a:spcPct val="20000"/>
              </a:spcBef>
              <a:buSzPct val="130000"/>
              <a:buFont typeface="Arial" charset="0"/>
              <a:buChar char="•"/>
            </a:pPr>
            <a:r>
              <a:rPr lang="en-US" sz="3200" b="1" dirty="0" smtClean="0">
                <a:solidFill>
                  <a:srgbClr val="00B050"/>
                </a:solidFill>
                <a:effectLst/>
              </a:rPr>
              <a:t>Indirect threat/contributing factor/driver  </a:t>
            </a:r>
            <a:r>
              <a:rPr lang="en-US" sz="2000" dirty="0" smtClean="0">
                <a:solidFill>
                  <a:srgbClr val="00B050"/>
                </a:solidFill>
                <a:effectLst/>
              </a:rPr>
              <a:t>(short definition): </a:t>
            </a:r>
            <a:r>
              <a:rPr lang="en-US" sz="2400" dirty="0" smtClean="0">
                <a:effectLst/>
              </a:rPr>
              <a:t>an economic, cultural, societal, institutional factor that influences a direct threat</a:t>
            </a:r>
            <a:endParaRPr lang="en-US" sz="3200" dirty="0">
              <a:effectLst/>
              <a:latin typeface="Arial" charset="0"/>
            </a:endParaRPr>
          </a:p>
          <a:p>
            <a:pPr marL="917575" lvl="1" indent="-342900" algn="l">
              <a:spcBef>
                <a:spcPct val="20000"/>
              </a:spcBef>
              <a:buSzPct val="130000"/>
            </a:pPr>
            <a:r>
              <a:rPr lang="en-US" i="1" dirty="0" smtClean="0">
                <a:solidFill>
                  <a:srgbClr val="FF0000"/>
                </a:solidFill>
                <a:effectLst/>
                <a:latin typeface="Arial" charset="0"/>
              </a:rPr>
              <a:t>Examples: need for income, lack of knowledge, poor capacity</a:t>
            </a:r>
            <a:endParaRPr lang="en-US" i="1" dirty="0">
              <a:solidFill>
                <a:srgbClr val="FF0000"/>
              </a:solidFill>
              <a:effectLst/>
              <a:latin typeface="Arial" charset="0"/>
            </a:endParaRPr>
          </a:p>
        </p:txBody>
      </p:sp>
      <p:pic>
        <p:nvPicPr>
          <p:cNvPr id="6" name="Picture 2"/>
          <p:cNvPicPr>
            <a:picLocks noChangeAspect="1" noChangeArrowheads="1"/>
          </p:cNvPicPr>
          <p:nvPr/>
        </p:nvPicPr>
        <p:blipFill rotWithShape="1">
          <a:blip r:embed="rId3" cstate="print"/>
          <a:srcRect r="1516" b="11001"/>
          <a:stretch/>
        </p:blipFill>
        <p:spPr bwMode="auto">
          <a:xfrm>
            <a:off x="304800" y="5341549"/>
            <a:ext cx="8451108" cy="1211651"/>
          </a:xfrm>
          <a:prstGeom prst="rect">
            <a:avLst/>
          </a:prstGeom>
          <a:noFill/>
          <a:ln w="9525">
            <a:noFill/>
            <a:miter lim="800000"/>
            <a:headEnd/>
            <a:tailEnd/>
          </a:ln>
        </p:spPr>
      </p:pic>
      <p:sp>
        <p:nvSpPr>
          <p:cNvPr id="8" name="Rectangle 2"/>
          <p:cNvSpPr txBox="1">
            <a:spLocks noChangeArrowheads="1"/>
          </p:cNvSpPr>
          <p:nvPr/>
        </p:nvSpPr>
        <p:spPr bwMode="auto">
          <a:xfrm>
            <a:off x="1752600" y="152400"/>
            <a:ext cx="7127240" cy="1295400"/>
          </a:xfrm>
          <a:prstGeom prst="rect">
            <a:avLst/>
          </a:prstGeom>
          <a:noFill/>
          <a:ln w="9525">
            <a:noFill/>
            <a:miter lim="800000"/>
            <a:headEnd/>
            <a:tailEnd/>
          </a:ln>
        </p:spPr>
        <p:txBody>
          <a:bodyPr anchor="ctr"/>
          <a:lstStyle/>
          <a:p>
            <a:pPr>
              <a:defRPr/>
            </a:pPr>
            <a:r>
              <a:rPr lang="en-US" sz="3600" b="1" kern="0" dirty="0" smtClean="0">
                <a:solidFill>
                  <a:schemeClr val="bg1"/>
                </a:solidFill>
                <a:latin typeface="+mn-lt"/>
                <a:ea typeface="+mj-ea"/>
                <a:cs typeface="+mj-cs"/>
              </a:rPr>
              <a:t>Direct Threat vs.</a:t>
            </a:r>
          </a:p>
          <a:p>
            <a:pPr>
              <a:defRPr/>
            </a:pPr>
            <a:r>
              <a:rPr lang="en-US" sz="3600" b="1" kern="0" dirty="0" smtClean="0">
                <a:solidFill>
                  <a:schemeClr val="bg1"/>
                </a:solidFill>
                <a:latin typeface="+mn-lt"/>
                <a:ea typeface="+mj-ea"/>
                <a:cs typeface="+mj-cs"/>
              </a:rPr>
              <a:t> Indirect Threat?</a:t>
            </a:r>
            <a:endParaRPr lang="en-US" sz="3600" b="1" kern="0" dirty="0">
              <a:solidFill>
                <a:schemeClr val="bg1"/>
              </a:solidFill>
              <a:latin typeface="+mn-lt"/>
              <a:ea typeface="+mj-ea"/>
              <a:cs typeface="+mj-cs"/>
            </a:endParaRPr>
          </a:p>
        </p:txBody>
      </p:sp>
      <p:sp>
        <p:nvSpPr>
          <p:cNvPr id="5" name="Rectangle 3"/>
          <p:cNvSpPr>
            <a:spLocks noGrp="1" noChangeArrowheads="1"/>
          </p:cNvSpPr>
          <p:nvPr>
            <p:ph type="title"/>
          </p:nvPr>
        </p:nvSpPr>
        <p:spPr>
          <a:xfrm>
            <a:off x="6172200" y="152400"/>
            <a:ext cx="2819400" cy="1143000"/>
          </a:xfrm>
        </p:spPr>
        <p:txBody>
          <a:bodyPr/>
          <a:lstStyle/>
          <a:p>
            <a:pPr algn="r"/>
            <a:r>
              <a:rPr lang="en-US" sz="2800" dirty="0" smtClean="0">
                <a:solidFill>
                  <a:schemeClr val="bg1"/>
                </a:solidFill>
                <a:latin typeface="Calibri" pitchFamily="34" charset="0"/>
              </a:rPr>
              <a:t>Threat Assessment</a:t>
            </a:r>
            <a:endParaRPr lang="en-US" sz="2800" dirty="0">
              <a:solidFill>
                <a:schemeClr val="bg1"/>
              </a:solidFill>
              <a:latin typeface="Calibri" pitchFamily="34" charset="0"/>
            </a:endParaRPr>
          </a:p>
        </p:txBody>
      </p:sp>
    </p:spTree>
    <p:extLst>
      <p:ext uri="{BB962C8B-B14F-4D97-AF65-F5344CB8AC3E}">
        <p14:creationId xmlns:p14="http://schemas.microsoft.com/office/powerpoint/2010/main" val="1797063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7" name="Rectangle 3"/>
          <p:cNvSpPr>
            <a:spLocks noChangeArrowheads="1"/>
          </p:cNvSpPr>
          <p:nvPr/>
        </p:nvSpPr>
        <p:spPr bwMode="auto">
          <a:xfrm>
            <a:off x="0" y="3043238"/>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096708" name="Object 4"/>
          <p:cNvGraphicFramePr>
            <a:graphicFrameLocks noChangeAspect="1"/>
          </p:cNvGraphicFramePr>
          <p:nvPr/>
        </p:nvGraphicFramePr>
        <p:xfrm>
          <a:off x="342900" y="1671638"/>
          <a:ext cx="8497888" cy="1104900"/>
        </p:xfrm>
        <a:graphic>
          <a:graphicData uri="http://schemas.openxmlformats.org/presentationml/2006/ole">
            <mc:AlternateContent xmlns:mc="http://schemas.openxmlformats.org/markup-compatibility/2006">
              <mc:Choice xmlns:v="urn:schemas-microsoft-com:vml" Requires="v">
                <p:oleObj spid="_x0000_s40988" name="Visio" r:id="rId4" imgW="10613136" imgH="1381658" progId="">
                  <p:embed/>
                </p:oleObj>
              </mc:Choice>
              <mc:Fallback>
                <p:oleObj name="Visio" r:id="rId4" imgW="10613136" imgH="1381658" progId="">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1671638"/>
                        <a:ext cx="8497888" cy="110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96709" name="Picture 5" descr="snpedro1"/>
          <p:cNvPicPr>
            <a:picLocks noChangeAspect="1" noChangeArrowheads="1"/>
          </p:cNvPicPr>
          <p:nvPr/>
        </p:nvPicPr>
        <p:blipFill>
          <a:blip r:embed="rId6" cstate="print"/>
          <a:srcRect/>
          <a:stretch>
            <a:fillRect/>
          </a:stretch>
        </p:blipFill>
        <p:spPr bwMode="auto">
          <a:xfrm>
            <a:off x="3910013" y="3243263"/>
            <a:ext cx="4746625" cy="3275012"/>
          </a:xfrm>
          <a:prstGeom prst="rect">
            <a:avLst/>
          </a:prstGeom>
          <a:noFill/>
        </p:spPr>
      </p:pic>
      <p:sp>
        <p:nvSpPr>
          <p:cNvPr id="1096710" name="Rectangle 6"/>
          <p:cNvSpPr>
            <a:spLocks noGrp="1" noChangeArrowheads="1"/>
          </p:cNvSpPr>
          <p:nvPr>
            <p:ph type="body" idx="1"/>
          </p:nvPr>
        </p:nvSpPr>
        <p:spPr>
          <a:xfrm>
            <a:off x="484188" y="3338513"/>
            <a:ext cx="2867025" cy="3065462"/>
          </a:xfrm>
          <a:noFill/>
          <a:ln/>
        </p:spPr>
        <p:txBody>
          <a:bodyPr/>
          <a:lstStyle/>
          <a:p>
            <a:r>
              <a:rPr lang="en-US" dirty="0"/>
              <a:t>Cows?</a:t>
            </a:r>
          </a:p>
          <a:p>
            <a:r>
              <a:rPr lang="en-US" dirty="0"/>
              <a:t>Cattle?</a:t>
            </a:r>
          </a:p>
          <a:p>
            <a:r>
              <a:rPr lang="en-US" dirty="0"/>
              <a:t>Livestock?</a:t>
            </a:r>
          </a:p>
          <a:p>
            <a:r>
              <a:rPr lang="en-US" dirty="0"/>
              <a:t>Grazing?</a:t>
            </a:r>
          </a:p>
          <a:p>
            <a:r>
              <a:rPr lang="en-US" dirty="0"/>
              <a:t>Ranching?</a:t>
            </a:r>
          </a:p>
        </p:txBody>
      </p:sp>
      <p:sp>
        <p:nvSpPr>
          <p:cNvPr id="1096711" name="Line 7"/>
          <p:cNvSpPr>
            <a:spLocks noChangeShapeType="1"/>
          </p:cNvSpPr>
          <p:nvPr/>
        </p:nvSpPr>
        <p:spPr bwMode="auto">
          <a:xfrm flipH="1">
            <a:off x="3903663" y="2466975"/>
            <a:ext cx="1828800" cy="784225"/>
          </a:xfrm>
          <a:prstGeom prst="line">
            <a:avLst/>
          </a:prstGeom>
          <a:noFill/>
          <a:ln w="9525" cap="rnd">
            <a:solidFill>
              <a:schemeClr val="tx1"/>
            </a:solidFill>
            <a:prstDash val="sysDot"/>
            <a:round/>
            <a:headEnd/>
            <a:tailEnd/>
          </a:ln>
          <a:effectLst/>
        </p:spPr>
        <p:txBody>
          <a:bodyPr wrap="none">
            <a:spAutoFit/>
          </a:bodyPr>
          <a:lstStyle/>
          <a:p>
            <a:endParaRPr lang="en-US"/>
          </a:p>
        </p:txBody>
      </p:sp>
      <p:sp>
        <p:nvSpPr>
          <p:cNvPr id="1096712" name="Line 8"/>
          <p:cNvSpPr>
            <a:spLocks noChangeShapeType="1"/>
          </p:cNvSpPr>
          <p:nvPr/>
        </p:nvSpPr>
        <p:spPr bwMode="auto">
          <a:xfrm>
            <a:off x="6646863" y="2424113"/>
            <a:ext cx="1989137" cy="812800"/>
          </a:xfrm>
          <a:prstGeom prst="line">
            <a:avLst/>
          </a:prstGeom>
          <a:noFill/>
          <a:ln w="9525" cap="rnd">
            <a:solidFill>
              <a:schemeClr val="tx1"/>
            </a:solidFill>
            <a:prstDash val="sysDot"/>
            <a:round/>
            <a:headEnd/>
            <a:tailEnd/>
          </a:ln>
          <a:effectLst/>
        </p:spPr>
        <p:txBody>
          <a:bodyPr wrap="none">
            <a:spAutoFit/>
          </a:bodyPr>
          <a:lstStyle/>
          <a:p>
            <a:endParaRPr lang="en-US"/>
          </a:p>
        </p:txBody>
      </p:sp>
      <p:sp>
        <p:nvSpPr>
          <p:cNvPr id="1096713" name="Rectangle 9"/>
          <p:cNvSpPr>
            <a:spLocks noChangeArrowheads="1"/>
          </p:cNvSpPr>
          <p:nvPr/>
        </p:nvSpPr>
        <p:spPr bwMode="auto">
          <a:xfrm>
            <a:off x="1916113" y="1639888"/>
            <a:ext cx="1101725" cy="1146175"/>
          </a:xfrm>
          <a:prstGeom prst="rect">
            <a:avLst/>
          </a:prstGeom>
          <a:noFill/>
          <a:ln w="57150" algn="ctr">
            <a:solidFill>
              <a:srgbClr val="0000FF"/>
            </a:solidFill>
            <a:miter lim="800000"/>
            <a:headEnd/>
            <a:tailEnd/>
          </a:ln>
          <a:effectLst/>
        </p:spPr>
        <p:txBody>
          <a:bodyPr anchor="ctr">
            <a:spAutoFit/>
          </a:bodyPr>
          <a:lstStyle/>
          <a:p>
            <a:endParaRPr lang="en-US"/>
          </a:p>
        </p:txBody>
      </p:sp>
      <p:sp>
        <p:nvSpPr>
          <p:cNvPr id="1096714" name="Rectangle 10"/>
          <p:cNvSpPr>
            <a:spLocks noChangeArrowheads="1"/>
          </p:cNvSpPr>
          <p:nvPr/>
        </p:nvSpPr>
        <p:spPr bwMode="auto">
          <a:xfrm>
            <a:off x="5640388" y="1635125"/>
            <a:ext cx="1101725" cy="1146175"/>
          </a:xfrm>
          <a:prstGeom prst="rect">
            <a:avLst/>
          </a:prstGeom>
          <a:noFill/>
          <a:ln w="57150" algn="ctr">
            <a:solidFill>
              <a:srgbClr val="0000FF"/>
            </a:solidFill>
            <a:miter lim="800000"/>
            <a:headEnd/>
            <a:tailEnd/>
          </a:ln>
          <a:effectLst/>
        </p:spPr>
        <p:txBody>
          <a:bodyPr anchor="ctr">
            <a:spAutoFit/>
          </a:bodyPr>
          <a:lstStyle/>
          <a:p>
            <a:endParaRPr lang="en-US"/>
          </a:p>
        </p:txBody>
      </p:sp>
      <p:sp>
        <p:nvSpPr>
          <p:cNvPr id="12" name="Rectangle 3"/>
          <p:cNvSpPr>
            <a:spLocks noGrp="1" noChangeArrowheads="1"/>
          </p:cNvSpPr>
          <p:nvPr>
            <p:ph type="title"/>
          </p:nvPr>
        </p:nvSpPr>
        <p:spPr>
          <a:xfrm>
            <a:off x="6172200" y="152400"/>
            <a:ext cx="2819400" cy="1143000"/>
          </a:xfrm>
        </p:spPr>
        <p:txBody>
          <a:bodyPr/>
          <a:lstStyle/>
          <a:p>
            <a:pPr algn="r"/>
            <a:r>
              <a:rPr lang="en-US" sz="2800" dirty="0" smtClean="0">
                <a:solidFill>
                  <a:schemeClr val="bg1"/>
                </a:solidFill>
                <a:latin typeface="Calibri" pitchFamily="34" charset="0"/>
              </a:rPr>
              <a:t>Threat Assessment</a:t>
            </a:r>
            <a:endParaRPr lang="en-US" sz="2800" dirty="0">
              <a:solidFill>
                <a:schemeClr val="bg1"/>
              </a:solidFill>
              <a:latin typeface="Calibri" pitchFamily="34" charset="0"/>
            </a:endParaRPr>
          </a:p>
        </p:txBody>
      </p:sp>
      <p:sp>
        <p:nvSpPr>
          <p:cNvPr id="13"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Key Points to Introduce this Step</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96709"/>
                                        </p:tgtEl>
                                        <p:attrNameLst>
                                          <p:attrName>style.visibility</p:attrName>
                                        </p:attrNameLst>
                                      </p:cBhvr>
                                      <p:to>
                                        <p:strVal val="visible"/>
                                      </p:to>
                                    </p:set>
                                    <p:anim calcmode="lin" valueType="num">
                                      <p:cBhvr>
                                        <p:cTn id="7" dur="1000" fill="hold"/>
                                        <p:tgtEl>
                                          <p:spTgt spid="1096709"/>
                                        </p:tgtEl>
                                        <p:attrNameLst>
                                          <p:attrName>ppt_w</p:attrName>
                                        </p:attrNameLst>
                                      </p:cBhvr>
                                      <p:tavLst>
                                        <p:tav tm="0">
                                          <p:val>
                                            <p:strVal val="#ppt_w*0.70"/>
                                          </p:val>
                                        </p:tav>
                                        <p:tav tm="100000">
                                          <p:val>
                                            <p:strVal val="#ppt_w"/>
                                          </p:val>
                                        </p:tav>
                                      </p:tavLst>
                                    </p:anim>
                                    <p:anim calcmode="lin" valueType="num">
                                      <p:cBhvr>
                                        <p:cTn id="8" dur="1000" fill="hold"/>
                                        <p:tgtEl>
                                          <p:spTgt spid="1096709"/>
                                        </p:tgtEl>
                                        <p:attrNameLst>
                                          <p:attrName>ppt_h</p:attrName>
                                        </p:attrNameLst>
                                      </p:cBhvr>
                                      <p:tavLst>
                                        <p:tav tm="0">
                                          <p:val>
                                            <p:strVal val="#ppt_h"/>
                                          </p:val>
                                        </p:tav>
                                        <p:tav tm="100000">
                                          <p:val>
                                            <p:strVal val="#ppt_h"/>
                                          </p:val>
                                        </p:tav>
                                      </p:tavLst>
                                    </p:anim>
                                    <p:animEffect transition="in" filter="fade">
                                      <p:cBhvr>
                                        <p:cTn id="9" dur="1000"/>
                                        <p:tgtEl>
                                          <p:spTgt spid="1096709"/>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09671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967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96710">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96710">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96710">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96710">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96710">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1096713"/>
                                        </p:tgtEl>
                                        <p:attrNameLst>
                                          <p:attrName>style.visibility</p:attrName>
                                        </p:attrNameLst>
                                      </p:cBhvr>
                                      <p:to>
                                        <p:strVal val="visible"/>
                                      </p:to>
                                    </p:set>
                                    <p:anim calcmode="lin" valueType="num">
                                      <p:cBhvr additive="base">
                                        <p:cTn id="30" dur="500" fill="hold"/>
                                        <p:tgtEl>
                                          <p:spTgt spid="1096713"/>
                                        </p:tgtEl>
                                        <p:attrNameLst>
                                          <p:attrName>ppt_x</p:attrName>
                                        </p:attrNameLst>
                                      </p:cBhvr>
                                      <p:tavLst>
                                        <p:tav tm="0">
                                          <p:val>
                                            <p:strVal val="#ppt_x"/>
                                          </p:val>
                                        </p:tav>
                                        <p:tav tm="100000">
                                          <p:val>
                                            <p:strVal val="#ppt_x"/>
                                          </p:val>
                                        </p:tav>
                                      </p:tavLst>
                                    </p:anim>
                                    <p:anim calcmode="lin" valueType="num">
                                      <p:cBhvr additive="base">
                                        <p:cTn id="31" dur="500" fill="hold"/>
                                        <p:tgtEl>
                                          <p:spTgt spid="1096713"/>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1096714"/>
                                        </p:tgtEl>
                                        <p:attrNameLst>
                                          <p:attrName>style.visibility</p:attrName>
                                        </p:attrNameLst>
                                      </p:cBhvr>
                                      <p:to>
                                        <p:strVal val="visible"/>
                                      </p:to>
                                    </p:set>
                                    <p:anim calcmode="lin" valueType="num">
                                      <p:cBhvr additive="base">
                                        <p:cTn id="34" dur="500" fill="hold"/>
                                        <p:tgtEl>
                                          <p:spTgt spid="1096714"/>
                                        </p:tgtEl>
                                        <p:attrNameLst>
                                          <p:attrName>ppt_x</p:attrName>
                                        </p:attrNameLst>
                                      </p:cBhvr>
                                      <p:tavLst>
                                        <p:tav tm="0">
                                          <p:val>
                                            <p:strVal val="#ppt_x"/>
                                          </p:val>
                                        </p:tav>
                                        <p:tav tm="100000">
                                          <p:val>
                                            <p:strVal val="#ppt_x"/>
                                          </p:val>
                                        </p:tav>
                                      </p:tavLst>
                                    </p:anim>
                                    <p:anim calcmode="lin" valueType="num">
                                      <p:cBhvr additive="base">
                                        <p:cTn id="35" dur="500" fill="hold"/>
                                        <p:tgtEl>
                                          <p:spTgt spid="10967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710" grpId="0" build="p"/>
      <p:bldP spid="1096711" grpId="0" animBg="1"/>
      <p:bldP spid="1096712" grpId="0" animBg="1"/>
      <p:bldP spid="1096713" grpId="0" animBg="1"/>
      <p:bldP spid="10967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7" name="Rectangle 3"/>
          <p:cNvSpPr>
            <a:spLocks noChangeArrowheads="1"/>
          </p:cNvSpPr>
          <p:nvPr/>
        </p:nvSpPr>
        <p:spPr bwMode="auto">
          <a:xfrm>
            <a:off x="0" y="3043238"/>
            <a:ext cx="9144000" cy="0"/>
          </a:xfrm>
          <a:prstGeom prst="rect">
            <a:avLst/>
          </a:prstGeom>
          <a:noFill/>
          <a:ln w="9525" algn="ctr">
            <a:noFill/>
            <a:miter lim="800000"/>
            <a:headEnd/>
            <a:tailEnd/>
          </a:ln>
          <a:effectLst/>
        </p:spPr>
        <p:txBody>
          <a:bodyPr wrap="none" anchor="ctr">
            <a:spAutoFit/>
          </a:bodyPr>
          <a:lstStyle/>
          <a:p>
            <a:endParaRPr lang="en-US"/>
          </a:p>
        </p:txBody>
      </p:sp>
      <p:sp>
        <p:nvSpPr>
          <p:cNvPr id="12" name="Rectangle 3"/>
          <p:cNvSpPr>
            <a:spLocks noGrp="1" noChangeArrowheads="1"/>
          </p:cNvSpPr>
          <p:nvPr>
            <p:ph type="title"/>
          </p:nvPr>
        </p:nvSpPr>
        <p:spPr>
          <a:xfrm>
            <a:off x="6172200" y="152400"/>
            <a:ext cx="2819400" cy="1143000"/>
          </a:xfrm>
        </p:spPr>
        <p:txBody>
          <a:bodyPr/>
          <a:lstStyle/>
          <a:p>
            <a:pPr algn="r"/>
            <a:r>
              <a:rPr lang="en-US" sz="2800" dirty="0" smtClean="0">
                <a:solidFill>
                  <a:schemeClr val="bg1"/>
                </a:solidFill>
                <a:latin typeface="Calibri" pitchFamily="34" charset="0"/>
              </a:rPr>
              <a:t>Threat Assessment</a:t>
            </a:r>
            <a:endParaRPr lang="en-US" sz="2800" dirty="0">
              <a:solidFill>
                <a:schemeClr val="bg1"/>
              </a:solidFill>
              <a:latin typeface="Calibri" pitchFamily="34" charset="0"/>
            </a:endParaRPr>
          </a:p>
        </p:txBody>
      </p:sp>
      <p:sp>
        <p:nvSpPr>
          <p:cNvPr id="13"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Key Points to Introduce this Step</a:t>
            </a:r>
          </a:p>
        </p:txBody>
      </p:sp>
      <p:pic>
        <p:nvPicPr>
          <p:cNvPr id="14"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687"/>
          <a:stretch/>
        </p:blipFill>
        <p:spPr bwMode="auto">
          <a:xfrm>
            <a:off x="1703388" y="2116137"/>
            <a:ext cx="560070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0"/>
          <p:cNvSpPr txBox="1">
            <a:spLocks noChangeArrowheads="1"/>
          </p:cNvSpPr>
          <p:nvPr/>
        </p:nvSpPr>
        <p:spPr bwMode="auto">
          <a:xfrm>
            <a:off x="914400" y="1524000"/>
            <a:ext cx="725999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ahoma" charset="0"/>
                <a:ea typeface="ＭＳ Ｐゴシック" charset="0"/>
                <a:cs typeface="ＭＳ Ｐゴシック" charset="0"/>
              </a:defRPr>
            </a:lvl1pPr>
            <a:lvl2pPr marL="742950" indent="-285750" eaLnBrk="0" hangingPunct="0">
              <a:defRPr sz="4400">
                <a:solidFill>
                  <a:schemeClr val="tx1"/>
                </a:solidFill>
                <a:latin typeface="Tahoma" charset="0"/>
                <a:ea typeface="ＭＳ Ｐゴシック" charset="0"/>
              </a:defRPr>
            </a:lvl2pPr>
            <a:lvl3pPr marL="1143000" indent="-228600" eaLnBrk="0" hangingPunct="0">
              <a:defRPr sz="4400">
                <a:solidFill>
                  <a:schemeClr val="tx1"/>
                </a:solidFill>
                <a:latin typeface="Tahoma" charset="0"/>
                <a:ea typeface="ＭＳ Ｐゴシック" charset="0"/>
              </a:defRPr>
            </a:lvl3pPr>
            <a:lvl4pPr marL="1600200" indent="-228600" eaLnBrk="0" hangingPunct="0">
              <a:defRPr sz="4400">
                <a:solidFill>
                  <a:schemeClr val="tx1"/>
                </a:solidFill>
                <a:latin typeface="Tahoma" charset="0"/>
                <a:ea typeface="ＭＳ Ｐゴシック" charset="0"/>
              </a:defRPr>
            </a:lvl4pPr>
            <a:lvl5pPr marL="2057400" indent="-228600" eaLnBrk="0" hangingPunct="0">
              <a:defRPr sz="4400">
                <a:solidFill>
                  <a:schemeClr val="tx1"/>
                </a:solidFill>
                <a:latin typeface="Tahoma" charset="0"/>
                <a:ea typeface="ＭＳ Ｐゴシック" charset="0"/>
              </a:defRPr>
            </a:lvl5pPr>
            <a:lvl6pPr marL="2514600" indent="-228600" algn="r" eaLnBrk="0" fontAlgn="base" hangingPunct="0">
              <a:spcBef>
                <a:spcPct val="0"/>
              </a:spcBef>
              <a:spcAft>
                <a:spcPct val="0"/>
              </a:spcAft>
              <a:defRPr sz="4400">
                <a:solidFill>
                  <a:schemeClr val="tx1"/>
                </a:solidFill>
                <a:latin typeface="Tahoma" charset="0"/>
                <a:ea typeface="ＭＳ Ｐゴシック" charset="0"/>
              </a:defRPr>
            </a:lvl6pPr>
            <a:lvl7pPr marL="2971800" indent="-228600" algn="r" eaLnBrk="0" fontAlgn="base" hangingPunct="0">
              <a:spcBef>
                <a:spcPct val="0"/>
              </a:spcBef>
              <a:spcAft>
                <a:spcPct val="0"/>
              </a:spcAft>
              <a:defRPr sz="4400">
                <a:solidFill>
                  <a:schemeClr val="tx1"/>
                </a:solidFill>
                <a:latin typeface="Tahoma" charset="0"/>
                <a:ea typeface="ＭＳ Ｐゴシック" charset="0"/>
              </a:defRPr>
            </a:lvl7pPr>
            <a:lvl8pPr marL="3429000" indent="-228600" algn="r" eaLnBrk="0" fontAlgn="base" hangingPunct="0">
              <a:spcBef>
                <a:spcPct val="0"/>
              </a:spcBef>
              <a:spcAft>
                <a:spcPct val="0"/>
              </a:spcAft>
              <a:defRPr sz="4400">
                <a:solidFill>
                  <a:schemeClr val="tx1"/>
                </a:solidFill>
                <a:latin typeface="Tahoma" charset="0"/>
                <a:ea typeface="ＭＳ Ｐゴシック" charset="0"/>
              </a:defRPr>
            </a:lvl8pPr>
            <a:lvl9pPr marL="3886200" indent="-228600" algn="r" eaLnBrk="0" fontAlgn="base" hangingPunct="0">
              <a:spcBef>
                <a:spcPct val="0"/>
              </a:spcBef>
              <a:spcAft>
                <a:spcPct val="0"/>
              </a:spcAft>
              <a:defRPr sz="4400">
                <a:solidFill>
                  <a:schemeClr val="tx1"/>
                </a:solidFill>
                <a:latin typeface="Tahoma" charset="0"/>
                <a:ea typeface="ＭＳ Ｐゴシック" charset="0"/>
              </a:defRPr>
            </a:lvl9pPr>
          </a:lstStyle>
          <a:p>
            <a:pPr eaLnBrk="1" hangingPunct="1"/>
            <a:r>
              <a:rPr lang="en-US" sz="2800" i="1" dirty="0">
                <a:effectLst/>
              </a:rPr>
              <a:t>Available at </a:t>
            </a:r>
            <a:r>
              <a:rPr lang="en-US" sz="2800" i="1" dirty="0" smtClean="0">
                <a:effectLst/>
                <a:hlinkClick r:id="rId4"/>
              </a:rPr>
              <a:t>www.conservationmeasures.org</a:t>
            </a:r>
            <a:endParaRPr lang="en-US" sz="2800" i="1" dirty="0" smtClean="0">
              <a:effectLst/>
            </a:endParaRPr>
          </a:p>
          <a:p>
            <a:pPr eaLnBrk="1" hangingPunct="1"/>
            <a:endParaRPr lang="en-US" sz="2800" i="1" dirty="0">
              <a:effectLst/>
            </a:endParaRPr>
          </a:p>
        </p:txBody>
      </p:sp>
    </p:spTree>
    <p:extLst>
      <p:ext uri="{BB962C8B-B14F-4D97-AF65-F5344CB8AC3E}">
        <p14:creationId xmlns:p14="http://schemas.microsoft.com/office/powerpoint/2010/main" val="15833629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2040</TotalTime>
  <Words>1776</Words>
  <Application>Microsoft Macintosh PowerPoint</Application>
  <PresentationFormat>Diavoorstelling (4:3)</PresentationFormat>
  <Paragraphs>325</Paragraphs>
  <Slides>24</Slides>
  <Notes>24</Notes>
  <HiddenSlides>0</HiddenSlides>
  <MMClips>0</MMClips>
  <ScaleCrop>false</ScaleCrop>
  <HeadingPairs>
    <vt:vector size="6" baseType="variant">
      <vt:variant>
        <vt:lpstr>Thema</vt:lpstr>
      </vt:variant>
      <vt:variant>
        <vt:i4>2</vt:i4>
      </vt:variant>
      <vt:variant>
        <vt:lpstr>Ingesloten OLE-bronprogramma's</vt:lpstr>
      </vt:variant>
      <vt:variant>
        <vt:i4>2</vt:i4>
      </vt:variant>
      <vt:variant>
        <vt:lpstr>Diatitels</vt:lpstr>
      </vt:variant>
      <vt:variant>
        <vt:i4>24</vt:i4>
      </vt:variant>
    </vt:vector>
  </HeadingPairs>
  <TitlesOfParts>
    <vt:vector size="28" baseType="lpstr">
      <vt:lpstr>1_Default Design</vt:lpstr>
      <vt:lpstr>Custom Design</vt:lpstr>
      <vt:lpstr>Visio</vt:lpstr>
      <vt:lpstr>Clip</vt:lpstr>
      <vt:lpstr>Threat Assessment</vt:lpstr>
      <vt:lpstr>Threat Assessment</vt:lpstr>
      <vt:lpstr>Threat Assessment</vt:lpstr>
      <vt:lpstr>PowerPoint-presentatie</vt:lpstr>
      <vt:lpstr>Threat Assessment</vt:lpstr>
      <vt:lpstr>Threat Assessment</vt:lpstr>
      <vt:lpstr>Threat Assessment</vt:lpstr>
      <vt:lpstr>Threat Assessment</vt:lpstr>
      <vt:lpstr>Threat Assessment</vt:lpstr>
      <vt:lpstr>Threat Assessment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Nuclear Energy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Britt</dc:creator>
  <cp:lastModifiedBy>Ilke Tilders</cp:lastModifiedBy>
  <cp:revision>183</cp:revision>
  <dcterms:created xsi:type="dcterms:W3CDTF">2002-12-14T17:41:30Z</dcterms:created>
  <dcterms:modified xsi:type="dcterms:W3CDTF">2013-09-17T09:12:21Z</dcterms:modified>
</cp:coreProperties>
</file>