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267" r:id="rId5"/>
    <p:sldId id="263" r:id="rId6"/>
    <p:sldId id="259" r:id="rId7"/>
    <p:sldId id="269" r:id="rId8"/>
    <p:sldId id="277" r:id="rId9"/>
    <p:sldId id="271" r:id="rId10"/>
    <p:sldId id="270" r:id="rId11"/>
    <p:sldId id="272" r:id="rId12"/>
    <p:sldId id="275" r:id="rId13"/>
    <p:sldId id="273" r:id="rId14"/>
    <p:sldId id="262" r:id="rId15"/>
    <p:sldId id="27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2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8000"/>
    <a:srgbClr val="AEF3AB"/>
    <a:srgbClr val="CC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8"/>
      </p:cViewPr>
      <p:guideLst>
        <p:guide orient="horz" pos="2160"/>
        <p:guide pos="1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183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731A10E-C8CB-4BA1-809C-73CFBEBDE4E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13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82A827A-A0B1-43CE-8D4A-20EF16ACBC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13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F8AE89-6984-4897-A32F-09A4F8835B6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4212933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B9BBE0-F52E-445A-A71C-C014DCE17273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4090391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AB50A3-3DFE-456D-AE11-EE419298927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6824965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A70636-F9E3-4EAA-BB29-BAF70BD48A4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4940078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27349E-5877-40A8-B9D0-6DE2847F1670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9057260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DA388C-4E9C-4F18-9ADA-63402438367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41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6E213D-8E23-48CE-8E0B-CDAA8DDFBC9C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No final são os alvos que vão determinar as estratégias 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 questão de escala é sempre um jogo entre a extensão espacial contemplada  pelo mandato da equipe  (por exemplo, unidades de manejo de uma Área Protegida) </a:t>
            </a:r>
            <a:r>
              <a:rPr lang="pt-BR" sz="1200" i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versus</a:t>
            </a:r>
            <a:r>
              <a:rPr lang="pt-B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a escala em que os alvos e os processos que os sustentam como também as ameaças que atuam sobre eles  efetivamente operam.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496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6423C-48EB-4F6C-8A91-CB8C93F9FF79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405189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D31633-CA70-45EE-A2DE-699D5907A717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532704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F994A7-960B-4650-B50B-23066EF37C39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154492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D755A2-F4E1-49F3-A7AE-ED1AC98F9E6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901462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8D6082-6B97-4CFD-B694-8C8060EE5AB0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611214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9EB90C-FFE7-4AF2-9E6B-2AF4CA21ACFD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078668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238ABB-1792-4C29-A185-2F49E3F8600C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625958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CNet PP header blank-0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8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2819400"/>
            <a:ext cx="6477000" cy="15240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5715000"/>
            <a:ext cx="5105400" cy="1066800"/>
          </a:xfrm>
        </p:spPr>
        <p:txBody>
          <a:bodyPr/>
          <a:lstStyle>
            <a:lvl1pPr marL="0" indent="0">
              <a:buFontTx/>
              <a:buNone/>
              <a:defRPr sz="3200">
                <a:latin typeface="Garamond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1371600"/>
            <a:ext cx="2057400" cy="4418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371600"/>
            <a:ext cx="6019800" cy="4418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7400" cy="4983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498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667000"/>
            <a:ext cx="3659188" cy="312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7388" y="2667000"/>
            <a:ext cx="3660775" cy="312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371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667000"/>
            <a:ext cx="7472363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3276600" y="228600"/>
            <a:ext cx="556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sz="4000" b="1">
              <a:latin typeface="Garamond" pitchFamily="18" charset="0"/>
              <a:cs typeface="+mn-cs"/>
            </a:endParaRPr>
          </a:p>
        </p:txBody>
      </p:sp>
      <p:pic>
        <p:nvPicPr>
          <p:cNvPr id="1029" name="Picture 6" descr="CCNet PP header blank-02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62200"/>
            <a:ext cx="8229600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2" name="Picture 7" descr="skyscape bann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09800"/>
            <a:ext cx="8229600" cy="2819400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5400" b="1" dirty="0" smtClean="0">
                <a:solidFill>
                  <a:srgbClr val="000099"/>
                </a:solidFill>
                <a:latin typeface="+mn-lt"/>
              </a:rPr>
              <a:t>Mudanças Climáticas</a:t>
            </a:r>
            <a:r>
              <a:rPr lang="pt-BR" sz="5400" b="1" dirty="0" smtClean="0">
                <a:latin typeface="+mn-lt"/>
              </a:rPr>
              <a:t/>
            </a:r>
            <a:br>
              <a:rPr lang="pt-BR" sz="5400" b="1" dirty="0" smtClean="0">
                <a:latin typeface="+mn-lt"/>
              </a:rPr>
            </a:br>
            <a:r>
              <a:rPr lang="pt-BR" sz="5400" b="1" dirty="0" smtClean="0">
                <a:latin typeface="+mn-lt"/>
              </a:rPr>
              <a:t/>
            </a:r>
            <a:br>
              <a:rPr lang="pt-BR" sz="5400" b="1" dirty="0" smtClean="0">
                <a:latin typeface="+mn-lt"/>
              </a:rPr>
            </a:br>
            <a:r>
              <a:rPr lang="pt-BR" sz="4400" b="1" dirty="0" smtClean="0">
                <a:solidFill>
                  <a:srgbClr val="008000"/>
                </a:solidFill>
                <a:latin typeface="+mn-lt"/>
              </a:rPr>
              <a:t>destrinchando-as</a:t>
            </a:r>
          </a:p>
        </p:txBody>
      </p:sp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914400" y="152400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  <a:latin typeface="Calibri" pitchFamily="34" charset="0"/>
              </a:rPr>
              <a:t>Rede de Treinadores em Conservação </a:t>
            </a:r>
          </a:p>
          <a:p>
            <a:pPr algn="ctr"/>
            <a:r>
              <a:rPr lang="pt-BR" sz="3600" b="1" dirty="0" smtClean="0">
                <a:solidFill>
                  <a:schemeClr val="bg1"/>
                </a:solidFill>
                <a:latin typeface="Calibri" pitchFamily="34" charset="0"/>
              </a:rPr>
              <a:t>Capacitando Novos Treinadores</a:t>
            </a:r>
            <a:endParaRPr lang="en-US" sz="3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" name="Picture 1" descr="1F7AF9A4-C838-4031-9765-CD600002D39F@earthlink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88" y="0"/>
            <a:ext cx="913811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</a:pPr>
            <a:r>
              <a:rPr lang="en-US" sz="3200" b="1" dirty="0" smtClean="0">
                <a:solidFill>
                  <a:srgbClr val="000099"/>
                </a:solidFill>
              </a:rPr>
              <a:t>   </a:t>
            </a:r>
            <a:r>
              <a:rPr lang="pt-BR" sz="3200" b="1" dirty="0" smtClean="0">
                <a:solidFill>
                  <a:srgbClr val="000099"/>
                </a:solidFill>
              </a:rPr>
              <a:t>Dificuldade: pode acontecer que as reações humanas às mudanças climáticas sejam piores de que as mudanças em si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en-US" sz="2000" dirty="0" smtClean="0"/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pt-BR" dirty="0" smtClean="0">
                <a:solidFill>
                  <a:srgbClr val="008000"/>
                </a:solidFill>
              </a:rPr>
              <a:t>Os esforços humanos para reforçar os barrancos de rios e as defesas contra o mar, de confinar corpos de água, etc. poderão ser piores do que se o ecossistema fosse </a:t>
            </a:r>
            <a:r>
              <a:rPr lang="pt-BR" dirty="0" smtClean="0">
                <a:solidFill>
                  <a:srgbClr val="008000"/>
                </a:solidFill>
              </a:rPr>
              <a:t>deixado </a:t>
            </a:r>
            <a:r>
              <a:rPr lang="pt-BR" dirty="0" smtClean="0">
                <a:solidFill>
                  <a:srgbClr val="008000"/>
                </a:solidFill>
              </a:rPr>
              <a:t>para ajustar naturalmente. Portanto é absolutamente essencial entender como os </a:t>
            </a:r>
            <a:r>
              <a:rPr lang="pt-BR" b="1" dirty="0" smtClean="0">
                <a:solidFill>
                  <a:srgbClr val="008000"/>
                </a:solidFill>
              </a:rPr>
              <a:t>sistemas humanos (sociais, de infraestrutura, etc.) serão afetados para que a equipe possa também </a:t>
            </a:r>
            <a:r>
              <a:rPr lang="pt-BR" b="1" dirty="0" smtClean="0">
                <a:solidFill>
                  <a:srgbClr val="008000"/>
                </a:solidFill>
              </a:rPr>
              <a:t>entender </a:t>
            </a:r>
            <a:r>
              <a:rPr lang="pt-BR" b="1" dirty="0" smtClean="0">
                <a:solidFill>
                  <a:srgbClr val="008000"/>
                </a:solidFill>
              </a:rPr>
              <a:t>o leque inteiro de ameaças aos sistemas naturais</a:t>
            </a:r>
            <a:r>
              <a:rPr lang="pt-BR" dirty="0" smtClean="0">
                <a:solidFill>
                  <a:srgbClr val="008000"/>
                </a:solidFill>
              </a:rPr>
              <a:t>.</a:t>
            </a:r>
            <a:endParaRPr lang="pt-BR" b="1" dirty="0" smtClean="0">
              <a:solidFill>
                <a:srgbClr val="008000"/>
              </a:solidFill>
            </a:endParaRP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 smtClean="0">
              <a:solidFill>
                <a:srgbClr val="000099"/>
              </a:solidFill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096000" y="1524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pt-BR" sz="2800" b="1" kern="0" dirty="0" smtClean="0">
                <a:solidFill>
                  <a:schemeClr val="bg1"/>
                </a:solidFill>
              </a:rPr>
              <a:t>Planejamento Operacional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828800" y="0"/>
            <a:ext cx="495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solidFill>
                  <a:schemeClr val="bg1"/>
                </a:solidFill>
              </a:rPr>
              <a:t>Dificuldades comuns &amp; Recomendações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</a:pPr>
            <a:r>
              <a:rPr lang="en-US" sz="3200" b="1" dirty="0" smtClean="0">
                <a:solidFill>
                  <a:srgbClr val="000099"/>
                </a:solidFill>
              </a:rPr>
              <a:t>   </a:t>
            </a:r>
            <a:r>
              <a:rPr lang="pt-BR" sz="3200" b="1" dirty="0" smtClean="0">
                <a:solidFill>
                  <a:srgbClr val="000099"/>
                </a:solidFill>
              </a:rPr>
              <a:t>Dificuldade: As previsões climáticas para nossa área são todas discordantes.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en-US" sz="2000" dirty="0" smtClean="0"/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pt-BR" dirty="0" smtClean="0">
                <a:solidFill>
                  <a:srgbClr val="008000"/>
                </a:solidFill>
              </a:rPr>
              <a:t>É um fato importante de ser identificado mas é igualmente importante saber se eles são concordantes. Neste segundo caso o grau de incerteza fica um pouco menor. 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pt-BR" b="1" dirty="0" smtClean="0">
              <a:solidFill>
                <a:srgbClr val="008000"/>
              </a:solidFill>
            </a:endParaRP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pt-BR" dirty="0" smtClean="0">
                <a:solidFill>
                  <a:srgbClr val="000099"/>
                </a:solidFill>
              </a:rPr>
              <a:t>Concentre-se sobre concordância/discordância e tendências.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 smtClean="0">
              <a:solidFill>
                <a:srgbClr val="000099"/>
              </a:solidFill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096000" y="1524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pt-BR" sz="2800" b="1" kern="0" dirty="0" smtClean="0">
                <a:solidFill>
                  <a:schemeClr val="bg1"/>
                </a:solidFill>
              </a:rPr>
              <a:t>Planejamento Operacional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828800" y="0"/>
            <a:ext cx="495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solidFill>
                  <a:schemeClr val="bg1"/>
                </a:solidFill>
              </a:rPr>
              <a:t>Dificuldades comuns &amp; Recomendações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</a:pPr>
            <a:r>
              <a:rPr lang="pt-BR" sz="3200" b="1" dirty="0" smtClean="0">
                <a:solidFill>
                  <a:srgbClr val="000099"/>
                </a:solidFill>
              </a:rPr>
              <a:t>   Dificuldade: Deveríamos desenhar estratégias para enfrentar impactos catastróficos  quando a sua probabilidade de ocorrer é incerta?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pt-BR" dirty="0" smtClean="0">
                <a:solidFill>
                  <a:srgbClr val="008000"/>
                </a:solidFill>
              </a:rPr>
              <a:t>A está altura, provavelmente vale a pena discutir esse assunto e </a:t>
            </a:r>
            <a:r>
              <a:rPr lang="pt-BR" dirty="0" smtClean="0">
                <a:solidFill>
                  <a:srgbClr val="008000"/>
                </a:solidFill>
              </a:rPr>
              <a:t> </a:t>
            </a:r>
            <a:r>
              <a:rPr lang="pt-BR" dirty="0" smtClean="0">
                <a:solidFill>
                  <a:srgbClr val="008000"/>
                </a:solidFill>
              </a:rPr>
              <a:t>realizar uma tempestade de ideias sobre o tema. No entanto sugerimos não dedicar muito esforço à detalhamento até sabemos mais a respeito.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pt-BR" dirty="0" smtClean="0">
                <a:solidFill>
                  <a:srgbClr val="000099"/>
                </a:solidFill>
              </a:rPr>
              <a:t>Concentre-se nas estratégias que reduzem as incertezas (pesquisa ecológica e monitoramento, monitoramento do clima) ou estratégias do tipo “sem remorso” (providenciando maior proteção para recifes que parecem resistir ao branqueamento de corais).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 smtClean="0">
              <a:solidFill>
                <a:srgbClr val="000099"/>
              </a:solidFill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096000" y="1524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pt-BR" sz="2800" b="1" kern="0" dirty="0" smtClean="0">
                <a:solidFill>
                  <a:schemeClr val="bg1"/>
                </a:solidFill>
              </a:rPr>
              <a:t>Planejamento Operacional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828800" y="0"/>
            <a:ext cx="495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solidFill>
                  <a:schemeClr val="bg1"/>
                </a:solidFill>
              </a:rPr>
              <a:t>Dificuldades comuns &amp; Recomendações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648200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pt-BR" dirty="0" smtClean="0">
                <a:solidFill>
                  <a:srgbClr val="000099"/>
                </a:solidFill>
              </a:rPr>
              <a:t>Pense em convidar um especialista em adaptações a Mudanças Climáticas para ser parte da sua equipe ou pelo menos de ter acesso a uma pessoa assim.</a:t>
            </a:r>
          </a:p>
          <a:p>
            <a:pPr eaLnBrk="1" hangingPunct="1">
              <a:buClr>
                <a:schemeClr val="tx1"/>
              </a:buClr>
            </a:pPr>
            <a:r>
              <a:rPr lang="pt-BR" dirty="0" smtClean="0">
                <a:solidFill>
                  <a:srgbClr val="008000"/>
                </a:solidFill>
              </a:rPr>
              <a:t>Devido à incerteza , e para influenciar os caminhos de desenvolvimento poderá ser útil elaborar mais de um cenário –cenários de clima, cenários de desenvolvimento.</a:t>
            </a:r>
          </a:p>
          <a:p>
            <a:pPr eaLnBrk="1" hangingPunct="1">
              <a:buClr>
                <a:schemeClr val="tx1"/>
              </a:buClr>
            </a:pPr>
            <a:r>
              <a:rPr lang="pt-BR" dirty="0" smtClean="0">
                <a:solidFill>
                  <a:srgbClr val="000099"/>
                </a:solidFill>
              </a:rPr>
              <a:t>Tente convencer a equipe de que seus alvos de conservação já estão vulneráveis ao clima – as mesma temas que eles trabalham (temperaturas, perturbações) tenderão a ser mais variáveis ainda nos climas do futuro.</a:t>
            </a:r>
          </a:p>
          <a:p>
            <a:pPr eaLnBrk="1" hangingPunct="1">
              <a:buClr>
                <a:schemeClr val="tx1"/>
              </a:buClr>
            </a:pPr>
            <a:r>
              <a:rPr lang="pt-BR" dirty="0" smtClean="0">
                <a:solidFill>
                  <a:srgbClr val="008000"/>
                </a:solidFill>
              </a:rPr>
              <a:t>Dado as incertezas, encoraje sua equipe a ver as projeções sobre o clima com um pouco de ceticismo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752600" y="152400"/>
            <a:ext cx="350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Dicas Úteis</a:t>
            </a:r>
            <a:endParaRPr lang="pt-BR" sz="3600" b="1" kern="0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096000" y="1524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pt-BR" sz="2800" b="1" kern="0" dirty="0" smtClean="0">
                <a:solidFill>
                  <a:schemeClr val="bg1"/>
                </a:solidFill>
              </a:rPr>
              <a:t>Planejamento Operacional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Content Placeholder 3" descr="MAR targets.bmp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225" y="1157288"/>
            <a:ext cx="9121775" cy="5700712"/>
          </a:xfrm>
        </p:spPr>
      </p:pic>
      <p:grpSp>
        <p:nvGrpSpPr>
          <p:cNvPr id="2" name="Group 49"/>
          <p:cNvGrpSpPr/>
          <p:nvPr/>
        </p:nvGrpSpPr>
        <p:grpSpPr>
          <a:xfrm>
            <a:off x="5638800" y="4800600"/>
            <a:ext cx="424069" cy="247153"/>
            <a:chOff x="5486400" y="3002942"/>
            <a:chExt cx="424069" cy="247153"/>
          </a:xfrm>
          <a:solidFill>
            <a:srgbClr val="92D050"/>
          </a:solidFill>
        </p:grpSpPr>
        <p:sp>
          <p:nvSpPr>
            <p:cNvPr id="21" name="Rounded Rectangle 20"/>
            <p:cNvSpPr/>
            <p:nvPr/>
          </p:nvSpPr>
          <p:spPr>
            <a:xfrm>
              <a:off x="5486400" y="3048000"/>
              <a:ext cx="45719" cy="762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5562600" y="3095708"/>
              <a:ext cx="45719" cy="762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5546698" y="3020170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5618922" y="3044024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5486400" y="3148717"/>
              <a:ext cx="52346" cy="51683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5638800" y="3124200"/>
              <a:ext cx="76200" cy="762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5562600" y="3200400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5638800" y="3200400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5689159" y="3059927"/>
              <a:ext cx="47707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5713012" y="3204376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 flipH="1" flipV="1">
              <a:off x="5738190" y="3126187"/>
              <a:ext cx="52347" cy="48371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766683" y="3173233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615608" y="3002942"/>
              <a:ext cx="99392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5754094" y="3067216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5734216" y="3017520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5813066" y="3120887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5785236" y="3204376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5809090" y="3049325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5836920" y="3168595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5510917" y="3185160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5795175" y="3018183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5864750" y="3093058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50"/>
          <p:cNvGrpSpPr/>
          <p:nvPr/>
        </p:nvGrpSpPr>
        <p:grpSpPr>
          <a:xfrm>
            <a:off x="6019800" y="4953000"/>
            <a:ext cx="424069" cy="247153"/>
            <a:chOff x="5486400" y="3002942"/>
            <a:chExt cx="424069" cy="247153"/>
          </a:xfrm>
          <a:solidFill>
            <a:srgbClr val="92D050"/>
          </a:solidFill>
        </p:grpSpPr>
        <p:sp>
          <p:nvSpPr>
            <p:cNvPr id="52" name="Rounded Rectangle 51"/>
            <p:cNvSpPr/>
            <p:nvPr/>
          </p:nvSpPr>
          <p:spPr>
            <a:xfrm>
              <a:off x="5486400" y="3048000"/>
              <a:ext cx="45719" cy="762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5562600" y="3095708"/>
              <a:ext cx="45719" cy="762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5546698" y="3020170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5618922" y="3044024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5486400" y="3148717"/>
              <a:ext cx="52346" cy="51683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5638800" y="3124200"/>
              <a:ext cx="76200" cy="762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5562600" y="3200400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5638800" y="3200400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5689159" y="3059927"/>
              <a:ext cx="47707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5713012" y="3204376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 flipH="1" flipV="1">
              <a:off x="5738190" y="3126187"/>
              <a:ext cx="52347" cy="48371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5766683" y="3173233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5615608" y="3002942"/>
              <a:ext cx="99392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5754094" y="3067216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5734216" y="3017520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5813066" y="3120887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5785236" y="3204376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5809090" y="3049325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5836920" y="3168595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510917" y="3185160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5795175" y="3018183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5864750" y="3093058"/>
              <a:ext cx="45719" cy="4571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7413" name="Group 77"/>
          <p:cNvGrpSpPr>
            <a:grpSpLocks/>
          </p:cNvGrpSpPr>
          <p:nvPr/>
        </p:nvGrpSpPr>
        <p:grpSpPr bwMode="auto">
          <a:xfrm>
            <a:off x="6858000" y="4267200"/>
            <a:ext cx="1219200" cy="609600"/>
            <a:chOff x="4341412" y="2514600"/>
            <a:chExt cx="1884773" cy="888558"/>
          </a:xfrm>
        </p:grpSpPr>
        <p:sp>
          <p:nvSpPr>
            <p:cNvPr id="75" name="Freeform 74"/>
            <p:cNvSpPr/>
            <p:nvPr/>
          </p:nvSpPr>
          <p:spPr>
            <a:xfrm>
              <a:off x="4876413" y="2514600"/>
              <a:ext cx="510459" cy="203628"/>
            </a:xfrm>
            <a:custGeom>
              <a:avLst/>
              <a:gdLst>
                <a:gd name="connsiteX0" fmla="*/ 365760 w 511185"/>
                <a:gd name="connsiteY0" fmla="*/ 63610 h 202758"/>
                <a:gd name="connsiteX1" fmla="*/ 365760 w 511185"/>
                <a:gd name="connsiteY1" fmla="*/ 63610 h 202758"/>
                <a:gd name="connsiteX2" fmla="*/ 337931 w 511185"/>
                <a:gd name="connsiteY2" fmla="*/ 43732 h 202758"/>
                <a:gd name="connsiteX3" fmla="*/ 329979 w 511185"/>
                <a:gd name="connsiteY3" fmla="*/ 35781 h 202758"/>
                <a:gd name="connsiteX4" fmla="*/ 306125 w 511185"/>
                <a:gd name="connsiteY4" fmla="*/ 27830 h 202758"/>
                <a:gd name="connsiteX5" fmla="*/ 294198 w 511185"/>
                <a:gd name="connsiteY5" fmla="*/ 19878 h 202758"/>
                <a:gd name="connsiteX6" fmla="*/ 270345 w 511185"/>
                <a:gd name="connsiteY6" fmla="*/ 11927 h 202758"/>
                <a:gd name="connsiteX7" fmla="*/ 258418 w 511185"/>
                <a:gd name="connsiteY7" fmla="*/ 7951 h 202758"/>
                <a:gd name="connsiteX8" fmla="*/ 210710 w 511185"/>
                <a:gd name="connsiteY8" fmla="*/ 0 h 202758"/>
                <a:gd name="connsiteX9" fmla="*/ 75538 w 511185"/>
                <a:gd name="connsiteY9" fmla="*/ 3976 h 202758"/>
                <a:gd name="connsiteX10" fmla="*/ 51684 w 511185"/>
                <a:gd name="connsiteY10" fmla="*/ 11927 h 202758"/>
                <a:gd name="connsiteX11" fmla="*/ 23854 w 511185"/>
                <a:gd name="connsiteY11" fmla="*/ 31805 h 202758"/>
                <a:gd name="connsiteX12" fmla="*/ 7951 w 511185"/>
                <a:gd name="connsiteY12" fmla="*/ 63610 h 202758"/>
                <a:gd name="connsiteX13" fmla="*/ 3976 w 511185"/>
                <a:gd name="connsiteY13" fmla="*/ 75537 h 202758"/>
                <a:gd name="connsiteX14" fmla="*/ 0 w 511185"/>
                <a:gd name="connsiteY14" fmla="*/ 87464 h 202758"/>
                <a:gd name="connsiteX15" fmla="*/ 3976 w 511185"/>
                <a:gd name="connsiteY15" fmla="*/ 151075 h 202758"/>
                <a:gd name="connsiteX16" fmla="*/ 23854 w 511185"/>
                <a:gd name="connsiteY16" fmla="*/ 170953 h 202758"/>
                <a:gd name="connsiteX17" fmla="*/ 35781 w 511185"/>
                <a:gd name="connsiteY17" fmla="*/ 174929 h 202758"/>
                <a:gd name="connsiteX18" fmla="*/ 47708 w 511185"/>
                <a:gd name="connsiteY18" fmla="*/ 182880 h 202758"/>
                <a:gd name="connsiteX19" fmla="*/ 99391 w 511185"/>
                <a:gd name="connsiteY19" fmla="*/ 186856 h 202758"/>
                <a:gd name="connsiteX20" fmla="*/ 318052 w 511185"/>
                <a:gd name="connsiteY20" fmla="*/ 178904 h 202758"/>
                <a:gd name="connsiteX21" fmla="*/ 329979 w 511185"/>
                <a:gd name="connsiteY21" fmla="*/ 174929 h 202758"/>
                <a:gd name="connsiteX22" fmla="*/ 337931 w 511185"/>
                <a:gd name="connsiteY22" fmla="*/ 166977 h 202758"/>
                <a:gd name="connsiteX23" fmla="*/ 345882 w 511185"/>
                <a:gd name="connsiteY23" fmla="*/ 155050 h 202758"/>
                <a:gd name="connsiteX24" fmla="*/ 369736 w 511185"/>
                <a:gd name="connsiteY24" fmla="*/ 139148 h 202758"/>
                <a:gd name="connsiteX25" fmla="*/ 389614 w 511185"/>
                <a:gd name="connsiteY25" fmla="*/ 143123 h 202758"/>
                <a:gd name="connsiteX26" fmla="*/ 397565 w 511185"/>
                <a:gd name="connsiteY26" fmla="*/ 151075 h 202758"/>
                <a:gd name="connsiteX27" fmla="*/ 409492 w 511185"/>
                <a:gd name="connsiteY27" fmla="*/ 159026 h 202758"/>
                <a:gd name="connsiteX28" fmla="*/ 429371 w 511185"/>
                <a:gd name="connsiteY28" fmla="*/ 174929 h 202758"/>
                <a:gd name="connsiteX29" fmla="*/ 465151 w 511185"/>
                <a:gd name="connsiteY29" fmla="*/ 194807 h 202758"/>
                <a:gd name="connsiteX30" fmla="*/ 477078 w 511185"/>
                <a:gd name="connsiteY30" fmla="*/ 198783 h 202758"/>
                <a:gd name="connsiteX31" fmla="*/ 489005 w 511185"/>
                <a:gd name="connsiteY31" fmla="*/ 202758 h 202758"/>
                <a:gd name="connsiteX32" fmla="*/ 489005 w 511185"/>
                <a:gd name="connsiteY32" fmla="*/ 11927 h 202758"/>
                <a:gd name="connsiteX33" fmla="*/ 477078 w 511185"/>
                <a:gd name="connsiteY33" fmla="*/ 7951 h 202758"/>
                <a:gd name="connsiteX34" fmla="*/ 449249 w 511185"/>
                <a:gd name="connsiteY34" fmla="*/ 15903 h 202758"/>
                <a:gd name="connsiteX35" fmla="*/ 437322 w 511185"/>
                <a:gd name="connsiteY35" fmla="*/ 23854 h 202758"/>
                <a:gd name="connsiteX36" fmla="*/ 421419 w 511185"/>
                <a:gd name="connsiteY36" fmla="*/ 43732 h 202758"/>
                <a:gd name="connsiteX37" fmla="*/ 409492 w 511185"/>
                <a:gd name="connsiteY37" fmla="*/ 51683 h 202758"/>
                <a:gd name="connsiteX38" fmla="*/ 389614 w 511185"/>
                <a:gd name="connsiteY38" fmla="*/ 63610 h 202758"/>
                <a:gd name="connsiteX39" fmla="*/ 365760 w 511185"/>
                <a:gd name="connsiteY39" fmla="*/ 63610 h 20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11185" h="202758">
                  <a:moveTo>
                    <a:pt x="365760" y="63610"/>
                  </a:moveTo>
                  <a:lnTo>
                    <a:pt x="365760" y="63610"/>
                  </a:lnTo>
                  <a:cubicBezTo>
                    <a:pt x="356484" y="56984"/>
                    <a:pt x="346929" y="50731"/>
                    <a:pt x="337931" y="43732"/>
                  </a:cubicBezTo>
                  <a:cubicBezTo>
                    <a:pt x="334972" y="41431"/>
                    <a:pt x="333332" y="37457"/>
                    <a:pt x="329979" y="35781"/>
                  </a:cubicBezTo>
                  <a:cubicBezTo>
                    <a:pt x="322482" y="32033"/>
                    <a:pt x="306125" y="27830"/>
                    <a:pt x="306125" y="27830"/>
                  </a:cubicBezTo>
                  <a:cubicBezTo>
                    <a:pt x="302149" y="25179"/>
                    <a:pt x="298564" y="21819"/>
                    <a:pt x="294198" y="19878"/>
                  </a:cubicBezTo>
                  <a:cubicBezTo>
                    <a:pt x="286539" y="16474"/>
                    <a:pt x="278296" y="14577"/>
                    <a:pt x="270345" y="11927"/>
                  </a:cubicBezTo>
                  <a:cubicBezTo>
                    <a:pt x="266369" y="10602"/>
                    <a:pt x="262527" y="8773"/>
                    <a:pt x="258418" y="7951"/>
                  </a:cubicBezTo>
                  <a:cubicBezTo>
                    <a:pt x="229350" y="2139"/>
                    <a:pt x="245229" y="4932"/>
                    <a:pt x="210710" y="0"/>
                  </a:cubicBezTo>
                  <a:cubicBezTo>
                    <a:pt x="165653" y="1325"/>
                    <a:pt x="120489" y="605"/>
                    <a:pt x="75538" y="3976"/>
                  </a:cubicBezTo>
                  <a:cubicBezTo>
                    <a:pt x="67180" y="4603"/>
                    <a:pt x="51684" y="11927"/>
                    <a:pt x="51684" y="11927"/>
                  </a:cubicBezTo>
                  <a:cubicBezTo>
                    <a:pt x="32818" y="30793"/>
                    <a:pt x="42893" y="25460"/>
                    <a:pt x="23854" y="31805"/>
                  </a:cubicBezTo>
                  <a:cubicBezTo>
                    <a:pt x="9978" y="45683"/>
                    <a:pt x="17087" y="36202"/>
                    <a:pt x="7951" y="63610"/>
                  </a:cubicBezTo>
                  <a:lnTo>
                    <a:pt x="3976" y="75537"/>
                  </a:lnTo>
                  <a:lnTo>
                    <a:pt x="0" y="87464"/>
                  </a:lnTo>
                  <a:cubicBezTo>
                    <a:pt x="1325" y="108668"/>
                    <a:pt x="663" y="130090"/>
                    <a:pt x="3976" y="151075"/>
                  </a:cubicBezTo>
                  <a:cubicBezTo>
                    <a:pt x="5339" y="159709"/>
                    <a:pt x="17189" y="167621"/>
                    <a:pt x="23854" y="170953"/>
                  </a:cubicBezTo>
                  <a:cubicBezTo>
                    <a:pt x="27602" y="172827"/>
                    <a:pt x="32033" y="173055"/>
                    <a:pt x="35781" y="174929"/>
                  </a:cubicBezTo>
                  <a:cubicBezTo>
                    <a:pt x="40055" y="177066"/>
                    <a:pt x="43012" y="181999"/>
                    <a:pt x="47708" y="182880"/>
                  </a:cubicBezTo>
                  <a:cubicBezTo>
                    <a:pt x="64691" y="186064"/>
                    <a:pt x="82163" y="185531"/>
                    <a:pt x="99391" y="186856"/>
                  </a:cubicBezTo>
                  <a:cubicBezTo>
                    <a:pt x="172449" y="185423"/>
                    <a:pt x="247494" y="199063"/>
                    <a:pt x="318052" y="178904"/>
                  </a:cubicBezTo>
                  <a:cubicBezTo>
                    <a:pt x="322081" y="177753"/>
                    <a:pt x="326003" y="176254"/>
                    <a:pt x="329979" y="174929"/>
                  </a:cubicBezTo>
                  <a:cubicBezTo>
                    <a:pt x="332630" y="172278"/>
                    <a:pt x="335589" y="169904"/>
                    <a:pt x="337931" y="166977"/>
                  </a:cubicBezTo>
                  <a:cubicBezTo>
                    <a:pt x="340916" y="163246"/>
                    <a:pt x="342286" y="158196"/>
                    <a:pt x="345882" y="155050"/>
                  </a:cubicBezTo>
                  <a:cubicBezTo>
                    <a:pt x="353074" y="148757"/>
                    <a:pt x="369736" y="139148"/>
                    <a:pt x="369736" y="139148"/>
                  </a:cubicBezTo>
                  <a:cubicBezTo>
                    <a:pt x="376362" y="140473"/>
                    <a:pt x="383403" y="140461"/>
                    <a:pt x="389614" y="143123"/>
                  </a:cubicBezTo>
                  <a:cubicBezTo>
                    <a:pt x="393059" y="144600"/>
                    <a:pt x="394638" y="148733"/>
                    <a:pt x="397565" y="151075"/>
                  </a:cubicBezTo>
                  <a:cubicBezTo>
                    <a:pt x="401296" y="154060"/>
                    <a:pt x="405516" y="156376"/>
                    <a:pt x="409492" y="159026"/>
                  </a:cubicBezTo>
                  <a:cubicBezTo>
                    <a:pt x="427277" y="185701"/>
                    <a:pt x="406326" y="159565"/>
                    <a:pt x="429371" y="174929"/>
                  </a:cubicBezTo>
                  <a:cubicBezTo>
                    <a:pt x="465077" y="198734"/>
                    <a:pt x="409352" y="176207"/>
                    <a:pt x="465151" y="194807"/>
                  </a:cubicBezTo>
                  <a:lnTo>
                    <a:pt x="477078" y="198783"/>
                  </a:lnTo>
                  <a:lnTo>
                    <a:pt x="489005" y="202758"/>
                  </a:lnTo>
                  <a:cubicBezTo>
                    <a:pt x="511185" y="136224"/>
                    <a:pt x="502474" y="166822"/>
                    <a:pt x="489005" y="11927"/>
                  </a:cubicBezTo>
                  <a:cubicBezTo>
                    <a:pt x="488642" y="7752"/>
                    <a:pt x="481054" y="9276"/>
                    <a:pt x="477078" y="7951"/>
                  </a:cubicBezTo>
                  <a:cubicBezTo>
                    <a:pt x="471982" y="9225"/>
                    <a:pt x="454953" y="13051"/>
                    <a:pt x="449249" y="15903"/>
                  </a:cubicBezTo>
                  <a:cubicBezTo>
                    <a:pt x="444975" y="18040"/>
                    <a:pt x="441298" y="21204"/>
                    <a:pt x="437322" y="23854"/>
                  </a:cubicBezTo>
                  <a:cubicBezTo>
                    <a:pt x="431416" y="32713"/>
                    <a:pt x="429514" y="37256"/>
                    <a:pt x="421419" y="43732"/>
                  </a:cubicBezTo>
                  <a:cubicBezTo>
                    <a:pt x="417688" y="46717"/>
                    <a:pt x="413223" y="48698"/>
                    <a:pt x="409492" y="51683"/>
                  </a:cubicBezTo>
                  <a:cubicBezTo>
                    <a:pt x="400232" y="59091"/>
                    <a:pt x="403248" y="62371"/>
                    <a:pt x="389614" y="63610"/>
                  </a:cubicBezTo>
                  <a:cubicBezTo>
                    <a:pt x="379056" y="64570"/>
                    <a:pt x="369736" y="63610"/>
                    <a:pt x="365760" y="6361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>
              <a:off x="5104648" y="3049124"/>
              <a:ext cx="512913" cy="201313"/>
            </a:xfrm>
            <a:custGeom>
              <a:avLst/>
              <a:gdLst>
                <a:gd name="connsiteX0" fmla="*/ 365760 w 511185"/>
                <a:gd name="connsiteY0" fmla="*/ 63610 h 202758"/>
                <a:gd name="connsiteX1" fmla="*/ 365760 w 511185"/>
                <a:gd name="connsiteY1" fmla="*/ 63610 h 202758"/>
                <a:gd name="connsiteX2" fmla="*/ 337931 w 511185"/>
                <a:gd name="connsiteY2" fmla="*/ 43732 h 202758"/>
                <a:gd name="connsiteX3" fmla="*/ 329979 w 511185"/>
                <a:gd name="connsiteY3" fmla="*/ 35781 h 202758"/>
                <a:gd name="connsiteX4" fmla="*/ 306125 w 511185"/>
                <a:gd name="connsiteY4" fmla="*/ 27830 h 202758"/>
                <a:gd name="connsiteX5" fmla="*/ 294198 w 511185"/>
                <a:gd name="connsiteY5" fmla="*/ 19878 h 202758"/>
                <a:gd name="connsiteX6" fmla="*/ 270345 w 511185"/>
                <a:gd name="connsiteY6" fmla="*/ 11927 h 202758"/>
                <a:gd name="connsiteX7" fmla="*/ 258418 w 511185"/>
                <a:gd name="connsiteY7" fmla="*/ 7951 h 202758"/>
                <a:gd name="connsiteX8" fmla="*/ 210710 w 511185"/>
                <a:gd name="connsiteY8" fmla="*/ 0 h 202758"/>
                <a:gd name="connsiteX9" fmla="*/ 75538 w 511185"/>
                <a:gd name="connsiteY9" fmla="*/ 3976 h 202758"/>
                <a:gd name="connsiteX10" fmla="*/ 51684 w 511185"/>
                <a:gd name="connsiteY10" fmla="*/ 11927 h 202758"/>
                <a:gd name="connsiteX11" fmla="*/ 23854 w 511185"/>
                <a:gd name="connsiteY11" fmla="*/ 31805 h 202758"/>
                <a:gd name="connsiteX12" fmla="*/ 7951 w 511185"/>
                <a:gd name="connsiteY12" fmla="*/ 63610 h 202758"/>
                <a:gd name="connsiteX13" fmla="*/ 3976 w 511185"/>
                <a:gd name="connsiteY13" fmla="*/ 75537 h 202758"/>
                <a:gd name="connsiteX14" fmla="*/ 0 w 511185"/>
                <a:gd name="connsiteY14" fmla="*/ 87464 h 202758"/>
                <a:gd name="connsiteX15" fmla="*/ 3976 w 511185"/>
                <a:gd name="connsiteY15" fmla="*/ 151075 h 202758"/>
                <a:gd name="connsiteX16" fmla="*/ 23854 w 511185"/>
                <a:gd name="connsiteY16" fmla="*/ 170953 h 202758"/>
                <a:gd name="connsiteX17" fmla="*/ 35781 w 511185"/>
                <a:gd name="connsiteY17" fmla="*/ 174929 h 202758"/>
                <a:gd name="connsiteX18" fmla="*/ 47708 w 511185"/>
                <a:gd name="connsiteY18" fmla="*/ 182880 h 202758"/>
                <a:gd name="connsiteX19" fmla="*/ 99391 w 511185"/>
                <a:gd name="connsiteY19" fmla="*/ 186856 h 202758"/>
                <a:gd name="connsiteX20" fmla="*/ 318052 w 511185"/>
                <a:gd name="connsiteY20" fmla="*/ 178904 h 202758"/>
                <a:gd name="connsiteX21" fmla="*/ 329979 w 511185"/>
                <a:gd name="connsiteY21" fmla="*/ 174929 h 202758"/>
                <a:gd name="connsiteX22" fmla="*/ 337931 w 511185"/>
                <a:gd name="connsiteY22" fmla="*/ 166977 h 202758"/>
                <a:gd name="connsiteX23" fmla="*/ 345882 w 511185"/>
                <a:gd name="connsiteY23" fmla="*/ 155050 h 202758"/>
                <a:gd name="connsiteX24" fmla="*/ 369736 w 511185"/>
                <a:gd name="connsiteY24" fmla="*/ 139148 h 202758"/>
                <a:gd name="connsiteX25" fmla="*/ 389614 w 511185"/>
                <a:gd name="connsiteY25" fmla="*/ 143123 h 202758"/>
                <a:gd name="connsiteX26" fmla="*/ 397565 w 511185"/>
                <a:gd name="connsiteY26" fmla="*/ 151075 h 202758"/>
                <a:gd name="connsiteX27" fmla="*/ 409492 w 511185"/>
                <a:gd name="connsiteY27" fmla="*/ 159026 h 202758"/>
                <a:gd name="connsiteX28" fmla="*/ 429371 w 511185"/>
                <a:gd name="connsiteY28" fmla="*/ 174929 h 202758"/>
                <a:gd name="connsiteX29" fmla="*/ 465151 w 511185"/>
                <a:gd name="connsiteY29" fmla="*/ 194807 h 202758"/>
                <a:gd name="connsiteX30" fmla="*/ 477078 w 511185"/>
                <a:gd name="connsiteY30" fmla="*/ 198783 h 202758"/>
                <a:gd name="connsiteX31" fmla="*/ 489005 w 511185"/>
                <a:gd name="connsiteY31" fmla="*/ 202758 h 202758"/>
                <a:gd name="connsiteX32" fmla="*/ 489005 w 511185"/>
                <a:gd name="connsiteY32" fmla="*/ 11927 h 202758"/>
                <a:gd name="connsiteX33" fmla="*/ 477078 w 511185"/>
                <a:gd name="connsiteY33" fmla="*/ 7951 h 202758"/>
                <a:gd name="connsiteX34" fmla="*/ 449249 w 511185"/>
                <a:gd name="connsiteY34" fmla="*/ 15903 h 202758"/>
                <a:gd name="connsiteX35" fmla="*/ 437322 w 511185"/>
                <a:gd name="connsiteY35" fmla="*/ 23854 h 202758"/>
                <a:gd name="connsiteX36" fmla="*/ 421419 w 511185"/>
                <a:gd name="connsiteY36" fmla="*/ 43732 h 202758"/>
                <a:gd name="connsiteX37" fmla="*/ 409492 w 511185"/>
                <a:gd name="connsiteY37" fmla="*/ 51683 h 202758"/>
                <a:gd name="connsiteX38" fmla="*/ 389614 w 511185"/>
                <a:gd name="connsiteY38" fmla="*/ 63610 h 202758"/>
                <a:gd name="connsiteX39" fmla="*/ 365760 w 511185"/>
                <a:gd name="connsiteY39" fmla="*/ 63610 h 20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11185" h="202758">
                  <a:moveTo>
                    <a:pt x="365760" y="63610"/>
                  </a:moveTo>
                  <a:lnTo>
                    <a:pt x="365760" y="63610"/>
                  </a:lnTo>
                  <a:cubicBezTo>
                    <a:pt x="356484" y="56984"/>
                    <a:pt x="346929" y="50731"/>
                    <a:pt x="337931" y="43732"/>
                  </a:cubicBezTo>
                  <a:cubicBezTo>
                    <a:pt x="334972" y="41431"/>
                    <a:pt x="333332" y="37457"/>
                    <a:pt x="329979" y="35781"/>
                  </a:cubicBezTo>
                  <a:cubicBezTo>
                    <a:pt x="322482" y="32033"/>
                    <a:pt x="306125" y="27830"/>
                    <a:pt x="306125" y="27830"/>
                  </a:cubicBezTo>
                  <a:cubicBezTo>
                    <a:pt x="302149" y="25179"/>
                    <a:pt x="298564" y="21819"/>
                    <a:pt x="294198" y="19878"/>
                  </a:cubicBezTo>
                  <a:cubicBezTo>
                    <a:pt x="286539" y="16474"/>
                    <a:pt x="278296" y="14577"/>
                    <a:pt x="270345" y="11927"/>
                  </a:cubicBezTo>
                  <a:cubicBezTo>
                    <a:pt x="266369" y="10602"/>
                    <a:pt x="262527" y="8773"/>
                    <a:pt x="258418" y="7951"/>
                  </a:cubicBezTo>
                  <a:cubicBezTo>
                    <a:pt x="229350" y="2139"/>
                    <a:pt x="245229" y="4932"/>
                    <a:pt x="210710" y="0"/>
                  </a:cubicBezTo>
                  <a:cubicBezTo>
                    <a:pt x="165653" y="1325"/>
                    <a:pt x="120489" y="605"/>
                    <a:pt x="75538" y="3976"/>
                  </a:cubicBezTo>
                  <a:cubicBezTo>
                    <a:pt x="67180" y="4603"/>
                    <a:pt x="51684" y="11927"/>
                    <a:pt x="51684" y="11927"/>
                  </a:cubicBezTo>
                  <a:cubicBezTo>
                    <a:pt x="32818" y="30793"/>
                    <a:pt x="42893" y="25460"/>
                    <a:pt x="23854" y="31805"/>
                  </a:cubicBezTo>
                  <a:cubicBezTo>
                    <a:pt x="9978" y="45683"/>
                    <a:pt x="17087" y="36202"/>
                    <a:pt x="7951" y="63610"/>
                  </a:cubicBezTo>
                  <a:lnTo>
                    <a:pt x="3976" y="75537"/>
                  </a:lnTo>
                  <a:lnTo>
                    <a:pt x="0" y="87464"/>
                  </a:lnTo>
                  <a:cubicBezTo>
                    <a:pt x="1325" y="108668"/>
                    <a:pt x="663" y="130090"/>
                    <a:pt x="3976" y="151075"/>
                  </a:cubicBezTo>
                  <a:cubicBezTo>
                    <a:pt x="5339" y="159709"/>
                    <a:pt x="17189" y="167621"/>
                    <a:pt x="23854" y="170953"/>
                  </a:cubicBezTo>
                  <a:cubicBezTo>
                    <a:pt x="27602" y="172827"/>
                    <a:pt x="32033" y="173055"/>
                    <a:pt x="35781" y="174929"/>
                  </a:cubicBezTo>
                  <a:cubicBezTo>
                    <a:pt x="40055" y="177066"/>
                    <a:pt x="43012" y="181999"/>
                    <a:pt x="47708" y="182880"/>
                  </a:cubicBezTo>
                  <a:cubicBezTo>
                    <a:pt x="64691" y="186064"/>
                    <a:pt x="82163" y="185531"/>
                    <a:pt x="99391" y="186856"/>
                  </a:cubicBezTo>
                  <a:cubicBezTo>
                    <a:pt x="172449" y="185423"/>
                    <a:pt x="247494" y="199063"/>
                    <a:pt x="318052" y="178904"/>
                  </a:cubicBezTo>
                  <a:cubicBezTo>
                    <a:pt x="322081" y="177753"/>
                    <a:pt x="326003" y="176254"/>
                    <a:pt x="329979" y="174929"/>
                  </a:cubicBezTo>
                  <a:cubicBezTo>
                    <a:pt x="332630" y="172278"/>
                    <a:pt x="335589" y="169904"/>
                    <a:pt x="337931" y="166977"/>
                  </a:cubicBezTo>
                  <a:cubicBezTo>
                    <a:pt x="340916" y="163246"/>
                    <a:pt x="342286" y="158196"/>
                    <a:pt x="345882" y="155050"/>
                  </a:cubicBezTo>
                  <a:cubicBezTo>
                    <a:pt x="353074" y="148757"/>
                    <a:pt x="369736" y="139148"/>
                    <a:pt x="369736" y="139148"/>
                  </a:cubicBezTo>
                  <a:cubicBezTo>
                    <a:pt x="376362" y="140473"/>
                    <a:pt x="383403" y="140461"/>
                    <a:pt x="389614" y="143123"/>
                  </a:cubicBezTo>
                  <a:cubicBezTo>
                    <a:pt x="393059" y="144600"/>
                    <a:pt x="394638" y="148733"/>
                    <a:pt x="397565" y="151075"/>
                  </a:cubicBezTo>
                  <a:cubicBezTo>
                    <a:pt x="401296" y="154060"/>
                    <a:pt x="405516" y="156376"/>
                    <a:pt x="409492" y="159026"/>
                  </a:cubicBezTo>
                  <a:cubicBezTo>
                    <a:pt x="427277" y="185701"/>
                    <a:pt x="406326" y="159565"/>
                    <a:pt x="429371" y="174929"/>
                  </a:cubicBezTo>
                  <a:cubicBezTo>
                    <a:pt x="465077" y="198734"/>
                    <a:pt x="409352" y="176207"/>
                    <a:pt x="465151" y="194807"/>
                  </a:cubicBezTo>
                  <a:lnTo>
                    <a:pt x="477078" y="198783"/>
                  </a:lnTo>
                  <a:lnTo>
                    <a:pt x="489005" y="202758"/>
                  </a:lnTo>
                  <a:cubicBezTo>
                    <a:pt x="511185" y="136224"/>
                    <a:pt x="502474" y="166822"/>
                    <a:pt x="489005" y="11927"/>
                  </a:cubicBezTo>
                  <a:cubicBezTo>
                    <a:pt x="488642" y="7752"/>
                    <a:pt x="481054" y="9276"/>
                    <a:pt x="477078" y="7951"/>
                  </a:cubicBezTo>
                  <a:cubicBezTo>
                    <a:pt x="471982" y="9225"/>
                    <a:pt x="454953" y="13051"/>
                    <a:pt x="449249" y="15903"/>
                  </a:cubicBezTo>
                  <a:cubicBezTo>
                    <a:pt x="444975" y="18040"/>
                    <a:pt x="441298" y="21204"/>
                    <a:pt x="437322" y="23854"/>
                  </a:cubicBezTo>
                  <a:cubicBezTo>
                    <a:pt x="431416" y="32713"/>
                    <a:pt x="429514" y="37256"/>
                    <a:pt x="421419" y="43732"/>
                  </a:cubicBezTo>
                  <a:cubicBezTo>
                    <a:pt x="417688" y="46717"/>
                    <a:pt x="413223" y="48698"/>
                    <a:pt x="409492" y="51683"/>
                  </a:cubicBezTo>
                  <a:cubicBezTo>
                    <a:pt x="400232" y="59091"/>
                    <a:pt x="403248" y="62371"/>
                    <a:pt x="389614" y="63610"/>
                  </a:cubicBezTo>
                  <a:cubicBezTo>
                    <a:pt x="379056" y="64570"/>
                    <a:pt x="369736" y="63610"/>
                    <a:pt x="365760" y="6361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4341412" y="2560879"/>
              <a:ext cx="510459" cy="201315"/>
            </a:xfrm>
            <a:custGeom>
              <a:avLst/>
              <a:gdLst>
                <a:gd name="connsiteX0" fmla="*/ 365760 w 511185"/>
                <a:gd name="connsiteY0" fmla="*/ 63610 h 202758"/>
                <a:gd name="connsiteX1" fmla="*/ 365760 w 511185"/>
                <a:gd name="connsiteY1" fmla="*/ 63610 h 202758"/>
                <a:gd name="connsiteX2" fmla="*/ 337931 w 511185"/>
                <a:gd name="connsiteY2" fmla="*/ 43732 h 202758"/>
                <a:gd name="connsiteX3" fmla="*/ 329979 w 511185"/>
                <a:gd name="connsiteY3" fmla="*/ 35781 h 202758"/>
                <a:gd name="connsiteX4" fmla="*/ 306125 w 511185"/>
                <a:gd name="connsiteY4" fmla="*/ 27830 h 202758"/>
                <a:gd name="connsiteX5" fmla="*/ 294198 w 511185"/>
                <a:gd name="connsiteY5" fmla="*/ 19878 h 202758"/>
                <a:gd name="connsiteX6" fmla="*/ 270345 w 511185"/>
                <a:gd name="connsiteY6" fmla="*/ 11927 h 202758"/>
                <a:gd name="connsiteX7" fmla="*/ 258418 w 511185"/>
                <a:gd name="connsiteY7" fmla="*/ 7951 h 202758"/>
                <a:gd name="connsiteX8" fmla="*/ 210710 w 511185"/>
                <a:gd name="connsiteY8" fmla="*/ 0 h 202758"/>
                <a:gd name="connsiteX9" fmla="*/ 75538 w 511185"/>
                <a:gd name="connsiteY9" fmla="*/ 3976 h 202758"/>
                <a:gd name="connsiteX10" fmla="*/ 51684 w 511185"/>
                <a:gd name="connsiteY10" fmla="*/ 11927 h 202758"/>
                <a:gd name="connsiteX11" fmla="*/ 23854 w 511185"/>
                <a:gd name="connsiteY11" fmla="*/ 31805 h 202758"/>
                <a:gd name="connsiteX12" fmla="*/ 7951 w 511185"/>
                <a:gd name="connsiteY12" fmla="*/ 63610 h 202758"/>
                <a:gd name="connsiteX13" fmla="*/ 3976 w 511185"/>
                <a:gd name="connsiteY13" fmla="*/ 75537 h 202758"/>
                <a:gd name="connsiteX14" fmla="*/ 0 w 511185"/>
                <a:gd name="connsiteY14" fmla="*/ 87464 h 202758"/>
                <a:gd name="connsiteX15" fmla="*/ 3976 w 511185"/>
                <a:gd name="connsiteY15" fmla="*/ 151075 h 202758"/>
                <a:gd name="connsiteX16" fmla="*/ 23854 w 511185"/>
                <a:gd name="connsiteY16" fmla="*/ 170953 h 202758"/>
                <a:gd name="connsiteX17" fmla="*/ 35781 w 511185"/>
                <a:gd name="connsiteY17" fmla="*/ 174929 h 202758"/>
                <a:gd name="connsiteX18" fmla="*/ 47708 w 511185"/>
                <a:gd name="connsiteY18" fmla="*/ 182880 h 202758"/>
                <a:gd name="connsiteX19" fmla="*/ 99391 w 511185"/>
                <a:gd name="connsiteY19" fmla="*/ 186856 h 202758"/>
                <a:gd name="connsiteX20" fmla="*/ 318052 w 511185"/>
                <a:gd name="connsiteY20" fmla="*/ 178904 h 202758"/>
                <a:gd name="connsiteX21" fmla="*/ 329979 w 511185"/>
                <a:gd name="connsiteY21" fmla="*/ 174929 h 202758"/>
                <a:gd name="connsiteX22" fmla="*/ 337931 w 511185"/>
                <a:gd name="connsiteY22" fmla="*/ 166977 h 202758"/>
                <a:gd name="connsiteX23" fmla="*/ 345882 w 511185"/>
                <a:gd name="connsiteY23" fmla="*/ 155050 h 202758"/>
                <a:gd name="connsiteX24" fmla="*/ 369736 w 511185"/>
                <a:gd name="connsiteY24" fmla="*/ 139148 h 202758"/>
                <a:gd name="connsiteX25" fmla="*/ 389614 w 511185"/>
                <a:gd name="connsiteY25" fmla="*/ 143123 h 202758"/>
                <a:gd name="connsiteX26" fmla="*/ 397565 w 511185"/>
                <a:gd name="connsiteY26" fmla="*/ 151075 h 202758"/>
                <a:gd name="connsiteX27" fmla="*/ 409492 w 511185"/>
                <a:gd name="connsiteY27" fmla="*/ 159026 h 202758"/>
                <a:gd name="connsiteX28" fmla="*/ 429371 w 511185"/>
                <a:gd name="connsiteY28" fmla="*/ 174929 h 202758"/>
                <a:gd name="connsiteX29" fmla="*/ 465151 w 511185"/>
                <a:gd name="connsiteY29" fmla="*/ 194807 h 202758"/>
                <a:gd name="connsiteX30" fmla="*/ 477078 w 511185"/>
                <a:gd name="connsiteY30" fmla="*/ 198783 h 202758"/>
                <a:gd name="connsiteX31" fmla="*/ 489005 w 511185"/>
                <a:gd name="connsiteY31" fmla="*/ 202758 h 202758"/>
                <a:gd name="connsiteX32" fmla="*/ 489005 w 511185"/>
                <a:gd name="connsiteY32" fmla="*/ 11927 h 202758"/>
                <a:gd name="connsiteX33" fmla="*/ 477078 w 511185"/>
                <a:gd name="connsiteY33" fmla="*/ 7951 h 202758"/>
                <a:gd name="connsiteX34" fmla="*/ 449249 w 511185"/>
                <a:gd name="connsiteY34" fmla="*/ 15903 h 202758"/>
                <a:gd name="connsiteX35" fmla="*/ 437322 w 511185"/>
                <a:gd name="connsiteY35" fmla="*/ 23854 h 202758"/>
                <a:gd name="connsiteX36" fmla="*/ 421419 w 511185"/>
                <a:gd name="connsiteY36" fmla="*/ 43732 h 202758"/>
                <a:gd name="connsiteX37" fmla="*/ 409492 w 511185"/>
                <a:gd name="connsiteY37" fmla="*/ 51683 h 202758"/>
                <a:gd name="connsiteX38" fmla="*/ 389614 w 511185"/>
                <a:gd name="connsiteY38" fmla="*/ 63610 h 202758"/>
                <a:gd name="connsiteX39" fmla="*/ 365760 w 511185"/>
                <a:gd name="connsiteY39" fmla="*/ 63610 h 20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11185" h="202758">
                  <a:moveTo>
                    <a:pt x="365760" y="63610"/>
                  </a:moveTo>
                  <a:lnTo>
                    <a:pt x="365760" y="63610"/>
                  </a:lnTo>
                  <a:cubicBezTo>
                    <a:pt x="356484" y="56984"/>
                    <a:pt x="346929" y="50731"/>
                    <a:pt x="337931" y="43732"/>
                  </a:cubicBezTo>
                  <a:cubicBezTo>
                    <a:pt x="334972" y="41431"/>
                    <a:pt x="333332" y="37457"/>
                    <a:pt x="329979" y="35781"/>
                  </a:cubicBezTo>
                  <a:cubicBezTo>
                    <a:pt x="322482" y="32033"/>
                    <a:pt x="306125" y="27830"/>
                    <a:pt x="306125" y="27830"/>
                  </a:cubicBezTo>
                  <a:cubicBezTo>
                    <a:pt x="302149" y="25179"/>
                    <a:pt x="298564" y="21819"/>
                    <a:pt x="294198" y="19878"/>
                  </a:cubicBezTo>
                  <a:cubicBezTo>
                    <a:pt x="286539" y="16474"/>
                    <a:pt x="278296" y="14577"/>
                    <a:pt x="270345" y="11927"/>
                  </a:cubicBezTo>
                  <a:cubicBezTo>
                    <a:pt x="266369" y="10602"/>
                    <a:pt x="262527" y="8773"/>
                    <a:pt x="258418" y="7951"/>
                  </a:cubicBezTo>
                  <a:cubicBezTo>
                    <a:pt x="229350" y="2139"/>
                    <a:pt x="245229" y="4932"/>
                    <a:pt x="210710" y="0"/>
                  </a:cubicBezTo>
                  <a:cubicBezTo>
                    <a:pt x="165653" y="1325"/>
                    <a:pt x="120489" y="605"/>
                    <a:pt x="75538" y="3976"/>
                  </a:cubicBezTo>
                  <a:cubicBezTo>
                    <a:pt x="67180" y="4603"/>
                    <a:pt x="51684" y="11927"/>
                    <a:pt x="51684" y="11927"/>
                  </a:cubicBezTo>
                  <a:cubicBezTo>
                    <a:pt x="32818" y="30793"/>
                    <a:pt x="42893" y="25460"/>
                    <a:pt x="23854" y="31805"/>
                  </a:cubicBezTo>
                  <a:cubicBezTo>
                    <a:pt x="9978" y="45683"/>
                    <a:pt x="17087" y="36202"/>
                    <a:pt x="7951" y="63610"/>
                  </a:cubicBezTo>
                  <a:lnTo>
                    <a:pt x="3976" y="75537"/>
                  </a:lnTo>
                  <a:lnTo>
                    <a:pt x="0" y="87464"/>
                  </a:lnTo>
                  <a:cubicBezTo>
                    <a:pt x="1325" y="108668"/>
                    <a:pt x="663" y="130090"/>
                    <a:pt x="3976" y="151075"/>
                  </a:cubicBezTo>
                  <a:cubicBezTo>
                    <a:pt x="5339" y="159709"/>
                    <a:pt x="17189" y="167621"/>
                    <a:pt x="23854" y="170953"/>
                  </a:cubicBezTo>
                  <a:cubicBezTo>
                    <a:pt x="27602" y="172827"/>
                    <a:pt x="32033" y="173055"/>
                    <a:pt x="35781" y="174929"/>
                  </a:cubicBezTo>
                  <a:cubicBezTo>
                    <a:pt x="40055" y="177066"/>
                    <a:pt x="43012" y="181999"/>
                    <a:pt x="47708" y="182880"/>
                  </a:cubicBezTo>
                  <a:cubicBezTo>
                    <a:pt x="64691" y="186064"/>
                    <a:pt x="82163" y="185531"/>
                    <a:pt x="99391" y="186856"/>
                  </a:cubicBezTo>
                  <a:cubicBezTo>
                    <a:pt x="172449" y="185423"/>
                    <a:pt x="247494" y="199063"/>
                    <a:pt x="318052" y="178904"/>
                  </a:cubicBezTo>
                  <a:cubicBezTo>
                    <a:pt x="322081" y="177753"/>
                    <a:pt x="326003" y="176254"/>
                    <a:pt x="329979" y="174929"/>
                  </a:cubicBezTo>
                  <a:cubicBezTo>
                    <a:pt x="332630" y="172278"/>
                    <a:pt x="335589" y="169904"/>
                    <a:pt x="337931" y="166977"/>
                  </a:cubicBezTo>
                  <a:cubicBezTo>
                    <a:pt x="340916" y="163246"/>
                    <a:pt x="342286" y="158196"/>
                    <a:pt x="345882" y="155050"/>
                  </a:cubicBezTo>
                  <a:cubicBezTo>
                    <a:pt x="353074" y="148757"/>
                    <a:pt x="369736" y="139148"/>
                    <a:pt x="369736" y="139148"/>
                  </a:cubicBezTo>
                  <a:cubicBezTo>
                    <a:pt x="376362" y="140473"/>
                    <a:pt x="383403" y="140461"/>
                    <a:pt x="389614" y="143123"/>
                  </a:cubicBezTo>
                  <a:cubicBezTo>
                    <a:pt x="393059" y="144600"/>
                    <a:pt x="394638" y="148733"/>
                    <a:pt x="397565" y="151075"/>
                  </a:cubicBezTo>
                  <a:cubicBezTo>
                    <a:pt x="401296" y="154060"/>
                    <a:pt x="405516" y="156376"/>
                    <a:pt x="409492" y="159026"/>
                  </a:cubicBezTo>
                  <a:cubicBezTo>
                    <a:pt x="427277" y="185701"/>
                    <a:pt x="406326" y="159565"/>
                    <a:pt x="429371" y="174929"/>
                  </a:cubicBezTo>
                  <a:cubicBezTo>
                    <a:pt x="465077" y="198734"/>
                    <a:pt x="409352" y="176207"/>
                    <a:pt x="465151" y="194807"/>
                  </a:cubicBezTo>
                  <a:lnTo>
                    <a:pt x="477078" y="198783"/>
                  </a:lnTo>
                  <a:lnTo>
                    <a:pt x="489005" y="202758"/>
                  </a:lnTo>
                  <a:cubicBezTo>
                    <a:pt x="511185" y="136224"/>
                    <a:pt x="502474" y="166822"/>
                    <a:pt x="489005" y="11927"/>
                  </a:cubicBezTo>
                  <a:cubicBezTo>
                    <a:pt x="488642" y="7752"/>
                    <a:pt x="481054" y="9276"/>
                    <a:pt x="477078" y="7951"/>
                  </a:cubicBezTo>
                  <a:cubicBezTo>
                    <a:pt x="471982" y="9225"/>
                    <a:pt x="454953" y="13051"/>
                    <a:pt x="449249" y="15903"/>
                  </a:cubicBezTo>
                  <a:cubicBezTo>
                    <a:pt x="444975" y="18040"/>
                    <a:pt x="441298" y="21204"/>
                    <a:pt x="437322" y="23854"/>
                  </a:cubicBezTo>
                  <a:cubicBezTo>
                    <a:pt x="431416" y="32713"/>
                    <a:pt x="429514" y="37256"/>
                    <a:pt x="421419" y="43732"/>
                  </a:cubicBezTo>
                  <a:cubicBezTo>
                    <a:pt x="417688" y="46717"/>
                    <a:pt x="413223" y="48698"/>
                    <a:pt x="409492" y="51683"/>
                  </a:cubicBezTo>
                  <a:cubicBezTo>
                    <a:pt x="400232" y="59091"/>
                    <a:pt x="403248" y="62371"/>
                    <a:pt x="389614" y="63610"/>
                  </a:cubicBezTo>
                  <a:cubicBezTo>
                    <a:pt x="379056" y="64570"/>
                    <a:pt x="369736" y="63610"/>
                    <a:pt x="365760" y="6361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4" name="Freeform 43"/>
            <p:cNvSpPr/>
            <p:nvPr/>
          </p:nvSpPr>
          <p:spPr>
            <a:xfrm>
              <a:off x="5104648" y="2820042"/>
              <a:ext cx="512913" cy="201315"/>
            </a:xfrm>
            <a:custGeom>
              <a:avLst/>
              <a:gdLst>
                <a:gd name="connsiteX0" fmla="*/ 365760 w 511185"/>
                <a:gd name="connsiteY0" fmla="*/ 63610 h 202758"/>
                <a:gd name="connsiteX1" fmla="*/ 365760 w 511185"/>
                <a:gd name="connsiteY1" fmla="*/ 63610 h 202758"/>
                <a:gd name="connsiteX2" fmla="*/ 337931 w 511185"/>
                <a:gd name="connsiteY2" fmla="*/ 43732 h 202758"/>
                <a:gd name="connsiteX3" fmla="*/ 329979 w 511185"/>
                <a:gd name="connsiteY3" fmla="*/ 35781 h 202758"/>
                <a:gd name="connsiteX4" fmla="*/ 306125 w 511185"/>
                <a:gd name="connsiteY4" fmla="*/ 27830 h 202758"/>
                <a:gd name="connsiteX5" fmla="*/ 294198 w 511185"/>
                <a:gd name="connsiteY5" fmla="*/ 19878 h 202758"/>
                <a:gd name="connsiteX6" fmla="*/ 270345 w 511185"/>
                <a:gd name="connsiteY6" fmla="*/ 11927 h 202758"/>
                <a:gd name="connsiteX7" fmla="*/ 258418 w 511185"/>
                <a:gd name="connsiteY7" fmla="*/ 7951 h 202758"/>
                <a:gd name="connsiteX8" fmla="*/ 210710 w 511185"/>
                <a:gd name="connsiteY8" fmla="*/ 0 h 202758"/>
                <a:gd name="connsiteX9" fmla="*/ 75538 w 511185"/>
                <a:gd name="connsiteY9" fmla="*/ 3976 h 202758"/>
                <a:gd name="connsiteX10" fmla="*/ 51684 w 511185"/>
                <a:gd name="connsiteY10" fmla="*/ 11927 h 202758"/>
                <a:gd name="connsiteX11" fmla="*/ 23854 w 511185"/>
                <a:gd name="connsiteY11" fmla="*/ 31805 h 202758"/>
                <a:gd name="connsiteX12" fmla="*/ 7951 w 511185"/>
                <a:gd name="connsiteY12" fmla="*/ 63610 h 202758"/>
                <a:gd name="connsiteX13" fmla="*/ 3976 w 511185"/>
                <a:gd name="connsiteY13" fmla="*/ 75537 h 202758"/>
                <a:gd name="connsiteX14" fmla="*/ 0 w 511185"/>
                <a:gd name="connsiteY14" fmla="*/ 87464 h 202758"/>
                <a:gd name="connsiteX15" fmla="*/ 3976 w 511185"/>
                <a:gd name="connsiteY15" fmla="*/ 151075 h 202758"/>
                <a:gd name="connsiteX16" fmla="*/ 23854 w 511185"/>
                <a:gd name="connsiteY16" fmla="*/ 170953 h 202758"/>
                <a:gd name="connsiteX17" fmla="*/ 35781 w 511185"/>
                <a:gd name="connsiteY17" fmla="*/ 174929 h 202758"/>
                <a:gd name="connsiteX18" fmla="*/ 47708 w 511185"/>
                <a:gd name="connsiteY18" fmla="*/ 182880 h 202758"/>
                <a:gd name="connsiteX19" fmla="*/ 99391 w 511185"/>
                <a:gd name="connsiteY19" fmla="*/ 186856 h 202758"/>
                <a:gd name="connsiteX20" fmla="*/ 318052 w 511185"/>
                <a:gd name="connsiteY20" fmla="*/ 178904 h 202758"/>
                <a:gd name="connsiteX21" fmla="*/ 329979 w 511185"/>
                <a:gd name="connsiteY21" fmla="*/ 174929 h 202758"/>
                <a:gd name="connsiteX22" fmla="*/ 337931 w 511185"/>
                <a:gd name="connsiteY22" fmla="*/ 166977 h 202758"/>
                <a:gd name="connsiteX23" fmla="*/ 345882 w 511185"/>
                <a:gd name="connsiteY23" fmla="*/ 155050 h 202758"/>
                <a:gd name="connsiteX24" fmla="*/ 369736 w 511185"/>
                <a:gd name="connsiteY24" fmla="*/ 139148 h 202758"/>
                <a:gd name="connsiteX25" fmla="*/ 389614 w 511185"/>
                <a:gd name="connsiteY25" fmla="*/ 143123 h 202758"/>
                <a:gd name="connsiteX26" fmla="*/ 397565 w 511185"/>
                <a:gd name="connsiteY26" fmla="*/ 151075 h 202758"/>
                <a:gd name="connsiteX27" fmla="*/ 409492 w 511185"/>
                <a:gd name="connsiteY27" fmla="*/ 159026 h 202758"/>
                <a:gd name="connsiteX28" fmla="*/ 429371 w 511185"/>
                <a:gd name="connsiteY28" fmla="*/ 174929 h 202758"/>
                <a:gd name="connsiteX29" fmla="*/ 465151 w 511185"/>
                <a:gd name="connsiteY29" fmla="*/ 194807 h 202758"/>
                <a:gd name="connsiteX30" fmla="*/ 477078 w 511185"/>
                <a:gd name="connsiteY30" fmla="*/ 198783 h 202758"/>
                <a:gd name="connsiteX31" fmla="*/ 489005 w 511185"/>
                <a:gd name="connsiteY31" fmla="*/ 202758 h 202758"/>
                <a:gd name="connsiteX32" fmla="*/ 489005 w 511185"/>
                <a:gd name="connsiteY32" fmla="*/ 11927 h 202758"/>
                <a:gd name="connsiteX33" fmla="*/ 477078 w 511185"/>
                <a:gd name="connsiteY33" fmla="*/ 7951 h 202758"/>
                <a:gd name="connsiteX34" fmla="*/ 449249 w 511185"/>
                <a:gd name="connsiteY34" fmla="*/ 15903 h 202758"/>
                <a:gd name="connsiteX35" fmla="*/ 437322 w 511185"/>
                <a:gd name="connsiteY35" fmla="*/ 23854 h 202758"/>
                <a:gd name="connsiteX36" fmla="*/ 421419 w 511185"/>
                <a:gd name="connsiteY36" fmla="*/ 43732 h 202758"/>
                <a:gd name="connsiteX37" fmla="*/ 409492 w 511185"/>
                <a:gd name="connsiteY37" fmla="*/ 51683 h 202758"/>
                <a:gd name="connsiteX38" fmla="*/ 389614 w 511185"/>
                <a:gd name="connsiteY38" fmla="*/ 63610 h 202758"/>
                <a:gd name="connsiteX39" fmla="*/ 365760 w 511185"/>
                <a:gd name="connsiteY39" fmla="*/ 63610 h 20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11185" h="202758">
                  <a:moveTo>
                    <a:pt x="365760" y="63610"/>
                  </a:moveTo>
                  <a:lnTo>
                    <a:pt x="365760" y="63610"/>
                  </a:lnTo>
                  <a:cubicBezTo>
                    <a:pt x="356484" y="56984"/>
                    <a:pt x="346929" y="50731"/>
                    <a:pt x="337931" y="43732"/>
                  </a:cubicBezTo>
                  <a:cubicBezTo>
                    <a:pt x="334972" y="41431"/>
                    <a:pt x="333332" y="37457"/>
                    <a:pt x="329979" y="35781"/>
                  </a:cubicBezTo>
                  <a:cubicBezTo>
                    <a:pt x="322482" y="32033"/>
                    <a:pt x="306125" y="27830"/>
                    <a:pt x="306125" y="27830"/>
                  </a:cubicBezTo>
                  <a:cubicBezTo>
                    <a:pt x="302149" y="25179"/>
                    <a:pt x="298564" y="21819"/>
                    <a:pt x="294198" y="19878"/>
                  </a:cubicBezTo>
                  <a:cubicBezTo>
                    <a:pt x="286539" y="16474"/>
                    <a:pt x="278296" y="14577"/>
                    <a:pt x="270345" y="11927"/>
                  </a:cubicBezTo>
                  <a:cubicBezTo>
                    <a:pt x="266369" y="10602"/>
                    <a:pt x="262527" y="8773"/>
                    <a:pt x="258418" y="7951"/>
                  </a:cubicBezTo>
                  <a:cubicBezTo>
                    <a:pt x="229350" y="2139"/>
                    <a:pt x="245229" y="4932"/>
                    <a:pt x="210710" y="0"/>
                  </a:cubicBezTo>
                  <a:cubicBezTo>
                    <a:pt x="165653" y="1325"/>
                    <a:pt x="120489" y="605"/>
                    <a:pt x="75538" y="3976"/>
                  </a:cubicBezTo>
                  <a:cubicBezTo>
                    <a:pt x="67180" y="4603"/>
                    <a:pt x="51684" y="11927"/>
                    <a:pt x="51684" y="11927"/>
                  </a:cubicBezTo>
                  <a:cubicBezTo>
                    <a:pt x="32818" y="30793"/>
                    <a:pt x="42893" y="25460"/>
                    <a:pt x="23854" y="31805"/>
                  </a:cubicBezTo>
                  <a:cubicBezTo>
                    <a:pt x="9978" y="45683"/>
                    <a:pt x="17087" y="36202"/>
                    <a:pt x="7951" y="63610"/>
                  </a:cubicBezTo>
                  <a:lnTo>
                    <a:pt x="3976" y="75537"/>
                  </a:lnTo>
                  <a:lnTo>
                    <a:pt x="0" y="87464"/>
                  </a:lnTo>
                  <a:cubicBezTo>
                    <a:pt x="1325" y="108668"/>
                    <a:pt x="663" y="130090"/>
                    <a:pt x="3976" y="151075"/>
                  </a:cubicBezTo>
                  <a:cubicBezTo>
                    <a:pt x="5339" y="159709"/>
                    <a:pt x="17189" y="167621"/>
                    <a:pt x="23854" y="170953"/>
                  </a:cubicBezTo>
                  <a:cubicBezTo>
                    <a:pt x="27602" y="172827"/>
                    <a:pt x="32033" y="173055"/>
                    <a:pt x="35781" y="174929"/>
                  </a:cubicBezTo>
                  <a:cubicBezTo>
                    <a:pt x="40055" y="177066"/>
                    <a:pt x="43012" y="181999"/>
                    <a:pt x="47708" y="182880"/>
                  </a:cubicBezTo>
                  <a:cubicBezTo>
                    <a:pt x="64691" y="186064"/>
                    <a:pt x="82163" y="185531"/>
                    <a:pt x="99391" y="186856"/>
                  </a:cubicBezTo>
                  <a:cubicBezTo>
                    <a:pt x="172449" y="185423"/>
                    <a:pt x="247494" y="199063"/>
                    <a:pt x="318052" y="178904"/>
                  </a:cubicBezTo>
                  <a:cubicBezTo>
                    <a:pt x="322081" y="177753"/>
                    <a:pt x="326003" y="176254"/>
                    <a:pt x="329979" y="174929"/>
                  </a:cubicBezTo>
                  <a:cubicBezTo>
                    <a:pt x="332630" y="172278"/>
                    <a:pt x="335589" y="169904"/>
                    <a:pt x="337931" y="166977"/>
                  </a:cubicBezTo>
                  <a:cubicBezTo>
                    <a:pt x="340916" y="163246"/>
                    <a:pt x="342286" y="158196"/>
                    <a:pt x="345882" y="155050"/>
                  </a:cubicBezTo>
                  <a:cubicBezTo>
                    <a:pt x="353074" y="148757"/>
                    <a:pt x="369736" y="139148"/>
                    <a:pt x="369736" y="139148"/>
                  </a:cubicBezTo>
                  <a:cubicBezTo>
                    <a:pt x="376362" y="140473"/>
                    <a:pt x="383403" y="140461"/>
                    <a:pt x="389614" y="143123"/>
                  </a:cubicBezTo>
                  <a:cubicBezTo>
                    <a:pt x="393059" y="144600"/>
                    <a:pt x="394638" y="148733"/>
                    <a:pt x="397565" y="151075"/>
                  </a:cubicBezTo>
                  <a:cubicBezTo>
                    <a:pt x="401296" y="154060"/>
                    <a:pt x="405516" y="156376"/>
                    <a:pt x="409492" y="159026"/>
                  </a:cubicBezTo>
                  <a:cubicBezTo>
                    <a:pt x="427277" y="185701"/>
                    <a:pt x="406326" y="159565"/>
                    <a:pt x="429371" y="174929"/>
                  </a:cubicBezTo>
                  <a:cubicBezTo>
                    <a:pt x="465077" y="198734"/>
                    <a:pt x="409352" y="176207"/>
                    <a:pt x="465151" y="194807"/>
                  </a:cubicBezTo>
                  <a:lnTo>
                    <a:pt x="477078" y="198783"/>
                  </a:lnTo>
                  <a:lnTo>
                    <a:pt x="489005" y="202758"/>
                  </a:lnTo>
                  <a:cubicBezTo>
                    <a:pt x="511185" y="136224"/>
                    <a:pt x="502474" y="166822"/>
                    <a:pt x="489005" y="11927"/>
                  </a:cubicBezTo>
                  <a:cubicBezTo>
                    <a:pt x="488642" y="7752"/>
                    <a:pt x="481054" y="9276"/>
                    <a:pt x="477078" y="7951"/>
                  </a:cubicBezTo>
                  <a:cubicBezTo>
                    <a:pt x="471982" y="9225"/>
                    <a:pt x="454953" y="13051"/>
                    <a:pt x="449249" y="15903"/>
                  </a:cubicBezTo>
                  <a:cubicBezTo>
                    <a:pt x="444975" y="18040"/>
                    <a:pt x="441298" y="21204"/>
                    <a:pt x="437322" y="23854"/>
                  </a:cubicBezTo>
                  <a:cubicBezTo>
                    <a:pt x="431416" y="32713"/>
                    <a:pt x="429514" y="37256"/>
                    <a:pt x="421419" y="43732"/>
                  </a:cubicBezTo>
                  <a:cubicBezTo>
                    <a:pt x="417688" y="46717"/>
                    <a:pt x="413223" y="48698"/>
                    <a:pt x="409492" y="51683"/>
                  </a:cubicBezTo>
                  <a:cubicBezTo>
                    <a:pt x="400232" y="59091"/>
                    <a:pt x="403248" y="62371"/>
                    <a:pt x="389614" y="63610"/>
                  </a:cubicBezTo>
                  <a:cubicBezTo>
                    <a:pt x="379056" y="64570"/>
                    <a:pt x="369736" y="63610"/>
                    <a:pt x="365760" y="6361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4648179" y="2743682"/>
              <a:ext cx="510459" cy="201313"/>
            </a:xfrm>
            <a:custGeom>
              <a:avLst/>
              <a:gdLst>
                <a:gd name="connsiteX0" fmla="*/ 365760 w 511185"/>
                <a:gd name="connsiteY0" fmla="*/ 63610 h 202758"/>
                <a:gd name="connsiteX1" fmla="*/ 365760 w 511185"/>
                <a:gd name="connsiteY1" fmla="*/ 63610 h 202758"/>
                <a:gd name="connsiteX2" fmla="*/ 337931 w 511185"/>
                <a:gd name="connsiteY2" fmla="*/ 43732 h 202758"/>
                <a:gd name="connsiteX3" fmla="*/ 329979 w 511185"/>
                <a:gd name="connsiteY3" fmla="*/ 35781 h 202758"/>
                <a:gd name="connsiteX4" fmla="*/ 306125 w 511185"/>
                <a:gd name="connsiteY4" fmla="*/ 27830 h 202758"/>
                <a:gd name="connsiteX5" fmla="*/ 294198 w 511185"/>
                <a:gd name="connsiteY5" fmla="*/ 19878 h 202758"/>
                <a:gd name="connsiteX6" fmla="*/ 270345 w 511185"/>
                <a:gd name="connsiteY6" fmla="*/ 11927 h 202758"/>
                <a:gd name="connsiteX7" fmla="*/ 258418 w 511185"/>
                <a:gd name="connsiteY7" fmla="*/ 7951 h 202758"/>
                <a:gd name="connsiteX8" fmla="*/ 210710 w 511185"/>
                <a:gd name="connsiteY8" fmla="*/ 0 h 202758"/>
                <a:gd name="connsiteX9" fmla="*/ 75538 w 511185"/>
                <a:gd name="connsiteY9" fmla="*/ 3976 h 202758"/>
                <a:gd name="connsiteX10" fmla="*/ 51684 w 511185"/>
                <a:gd name="connsiteY10" fmla="*/ 11927 h 202758"/>
                <a:gd name="connsiteX11" fmla="*/ 23854 w 511185"/>
                <a:gd name="connsiteY11" fmla="*/ 31805 h 202758"/>
                <a:gd name="connsiteX12" fmla="*/ 7951 w 511185"/>
                <a:gd name="connsiteY12" fmla="*/ 63610 h 202758"/>
                <a:gd name="connsiteX13" fmla="*/ 3976 w 511185"/>
                <a:gd name="connsiteY13" fmla="*/ 75537 h 202758"/>
                <a:gd name="connsiteX14" fmla="*/ 0 w 511185"/>
                <a:gd name="connsiteY14" fmla="*/ 87464 h 202758"/>
                <a:gd name="connsiteX15" fmla="*/ 3976 w 511185"/>
                <a:gd name="connsiteY15" fmla="*/ 151075 h 202758"/>
                <a:gd name="connsiteX16" fmla="*/ 23854 w 511185"/>
                <a:gd name="connsiteY16" fmla="*/ 170953 h 202758"/>
                <a:gd name="connsiteX17" fmla="*/ 35781 w 511185"/>
                <a:gd name="connsiteY17" fmla="*/ 174929 h 202758"/>
                <a:gd name="connsiteX18" fmla="*/ 47708 w 511185"/>
                <a:gd name="connsiteY18" fmla="*/ 182880 h 202758"/>
                <a:gd name="connsiteX19" fmla="*/ 99391 w 511185"/>
                <a:gd name="connsiteY19" fmla="*/ 186856 h 202758"/>
                <a:gd name="connsiteX20" fmla="*/ 318052 w 511185"/>
                <a:gd name="connsiteY20" fmla="*/ 178904 h 202758"/>
                <a:gd name="connsiteX21" fmla="*/ 329979 w 511185"/>
                <a:gd name="connsiteY21" fmla="*/ 174929 h 202758"/>
                <a:gd name="connsiteX22" fmla="*/ 337931 w 511185"/>
                <a:gd name="connsiteY22" fmla="*/ 166977 h 202758"/>
                <a:gd name="connsiteX23" fmla="*/ 345882 w 511185"/>
                <a:gd name="connsiteY23" fmla="*/ 155050 h 202758"/>
                <a:gd name="connsiteX24" fmla="*/ 369736 w 511185"/>
                <a:gd name="connsiteY24" fmla="*/ 139148 h 202758"/>
                <a:gd name="connsiteX25" fmla="*/ 389614 w 511185"/>
                <a:gd name="connsiteY25" fmla="*/ 143123 h 202758"/>
                <a:gd name="connsiteX26" fmla="*/ 397565 w 511185"/>
                <a:gd name="connsiteY26" fmla="*/ 151075 h 202758"/>
                <a:gd name="connsiteX27" fmla="*/ 409492 w 511185"/>
                <a:gd name="connsiteY27" fmla="*/ 159026 h 202758"/>
                <a:gd name="connsiteX28" fmla="*/ 429371 w 511185"/>
                <a:gd name="connsiteY28" fmla="*/ 174929 h 202758"/>
                <a:gd name="connsiteX29" fmla="*/ 465151 w 511185"/>
                <a:gd name="connsiteY29" fmla="*/ 194807 h 202758"/>
                <a:gd name="connsiteX30" fmla="*/ 477078 w 511185"/>
                <a:gd name="connsiteY30" fmla="*/ 198783 h 202758"/>
                <a:gd name="connsiteX31" fmla="*/ 489005 w 511185"/>
                <a:gd name="connsiteY31" fmla="*/ 202758 h 202758"/>
                <a:gd name="connsiteX32" fmla="*/ 489005 w 511185"/>
                <a:gd name="connsiteY32" fmla="*/ 11927 h 202758"/>
                <a:gd name="connsiteX33" fmla="*/ 477078 w 511185"/>
                <a:gd name="connsiteY33" fmla="*/ 7951 h 202758"/>
                <a:gd name="connsiteX34" fmla="*/ 449249 w 511185"/>
                <a:gd name="connsiteY34" fmla="*/ 15903 h 202758"/>
                <a:gd name="connsiteX35" fmla="*/ 437322 w 511185"/>
                <a:gd name="connsiteY35" fmla="*/ 23854 h 202758"/>
                <a:gd name="connsiteX36" fmla="*/ 421419 w 511185"/>
                <a:gd name="connsiteY36" fmla="*/ 43732 h 202758"/>
                <a:gd name="connsiteX37" fmla="*/ 409492 w 511185"/>
                <a:gd name="connsiteY37" fmla="*/ 51683 h 202758"/>
                <a:gd name="connsiteX38" fmla="*/ 389614 w 511185"/>
                <a:gd name="connsiteY38" fmla="*/ 63610 h 202758"/>
                <a:gd name="connsiteX39" fmla="*/ 365760 w 511185"/>
                <a:gd name="connsiteY39" fmla="*/ 63610 h 20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11185" h="202758">
                  <a:moveTo>
                    <a:pt x="365760" y="63610"/>
                  </a:moveTo>
                  <a:lnTo>
                    <a:pt x="365760" y="63610"/>
                  </a:lnTo>
                  <a:cubicBezTo>
                    <a:pt x="356484" y="56984"/>
                    <a:pt x="346929" y="50731"/>
                    <a:pt x="337931" y="43732"/>
                  </a:cubicBezTo>
                  <a:cubicBezTo>
                    <a:pt x="334972" y="41431"/>
                    <a:pt x="333332" y="37457"/>
                    <a:pt x="329979" y="35781"/>
                  </a:cubicBezTo>
                  <a:cubicBezTo>
                    <a:pt x="322482" y="32033"/>
                    <a:pt x="306125" y="27830"/>
                    <a:pt x="306125" y="27830"/>
                  </a:cubicBezTo>
                  <a:cubicBezTo>
                    <a:pt x="302149" y="25179"/>
                    <a:pt x="298564" y="21819"/>
                    <a:pt x="294198" y="19878"/>
                  </a:cubicBezTo>
                  <a:cubicBezTo>
                    <a:pt x="286539" y="16474"/>
                    <a:pt x="278296" y="14577"/>
                    <a:pt x="270345" y="11927"/>
                  </a:cubicBezTo>
                  <a:cubicBezTo>
                    <a:pt x="266369" y="10602"/>
                    <a:pt x="262527" y="8773"/>
                    <a:pt x="258418" y="7951"/>
                  </a:cubicBezTo>
                  <a:cubicBezTo>
                    <a:pt x="229350" y="2139"/>
                    <a:pt x="245229" y="4932"/>
                    <a:pt x="210710" y="0"/>
                  </a:cubicBezTo>
                  <a:cubicBezTo>
                    <a:pt x="165653" y="1325"/>
                    <a:pt x="120489" y="605"/>
                    <a:pt x="75538" y="3976"/>
                  </a:cubicBezTo>
                  <a:cubicBezTo>
                    <a:pt x="67180" y="4603"/>
                    <a:pt x="51684" y="11927"/>
                    <a:pt x="51684" y="11927"/>
                  </a:cubicBezTo>
                  <a:cubicBezTo>
                    <a:pt x="32818" y="30793"/>
                    <a:pt x="42893" y="25460"/>
                    <a:pt x="23854" y="31805"/>
                  </a:cubicBezTo>
                  <a:cubicBezTo>
                    <a:pt x="9978" y="45683"/>
                    <a:pt x="17087" y="36202"/>
                    <a:pt x="7951" y="63610"/>
                  </a:cubicBezTo>
                  <a:lnTo>
                    <a:pt x="3976" y="75537"/>
                  </a:lnTo>
                  <a:lnTo>
                    <a:pt x="0" y="87464"/>
                  </a:lnTo>
                  <a:cubicBezTo>
                    <a:pt x="1325" y="108668"/>
                    <a:pt x="663" y="130090"/>
                    <a:pt x="3976" y="151075"/>
                  </a:cubicBezTo>
                  <a:cubicBezTo>
                    <a:pt x="5339" y="159709"/>
                    <a:pt x="17189" y="167621"/>
                    <a:pt x="23854" y="170953"/>
                  </a:cubicBezTo>
                  <a:cubicBezTo>
                    <a:pt x="27602" y="172827"/>
                    <a:pt x="32033" y="173055"/>
                    <a:pt x="35781" y="174929"/>
                  </a:cubicBezTo>
                  <a:cubicBezTo>
                    <a:pt x="40055" y="177066"/>
                    <a:pt x="43012" y="181999"/>
                    <a:pt x="47708" y="182880"/>
                  </a:cubicBezTo>
                  <a:cubicBezTo>
                    <a:pt x="64691" y="186064"/>
                    <a:pt x="82163" y="185531"/>
                    <a:pt x="99391" y="186856"/>
                  </a:cubicBezTo>
                  <a:cubicBezTo>
                    <a:pt x="172449" y="185423"/>
                    <a:pt x="247494" y="199063"/>
                    <a:pt x="318052" y="178904"/>
                  </a:cubicBezTo>
                  <a:cubicBezTo>
                    <a:pt x="322081" y="177753"/>
                    <a:pt x="326003" y="176254"/>
                    <a:pt x="329979" y="174929"/>
                  </a:cubicBezTo>
                  <a:cubicBezTo>
                    <a:pt x="332630" y="172278"/>
                    <a:pt x="335589" y="169904"/>
                    <a:pt x="337931" y="166977"/>
                  </a:cubicBezTo>
                  <a:cubicBezTo>
                    <a:pt x="340916" y="163246"/>
                    <a:pt x="342286" y="158196"/>
                    <a:pt x="345882" y="155050"/>
                  </a:cubicBezTo>
                  <a:cubicBezTo>
                    <a:pt x="353074" y="148757"/>
                    <a:pt x="369736" y="139148"/>
                    <a:pt x="369736" y="139148"/>
                  </a:cubicBezTo>
                  <a:cubicBezTo>
                    <a:pt x="376362" y="140473"/>
                    <a:pt x="383403" y="140461"/>
                    <a:pt x="389614" y="143123"/>
                  </a:cubicBezTo>
                  <a:cubicBezTo>
                    <a:pt x="393059" y="144600"/>
                    <a:pt x="394638" y="148733"/>
                    <a:pt x="397565" y="151075"/>
                  </a:cubicBezTo>
                  <a:cubicBezTo>
                    <a:pt x="401296" y="154060"/>
                    <a:pt x="405516" y="156376"/>
                    <a:pt x="409492" y="159026"/>
                  </a:cubicBezTo>
                  <a:cubicBezTo>
                    <a:pt x="427277" y="185701"/>
                    <a:pt x="406326" y="159565"/>
                    <a:pt x="429371" y="174929"/>
                  </a:cubicBezTo>
                  <a:cubicBezTo>
                    <a:pt x="465077" y="198734"/>
                    <a:pt x="409352" y="176207"/>
                    <a:pt x="465151" y="194807"/>
                  </a:cubicBezTo>
                  <a:lnTo>
                    <a:pt x="477078" y="198783"/>
                  </a:lnTo>
                  <a:lnTo>
                    <a:pt x="489005" y="202758"/>
                  </a:lnTo>
                  <a:cubicBezTo>
                    <a:pt x="511185" y="136224"/>
                    <a:pt x="502474" y="166822"/>
                    <a:pt x="489005" y="11927"/>
                  </a:cubicBezTo>
                  <a:cubicBezTo>
                    <a:pt x="488642" y="7752"/>
                    <a:pt x="481054" y="9276"/>
                    <a:pt x="477078" y="7951"/>
                  </a:cubicBezTo>
                  <a:cubicBezTo>
                    <a:pt x="471982" y="9225"/>
                    <a:pt x="454953" y="13051"/>
                    <a:pt x="449249" y="15903"/>
                  </a:cubicBezTo>
                  <a:cubicBezTo>
                    <a:pt x="444975" y="18040"/>
                    <a:pt x="441298" y="21204"/>
                    <a:pt x="437322" y="23854"/>
                  </a:cubicBezTo>
                  <a:cubicBezTo>
                    <a:pt x="431416" y="32713"/>
                    <a:pt x="429514" y="37256"/>
                    <a:pt x="421419" y="43732"/>
                  </a:cubicBezTo>
                  <a:cubicBezTo>
                    <a:pt x="417688" y="46717"/>
                    <a:pt x="413223" y="48698"/>
                    <a:pt x="409492" y="51683"/>
                  </a:cubicBezTo>
                  <a:cubicBezTo>
                    <a:pt x="400232" y="59091"/>
                    <a:pt x="403248" y="62371"/>
                    <a:pt x="389614" y="63610"/>
                  </a:cubicBezTo>
                  <a:cubicBezTo>
                    <a:pt x="379056" y="64570"/>
                    <a:pt x="369736" y="63610"/>
                    <a:pt x="365760" y="6361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4800335" y="3123170"/>
              <a:ext cx="510459" cy="203628"/>
            </a:xfrm>
            <a:custGeom>
              <a:avLst/>
              <a:gdLst>
                <a:gd name="connsiteX0" fmla="*/ 365760 w 511185"/>
                <a:gd name="connsiteY0" fmla="*/ 63610 h 202758"/>
                <a:gd name="connsiteX1" fmla="*/ 365760 w 511185"/>
                <a:gd name="connsiteY1" fmla="*/ 63610 h 202758"/>
                <a:gd name="connsiteX2" fmla="*/ 337931 w 511185"/>
                <a:gd name="connsiteY2" fmla="*/ 43732 h 202758"/>
                <a:gd name="connsiteX3" fmla="*/ 329979 w 511185"/>
                <a:gd name="connsiteY3" fmla="*/ 35781 h 202758"/>
                <a:gd name="connsiteX4" fmla="*/ 306125 w 511185"/>
                <a:gd name="connsiteY4" fmla="*/ 27830 h 202758"/>
                <a:gd name="connsiteX5" fmla="*/ 294198 w 511185"/>
                <a:gd name="connsiteY5" fmla="*/ 19878 h 202758"/>
                <a:gd name="connsiteX6" fmla="*/ 270345 w 511185"/>
                <a:gd name="connsiteY6" fmla="*/ 11927 h 202758"/>
                <a:gd name="connsiteX7" fmla="*/ 258418 w 511185"/>
                <a:gd name="connsiteY7" fmla="*/ 7951 h 202758"/>
                <a:gd name="connsiteX8" fmla="*/ 210710 w 511185"/>
                <a:gd name="connsiteY8" fmla="*/ 0 h 202758"/>
                <a:gd name="connsiteX9" fmla="*/ 75538 w 511185"/>
                <a:gd name="connsiteY9" fmla="*/ 3976 h 202758"/>
                <a:gd name="connsiteX10" fmla="*/ 51684 w 511185"/>
                <a:gd name="connsiteY10" fmla="*/ 11927 h 202758"/>
                <a:gd name="connsiteX11" fmla="*/ 23854 w 511185"/>
                <a:gd name="connsiteY11" fmla="*/ 31805 h 202758"/>
                <a:gd name="connsiteX12" fmla="*/ 7951 w 511185"/>
                <a:gd name="connsiteY12" fmla="*/ 63610 h 202758"/>
                <a:gd name="connsiteX13" fmla="*/ 3976 w 511185"/>
                <a:gd name="connsiteY13" fmla="*/ 75537 h 202758"/>
                <a:gd name="connsiteX14" fmla="*/ 0 w 511185"/>
                <a:gd name="connsiteY14" fmla="*/ 87464 h 202758"/>
                <a:gd name="connsiteX15" fmla="*/ 3976 w 511185"/>
                <a:gd name="connsiteY15" fmla="*/ 151075 h 202758"/>
                <a:gd name="connsiteX16" fmla="*/ 23854 w 511185"/>
                <a:gd name="connsiteY16" fmla="*/ 170953 h 202758"/>
                <a:gd name="connsiteX17" fmla="*/ 35781 w 511185"/>
                <a:gd name="connsiteY17" fmla="*/ 174929 h 202758"/>
                <a:gd name="connsiteX18" fmla="*/ 47708 w 511185"/>
                <a:gd name="connsiteY18" fmla="*/ 182880 h 202758"/>
                <a:gd name="connsiteX19" fmla="*/ 99391 w 511185"/>
                <a:gd name="connsiteY19" fmla="*/ 186856 h 202758"/>
                <a:gd name="connsiteX20" fmla="*/ 318052 w 511185"/>
                <a:gd name="connsiteY20" fmla="*/ 178904 h 202758"/>
                <a:gd name="connsiteX21" fmla="*/ 329979 w 511185"/>
                <a:gd name="connsiteY21" fmla="*/ 174929 h 202758"/>
                <a:gd name="connsiteX22" fmla="*/ 337931 w 511185"/>
                <a:gd name="connsiteY22" fmla="*/ 166977 h 202758"/>
                <a:gd name="connsiteX23" fmla="*/ 345882 w 511185"/>
                <a:gd name="connsiteY23" fmla="*/ 155050 h 202758"/>
                <a:gd name="connsiteX24" fmla="*/ 369736 w 511185"/>
                <a:gd name="connsiteY24" fmla="*/ 139148 h 202758"/>
                <a:gd name="connsiteX25" fmla="*/ 389614 w 511185"/>
                <a:gd name="connsiteY25" fmla="*/ 143123 h 202758"/>
                <a:gd name="connsiteX26" fmla="*/ 397565 w 511185"/>
                <a:gd name="connsiteY26" fmla="*/ 151075 h 202758"/>
                <a:gd name="connsiteX27" fmla="*/ 409492 w 511185"/>
                <a:gd name="connsiteY27" fmla="*/ 159026 h 202758"/>
                <a:gd name="connsiteX28" fmla="*/ 429371 w 511185"/>
                <a:gd name="connsiteY28" fmla="*/ 174929 h 202758"/>
                <a:gd name="connsiteX29" fmla="*/ 465151 w 511185"/>
                <a:gd name="connsiteY29" fmla="*/ 194807 h 202758"/>
                <a:gd name="connsiteX30" fmla="*/ 477078 w 511185"/>
                <a:gd name="connsiteY30" fmla="*/ 198783 h 202758"/>
                <a:gd name="connsiteX31" fmla="*/ 489005 w 511185"/>
                <a:gd name="connsiteY31" fmla="*/ 202758 h 202758"/>
                <a:gd name="connsiteX32" fmla="*/ 489005 w 511185"/>
                <a:gd name="connsiteY32" fmla="*/ 11927 h 202758"/>
                <a:gd name="connsiteX33" fmla="*/ 477078 w 511185"/>
                <a:gd name="connsiteY33" fmla="*/ 7951 h 202758"/>
                <a:gd name="connsiteX34" fmla="*/ 449249 w 511185"/>
                <a:gd name="connsiteY34" fmla="*/ 15903 h 202758"/>
                <a:gd name="connsiteX35" fmla="*/ 437322 w 511185"/>
                <a:gd name="connsiteY35" fmla="*/ 23854 h 202758"/>
                <a:gd name="connsiteX36" fmla="*/ 421419 w 511185"/>
                <a:gd name="connsiteY36" fmla="*/ 43732 h 202758"/>
                <a:gd name="connsiteX37" fmla="*/ 409492 w 511185"/>
                <a:gd name="connsiteY37" fmla="*/ 51683 h 202758"/>
                <a:gd name="connsiteX38" fmla="*/ 389614 w 511185"/>
                <a:gd name="connsiteY38" fmla="*/ 63610 h 202758"/>
                <a:gd name="connsiteX39" fmla="*/ 365760 w 511185"/>
                <a:gd name="connsiteY39" fmla="*/ 63610 h 20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11185" h="202758">
                  <a:moveTo>
                    <a:pt x="365760" y="63610"/>
                  </a:moveTo>
                  <a:lnTo>
                    <a:pt x="365760" y="63610"/>
                  </a:lnTo>
                  <a:cubicBezTo>
                    <a:pt x="356484" y="56984"/>
                    <a:pt x="346929" y="50731"/>
                    <a:pt x="337931" y="43732"/>
                  </a:cubicBezTo>
                  <a:cubicBezTo>
                    <a:pt x="334972" y="41431"/>
                    <a:pt x="333332" y="37457"/>
                    <a:pt x="329979" y="35781"/>
                  </a:cubicBezTo>
                  <a:cubicBezTo>
                    <a:pt x="322482" y="32033"/>
                    <a:pt x="306125" y="27830"/>
                    <a:pt x="306125" y="27830"/>
                  </a:cubicBezTo>
                  <a:cubicBezTo>
                    <a:pt x="302149" y="25179"/>
                    <a:pt x="298564" y="21819"/>
                    <a:pt x="294198" y="19878"/>
                  </a:cubicBezTo>
                  <a:cubicBezTo>
                    <a:pt x="286539" y="16474"/>
                    <a:pt x="278296" y="14577"/>
                    <a:pt x="270345" y="11927"/>
                  </a:cubicBezTo>
                  <a:cubicBezTo>
                    <a:pt x="266369" y="10602"/>
                    <a:pt x="262527" y="8773"/>
                    <a:pt x="258418" y="7951"/>
                  </a:cubicBezTo>
                  <a:cubicBezTo>
                    <a:pt x="229350" y="2139"/>
                    <a:pt x="245229" y="4932"/>
                    <a:pt x="210710" y="0"/>
                  </a:cubicBezTo>
                  <a:cubicBezTo>
                    <a:pt x="165653" y="1325"/>
                    <a:pt x="120489" y="605"/>
                    <a:pt x="75538" y="3976"/>
                  </a:cubicBezTo>
                  <a:cubicBezTo>
                    <a:pt x="67180" y="4603"/>
                    <a:pt x="51684" y="11927"/>
                    <a:pt x="51684" y="11927"/>
                  </a:cubicBezTo>
                  <a:cubicBezTo>
                    <a:pt x="32818" y="30793"/>
                    <a:pt x="42893" y="25460"/>
                    <a:pt x="23854" y="31805"/>
                  </a:cubicBezTo>
                  <a:cubicBezTo>
                    <a:pt x="9978" y="45683"/>
                    <a:pt x="17087" y="36202"/>
                    <a:pt x="7951" y="63610"/>
                  </a:cubicBezTo>
                  <a:lnTo>
                    <a:pt x="3976" y="75537"/>
                  </a:lnTo>
                  <a:lnTo>
                    <a:pt x="0" y="87464"/>
                  </a:lnTo>
                  <a:cubicBezTo>
                    <a:pt x="1325" y="108668"/>
                    <a:pt x="663" y="130090"/>
                    <a:pt x="3976" y="151075"/>
                  </a:cubicBezTo>
                  <a:cubicBezTo>
                    <a:pt x="5339" y="159709"/>
                    <a:pt x="17189" y="167621"/>
                    <a:pt x="23854" y="170953"/>
                  </a:cubicBezTo>
                  <a:cubicBezTo>
                    <a:pt x="27602" y="172827"/>
                    <a:pt x="32033" y="173055"/>
                    <a:pt x="35781" y="174929"/>
                  </a:cubicBezTo>
                  <a:cubicBezTo>
                    <a:pt x="40055" y="177066"/>
                    <a:pt x="43012" y="181999"/>
                    <a:pt x="47708" y="182880"/>
                  </a:cubicBezTo>
                  <a:cubicBezTo>
                    <a:pt x="64691" y="186064"/>
                    <a:pt x="82163" y="185531"/>
                    <a:pt x="99391" y="186856"/>
                  </a:cubicBezTo>
                  <a:cubicBezTo>
                    <a:pt x="172449" y="185423"/>
                    <a:pt x="247494" y="199063"/>
                    <a:pt x="318052" y="178904"/>
                  </a:cubicBezTo>
                  <a:cubicBezTo>
                    <a:pt x="322081" y="177753"/>
                    <a:pt x="326003" y="176254"/>
                    <a:pt x="329979" y="174929"/>
                  </a:cubicBezTo>
                  <a:cubicBezTo>
                    <a:pt x="332630" y="172278"/>
                    <a:pt x="335589" y="169904"/>
                    <a:pt x="337931" y="166977"/>
                  </a:cubicBezTo>
                  <a:cubicBezTo>
                    <a:pt x="340916" y="163246"/>
                    <a:pt x="342286" y="158196"/>
                    <a:pt x="345882" y="155050"/>
                  </a:cubicBezTo>
                  <a:cubicBezTo>
                    <a:pt x="353074" y="148757"/>
                    <a:pt x="369736" y="139148"/>
                    <a:pt x="369736" y="139148"/>
                  </a:cubicBezTo>
                  <a:cubicBezTo>
                    <a:pt x="376362" y="140473"/>
                    <a:pt x="383403" y="140461"/>
                    <a:pt x="389614" y="143123"/>
                  </a:cubicBezTo>
                  <a:cubicBezTo>
                    <a:pt x="393059" y="144600"/>
                    <a:pt x="394638" y="148733"/>
                    <a:pt x="397565" y="151075"/>
                  </a:cubicBezTo>
                  <a:cubicBezTo>
                    <a:pt x="401296" y="154060"/>
                    <a:pt x="405516" y="156376"/>
                    <a:pt x="409492" y="159026"/>
                  </a:cubicBezTo>
                  <a:cubicBezTo>
                    <a:pt x="427277" y="185701"/>
                    <a:pt x="406326" y="159565"/>
                    <a:pt x="429371" y="174929"/>
                  </a:cubicBezTo>
                  <a:cubicBezTo>
                    <a:pt x="465077" y="198734"/>
                    <a:pt x="409352" y="176207"/>
                    <a:pt x="465151" y="194807"/>
                  </a:cubicBezTo>
                  <a:lnTo>
                    <a:pt x="477078" y="198783"/>
                  </a:lnTo>
                  <a:lnTo>
                    <a:pt x="489005" y="202758"/>
                  </a:lnTo>
                  <a:cubicBezTo>
                    <a:pt x="511185" y="136224"/>
                    <a:pt x="502474" y="166822"/>
                    <a:pt x="489005" y="11927"/>
                  </a:cubicBezTo>
                  <a:cubicBezTo>
                    <a:pt x="488642" y="7752"/>
                    <a:pt x="481054" y="9276"/>
                    <a:pt x="477078" y="7951"/>
                  </a:cubicBezTo>
                  <a:cubicBezTo>
                    <a:pt x="471982" y="9225"/>
                    <a:pt x="454953" y="13051"/>
                    <a:pt x="449249" y="15903"/>
                  </a:cubicBezTo>
                  <a:cubicBezTo>
                    <a:pt x="444975" y="18040"/>
                    <a:pt x="441298" y="21204"/>
                    <a:pt x="437322" y="23854"/>
                  </a:cubicBezTo>
                  <a:cubicBezTo>
                    <a:pt x="431416" y="32713"/>
                    <a:pt x="429514" y="37256"/>
                    <a:pt x="421419" y="43732"/>
                  </a:cubicBezTo>
                  <a:cubicBezTo>
                    <a:pt x="417688" y="46717"/>
                    <a:pt x="413223" y="48698"/>
                    <a:pt x="409492" y="51683"/>
                  </a:cubicBezTo>
                  <a:cubicBezTo>
                    <a:pt x="400232" y="59091"/>
                    <a:pt x="403248" y="62371"/>
                    <a:pt x="389614" y="63610"/>
                  </a:cubicBezTo>
                  <a:cubicBezTo>
                    <a:pt x="379056" y="64570"/>
                    <a:pt x="369736" y="63610"/>
                    <a:pt x="365760" y="6361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5411413" y="3199530"/>
              <a:ext cx="510459" cy="203628"/>
            </a:xfrm>
            <a:custGeom>
              <a:avLst/>
              <a:gdLst>
                <a:gd name="connsiteX0" fmla="*/ 365760 w 511185"/>
                <a:gd name="connsiteY0" fmla="*/ 63610 h 202758"/>
                <a:gd name="connsiteX1" fmla="*/ 365760 w 511185"/>
                <a:gd name="connsiteY1" fmla="*/ 63610 h 202758"/>
                <a:gd name="connsiteX2" fmla="*/ 337931 w 511185"/>
                <a:gd name="connsiteY2" fmla="*/ 43732 h 202758"/>
                <a:gd name="connsiteX3" fmla="*/ 329979 w 511185"/>
                <a:gd name="connsiteY3" fmla="*/ 35781 h 202758"/>
                <a:gd name="connsiteX4" fmla="*/ 306125 w 511185"/>
                <a:gd name="connsiteY4" fmla="*/ 27830 h 202758"/>
                <a:gd name="connsiteX5" fmla="*/ 294198 w 511185"/>
                <a:gd name="connsiteY5" fmla="*/ 19878 h 202758"/>
                <a:gd name="connsiteX6" fmla="*/ 270345 w 511185"/>
                <a:gd name="connsiteY6" fmla="*/ 11927 h 202758"/>
                <a:gd name="connsiteX7" fmla="*/ 258418 w 511185"/>
                <a:gd name="connsiteY7" fmla="*/ 7951 h 202758"/>
                <a:gd name="connsiteX8" fmla="*/ 210710 w 511185"/>
                <a:gd name="connsiteY8" fmla="*/ 0 h 202758"/>
                <a:gd name="connsiteX9" fmla="*/ 75538 w 511185"/>
                <a:gd name="connsiteY9" fmla="*/ 3976 h 202758"/>
                <a:gd name="connsiteX10" fmla="*/ 51684 w 511185"/>
                <a:gd name="connsiteY10" fmla="*/ 11927 h 202758"/>
                <a:gd name="connsiteX11" fmla="*/ 23854 w 511185"/>
                <a:gd name="connsiteY11" fmla="*/ 31805 h 202758"/>
                <a:gd name="connsiteX12" fmla="*/ 7951 w 511185"/>
                <a:gd name="connsiteY12" fmla="*/ 63610 h 202758"/>
                <a:gd name="connsiteX13" fmla="*/ 3976 w 511185"/>
                <a:gd name="connsiteY13" fmla="*/ 75537 h 202758"/>
                <a:gd name="connsiteX14" fmla="*/ 0 w 511185"/>
                <a:gd name="connsiteY14" fmla="*/ 87464 h 202758"/>
                <a:gd name="connsiteX15" fmla="*/ 3976 w 511185"/>
                <a:gd name="connsiteY15" fmla="*/ 151075 h 202758"/>
                <a:gd name="connsiteX16" fmla="*/ 23854 w 511185"/>
                <a:gd name="connsiteY16" fmla="*/ 170953 h 202758"/>
                <a:gd name="connsiteX17" fmla="*/ 35781 w 511185"/>
                <a:gd name="connsiteY17" fmla="*/ 174929 h 202758"/>
                <a:gd name="connsiteX18" fmla="*/ 47708 w 511185"/>
                <a:gd name="connsiteY18" fmla="*/ 182880 h 202758"/>
                <a:gd name="connsiteX19" fmla="*/ 99391 w 511185"/>
                <a:gd name="connsiteY19" fmla="*/ 186856 h 202758"/>
                <a:gd name="connsiteX20" fmla="*/ 318052 w 511185"/>
                <a:gd name="connsiteY20" fmla="*/ 178904 h 202758"/>
                <a:gd name="connsiteX21" fmla="*/ 329979 w 511185"/>
                <a:gd name="connsiteY21" fmla="*/ 174929 h 202758"/>
                <a:gd name="connsiteX22" fmla="*/ 337931 w 511185"/>
                <a:gd name="connsiteY22" fmla="*/ 166977 h 202758"/>
                <a:gd name="connsiteX23" fmla="*/ 345882 w 511185"/>
                <a:gd name="connsiteY23" fmla="*/ 155050 h 202758"/>
                <a:gd name="connsiteX24" fmla="*/ 369736 w 511185"/>
                <a:gd name="connsiteY24" fmla="*/ 139148 h 202758"/>
                <a:gd name="connsiteX25" fmla="*/ 389614 w 511185"/>
                <a:gd name="connsiteY25" fmla="*/ 143123 h 202758"/>
                <a:gd name="connsiteX26" fmla="*/ 397565 w 511185"/>
                <a:gd name="connsiteY26" fmla="*/ 151075 h 202758"/>
                <a:gd name="connsiteX27" fmla="*/ 409492 w 511185"/>
                <a:gd name="connsiteY27" fmla="*/ 159026 h 202758"/>
                <a:gd name="connsiteX28" fmla="*/ 429371 w 511185"/>
                <a:gd name="connsiteY28" fmla="*/ 174929 h 202758"/>
                <a:gd name="connsiteX29" fmla="*/ 465151 w 511185"/>
                <a:gd name="connsiteY29" fmla="*/ 194807 h 202758"/>
                <a:gd name="connsiteX30" fmla="*/ 477078 w 511185"/>
                <a:gd name="connsiteY30" fmla="*/ 198783 h 202758"/>
                <a:gd name="connsiteX31" fmla="*/ 489005 w 511185"/>
                <a:gd name="connsiteY31" fmla="*/ 202758 h 202758"/>
                <a:gd name="connsiteX32" fmla="*/ 489005 w 511185"/>
                <a:gd name="connsiteY32" fmla="*/ 11927 h 202758"/>
                <a:gd name="connsiteX33" fmla="*/ 477078 w 511185"/>
                <a:gd name="connsiteY33" fmla="*/ 7951 h 202758"/>
                <a:gd name="connsiteX34" fmla="*/ 449249 w 511185"/>
                <a:gd name="connsiteY34" fmla="*/ 15903 h 202758"/>
                <a:gd name="connsiteX35" fmla="*/ 437322 w 511185"/>
                <a:gd name="connsiteY35" fmla="*/ 23854 h 202758"/>
                <a:gd name="connsiteX36" fmla="*/ 421419 w 511185"/>
                <a:gd name="connsiteY36" fmla="*/ 43732 h 202758"/>
                <a:gd name="connsiteX37" fmla="*/ 409492 w 511185"/>
                <a:gd name="connsiteY37" fmla="*/ 51683 h 202758"/>
                <a:gd name="connsiteX38" fmla="*/ 389614 w 511185"/>
                <a:gd name="connsiteY38" fmla="*/ 63610 h 202758"/>
                <a:gd name="connsiteX39" fmla="*/ 365760 w 511185"/>
                <a:gd name="connsiteY39" fmla="*/ 63610 h 20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11185" h="202758">
                  <a:moveTo>
                    <a:pt x="365760" y="63610"/>
                  </a:moveTo>
                  <a:lnTo>
                    <a:pt x="365760" y="63610"/>
                  </a:lnTo>
                  <a:cubicBezTo>
                    <a:pt x="356484" y="56984"/>
                    <a:pt x="346929" y="50731"/>
                    <a:pt x="337931" y="43732"/>
                  </a:cubicBezTo>
                  <a:cubicBezTo>
                    <a:pt x="334972" y="41431"/>
                    <a:pt x="333332" y="37457"/>
                    <a:pt x="329979" y="35781"/>
                  </a:cubicBezTo>
                  <a:cubicBezTo>
                    <a:pt x="322482" y="32033"/>
                    <a:pt x="306125" y="27830"/>
                    <a:pt x="306125" y="27830"/>
                  </a:cubicBezTo>
                  <a:cubicBezTo>
                    <a:pt x="302149" y="25179"/>
                    <a:pt x="298564" y="21819"/>
                    <a:pt x="294198" y="19878"/>
                  </a:cubicBezTo>
                  <a:cubicBezTo>
                    <a:pt x="286539" y="16474"/>
                    <a:pt x="278296" y="14577"/>
                    <a:pt x="270345" y="11927"/>
                  </a:cubicBezTo>
                  <a:cubicBezTo>
                    <a:pt x="266369" y="10602"/>
                    <a:pt x="262527" y="8773"/>
                    <a:pt x="258418" y="7951"/>
                  </a:cubicBezTo>
                  <a:cubicBezTo>
                    <a:pt x="229350" y="2139"/>
                    <a:pt x="245229" y="4932"/>
                    <a:pt x="210710" y="0"/>
                  </a:cubicBezTo>
                  <a:cubicBezTo>
                    <a:pt x="165653" y="1325"/>
                    <a:pt x="120489" y="605"/>
                    <a:pt x="75538" y="3976"/>
                  </a:cubicBezTo>
                  <a:cubicBezTo>
                    <a:pt x="67180" y="4603"/>
                    <a:pt x="51684" y="11927"/>
                    <a:pt x="51684" y="11927"/>
                  </a:cubicBezTo>
                  <a:cubicBezTo>
                    <a:pt x="32818" y="30793"/>
                    <a:pt x="42893" y="25460"/>
                    <a:pt x="23854" y="31805"/>
                  </a:cubicBezTo>
                  <a:cubicBezTo>
                    <a:pt x="9978" y="45683"/>
                    <a:pt x="17087" y="36202"/>
                    <a:pt x="7951" y="63610"/>
                  </a:cubicBezTo>
                  <a:lnTo>
                    <a:pt x="3976" y="75537"/>
                  </a:lnTo>
                  <a:lnTo>
                    <a:pt x="0" y="87464"/>
                  </a:lnTo>
                  <a:cubicBezTo>
                    <a:pt x="1325" y="108668"/>
                    <a:pt x="663" y="130090"/>
                    <a:pt x="3976" y="151075"/>
                  </a:cubicBezTo>
                  <a:cubicBezTo>
                    <a:pt x="5339" y="159709"/>
                    <a:pt x="17189" y="167621"/>
                    <a:pt x="23854" y="170953"/>
                  </a:cubicBezTo>
                  <a:cubicBezTo>
                    <a:pt x="27602" y="172827"/>
                    <a:pt x="32033" y="173055"/>
                    <a:pt x="35781" y="174929"/>
                  </a:cubicBezTo>
                  <a:cubicBezTo>
                    <a:pt x="40055" y="177066"/>
                    <a:pt x="43012" y="181999"/>
                    <a:pt x="47708" y="182880"/>
                  </a:cubicBezTo>
                  <a:cubicBezTo>
                    <a:pt x="64691" y="186064"/>
                    <a:pt x="82163" y="185531"/>
                    <a:pt x="99391" y="186856"/>
                  </a:cubicBezTo>
                  <a:cubicBezTo>
                    <a:pt x="172449" y="185423"/>
                    <a:pt x="247494" y="199063"/>
                    <a:pt x="318052" y="178904"/>
                  </a:cubicBezTo>
                  <a:cubicBezTo>
                    <a:pt x="322081" y="177753"/>
                    <a:pt x="326003" y="176254"/>
                    <a:pt x="329979" y="174929"/>
                  </a:cubicBezTo>
                  <a:cubicBezTo>
                    <a:pt x="332630" y="172278"/>
                    <a:pt x="335589" y="169904"/>
                    <a:pt x="337931" y="166977"/>
                  </a:cubicBezTo>
                  <a:cubicBezTo>
                    <a:pt x="340916" y="163246"/>
                    <a:pt x="342286" y="158196"/>
                    <a:pt x="345882" y="155050"/>
                  </a:cubicBezTo>
                  <a:cubicBezTo>
                    <a:pt x="353074" y="148757"/>
                    <a:pt x="369736" y="139148"/>
                    <a:pt x="369736" y="139148"/>
                  </a:cubicBezTo>
                  <a:cubicBezTo>
                    <a:pt x="376362" y="140473"/>
                    <a:pt x="383403" y="140461"/>
                    <a:pt x="389614" y="143123"/>
                  </a:cubicBezTo>
                  <a:cubicBezTo>
                    <a:pt x="393059" y="144600"/>
                    <a:pt x="394638" y="148733"/>
                    <a:pt x="397565" y="151075"/>
                  </a:cubicBezTo>
                  <a:cubicBezTo>
                    <a:pt x="401296" y="154060"/>
                    <a:pt x="405516" y="156376"/>
                    <a:pt x="409492" y="159026"/>
                  </a:cubicBezTo>
                  <a:cubicBezTo>
                    <a:pt x="427277" y="185701"/>
                    <a:pt x="406326" y="159565"/>
                    <a:pt x="429371" y="174929"/>
                  </a:cubicBezTo>
                  <a:cubicBezTo>
                    <a:pt x="465077" y="198734"/>
                    <a:pt x="409352" y="176207"/>
                    <a:pt x="465151" y="194807"/>
                  </a:cubicBezTo>
                  <a:lnTo>
                    <a:pt x="477078" y="198783"/>
                  </a:lnTo>
                  <a:lnTo>
                    <a:pt x="489005" y="202758"/>
                  </a:lnTo>
                  <a:cubicBezTo>
                    <a:pt x="511185" y="136224"/>
                    <a:pt x="502474" y="166822"/>
                    <a:pt x="489005" y="11927"/>
                  </a:cubicBezTo>
                  <a:cubicBezTo>
                    <a:pt x="488642" y="7752"/>
                    <a:pt x="481054" y="9276"/>
                    <a:pt x="477078" y="7951"/>
                  </a:cubicBezTo>
                  <a:cubicBezTo>
                    <a:pt x="471982" y="9225"/>
                    <a:pt x="454953" y="13051"/>
                    <a:pt x="449249" y="15903"/>
                  </a:cubicBezTo>
                  <a:cubicBezTo>
                    <a:pt x="444975" y="18040"/>
                    <a:pt x="441298" y="21204"/>
                    <a:pt x="437322" y="23854"/>
                  </a:cubicBezTo>
                  <a:cubicBezTo>
                    <a:pt x="431416" y="32713"/>
                    <a:pt x="429514" y="37256"/>
                    <a:pt x="421419" y="43732"/>
                  </a:cubicBezTo>
                  <a:cubicBezTo>
                    <a:pt x="417688" y="46717"/>
                    <a:pt x="413223" y="48698"/>
                    <a:pt x="409492" y="51683"/>
                  </a:cubicBezTo>
                  <a:cubicBezTo>
                    <a:pt x="400232" y="59091"/>
                    <a:pt x="403248" y="62371"/>
                    <a:pt x="389614" y="63610"/>
                  </a:cubicBezTo>
                  <a:cubicBezTo>
                    <a:pt x="379056" y="64570"/>
                    <a:pt x="369736" y="63610"/>
                    <a:pt x="365760" y="6361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5487492" y="2896403"/>
              <a:ext cx="510459" cy="201313"/>
            </a:xfrm>
            <a:custGeom>
              <a:avLst/>
              <a:gdLst>
                <a:gd name="connsiteX0" fmla="*/ 365760 w 511185"/>
                <a:gd name="connsiteY0" fmla="*/ 63610 h 202758"/>
                <a:gd name="connsiteX1" fmla="*/ 365760 w 511185"/>
                <a:gd name="connsiteY1" fmla="*/ 63610 h 202758"/>
                <a:gd name="connsiteX2" fmla="*/ 337931 w 511185"/>
                <a:gd name="connsiteY2" fmla="*/ 43732 h 202758"/>
                <a:gd name="connsiteX3" fmla="*/ 329979 w 511185"/>
                <a:gd name="connsiteY3" fmla="*/ 35781 h 202758"/>
                <a:gd name="connsiteX4" fmla="*/ 306125 w 511185"/>
                <a:gd name="connsiteY4" fmla="*/ 27830 h 202758"/>
                <a:gd name="connsiteX5" fmla="*/ 294198 w 511185"/>
                <a:gd name="connsiteY5" fmla="*/ 19878 h 202758"/>
                <a:gd name="connsiteX6" fmla="*/ 270345 w 511185"/>
                <a:gd name="connsiteY6" fmla="*/ 11927 h 202758"/>
                <a:gd name="connsiteX7" fmla="*/ 258418 w 511185"/>
                <a:gd name="connsiteY7" fmla="*/ 7951 h 202758"/>
                <a:gd name="connsiteX8" fmla="*/ 210710 w 511185"/>
                <a:gd name="connsiteY8" fmla="*/ 0 h 202758"/>
                <a:gd name="connsiteX9" fmla="*/ 75538 w 511185"/>
                <a:gd name="connsiteY9" fmla="*/ 3976 h 202758"/>
                <a:gd name="connsiteX10" fmla="*/ 51684 w 511185"/>
                <a:gd name="connsiteY10" fmla="*/ 11927 h 202758"/>
                <a:gd name="connsiteX11" fmla="*/ 23854 w 511185"/>
                <a:gd name="connsiteY11" fmla="*/ 31805 h 202758"/>
                <a:gd name="connsiteX12" fmla="*/ 7951 w 511185"/>
                <a:gd name="connsiteY12" fmla="*/ 63610 h 202758"/>
                <a:gd name="connsiteX13" fmla="*/ 3976 w 511185"/>
                <a:gd name="connsiteY13" fmla="*/ 75537 h 202758"/>
                <a:gd name="connsiteX14" fmla="*/ 0 w 511185"/>
                <a:gd name="connsiteY14" fmla="*/ 87464 h 202758"/>
                <a:gd name="connsiteX15" fmla="*/ 3976 w 511185"/>
                <a:gd name="connsiteY15" fmla="*/ 151075 h 202758"/>
                <a:gd name="connsiteX16" fmla="*/ 23854 w 511185"/>
                <a:gd name="connsiteY16" fmla="*/ 170953 h 202758"/>
                <a:gd name="connsiteX17" fmla="*/ 35781 w 511185"/>
                <a:gd name="connsiteY17" fmla="*/ 174929 h 202758"/>
                <a:gd name="connsiteX18" fmla="*/ 47708 w 511185"/>
                <a:gd name="connsiteY18" fmla="*/ 182880 h 202758"/>
                <a:gd name="connsiteX19" fmla="*/ 99391 w 511185"/>
                <a:gd name="connsiteY19" fmla="*/ 186856 h 202758"/>
                <a:gd name="connsiteX20" fmla="*/ 318052 w 511185"/>
                <a:gd name="connsiteY20" fmla="*/ 178904 h 202758"/>
                <a:gd name="connsiteX21" fmla="*/ 329979 w 511185"/>
                <a:gd name="connsiteY21" fmla="*/ 174929 h 202758"/>
                <a:gd name="connsiteX22" fmla="*/ 337931 w 511185"/>
                <a:gd name="connsiteY22" fmla="*/ 166977 h 202758"/>
                <a:gd name="connsiteX23" fmla="*/ 345882 w 511185"/>
                <a:gd name="connsiteY23" fmla="*/ 155050 h 202758"/>
                <a:gd name="connsiteX24" fmla="*/ 369736 w 511185"/>
                <a:gd name="connsiteY24" fmla="*/ 139148 h 202758"/>
                <a:gd name="connsiteX25" fmla="*/ 389614 w 511185"/>
                <a:gd name="connsiteY25" fmla="*/ 143123 h 202758"/>
                <a:gd name="connsiteX26" fmla="*/ 397565 w 511185"/>
                <a:gd name="connsiteY26" fmla="*/ 151075 h 202758"/>
                <a:gd name="connsiteX27" fmla="*/ 409492 w 511185"/>
                <a:gd name="connsiteY27" fmla="*/ 159026 h 202758"/>
                <a:gd name="connsiteX28" fmla="*/ 429371 w 511185"/>
                <a:gd name="connsiteY28" fmla="*/ 174929 h 202758"/>
                <a:gd name="connsiteX29" fmla="*/ 465151 w 511185"/>
                <a:gd name="connsiteY29" fmla="*/ 194807 h 202758"/>
                <a:gd name="connsiteX30" fmla="*/ 477078 w 511185"/>
                <a:gd name="connsiteY30" fmla="*/ 198783 h 202758"/>
                <a:gd name="connsiteX31" fmla="*/ 489005 w 511185"/>
                <a:gd name="connsiteY31" fmla="*/ 202758 h 202758"/>
                <a:gd name="connsiteX32" fmla="*/ 489005 w 511185"/>
                <a:gd name="connsiteY32" fmla="*/ 11927 h 202758"/>
                <a:gd name="connsiteX33" fmla="*/ 477078 w 511185"/>
                <a:gd name="connsiteY33" fmla="*/ 7951 h 202758"/>
                <a:gd name="connsiteX34" fmla="*/ 449249 w 511185"/>
                <a:gd name="connsiteY34" fmla="*/ 15903 h 202758"/>
                <a:gd name="connsiteX35" fmla="*/ 437322 w 511185"/>
                <a:gd name="connsiteY35" fmla="*/ 23854 h 202758"/>
                <a:gd name="connsiteX36" fmla="*/ 421419 w 511185"/>
                <a:gd name="connsiteY36" fmla="*/ 43732 h 202758"/>
                <a:gd name="connsiteX37" fmla="*/ 409492 w 511185"/>
                <a:gd name="connsiteY37" fmla="*/ 51683 h 202758"/>
                <a:gd name="connsiteX38" fmla="*/ 389614 w 511185"/>
                <a:gd name="connsiteY38" fmla="*/ 63610 h 202758"/>
                <a:gd name="connsiteX39" fmla="*/ 365760 w 511185"/>
                <a:gd name="connsiteY39" fmla="*/ 63610 h 20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11185" h="202758">
                  <a:moveTo>
                    <a:pt x="365760" y="63610"/>
                  </a:moveTo>
                  <a:lnTo>
                    <a:pt x="365760" y="63610"/>
                  </a:lnTo>
                  <a:cubicBezTo>
                    <a:pt x="356484" y="56984"/>
                    <a:pt x="346929" y="50731"/>
                    <a:pt x="337931" y="43732"/>
                  </a:cubicBezTo>
                  <a:cubicBezTo>
                    <a:pt x="334972" y="41431"/>
                    <a:pt x="333332" y="37457"/>
                    <a:pt x="329979" y="35781"/>
                  </a:cubicBezTo>
                  <a:cubicBezTo>
                    <a:pt x="322482" y="32033"/>
                    <a:pt x="306125" y="27830"/>
                    <a:pt x="306125" y="27830"/>
                  </a:cubicBezTo>
                  <a:cubicBezTo>
                    <a:pt x="302149" y="25179"/>
                    <a:pt x="298564" y="21819"/>
                    <a:pt x="294198" y="19878"/>
                  </a:cubicBezTo>
                  <a:cubicBezTo>
                    <a:pt x="286539" y="16474"/>
                    <a:pt x="278296" y="14577"/>
                    <a:pt x="270345" y="11927"/>
                  </a:cubicBezTo>
                  <a:cubicBezTo>
                    <a:pt x="266369" y="10602"/>
                    <a:pt x="262527" y="8773"/>
                    <a:pt x="258418" y="7951"/>
                  </a:cubicBezTo>
                  <a:cubicBezTo>
                    <a:pt x="229350" y="2139"/>
                    <a:pt x="245229" y="4932"/>
                    <a:pt x="210710" y="0"/>
                  </a:cubicBezTo>
                  <a:cubicBezTo>
                    <a:pt x="165653" y="1325"/>
                    <a:pt x="120489" y="605"/>
                    <a:pt x="75538" y="3976"/>
                  </a:cubicBezTo>
                  <a:cubicBezTo>
                    <a:pt x="67180" y="4603"/>
                    <a:pt x="51684" y="11927"/>
                    <a:pt x="51684" y="11927"/>
                  </a:cubicBezTo>
                  <a:cubicBezTo>
                    <a:pt x="32818" y="30793"/>
                    <a:pt x="42893" y="25460"/>
                    <a:pt x="23854" y="31805"/>
                  </a:cubicBezTo>
                  <a:cubicBezTo>
                    <a:pt x="9978" y="45683"/>
                    <a:pt x="17087" y="36202"/>
                    <a:pt x="7951" y="63610"/>
                  </a:cubicBezTo>
                  <a:lnTo>
                    <a:pt x="3976" y="75537"/>
                  </a:lnTo>
                  <a:lnTo>
                    <a:pt x="0" y="87464"/>
                  </a:lnTo>
                  <a:cubicBezTo>
                    <a:pt x="1325" y="108668"/>
                    <a:pt x="663" y="130090"/>
                    <a:pt x="3976" y="151075"/>
                  </a:cubicBezTo>
                  <a:cubicBezTo>
                    <a:pt x="5339" y="159709"/>
                    <a:pt x="17189" y="167621"/>
                    <a:pt x="23854" y="170953"/>
                  </a:cubicBezTo>
                  <a:cubicBezTo>
                    <a:pt x="27602" y="172827"/>
                    <a:pt x="32033" y="173055"/>
                    <a:pt x="35781" y="174929"/>
                  </a:cubicBezTo>
                  <a:cubicBezTo>
                    <a:pt x="40055" y="177066"/>
                    <a:pt x="43012" y="181999"/>
                    <a:pt x="47708" y="182880"/>
                  </a:cubicBezTo>
                  <a:cubicBezTo>
                    <a:pt x="64691" y="186064"/>
                    <a:pt x="82163" y="185531"/>
                    <a:pt x="99391" y="186856"/>
                  </a:cubicBezTo>
                  <a:cubicBezTo>
                    <a:pt x="172449" y="185423"/>
                    <a:pt x="247494" y="199063"/>
                    <a:pt x="318052" y="178904"/>
                  </a:cubicBezTo>
                  <a:cubicBezTo>
                    <a:pt x="322081" y="177753"/>
                    <a:pt x="326003" y="176254"/>
                    <a:pt x="329979" y="174929"/>
                  </a:cubicBezTo>
                  <a:cubicBezTo>
                    <a:pt x="332630" y="172278"/>
                    <a:pt x="335589" y="169904"/>
                    <a:pt x="337931" y="166977"/>
                  </a:cubicBezTo>
                  <a:cubicBezTo>
                    <a:pt x="340916" y="163246"/>
                    <a:pt x="342286" y="158196"/>
                    <a:pt x="345882" y="155050"/>
                  </a:cubicBezTo>
                  <a:cubicBezTo>
                    <a:pt x="353074" y="148757"/>
                    <a:pt x="369736" y="139148"/>
                    <a:pt x="369736" y="139148"/>
                  </a:cubicBezTo>
                  <a:cubicBezTo>
                    <a:pt x="376362" y="140473"/>
                    <a:pt x="383403" y="140461"/>
                    <a:pt x="389614" y="143123"/>
                  </a:cubicBezTo>
                  <a:cubicBezTo>
                    <a:pt x="393059" y="144600"/>
                    <a:pt x="394638" y="148733"/>
                    <a:pt x="397565" y="151075"/>
                  </a:cubicBezTo>
                  <a:cubicBezTo>
                    <a:pt x="401296" y="154060"/>
                    <a:pt x="405516" y="156376"/>
                    <a:pt x="409492" y="159026"/>
                  </a:cubicBezTo>
                  <a:cubicBezTo>
                    <a:pt x="427277" y="185701"/>
                    <a:pt x="406326" y="159565"/>
                    <a:pt x="429371" y="174929"/>
                  </a:cubicBezTo>
                  <a:cubicBezTo>
                    <a:pt x="465077" y="198734"/>
                    <a:pt x="409352" y="176207"/>
                    <a:pt x="465151" y="194807"/>
                  </a:cubicBezTo>
                  <a:lnTo>
                    <a:pt x="477078" y="198783"/>
                  </a:lnTo>
                  <a:lnTo>
                    <a:pt x="489005" y="202758"/>
                  </a:lnTo>
                  <a:cubicBezTo>
                    <a:pt x="511185" y="136224"/>
                    <a:pt x="502474" y="166822"/>
                    <a:pt x="489005" y="11927"/>
                  </a:cubicBezTo>
                  <a:cubicBezTo>
                    <a:pt x="488642" y="7752"/>
                    <a:pt x="481054" y="9276"/>
                    <a:pt x="477078" y="7951"/>
                  </a:cubicBezTo>
                  <a:cubicBezTo>
                    <a:pt x="471982" y="9225"/>
                    <a:pt x="454953" y="13051"/>
                    <a:pt x="449249" y="15903"/>
                  </a:cubicBezTo>
                  <a:cubicBezTo>
                    <a:pt x="444975" y="18040"/>
                    <a:pt x="441298" y="21204"/>
                    <a:pt x="437322" y="23854"/>
                  </a:cubicBezTo>
                  <a:cubicBezTo>
                    <a:pt x="431416" y="32713"/>
                    <a:pt x="429514" y="37256"/>
                    <a:pt x="421419" y="43732"/>
                  </a:cubicBezTo>
                  <a:cubicBezTo>
                    <a:pt x="417688" y="46717"/>
                    <a:pt x="413223" y="48698"/>
                    <a:pt x="409492" y="51683"/>
                  </a:cubicBezTo>
                  <a:cubicBezTo>
                    <a:pt x="400232" y="59091"/>
                    <a:pt x="403248" y="62371"/>
                    <a:pt x="389614" y="63610"/>
                  </a:cubicBezTo>
                  <a:cubicBezTo>
                    <a:pt x="379056" y="64570"/>
                    <a:pt x="369736" y="63610"/>
                    <a:pt x="365760" y="6361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5256804" y="2590961"/>
              <a:ext cx="512913" cy="203628"/>
            </a:xfrm>
            <a:custGeom>
              <a:avLst/>
              <a:gdLst>
                <a:gd name="connsiteX0" fmla="*/ 365760 w 511185"/>
                <a:gd name="connsiteY0" fmla="*/ 63610 h 202758"/>
                <a:gd name="connsiteX1" fmla="*/ 365760 w 511185"/>
                <a:gd name="connsiteY1" fmla="*/ 63610 h 202758"/>
                <a:gd name="connsiteX2" fmla="*/ 337931 w 511185"/>
                <a:gd name="connsiteY2" fmla="*/ 43732 h 202758"/>
                <a:gd name="connsiteX3" fmla="*/ 329979 w 511185"/>
                <a:gd name="connsiteY3" fmla="*/ 35781 h 202758"/>
                <a:gd name="connsiteX4" fmla="*/ 306125 w 511185"/>
                <a:gd name="connsiteY4" fmla="*/ 27830 h 202758"/>
                <a:gd name="connsiteX5" fmla="*/ 294198 w 511185"/>
                <a:gd name="connsiteY5" fmla="*/ 19878 h 202758"/>
                <a:gd name="connsiteX6" fmla="*/ 270345 w 511185"/>
                <a:gd name="connsiteY6" fmla="*/ 11927 h 202758"/>
                <a:gd name="connsiteX7" fmla="*/ 258418 w 511185"/>
                <a:gd name="connsiteY7" fmla="*/ 7951 h 202758"/>
                <a:gd name="connsiteX8" fmla="*/ 210710 w 511185"/>
                <a:gd name="connsiteY8" fmla="*/ 0 h 202758"/>
                <a:gd name="connsiteX9" fmla="*/ 75538 w 511185"/>
                <a:gd name="connsiteY9" fmla="*/ 3976 h 202758"/>
                <a:gd name="connsiteX10" fmla="*/ 51684 w 511185"/>
                <a:gd name="connsiteY10" fmla="*/ 11927 h 202758"/>
                <a:gd name="connsiteX11" fmla="*/ 23854 w 511185"/>
                <a:gd name="connsiteY11" fmla="*/ 31805 h 202758"/>
                <a:gd name="connsiteX12" fmla="*/ 7951 w 511185"/>
                <a:gd name="connsiteY12" fmla="*/ 63610 h 202758"/>
                <a:gd name="connsiteX13" fmla="*/ 3976 w 511185"/>
                <a:gd name="connsiteY13" fmla="*/ 75537 h 202758"/>
                <a:gd name="connsiteX14" fmla="*/ 0 w 511185"/>
                <a:gd name="connsiteY14" fmla="*/ 87464 h 202758"/>
                <a:gd name="connsiteX15" fmla="*/ 3976 w 511185"/>
                <a:gd name="connsiteY15" fmla="*/ 151075 h 202758"/>
                <a:gd name="connsiteX16" fmla="*/ 23854 w 511185"/>
                <a:gd name="connsiteY16" fmla="*/ 170953 h 202758"/>
                <a:gd name="connsiteX17" fmla="*/ 35781 w 511185"/>
                <a:gd name="connsiteY17" fmla="*/ 174929 h 202758"/>
                <a:gd name="connsiteX18" fmla="*/ 47708 w 511185"/>
                <a:gd name="connsiteY18" fmla="*/ 182880 h 202758"/>
                <a:gd name="connsiteX19" fmla="*/ 99391 w 511185"/>
                <a:gd name="connsiteY19" fmla="*/ 186856 h 202758"/>
                <a:gd name="connsiteX20" fmla="*/ 318052 w 511185"/>
                <a:gd name="connsiteY20" fmla="*/ 178904 h 202758"/>
                <a:gd name="connsiteX21" fmla="*/ 329979 w 511185"/>
                <a:gd name="connsiteY21" fmla="*/ 174929 h 202758"/>
                <a:gd name="connsiteX22" fmla="*/ 337931 w 511185"/>
                <a:gd name="connsiteY22" fmla="*/ 166977 h 202758"/>
                <a:gd name="connsiteX23" fmla="*/ 345882 w 511185"/>
                <a:gd name="connsiteY23" fmla="*/ 155050 h 202758"/>
                <a:gd name="connsiteX24" fmla="*/ 369736 w 511185"/>
                <a:gd name="connsiteY24" fmla="*/ 139148 h 202758"/>
                <a:gd name="connsiteX25" fmla="*/ 389614 w 511185"/>
                <a:gd name="connsiteY25" fmla="*/ 143123 h 202758"/>
                <a:gd name="connsiteX26" fmla="*/ 397565 w 511185"/>
                <a:gd name="connsiteY26" fmla="*/ 151075 h 202758"/>
                <a:gd name="connsiteX27" fmla="*/ 409492 w 511185"/>
                <a:gd name="connsiteY27" fmla="*/ 159026 h 202758"/>
                <a:gd name="connsiteX28" fmla="*/ 429371 w 511185"/>
                <a:gd name="connsiteY28" fmla="*/ 174929 h 202758"/>
                <a:gd name="connsiteX29" fmla="*/ 465151 w 511185"/>
                <a:gd name="connsiteY29" fmla="*/ 194807 h 202758"/>
                <a:gd name="connsiteX30" fmla="*/ 477078 w 511185"/>
                <a:gd name="connsiteY30" fmla="*/ 198783 h 202758"/>
                <a:gd name="connsiteX31" fmla="*/ 489005 w 511185"/>
                <a:gd name="connsiteY31" fmla="*/ 202758 h 202758"/>
                <a:gd name="connsiteX32" fmla="*/ 489005 w 511185"/>
                <a:gd name="connsiteY32" fmla="*/ 11927 h 202758"/>
                <a:gd name="connsiteX33" fmla="*/ 477078 w 511185"/>
                <a:gd name="connsiteY33" fmla="*/ 7951 h 202758"/>
                <a:gd name="connsiteX34" fmla="*/ 449249 w 511185"/>
                <a:gd name="connsiteY34" fmla="*/ 15903 h 202758"/>
                <a:gd name="connsiteX35" fmla="*/ 437322 w 511185"/>
                <a:gd name="connsiteY35" fmla="*/ 23854 h 202758"/>
                <a:gd name="connsiteX36" fmla="*/ 421419 w 511185"/>
                <a:gd name="connsiteY36" fmla="*/ 43732 h 202758"/>
                <a:gd name="connsiteX37" fmla="*/ 409492 w 511185"/>
                <a:gd name="connsiteY37" fmla="*/ 51683 h 202758"/>
                <a:gd name="connsiteX38" fmla="*/ 389614 w 511185"/>
                <a:gd name="connsiteY38" fmla="*/ 63610 h 202758"/>
                <a:gd name="connsiteX39" fmla="*/ 365760 w 511185"/>
                <a:gd name="connsiteY39" fmla="*/ 63610 h 20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11185" h="202758">
                  <a:moveTo>
                    <a:pt x="365760" y="63610"/>
                  </a:moveTo>
                  <a:lnTo>
                    <a:pt x="365760" y="63610"/>
                  </a:lnTo>
                  <a:cubicBezTo>
                    <a:pt x="356484" y="56984"/>
                    <a:pt x="346929" y="50731"/>
                    <a:pt x="337931" y="43732"/>
                  </a:cubicBezTo>
                  <a:cubicBezTo>
                    <a:pt x="334972" y="41431"/>
                    <a:pt x="333332" y="37457"/>
                    <a:pt x="329979" y="35781"/>
                  </a:cubicBezTo>
                  <a:cubicBezTo>
                    <a:pt x="322482" y="32033"/>
                    <a:pt x="306125" y="27830"/>
                    <a:pt x="306125" y="27830"/>
                  </a:cubicBezTo>
                  <a:cubicBezTo>
                    <a:pt x="302149" y="25179"/>
                    <a:pt x="298564" y="21819"/>
                    <a:pt x="294198" y="19878"/>
                  </a:cubicBezTo>
                  <a:cubicBezTo>
                    <a:pt x="286539" y="16474"/>
                    <a:pt x="278296" y="14577"/>
                    <a:pt x="270345" y="11927"/>
                  </a:cubicBezTo>
                  <a:cubicBezTo>
                    <a:pt x="266369" y="10602"/>
                    <a:pt x="262527" y="8773"/>
                    <a:pt x="258418" y="7951"/>
                  </a:cubicBezTo>
                  <a:cubicBezTo>
                    <a:pt x="229350" y="2139"/>
                    <a:pt x="245229" y="4932"/>
                    <a:pt x="210710" y="0"/>
                  </a:cubicBezTo>
                  <a:cubicBezTo>
                    <a:pt x="165653" y="1325"/>
                    <a:pt x="120489" y="605"/>
                    <a:pt x="75538" y="3976"/>
                  </a:cubicBezTo>
                  <a:cubicBezTo>
                    <a:pt x="67180" y="4603"/>
                    <a:pt x="51684" y="11927"/>
                    <a:pt x="51684" y="11927"/>
                  </a:cubicBezTo>
                  <a:cubicBezTo>
                    <a:pt x="32818" y="30793"/>
                    <a:pt x="42893" y="25460"/>
                    <a:pt x="23854" y="31805"/>
                  </a:cubicBezTo>
                  <a:cubicBezTo>
                    <a:pt x="9978" y="45683"/>
                    <a:pt x="17087" y="36202"/>
                    <a:pt x="7951" y="63610"/>
                  </a:cubicBezTo>
                  <a:lnTo>
                    <a:pt x="3976" y="75537"/>
                  </a:lnTo>
                  <a:lnTo>
                    <a:pt x="0" y="87464"/>
                  </a:lnTo>
                  <a:cubicBezTo>
                    <a:pt x="1325" y="108668"/>
                    <a:pt x="663" y="130090"/>
                    <a:pt x="3976" y="151075"/>
                  </a:cubicBezTo>
                  <a:cubicBezTo>
                    <a:pt x="5339" y="159709"/>
                    <a:pt x="17189" y="167621"/>
                    <a:pt x="23854" y="170953"/>
                  </a:cubicBezTo>
                  <a:cubicBezTo>
                    <a:pt x="27602" y="172827"/>
                    <a:pt x="32033" y="173055"/>
                    <a:pt x="35781" y="174929"/>
                  </a:cubicBezTo>
                  <a:cubicBezTo>
                    <a:pt x="40055" y="177066"/>
                    <a:pt x="43012" y="181999"/>
                    <a:pt x="47708" y="182880"/>
                  </a:cubicBezTo>
                  <a:cubicBezTo>
                    <a:pt x="64691" y="186064"/>
                    <a:pt x="82163" y="185531"/>
                    <a:pt x="99391" y="186856"/>
                  </a:cubicBezTo>
                  <a:cubicBezTo>
                    <a:pt x="172449" y="185423"/>
                    <a:pt x="247494" y="199063"/>
                    <a:pt x="318052" y="178904"/>
                  </a:cubicBezTo>
                  <a:cubicBezTo>
                    <a:pt x="322081" y="177753"/>
                    <a:pt x="326003" y="176254"/>
                    <a:pt x="329979" y="174929"/>
                  </a:cubicBezTo>
                  <a:cubicBezTo>
                    <a:pt x="332630" y="172278"/>
                    <a:pt x="335589" y="169904"/>
                    <a:pt x="337931" y="166977"/>
                  </a:cubicBezTo>
                  <a:cubicBezTo>
                    <a:pt x="340916" y="163246"/>
                    <a:pt x="342286" y="158196"/>
                    <a:pt x="345882" y="155050"/>
                  </a:cubicBezTo>
                  <a:cubicBezTo>
                    <a:pt x="353074" y="148757"/>
                    <a:pt x="369736" y="139148"/>
                    <a:pt x="369736" y="139148"/>
                  </a:cubicBezTo>
                  <a:cubicBezTo>
                    <a:pt x="376362" y="140473"/>
                    <a:pt x="383403" y="140461"/>
                    <a:pt x="389614" y="143123"/>
                  </a:cubicBezTo>
                  <a:cubicBezTo>
                    <a:pt x="393059" y="144600"/>
                    <a:pt x="394638" y="148733"/>
                    <a:pt x="397565" y="151075"/>
                  </a:cubicBezTo>
                  <a:cubicBezTo>
                    <a:pt x="401296" y="154060"/>
                    <a:pt x="405516" y="156376"/>
                    <a:pt x="409492" y="159026"/>
                  </a:cubicBezTo>
                  <a:cubicBezTo>
                    <a:pt x="427277" y="185701"/>
                    <a:pt x="406326" y="159565"/>
                    <a:pt x="429371" y="174929"/>
                  </a:cubicBezTo>
                  <a:cubicBezTo>
                    <a:pt x="465077" y="198734"/>
                    <a:pt x="409352" y="176207"/>
                    <a:pt x="465151" y="194807"/>
                  </a:cubicBezTo>
                  <a:lnTo>
                    <a:pt x="477078" y="198783"/>
                  </a:lnTo>
                  <a:lnTo>
                    <a:pt x="489005" y="202758"/>
                  </a:lnTo>
                  <a:cubicBezTo>
                    <a:pt x="511185" y="136224"/>
                    <a:pt x="502474" y="166822"/>
                    <a:pt x="489005" y="11927"/>
                  </a:cubicBezTo>
                  <a:cubicBezTo>
                    <a:pt x="488642" y="7752"/>
                    <a:pt x="481054" y="9276"/>
                    <a:pt x="477078" y="7951"/>
                  </a:cubicBezTo>
                  <a:cubicBezTo>
                    <a:pt x="471982" y="9225"/>
                    <a:pt x="454953" y="13051"/>
                    <a:pt x="449249" y="15903"/>
                  </a:cubicBezTo>
                  <a:cubicBezTo>
                    <a:pt x="444975" y="18040"/>
                    <a:pt x="441298" y="21204"/>
                    <a:pt x="437322" y="23854"/>
                  </a:cubicBezTo>
                  <a:cubicBezTo>
                    <a:pt x="431416" y="32713"/>
                    <a:pt x="429514" y="37256"/>
                    <a:pt x="421419" y="43732"/>
                  </a:cubicBezTo>
                  <a:cubicBezTo>
                    <a:pt x="417688" y="46717"/>
                    <a:pt x="413223" y="48698"/>
                    <a:pt x="409492" y="51683"/>
                  </a:cubicBezTo>
                  <a:cubicBezTo>
                    <a:pt x="400232" y="59091"/>
                    <a:pt x="403248" y="62371"/>
                    <a:pt x="389614" y="63610"/>
                  </a:cubicBezTo>
                  <a:cubicBezTo>
                    <a:pt x="379056" y="64570"/>
                    <a:pt x="369736" y="63610"/>
                    <a:pt x="365760" y="6361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6" name="Freeform 75"/>
            <p:cNvSpPr/>
            <p:nvPr/>
          </p:nvSpPr>
          <p:spPr>
            <a:xfrm>
              <a:off x="4572100" y="2972763"/>
              <a:ext cx="510459" cy="201315"/>
            </a:xfrm>
            <a:custGeom>
              <a:avLst/>
              <a:gdLst>
                <a:gd name="connsiteX0" fmla="*/ 365760 w 511185"/>
                <a:gd name="connsiteY0" fmla="*/ 63610 h 202758"/>
                <a:gd name="connsiteX1" fmla="*/ 365760 w 511185"/>
                <a:gd name="connsiteY1" fmla="*/ 63610 h 202758"/>
                <a:gd name="connsiteX2" fmla="*/ 337931 w 511185"/>
                <a:gd name="connsiteY2" fmla="*/ 43732 h 202758"/>
                <a:gd name="connsiteX3" fmla="*/ 329979 w 511185"/>
                <a:gd name="connsiteY3" fmla="*/ 35781 h 202758"/>
                <a:gd name="connsiteX4" fmla="*/ 306125 w 511185"/>
                <a:gd name="connsiteY4" fmla="*/ 27830 h 202758"/>
                <a:gd name="connsiteX5" fmla="*/ 294198 w 511185"/>
                <a:gd name="connsiteY5" fmla="*/ 19878 h 202758"/>
                <a:gd name="connsiteX6" fmla="*/ 270345 w 511185"/>
                <a:gd name="connsiteY6" fmla="*/ 11927 h 202758"/>
                <a:gd name="connsiteX7" fmla="*/ 258418 w 511185"/>
                <a:gd name="connsiteY7" fmla="*/ 7951 h 202758"/>
                <a:gd name="connsiteX8" fmla="*/ 210710 w 511185"/>
                <a:gd name="connsiteY8" fmla="*/ 0 h 202758"/>
                <a:gd name="connsiteX9" fmla="*/ 75538 w 511185"/>
                <a:gd name="connsiteY9" fmla="*/ 3976 h 202758"/>
                <a:gd name="connsiteX10" fmla="*/ 51684 w 511185"/>
                <a:gd name="connsiteY10" fmla="*/ 11927 h 202758"/>
                <a:gd name="connsiteX11" fmla="*/ 23854 w 511185"/>
                <a:gd name="connsiteY11" fmla="*/ 31805 h 202758"/>
                <a:gd name="connsiteX12" fmla="*/ 7951 w 511185"/>
                <a:gd name="connsiteY12" fmla="*/ 63610 h 202758"/>
                <a:gd name="connsiteX13" fmla="*/ 3976 w 511185"/>
                <a:gd name="connsiteY13" fmla="*/ 75537 h 202758"/>
                <a:gd name="connsiteX14" fmla="*/ 0 w 511185"/>
                <a:gd name="connsiteY14" fmla="*/ 87464 h 202758"/>
                <a:gd name="connsiteX15" fmla="*/ 3976 w 511185"/>
                <a:gd name="connsiteY15" fmla="*/ 151075 h 202758"/>
                <a:gd name="connsiteX16" fmla="*/ 23854 w 511185"/>
                <a:gd name="connsiteY16" fmla="*/ 170953 h 202758"/>
                <a:gd name="connsiteX17" fmla="*/ 35781 w 511185"/>
                <a:gd name="connsiteY17" fmla="*/ 174929 h 202758"/>
                <a:gd name="connsiteX18" fmla="*/ 47708 w 511185"/>
                <a:gd name="connsiteY18" fmla="*/ 182880 h 202758"/>
                <a:gd name="connsiteX19" fmla="*/ 99391 w 511185"/>
                <a:gd name="connsiteY19" fmla="*/ 186856 h 202758"/>
                <a:gd name="connsiteX20" fmla="*/ 318052 w 511185"/>
                <a:gd name="connsiteY20" fmla="*/ 178904 h 202758"/>
                <a:gd name="connsiteX21" fmla="*/ 329979 w 511185"/>
                <a:gd name="connsiteY21" fmla="*/ 174929 h 202758"/>
                <a:gd name="connsiteX22" fmla="*/ 337931 w 511185"/>
                <a:gd name="connsiteY22" fmla="*/ 166977 h 202758"/>
                <a:gd name="connsiteX23" fmla="*/ 345882 w 511185"/>
                <a:gd name="connsiteY23" fmla="*/ 155050 h 202758"/>
                <a:gd name="connsiteX24" fmla="*/ 369736 w 511185"/>
                <a:gd name="connsiteY24" fmla="*/ 139148 h 202758"/>
                <a:gd name="connsiteX25" fmla="*/ 389614 w 511185"/>
                <a:gd name="connsiteY25" fmla="*/ 143123 h 202758"/>
                <a:gd name="connsiteX26" fmla="*/ 397565 w 511185"/>
                <a:gd name="connsiteY26" fmla="*/ 151075 h 202758"/>
                <a:gd name="connsiteX27" fmla="*/ 409492 w 511185"/>
                <a:gd name="connsiteY27" fmla="*/ 159026 h 202758"/>
                <a:gd name="connsiteX28" fmla="*/ 429371 w 511185"/>
                <a:gd name="connsiteY28" fmla="*/ 174929 h 202758"/>
                <a:gd name="connsiteX29" fmla="*/ 465151 w 511185"/>
                <a:gd name="connsiteY29" fmla="*/ 194807 h 202758"/>
                <a:gd name="connsiteX30" fmla="*/ 477078 w 511185"/>
                <a:gd name="connsiteY30" fmla="*/ 198783 h 202758"/>
                <a:gd name="connsiteX31" fmla="*/ 489005 w 511185"/>
                <a:gd name="connsiteY31" fmla="*/ 202758 h 202758"/>
                <a:gd name="connsiteX32" fmla="*/ 489005 w 511185"/>
                <a:gd name="connsiteY32" fmla="*/ 11927 h 202758"/>
                <a:gd name="connsiteX33" fmla="*/ 477078 w 511185"/>
                <a:gd name="connsiteY33" fmla="*/ 7951 h 202758"/>
                <a:gd name="connsiteX34" fmla="*/ 449249 w 511185"/>
                <a:gd name="connsiteY34" fmla="*/ 15903 h 202758"/>
                <a:gd name="connsiteX35" fmla="*/ 437322 w 511185"/>
                <a:gd name="connsiteY35" fmla="*/ 23854 h 202758"/>
                <a:gd name="connsiteX36" fmla="*/ 421419 w 511185"/>
                <a:gd name="connsiteY36" fmla="*/ 43732 h 202758"/>
                <a:gd name="connsiteX37" fmla="*/ 409492 w 511185"/>
                <a:gd name="connsiteY37" fmla="*/ 51683 h 202758"/>
                <a:gd name="connsiteX38" fmla="*/ 389614 w 511185"/>
                <a:gd name="connsiteY38" fmla="*/ 63610 h 202758"/>
                <a:gd name="connsiteX39" fmla="*/ 365760 w 511185"/>
                <a:gd name="connsiteY39" fmla="*/ 63610 h 20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11185" h="202758">
                  <a:moveTo>
                    <a:pt x="365760" y="63610"/>
                  </a:moveTo>
                  <a:lnTo>
                    <a:pt x="365760" y="63610"/>
                  </a:lnTo>
                  <a:cubicBezTo>
                    <a:pt x="356484" y="56984"/>
                    <a:pt x="346929" y="50731"/>
                    <a:pt x="337931" y="43732"/>
                  </a:cubicBezTo>
                  <a:cubicBezTo>
                    <a:pt x="334972" y="41431"/>
                    <a:pt x="333332" y="37457"/>
                    <a:pt x="329979" y="35781"/>
                  </a:cubicBezTo>
                  <a:cubicBezTo>
                    <a:pt x="322482" y="32033"/>
                    <a:pt x="306125" y="27830"/>
                    <a:pt x="306125" y="27830"/>
                  </a:cubicBezTo>
                  <a:cubicBezTo>
                    <a:pt x="302149" y="25179"/>
                    <a:pt x="298564" y="21819"/>
                    <a:pt x="294198" y="19878"/>
                  </a:cubicBezTo>
                  <a:cubicBezTo>
                    <a:pt x="286539" y="16474"/>
                    <a:pt x="278296" y="14577"/>
                    <a:pt x="270345" y="11927"/>
                  </a:cubicBezTo>
                  <a:cubicBezTo>
                    <a:pt x="266369" y="10602"/>
                    <a:pt x="262527" y="8773"/>
                    <a:pt x="258418" y="7951"/>
                  </a:cubicBezTo>
                  <a:cubicBezTo>
                    <a:pt x="229350" y="2139"/>
                    <a:pt x="245229" y="4932"/>
                    <a:pt x="210710" y="0"/>
                  </a:cubicBezTo>
                  <a:cubicBezTo>
                    <a:pt x="165653" y="1325"/>
                    <a:pt x="120489" y="605"/>
                    <a:pt x="75538" y="3976"/>
                  </a:cubicBezTo>
                  <a:cubicBezTo>
                    <a:pt x="67180" y="4603"/>
                    <a:pt x="51684" y="11927"/>
                    <a:pt x="51684" y="11927"/>
                  </a:cubicBezTo>
                  <a:cubicBezTo>
                    <a:pt x="32818" y="30793"/>
                    <a:pt x="42893" y="25460"/>
                    <a:pt x="23854" y="31805"/>
                  </a:cubicBezTo>
                  <a:cubicBezTo>
                    <a:pt x="9978" y="45683"/>
                    <a:pt x="17087" y="36202"/>
                    <a:pt x="7951" y="63610"/>
                  </a:cubicBezTo>
                  <a:lnTo>
                    <a:pt x="3976" y="75537"/>
                  </a:lnTo>
                  <a:lnTo>
                    <a:pt x="0" y="87464"/>
                  </a:lnTo>
                  <a:cubicBezTo>
                    <a:pt x="1325" y="108668"/>
                    <a:pt x="663" y="130090"/>
                    <a:pt x="3976" y="151075"/>
                  </a:cubicBezTo>
                  <a:cubicBezTo>
                    <a:pt x="5339" y="159709"/>
                    <a:pt x="17189" y="167621"/>
                    <a:pt x="23854" y="170953"/>
                  </a:cubicBezTo>
                  <a:cubicBezTo>
                    <a:pt x="27602" y="172827"/>
                    <a:pt x="32033" y="173055"/>
                    <a:pt x="35781" y="174929"/>
                  </a:cubicBezTo>
                  <a:cubicBezTo>
                    <a:pt x="40055" y="177066"/>
                    <a:pt x="43012" y="181999"/>
                    <a:pt x="47708" y="182880"/>
                  </a:cubicBezTo>
                  <a:cubicBezTo>
                    <a:pt x="64691" y="186064"/>
                    <a:pt x="82163" y="185531"/>
                    <a:pt x="99391" y="186856"/>
                  </a:cubicBezTo>
                  <a:cubicBezTo>
                    <a:pt x="172449" y="185423"/>
                    <a:pt x="247494" y="199063"/>
                    <a:pt x="318052" y="178904"/>
                  </a:cubicBezTo>
                  <a:cubicBezTo>
                    <a:pt x="322081" y="177753"/>
                    <a:pt x="326003" y="176254"/>
                    <a:pt x="329979" y="174929"/>
                  </a:cubicBezTo>
                  <a:cubicBezTo>
                    <a:pt x="332630" y="172278"/>
                    <a:pt x="335589" y="169904"/>
                    <a:pt x="337931" y="166977"/>
                  </a:cubicBezTo>
                  <a:cubicBezTo>
                    <a:pt x="340916" y="163246"/>
                    <a:pt x="342286" y="158196"/>
                    <a:pt x="345882" y="155050"/>
                  </a:cubicBezTo>
                  <a:cubicBezTo>
                    <a:pt x="353074" y="148757"/>
                    <a:pt x="369736" y="139148"/>
                    <a:pt x="369736" y="139148"/>
                  </a:cubicBezTo>
                  <a:cubicBezTo>
                    <a:pt x="376362" y="140473"/>
                    <a:pt x="383403" y="140461"/>
                    <a:pt x="389614" y="143123"/>
                  </a:cubicBezTo>
                  <a:cubicBezTo>
                    <a:pt x="393059" y="144600"/>
                    <a:pt x="394638" y="148733"/>
                    <a:pt x="397565" y="151075"/>
                  </a:cubicBezTo>
                  <a:cubicBezTo>
                    <a:pt x="401296" y="154060"/>
                    <a:pt x="405516" y="156376"/>
                    <a:pt x="409492" y="159026"/>
                  </a:cubicBezTo>
                  <a:cubicBezTo>
                    <a:pt x="427277" y="185701"/>
                    <a:pt x="406326" y="159565"/>
                    <a:pt x="429371" y="174929"/>
                  </a:cubicBezTo>
                  <a:cubicBezTo>
                    <a:pt x="465077" y="198734"/>
                    <a:pt x="409352" y="176207"/>
                    <a:pt x="465151" y="194807"/>
                  </a:cubicBezTo>
                  <a:lnTo>
                    <a:pt x="477078" y="198783"/>
                  </a:lnTo>
                  <a:lnTo>
                    <a:pt x="489005" y="202758"/>
                  </a:lnTo>
                  <a:cubicBezTo>
                    <a:pt x="511185" y="136224"/>
                    <a:pt x="502474" y="166822"/>
                    <a:pt x="489005" y="11927"/>
                  </a:cubicBezTo>
                  <a:cubicBezTo>
                    <a:pt x="488642" y="7752"/>
                    <a:pt x="481054" y="9276"/>
                    <a:pt x="477078" y="7951"/>
                  </a:cubicBezTo>
                  <a:cubicBezTo>
                    <a:pt x="471982" y="9225"/>
                    <a:pt x="454953" y="13051"/>
                    <a:pt x="449249" y="15903"/>
                  </a:cubicBezTo>
                  <a:cubicBezTo>
                    <a:pt x="444975" y="18040"/>
                    <a:pt x="441298" y="21204"/>
                    <a:pt x="437322" y="23854"/>
                  </a:cubicBezTo>
                  <a:cubicBezTo>
                    <a:pt x="431416" y="32713"/>
                    <a:pt x="429514" y="37256"/>
                    <a:pt x="421419" y="43732"/>
                  </a:cubicBezTo>
                  <a:cubicBezTo>
                    <a:pt x="417688" y="46717"/>
                    <a:pt x="413223" y="48698"/>
                    <a:pt x="409492" y="51683"/>
                  </a:cubicBezTo>
                  <a:cubicBezTo>
                    <a:pt x="400232" y="59091"/>
                    <a:pt x="403248" y="62371"/>
                    <a:pt x="389614" y="63610"/>
                  </a:cubicBezTo>
                  <a:cubicBezTo>
                    <a:pt x="379056" y="64570"/>
                    <a:pt x="369736" y="63610"/>
                    <a:pt x="365760" y="6361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7" name="Freeform 76"/>
            <p:cNvSpPr/>
            <p:nvPr/>
          </p:nvSpPr>
          <p:spPr>
            <a:xfrm>
              <a:off x="5715726" y="2743682"/>
              <a:ext cx="510459" cy="201313"/>
            </a:xfrm>
            <a:custGeom>
              <a:avLst/>
              <a:gdLst>
                <a:gd name="connsiteX0" fmla="*/ 365760 w 511185"/>
                <a:gd name="connsiteY0" fmla="*/ 63610 h 202758"/>
                <a:gd name="connsiteX1" fmla="*/ 365760 w 511185"/>
                <a:gd name="connsiteY1" fmla="*/ 63610 h 202758"/>
                <a:gd name="connsiteX2" fmla="*/ 337931 w 511185"/>
                <a:gd name="connsiteY2" fmla="*/ 43732 h 202758"/>
                <a:gd name="connsiteX3" fmla="*/ 329979 w 511185"/>
                <a:gd name="connsiteY3" fmla="*/ 35781 h 202758"/>
                <a:gd name="connsiteX4" fmla="*/ 306125 w 511185"/>
                <a:gd name="connsiteY4" fmla="*/ 27830 h 202758"/>
                <a:gd name="connsiteX5" fmla="*/ 294198 w 511185"/>
                <a:gd name="connsiteY5" fmla="*/ 19878 h 202758"/>
                <a:gd name="connsiteX6" fmla="*/ 270345 w 511185"/>
                <a:gd name="connsiteY6" fmla="*/ 11927 h 202758"/>
                <a:gd name="connsiteX7" fmla="*/ 258418 w 511185"/>
                <a:gd name="connsiteY7" fmla="*/ 7951 h 202758"/>
                <a:gd name="connsiteX8" fmla="*/ 210710 w 511185"/>
                <a:gd name="connsiteY8" fmla="*/ 0 h 202758"/>
                <a:gd name="connsiteX9" fmla="*/ 75538 w 511185"/>
                <a:gd name="connsiteY9" fmla="*/ 3976 h 202758"/>
                <a:gd name="connsiteX10" fmla="*/ 51684 w 511185"/>
                <a:gd name="connsiteY10" fmla="*/ 11927 h 202758"/>
                <a:gd name="connsiteX11" fmla="*/ 23854 w 511185"/>
                <a:gd name="connsiteY11" fmla="*/ 31805 h 202758"/>
                <a:gd name="connsiteX12" fmla="*/ 7951 w 511185"/>
                <a:gd name="connsiteY12" fmla="*/ 63610 h 202758"/>
                <a:gd name="connsiteX13" fmla="*/ 3976 w 511185"/>
                <a:gd name="connsiteY13" fmla="*/ 75537 h 202758"/>
                <a:gd name="connsiteX14" fmla="*/ 0 w 511185"/>
                <a:gd name="connsiteY14" fmla="*/ 87464 h 202758"/>
                <a:gd name="connsiteX15" fmla="*/ 3976 w 511185"/>
                <a:gd name="connsiteY15" fmla="*/ 151075 h 202758"/>
                <a:gd name="connsiteX16" fmla="*/ 23854 w 511185"/>
                <a:gd name="connsiteY16" fmla="*/ 170953 h 202758"/>
                <a:gd name="connsiteX17" fmla="*/ 35781 w 511185"/>
                <a:gd name="connsiteY17" fmla="*/ 174929 h 202758"/>
                <a:gd name="connsiteX18" fmla="*/ 47708 w 511185"/>
                <a:gd name="connsiteY18" fmla="*/ 182880 h 202758"/>
                <a:gd name="connsiteX19" fmla="*/ 99391 w 511185"/>
                <a:gd name="connsiteY19" fmla="*/ 186856 h 202758"/>
                <a:gd name="connsiteX20" fmla="*/ 318052 w 511185"/>
                <a:gd name="connsiteY20" fmla="*/ 178904 h 202758"/>
                <a:gd name="connsiteX21" fmla="*/ 329979 w 511185"/>
                <a:gd name="connsiteY21" fmla="*/ 174929 h 202758"/>
                <a:gd name="connsiteX22" fmla="*/ 337931 w 511185"/>
                <a:gd name="connsiteY22" fmla="*/ 166977 h 202758"/>
                <a:gd name="connsiteX23" fmla="*/ 345882 w 511185"/>
                <a:gd name="connsiteY23" fmla="*/ 155050 h 202758"/>
                <a:gd name="connsiteX24" fmla="*/ 369736 w 511185"/>
                <a:gd name="connsiteY24" fmla="*/ 139148 h 202758"/>
                <a:gd name="connsiteX25" fmla="*/ 389614 w 511185"/>
                <a:gd name="connsiteY25" fmla="*/ 143123 h 202758"/>
                <a:gd name="connsiteX26" fmla="*/ 397565 w 511185"/>
                <a:gd name="connsiteY26" fmla="*/ 151075 h 202758"/>
                <a:gd name="connsiteX27" fmla="*/ 409492 w 511185"/>
                <a:gd name="connsiteY27" fmla="*/ 159026 h 202758"/>
                <a:gd name="connsiteX28" fmla="*/ 429371 w 511185"/>
                <a:gd name="connsiteY28" fmla="*/ 174929 h 202758"/>
                <a:gd name="connsiteX29" fmla="*/ 465151 w 511185"/>
                <a:gd name="connsiteY29" fmla="*/ 194807 h 202758"/>
                <a:gd name="connsiteX30" fmla="*/ 477078 w 511185"/>
                <a:gd name="connsiteY30" fmla="*/ 198783 h 202758"/>
                <a:gd name="connsiteX31" fmla="*/ 489005 w 511185"/>
                <a:gd name="connsiteY31" fmla="*/ 202758 h 202758"/>
                <a:gd name="connsiteX32" fmla="*/ 489005 w 511185"/>
                <a:gd name="connsiteY32" fmla="*/ 11927 h 202758"/>
                <a:gd name="connsiteX33" fmla="*/ 477078 w 511185"/>
                <a:gd name="connsiteY33" fmla="*/ 7951 h 202758"/>
                <a:gd name="connsiteX34" fmla="*/ 449249 w 511185"/>
                <a:gd name="connsiteY34" fmla="*/ 15903 h 202758"/>
                <a:gd name="connsiteX35" fmla="*/ 437322 w 511185"/>
                <a:gd name="connsiteY35" fmla="*/ 23854 h 202758"/>
                <a:gd name="connsiteX36" fmla="*/ 421419 w 511185"/>
                <a:gd name="connsiteY36" fmla="*/ 43732 h 202758"/>
                <a:gd name="connsiteX37" fmla="*/ 409492 w 511185"/>
                <a:gd name="connsiteY37" fmla="*/ 51683 h 202758"/>
                <a:gd name="connsiteX38" fmla="*/ 389614 w 511185"/>
                <a:gd name="connsiteY38" fmla="*/ 63610 h 202758"/>
                <a:gd name="connsiteX39" fmla="*/ 365760 w 511185"/>
                <a:gd name="connsiteY39" fmla="*/ 63610 h 20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11185" h="202758">
                  <a:moveTo>
                    <a:pt x="365760" y="63610"/>
                  </a:moveTo>
                  <a:lnTo>
                    <a:pt x="365760" y="63610"/>
                  </a:lnTo>
                  <a:cubicBezTo>
                    <a:pt x="356484" y="56984"/>
                    <a:pt x="346929" y="50731"/>
                    <a:pt x="337931" y="43732"/>
                  </a:cubicBezTo>
                  <a:cubicBezTo>
                    <a:pt x="334972" y="41431"/>
                    <a:pt x="333332" y="37457"/>
                    <a:pt x="329979" y="35781"/>
                  </a:cubicBezTo>
                  <a:cubicBezTo>
                    <a:pt x="322482" y="32033"/>
                    <a:pt x="306125" y="27830"/>
                    <a:pt x="306125" y="27830"/>
                  </a:cubicBezTo>
                  <a:cubicBezTo>
                    <a:pt x="302149" y="25179"/>
                    <a:pt x="298564" y="21819"/>
                    <a:pt x="294198" y="19878"/>
                  </a:cubicBezTo>
                  <a:cubicBezTo>
                    <a:pt x="286539" y="16474"/>
                    <a:pt x="278296" y="14577"/>
                    <a:pt x="270345" y="11927"/>
                  </a:cubicBezTo>
                  <a:cubicBezTo>
                    <a:pt x="266369" y="10602"/>
                    <a:pt x="262527" y="8773"/>
                    <a:pt x="258418" y="7951"/>
                  </a:cubicBezTo>
                  <a:cubicBezTo>
                    <a:pt x="229350" y="2139"/>
                    <a:pt x="245229" y="4932"/>
                    <a:pt x="210710" y="0"/>
                  </a:cubicBezTo>
                  <a:cubicBezTo>
                    <a:pt x="165653" y="1325"/>
                    <a:pt x="120489" y="605"/>
                    <a:pt x="75538" y="3976"/>
                  </a:cubicBezTo>
                  <a:cubicBezTo>
                    <a:pt x="67180" y="4603"/>
                    <a:pt x="51684" y="11927"/>
                    <a:pt x="51684" y="11927"/>
                  </a:cubicBezTo>
                  <a:cubicBezTo>
                    <a:pt x="32818" y="30793"/>
                    <a:pt x="42893" y="25460"/>
                    <a:pt x="23854" y="31805"/>
                  </a:cubicBezTo>
                  <a:cubicBezTo>
                    <a:pt x="9978" y="45683"/>
                    <a:pt x="17087" y="36202"/>
                    <a:pt x="7951" y="63610"/>
                  </a:cubicBezTo>
                  <a:lnTo>
                    <a:pt x="3976" y="75537"/>
                  </a:lnTo>
                  <a:lnTo>
                    <a:pt x="0" y="87464"/>
                  </a:lnTo>
                  <a:cubicBezTo>
                    <a:pt x="1325" y="108668"/>
                    <a:pt x="663" y="130090"/>
                    <a:pt x="3976" y="151075"/>
                  </a:cubicBezTo>
                  <a:cubicBezTo>
                    <a:pt x="5339" y="159709"/>
                    <a:pt x="17189" y="167621"/>
                    <a:pt x="23854" y="170953"/>
                  </a:cubicBezTo>
                  <a:cubicBezTo>
                    <a:pt x="27602" y="172827"/>
                    <a:pt x="32033" y="173055"/>
                    <a:pt x="35781" y="174929"/>
                  </a:cubicBezTo>
                  <a:cubicBezTo>
                    <a:pt x="40055" y="177066"/>
                    <a:pt x="43012" y="181999"/>
                    <a:pt x="47708" y="182880"/>
                  </a:cubicBezTo>
                  <a:cubicBezTo>
                    <a:pt x="64691" y="186064"/>
                    <a:pt x="82163" y="185531"/>
                    <a:pt x="99391" y="186856"/>
                  </a:cubicBezTo>
                  <a:cubicBezTo>
                    <a:pt x="172449" y="185423"/>
                    <a:pt x="247494" y="199063"/>
                    <a:pt x="318052" y="178904"/>
                  </a:cubicBezTo>
                  <a:cubicBezTo>
                    <a:pt x="322081" y="177753"/>
                    <a:pt x="326003" y="176254"/>
                    <a:pt x="329979" y="174929"/>
                  </a:cubicBezTo>
                  <a:cubicBezTo>
                    <a:pt x="332630" y="172278"/>
                    <a:pt x="335589" y="169904"/>
                    <a:pt x="337931" y="166977"/>
                  </a:cubicBezTo>
                  <a:cubicBezTo>
                    <a:pt x="340916" y="163246"/>
                    <a:pt x="342286" y="158196"/>
                    <a:pt x="345882" y="155050"/>
                  </a:cubicBezTo>
                  <a:cubicBezTo>
                    <a:pt x="353074" y="148757"/>
                    <a:pt x="369736" y="139148"/>
                    <a:pt x="369736" y="139148"/>
                  </a:cubicBezTo>
                  <a:cubicBezTo>
                    <a:pt x="376362" y="140473"/>
                    <a:pt x="383403" y="140461"/>
                    <a:pt x="389614" y="143123"/>
                  </a:cubicBezTo>
                  <a:cubicBezTo>
                    <a:pt x="393059" y="144600"/>
                    <a:pt x="394638" y="148733"/>
                    <a:pt x="397565" y="151075"/>
                  </a:cubicBezTo>
                  <a:cubicBezTo>
                    <a:pt x="401296" y="154060"/>
                    <a:pt x="405516" y="156376"/>
                    <a:pt x="409492" y="159026"/>
                  </a:cubicBezTo>
                  <a:cubicBezTo>
                    <a:pt x="427277" y="185701"/>
                    <a:pt x="406326" y="159565"/>
                    <a:pt x="429371" y="174929"/>
                  </a:cubicBezTo>
                  <a:cubicBezTo>
                    <a:pt x="465077" y="198734"/>
                    <a:pt x="409352" y="176207"/>
                    <a:pt x="465151" y="194807"/>
                  </a:cubicBezTo>
                  <a:lnTo>
                    <a:pt x="477078" y="198783"/>
                  </a:lnTo>
                  <a:lnTo>
                    <a:pt x="489005" y="202758"/>
                  </a:lnTo>
                  <a:cubicBezTo>
                    <a:pt x="511185" y="136224"/>
                    <a:pt x="502474" y="166822"/>
                    <a:pt x="489005" y="11927"/>
                  </a:cubicBezTo>
                  <a:cubicBezTo>
                    <a:pt x="488642" y="7752"/>
                    <a:pt x="481054" y="9276"/>
                    <a:pt x="477078" y="7951"/>
                  </a:cubicBezTo>
                  <a:cubicBezTo>
                    <a:pt x="471982" y="9225"/>
                    <a:pt x="454953" y="13051"/>
                    <a:pt x="449249" y="15903"/>
                  </a:cubicBezTo>
                  <a:cubicBezTo>
                    <a:pt x="444975" y="18040"/>
                    <a:pt x="441298" y="21204"/>
                    <a:pt x="437322" y="23854"/>
                  </a:cubicBezTo>
                  <a:cubicBezTo>
                    <a:pt x="431416" y="32713"/>
                    <a:pt x="429514" y="37256"/>
                    <a:pt x="421419" y="43732"/>
                  </a:cubicBezTo>
                  <a:cubicBezTo>
                    <a:pt x="417688" y="46717"/>
                    <a:pt x="413223" y="48698"/>
                    <a:pt x="409492" y="51683"/>
                  </a:cubicBezTo>
                  <a:cubicBezTo>
                    <a:pt x="400232" y="59091"/>
                    <a:pt x="403248" y="62371"/>
                    <a:pt x="389614" y="63610"/>
                  </a:cubicBezTo>
                  <a:cubicBezTo>
                    <a:pt x="379056" y="64570"/>
                    <a:pt x="369736" y="63610"/>
                    <a:pt x="365760" y="6361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7414" name="TextBox 107"/>
          <p:cNvSpPr txBox="1">
            <a:spLocks noChangeArrowheads="1"/>
          </p:cNvSpPr>
          <p:nvPr/>
        </p:nvSpPr>
        <p:spPr bwMode="auto">
          <a:xfrm>
            <a:off x="2819400" y="2819400"/>
            <a:ext cx="152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Comic Sans MS" pitchFamily="66" charset="0"/>
              </a:rPr>
              <a:t>MANGROVES</a:t>
            </a:r>
          </a:p>
        </p:txBody>
      </p:sp>
      <p:sp>
        <p:nvSpPr>
          <p:cNvPr id="17415" name="TextBox 108"/>
          <p:cNvSpPr txBox="1">
            <a:spLocks noChangeArrowheads="1"/>
          </p:cNvSpPr>
          <p:nvPr/>
        </p:nvSpPr>
        <p:spPr bwMode="auto">
          <a:xfrm>
            <a:off x="1066800" y="17526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Comic Sans MS" pitchFamily="66" charset="0"/>
              </a:rPr>
              <a:t>COASTAL HABITATS</a:t>
            </a:r>
          </a:p>
        </p:txBody>
      </p:sp>
      <p:sp>
        <p:nvSpPr>
          <p:cNvPr id="17416" name="TextBox 109"/>
          <p:cNvSpPr txBox="1">
            <a:spLocks noChangeArrowheads="1"/>
          </p:cNvSpPr>
          <p:nvPr/>
        </p:nvSpPr>
        <p:spPr bwMode="auto">
          <a:xfrm>
            <a:off x="1752600" y="38100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Comic Sans MS" pitchFamily="66" charset="0"/>
              </a:rPr>
              <a:t>FRESHWATER</a:t>
            </a:r>
          </a:p>
          <a:p>
            <a:pPr algn="ctr"/>
            <a:r>
              <a:rPr lang="en-US" sz="1200" b="1">
                <a:solidFill>
                  <a:schemeClr val="bg1"/>
                </a:solidFill>
                <a:latin typeface="Comic Sans MS" pitchFamily="66" charset="0"/>
              </a:rPr>
              <a:t>WETLANDS</a:t>
            </a:r>
          </a:p>
        </p:txBody>
      </p:sp>
      <p:sp>
        <p:nvSpPr>
          <p:cNvPr id="17417" name="TextBox 110"/>
          <p:cNvSpPr txBox="1">
            <a:spLocks noChangeArrowheads="1"/>
          </p:cNvSpPr>
          <p:nvPr/>
        </p:nvSpPr>
        <p:spPr bwMode="auto">
          <a:xfrm>
            <a:off x="3657600" y="4572000"/>
            <a:ext cx="152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Comic Sans MS" pitchFamily="66" charset="0"/>
              </a:rPr>
              <a:t>SEAGRASSES</a:t>
            </a:r>
          </a:p>
        </p:txBody>
      </p:sp>
      <p:sp>
        <p:nvSpPr>
          <p:cNvPr id="17418" name="TextBox 111"/>
          <p:cNvSpPr txBox="1">
            <a:spLocks noChangeArrowheads="1"/>
          </p:cNvSpPr>
          <p:nvPr/>
        </p:nvSpPr>
        <p:spPr bwMode="auto">
          <a:xfrm>
            <a:off x="5105400" y="5181600"/>
            <a:ext cx="152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Comic Sans MS" pitchFamily="66" charset="0"/>
              </a:rPr>
              <a:t>CORAL REEFS</a:t>
            </a:r>
          </a:p>
        </p:txBody>
      </p:sp>
      <p:sp>
        <p:nvSpPr>
          <p:cNvPr id="17419" name="TextBox 112"/>
          <p:cNvSpPr txBox="1">
            <a:spLocks noChangeArrowheads="1"/>
          </p:cNvSpPr>
          <p:nvPr/>
        </p:nvSpPr>
        <p:spPr bwMode="auto">
          <a:xfrm>
            <a:off x="6934200" y="4953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200" b="1" dirty="0" smtClean="0">
                <a:latin typeface="Comic Sans MS" pitchFamily="66" charset="0"/>
              </a:rPr>
              <a:t>Peixes de Recifes</a:t>
            </a:r>
            <a:endParaRPr lang="pt-BR" sz="1200" b="1" dirty="0">
              <a:latin typeface="Comic Sans MS" pitchFamily="66" charset="0"/>
            </a:endParaRPr>
          </a:p>
        </p:txBody>
      </p:sp>
      <p:sp>
        <p:nvSpPr>
          <p:cNvPr id="17420" name="TextBox 113"/>
          <p:cNvSpPr txBox="1">
            <a:spLocks noChangeArrowheads="1"/>
          </p:cNvSpPr>
          <p:nvPr/>
        </p:nvSpPr>
        <p:spPr bwMode="auto">
          <a:xfrm>
            <a:off x="7315200" y="2819400"/>
            <a:ext cx="152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Comic Sans MS" pitchFamily="66" charset="0"/>
              </a:rPr>
              <a:t>SEABIRDS</a:t>
            </a:r>
          </a:p>
        </p:txBody>
      </p:sp>
      <p:sp>
        <p:nvSpPr>
          <p:cNvPr id="17421" name="TextBox 114"/>
          <p:cNvSpPr txBox="1">
            <a:spLocks noChangeArrowheads="1"/>
          </p:cNvSpPr>
          <p:nvPr/>
        </p:nvSpPr>
        <p:spPr bwMode="auto">
          <a:xfrm>
            <a:off x="4800600" y="3581400"/>
            <a:ext cx="152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Comic Sans MS" pitchFamily="66" charset="0"/>
              </a:rPr>
              <a:t>MAMMALS</a:t>
            </a:r>
          </a:p>
        </p:txBody>
      </p:sp>
      <p:grpSp>
        <p:nvGrpSpPr>
          <p:cNvPr id="17422" name="Group 133"/>
          <p:cNvGrpSpPr>
            <a:grpSpLocks/>
          </p:cNvGrpSpPr>
          <p:nvPr/>
        </p:nvGrpSpPr>
        <p:grpSpPr bwMode="auto">
          <a:xfrm>
            <a:off x="5257800" y="3962400"/>
            <a:ext cx="685800" cy="381000"/>
            <a:chOff x="2743200" y="1066801"/>
            <a:chExt cx="1752600" cy="1066800"/>
          </a:xfrm>
        </p:grpSpPr>
        <p:sp>
          <p:nvSpPr>
            <p:cNvPr id="120" name="Freeform 119"/>
            <p:cNvSpPr/>
            <p:nvPr/>
          </p:nvSpPr>
          <p:spPr>
            <a:xfrm>
              <a:off x="2743200" y="1066801"/>
              <a:ext cx="1752600" cy="1066800"/>
            </a:xfrm>
            <a:custGeom>
              <a:avLst/>
              <a:gdLst>
                <a:gd name="connsiteX0" fmla="*/ 1409700 w 1733550"/>
                <a:gd name="connsiteY0" fmla="*/ 814388 h 1085605"/>
                <a:gd name="connsiteX1" fmla="*/ 1409700 w 1733550"/>
                <a:gd name="connsiteY1" fmla="*/ 814388 h 1085605"/>
                <a:gd name="connsiteX2" fmla="*/ 1404938 w 1733550"/>
                <a:gd name="connsiteY2" fmla="*/ 900113 h 1085605"/>
                <a:gd name="connsiteX3" fmla="*/ 1395413 w 1733550"/>
                <a:gd name="connsiteY3" fmla="*/ 928688 h 1085605"/>
                <a:gd name="connsiteX4" fmla="*/ 1385888 w 1733550"/>
                <a:gd name="connsiteY4" fmla="*/ 962025 h 1085605"/>
                <a:gd name="connsiteX5" fmla="*/ 1390650 w 1733550"/>
                <a:gd name="connsiteY5" fmla="*/ 1057275 h 1085605"/>
                <a:gd name="connsiteX6" fmla="*/ 1676400 w 1733550"/>
                <a:gd name="connsiteY6" fmla="*/ 1052513 h 1085605"/>
                <a:gd name="connsiteX7" fmla="*/ 1704975 w 1733550"/>
                <a:gd name="connsiteY7" fmla="*/ 1038225 h 1085605"/>
                <a:gd name="connsiteX8" fmla="*/ 1719263 w 1733550"/>
                <a:gd name="connsiteY8" fmla="*/ 1023938 h 1085605"/>
                <a:gd name="connsiteX9" fmla="*/ 1728788 w 1733550"/>
                <a:gd name="connsiteY9" fmla="*/ 995363 h 1085605"/>
                <a:gd name="connsiteX10" fmla="*/ 1733550 w 1733550"/>
                <a:gd name="connsiteY10" fmla="*/ 981075 h 1085605"/>
                <a:gd name="connsiteX11" fmla="*/ 1728788 w 1733550"/>
                <a:gd name="connsiteY11" fmla="*/ 895350 h 1085605"/>
                <a:gd name="connsiteX12" fmla="*/ 1724025 w 1733550"/>
                <a:gd name="connsiteY12" fmla="*/ 881063 h 1085605"/>
                <a:gd name="connsiteX13" fmla="*/ 1704975 w 1733550"/>
                <a:gd name="connsiteY13" fmla="*/ 852488 h 1085605"/>
                <a:gd name="connsiteX14" fmla="*/ 1676400 w 1733550"/>
                <a:gd name="connsiteY14" fmla="*/ 809625 h 1085605"/>
                <a:gd name="connsiteX15" fmla="*/ 1666875 w 1733550"/>
                <a:gd name="connsiteY15" fmla="*/ 795338 h 1085605"/>
                <a:gd name="connsiteX16" fmla="*/ 1657350 w 1733550"/>
                <a:gd name="connsiteY16" fmla="*/ 781050 h 1085605"/>
                <a:gd name="connsiteX17" fmla="*/ 1638300 w 1733550"/>
                <a:gd name="connsiteY17" fmla="*/ 738188 h 1085605"/>
                <a:gd name="connsiteX18" fmla="*/ 1624013 w 1733550"/>
                <a:gd name="connsiteY18" fmla="*/ 695325 h 1085605"/>
                <a:gd name="connsiteX19" fmla="*/ 1614488 w 1733550"/>
                <a:gd name="connsiteY19" fmla="*/ 666750 h 1085605"/>
                <a:gd name="connsiteX20" fmla="*/ 1609725 w 1733550"/>
                <a:gd name="connsiteY20" fmla="*/ 647700 h 1085605"/>
                <a:gd name="connsiteX21" fmla="*/ 1604963 w 1733550"/>
                <a:gd name="connsiteY21" fmla="*/ 623888 h 1085605"/>
                <a:gd name="connsiteX22" fmla="*/ 1595438 w 1733550"/>
                <a:gd name="connsiteY22" fmla="*/ 595313 h 1085605"/>
                <a:gd name="connsiteX23" fmla="*/ 1585913 w 1733550"/>
                <a:gd name="connsiteY23" fmla="*/ 566738 h 1085605"/>
                <a:gd name="connsiteX24" fmla="*/ 1581150 w 1733550"/>
                <a:gd name="connsiteY24" fmla="*/ 552450 h 1085605"/>
                <a:gd name="connsiteX25" fmla="*/ 1576388 w 1733550"/>
                <a:gd name="connsiteY25" fmla="*/ 538163 h 1085605"/>
                <a:gd name="connsiteX26" fmla="*/ 1566863 w 1733550"/>
                <a:gd name="connsiteY26" fmla="*/ 519113 h 1085605"/>
                <a:gd name="connsiteX27" fmla="*/ 1557338 w 1733550"/>
                <a:gd name="connsiteY27" fmla="*/ 490538 h 1085605"/>
                <a:gd name="connsiteX28" fmla="*/ 1547813 w 1733550"/>
                <a:gd name="connsiteY28" fmla="*/ 461963 h 1085605"/>
                <a:gd name="connsiteX29" fmla="*/ 1543050 w 1733550"/>
                <a:gd name="connsiteY29" fmla="*/ 442913 h 1085605"/>
                <a:gd name="connsiteX30" fmla="*/ 1533525 w 1733550"/>
                <a:gd name="connsiteY30" fmla="*/ 428625 h 1085605"/>
                <a:gd name="connsiteX31" fmla="*/ 1509713 w 1733550"/>
                <a:gd name="connsiteY31" fmla="*/ 385763 h 1085605"/>
                <a:gd name="connsiteX32" fmla="*/ 1500188 w 1733550"/>
                <a:gd name="connsiteY32" fmla="*/ 371475 h 1085605"/>
                <a:gd name="connsiteX33" fmla="*/ 1495425 w 1733550"/>
                <a:gd name="connsiteY33" fmla="*/ 357188 h 1085605"/>
                <a:gd name="connsiteX34" fmla="*/ 1471613 w 1733550"/>
                <a:gd name="connsiteY34" fmla="*/ 323850 h 1085605"/>
                <a:gd name="connsiteX35" fmla="*/ 1466850 w 1733550"/>
                <a:gd name="connsiteY35" fmla="*/ 309563 h 1085605"/>
                <a:gd name="connsiteX36" fmla="*/ 1447800 w 1733550"/>
                <a:gd name="connsiteY36" fmla="*/ 280988 h 1085605"/>
                <a:gd name="connsiteX37" fmla="*/ 1438275 w 1733550"/>
                <a:gd name="connsiteY37" fmla="*/ 266700 h 1085605"/>
                <a:gd name="connsiteX38" fmla="*/ 1428750 w 1733550"/>
                <a:gd name="connsiteY38" fmla="*/ 252413 h 1085605"/>
                <a:gd name="connsiteX39" fmla="*/ 1419225 w 1733550"/>
                <a:gd name="connsiteY39" fmla="*/ 238125 h 1085605"/>
                <a:gd name="connsiteX40" fmla="*/ 1404938 w 1733550"/>
                <a:gd name="connsiteY40" fmla="*/ 228600 h 1085605"/>
                <a:gd name="connsiteX41" fmla="*/ 1381125 w 1733550"/>
                <a:gd name="connsiteY41" fmla="*/ 204788 h 1085605"/>
                <a:gd name="connsiteX42" fmla="*/ 1362075 w 1733550"/>
                <a:gd name="connsiteY42" fmla="*/ 176213 h 1085605"/>
                <a:gd name="connsiteX43" fmla="*/ 1319213 w 1733550"/>
                <a:gd name="connsiteY43" fmla="*/ 138113 h 1085605"/>
                <a:gd name="connsiteX44" fmla="*/ 1304925 w 1733550"/>
                <a:gd name="connsiteY44" fmla="*/ 123825 h 1085605"/>
                <a:gd name="connsiteX45" fmla="*/ 1285875 w 1733550"/>
                <a:gd name="connsiteY45" fmla="*/ 114300 h 1085605"/>
                <a:gd name="connsiteX46" fmla="*/ 1271588 w 1733550"/>
                <a:gd name="connsiteY46" fmla="*/ 104775 h 1085605"/>
                <a:gd name="connsiteX47" fmla="*/ 1247775 w 1733550"/>
                <a:gd name="connsiteY47" fmla="*/ 90488 h 1085605"/>
                <a:gd name="connsiteX48" fmla="*/ 1219200 w 1733550"/>
                <a:gd name="connsiteY48" fmla="*/ 71438 h 1085605"/>
                <a:gd name="connsiteX49" fmla="*/ 1200150 w 1733550"/>
                <a:gd name="connsiteY49" fmla="*/ 61913 h 1085605"/>
                <a:gd name="connsiteX50" fmla="*/ 1185863 w 1733550"/>
                <a:gd name="connsiteY50" fmla="*/ 52388 h 1085605"/>
                <a:gd name="connsiteX51" fmla="*/ 1157288 w 1733550"/>
                <a:gd name="connsiteY51" fmla="*/ 42863 h 1085605"/>
                <a:gd name="connsiteX52" fmla="*/ 1143000 w 1733550"/>
                <a:gd name="connsiteY52" fmla="*/ 38100 h 1085605"/>
                <a:gd name="connsiteX53" fmla="*/ 1123950 w 1733550"/>
                <a:gd name="connsiteY53" fmla="*/ 33338 h 1085605"/>
                <a:gd name="connsiteX54" fmla="*/ 1081088 w 1733550"/>
                <a:gd name="connsiteY54" fmla="*/ 19050 h 1085605"/>
                <a:gd name="connsiteX55" fmla="*/ 1047750 w 1733550"/>
                <a:gd name="connsiteY55" fmla="*/ 9525 h 1085605"/>
                <a:gd name="connsiteX56" fmla="*/ 947738 w 1733550"/>
                <a:gd name="connsiteY56" fmla="*/ 0 h 1085605"/>
                <a:gd name="connsiteX57" fmla="*/ 266700 w 1733550"/>
                <a:gd name="connsiteY57" fmla="*/ 4763 h 1085605"/>
                <a:gd name="connsiteX58" fmla="*/ 233363 w 1733550"/>
                <a:gd name="connsiteY58" fmla="*/ 9525 h 1085605"/>
                <a:gd name="connsiteX59" fmla="*/ 209550 w 1733550"/>
                <a:gd name="connsiteY59" fmla="*/ 14288 h 1085605"/>
                <a:gd name="connsiteX60" fmla="*/ 176213 w 1733550"/>
                <a:gd name="connsiteY60" fmla="*/ 23813 h 1085605"/>
                <a:gd name="connsiteX61" fmla="*/ 161925 w 1733550"/>
                <a:gd name="connsiteY61" fmla="*/ 33338 h 1085605"/>
                <a:gd name="connsiteX62" fmla="*/ 147638 w 1733550"/>
                <a:gd name="connsiteY62" fmla="*/ 47625 h 1085605"/>
                <a:gd name="connsiteX63" fmla="*/ 119063 w 1733550"/>
                <a:gd name="connsiteY63" fmla="*/ 66675 h 1085605"/>
                <a:gd name="connsiteX64" fmla="*/ 100013 w 1733550"/>
                <a:gd name="connsiteY64" fmla="*/ 95250 h 1085605"/>
                <a:gd name="connsiteX65" fmla="*/ 57150 w 1733550"/>
                <a:gd name="connsiteY65" fmla="*/ 133350 h 1085605"/>
                <a:gd name="connsiteX66" fmla="*/ 33338 w 1733550"/>
                <a:gd name="connsiteY66" fmla="*/ 157163 h 1085605"/>
                <a:gd name="connsiteX67" fmla="*/ 23813 w 1733550"/>
                <a:gd name="connsiteY67" fmla="*/ 171450 h 1085605"/>
                <a:gd name="connsiteX68" fmla="*/ 9525 w 1733550"/>
                <a:gd name="connsiteY68" fmla="*/ 185738 h 1085605"/>
                <a:gd name="connsiteX69" fmla="*/ 0 w 1733550"/>
                <a:gd name="connsiteY69" fmla="*/ 214313 h 1085605"/>
                <a:gd name="connsiteX70" fmla="*/ 4763 w 1733550"/>
                <a:gd name="connsiteY70" fmla="*/ 319088 h 1085605"/>
                <a:gd name="connsiteX71" fmla="*/ 9525 w 1733550"/>
                <a:gd name="connsiteY71" fmla="*/ 333375 h 1085605"/>
                <a:gd name="connsiteX72" fmla="*/ 23813 w 1733550"/>
                <a:gd name="connsiteY72" fmla="*/ 347663 h 1085605"/>
                <a:gd name="connsiteX73" fmla="*/ 38100 w 1733550"/>
                <a:gd name="connsiteY73" fmla="*/ 352425 h 1085605"/>
                <a:gd name="connsiteX74" fmla="*/ 66675 w 1733550"/>
                <a:gd name="connsiteY74" fmla="*/ 371475 h 1085605"/>
                <a:gd name="connsiteX75" fmla="*/ 95250 w 1733550"/>
                <a:gd name="connsiteY75" fmla="*/ 381000 h 1085605"/>
                <a:gd name="connsiteX76" fmla="*/ 266700 w 1733550"/>
                <a:gd name="connsiteY76" fmla="*/ 376238 h 1085605"/>
                <a:gd name="connsiteX77" fmla="*/ 323850 w 1733550"/>
                <a:gd name="connsiteY77" fmla="*/ 381000 h 1085605"/>
                <a:gd name="connsiteX78" fmla="*/ 352425 w 1733550"/>
                <a:gd name="connsiteY78" fmla="*/ 400050 h 1085605"/>
                <a:gd name="connsiteX79" fmla="*/ 361950 w 1733550"/>
                <a:gd name="connsiteY79" fmla="*/ 414338 h 1085605"/>
                <a:gd name="connsiteX80" fmla="*/ 366713 w 1733550"/>
                <a:gd name="connsiteY80" fmla="*/ 428625 h 1085605"/>
                <a:gd name="connsiteX81" fmla="*/ 381000 w 1733550"/>
                <a:gd name="connsiteY81" fmla="*/ 438150 h 1085605"/>
                <a:gd name="connsiteX82" fmla="*/ 390525 w 1733550"/>
                <a:gd name="connsiteY82" fmla="*/ 466725 h 1085605"/>
                <a:gd name="connsiteX83" fmla="*/ 395288 w 1733550"/>
                <a:gd name="connsiteY83" fmla="*/ 485775 h 1085605"/>
                <a:gd name="connsiteX84" fmla="*/ 404813 w 1733550"/>
                <a:gd name="connsiteY84" fmla="*/ 514350 h 1085605"/>
                <a:gd name="connsiteX85" fmla="*/ 409575 w 1733550"/>
                <a:gd name="connsiteY85" fmla="*/ 542925 h 1085605"/>
                <a:gd name="connsiteX86" fmla="*/ 423863 w 1733550"/>
                <a:gd name="connsiteY86" fmla="*/ 590550 h 1085605"/>
                <a:gd name="connsiteX87" fmla="*/ 428625 w 1733550"/>
                <a:gd name="connsiteY87" fmla="*/ 604838 h 1085605"/>
                <a:gd name="connsiteX88" fmla="*/ 447675 w 1733550"/>
                <a:gd name="connsiteY88" fmla="*/ 633413 h 1085605"/>
                <a:gd name="connsiteX89" fmla="*/ 471488 w 1733550"/>
                <a:gd name="connsiteY89" fmla="*/ 676275 h 1085605"/>
                <a:gd name="connsiteX90" fmla="*/ 490538 w 1733550"/>
                <a:gd name="connsiteY90" fmla="*/ 704850 h 1085605"/>
                <a:gd name="connsiteX91" fmla="*/ 504825 w 1733550"/>
                <a:gd name="connsiteY91" fmla="*/ 719138 h 1085605"/>
                <a:gd name="connsiteX92" fmla="*/ 514350 w 1733550"/>
                <a:gd name="connsiteY92" fmla="*/ 733425 h 1085605"/>
                <a:gd name="connsiteX93" fmla="*/ 528638 w 1733550"/>
                <a:gd name="connsiteY93" fmla="*/ 738188 h 1085605"/>
                <a:gd name="connsiteX94" fmla="*/ 561975 w 1733550"/>
                <a:gd name="connsiteY94" fmla="*/ 771525 h 1085605"/>
                <a:gd name="connsiteX95" fmla="*/ 576263 w 1733550"/>
                <a:gd name="connsiteY95" fmla="*/ 785813 h 1085605"/>
                <a:gd name="connsiteX96" fmla="*/ 590550 w 1733550"/>
                <a:gd name="connsiteY96" fmla="*/ 790575 h 1085605"/>
                <a:gd name="connsiteX97" fmla="*/ 695325 w 1733550"/>
                <a:gd name="connsiteY97" fmla="*/ 785813 h 1085605"/>
                <a:gd name="connsiteX98" fmla="*/ 709613 w 1733550"/>
                <a:gd name="connsiteY98" fmla="*/ 776288 h 1085605"/>
                <a:gd name="connsiteX99" fmla="*/ 723900 w 1733550"/>
                <a:gd name="connsiteY99" fmla="*/ 747713 h 1085605"/>
                <a:gd name="connsiteX100" fmla="*/ 709613 w 1733550"/>
                <a:gd name="connsiteY100" fmla="*/ 623888 h 1085605"/>
                <a:gd name="connsiteX101" fmla="*/ 700088 w 1733550"/>
                <a:gd name="connsiteY101" fmla="*/ 609600 h 1085605"/>
                <a:gd name="connsiteX102" fmla="*/ 685800 w 1733550"/>
                <a:gd name="connsiteY102" fmla="*/ 600075 h 1085605"/>
                <a:gd name="connsiteX103" fmla="*/ 661988 w 1733550"/>
                <a:gd name="connsiteY103" fmla="*/ 571500 h 1085605"/>
                <a:gd name="connsiteX104" fmla="*/ 647700 w 1733550"/>
                <a:gd name="connsiteY104" fmla="*/ 561975 h 1085605"/>
                <a:gd name="connsiteX105" fmla="*/ 723900 w 1733550"/>
                <a:gd name="connsiteY105" fmla="*/ 566738 h 1085605"/>
                <a:gd name="connsiteX106" fmla="*/ 800100 w 1733550"/>
                <a:gd name="connsiteY106" fmla="*/ 576263 h 1085605"/>
                <a:gd name="connsiteX107" fmla="*/ 814388 w 1733550"/>
                <a:gd name="connsiteY107" fmla="*/ 581025 h 1085605"/>
                <a:gd name="connsiteX108" fmla="*/ 823913 w 1733550"/>
                <a:gd name="connsiteY108" fmla="*/ 671513 h 1085605"/>
                <a:gd name="connsiteX109" fmla="*/ 833438 w 1733550"/>
                <a:gd name="connsiteY109" fmla="*/ 700088 h 1085605"/>
                <a:gd name="connsiteX110" fmla="*/ 852488 w 1733550"/>
                <a:gd name="connsiteY110" fmla="*/ 728663 h 1085605"/>
                <a:gd name="connsiteX111" fmla="*/ 862013 w 1733550"/>
                <a:gd name="connsiteY111" fmla="*/ 742950 h 1085605"/>
                <a:gd name="connsiteX112" fmla="*/ 881063 w 1733550"/>
                <a:gd name="connsiteY112" fmla="*/ 771525 h 1085605"/>
                <a:gd name="connsiteX113" fmla="*/ 890588 w 1733550"/>
                <a:gd name="connsiteY113" fmla="*/ 785813 h 1085605"/>
                <a:gd name="connsiteX114" fmla="*/ 938213 w 1733550"/>
                <a:gd name="connsiteY114" fmla="*/ 823913 h 1085605"/>
                <a:gd name="connsiteX115" fmla="*/ 966788 w 1733550"/>
                <a:gd name="connsiteY115" fmla="*/ 838200 h 1085605"/>
                <a:gd name="connsiteX116" fmla="*/ 981075 w 1733550"/>
                <a:gd name="connsiteY116" fmla="*/ 847725 h 1085605"/>
                <a:gd name="connsiteX117" fmla="*/ 1085850 w 1733550"/>
                <a:gd name="connsiteY117" fmla="*/ 847725 h 1085605"/>
                <a:gd name="connsiteX118" fmla="*/ 1100138 w 1733550"/>
                <a:gd name="connsiteY118" fmla="*/ 842963 h 1085605"/>
                <a:gd name="connsiteX119" fmla="*/ 1128713 w 1733550"/>
                <a:gd name="connsiteY119" fmla="*/ 819150 h 1085605"/>
                <a:gd name="connsiteX120" fmla="*/ 1138238 w 1733550"/>
                <a:gd name="connsiteY120" fmla="*/ 804863 h 1085605"/>
                <a:gd name="connsiteX121" fmla="*/ 1143000 w 1733550"/>
                <a:gd name="connsiteY121" fmla="*/ 728663 h 1085605"/>
                <a:gd name="connsiteX122" fmla="*/ 1157288 w 1733550"/>
                <a:gd name="connsiteY122" fmla="*/ 733425 h 1085605"/>
                <a:gd name="connsiteX123" fmla="*/ 1257300 w 1733550"/>
                <a:gd name="connsiteY123" fmla="*/ 738188 h 1085605"/>
                <a:gd name="connsiteX124" fmla="*/ 1271588 w 1733550"/>
                <a:gd name="connsiteY124" fmla="*/ 742950 h 1085605"/>
                <a:gd name="connsiteX125" fmla="*/ 1300163 w 1733550"/>
                <a:gd name="connsiteY125" fmla="*/ 757238 h 1085605"/>
                <a:gd name="connsiteX126" fmla="*/ 1309688 w 1733550"/>
                <a:gd name="connsiteY126" fmla="*/ 771525 h 1085605"/>
                <a:gd name="connsiteX127" fmla="*/ 1328738 w 1733550"/>
                <a:gd name="connsiteY127" fmla="*/ 776288 h 1085605"/>
                <a:gd name="connsiteX128" fmla="*/ 1357313 w 1733550"/>
                <a:gd name="connsiteY128" fmla="*/ 785813 h 1085605"/>
                <a:gd name="connsiteX129" fmla="*/ 1376363 w 1733550"/>
                <a:gd name="connsiteY129" fmla="*/ 790575 h 1085605"/>
                <a:gd name="connsiteX130" fmla="*/ 1404938 w 1733550"/>
                <a:gd name="connsiteY130" fmla="*/ 800100 h 1085605"/>
                <a:gd name="connsiteX131" fmla="*/ 1457325 w 1733550"/>
                <a:gd name="connsiteY131" fmla="*/ 804863 h 1085605"/>
                <a:gd name="connsiteX132" fmla="*/ 1428750 w 1733550"/>
                <a:gd name="connsiteY132" fmla="*/ 814388 h 1085605"/>
                <a:gd name="connsiteX133" fmla="*/ 1414463 w 1733550"/>
                <a:gd name="connsiteY133" fmla="*/ 819150 h 1085605"/>
                <a:gd name="connsiteX134" fmla="*/ 1409700 w 1733550"/>
                <a:gd name="connsiteY134" fmla="*/ 814388 h 1085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</a:cxnLst>
              <a:rect l="l" t="t" r="r" b="b"/>
              <a:pathLst>
                <a:path w="1733550" h="1085605">
                  <a:moveTo>
                    <a:pt x="1409700" y="814388"/>
                  </a:moveTo>
                  <a:lnTo>
                    <a:pt x="1409700" y="814388"/>
                  </a:lnTo>
                  <a:cubicBezTo>
                    <a:pt x="1408113" y="842963"/>
                    <a:pt x="1408488" y="871715"/>
                    <a:pt x="1404938" y="900113"/>
                  </a:cubicBezTo>
                  <a:cubicBezTo>
                    <a:pt x="1403693" y="910076"/>
                    <a:pt x="1398588" y="919163"/>
                    <a:pt x="1395413" y="928688"/>
                  </a:cubicBezTo>
                  <a:cubicBezTo>
                    <a:pt x="1388578" y="949192"/>
                    <a:pt x="1391870" y="938095"/>
                    <a:pt x="1385888" y="962025"/>
                  </a:cubicBezTo>
                  <a:cubicBezTo>
                    <a:pt x="1387475" y="993775"/>
                    <a:pt x="1360299" y="1047821"/>
                    <a:pt x="1390650" y="1057275"/>
                  </a:cubicBezTo>
                  <a:cubicBezTo>
                    <a:pt x="1481603" y="1085605"/>
                    <a:pt x="1581185" y="1055536"/>
                    <a:pt x="1676400" y="1052513"/>
                  </a:cubicBezTo>
                  <a:cubicBezTo>
                    <a:pt x="1685332" y="1052229"/>
                    <a:pt x="1698808" y="1043364"/>
                    <a:pt x="1704975" y="1038225"/>
                  </a:cubicBezTo>
                  <a:cubicBezTo>
                    <a:pt x="1710149" y="1033913"/>
                    <a:pt x="1714500" y="1028700"/>
                    <a:pt x="1719263" y="1023938"/>
                  </a:cubicBezTo>
                  <a:lnTo>
                    <a:pt x="1728788" y="995363"/>
                  </a:lnTo>
                  <a:lnTo>
                    <a:pt x="1733550" y="981075"/>
                  </a:lnTo>
                  <a:cubicBezTo>
                    <a:pt x="1731963" y="952500"/>
                    <a:pt x="1731501" y="923840"/>
                    <a:pt x="1728788" y="895350"/>
                  </a:cubicBezTo>
                  <a:cubicBezTo>
                    <a:pt x="1728312" y="890353"/>
                    <a:pt x="1726463" y="885451"/>
                    <a:pt x="1724025" y="881063"/>
                  </a:cubicBezTo>
                  <a:cubicBezTo>
                    <a:pt x="1718465" y="871056"/>
                    <a:pt x="1711325" y="862013"/>
                    <a:pt x="1704975" y="852488"/>
                  </a:cubicBezTo>
                  <a:lnTo>
                    <a:pt x="1676400" y="809625"/>
                  </a:lnTo>
                  <a:lnTo>
                    <a:pt x="1666875" y="795338"/>
                  </a:lnTo>
                  <a:lnTo>
                    <a:pt x="1657350" y="781050"/>
                  </a:lnTo>
                  <a:cubicBezTo>
                    <a:pt x="1646015" y="747045"/>
                    <a:pt x="1653394" y="760829"/>
                    <a:pt x="1638300" y="738188"/>
                  </a:cubicBezTo>
                  <a:lnTo>
                    <a:pt x="1624013" y="695325"/>
                  </a:lnTo>
                  <a:lnTo>
                    <a:pt x="1614488" y="666750"/>
                  </a:lnTo>
                  <a:cubicBezTo>
                    <a:pt x="1612900" y="660400"/>
                    <a:pt x="1611145" y="654090"/>
                    <a:pt x="1609725" y="647700"/>
                  </a:cubicBezTo>
                  <a:cubicBezTo>
                    <a:pt x="1607969" y="639798"/>
                    <a:pt x="1607093" y="631697"/>
                    <a:pt x="1604963" y="623888"/>
                  </a:cubicBezTo>
                  <a:cubicBezTo>
                    <a:pt x="1602321" y="614202"/>
                    <a:pt x="1598613" y="604838"/>
                    <a:pt x="1595438" y="595313"/>
                  </a:cubicBezTo>
                  <a:lnTo>
                    <a:pt x="1585913" y="566738"/>
                  </a:lnTo>
                  <a:lnTo>
                    <a:pt x="1581150" y="552450"/>
                  </a:lnTo>
                  <a:cubicBezTo>
                    <a:pt x="1579563" y="547688"/>
                    <a:pt x="1578633" y="542653"/>
                    <a:pt x="1576388" y="538163"/>
                  </a:cubicBezTo>
                  <a:cubicBezTo>
                    <a:pt x="1573213" y="531813"/>
                    <a:pt x="1569500" y="525705"/>
                    <a:pt x="1566863" y="519113"/>
                  </a:cubicBezTo>
                  <a:cubicBezTo>
                    <a:pt x="1563134" y="509791"/>
                    <a:pt x="1560513" y="500063"/>
                    <a:pt x="1557338" y="490538"/>
                  </a:cubicBezTo>
                  <a:cubicBezTo>
                    <a:pt x="1557335" y="490528"/>
                    <a:pt x="1547816" y="461974"/>
                    <a:pt x="1547813" y="461963"/>
                  </a:cubicBezTo>
                  <a:cubicBezTo>
                    <a:pt x="1546225" y="455613"/>
                    <a:pt x="1545628" y="448929"/>
                    <a:pt x="1543050" y="442913"/>
                  </a:cubicBezTo>
                  <a:cubicBezTo>
                    <a:pt x="1540795" y="437652"/>
                    <a:pt x="1536700" y="433388"/>
                    <a:pt x="1533525" y="428625"/>
                  </a:cubicBezTo>
                  <a:cubicBezTo>
                    <a:pt x="1525143" y="403477"/>
                    <a:pt x="1531548" y="418516"/>
                    <a:pt x="1509713" y="385763"/>
                  </a:cubicBezTo>
                  <a:cubicBezTo>
                    <a:pt x="1506538" y="381000"/>
                    <a:pt x="1501998" y="376905"/>
                    <a:pt x="1500188" y="371475"/>
                  </a:cubicBezTo>
                  <a:cubicBezTo>
                    <a:pt x="1498600" y="366713"/>
                    <a:pt x="1497916" y="361547"/>
                    <a:pt x="1495425" y="357188"/>
                  </a:cubicBezTo>
                  <a:cubicBezTo>
                    <a:pt x="1486793" y="342082"/>
                    <a:pt x="1478986" y="338596"/>
                    <a:pt x="1471613" y="323850"/>
                  </a:cubicBezTo>
                  <a:cubicBezTo>
                    <a:pt x="1469368" y="319360"/>
                    <a:pt x="1469288" y="313951"/>
                    <a:pt x="1466850" y="309563"/>
                  </a:cubicBezTo>
                  <a:cubicBezTo>
                    <a:pt x="1461290" y="299556"/>
                    <a:pt x="1454150" y="290513"/>
                    <a:pt x="1447800" y="280988"/>
                  </a:cubicBezTo>
                  <a:lnTo>
                    <a:pt x="1438275" y="266700"/>
                  </a:lnTo>
                  <a:lnTo>
                    <a:pt x="1428750" y="252413"/>
                  </a:lnTo>
                  <a:cubicBezTo>
                    <a:pt x="1425575" y="247650"/>
                    <a:pt x="1423988" y="241300"/>
                    <a:pt x="1419225" y="238125"/>
                  </a:cubicBezTo>
                  <a:lnTo>
                    <a:pt x="1404938" y="228600"/>
                  </a:lnTo>
                  <a:cubicBezTo>
                    <a:pt x="1366836" y="171448"/>
                    <a:pt x="1425579" y="255592"/>
                    <a:pt x="1381125" y="204788"/>
                  </a:cubicBezTo>
                  <a:cubicBezTo>
                    <a:pt x="1373587" y="196173"/>
                    <a:pt x="1371600" y="182563"/>
                    <a:pt x="1362075" y="176213"/>
                  </a:cubicBezTo>
                  <a:cubicBezTo>
                    <a:pt x="1336580" y="159216"/>
                    <a:pt x="1351835" y="170735"/>
                    <a:pt x="1319213" y="138113"/>
                  </a:cubicBezTo>
                  <a:cubicBezTo>
                    <a:pt x="1314450" y="133350"/>
                    <a:pt x="1310949" y="126837"/>
                    <a:pt x="1304925" y="123825"/>
                  </a:cubicBezTo>
                  <a:cubicBezTo>
                    <a:pt x="1298575" y="120650"/>
                    <a:pt x="1292039" y="117822"/>
                    <a:pt x="1285875" y="114300"/>
                  </a:cubicBezTo>
                  <a:cubicBezTo>
                    <a:pt x="1280905" y="111460"/>
                    <a:pt x="1276442" y="107808"/>
                    <a:pt x="1271588" y="104775"/>
                  </a:cubicBezTo>
                  <a:cubicBezTo>
                    <a:pt x="1263738" y="99869"/>
                    <a:pt x="1255585" y="95458"/>
                    <a:pt x="1247775" y="90488"/>
                  </a:cubicBezTo>
                  <a:cubicBezTo>
                    <a:pt x="1238117" y="84342"/>
                    <a:pt x="1229439" y="76558"/>
                    <a:pt x="1219200" y="71438"/>
                  </a:cubicBezTo>
                  <a:cubicBezTo>
                    <a:pt x="1212850" y="68263"/>
                    <a:pt x="1206314" y="65435"/>
                    <a:pt x="1200150" y="61913"/>
                  </a:cubicBezTo>
                  <a:cubicBezTo>
                    <a:pt x="1195180" y="59073"/>
                    <a:pt x="1191093" y="54713"/>
                    <a:pt x="1185863" y="52388"/>
                  </a:cubicBezTo>
                  <a:cubicBezTo>
                    <a:pt x="1176688" y="48310"/>
                    <a:pt x="1166813" y="46038"/>
                    <a:pt x="1157288" y="42863"/>
                  </a:cubicBezTo>
                  <a:cubicBezTo>
                    <a:pt x="1152525" y="41275"/>
                    <a:pt x="1147870" y="39317"/>
                    <a:pt x="1143000" y="38100"/>
                  </a:cubicBezTo>
                  <a:cubicBezTo>
                    <a:pt x="1136650" y="36513"/>
                    <a:pt x="1130219" y="35219"/>
                    <a:pt x="1123950" y="33338"/>
                  </a:cubicBezTo>
                  <a:cubicBezTo>
                    <a:pt x="1123883" y="33318"/>
                    <a:pt x="1088265" y="21442"/>
                    <a:pt x="1081088" y="19050"/>
                  </a:cubicBezTo>
                  <a:cubicBezTo>
                    <a:pt x="1068856" y="14973"/>
                    <a:pt x="1060894" y="11915"/>
                    <a:pt x="1047750" y="9525"/>
                  </a:cubicBezTo>
                  <a:cubicBezTo>
                    <a:pt x="1011915" y="3009"/>
                    <a:pt x="986785" y="2789"/>
                    <a:pt x="947738" y="0"/>
                  </a:cubicBezTo>
                  <a:lnTo>
                    <a:pt x="266700" y="4763"/>
                  </a:lnTo>
                  <a:cubicBezTo>
                    <a:pt x="255476" y="4913"/>
                    <a:pt x="244435" y="7680"/>
                    <a:pt x="233363" y="9525"/>
                  </a:cubicBezTo>
                  <a:cubicBezTo>
                    <a:pt x="225378" y="10856"/>
                    <a:pt x="217452" y="12532"/>
                    <a:pt x="209550" y="14288"/>
                  </a:cubicBezTo>
                  <a:cubicBezTo>
                    <a:pt x="204050" y="15510"/>
                    <a:pt x="182582" y="20629"/>
                    <a:pt x="176213" y="23813"/>
                  </a:cubicBezTo>
                  <a:cubicBezTo>
                    <a:pt x="171093" y="26373"/>
                    <a:pt x="166322" y="29674"/>
                    <a:pt x="161925" y="33338"/>
                  </a:cubicBezTo>
                  <a:cubicBezTo>
                    <a:pt x="156751" y="37650"/>
                    <a:pt x="152954" y="43490"/>
                    <a:pt x="147638" y="47625"/>
                  </a:cubicBezTo>
                  <a:cubicBezTo>
                    <a:pt x="138602" y="54653"/>
                    <a:pt x="119063" y="66675"/>
                    <a:pt x="119063" y="66675"/>
                  </a:cubicBezTo>
                  <a:cubicBezTo>
                    <a:pt x="112713" y="76200"/>
                    <a:pt x="109538" y="88900"/>
                    <a:pt x="100013" y="95250"/>
                  </a:cubicBezTo>
                  <a:cubicBezTo>
                    <a:pt x="82834" y="106702"/>
                    <a:pt x="70199" y="113776"/>
                    <a:pt x="57150" y="133350"/>
                  </a:cubicBezTo>
                  <a:cubicBezTo>
                    <a:pt x="44450" y="152400"/>
                    <a:pt x="52388" y="144463"/>
                    <a:pt x="33338" y="157163"/>
                  </a:cubicBezTo>
                  <a:cubicBezTo>
                    <a:pt x="30163" y="161925"/>
                    <a:pt x="27477" y="167053"/>
                    <a:pt x="23813" y="171450"/>
                  </a:cubicBezTo>
                  <a:cubicBezTo>
                    <a:pt x="19501" y="176624"/>
                    <a:pt x="12796" y="179850"/>
                    <a:pt x="9525" y="185738"/>
                  </a:cubicBezTo>
                  <a:cubicBezTo>
                    <a:pt x="4649" y="194515"/>
                    <a:pt x="0" y="214313"/>
                    <a:pt x="0" y="214313"/>
                  </a:cubicBezTo>
                  <a:cubicBezTo>
                    <a:pt x="1588" y="249238"/>
                    <a:pt x="1975" y="284238"/>
                    <a:pt x="4763" y="319088"/>
                  </a:cubicBezTo>
                  <a:cubicBezTo>
                    <a:pt x="5163" y="324092"/>
                    <a:pt x="6740" y="329198"/>
                    <a:pt x="9525" y="333375"/>
                  </a:cubicBezTo>
                  <a:cubicBezTo>
                    <a:pt x="13261" y="338979"/>
                    <a:pt x="18209" y="343927"/>
                    <a:pt x="23813" y="347663"/>
                  </a:cubicBezTo>
                  <a:cubicBezTo>
                    <a:pt x="27990" y="350448"/>
                    <a:pt x="33338" y="350838"/>
                    <a:pt x="38100" y="352425"/>
                  </a:cubicBezTo>
                  <a:cubicBezTo>
                    <a:pt x="47625" y="358775"/>
                    <a:pt x="55815" y="367855"/>
                    <a:pt x="66675" y="371475"/>
                  </a:cubicBezTo>
                  <a:lnTo>
                    <a:pt x="95250" y="381000"/>
                  </a:lnTo>
                  <a:cubicBezTo>
                    <a:pt x="152400" y="379413"/>
                    <a:pt x="209528" y="376238"/>
                    <a:pt x="266700" y="376238"/>
                  </a:cubicBezTo>
                  <a:cubicBezTo>
                    <a:pt x="285816" y="376238"/>
                    <a:pt x="305431" y="375884"/>
                    <a:pt x="323850" y="381000"/>
                  </a:cubicBezTo>
                  <a:cubicBezTo>
                    <a:pt x="334880" y="384064"/>
                    <a:pt x="352425" y="400050"/>
                    <a:pt x="352425" y="400050"/>
                  </a:cubicBezTo>
                  <a:cubicBezTo>
                    <a:pt x="355600" y="404813"/>
                    <a:pt x="359390" y="409218"/>
                    <a:pt x="361950" y="414338"/>
                  </a:cubicBezTo>
                  <a:cubicBezTo>
                    <a:pt x="364195" y="418828"/>
                    <a:pt x="363577" y="424705"/>
                    <a:pt x="366713" y="428625"/>
                  </a:cubicBezTo>
                  <a:cubicBezTo>
                    <a:pt x="370289" y="433094"/>
                    <a:pt x="376238" y="434975"/>
                    <a:pt x="381000" y="438150"/>
                  </a:cubicBezTo>
                  <a:cubicBezTo>
                    <a:pt x="384175" y="447675"/>
                    <a:pt x="388090" y="456985"/>
                    <a:pt x="390525" y="466725"/>
                  </a:cubicBezTo>
                  <a:cubicBezTo>
                    <a:pt x="392113" y="473075"/>
                    <a:pt x="393407" y="479506"/>
                    <a:pt x="395288" y="485775"/>
                  </a:cubicBezTo>
                  <a:cubicBezTo>
                    <a:pt x="398173" y="495392"/>
                    <a:pt x="404813" y="514350"/>
                    <a:pt x="404813" y="514350"/>
                  </a:cubicBezTo>
                  <a:cubicBezTo>
                    <a:pt x="406400" y="523875"/>
                    <a:pt x="407681" y="533456"/>
                    <a:pt x="409575" y="542925"/>
                  </a:cubicBezTo>
                  <a:cubicBezTo>
                    <a:pt x="413173" y="560915"/>
                    <a:pt x="417791" y="572333"/>
                    <a:pt x="423863" y="590550"/>
                  </a:cubicBezTo>
                  <a:cubicBezTo>
                    <a:pt x="425450" y="595313"/>
                    <a:pt x="425840" y="600661"/>
                    <a:pt x="428625" y="604838"/>
                  </a:cubicBezTo>
                  <a:cubicBezTo>
                    <a:pt x="434975" y="614363"/>
                    <a:pt x="444055" y="622553"/>
                    <a:pt x="447675" y="633413"/>
                  </a:cubicBezTo>
                  <a:cubicBezTo>
                    <a:pt x="464644" y="684321"/>
                    <a:pt x="446535" y="644194"/>
                    <a:pt x="471488" y="676275"/>
                  </a:cubicBezTo>
                  <a:cubicBezTo>
                    <a:pt x="478516" y="685311"/>
                    <a:pt x="482444" y="696755"/>
                    <a:pt x="490538" y="704850"/>
                  </a:cubicBezTo>
                  <a:cubicBezTo>
                    <a:pt x="495300" y="709613"/>
                    <a:pt x="500513" y="713964"/>
                    <a:pt x="504825" y="719138"/>
                  </a:cubicBezTo>
                  <a:cubicBezTo>
                    <a:pt x="508489" y="723535"/>
                    <a:pt x="509881" y="729849"/>
                    <a:pt x="514350" y="733425"/>
                  </a:cubicBezTo>
                  <a:cubicBezTo>
                    <a:pt x="518270" y="736561"/>
                    <a:pt x="523875" y="736600"/>
                    <a:pt x="528638" y="738188"/>
                  </a:cubicBezTo>
                  <a:cubicBezTo>
                    <a:pt x="550473" y="770940"/>
                    <a:pt x="536828" y="763143"/>
                    <a:pt x="561975" y="771525"/>
                  </a:cubicBezTo>
                  <a:cubicBezTo>
                    <a:pt x="566738" y="776288"/>
                    <a:pt x="570659" y="782077"/>
                    <a:pt x="576263" y="785813"/>
                  </a:cubicBezTo>
                  <a:cubicBezTo>
                    <a:pt x="580440" y="788598"/>
                    <a:pt x="585530" y="790575"/>
                    <a:pt x="590550" y="790575"/>
                  </a:cubicBezTo>
                  <a:cubicBezTo>
                    <a:pt x="625511" y="790575"/>
                    <a:pt x="660400" y="787400"/>
                    <a:pt x="695325" y="785813"/>
                  </a:cubicBezTo>
                  <a:cubicBezTo>
                    <a:pt x="700088" y="782638"/>
                    <a:pt x="705566" y="780335"/>
                    <a:pt x="709613" y="776288"/>
                  </a:cubicBezTo>
                  <a:cubicBezTo>
                    <a:pt x="718845" y="767056"/>
                    <a:pt x="720027" y="759333"/>
                    <a:pt x="723900" y="747713"/>
                  </a:cubicBezTo>
                  <a:cubicBezTo>
                    <a:pt x="723662" y="742952"/>
                    <a:pt x="727604" y="650875"/>
                    <a:pt x="709613" y="623888"/>
                  </a:cubicBezTo>
                  <a:cubicBezTo>
                    <a:pt x="706438" y="619125"/>
                    <a:pt x="704135" y="613647"/>
                    <a:pt x="700088" y="609600"/>
                  </a:cubicBezTo>
                  <a:cubicBezTo>
                    <a:pt x="696041" y="605553"/>
                    <a:pt x="690563" y="603250"/>
                    <a:pt x="685800" y="600075"/>
                  </a:cubicBezTo>
                  <a:cubicBezTo>
                    <a:pt x="676436" y="586029"/>
                    <a:pt x="675737" y="582957"/>
                    <a:pt x="661988" y="571500"/>
                  </a:cubicBezTo>
                  <a:cubicBezTo>
                    <a:pt x="657591" y="567836"/>
                    <a:pt x="641993" y="562414"/>
                    <a:pt x="647700" y="561975"/>
                  </a:cubicBezTo>
                  <a:cubicBezTo>
                    <a:pt x="673075" y="560023"/>
                    <a:pt x="698500" y="565150"/>
                    <a:pt x="723900" y="566738"/>
                  </a:cubicBezTo>
                  <a:cubicBezTo>
                    <a:pt x="761570" y="579293"/>
                    <a:pt x="717739" y="565968"/>
                    <a:pt x="800100" y="576263"/>
                  </a:cubicBezTo>
                  <a:cubicBezTo>
                    <a:pt x="805081" y="576886"/>
                    <a:pt x="809625" y="579438"/>
                    <a:pt x="814388" y="581025"/>
                  </a:cubicBezTo>
                  <a:cubicBezTo>
                    <a:pt x="816484" y="610374"/>
                    <a:pt x="815958" y="642345"/>
                    <a:pt x="823913" y="671513"/>
                  </a:cubicBezTo>
                  <a:cubicBezTo>
                    <a:pt x="826555" y="681199"/>
                    <a:pt x="827869" y="691734"/>
                    <a:pt x="833438" y="700088"/>
                  </a:cubicBezTo>
                  <a:lnTo>
                    <a:pt x="852488" y="728663"/>
                  </a:lnTo>
                  <a:lnTo>
                    <a:pt x="862013" y="742950"/>
                  </a:lnTo>
                  <a:cubicBezTo>
                    <a:pt x="870382" y="768060"/>
                    <a:pt x="861243" y="747742"/>
                    <a:pt x="881063" y="771525"/>
                  </a:cubicBezTo>
                  <a:cubicBezTo>
                    <a:pt x="884727" y="775922"/>
                    <a:pt x="886785" y="781535"/>
                    <a:pt x="890588" y="785813"/>
                  </a:cubicBezTo>
                  <a:cubicBezTo>
                    <a:pt x="924211" y="823639"/>
                    <a:pt x="907100" y="806134"/>
                    <a:pt x="938213" y="823913"/>
                  </a:cubicBezTo>
                  <a:cubicBezTo>
                    <a:pt x="964062" y="838684"/>
                    <a:pt x="940593" y="829469"/>
                    <a:pt x="966788" y="838200"/>
                  </a:cubicBezTo>
                  <a:cubicBezTo>
                    <a:pt x="971550" y="841375"/>
                    <a:pt x="975814" y="845470"/>
                    <a:pt x="981075" y="847725"/>
                  </a:cubicBezTo>
                  <a:cubicBezTo>
                    <a:pt x="1010623" y="860389"/>
                    <a:pt x="1069083" y="848657"/>
                    <a:pt x="1085850" y="847725"/>
                  </a:cubicBezTo>
                  <a:cubicBezTo>
                    <a:pt x="1090613" y="846138"/>
                    <a:pt x="1095648" y="845208"/>
                    <a:pt x="1100138" y="842963"/>
                  </a:cubicBezTo>
                  <a:cubicBezTo>
                    <a:pt x="1110841" y="837612"/>
                    <a:pt x="1121190" y="828177"/>
                    <a:pt x="1128713" y="819150"/>
                  </a:cubicBezTo>
                  <a:cubicBezTo>
                    <a:pt x="1132377" y="814753"/>
                    <a:pt x="1135063" y="809625"/>
                    <a:pt x="1138238" y="804863"/>
                  </a:cubicBezTo>
                  <a:cubicBezTo>
                    <a:pt x="1139825" y="779463"/>
                    <a:pt x="1136443" y="753253"/>
                    <a:pt x="1143000" y="728663"/>
                  </a:cubicBezTo>
                  <a:cubicBezTo>
                    <a:pt x="1144294" y="723812"/>
                    <a:pt x="1152285" y="733008"/>
                    <a:pt x="1157288" y="733425"/>
                  </a:cubicBezTo>
                  <a:cubicBezTo>
                    <a:pt x="1190548" y="736197"/>
                    <a:pt x="1223963" y="736600"/>
                    <a:pt x="1257300" y="738188"/>
                  </a:cubicBezTo>
                  <a:cubicBezTo>
                    <a:pt x="1262063" y="739775"/>
                    <a:pt x="1267098" y="740705"/>
                    <a:pt x="1271588" y="742950"/>
                  </a:cubicBezTo>
                  <a:cubicBezTo>
                    <a:pt x="1308525" y="761418"/>
                    <a:pt x="1264242" y="745263"/>
                    <a:pt x="1300163" y="757238"/>
                  </a:cubicBezTo>
                  <a:cubicBezTo>
                    <a:pt x="1303338" y="762000"/>
                    <a:pt x="1304926" y="768350"/>
                    <a:pt x="1309688" y="771525"/>
                  </a:cubicBezTo>
                  <a:cubicBezTo>
                    <a:pt x="1315134" y="775156"/>
                    <a:pt x="1322469" y="774407"/>
                    <a:pt x="1328738" y="776288"/>
                  </a:cubicBezTo>
                  <a:cubicBezTo>
                    <a:pt x="1338355" y="779173"/>
                    <a:pt x="1347572" y="783378"/>
                    <a:pt x="1357313" y="785813"/>
                  </a:cubicBezTo>
                  <a:cubicBezTo>
                    <a:pt x="1363663" y="787400"/>
                    <a:pt x="1370094" y="788694"/>
                    <a:pt x="1376363" y="790575"/>
                  </a:cubicBezTo>
                  <a:cubicBezTo>
                    <a:pt x="1385980" y="793460"/>
                    <a:pt x="1394939" y="799191"/>
                    <a:pt x="1404938" y="800100"/>
                  </a:cubicBezTo>
                  <a:lnTo>
                    <a:pt x="1457325" y="804863"/>
                  </a:lnTo>
                  <a:lnTo>
                    <a:pt x="1428750" y="814388"/>
                  </a:lnTo>
                  <a:cubicBezTo>
                    <a:pt x="1423988" y="815975"/>
                    <a:pt x="1419483" y="819150"/>
                    <a:pt x="1414463" y="819150"/>
                  </a:cubicBezTo>
                  <a:lnTo>
                    <a:pt x="1409700" y="814388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3558647" y="1533527"/>
              <a:ext cx="0" cy="120014"/>
            </a:xfrm>
            <a:custGeom>
              <a:avLst/>
              <a:gdLst>
                <a:gd name="connsiteX0" fmla="*/ 0 w 0"/>
                <a:gd name="connsiteY0" fmla="*/ 119063 h 119063"/>
                <a:gd name="connsiteX1" fmla="*/ 0 w 0"/>
                <a:gd name="connsiteY1" fmla="*/ 0 h 119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19063">
                  <a:moveTo>
                    <a:pt x="0" y="119063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3753380" y="1542417"/>
              <a:ext cx="133878" cy="271144"/>
            </a:xfrm>
            <a:custGeom>
              <a:avLst/>
              <a:gdLst>
                <a:gd name="connsiteX0" fmla="*/ 128588 w 133350"/>
                <a:gd name="connsiteY0" fmla="*/ 271463 h 271463"/>
                <a:gd name="connsiteX1" fmla="*/ 133350 w 133350"/>
                <a:gd name="connsiteY1" fmla="*/ 257175 h 271463"/>
                <a:gd name="connsiteX2" fmla="*/ 119063 w 133350"/>
                <a:gd name="connsiteY2" fmla="*/ 176213 h 271463"/>
                <a:gd name="connsiteX3" fmla="*/ 114300 w 133350"/>
                <a:gd name="connsiteY3" fmla="*/ 161925 h 271463"/>
                <a:gd name="connsiteX4" fmla="*/ 95250 w 133350"/>
                <a:gd name="connsiteY4" fmla="*/ 133350 h 271463"/>
                <a:gd name="connsiteX5" fmla="*/ 80963 w 133350"/>
                <a:gd name="connsiteY5" fmla="*/ 104775 h 271463"/>
                <a:gd name="connsiteX6" fmla="*/ 76200 w 133350"/>
                <a:gd name="connsiteY6" fmla="*/ 90488 h 271463"/>
                <a:gd name="connsiteX7" fmla="*/ 57150 w 133350"/>
                <a:gd name="connsiteY7" fmla="*/ 61913 h 271463"/>
                <a:gd name="connsiteX8" fmla="*/ 38100 w 133350"/>
                <a:gd name="connsiteY8" fmla="*/ 33338 h 271463"/>
                <a:gd name="connsiteX9" fmla="*/ 23813 w 133350"/>
                <a:gd name="connsiteY9" fmla="*/ 23813 h 271463"/>
                <a:gd name="connsiteX10" fmla="*/ 14288 w 133350"/>
                <a:gd name="connsiteY10" fmla="*/ 9525 h 271463"/>
                <a:gd name="connsiteX11" fmla="*/ 0 w 133350"/>
                <a:gd name="connsiteY11" fmla="*/ 0 h 271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3350" h="271463">
                  <a:moveTo>
                    <a:pt x="128588" y="271463"/>
                  </a:moveTo>
                  <a:cubicBezTo>
                    <a:pt x="130175" y="266700"/>
                    <a:pt x="133350" y="262195"/>
                    <a:pt x="133350" y="257175"/>
                  </a:cubicBezTo>
                  <a:cubicBezTo>
                    <a:pt x="133350" y="211803"/>
                    <a:pt x="130886" y="211680"/>
                    <a:pt x="119063" y="176213"/>
                  </a:cubicBezTo>
                  <a:cubicBezTo>
                    <a:pt x="117475" y="171450"/>
                    <a:pt x="117085" y="166102"/>
                    <a:pt x="114300" y="161925"/>
                  </a:cubicBezTo>
                  <a:lnTo>
                    <a:pt x="95250" y="133350"/>
                  </a:lnTo>
                  <a:cubicBezTo>
                    <a:pt x="83283" y="97447"/>
                    <a:pt x="99424" y="141696"/>
                    <a:pt x="80963" y="104775"/>
                  </a:cubicBezTo>
                  <a:cubicBezTo>
                    <a:pt x="78718" y="100285"/>
                    <a:pt x="78638" y="94876"/>
                    <a:pt x="76200" y="90488"/>
                  </a:cubicBezTo>
                  <a:cubicBezTo>
                    <a:pt x="70640" y="80481"/>
                    <a:pt x="63500" y="71438"/>
                    <a:pt x="57150" y="61913"/>
                  </a:cubicBezTo>
                  <a:cubicBezTo>
                    <a:pt x="57149" y="61912"/>
                    <a:pt x="38102" y="33339"/>
                    <a:pt x="38100" y="33338"/>
                  </a:cubicBezTo>
                  <a:lnTo>
                    <a:pt x="23813" y="23813"/>
                  </a:lnTo>
                  <a:cubicBezTo>
                    <a:pt x="20638" y="19050"/>
                    <a:pt x="18335" y="13572"/>
                    <a:pt x="14288" y="9525"/>
                  </a:cubicBezTo>
                  <a:cubicBezTo>
                    <a:pt x="10241" y="5478"/>
                    <a:pt x="0" y="0"/>
                    <a:pt x="0" y="0"/>
                  </a:cubicBezTo>
                </a:path>
              </a:pathLst>
            </a:cu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3039358" y="1404621"/>
              <a:ext cx="93308" cy="48896"/>
            </a:xfrm>
            <a:custGeom>
              <a:avLst/>
              <a:gdLst>
                <a:gd name="connsiteX0" fmla="*/ 0 w 95250"/>
                <a:gd name="connsiteY0" fmla="*/ 48946 h 48946"/>
                <a:gd name="connsiteX1" fmla="*/ 57150 w 95250"/>
                <a:gd name="connsiteY1" fmla="*/ 39421 h 48946"/>
                <a:gd name="connsiteX2" fmla="*/ 71438 w 95250"/>
                <a:gd name="connsiteY2" fmla="*/ 29896 h 48946"/>
                <a:gd name="connsiteX3" fmla="*/ 95250 w 95250"/>
                <a:gd name="connsiteY3" fmla="*/ 1321 h 48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250" h="48946">
                  <a:moveTo>
                    <a:pt x="0" y="48946"/>
                  </a:moveTo>
                  <a:cubicBezTo>
                    <a:pt x="13576" y="47437"/>
                    <a:pt x="41194" y="47399"/>
                    <a:pt x="57150" y="39421"/>
                  </a:cubicBezTo>
                  <a:cubicBezTo>
                    <a:pt x="62270" y="36861"/>
                    <a:pt x="66675" y="33071"/>
                    <a:pt x="71438" y="29896"/>
                  </a:cubicBezTo>
                  <a:cubicBezTo>
                    <a:pt x="91368" y="0"/>
                    <a:pt x="79040" y="1321"/>
                    <a:pt x="95250" y="1321"/>
                  </a:cubicBezTo>
                </a:path>
              </a:pathLst>
            </a:cu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2775656" y="1382397"/>
              <a:ext cx="133880" cy="35560"/>
            </a:xfrm>
            <a:custGeom>
              <a:avLst/>
              <a:gdLst>
                <a:gd name="connsiteX0" fmla="*/ 0 w 133350"/>
                <a:gd name="connsiteY0" fmla="*/ 38100 h 38100"/>
                <a:gd name="connsiteX1" fmla="*/ 9525 w 133350"/>
                <a:gd name="connsiteY1" fmla="*/ 23813 h 38100"/>
                <a:gd name="connsiteX2" fmla="*/ 23812 w 133350"/>
                <a:gd name="connsiteY2" fmla="*/ 14288 h 38100"/>
                <a:gd name="connsiteX3" fmla="*/ 119062 w 133350"/>
                <a:gd name="connsiteY3" fmla="*/ 4763 h 38100"/>
                <a:gd name="connsiteX4" fmla="*/ 133350 w 133350"/>
                <a:gd name="connsiteY4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50" h="38100">
                  <a:moveTo>
                    <a:pt x="0" y="38100"/>
                  </a:moveTo>
                  <a:cubicBezTo>
                    <a:pt x="3175" y="33338"/>
                    <a:pt x="5478" y="27860"/>
                    <a:pt x="9525" y="23813"/>
                  </a:cubicBezTo>
                  <a:cubicBezTo>
                    <a:pt x="13572" y="19766"/>
                    <a:pt x="18693" y="16848"/>
                    <a:pt x="23812" y="14288"/>
                  </a:cubicBezTo>
                  <a:cubicBezTo>
                    <a:pt x="48661" y="1863"/>
                    <a:pt x="114320" y="5042"/>
                    <a:pt x="119062" y="4763"/>
                  </a:cubicBezTo>
                  <a:lnTo>
                    <a:pt x="133350" y="0"/>
                  </a:lnTo>
                </a:path>
              </a:pathLst>
            </a:cu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8" name="Freeform 127"/>
            <p:cNvSpPr/>
            <p:nvPr/>
          </p:nvSpPr>
          <p:spPr>
            <a:xfrm>
              <a:off x="2771600" y="1297941"/>
              <a:ext cx="8114" cy="8890"/>
            </a:xfrm>
            <a:custGeom>
              <a:avLst/>
              <a:gdLst>
                <a:gd name="connsiteX0" fmla="*/ 9525 w 9525"/>
                <a:gd name="connsiteY0" fmla="*/ 4762 h 4762"/>
                <a:gd name="connsiteX1" fmla="*/ 0 w 9525"/>
                <a:gd name="connsiteY1" fmla="*/ 0 h 4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25" h="4762">
                  <a:moveTo>
                    <a:pt x="9525" y="4762"/>
                  </a:moveTo>
                  <a:lnTo>
                    <a:pt x="0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2812169" y="1289051"/>
              <a:ext cx="16228" cy="17780"/>
            </a:xfrm>
            <a:custGeom>
              <a:avLst/>
              <a:gdLst>
                <a:gd name="connsiteX0" fmla="*/ 15608 w 15608"/>
                <a:gd name="connsiteY0" fmla="*/ 0 h 14287"/>
                <a:gd name="connsiteX1" fmla="*/ 1321 w 15608"/>
                <a:gd name="connsiteY1" fmla="*/ 14287 h 1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608" h="14287">
                  <a:moveTo>
                    <a:pt x="15608" y="0"/>
                  </a:moveTo>
                  <a:cubicBezTo>
                    <a:pt x="0" y="10406"/>
                    <a:pt x="1321" y="3801"/>
                    <a:pt x="1321" y="14287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2" name="Freeform 131"/>
            <p:cNvSpPr/>
            <p:nvPr/>
          </p:nvSpPr>
          <p:spPr>
            <a:xfrm>
              <a:off x="3100211" y="1466851"/>
              <a:ext cx="283986" cy="160020"/>
            </a:xfrm>
            <a:custGeom>
              <a:avLst/>
              <a:gdLst>
                <a:gd name="connsiteX0" fmla="*/ 287256 w 287256"/>
                <a:gd name="connsiteY0" fmla="*/ 160272 h 160272"/>
                <a:gd name="connsiteX1" fmla="*/ 263443 w 287256"/>
                <a:gd name="connsiteY1" fmla="*/ 155510 h 160272"/>
                <a:gd name="connsiteX2" fmla="*/ 234868 w 287256"/>
                <a:gd name="connsiteY2" fmla="*/ 145985 h 160272"/>
                <a:gd name="connsiteX3" fmla="*/ 206293 w 287256"/>
                <a:gd name="connsiteY3" fmla="*/ 131697 h 160272"/>
                <a:gd name="connsiteX4" fmla="*/ 177718 w 287256"/>
                <a:gd name="connsiteY4" fmla="*/ 117410 h 160272"/>
                <a:gd name="connsiteX5" fmla="*/ 163431 w 287256"/>
                <a:gd name="connsiteY5" fmla="*/ 107885 h 160272"/>
                <a:gd name="connsiteX6" fmla="*/ 134856 w 287256"/>
                <a:gd name="connsiteY6" fmla="*/ 98360 h 160272"/>
                <a:gd name="connsiteX7" fmla="*/ 106281 w 287256"/>
                <a:gd name="connsiteY7" fmla="*/ 84072 h 160272"/>
                <a:gd name="connsiteX8" fmla="*/ 77706 w 287256"/>
                <a:gd name="connsiteY8" fmla="*/ 69785 h 160272"/>
                <a:gd name="connsiteX9" fmla="*/ 49131 w 287256"/>
                <a:gd name="connsiteY9" fmla="*/ 50735 h 160272"/>
                <a:gd name="connsiteX10" fmla="*/ 25318 w 287256"/>
                <a:gd name="connsiteY10" fmla="*/ 26922 h 160272"/>
                <a:gd name="connsiteX11" fmla="*/ 15793 w 287256"/>
                <a:gd name="connsiteY11" fmla="*/ 12635 h 160272"/>
                <a:gd name="connsiteX12" fmla="*/ 1506 w 287256"/>
                <a:gd name="connsiteY12" fmla="*/ 3110 h 160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7256" h="160272">
                  <a:moveTo>
                    <a:pt x="287256" y="160272"/>
                  </a:moveTo>
                  <a:cubicBezTo>
                    <a:pt x="279318" y="158685"/>
                    <a:pt x="271253" y="157640"/>
                    <a:pt x="263443" y="155510"/>
                  </a:cubicBezTo>
                  <a:cubicBezTo>
                    <a:pt x="253757" y="152868"/>
                    <a:pt x="234868" y="145985"/>
                    <a:pt x="234868" y="145985"/>
                  </a:cubicBezTo>
                  <a:cubicBezTo>
                    <a:pt x="193925" y="118689"/>
                    <a:pt x="245727" y="151415"/>
                    <a:pt x="206293" y="131697"/>
                  </a:cubicBezTo>
                  <a:cubicBezTo>
                    <a:pt x="169371" y="113236"/>
                    <a:pt x="213625" y="129377"/>
                    <a:pt x="177718" y="117410"/>
                  </a:cubicBezTo>
                  <a:cubicBezTo>
                    <a:pt x="172956" y="114235"/>
                    <a:pt x="168661" y="110210"/>
                    <a:pt x="163431" y="107885"/>
                  </a:cubicBezTo>
                  <a:cubicBezTo>
                    <a:pt x="154256" y="103807"/>
                    <a:pt x="134856" y="98360"/>
                    <a:pt x="134856" y="98360"/>
                  </a:cubicBezTo>
                  <a:cubicBezTo>
                    <a:pt x="93907" y="71062"/>
                    <a:pt x="145717" y="103791"/>
                    <a:pt x="106281" y="84072"/>
                  </a:cubicBezTo>
                  <a:cubicBezTo>
                    <a:pt x="69360" y="65611"/>
                    <a:pt x="113609" y="81752"/>
                    <a:pt x="77706" y="69785"/>
                  </a:cubicBezTo>
                  <a:cubicBezTo>
                    <a:pt x="68181" y="63435"/>
                    <a:pt x="55481" y="60260"/>
                    <a:pt x="49131" y="50735"/>
                  </a:cubicBezTo>
                  <a:cubicBezTo>
                    <a:pt x="36431" y="31684"/>
                    <a:pt x="44369" y="39622"/>
                    <a:pt x="25318" y="26922"/>
                  </a:cubicBezTo>
                  <a:cubicBezTo>
                    <a:pt x="22143" y="22160"/>
                    <a:pt x="20262" y="16211"/>
                    <a:pt x="15793" y="12635"/>
                  </a:cubicBezTo>
                  <a:cubicBezTo>
                    <a:pt x="0" y="0"/>
                    <a:pt x="1506" y="15222"/>
                    <a:pt x="1506" y="3110"/>
                  </a:cubicBezTo>
                </a:path>
              </a:pathLst>
            </a:cu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2933878" y="1173481"/>
              <a:ext cx="12170" cy="13336"/>
            </a:xfrm>
            <a:custGeom>
              <a:avLst/>
              <a:gdLst>
                <a:gd name="connsiteX0" fmla="*/ 14288 w 14288"/>
                <a:gd name="connsiteY0" fmla="*/ 4763 h 17300"/>
                <a:gd name="connsiteX1" fmla="*/ 0 w 14288"/>
                <a:gd name="connsiteY1" fmla="*/ 0 h 17300"/>
                <a:gd name="connsiteX2" fmla="*/ 14288 w 14288"/>
                <a:gd name="connsiteY2" fmla="*/ 4763 h 1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288" h="17300">
                  <a:moveTo>
                    <a:pt x="14288" y="4763"/>
                  </a:moveTo>
                  <a:lnTo>
                    <a:pt x="0" y="0"/>
                  </a:lnTo>
                  <a:cubicBezTo>
                    <a:pt x="5767" y="17300"/>
                    <a:pt x="14288" y="4763"/>
                    <a:pt x="14288" y="4763"/>
                  </a:cubicBezTo>
                  <a:close/>
                </a:path>
              </a:pathLst>
            </a:cu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7423" name="TextBox 78"/>
          <p:cNvSpPr txBox="1">
            <a:spLocks noChangeArrowheads="1"/>
          </p:cNvSpPr>
          <p:nvPr/>
        </p:nvSpPr>
        <p:spPr bwMode="auto">
          <a:xfrm>
            <a:off x="2514600" y="23622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drought</a:t>
            </a:r>
          </a:p>
        </p:txBody>
      </p:sp>
      <p:sp>
        <p:nvSpPr>
          <p:cNvPr id="17424" name="TextBox 79"/>
          <p:cNvSpPr txBox="1">
            <a:spLocks noChangeArrowheads="1"/>
          </p:cNvSpPr>
          <p:nvPr/>
        </p:nvSpPr>
        <p:spPr bwMode="auto">
          <a:xfrm>
            <a:off x="4038600" y="457200"/>
            <a:ext cx="1295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furacões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7425" name="TextBox 80"/>
          <p:cNvSpPr txBox="1">
            <a:spLocks noChangeArrowheads="1"/>
          </p:cNvSpPr>
          <p:nvPr/>
        </p:nvSpPr>
        <p:spPr bwMode="auto">
          <a:xfrm>
            <a:off x="914400" y="1066800"/>
            <a:ext cx="335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tempestades intensas e   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           inundações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7426" name="TextBox 81"/>
          <p:cNvSpPr txBox="1">
            <a:spLocks noChangeArrowheads="1"/>
          </p:cNvSpPr>
          <p:nvPr/>
        </p:nvSpPr>
        <p:spPr bwMode="auto">
          <a:xfrm>
            <a:off x="5791200" y="381000"/>
            <a:ext cx="2819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altas periódicas  na temperatura das águas</a:t>
            </a:r>
            <a:endParaRPr lang="pt-BR" dirty="0">
              <a:solidFill>
                <a:schemeClr val="bg1"/>
              </a:solidFill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 rot="5400000">
            <a:off x="3086100" y="2476500"/>
            <a:ext cx="3352800" cy="76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rot="5400000">
            <a:off x="2362200" y="3048000"/>
            <a:ext cx="6858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rot="10800000" flipV="1">
            <a:off x="1676400" y="2819400"/>
            <a:ext cx="11430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5400000">
            <a:off x="4953000" y="2438400"/>
            <a:ext cx="3657600" cy="1066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0800000" flipV="1">
            <a:off x="838200" y="1752600"/>
            <a:ext cx="12954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17425" idx="2"/>
          </p:cNvCxnSpPr>
          <p:nvPr/>
        </p:nvCxnSpPr>
        <p:spPr>
          <a:xfrm flipH="1">
            <a:off x="2362200" y="1713131"/>
            <a:ext cx="228600" cy="171586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17425" idx="2"/>
          </p:cNvCxnSpPr>
          <p:nvPr/>
        </p:nvCxnSpPr>
        <p:spPr>
          <a:xfrm flipH="1">
            <a:off x="1524000" y="1713131"/>
            <a:ext cx="1066800" cy="118246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5400000">
            <a:off x="3225006" y="1535907"/>
            <a:ext cx="2249487" cy="9271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4800600" y="838200"/>
            <a:ext cx="2819400" cy="2590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rot="16200000" flipH="1">
            <a:off x="3657600" y="1981200"/>
            <a:ext cx="2819400" cy="533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rot="16200000" flipH="1">
            <a:off x="3441700" y="2222501"/>
            <a:ext cx="3862387" cy="11414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rot="10800000" flipV="1">
            <a:off x="1676400" y="838200"/>
            <a:ext cx="3124200" cy="1676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439" name="Group 141"/>
          <p:cNvGrpSpPr>
            <a:grpSpLocks/>
          </p:cNvGrpSpPr>
          <p:nvPr/>
        </p:nvGrpSpPr>
        <p:grpSpPr bwMode="auto">
          <a:xfrm>
            <a:off x="1143000" y="4114800"/>
            <a:ext cx="457200" cy="685800"/>
            <a:chOff x="685798" y="4724400"/>
            <a:chExt cx="542111" cy="914401"/>
          </a:xfrm>
        </p:grpSpPr>
        <p:sp>
          <p:nvSpPr>
            <p:cNvPr id="113" name="Oval 112"/>
            <p:cNvSpPr/>
            <p:nvPr/>
          </p:nvSpPr>
          <p:spPr>
            <a:xfrm>
              <a:off x="838267" y="4724400"/>
              <a:ext cx="227761" cy="228600"/>
            </a:xfrm>
            <a:prstGeom prst="ellips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15" name="Straight Connector 114"/>
            <p:cNvCxnSpPr>
              <a:endCxn id="113" idx="4"/>
            </p:cNvCxnSpPr>
            <p:nvPr/>
          </p:nvCxnSpPr>
          <p:spPr>
            <a:xfrm rot="16200000" flipV="1">
              <a:off x="719673" y="5186416"/>
              <a:ext cx="493185" cy="26353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 flipH="1" flipV="1">
              <a:off x="837848" y="5485913"/>
              <a:ext cx="228600" cy="77175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rot="16200000" flipV="1">
              <a:off x="952670" y="5448266"/>
              <a:ext cx="228600" cy="152469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685798" y="5105400"/>
              <a:ext cx="304937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10800000" flipV="1">
              <a:off x="926736" y="5041900"/>
              <a:ext cx="301173" cy="52917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40" name="Group 137"/>
          <p:cNvGrpSpPr>
            <a:grpSpLocks/>
          </p:cNvGrpSpPr>
          <p:nvPr/>
        </p:nvGrpSpPr>
        <p:grpSpPr bwMode="auto">
          <a:xfrm>
            <a:off x="152400" y="3124200"/>
            <a:ext cx="914400" cy="914400"/>
            <a:chOff x="1676400" y="4495800"/>
            <a:chExt cx="914400" cy="914400"/>
          </a:xfrm>
        </p:grpSpPr>
        <p:cxnSp>
          <p:nvCxnSpPr>
            <p:cNvPr id="103" name="Straight Connector 102"/>
            <p:cNvCxnSpPr/>
            <p:nvPr/>
          </p:nvCxnSpPr>
          <p:spPr>
            <a:xfrm rot="5400000">
              <a:off x="1562100" y="5143500"/>
              <a:ext cx="533400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2171700" y="5143500"/>
              <a:ext cx="533400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>
              <a:off x="1638300" y="4533900"/>
              <a:ext cx="533400" cy="45720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H="1">
              <a:off x="2057400" y="4572000"/>
              <a:ext cx="609600" cy="45720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5400000">
              <a:off x="1866900" y="5295900"/>
              <a:ext cx="228600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 flipH="1" flipV="1">
              <a:off x="2095500" y="5295900"/>
              <a:ext cx="228600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1981200" y="5181600"/>
              <a:ext cx="228600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9" name="Straight Connector 138"/>
          <p:cNvCxnSpPr/>
          <p:nvPr/>
        </p:nvCxnSpPr>
        <p:spPr>
          <a:xfrm rot="10800000" flipV="1">
            <a:off x="1447800" y="4724400"/>
            <a:ext cx="914400" cy="38100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10800000" flipV="1">
            <a:off x="1676400" y="4724400"/>
            <a:ext cx="914400" cy="38100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10800000" flipV="1">
            <a:off x="1905000" y="4724400"/>
            <a:ext cx="914400" cy="38100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rot="10800000" flipV="1">
            <a:off x="2133600" y="4724400"/>
            <a:ext cx="914400" cy="38100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10800000" flipV="1">
            <a:off x="2362200" y="4724400"/>
            <a:ext cx="914400" cy="38100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Freeform 155"/>
          <p:cNvSpPr/>
          <p:nvPr/>
        </p:nvSpPr>
        <p:spPr>
          <a:xfrm>
            <a:off x="6637338" y="3751263"/>
            <a:ext cx="736600" cy="142875"/>
          </a:xfrm>
          <a:custGeom>
            <a:avLst/>
            <a:gdLst>
              <a:gd name="connsiteX0" fmla="*/ 0 w 736270"/>
              <a:gd name="connsiteY0" fmla="*/ 11875 h 142504"/>
              <a:gd name="connsiteX1" fmla="*/ 142504 w 736270"/>
              <a:gd name="connsiteY1" fmla="*/ 142504 h 142504"/>
              <a:gd name="connsiteX2" fmla="*/ 736270 w 736270"/>
              <a:gd name="connsiteY2" fmla="*/ 142504 h 142504"/>
              <a:gd name="connsiteX3" fmla="*/ 736270 w 736270"/>
              <a:gd name="connsiteY3" fmla="*/ 0 h 142504"/>
              <a:gd name="connsiteX4" fmla="*/ 0 w 736270"/>
              <a:gd name="connsiteY4" fmla="*/ 11875 h 142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270" h="142504">
                <a:moveTo>
                  <a:pt x="0" y="11875"/>
                </a:moveTo>
                <a:lnTo>
                  <a:pt x="142504" y="142504"/>
                </a:lnTo>
                <a:lnTo>
                  <a:pt x="736270" y="142504"/>
                </a:lnTo>
                <a:lnTo>
                  <a:pt x="736270" y="0"/>
                </a:lnTo>
                <a:lnTo>
                  <a:pt x="0" y="11875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57" name="Oval 156"/>
          <p:cNvSpPr/>
          <p:nvPr/>
        </p:nvSpPr>
        <p:spPr bwMode="auto">
          <a:xfrm>
            <a:off x="6858000" y="3429000"/>
            <a:ext cx="192088" cy="171450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58" name="Straight Connector 157"/>
          <p:cNvCxnSpPr/>
          <p:nvPr/>
        </p:nvCxnSpPr>
        <p:spPr>
          <a:xfrm rot="10800000">
            <a:off x="6324600" y="3352800"/>
            <a:ext cx="609600" cy="30480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endCxn id="157" idx="4"/>
          </p:cNvCxnSpPr>
          <p:nvPr/>
        </p:nvCxnSpPr>
        <p:spPr>
          <a:xfrm rot="5400000" flipH="1" flipV="1">
            <a:off x="6877844" y="3656806"/>
            <a:ext cx="133350" cy="2063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 rot="10800000" flipV="1">
            <a:off x="2590800" y="4724400"/>
            <a:ext cx="914400" cy="38100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114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3200" dirty="0" smtClean="0">
                <a:solidFill>
                  <a:srgbClr val="000099"/>
                </a:solidFill>
              </a:rPr>
              <a:t>•	</a:t>
            </a:r>
            <a:r>
              <a:rPr lang="pt-BR" sz="2800" dirty="0" smtClean="0">
                <a:solidFill>
                  <a:srgbClr val="000099"/>
                </a:solidFill>
              </a:rPr>
              <a:t>Conhecimento e compreensão básica de mudanças climáticas e adaptação é um pré-requisito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pt-BR" sz="2800" dirty="0" smtClean="0">
                <a:solidFill>
                  <a:srgbClr val="008000"/>
                </a:solidFill>
              </a:rPr>
              <a:t>•	Mudanças Climáticas é um assunto difícil cheio de sutilezas e incertezas</a:t>
            </a:r>
          </a:p>
          <a:p>
            <a:pPr eaLnBrk="1" hangingPunct="1">
              <a:lnSpc>
                <a:spcPct val="110000"/>
              </a:lnSpc>
            </a:pPr>
            <a:r>
              <a:rPr lang="pt-BR" sz="2800" dirty="0" smtClean="0">
                <a:solidFill>
                  <a:srgbClr val="000099"/>
                </a:solidFill>
              </a:rPr>
              <a:t>A maioria acredita que  o aspecto de Mudanças Climáticas deve ser integrado ao processo desde o começo</a:t>
            </a:r>
          </a:p>
          <a:p>
            <a:pPr eaLnBrk="1" hangingPunct="1">
              <a:lnSpc>
                <a:spcPct val="110000"/>
              </a:lnSpc>
            </a:pPr>
            <a:r>
              <a:rPr lang="pt-BR" sz="2800" dirty="0" smtClean="0">
                <a:solidFill>
                  <a:srgbClr val="008000"/>
                </a:solidFill>
              </a:rPr>
              <a:t>Desconstruir os os elementos  de Mudanças Climáticas  e os impactos associados e eles é essencial</a:t>
            </a:r>
          </a:p>
          <a:p>
            <a:pPr eaLnBrk="1" hangingPunct="1">
              <a:lnSpc>
                <a:spcPct val="110000"/>
              </a:lnSpc>
            </a:pPr>
            <a:endParaRPr lang="en-US" sz="2800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248400" y="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pt-BR" sz="2800" b="1" kern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Planejamento Operacional</a:t>
            </a:r>
            <a:endParaRPr lang="pt-BR" sz="2800" b="1" kern="0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752600" y="0"/>
            <a:ext cx="510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solidFill>
                  <a:schemeClr val="bg1"/>
                </a:solidFill>
              </a:rPr>
              <a:t>Pontos-chave para apresentar este passo</a:t>
            </a:r>
            <a:endParaRPr lang="en-US" sz="3600" b="1" kern="0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1148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sz="2800" dirty="0" smtClean="0">
                <a:solidFill>
                  <a:srgbClr val="000099"/>
                </a:solidFill>
              </a:rPr>
              <a:t>Qual é o nível de compreensão da equipe em relação às Mudanças Climáticas e adaptação?</a:t>
            </a:r>
          </a:p>
          <a:p>
            <a:pPr eaLnBrk="1" hangingPunct="1">
              <a:lnSpc>
                <a:spcPct val="110000"/>
              </a:lnSpc>
            </a:pPr>
            <a:r>
              <a:rPr lang="pt-BR" sz="2800" dirty="0" smtClean="0">
                <a:solidFill>
                  <a:srgbClr val="008000"/>
                </a:solidFill>
              </a:rPr>
              <a:t>O que tem sido feito para  a área /região em relação a sua vulnerabilidade às mudanças climáticas?</a:t>
            </a:r>
          </a:p>
          <a:p>
            <a:pPr eaLnBrk="1" hangingPunct="1">
              <a:lnSpc>
                <a:spcPct val="110000"/>
              </a:lnSpc>
            </a:pPr>
            <a:r>
              <a:rPr lang="pt-BR" sz="2800" dirty="0" smtClean="0">
                <a:solidFill>
                  <a:srgbClr val="000099"/>
                </a:solidFill>
              </a:rPr>
              <a:t>Qual é a fonte de conhecimento especializado disponível à equipe?</a:t>
            </a:r>
          </a:p>
          <a:p>
            <a:pPr eaLnBrk="1" hangingPunct="1">
              <a:lnSpc>
                <a:spcPct val="110000"/>
              </a:lnSpc>
            </a:pPr>
            <a:r>
              <a:rPr lang="pt-BR" sz="2800" dirty="0">
                <a:solidFill>
                  <a:srgbClr val="008000"/>
                </a:solidFill>
              </a:rPr>
              <a:t>O</a:t>
            </a:r>
            <a:r>
              <a:rPr lang="pt-BR" sz="2800" dirty="0" smtClean="0">
                <a:solidFill>
                  <a:srgbClr val="008000"/>
                </a:solidFill>
              </a:rPr>
              <a:t>s </a:t>
            </a:r>
            <a:r>
              <a:rPr lang="pt-BR" sz="2800" dirty="0" smtClean="0">
                <a:solidFill>
                  <a:srgbClr val="008000"/>
                </a:solidFill>
              </a:rPr>
              <a:t>impactos sociais e as respostas aos mesmo são bem compreendidos?</a:t>
            </a:r>
          </a:p>
          <a:p>
            <a:pPr eaLnBrk="1" hangingPunct="1">
              <a:lnSpc>
                <a:spcPct val="110000"/>
              </a:lnSpc>
            </a:pPr>
            <a:r>
              <a:rPr lang="pt-BR" sz="2800" dirty="0" smtClean="0">
                <a:solidFill>
                  <a:srgbClr val="000099"/>
                </a:solidFill>
              </a:rPr>
              <a:t>Todos os níveis de incerteza foram levados em conta?</a:t>
            </a:r>
          </a:p>
          <a:p>
            <a:pPr eaLnBrk="1" hangingPunct="1">
              <a:lnSpc>
                <a:spcPct val="110000"/>
              </a:lnSpc>
            </a:pPr>
            <a:endParaRPr lang="en-US" dirty="0" smtClean="0"/>
          </a:p>
          <a:p>
            <a:pPr eaLnBrk="1" hangingPunct="1">
              <a:lnSpc>
                <a:spcPct val="110000"/>
              </a:lnSpc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6096000" y="1524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pt-BR" sz="2800" b="1" kern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Planejamento Operacional</a:t>
            </a:r>
            <a:endParaRPr lang="pt-BR" sz="2800" b="1" kern="0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447800" y="0"/>
            <a:ext cx="5638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solidFill>
                  <a:schemeClr val="bg1"/>
                </a:solidFill>
              </a:rPr>
              <a:t>Perguntas Essenciais</a:t>
            </a:r>
          </a:p>
          <a:p>
            <a:pPr>
              <a:defRPr/>
            </a:pPr>
            <a:r>
              <a:rPr lang="pt-BR" sz="3600" b="1" kern="0" dirty="0" smtClean="0">
                <a:solidFill>
                  <a:schemeClr val="bg1"/>
                </a:solidFill>
              </a:rPr>
              <a:t> para fazer à Equipe</a:t>
            </a:r>
            <a:endParaRPr lang="en-US" sz="3600" b="1" kern="0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71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BR" sz="3200" dirty="0" smtClean="0">
                <a:solidFill>
                  <a:srgbClr val="000099"/>
                </a:solidFill>
                <a:latin typeface="+mn-lt"/>
              </a:rPr>
              <a:t>Dificuldade: A equipe não esta bem informada sobre mudanças climática e adaptação a elas</a:t>
            </a:r>
            <a:endParaRPr lang="pt-BR" sz="3200" dirty="0" smtClean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8077200" cy="4267200"/>
          </a:xfrm>
        </p:spPr>
        <p:txBody>
          <a:bodyPr/>
          <a:lstStyle/>
          <a:p>
            <a:pPr eaLnBrk="1" hangingPunct="1"/>
            <a:r>
              <a:rPr lang="pt-BR" dirty="0" smtClean="0">
                <a:solidFill>
                  <a:srgbClr val="008000"/>
                </a:solidFill>
              </a:rPr>
              <a:t>É preciso providenciar educação básica a respeito. Procure um especialista que seja acostumado a trabalhar com leigos no assunto para administrar um dia de educação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28800" y="0"/>
            <a:ext cx="495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solidFill>
                  <a:schemeClr val="bg1"/>
                </a:solidFill>
              </a:rPr>
              <a:t>Dificuldades comuns &amp; Recomendações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096000" y="1524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pt-BR" sz="2800" b="1" kern="0" dirty="0" smtClean="0">
                <a:solidFill>
                  <a:schemeClr val="bg1"/>
                </a:solidFill>
              </a:rPr>
              <a:t>Planejamento Operacional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</a:pPr>
            <a:r>
              <a:rPr lang="pt-BR" sz="3200" b="1" dirty="0" smtClean="0">
                <a:solidFill>
                  <a:srgbClr val="000099"/>
                </a:solidFill>
              </a:rPr>
              <a:t>Dificuldade: É a primeira vez que a equipe tem contato com os Padrões Abertos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pt-BR" sz="2000" dirty="0" smtClean="0"/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pt-BR" dirty="0" smtClean="0">
                <a:solidFill>
                  <a:srgbClr val="008000"/>
                </a:solidFill>
              </a:rPr>
              <a:t>A recomendação é de não abordar a questão de mudanças climáticas logo no primeiro passo do planejamento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pt-BR" dirty="0" smtClean="0">
              <a:solidFill>
                <a:srgbClr val="008000"/>
              </a:solidFill>
            </a:endParaRP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None/>
            </a:pPr>
            <a:endParaRPr lang="pt-BR" dirty="0" smtClean="0">
              <a:solidFill>
                <a:srgbClr val="008000"/>
              </a:solidFill>
            </a:endParaRP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pt-BR" dirty="0" smtClean="0">
                <a:solidFill>
                  <a:srgbClr val="000099"/>
                </a:solidFill>
              </a:rPr>
              <a:t>Uma vez que a equipe esteja mais a vontade com todos os conceitos envolvidos poderá abordar o assunto de uma maneira mais plena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 smtClean="0">
              <a:solidFill>
                <a:srgbClr val="008000"/>
              </a:solidFill>
            </a:endParaRP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 smtClean="0">
              <a:solidFill>
                <a:srgbClr val="008000"/>
              </a:solidFill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096000" y="1524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pt-BR" sz="2800" b="1" kern="0" dirty="0" smtClean="0">
                <a:solidFill>
                  <a:schemeClr val="bg1"/>
                </a:solidFill>
              </a:rPr>
              <a:t>Planejamento Operacional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828800" y="0"/>
            <a:ext cx="495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solidFill>
                  <a:schemeClr val="bg1"/>
                </a:solidFill>
              </a:rPr>
              <a:t>Dificuldades comuns &amp; Recomendações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</a:pPr>
            <a:r>
              <a:rPr lang="pt-BR" sz="3200" b="1" dirty="0" smtClean="0">
                <a:solidFill>
                  <a:srgbClr val="000099"/>
                </a:solidFill>
              </a:rPr>
              <a:t>Dificuldade: Minha equipe já possui um plano estratégico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pt-BR" sz="2000" dirty="0" smtClean="0"/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pt-BR" dirty="0">
                <a:solidFill>
                  <a:srgbClr val="008000"/>
                </a:solidFill>
              </a:rPr>
              <a:t>É</a:t>
            </a:r>
            <a:r>
              <a:rPr lang="pt-BR" dirty="0" smtClean="0">
                <a:solidFill>
                  <a:srgbClr val="008000"/>
                </a:solidFill>
              </a:rPr>
              <a:t> </a:t>
            </a:r>
            <a:r>
              <a:rPr lang="pt-BR" dirty="0" smtClean="0">
                <a:solidFill>
                  <a:srgbClr val="008000"/>
                </a:solidFill>
              </a:rPr>
              <a:t>a situação mais comum – tem orientação </a:t>
            </a:r>
            <a:r>
              <a:rPr lang="pt-BR" dirty="0" smtClean="0">
                <a:solidFill>
                  <a:srgbClr val="008000"/>
                </a:solidFill>
              </a:rPr>
              <a:t>desenvolvida </a:t>
            </a:r>
            <a:r>
              <a:rPr lang="pt-BR" dirty="0" smtClean="0">
                <a:solidFill>
                  <a:srgbClr val="008000"/>
                </a:solidFill>
              </a:rPr>
              <a:t>para abordar essa situação e não é um grande problema readaptar</a:t>
            </a:r>
            <a:endParaRPr lang="pt-BR" dirty="0" smtClean="0"/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 smtClean="0">
              <a:solidFill>
                <a:srgbClr val="008000"/>
              </a:solidFill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096000" y="1524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pt-BR" sz="2800" b="1" kern="0" dirty="0" smtClean="0">
                <a:solidFill>
                  <a:schemeClr val="bg1"/>
                </a:solidFill>
              </a:rPr>
              <a:t>Planejamento Operacional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828800" y="0"/>
            <a:ext cx="495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solidFill>
                  <a:schemeClr val="bg1"/>
                </a:solidFill>
              </a:rPr>
              <a:t>Dificuldades comuns &amp; Recomendações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</a:pPr>
            <a:r>
              <a:rPr lang="pt-BR" sz="2800" b="1" dirty="0" smtClean="0">
                <a:solidFill>
                  <a:srgbClr val="000099"/>
                </a:solidFill>
              </a:rPr>
              <a:t>Dificuldade: Como inserir a questão de Mudanças Climáticas num plano pré-existente?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096000" y="1524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pt-BR" sz="2800" b="1" kern="0" dirty="0" smtClean="0">
                <a:solidFill>
                  <a:schemeClr val="bg1"/>
                </a:solidFill>
              </a:rPr>
              <a:t>Planejamento Operacional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828800" y="0"/>
            <a:ext cx="495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solidFill>
                  <a:schemeClr val="bg1"/>
                </a:solidFill>
              </a:rPr>
              <a:t>Dificuldades comuns &amp; Recomendações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1905000"/>
            <a:ext cx="8634413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endParaRPr lang="en-US" sz="1400" kern="0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1400" kern="0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pt-BR" sz="1400" b="1" kern="0" dirty="0" smtClean="0">
                <a:latin typeface="+mn-lt"/>
                <a:cs typeface="+mn-cs"/>
              </a:rPr>
              <a:t>1.	Juntar os relatórios e dados existentes sobre Clima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pt-BR" sz="1400" b="1" kern="0" dirty="0" smtClean="0">
                <a:latin typeface="+mn-lt"/>
                <a:cs typeface="+mn-cs"/>
              </a:rPr>
              <a:t>2.	Revisar as partes Interessadas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pt-BR" sz="1400" b="1" kern="0" dirty="0" smtClean="0">
                <a:latin typeface="+mn-lt"/>
                <a:cs typeface="+mn-cs"/>
              </a:rPr>
              <a:t>3.	Avaliação de Vulnerabilidade	</a:t>
            </a:r>
          </a:p>
          <a:p>
            <a:pPr marL="1143000" lvl="2" indent="-228600" eaLnBrk="0" hangingPunct="0">
              <a:spcBef>
                <a:spcPct val="20000"/>
              </a:spcBef>
              <a:defRPr/>
            </a:pPr>
            <a:r>
              <a:rPr lang="pt-BR" sz="1200" b="1" kern="0" dirty="0" smtClean="0">
                <a:latin typeface="+mn-lt"/>
              </a:rPr>
              <a:t>A.	Investigar Vulnerabilidade aos atuais Eventos Climáticos Extremos</a:t>
            </a:r>
          </a:p>
          <a:p>
            <a:pPr marL="1143000" lvl="2" indent="-228600" eaLnBrk="0" hangingPunct="0">
              <a:spcBef>
                <a:spcPct val="20000"/>
              </a:spcBef>
              <a:defRPr/>
            </a:pPr>
            <a:r>
              <a:rPr lang="pt-BR" sz="1200" b="1" kern="0" dirty="0" smtClean="0">
                <a:latin typeface="+mn-lt"/>
              </a:rPr>
              <a:t>B.	Analisar o  Leque de Variações Climáticas Previstas para o Futuro</a:t>
            </a:r>
          </a:p>
          <a:p>
            <a:pPr marL="1143000" lvl="2" indent="-228600" eaLnBrk="0" hangingPunct="0">
              <a:spcBef>
                <a:spcPct val="20000"/>
              </a:spcBef>
              <a:defRPr/>
            </a:pPr>
            <a:r>
              <a:rPr lang="pt-BR" sz="1200" b="1" kern="0" dirty="0" smtClean="0">
                <a:latin typeface="+mn-lt"/>
              </a:rPr>
              <a:t>C.	Avaliar os Prováveis Impactos Ecológicos das Previsões Climáticas</a:t>
            </a:r>
          </a:p>
          <a:p>
            <a:pPr marL="1143000" lvl="2" indent="-228600" eaLnBrk="0" hangingPunct="0">
              <a:spcBef>
                <a:spcPct val="20000"/>
              </a:spcBef>
              <a:buAutoNum type="alphaUcPeriod" startAt="4"/>
              <a:defRPr/>
            </a:pPr>
            <a:r>
              <a:rPr lang="pt-BR" sz="1200" b="1" kern="0" dirty="0" smtClean="0">
                <a:latin typeface="+mn-lt"/>
              </a:rPr>
              <a:t>À luz das previsões, avaliar quais serão as prováveis reações humanas e os Impactos associados às mesmas</a:t>
            </a:r>
          </a:p>
          <a:p>
            <a:pPr marL="1143000" lvl="2" indent="-228600" eaLnBrk="0" hangingPunct="0">
              <a:spcBef>
                <a:spcPct val="20000"/>
              </a:spcBef>
              <a:buAutoNum type="alphaUcPeriod" startAt="4"/>
              <a:defRPr/>
            </a:pPr>
            <a:r>
              <a:rPr lang="pt-BR" sz="1200" b="1" kern="0" dirty="0" smtClean="0">
                <a:latin typeface="+mn-lt"/>
              </a:rPr>
              <a:t>Levantar os Impactos potenciais mais certos de ocorreram e os mais críticos e registrá-los sob o título “Hipóteses de Mudanças”</a:t>
            </a:r>
          </a:p>
          <a:p>
            <a:pPr marL="1143000" lvl="2" indent="-228600" eaLnBrk="0" hangingPunct="0">
              <a:spcBef>
                <a:spcPct val="20000"/>
              </a:spcBef>
              <a:defRPr/>
            </a:pPr>
            <a:r>
              <a:rPr lang="pt-BR" sz="1200" b="1" kern="0" dirty="0" smtClean="0">
                <a:latin typeface="+mn-lt"/>
              </a:rPr>
              <a:t>F.	Capturar todos os Impactos do Clima previstos e integrá-los a um modelo conceitual do tipo caixa e setas</a:t>
            </a:r>
          </a:p>
          <a:p>
            <a:pPr marL="1143000" lvl="2" indent="-228600" eaLnBrk="0" hangingPunct="0">
              <a:spcBef>
                <a:spcPct val="20000"/>
              </a:spcBef>
              <a:defRPr/>
            </a:pPr>
            <a:r>
              <a:rPr lang="pt-BR" sz="1200" b="1" kern="0" dirty="0" smtClean="0">
                <a:latin typeface="+mn-lt"/>
              </a:rPr>
              <a:t>G.	Reavaliar a ordem de classificação das ameaças diretas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pt-BR" sz="1400" b="1" kern="0" dirty="0" smtClean="0">
                <a:latin typeface="+mn-lt"/>
                <a:cs typeface="+mn-cs"/>
              </a:rPr>
              <a:t>4.	Revisar Metas e Objetivos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pt-BR" sz="1400" b="1" kern="0" dirty="0" smtClean="0">
                <a:latin typeface="+mn-lt"/>
                <a:cs typeface="+mn-cs"/>
              </a:rPr>
              <a:t>5.	Identificar possíveis estratégias de adaptação às mudanças climáticas  baseado no novo modelo conceitual construído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pt-BR" sz="1400" b="1" kern="0" dirty="0" smtClean="0">
                <a:latin typeface="+mn-lt"/>
                <a:cs typeface="+mn-cs"/>
              </a:rPr>
              <a:t>6.	Estabelecer uma ordem entre estratégias baseada em viabilidade, custo, benefícios e sua robusteza face um possível clima futuro diferente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pt-BR" sz="1400" b="1" kern="0" dirty="0" smtClean="0">
                <a:latin typeface="+mn-lt"/>
                <a:cs typeface="+mn-cs"/>
              </a:rPr>
              <a:t>7.	Desenvolver cadeias lógicas detalhadas para as estratégias de Mudanças Climáticas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400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</a:pP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pt-BR" sz="3200" b="1" dirty="0" smtClean="0">
                <a:solidFill>
                  <a:srgbClr val="000099"/>
                </a:solidFill>
              </a:rPr>
              <a:t>Dificuldade: Nós temos uma avaliação de vulnerabilidade mas está em termos excessivamente gerais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en-US" sz="2000" dirty="0" smtClean="0"/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pt-BR" dirty="0" smtClean="0">
                <a:solidFill>
                  <a:srgbClr val="008000"/>
                </a:solidFill>
              </a:rPr>
              <a:t>Introduzir a informação sobre vulnerabilidade no processo de Padrões Abertos utilizando os alvos de conservação – isto provavelmente vai levantar uma serie de perguntas sem respostas tornando necessário pesquisa/monitoramento mais específico.</a:t>
            </a:r>
            <a:endParaRPr lang="pt-BR" dirty="0" smtClean="0">
              <a:solidFill>
                <a:srgbClr val="000099"/>
              </a:solidFill>
            </a:endParaRP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 smtClean="0">
              <a:solidFill>
                <a:srgbClr val="000099"/>
              </a:solidFill>
            </a:endParaRP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 smtClean="0"/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 smtClean="0">
              <a:solidFill>
                <a:srgbClr val="008000"/>
              </a:solidFill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096000" y="1524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pt-BR" sz="2800" b="1" kern="0" dirty="0" smtClean="0">
                <a:solidFill>
                  <a:schemeClr val="bg1"/>
                </a:solidFill>
              </a:rPr>
              <a:t>Planejamento Operacional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828800" y="0"/>
            <a:ext cx="495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solidFill>
                  <a:schemeClr val="bg1"/>
                </a:solidFill>
              </a:rPr>
              <a:t>Dificuldades comuns &amp; Recomendações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</a:pPr>
            <a:r>
              <a:rPr lang="pt-BR" sz="3200" b="1" dirty="0" smtClean="0">
                <a:solidFill>
                  <a:srgbClr val="000099"/>
                </a:solidFill>
              </a:rPr>
              <a:t>    Dificuldade: a ameaça maior atual é o excesso de emissões de CO2 mas há pouco que a equipe possa fazer a respeito…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en-US" sz="2000" dirty="0" smtClean="0"/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pt-BR" dirty="0" smtClean="0">
                <a:solidFill>
                  <a:srgbClr val="008000"/>
                </a:solidFill>
              </a:rPr>
              <a:t>Embora é considerado tecnicamente incorreto, recomendamos tratar os vários elementos das Mudanças Climática  (aumento no nível dos mares, nas temperatura das águas e do ar, tempestades mais intensas e mais frequentes etc.) como sendo ameaças para fins de planejamento. Isto permitirá sua comparação com outras ameaças e uma compreensão de possíveis sinergias entre clima e outras ameaças.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 smtClean="0">
              <a:solidFill>
                <a:srgbClr val="000099"/>
              </a:solidFill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096000" y="1524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pt-BR" sz="2800" b="1" kern="0" dirty="0" smtClean="0">
                <a:solidFill>
                  <a:schemeClr val="bg1"/>
                </a:solidFill>
              </a:rPr>
              <a:t>Planejamento Operacional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828800" y="0"/>
            <a:ext cx="495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solidFill>
                  <a:schemeClr val="bg1"/>
                </a:solidFill>
              </a:rPr>
              <a:t>Dificuldades comuns &amp; Recomendações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10187</TotalTime>
  <Words>879</Words>
  <Application>Microsoft Office PowerPoint</Application>
  <PresentationFormat>Apresentação na tela (4:3)</PresentationFormat>
  <Paragraphs>118</Paragraphs>
  <Slides>14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Comic Sans MS</vt:lpstr>
      <vt:lpstr>Garamond</vt:lpstr>
      <vt:lpstr>1_Default Design</vt:lpstr>
      <vt:lpstr>Custom Design</vt:lpstr>
      <vt:lpstr>Mudanças Climáticas  destrinchando-as</vt:lpstr>
      <vt:lpstr>Apresentação do PowerPoint</vt:lpstr>
      <vt:lpstr>Apresentação do PowerPoint</vt:lpstr>
      <vt:lpstr>Dificuldade: A equipe não esta bem informada sobre mudanças climática e adaptação a elas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Nuclear Energy Institute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 Britt</dc:creator>
  <cp:lastModifiedBy>Anita Diederichsen</cp:lastModifiedBy>
  <cp:revision>550</cp:revision>
  <dcterms:created xsi:type="dcterms:W3CDTF">2002-12-14T17:41:30Z</dcterms:created>
  <dcterms:modified xsi:type="dcterms:W3CDTF">2014-05-21T11:36:41Z</dcterms:modified>
</cp:coreProperties>
</file>