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embeddings/oleObject1.bin" ContentType="application/vnd.openxmlformats-officedocument.oleObject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  <p:sldMasterId id="2147483652" r:id="rId2"/>
  </p:sldMasterIdLst>
  <p:notesMasterIdLst>
    <p:notesMasterId r:id="rId27"/>
  </p:notesMasterIdLst>
  <p:handoutMasterIdLst>
    <p:handoutMasterId r:id="rId28"/>
  </p:handoutMasterIdLst>
  <p:sldIdLst>
    <p:sldId id="256" r:id="rId3"/>
    <p:sldId id="531" r:id="rId4"/>
    <p:sldId id="573" r:id="rId5"/>
    <p:sldId id="547" r:id="rId6"/>
    <p:sldId id="534" r:id="rId7"/>
    <p:sldId id="566" r:id="rId8"/>
    <p:sldId id="545" r:id="rId9"/>
    <p:sldId id="564" r:id="rId10"/>
    <p:sldId id="546" r:id="rId11"/>
    <p:sldId id="571" r:id="rId12"/>
    <p:sldId id="574" r:id="rId13"/>
    <p:sldId id="548" r:id="rId14"/>
    <p:sldId id="549" r:id="rId15"/>
    <p:sldId id="565" r:id="rId16"/>
    <p:sldId id="567" r:id="rId17"/>
    <p:sldId id="572" r:id="rId18"/>
    <p:sldId id="562" r:id="rId19"/>
    <p:sldId id="563" r:id="rId20"/>
    <p:sldId id="556" r:id="rId21"/>
    <p:sldId id="557" r:id="rId22"/>
    <p:sldId id="558" r:id="rId23"/>
    <p:sldId id="559" r:id="rId24"/>
    <p:sldId id="575" r:id="rId25"/>
    <p:sldId id="576" r:id="rId2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264">
          <p15:clr>
            <a:srgbClr val="A4A3A4"/>
          </p15:clr>
        </p15:guide>
        <p15:guide id="2" pos="2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 scaleToFitPaper="1"/>
  <p:clrMru>
    <a:srgbClr val="00FF00"/>
    <a:srgbClr val="FF6FCF"/>
    <a:srgbClr val="FFC146"/>
    <a:srgbClr val="FFCC66"/>
    <a:srgbClr val="0070C0"/>
    <a:srgbClr val="008000"/>
    <a:srgbClr val="FF3300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0824" autoAdjust="0"/>
  </p:normalViewPr>
  <p:slideViewPr>
    <p:cSldViewPr>
      <p:cViewPr>
        <p:scale>
          <a:sx n="45" d="100"/>
          <a:sy n="45" d="100"/>
        </p:scale>
        <p:origin x="-2064" y="-232"/>
      </p:cViewPr>
      <p:guideLst>
        <p:guide orient="horz" pos="3264"/>
        <p:guide pos="2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5680"/>
    </p:cViewPr>
  </p:sorterViewPr>
  <p:notesViewPr>
    <p:cSldViewPr>
      <p:cViewPr varScale="1">
        <p:scale>
          <a:sx n="83" d="100"/>
          <a:sy n="83" d="100"/>
        </p:scale>
        <p:origin x="-1908" y="-7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notesMaster" Target="notesMasters/notesMaster1.xml"/><Relationship Id="rId28" Type="http://schemas.openxmlformats.org/officeDocument/2006/relationships/handoutMaster" Target="handoutMasters/handoutMaster1.xml"/><Relationship Id="rId2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7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33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83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83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83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A48CEA04-5573-4211-A656-F9959BAFAC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1834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4CD50FF1-3FA6-46CC-943D-67993AEBAE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84910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34" charset="-128"/>
        <a:cs typeface="MS PGothic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34" charset="-128"/>
        <a:cs typeface="MS PGothic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34" charset="-128"/>
        <a:cs typeface="MS PGothic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34" charset="-128"/>
        <a:cs typeface="MS PGothic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34" charset="-128"/>
        <a:cs typeface="MS PGothic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EC4845D-D1FA-4EA8-900A-030F95C24B8A}" type="slidenum">
              <a:rPr lang="en-US" smtClean="0">
                <a:latin typeface="Arial" charset="0"/>
              </a:rPr>
              <a:pPr/>
              <a:t>1</a:t>
            </a:fld>
            <a:endParaRPr lang="en-US" smtClean="0">
              <a:latin typeface="Arial" charset="0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365907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1BE7770-9EA8-4C5D-B634-CFE98A0E5B5C}" type="slidenum">
              <a:rPr lang="en-US" smtClean="0">
                <a:latin typeface="Arial" charset="0"/>
              </a:rPr>
              <a:pPr/>
              <a:t>10</a:t>
            </a:fld>
            <a:endParaRPr lang="en-US" smtClean="0">
              <a:latin typeface="Arial" charset="0"/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pt-BR" noProof="0" dirty="0" smtClean="0"/>
              <a:t>Um diagrama situacional confeccionado por crianças de uma escola primária  na Tanzânia.</a:t>
            </a:r>
          </a:p>
        </p:txBody>
      </p:sp>
    </p:spTree>
    <p:extLst>
      <p:ext uri="{BB962C8B-B14F-4D97-AF65-F5344CB8AC3E}">
        <p14:creationId xmlns:p14="http://schemas.microsoft.com/office/powerpoint/2010/main" val="23008950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423498B-AA2B-4A2A-ACD1-EFA757DD0359}" type="slidenum">
              <a:rPr lang="en-US" smtClean="0">
                <a:latin typeface="Arial" charset="0"/>
              </a:rPr>
              <a:pPr/>
              <a:t>11</a:t>
            </a:fld>
            <a:endParaRPr lang="en-US" smtClean="0">
              <a:latin typeface="Arial" charset="0"/>
            </a:endParaRPr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pt-BR" noProof="0" dirty="0" smtClean="0"/>
              <a:t>Um diagrama de análise situacional</a:t>
            </a:r>
            <a:r>
              <a:rPr lang="pt-BR" baseline="0" noProof="0" dirty="0" smtClean="0"/>
              <a:t> confeccionado por crianças de uma escola primária na Tanzânia</a:t>
            </a:r>
            <a:endParaRPr lang="pt-BR" noProof="0" dirty="0" smtClean="0"/>
          </a:p>
        </p:txBody>
      </p:sp>
    </p:spTree>
    <p:extLst>
      <p:ext uri="{BB962C8B-B14F-4D97-AF65-F5344CB8AC3E}">
        <p14:creationId xmlns:p14="http://schemas.microsoft.com/office/powerpoint/2010/main" val="8245811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F35C24F-9B81-4794-A6E1-62427C4FA9DC}" type="slidenum">
              <a:rPr lang="en-US" smtClean="0">
                <a:latin typeface="Arial" charset="0"/>
              </a:rPr>
              <a:pPr/>
              <a:t>12</a:t>
            </a:fld>
            <a:endParaRPr lang="en-US" smtClean="0">
              <a:latin typeface="Arial" charset="0"/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pt-BR" noProof="0" dirty="0" smtClean="0">
                <a:solidFill>
                  <a:srgbClr val="FF0000"/>
                </a:solidFill>
              </a:rPr>
              <a:t>PERGUNTA  DE MB:  A EQUIPE DEVE ESTABELECER SEUS OBJETIVOS E METAS DE REDUÇÃO DE AMEAÇAS ANTES DE CONDUZIR</a:t>
            </a:r>
            <a:r>
              <a:rPr lang="pt-BR" baseline="0" noProof="0" dirty="0" smtClean="0">
                <a:solidFill>
                  <a:srgbClr val="FF0000"/>
                </a:solidFill>
              </a:rPr>
              <a:t> A ANÁLISE SITUACIONAL</a:t>
            </a:r>
            <a:r>
              <a:rPr lang="pt-BR" noProof="0" dirty="0" smtClean="0">
                <a:solidFill>
                  <a:srgbClr val="FF0000"/>
                </a:solidFill>
              </a:rPr>
              <a:t>?  A VERSÃO ANTERIOR DESTE SLIDE PRESSUPUS</a:t>
            </a:r>
            <a:r>
              <a:rPr lang="pt-BR" baseline="0" noProof="0" dirty="0" smtClean="0">
                <a:solidFill>
                  <a:srgbClr val="FF0000"/>
                </a:solidFill>
              </a:rPr>
              <a:t> QUE ELES JÁ TERIAM</a:t>
            </a:r>
            <a:r>
              <a:rPr lang="pt-BR" noProof="0" dirty="0" smtClean="0">
                <a:solidFill>
                  <a:srgbClr val="FF0000"/>
                </a:solidFill>
              </a:rPr>
              <a:t>.  A NOTA DE RODAPÉ QUE</a:t>
            </a:r>
            <a:r>
              <a:rPr lang="pt-BR" baseline="0" noProof="0" dirty="0" smtClean="0">
                <a:solidFill>
                  <a:srgbClr val="FF0000"/>
                </a:solidFill>
              </a:rPr>
              <a:t> SEGU</a:t>
            </a:r>
            <a:r>
              <a:rPr lang="pt-BR" noProof="0" dirty="0" smtClean="0">
                <a:solidFill>
                  <a:srgbClr val="FF0000"/>
                </a:solidFill>
              </a:rPr>
              <a:t>E  </a:t>
            </a:r>
            <a:r>
              <a:rPr lang="pt-BR" noProof="0" dirty="0" err="1" smtClean="0">
                <a:solidFill>
                  <a:srgbClr val="FF0000"/>
                </a:solidFill>
              </a:rPr>
              <a:t>FOITIRADA</a:t>
            </a:r>
            <a:r>
              <a:rPr lang="pt-BR" noProof="0" dirty="0" smtClean="0">
                <a:solidFill>
                  <a:srgbClr val="FF0000"/>
                </a:solidFill>
              </a:rPr>
              <a:t> DA VERSÃO ANTERIOR: 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BR" noProof="0" dirty="0" smtClean="0"/>
              <a:t>*</a:t>
            </a:r>
            <a:r>
              <a:rPr lang="pt-BR" sz="1200" kern="1200" noProof="0" dirty="0" smtClean="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MS PGothic" charset="0"/>
              </a:rPr>
              <a:t>Frequentemente vale a pena ter pelo menos um objetivo e/ou meta provisória  </a:t>
            </a:r>
            <a:r>
              <a:rPr lang="pt-BR" sz="1200" kern="1200" noProof="0" dirty="0" smtClean="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MS PGothic" charset="0"/>
              </a:rPr>
              <a:t>para </a:t>
            </a:r>
            <a:r>
              <a:rPr lang="pt-BR" sz="1200" kern="1200" noProof="0" dirty="0" smtClean="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MS PGothic" charset="0"/>
              </a:rPr>
              <a:t>ter uma visão mais clara da escala necessária para suas ações  para obter sucesso com seu alvo. Saltar diretamente das ameaças para a análise situacional sem pensar na questão de escala pode resultar em pensamento demasiadamente estreito ou sem orientação, debatendo entre múltiplos conjuntos de possíveis conexões. </a:t>
            </a:r>
          </a:p>
          <a:p>
            <a:pPr eaLnBrk="1" hangingPunct="1"/>
            <a:endParaRPr lang="pt-BR" noProof="0" dirty="0" smtClean="0"/>
          </a:p>
        </p:txBody>
      </p:sp>
    </p:spTree>
    <p:extLst>
      <p:ext uri="{BB962C8B-B14F-4D97-AF65-F5344CB8AC3E}">
        <p14:creationId xmlns:p14="http://schemas.microsoft.com/office/powerpoint/2010/main" val="65255088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08377F6-C133-4A2D-BBF8-6B07DB27A575}" type="slidenum">
              <a:rPr lang="en-US" smtClean="0">
                <a:latin typeface="Arial" charset="0"/>
              </a:rPr>
              <a:pPr/>
              <a:t>13</a:t>
            </a:fld>
            <a:endParaRPr lang="en-US" smtClean="0">
              <a:latin typeface="Arial" charset="0"/>
            </a:endParaRPr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300228281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06FD975-2C27-400F-A77E-F20E9472D2D2}" type="slidenum">
              <a:rPr lang="en-US" smtClean="0">
                <a:latin typeface="Arial" charset="0"/>
              </a:rPr>
              <a:pPr/>
              <a:t>14</a:t>
            </a:fld>
            <a:endParaRPr lang="en-US" smtClean="0">
              <a:latin typeface="Arial" charset="0"/>
            </a:endParaRPr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85521068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AE31411-313D-45E0-91D7-F1BBF7A7D248}" type="slidenum">
              <a:rPr lang="en-US" smtClean="0">
                <a:latin typeface="Arial" charset="0"/>
              </a:rPr>
              <a:pPr/>
              <a:t>15</a:t>
            </a:fld>
            <a:endParaRPr lang="en-US" smtClean="0">
              <a:latin typeface="Arial" charset="0"/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4106600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0D5834B-BE77-415C-B2B3-0F17A78D2D9E}" type="slidenum">
              <a:rPr lang="en-US" smtClean="0">
                <a:latin typeface="Arial" charset="0"/>
              </a:rPr>
              <a:pPr/>
              <a:t>16</a:t>
            </a:fld>
            <a:endParaRPr lang="en-US" smtClean="0">
              <a:latin typeface="Arial" charset="0"/>
            </a:endParaRPr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4792117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D764EC9-0F49-4613-8E59-ED447001A2CE}" type="slidenum">
              <a:rPr lang="en-US" smtClean="0">
                <a:latin typeface="Arial" charset="0"/>
              </a:rPr>
              <a:pPr/>
              <a:t>17</a:t>
            </a:fld>
            <a:endParaRPr lang="en-US" smtClean="0">
              <a:latin typeface="Arial" charset="0"/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8124529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1A58D04-21D2-4D70-AF8D-0BCEB6339330}" type="slidenum">
              <a:rPr lang="en-US" smtClean="0">
                <a:latin typeface="Arial" charset="0"/>
              </a:rPr>
              <a:pPr/>
              <a:t>18</a:t>
            </a:fld>
            <a:endParaRPr lang="en-US" smtClean="0">
              <a:latin typeface="Arial" charset="0"/>
            </a:endParaRPr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0131088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A9A0FE3-3693-4C80-A82A-14C460B348A7}" type="slidenum">
              <a:rPr lang="en-US" smtClean="0">
                <a:latin typeface="Arial" charset="0"/>
              </a:rPr>
              <a:pPr/>
              <a:t>19</a:t>
            </a:fld>
            <a:endParaRPr lang="en-US" smtClean="0">
              <a:latin typeface="Arial" charset="0"/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7977047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86B9747-9DD2-45AC-A3D4-3F41D921088F}" type="slidenum">
              <a:rPr lang="en-US" smtClean="0">
                <a:latin typeface="Arial" charset="0"/>
              </a:rPr>
              <a:pPr/>
              <a:t>2</a:t>
            </a:fld>
            <a:endParaRPr lang="en-US" smtClean="0">
              <a:latin typeface="Arial" charset="0"/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558938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77AA0CA-2487-4FDD-B050-35B4A99450D1}" type="slidenum">
              <a:rPr lang="en-US" smtClean="0">
                <a:latin typeface="Arial" charset="0"/>
              </a:rPr>
              <a:pPr/>
              <a:t>20</a:t>
            </a:fld>
            <a:endParaRPr lang="en-US" smtClean="0">
              <a:latin typeface="Arial" charset="0"/>
            </a:endParaRP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332590417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3E211E4-64B2-428A-AA73-138C053E4DB3}" type="slidenum">
              <a:rPr lang="en-US" smtClean="0">
                <a:latin typeface="Arial" charset="0"/>
              </a:rPr>
              <a:pPr/>
              <a:t>21</a:t>
            </a:fld>
            <a:endParaRPr lang="en-US" smtClean="0">
              <a:latin typeface="Arial" charset="0"/>
            </a:endParaRPr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244772545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5BE9B84-C752-4C73-BF9A-8516263A1F4C}" type="slidenum">
              <a:rPr lang="en-US" smtClean="0">
                <a:latin typeface="Arial" charset="0"/>
              </a:rPr>
              <a:pPr/>
              <a:t>22</a:t>
            </a:fld>
            <a:endParaRPr lang="en-US" smtClean="0">
              <a:latin typeface="Arial" charset="0"/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r>
              <a:rPr lang="pt-BR" noProof="0" dirty="0" smtClean="0"/>
              <a:t>Caixas em magenta representam</a:t>
            </a:r>
            <a:r>
              <a:rPr lang="pt-BR" baseline="0" noProof="0" dirty="0" smtClean="0"/>
              <a:t> ameaças diretas e indiretas</a:t>
            </a:r>
            <a:endParaRPr lang="pt-BR" noProof="0" dirty="0" smtClean="0"/>
          </a:p>
        </p:txBody>
      </p:sp>
    </p:spTree>
    <p:extLst>
      <p:ext uri="{BB962C8B-B14F-4D97-AF65-F5344CB8AC3E}">
        <p14:creationId xmlns:p14="http://schemas.microsoft.com/office/powerpoint/2010/main" val="267562643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1A58D04-21D2-4D70-AF8D-0BCEB6339330}" type="slidenum">
              <a:rPr lang="en-US" smtClean="0">
                <a:latin typeface="Arial" charset="0"/>
              </a:rPr>
              <a:pPr/>
              <a:t>23</a:t>
            </a:fld>
            <a:endParaRPr lang="en-US" smtClean="0">
              <a:latin typeface="Arial" charset="0"/>
            </a:endParaRPr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0131088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1A58D04-21D2-4D70-AF8D-0BCEB6339330}" type="slidenum">
              <a:rPr lang="en-US" smtClean="0">
                <a:latin typeface="Arial" charset="0"/>
              </a:rPr>
              <a:pPr/>
              <a:t>24</a:t>
            </a:fld>
            <a:endParaRPr lang="en-US" smtClean="0">
              <a:latin typeface="Arial" charset="0"/>
            </a:endParaRPr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013108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0967F0D-DF37-4618-9E73-7073A0257A89}" type="slidenum">
              <a:rPr lang="en-US" smtClean="0">
                <a:latin typeface="Arial" charset="0"/>
              </a:rPr>
              <a:pPr/>
              <a:t>3</a:t>
            </a:fld>
            <a:endParaRPr lang="en-US" smtClean="0">
              <a:latin typeface="Arial" charset="0"/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26786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C2D3A87-5BDD-4CA5-AE57-BC6854FD7DA5}" type="slidenum">
              <a:rPr lang="en-US" smtClean="0">
                <a:latin typeface="Arial" charset="0"/>
              </a:rPr>
              <a:pPr/>
              <a:t>4</a:t>
            </a:fld>
            <a:endParaRPr lang="en-US" smtClean="0">
              <a:latin typeface="Arial" charset="0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673279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31E9B0D-0157-4070-B9C2-123BABFD9C3A}" type="slidenum">
              <a:rPr lang="en-US" smtClean="0">
                <a:latin typeface="Arial" charset="0"/>
              </a:rPr>
              <a:pPr/>
              <a:t>5</a:t>
            </a:fld>
            <a:endParaRPr lang="en-US" smtClean="0">
              <a:latin typeface="Arial" charset="0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2091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43C1053-AEE8-4E14-9AEA-1A5CE5509FED}" type="slidenum">
              <a:rPr lang="en-US" smtClean="0">
                <a:latin typeface="Arial" charset="0"/>
              </a:rPr>
              <a:pPr/>
              <a:t>6</a:t>
            </a:fld>
            <a:endParaRPr lang="en-US" smtClean="0">
              <a:latin typeface="Arial" charset="0"/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570352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77E3B4B-24B9-4AA1-BFA7-B2D5EF349002}" type="slidenum">
              <a:rPr lang="en-US" smtClean="0">
                <a:latin typeface="Arial" charset="0"/>
              </a:rPr>
              <a:pPr/>
              <a:t>7</a:t>
            </a:fld>
            <a:endParaRPr lang="en-US" smtClean="0">
              <a:latin typeface="Arial" charset="0"/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389335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AF07142-517D-485F-9A68-114EAC8BECF0}" type="slidenum">
              <a:rPr lang="en-US" smtClean="0">
                <a:latin typeface="Arial" charset="0"/>
              </a:rPr>
              <a:pPr/>
              <a:t>8</a:t>
            </a:fld>
            <a:endParaRPr lang="en-US" smtClean="0">
              <a:latin typeface="Arial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371787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4498CD2-452D-4D44-8E0F-CC14FCFF49E2}" type="slidenum">
              <a:rPr lang="en-US" smtClean="0">
                <a:latin typeface="Arial" charset="0"/>
              </a:rPr>
              <a:pPr/>
              <a:t>9</a:t>
            </a:fld>
            <a:endParaRPr lang="en-US" smtClean="0">
              <a:latin typeface="Arial" charset="0"/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325335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CCNet PP header blank-02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083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04800" y="2819400"/>
            <a:ext cx="6477000" cy="1524000"/>
          </a:xfrm>
        </p:spPr>
        <p:txBody>
          <a:bodyPr/>
          <a:lstStyle>
            <a:lvl1pPr>
              <a:defRPr sz="4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083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886200" y="5715000"/>
            <a:ext cx="5105400" cy="1066800"/>
          </a:xfrm>
        </p:spPr>
        <p:txBody>
          <a:bodyPr/>
          <a:lstStyle>
            <a:lvl1pPr marL="0" indent="0">
              <a:buFontTx/>
              <a:buNone/>
              <a:defRPr sz="3200">
                <a:latin typeface="Garamond" pitchFamily="18" charset="0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371600"/>
            <a:ext cx="2057400" cy="44180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371600"/>
            <a:ext cx="6019800" cy="44180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716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38200" y="2667000"/>
            <a:ext cx="3659188" cy="31226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9788" y="2667000"/>
            <a:ext cx="3660775" cy="31226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362200"/>
            <a:ext cx="4038600" cy="3763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362200"/>
            <a:ext cx="4038600" cy="3763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143000"/>
            <a:ext cx="2057400" cy="49831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019800" cy="49831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667000"/>
            <a:ext cx="3659188" cy="3122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9788" y="2667000"/>
            <a:ext cx="3660775" cy="3122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13" Type="http://schemas.openxmlformats.org/officeDocument/2006/relationships/image" Target="../media/image2.jpeg"/><Relationship Id="rId14" Type="http://schemas.openxmlformats.org/officeDocument/2006/relationships/image" Target="../media/image3.emf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2286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2667000"/>
            <a:ext cx="7472363" cy="312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5"/>
          <p:cNvSpPr>
            <a:spLocks noChangeArrowheads="1"/>
          </p:cNvSpPr>
          <p:nvPr/>
        </p:nvSpPr>
        <p:spPr bwMode="auto">
          <a:xfrm>
            <a:off x="3276600" y="228600"/>
            <a:ext cx="5562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endParaRPr lang="pt-BR" sz="4000" b="1">
              <a:latin typeface="Garamond" pitchFamily="18" charset="0"/>
            </a:endParaRPr>
          </a:p>
        </p:txBody>
      </p:sp>
      <p:pic>
        <p:nvPicPr>
          <p:cNvPr id="1029" name="Picture 7" descr="CCNet PP header blank-02.jpg"/>
          <p:cNvPicPr>
            <a:picLocks noChangeAspect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440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58" r:id="rId1"/>
    <p:sldLayoutId id="2147484036" r:id="rId2"/>
    <p:sldLayoutId id="2147484037" r:id="rId3"/>
    <p:sldLayoutId id="2147484038" r:id="rId4"/>
    <p:sldLayoutId id="2147484039" r:id="rId5"/>
    <p:sldLayoutId id="2147484040" r:id="rId6"/>
    <p:sldLayoutId id="2147484041" r:id="rId7"/>
    <p:sldLayoutId id="2147484042" r:id="rId8"/>
    <p:sldLayoutId id="2147484043" r:id="rId9"/>
    <p:sldLayoutId id="2147484044" r:id="rId10"/>
    <p:sldLayoutId id="2147484045" r:id="rId11"/>
    <p:sldLayoutId id="2147484046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+mj-lt"/>
          <a:ea typeface="ＭＳ Ｐゴシック" pitchFamily="34" charset="-128"/>
          <a:cs typeface="MS PGothic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Garamond" pitchFamily="18" charset="0"/>
          <a:ea typeface="ＭＳ Ｐゴシック" pitchFamily="34" charset="-128"/>
          <a:cs typeface="MS PGothic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Garamond" pitchFamily="18" charset="0"/>
          <a:ea typeface="ＭＳ Ｐゴシック" pitchFamily="34" charset="-128"/>
          <a:cs typeface="MS PGothic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Garamond" pitchFamily="18" charset="0"/>
          <a:ea typeface="ＭＳ Ｐゴシック" pitchFamily="34" charset="-128"/>
          <a:cs typeface="MS PGothic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Garamond" pitchFamily="18" charset="0"/>
          <a:ea typeface="ＭＳ Ｐゴシック" pitchFamily="34" charset="-128"/>
          <a:cs typeface="MS PGothic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34" charset="-128"/>
          <a:cs typeface="MS PGothic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ＭＳ Ｐゴシック" pitchFamily="34" charset="-128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34" charset="-128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ＭＳ Ｐゴシック" pitchFamily="34" charset="-128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ＭＳ Ｐゴシック" pitchFamily="34" charset="-128"/>
          <a:cs typeface="MS PGothic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1430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362200"/>
            <a:ext cx="8229600" cy="376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2052" name="Picture 7" descr="skyscape banner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8" descr="TNCLogoPrimary_Rev_Wht349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2438400" cy="1217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47" r:id="rId1"/>
    <p:sldLayoutId id="2147484048" r:id="rId2"/>
    <p:sldLayoutId id="2147484049" r:id="rId3"/>
    <p:sldLayoutId id="2147484050" r:id="rId4"/>
    <p:sldLayoutId id="2147484051" r:id="rId5"/>
    <p:sldLayoutId id="2147484052" r:id="rId6"/>
    <p:sldLayoutId id="2147484053" r:id="rId7"/>
    <p:sldLayoutId id="2147484054" r:id="rId8"/>
    <p:sldLayoutId id="2147484055" r:id="rId9"/>
    <p:sldLayoutId id="2147484056" r:id="rId10"/>
    <p:sldLayoutId id="214748405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ＭＳ Ｐゴシック" pitchFamily="34" charset="-128"/>
          <a:cs typeface="MS PGothic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Garamond" pitchFamily="18" charset="0"/>
          <a:ea typeface="ＭＳ Ｐゴシック" pitchFamily="34" charset="-128"/>
          <a:cs typeface="MS PGothic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Garamond" pitchFamily="18" charset="0"/>
          <a:ea typeface="ＭＳ Ｐゴシック" pitchFamily="34" charset="-128"/>
          <a:cs typeface="MS PGothic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Garamond" pitchFamily="18" charset="0"/>
          <a:ea typeface="ＭＳ Ｐゴシック" pitchFamily="34" charset="-128"/>
          <a:cs typeface="MS PGothic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Garamond" pitchFamily="18" charset="0"/>
          <a:ea typeface="ＭＳ Ｐゴシック" pitchFamily="34" charset="-128"/>
          <a:cs typeface="MS PGothic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Garamond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Garamond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Garamond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34" charset="-128"/>
          <a:cs typeface="MS PGothic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34" charset="-128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34" charset="-128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34" charset="-128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34" charset="-128"/>
          <a:cs typeface="MS PGothic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7.w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7.w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7.w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8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5.w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1752600"/>
            <a:ext cx="8534400" cy="2209800"/>
          </a:xfrm>
        </p:spPr>
        <p:txBody>
          <a:bodyPr/>
          <a:lstStyle/>
          <a:p>
            <a:pPr algn="ctr" eaLnBrk="1" hangingPunct="1"/>
            <a:r>
              <a:rPr lang="pt-BR" sz="6000" b="1" dirty="0" smtClean="0">
                <a:solidFill>
                  <a:schemeClr val="accent2"/>
                </a:solidFill>
                <a:latin typeface="Calibri" pitchFamily="34" charset="0"/>
              </a:rPr>
              <a:t>Análise Situacional</a:t>
            </a:r>
            <a:endParaRPr lang="pt-BR" sz="5400" dirty="0" smtClean="0">
              <a:solidFill>
                <a:schemeClr val="accent2"/>
              </a:solidFill>
              <a:latin typeface="Calibri" pitchFamily="34" charset="0"/>
            </a:endParaRPr>
          </a:p>
        </p:txBody>
      </p:sp>
      <p:sp>
        <p:nvSpPr>
          <p:cNvPr id="4099" name="TextBox 5"/>
          <p:cNvSpPr txBox="1">
            <a:spLocks noChangeArrowheads="1"/>
          </p:cNvSpPr>
          <p:nvPr/>
        </p:nvSpPr>
        <p:spPr bwMode="auto">
          <a:xfrm>
            <a:off x="1524000" y="152400"/>
            <a:ext cx="74676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t-BR" sz="3600" b="1" dirty="0" smtClean="0">
                <a:solidFill>
                  <a:schemeClr val="bg1"/>
                </a:solidFill>
                <a:latin typeface="Calibri" pitchFamily="34" charset="0"/>
              </a:rPr>
              <a:t>Rede de Treinadores em Conservação </a:t>
            </a:r>
          </a:p>
          <a:p>
            <a:pPr algn="ctr"/>
            <a:r>
              <a:rPr lang="pt-BR" sz="3600" b="1" dirty="0" smtClean="0">
                <a:solidFill>
                  <a:schemeClr val="bg1"/>
                </a:solidFill>
                <a:latin typeface="Calibri" pitchFamily="34" charset="0"/>
              </a:rPr>
              <a:t>Capacitando Novos Treinadores</a:t>
            </a:r>
            <a:endParaRPr lang="en-US" sz="36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4" name="Rectangle 12"/>
          <p:cNvSpPr>
            <a:spLocks noChangeArrowheads="1"/>
          </p:cNvSpPr>
          <p:nvPr/>
        </p:nvSpPr>
        <p:spPr bwMode="auto">
          <a:xfrm>
            <a:off x="0" y="3810000"/>
            <a:ext cx="91440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defRPr/>
            </a:pPr>
            <a:r>
              <a:rPr lang="pt-BR" sz="4000" b="1" dirty="0" smtClean="0">
                <a:solidFill>
                  <a:srgbClr val="008000"/>
                </a:solidFill>
                <a:latin typeface="+mn-lt"/>
                <a:ea typeface="+mn-ea"/>
              </a:rPr>
              <a:t>Entender o contexto para poder </a:t>
            </a:r>
            <a:r>
              <a:rPr lang="pt-BR" sz="4000" b="1" dirty="0" smtClean="0">
                <a:solidFill>
                  <a:srgbClr val="008000"/>
                </a:solidFill>
                <a:latin typeface="+mn-lt"/>
                <a:ea typeface="+mn-ea"/>
              </a:rPr>
              <a:t>desenvolver </a:t>
            </a:r>
            <a:r>
              <a:rPr lang="pt-BR" sz="4000" b="1" dirty="0" smtClean="0">
                <a:solidFill>
                  <a:srgbClr val="008000"/>
                </a:solidFill>
                <a:latin typeface="+mn-lt"/>
                <a:ea typeface="+mn-ea"/>
              </a:rPr>
              <a:t>estratégias</a:t>
            </a:r>
            <a:endParaRPr lang="pt-BR" sz="4000" b="1" dirty="0">
              <a:solidFill>
                <a:srgbClr val="008000"/>
              </a:solidFill>
              <a:latin typeface="+mn-lt"/>
              <a:ea typeface="+mn-ea"/>
            </a:endParaRPr>
          </a:p>
        </p:txBody>
      </p:sp>
      <p:grpSp>
        <p:nvGrpSpPr>
          <p:cNvPr id="2" name="Group 167"/>
          <p:cNvGrpSpPr>
            <a:grpSpLocks/>
          </p:cNvGrpSpPr>
          <p:nvPr/>
        </p:nvGrpSpPr>
        <p:grpSpPr bwMode="auto">
          <a:xfrm>
            <a:off x="7696200" y="5562600"/>
            <a:ext cx="1068388" cy="750888"/>
            <a:chOff x="2436813" y="2220913"/>
            <a:chExt cx="4849812" cy="2968625"/>
          </a:xfrm>
        </p:grpSpPr>
        <p:sp>
          <p:nvSpPr>
            <p:cNvPr id="7" name="Freeform 4"/>
            <p:cNvSpPr>
              <a:spLocks/>
            </p:cNvSpPr>
            <p:nvPr/>
          </p:nvSpPr>
          <p:spPr bwMode="auto">
            <a:xfrm>
              <a:off x="5830961" y="2220913"/>
              <a:ext cx="1455664" cy="2968625"/>
            </a:xfrm>
            <a:custGeom>
              <a:avLst/>
              <a:gdLst>
                <a:gd name="T0" fmla="*/ 2147483647 w 3504"/>
                <a:gd name="T1" fmla="*/ 2147483647 h 8064"/>
                <a:gd name="T2" fmla="*/ 2147483647 w 3504"/>
                <a:gd name="T3" fmla="*/ 2147483647 h 8064"/>
                <a:gd name="T4" fmla="*/ 2147483647 w 3504"/>
                <a:gd name="T5" fmla="*/ 0 h 8064"/>
                <a:gd name="T6" fmla="*/ 2147483647 w 3504"/>
                <a:gd name="T7" fmla="*/ 0 h 8064"/>
                <a:gd name="T8" fmla="*/ 2147483647 w 3504"/>
                <a:gd name="T9" fmla="*/ 0 h 8064"/>
                <a:gd name="T10" fmla="*/ 2147483647 w 3504"/>
                <a:gd name="T11" fmla="*/ 0 h 8064"/>
                <a:gd name="T12" fmla="*/ 0 w 3504"/>
                <a:gd name="T13" fmla="*/ 2147483647 h 8064"/>
                <a:gd name="T14" fmla="*/ 0 w 3504"/>
                <a:gd name="T15" fmla="*/ 2147483647 h 8064"/>
                <a:gd name="T16" fmla="*/ 0 w 3504"/>
                <a:gd name="T17" fmla="*/ 2147483647 h 8064"/>
                <a:gd name="T18" fmla="*/ 2147483647 w 3504"/>
                <a:gd name="T19" fmla="*/ 2147483647 h 8064"/>
                <a:gd name="T20" fmla="*/ 2147483647 w 3504"/>
                <a:gd name="T21" fmla="*/ 2147483647 h 8064"/>
                <a:gd name="T22" fmla="*/ 2147483647 w 3504"/>
                <a:gd name="T23" fmla="*/ 2147483647 h 806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504"/>
                <a:gd name="T37" fmla="*/ 0 h 8064"/>
                <a:gd name="T38" fmla="*/ 3504 w 3504"/>
                <a:gd name="T39" fmla="*/ 8064 h 806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504" h="8064">
                  <a:moveTo>
                    <a:pt x="3504" y="7584"/>
                  </a:moveTo>
                  <a:lnTo>
                    <a:pt x="3504" y="480"/>
                  </a:lnTo>
                  <a:cubicBezTo>
                    <a:pt x="3504" y="214"/>
                    <a:pt x="3289" y="0"/>
                    <a:pt x="3024" y="0"/>
                  </a:cubicBezTo>
                  <a:cubicBezTo>
                    <a:pt x="3024" y="0"/>
                    <a:pt x="3024" y="0"/>
                    <a:pt x="3024" y="0"/>
                  </a:cubicBezTo>
                  <a:lnTo>
                    <a:pt x="480" y="0"/>
                  </a:lnTo>
                  <a:cubicBezTo>
                    <a:pt x="215" y="0"/>
                    <a:pt x="0" y="214"/>
                    <a:pt x="0" y="480"/>
                  </a:cubicBezTo>
                  <a:lnTo>
                    <a:pt x="0" y="7584"/>
                  </a:lnTo>
                  <a:cubicBezTo>
                    <a:pt x="0" y="7849"/>
                    <a:pt x="215" y="8064"/>
                    <a:pt x="480" y="8064"/>
                  </a:cubicBezTo>
                  <a:lnTo>
                    <a:pt x="3024" y="8064"/>
                  </a:lnTo>
                  <a:cubicBezTo>
                    <a:pt x="3289" y="8064"/>
                    <a:pt x="3504" y="7849"/>
                    <a:pt x="3504" y="7584"/>
                  </a:cubicBezTo>
                  <a:close/>
                </a:path>
              </a:pathLst>
            </a:custGeom>
            <a:solidFill>
              <a:srgbClr val="00FF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defTabSz="912813"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8" name="Freeform 5"/>
            <p:cNvSpPr>
              <a:spLocks/>
            </p:cNvSpPr>
            <p:nvPr/>
          </p:nvSpPr>
          <p:spPr bwMode="auto">
            <a:xfrm>
              <a:off x="5830961" y="2220913"/>
              <a:ext cx="1455664" cy="2968625"/>
            </a:xfrm>
            <a:custGeom>
              <a:avLst/>
              <a:gdLst>
                <a:gd name="T0" fmla="*/ 2147483647 w 3504"/>
                <a:gd name="T1" fmla="*/ 2147483647 h 8064"/>
                <a:gd name="T2" fmla="*/ 2147483647 w 3504"/>
                <a:gd name="T3" fmla="*/ 2147483647 h 8064"/>
                <a:gd name="T4" fmla="*/ 2147483647 w 3504"/>
                <a:gd name="T5" fmla="*/ 0 h 8064"/>
                <a:gd name="T6" fmla="*/ 2147483647 w 3504"/>
                <a:gd name="T7" fmla="*/ 0 h 8064"/>
                <a:gd name="T8" fmla="*/ 2147483647 w 3504"/>
                <a:gd name="T9" fmla="*/ 0 h 8064"/>
                <a:gd name="T10" fmla="*/ 2147483647 w 3504"/>
                <a:gd name="T11" fmla="*/ 0 h 8064"/>
                <a:gd name="T12" fmla="*/ 0 w 3504"/>
                <a:gd name="T13" fmla="*/ 2147483647 h 8064"/>
                <a:gd name="T14" fmla="*/ 0 w 3504"/>
                <a:gd name="T15" fmla="*/ 2147483647 h 8064"/>
                <a:gd name="T16" fmla="*/ 0 w 3504"/>
                <a:gd name="T17" fmla="*/ 2147483647 h 8064"/>
                <a:gd name="T18" fmla="*/ 2147483647 w 3504"/>
                <a:gd name="T19" fmla="*/ 2147483647 h 8064"/>
                <a:gd name="T20" fmla="*/ 2147483647 w 3504"/>
                <a:gd name="T21" fmla="*/ 2147483647 h 8064"/>
                <a:gd name="T22" fmla="*/ 2147483647 w 3504"/>
                <a:gd name="T23" fmla="*/ 2147483647 h 806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504"/>
                <a:gd name="T37" fmla="*/ 0 h 8064"/>
                <a:gd name="T38" fmla="*/ 3504 w 3504"/>
                <a:gd name="T39" fmla="*/ 8064 h 806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504" h="8064">
                  <a:moveTo>
                    <a:pt x="3504" y="7584"/>
                  </a:moveTo>
                  <a:lnTo>
                    <a:pt x="3504" y="480"/>
                  </a:lnTo>
                  <a:cubicBezTo>
                    <a:pt x="3504" y="214"/>
                    <a:pt x="3289" y="0"/>
                    <a:pt x="3024" y="0"/>
                  </a:cubicBezTo>
                  <a:cubicBezTo>
                    <a:pt x="3024" y="0"/>
                    <a:pt x="3024" y="0"/>
                    <a:pt x="3024" y="0"/>
                  </a:cubicBezTo>
                  <a:lnTo>
                    <a:pt x="480" y="0"/>
                  </a:lnTo>
                  <a:cubicBezTo>
                    <a:pt x="215" y="0"/>
                    <a:pt x="0" y="214"/>
                    <a:pt x="0" y="480"/>
                  </a:cubicBezTo>
                  <a:lnTo>
                    <a:pt x="0" y="7584"/>
                  </a:lnTo>
                  <a:cubicBezTo>
                    <a:pt x="0" y="7849"/>
                    <a:pt x="215" y="8064"/>
                    <a:pt x="480" y="8064"/>
                  </a:cubicBezTo>
                  <a:lnTo>
                    <a:pt x="3024" y="8064"/>
                  </a:lnTo>
                  <a:cubicBezTo>
                    <a:pt x="3289" y="8064"/>
                    <a:pt x="3504" y="7849"/>
                    <a:pt x="3504" y="7584"/>
                  </a:cubicBezTo>
                  <a:close/>
                </a:path>
              </a:pathLst>
            </a:custGeom>
            <a:noFill/>
            <a:ln w="317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defTabSz="912813"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auto">
            <a:xfrm>
              <a:off x="5153573" y="3275308"/>
              <a:ext cx="648563" cy="6278"/>
            </a:xfrm>
            <a:custGeom>
              <a:avLst/>
              <a:gdLst>
                <a:gd name="T0" fmla="*/ 0 w 1563"/>
                <a:gd name="T1" fmla="*/ 0 h 10"/>
                <a:gd name="T2" fmla="*/ 2147483647 w 1563"/>
                <a:gd name="T3" fmla="*/ 0 h 10"/>
                <a:gd name="T4" fmla="*/ 2147483647 w 1563"/>
                <a:gd name="T5" fmla="*/ 2147483647 h 10"/>
                <a:gd name="T6" fmla="*/ 2147483647 w 1563"/>
                <a:gd name="T7" fmla="*/ 2147483647 h 10"/>
                <a:gd name="T8" fmla="*/ 2147483647 w 1563"/>
                <a:gd name="T9" fmla="*/ 2147483647 h 10"/>
                <a:gd name="T10" fmla="*/ 2147483647 w 1563"/>
                <a:gd name="T11" fmla="*/ 2147483647 h 1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63"/>
                <a:gd name="T19" fmla="*/ 0 h 10"/>
                <a:gd name="T20" fmla="*/ 1563 w 1563"/>
                <a:gd name="T21" fmla="*/ 10 h 1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63" h="10">
                  <a:moveTo>
                    <a:pt x="0" y="0"/>
                  </a:moveTo>
                  <a:lnTo>
                    <a:pt x="283" y="0"/>
                  </a:lnTo>
                  <a:cubicBezTo>
                    <a:pt x="285" y="0"/>
                    <a:pt x="288" y="3"/>
                    <a:pt x="288" y="5"/>
                  </a:cubicBezTo>
                  <a:cubicBezTo>
                    <a:pt x="288" y="5"/>
                    <a:pt x="288" y="5"/>
                    <a:pt x="288" y="5"/>
                  </a:cubicBezTo>
                  <a:cubicBezTo>
                    <a:pt x="288" y="8"/>
                    <a:pt x="290" y="10"/>
                    <a:pt x="293" y="10"/>
                  </a:cubicBezTo>
                  <a:lnTo>
                    <a:pt x="1563" y="10"/>
                  </a:lnTo>
                </a:path>
              </a:pathLst>
            </a:custGeom>
            <a:noFill/>
            <a:ln w="3333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defTabSz="912813"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auto">
            <a:xfrm>
              <a:off x="5773311" y="3187441"/>
              <a:ext cx="216188" cy="188285"/>
            </a:xfrm>
            <a:custGeom>
              <a:avLst/>
              <a:gdLst>
                <a:gd name="T0" fmla="*/ 0 w 162"/>
                <a:gd name="T1" fmla="*/ 0 h 162"/>
                <a:gd name="T2" fmla="*/ 2147483647 w 162"/>
                <a:gd name="T3" fmla="*/ 2147483647 h 162"/>
                <a:gd name="T4" fmla="*/ 0 w 162"/>
                <a:gd name="T5" fmla="*/ 2147483647 h 162"/>
                <a:gd name="T6" fmla="*/ 0 w 162"/>
                <a:gd name="T7" fmla="*/ 0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62"/>
                <a:gd name="T13" fmla="*/ 0 h 162"/>
                <a:gd name="T14" fmla="*/ 162 w 162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62" h="162">
                  <a:moveTo>
                    <a:pt x="0" y="0"/>
                  </a:moveTo>
                  <a:lnTo>
                    <a:pt x="162" y="81"/>
                  </a:lnTo>
                  <a:lnTo>
                    <a:pt x="0" y="1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2813"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11" name="Line 9"/>
            <p:cNvSpPr>
              <a:spLocks noChangeShapeType="1"/>
            </p:cNvSpPr>
            <p:nvPr/>
          </p:nvSpPr>
          <p:spPr bwMode="auto">
            <a:xfrm>
              <a:off x="3712322" y="3275308"/>
              <a:ext cx="295454" cy="6278"/>
            </a:xfrm>
            <a:prstGeom prst="line">
              <a:avLst/>
            </a:prstGeom>
            <a:noFill/>
            <a:ln w="3333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auto">
            <a:xfrm>
              <a:off x="3978952" y="3181167"/>
              <a:ext cx="216188" cy="194559"/>
            </a:xfrm>
            <a:custGeom>
              <a:avLst/>
              <a:gdLst>
                <a:gd name="T0" fmla="*/ 0 w 162"/>
                <a:gd name="T1" fmla="*/ 0 h 162"/>
                <a:gd name="T2" fmla="*/ 2147483647 w 162"/>
                <a:gd name="T3" fmla="*/ 2147483647 h 162"/>
                <a:gd name="T4" fmla="*/ 0 w 162"/>
                <a:gd name="T5" fmla="*/ 2147483647 h 162"/>
                <a:gd name="T6" fmla="*/ 0 w 162"/>
                <a:gd name="T7" fmla="*/ 0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62"/>
                <a:gd name="T13" fmla="*/ 0 h 162"/>
                <a:gd name="T14" fmla="*/ 162 w 162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62" h="162">
                  <a:moveTo>
                    <a:pt x="0" y="0"/>
                  </a:moveTo>
                  <a:lnTo>
                    <a:pt x="162" y="81"/>
                  </a:lnTo>
                  <a:lnTo>
                    <a:pt x="0" y="1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2813"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13" name="Freeform 13"/>
            <p:cNvSpPr>
              <a:spLocks/>
            </p:cNvSpPr>
            <p:nvPr/>
          </p:nvSpPr>
          <p:spPr bwMode="auto">
            <a:xfrm>
              <a:off x="3870860" y="3953133"/>
              <a:ext cx="482817" cy="219668"/>
            </a:xfrm>
            <a:custGeom>
              <a:avLst/>
              <a:gdLst>
                <a:gd name="T0" fmla="*/ 0 w 1152"/>
                <a:gd name="T1" fmla="*/ 0 h 603"/>
                <a:gd name="T2" fmla="*/ 2147483647 w 1152"/>
                <a:gd name="T3" fmla="*/ 0 h 603"/>
                <a:gd name="T4" fmla="*/ 2147483647 w 1152"/>
                <a:gd name="T5" fmla="*/ 2147483647 h 603"/>
                <a:gd name="T6" fmla="*/ 2147483647 w 1152"/>
                <a:gd name="T7" fmla="*/ 2147483647 h 603"/>
                <a:gd name="T8" fmla="*/ 2147483647 w 1152"/>
                <a:gd name="T9" fmla="*/ 2147483647 h 6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52"/>
                <a:gd name="T16" fmla="*/ 0 h 603"/>
                <a:gd name="T17" fmla="*/ 1152 w 1152"/>
                <a:gd name="T18" fmla="*/ 603 h 60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52" h="603">
                  <a:moveTo>
                    <a:pt x="0" y="0"/>
                  </a:moveTo>
                  <a:lnTo>
                    <a:pt x="1056" y="0"/>
                  </a:lnTo>
                  <a:cubicBezTo>
                    <a:pt x="1109" y="0"/>
                    <a:pt x="1152" y="43"/>
                    <a:pt x="1152" y="96"/>
                  </a:cubicBezTo>
                  <a:cubicBezTo>
                    <a:pt x="1152" y="96"/>
                    <a:pt x="1152" y="96"/>
                    <a:pt x="1152" y="96"/>
                  </a:cubicBezTo>
                  <a:lnTo>
                    <a:pt x="1152" y="603"/>
                  </a:lnTo>
                </a:path>
              </a:pathLst>
            </a:custGeom>
            <a:noFill/>
            <a:ln w="3333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defTabSz="912813"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14" name="Freeform 14"/>
            <p:cNvSpPr>
              <a:spLocks/>
            </p:cNvSpPr>
            <p:nvPr/>
          </p:nvSpPr>
          <p:spPr bwMode="auto">
            <a:xfrm>
              <a:off x="4245585" y="4153970"/>
              <a:ext cx="216188" cy="188285"/>
            </a:xfrm>
            <a:custGeom>
              <a:avLst/>
              <a:gdLst>
                <a:gd name="T0" fmla="*/ 2147483647 w 161"/>
                <a:gd name="T1" fmla="*/ 0 h 162"/>
                <a:gd name="T2" fmla="*/ 2147483647 w 161"/>
                <a:gd name="T3" fmla="*/ 2147483647 h 162"/>
                <a:gd name="T4" fmla="*/ 0 w 161"/>
                <a:gd name="T5" fmla="*/ 0 h 162"/>
                <a:gd name="T6" fmla="*/ 2147483647 w 161"/>
                <a:gd name="T7" fmla="*/ 0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61"/>
                <a:gd name="T13" fmla="*/ 0 h 162"/>
                <a:gd name="T14" fmla="*/ 161 w 161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61" h="162">
                  <a:moveTo>
                    <a:pt x="161" y="0"/>
                  </a:moveTo>
                  <a:lnTo>
                    <a:pt x="81" y="162"/>
                  </a:lnTo>
                  <a:lnTo>
                    <a:pt x="0" y="0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2813"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15" name="Line 15"/>
            <p:cNvSpPr>
              <a:spLocks noChangeShapeType="1"/>
            </p:cNvSpPr>
            <p:nvPr/>
          </p:nvSpPr>
          <p:spPr bwMode="auto">
            <a:xfrm>
              <a:off x="3395247" y="4624684"/>
              <a:ext cx="288250" cy="0"/>
            </a:xfrm>
            <a:prstGeom prst="line">
              <a:avLst/>
            </a:prstGeom>
            <a:noFill/>
            <a:ln w="3333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16" name="Freeform 16"/>
            <p:cNvSpPr>
              <a:spLocks/>
            </p:cNvSpPr>
            <p:nvPr/>
          </p:nvSpPr>
          <p:spPr bwMode="auto">
            <a:xfrm>
              <a:off x="3661876" y="4530539"/>
              <a:ext cx="208984" cy="188285"/>
            </a:xfrm>
            <a:custGeom>
              <a:avLst/>
              <a:gdLst>
                <a:gd name="T0" fmla="*/ 0 w 162"/>
                <a:gd name="T1" fmla="*/ 0 h 162"/>
                <a:gd name="T2" fmla="*/ 2147483647 w 162"/>
                <a:gd name="T3" fmla="*/ 2147483647 h 162"/>
                <a:gd name="T4" fmla="*/ 0 w 162"/>
                <a:gd name="T5" fmla="*/ 2147483647 h 162"/>
                <a:gd name="T6" fmla="*/ 0 w 162"/>
                <a:gd name="T7" fmla="*/ 0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62"/>
                <a:gd name="T13" fmla="*/ 0 h 162"/>
                <a:gd name="T14" fmla="*/ 162 w 162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62" h="162">
                  <a:moveTo>
                    <a:pt x="0" y="0"/>
                  </a:moveTo>
                  <a:lnTo>
                    <a:pt x="162" y="81"/>
                  </a:lnTo>
                  <a:lnTo>
                    <a:pt x="0" y="1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2813"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17" name="Freeform 17"/>
            <p:cNvSpPr>
              <a:spLocks/>
            </p:cNvSpPr>
            <p:nvPr/>
          </p:nvSpPr>
          <p:spPr bwMode="auto">
            <a:xfrm>
              <a:off x="3870860" y="4342255"/>
              <a:ext cx="958430" cy="564854"/>
            </a:xfrm>
            <a:custGeom>
              <a:avLst/>
              <a:gdLst>
                <a:gd name="T0" fmla="*/ 2147483647 w 2304"/>
                <a:gd name="T1" fmla="*/ 2147483647 h 1536"/>
                <a:gd name="T2" fmla="*/ 2147483647 w 2304"/>
                <a:gd name="T3" fmla="*/ 2147483647 h 1536"/>
                <a:gd name="T4" fmla="*/ 2147483647 w 2304"/>
                <a:gd name="T5" fmla="*/ 2147483647 h 1536"/>
                <a:gd name="T6" fmla="*/ 2147483647 w 2304"/>
                <a:gd name="T7" fmla="*/ 2147483647 h 1536"/>
                <a:gd name="T8" fmla="*/ 2147483647 w 2304"/>
                <a:gd name="T9" fmla="*/ 2147483647 h 1536"/>
                <a:gd name="T10" fmla="*/ 2147483647 w 2304"/>
                <a:gd name="T11" fmla="*/ 0 h 1536"/>
                <a:gd name="T12" fmla="*/ 2147483647 w 2304"/>
                <a:gd name="T13" fmla="*/ 0 h 1536"/>
                <a:gd name="T14" fmla="*/ 0 w 2304"/>
                <a:gd name="T15" fmla="*/ 2147483647 h 1536"/>
                <a:gd name="T16" fmla="*/ 0 w 2304"/>
                <a:gd name="T17" fmla="*/ 2147483647 h 1536"/>
                <a:gd name="T18" fmla="*/ 2147483647 w 2304"/>
                <a:gd name="T19" fmla="*/ 2147483647 h 1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304"/>
                <a:gd name="T31" fmla="*/ 0 h 1536"/>
                <a:gd name="T32" fmla="*/ 2304 w 2304"/>
                <a:gd name="T33" fmla="*/ 1536 h 1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304" h="1536">
                  <a:moveTo>
                    <a:pt x="96" y="1536"/>
                  </a:moveTo>
                  <a:lnTo>
                    <a:pt x="2208" y="1536"/>
                  </a:lnTo>
                  <a:cubicBezTo>
                    <a:pt x="2261" y="1536"/>
                    <a:pt x="2304" y="1493"/>
                    <a:pt x="2304" y="1440"/>
                  </a:cubicBezTo>
                  <a:cubicBezTo>
                    <a:pt x="2304" y="1440"/>
                    <a:pt x="2304" y="1440"/>
                    <a:pt x="2304" y="1440"/>
                  </a:cubicBezTo>
                  <a:lnTo>
                    <a:pt x="2304" y="96"/>
                  </a:lnTo>
                  <a:cubicBezTo>
                    <a:pt x="2304" y="43"/>
                    <a:pt x="2261" y="0"/>
                    <a:pt x="2208" y="0"/>
                  </a:cubicBezTo>
                  <a:lnTo>
                    <a:pt x="96" y="0"/>
                  </a:lnTo>
                  <a:cubicBezTo>
                    <a:pt x="43" y="0"/>
                    <a:pt x="0" y="43"/>
                    <a:pt x="0" y="96"/>
                  </a:cubicBezTo>
                  <a:lnTo>
                    <a:pt x="0" y="1440"/>
                  </a:lnTo>
                  <a:cubicBezTo>
                    <a:pt x="0" y="1493"/>
                    <a:pt x="43" y="1536"/>
                    <a:pt x="96" y="1536"/>
                  </a:cubicBezTo>
                  <a:close/>
                </a:path>
              </a:pathLst>
            </a:custGeom>
            <a:solidFill>
              <a:srgbClr val="FF99CC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defTabSz="912813"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auto">
            <a:xfrm>
              <a:off x="3870860" y="4342255"/>
              <a:ext cx="958430" cy="564854"/>
            </a:xfrm>
            <a:custGeom>
              <a:avLst/>
              <a:gdLst>
                <a:gd name="T0" fmla="*/ 2147483647 w 2304"/>
                <a:gd name="T1" fmla="*/ 2147483647 h 1536"/>
                <a:gd name="T2" fmla="*/ 2147483647 w 2304"/>
                <a:gd name="T3" fmla="*/ 2147483647 h 1536"/>
                <a:gd name="T4" fmla="*/ 2147483647 w 2304"/>
                <a:gd name="T5" fmla="*/ 2147483647 h 1536"/>
                <a:gd name="T6" fmla="*/ 2147483647 w 2304"/>
                <a:gd name="T7" fmla="*/ 2147483647 h 1536"/>
                <a:gd name="T8" fmla="*/ 2147483647 w 2304"/>
                <a:gd name="T9" fmla="*/ 2147483647 h 1536"/>
                <a:gd name="T10" fmla="*/ 2147483647 w 2304"/>
                <a:gd name="T11" fmla="*/ 0 h 1536"/>
                <a:gd name="T12" fmla="*/ 2147483647 w 2304"/>
                <a:gd name="T13" fmla="*/ 0 h 1536"/>
                <a:gd name="T14" fmla="*/ 0 w 2304"/>
                <a:gd name="T15" fmla="*/ 2147483647 h 1536"/>
                <a:gd name="T16" fmla="*/ 0 w 2304"/>
                <a:gd name="T17" fmla="*/ 2147483647 h 1536"/>
                <a:gd name="T18" fmla="*/ 2147483647 w 2304"/>
                <a:gd name="T19" fmla="*/ 2147483647 h 1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304"/>
                <a:gd name="T31" fmla="*/ 0 h 1536"/>
                <a:gd name="T32" fmla="*/ 2304 w 2304"/>
                <a:gd name="T33" fmla="*/ 1536 h 1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304" h="1536">
                  <a:moveTo>
                    <a:pt x="96" y="1536"/>
                  </a:moveTo>
                  <a:lnTo>
                    <a:pt x="2208" y="1536"/>
                  </a:lnTo>
                  <a:cubicBezTo>
                    <a:pt x="2261" y="1536"/>
                    <a:pt x="2304" y="1493"/>
                    <a:pt x="2304" y="1440"/>
                  </a:cubicBezTo>
                  <a:cubicBezTo>
                    <a:pt x="2304" y="1440"/>
                    <a:pt x="2304" y="1440"/>
                    <a:pt x="2304" y="1440"/>
                  </a:cubicBezTo>
                  <a:lnTo>
                    <a:pt x="2304" y="96"/>
                  </a:lnTo>
                  <a:cubicBezTo>
                    <a:pt x="2304" y="43"/>
                    <a:pt x="2261" y="0"/>
                    <a:pt x="2208" y="0"/>
                  </a:cubicBezTo>
                  <a:lnTo>
                    <a:pt x="96" y="0"/>
                  </a:lnTo>
                  <a:cubicBezTo>
                    <a:pt x="43" y="0"/>
                    <a:pt x="0" y="43"/>
                    <a:pt x="0" y="96"/>
                  </a:cubicBezTo>
                  <a:lnTo>
                    <a:pt x="0" y="1440"/>
                  </a:lnTo>
                  <a:cubicBezTo>
                    <a:pt x="0" y="1493"/>
                    <a:pt x="43" y="1536"/>
                    <a:pt x="96" y="1536"/>
                  </a:cubicBezTo>
                  <a:close/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defTabSz="912813"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19" name="Freeform 21"/>
            <p:cNvSpPr>
              <a:spLocks/>
            </p:cNvSpPr>
            <p:nvPr/>
          </p:nvSpPr>
          <p:spPr bwMode="auto">
            <a:xfrm>
              <a:off x="4195139" y="2992882"/>
              <a:ext cx="958434" cy="564854"/>
            </a:xfrm>
            <a:custGeom>
              <a:avLst/>
              <a:gdLst>
                <a:gd name="T0" fmla="*/ 2147483647 w 2304"/>
                <a:gd name="T1" fmla="*/ 2147483647 h 1536"/>
                <a:gd name="T2" fmla="*/ 2147483647 w 2304"/>
                <a:gd name="T3" fmla="*/ 2147483647 h 1536"/>
                <a:gd name="T4" fmla="*/ 2147483647 w 2304"/>
                <a:gd name="T5" fmla="*/ 2147483647 h 1536"/>
                <a:gd name="T6" fmla="*/ 2147483647 w 2304"/>
                <a:gd name="T7" fmla="*/ 2147483647 h 1536"/>
                <a:gd name="T8" fmla="*/ 2147483647 w 2304"/>
                <a:gd name="T9" fmla="*/ 2147483647 h 1536"/>
                <a:gd name="T10" fmla="*/ 2147483647 w 2304"/>
                <a:gd name="T11" fmla="*/ 0 h 1536"/>
                <a:gd name="T12" fmla="*/ 2147483647 w 2304"/>
                <a:gd name="T13" fmla="*/ 0 h 1536"/>
                <a:gd name="T14" fmla="*/ 0 w 2304"/>
                <a:gd name="T15" fmla="*/ 2147483647 h 1536"/>
                <a:gd name="T16" fmla="*/ 0 w 2304"/>
                <a:gd name="T17" fmla="*/ 2147483647 h 1536"/>
                <a:gd name="T18" fmla="*/ 2147483647 w 2304"/>
                <a:gd name="T19" fmla="*/ 2147483647 h 1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304"/>
                <a:gd name="T31" fmla="*/ 0 h 1536"/>
                <a:gd name="T32" fmla="*/ 2304 w 2304"/>
                <a:gd name="T33" fmla="*/ 1536 h 1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304" h="1536">
                  <a:moveTo>
                    <a:pt x="96" y="1536"/>
                  </a:moveTo>
                  <a:lnTo>
                    <a:pt x="2208" y="1536"/>
                  </a:lnTo>
                  <a:cubicBezTo>
                    <a:pt x="2261" y="1536"/>
                    <a:pt x="2304" y="1493"/>
                    <a:pt x="2304" y="1440"/>
                  </a:cubicBezTo>
                  <a:cubicBezTo>
                    <a:pt x="2304" y="1440"/>
                    <a:pt x="2304" y="1440"/>
                    <a:pt x="2304" y="1440"/>
                  </a:cubicBezTo>
                  <a:lnTo>
                    <a:pt x="2304" y="96"/>
                  </a:lnTo>
                  <a:cubicBezTo>
                    <a:pt x="2304" y="43"/>
                    <a:pt x="2261" y="0"/>
                    <a:pt x="2208" y="0"/>
                  </a:cubicBezTo>
                  <a:lnTo>
                    <a:pt x="96" y="0"/>
                  </a:lnTo>
                  <a:cubicBezTo>
                    <a:pt x="43" y="0"/>
                    <a:pt x="0" y="43"/>
                    <a:pt x="0" y="96"/>
                  </a:cubicBezTo>
                  <a:lnTo>
                    <a:pt x="0" y="1440"/>
                  </a:lnTo>
                  <a:cubicBezTo>
                    <a:pt x="0" y="1493"/>
                    <a:pt x="43" y="1536"/>
                    <a:pt x="96" y="1536"/>
                  </a:cubicBezTo>
                  <a:close/>
                </a:path>
              </a:pathLst>
            </a:custGeom>
            <a:solidFill>
              <a:srgbClr val="FF99CC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defTabSz="912813"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20" name="Freeform 22"/>
            <p:cNvSpPr>
              <a:spLocks/>
            </p:cNvSpPr>
            <p:nvPr/>
          </p:nvSpPr>
          <p:spPr bwMode="auto">
            <a:xfrm>
              <a:off x="4195139" y="2992882"/>
              <a:ext cx="958434" cy="564854"/>
            </a:xfrm>
            <a:custGeom>
              <a:avLst/>
              <a:gdLst>
                <a:gd name="T0" fmla="*/ 2147483647 w 2304"/>
                <a:gd name="T1" fmla="*/ 2147483647 h 1536"/>
                <a:gd name="T2" fmla="*/ 2147483647 w 2304"/>
                <a:gd name="T3" fmla="*/ 2147483647 h 1536"/>
                <a:gd name="T4" fmla="*/ 2147483647 w 2304"/>
                <a:gd name="T5" fmla="*/ 2147483647 h 1536"/>
                <a:gd name="T6" fmla="*/ 2147483647 w 2304"/>
                <a:gd name="T7" fmla="*/ 2147483647 h 1536"/>
                <a:gd name="T8" fmla="*/ 2147483647 w 2304"/>
                <a:gd name="T9" fmla="*/ 2147483647 h 1536"/>
                <a:gd name="T10" fmla="*/ 2147483647 w 2304"/>
                <a:gd name="T11" fmla="*/ 0 h 1536"/>
                <a:gd name="T12" fmla="*/ 2147483647 w 2304"/>
                <a:gd name="T13" fmla="*/ 0 h 1536"/>
                <a:gd name="T14" fmla="*/ 0 w 2304"/>
                <a:gd name="T15" fmla="*/ 2147483647 h 1536"/>
                <a:gd name="T16" fmla="*/ 0 w 2304"/>
                <a:gd name="T17" fmla="*/ 2147483647 h 1536"/>
                <a:gd name="T18" fmla="*/ 2147483647 w 2304"/>
                <a:gd name="T19" fmla="*/ 2147483647 h 1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304"/>
                <a:gd name="T31" fmla="*/ 0 h 1536"/>
                <a:gd name="T32" fmla="*/ 2304 w 2304"/>
                <a:gd name="T33" fmla="*/ 1536 h 1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304" h="1536">
                  <a:moveTo>
                    <a:pt x="96" y="1536"/>
                  </a:moveTo>
                  <a:lnTo>
                    <a:pt x="2208" y="1536"/>
                  </a:lnTo>
                  <a:cubicBezTo>
                    <a:pt x="2261" y="1536"/>
                    <a:pt x="2304" y="1493"/>
                    <a:pt x="2304" y="1440"/>
                  </a:cubicBezTo>
                  <a:cubicBezTo>
                    <a:pt x="2304" y="1440"/>
                    <a:pt x="2304" y="1440"/>
                    <a:pt x="2304" y="1440"/>
                  </a:cubicBezTo>
                  <a:lnTo>
                    <a:pt x="2304" y="96"/>
                  </a:lnTo>
                  <a:cubicBezTo>
                    <a:pt x="2304" y="43"/>
                    <a:pt x="2261" y="0"/>
                    <a:pt x="2208" y="0"/>
                  </a:cubicBezTo>
                  <a:lnTo>
                    <a:pt x="96" y="0"/>
                  </a:lnTo>
                  <a:cubicBezTo>
                    <a:pt x="43" y="0"/>
                    <a:pt x="0" y="43"/>
                    <a:pt x="0" y="96"/>
                  </a:cubicBezTo>
                  <a:lnTo>
                    <a:pt x="0" y="1440"/>
                  </a:lnTo>
                  <a:cubicBezTo>
                    <a:pt x="0" y="1493"/>
                    <a:pt x="43" y="1536"/>
                    <a:pt x="96" y="1536"/>
                  </a:cubicBezTo>
                  <a:close/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defTabSz="912813"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21" name="Freeform 25"/>
            <p:cNvSpPr>
              <a:spLocks/>
            </p:cNvSpPr>
            <p:nvPr/>
          </p:nvSpPr>
          <p:spPr bwMode="auto">
            <a:xfrm>
              <a:off x="2436813" y="4342255"/>
              <a:ext cx="958434" cy="564854"/>
            </a:xfrm>
            <a:custGeom>
              <a:avLst/>
              <a:gdLst>
                <a:gd name="T0" fmla="*/ 2147483647 w 2304"/>
                <a:gd name="T1" fmla="*/ 2147483647 h 1536"/>
                <a:gd name="T2" fmla="*/ 2147483647 w 2304"/>
                <a:gd name="T3" fmla="*/ 2147483647 h 1536"/>
                <a:gd name="T4" fmla="*/ 2147483647 w 2304"/>
                <a:gd name="T5" fmla="*/ 2147483647 h 1536"/>
                <a:gd name="T6" fmla="*/ 2147483647 w 2304"/>
                <a:gd name="T7" fmla="*/ 2147483647 h 1536"/>
                <a:gd name="T8" fmla="*/ 2147483647 w 2304"/>
                <a:gd name="T9" fmla="*/ 2147483647 h 1536"/>
                <a:gd name="T10" fmla="*/ 2147483647 w 2304"/>
                <a:gd name="T11" fmla="*/ 0 h 1536"/>
                <a:gd name="T12" fmla="*/ 2147483647 w 2304"/>
                <a:gd name="T13" fmla="*/ 0 h 1536"/>
                <a:gd name="T14" fmla="*/ 0 w 2304"/>
                <a:gd name="T15" fmla="*/ 2147483647 h 1536"/>
                <a:gd name="T16" fmla="*/ 0 w 2304"/>
                <a:gd name="T17" fmla="*/ 2147483647 h 1536"/>
                <a:gd name="T18" fmla="*/ 2147483647 w 2304"/>
                <a:gd name="T19" fmla="*/ 2147483647 h 1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304"/>
                <a:gd name="T31" fmla="*/ 0 h 1536"/>
                <a:gd name="T32" fmla="*/ 2304 w 2304"/>
                <a:gd name="T33" fmla="*/ 1536 h 1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304" h="1536">
                  <a:moveTo>
                    <a:pt x="96" y="1536"/>
                  </a:moveTo>
                  <a:lnTo>
                    <a:pt x="2208" y="1536"/>
                  </a:lnTo>
                  <a:cubicBezTo>
                    <a:pt x="2261" y="1536"/>
                    <a:pt x="2304" y="1493"/>
                    <a:pt x="2304" y="1440"/>
                  </a:cubicBezTo>
                  <a:cubicBezTo>
                    <a:pt x="2304" y="1440"/>
                    <a:pt x="2304" y="1440"/>
                    <a:pt x="2304" y="1440"/>
                  </a:cubicBezTo>
                  <a:lnTo>
                    <a:pt x="2304" y="96"/>
                  </a:lnTo>
                  <a:cubicBezTo>
                    <a:pt x="2304" y="43"/>
                    <a:pt x="2261" y="0"/>
                    <a:pt x="2208" y="0"/>
                  </a:cubicBezTo>
                  <a:lnTo>
                    <a:pt x="96" y="0"/>
                  </a:lnTo>
                  <a:cubicBezTo>
                    <a:pt x="43" y="0"/>
                    <a:pt x="0" y="43"/>
                    <a:pt x="0" y="96"/>
                  </a:cubicBezTo>
                  <a:lnTo>
                    <a:pt x="0" y="1440"/>
                  </a:lnTo>
                  <a:cubicBezTo>
                    <a:pt x="0" y="1493"/>
                    <a:pt x="43" y="1536"/>
                    <a:pt x="96" y="1536"/>
                  </a:cubicBezTo>
                  <a:close/>
                </a:path>
              </a:pathLst>
            </a:custGeom>
            <a:solidFill>
              <a:srgbClr val="FF99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defTabSz="912813"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22" name="Freeform 26"/>
            <p:cNvSpPr>
              <a:spLocks/>
            </p:cNvSpPr>
            <p:nvPr/>
          </p:nvSpPr>
          <p:spPr bwMode="auto">
            <a:xfrm>
              <a:off x="2436813" y="4342255"/>
              <a:ext cx="958434" cy="564854"/>
            </a:xfrm>
            <a:custGeom>
              <a:avLst/>
              <a:gdLst>
                <a:gd name="T0" fmla="*/ 2147483647 w 2304"/>
                <a:gd name="T1" fmla="*/ 2147483647 h 1536"/>
                <a:gd name="T2" fmla="*/ 2147483647 w 2304"/>
                <a:gd name="T3" fmla="*/ 2147483647 h 1536"/>
                <a:gd name="T4" fmla="*/ 2147483647 w 2304"/>
                <a:gd name="T5" fmla="*/ 2147483647 h 1536"/>
                <a:gd name="T6" fmla="*/ 2147483647 w 2304"/>
                <a:gd name="T7" fmla="*/ 2147483647 h 1536"/>
                <a:gd name="T8" fmla="*/ 2147483647 w 2304"/>
                <a:gd name="T9" fmla="*/ 2147483647 h 1536"/>
                <a:gd name="T10" fmla="*/ 2147483647 w 2304"/>
                <a:gd name="T11" fmla="*/ 0 h 1536"/>
                <a:gd name="T12" fmla="*/ 2147483647 w 2304"/>
                <a:gd name="T13" fmla="*/ 0 h 1536"/>
                <a:gd name="T14" fmla="*/ 0 w 2304"/>
                <a:gd name="T15" fmla="*/ 2147483647 h 1536"/>
                <a:gd name="T16" fmla="*/ 0 w 2304"/>
                <a:gd name="T17" fmla="*/ 2147483647 h 1536"/>
                <a:gd name="T18" fmla="*/ 2147483647 w 2304"/>
                <a:gd name="T19" fmla="*/ 2147483647 h 1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304"/>
                <a:gd name="T31" fmla="*/ 0 h 1536"/>
                <a:gd name="T32" fmla="*/ 2304 w 2304"/>
                <a:gd name="T33" fmla="*/ 1536 h 1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304" h="1536">
                  <a:moveTo>
                    <a:pt x="96" y="1536"/>
                  </a:moveTo>
                  <a:lnTo>
                    <a:pt x="2208" y="1536"/>
                  </a:lnTo>
                  <a:cubicBezTo>
                    <a:pt x="2261" y="1536"/>
                    <a:pt x="2304" y="1493"/>
                    <a:pt x="2304" y="1440"/>
                  </a:cubicBezTo>
                  <a:cubicBezTo>
                    <a:pt x="2304" y="1440"/>
                    <a:pt x="2304" y="1440"/>
                    <a:pt x="2304" y="1440"/>
                  </a:cubicBezTo>
                  <a:lnTo>
                    <a:pt x="2304" y="96"/>
                  </a:lnTo>
                  <a:cubicBezTo>
                    <a:pt x="2304" y="43"/>
                    <a:pt x="2261" y="0"/>
                    <a:pt x="2208" y="0"/>
                  </a:cubicBezTo>
                  <a:lnTo>
                    <a:pt x="96" y="0"/>
                  </a:lnTo>
                  <a:cubicBezTo>
                    <a:pt x="43" y="0"/>
                    <a:pt x="0" y="43"/>
                    <a:pt x="0" y="96"/>
                  </a:cubicBezTo>
                  <a:lnTo>
                    <a:pt x="0" y="1440"/>
                  </a:lnTo>
                  <a:cubicBezTo>
                    <a:pt x="0" y="1493"/>
                    <a:pt x="43" y="1536"/>
                    <a:pt x="96" y="1536"/>
                  </a:cubicBezTo>
                  <a:close/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defTabSz="912813"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23" name="Freeform 28"/>
            <p:cNvSpPr>
              <a:spLocks/>
            </p:cNvSpPr>
            <p:nvPr/>
          </p:nvSpPr>
          <p:spPr bwMode="auto">
            <a:xfrm>
              <a:off x="2753888" y="2992882"/>
              <a:ext cx="958434" cy="564854"/>
            </a:xfrm>
            <a:custGeom>
              <a:avLst/>
              <a:gdLst>
                <a:gd name="T0" fmla="*/ 2147483647 w 2304"/>
                <a:gd name="T1" fmla="*/ 2147483647 h 1536"/>
                <a:gd name="T2" fmla="*/ 2147483647 w 2304"/>
                <a:gd name="T3" fmla="*/ 2147483647 h 1536"/>
                <a:gd name="T4" fmla="*/ 2147483647 w 2304"/>
                <a:gd name="T5" fmla="*/ 2147483647 h 1536"/>
                <a:gd name="T6" fmla="*/ 2147483647 w 2304"/>
                <a:gd name="T7" fmla="*/ 2147483647 h 1536"/>
                <a:gd name="T8" fmla="*/ 2147483647 w 2304"/>
                <a:gd name="T9" fmla="*/ 2147483647 h 1536"/>
                <a:gd name="T10" fmla="*/ 2147483647 w 2304"/>
                <a:gd name="T11" fmla="*/ 0 h 1536"/>
                <a:gd name="T12" fmla="*/ 2147483647 w 2304"/>
                <a:gd name="T13" fmla="*/ 0 h 1536"/>
                <a:gd name="T14" fmla="*/ 0 w 2304"/>
                <a:gd name="T15" fmla="*/ 2147483647 h 1536"/>
                <a:gd name="T16" fmla="*/ 0 w 2304"/>
                <a:gd name="T17" fmla="*/ 2147483647 h 1536"/>
                <a:gd name="T18" fmla="*/ 2147483647 w 2304"/>
                <a:gd name="T19" fmla="*/ 2147483647 h 1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304"/>
                <a:gd name="T31" fmla="*/ 0 h 1536"/>
                <a:gd name="T32" fmla="*/ 2304 w 2304"/>
                <a:gd name="T33" fmla="*/ 1536 h 1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304" h="1536">
                  <a:moveTo>
                    <a:pt x="96" y="1536"/>
                  </a:moveTo>
                  <a:lnTo>
                    <a:pt x="2208" y="1536"/>
                  </a:lnTo>
                  <a:cubicBezTo>
                    <a:pt x="2261" y="1536"/>
                    <a:pt x="2304" y="1493"/>
                    <a:pt x="2304" y="1440"/>
                  </a:cubicBezTo>
                  <a:cubicBezTo>
                    <a:pt x="2304" y="1440"/>
                    <a:pt x="2304" y="1440"/>
                    <a:pt x="2304" y="1440"/>
                  </a:cubicBezTo>
                  <a:lnTo>
                    <a:pt x="2304" y="96"/>
                  </a:lnTo>
                  <a:cubicBezTo>
                    <a:pt x="2304" y="43"/>
                    <a:pt x="2261" y="0"/>
                    <a:pt x="2208" y="0"/>
                  </a:cubicBezTo>
                  <a:lnTo>
                    <a:pt x="96" y="0"/>
                  </a:lnTo>
                  <a:cubicBezTo>
                    <a:pt x="43" y="0"/>
                    <a:pt x="0" y="43"/>
                    <a:pt x="0" y="96"/>
                  </a:cubicBezTo>
                  <a:lnTo>
                    <a:pt x="0" y="1440"/>
                  </a:lnTo>
                  <a:cubicBezTo>
                    <a:pt x="0" y="1493"/>
                    <a:pt x="43" y="1536"/>
                    <a:pt x="96" y="1536"/>
                  </a:cubicBezTo>
                  <a:close/>
                </a:path>
              </a:pathLst>
            </a:custGeom>
            <a:solidFill>
              <a:srgbClr val="FF99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defTabSz="912813"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24" name="Freeform 29"/>
            <p:cNvSpPr>
              <a:spLocks/>
            </p:cNvSpPr>
            <p:nvPr/>
          </p:nvSpPr>
          <p:spPr bwMode="auto">
            <a:xfrm>
              <a:off x="2753888" y="2992882"/>
              <a:ext cx="958434" cy="564854"/>
            </a:xfrm>
            <a:custGeom>
              <a:avLst/>
              <a:gdLst>
                <a:gd name="T0" fmla="*/ 2147483647 w 2304"/>
                <a:gd name="T1" fmla="*/ 2147483647 h 1536"/>
                <a:gd name="T2" fmla="*/ 2147483647 w 2304"/>
                <a:gd name="T3" fmla="*/ 2147483647 h 1536"/>
                <a:gd name="T4" fmla="*/ 2147483647 w 2304"/>
                <a:gd name="T5" fmla="*/ 2147483647 h 1536"/>
                <a:gd name="T6" fmla="*/ 2147483647 w 2304"/>
                <a:gd name="T7" fmla="*/ 2147483647 h 1536"/>
                <a:gd name="T8" fmla="*/ 2147483647 w 2304"/>
                <a:gd name="T9" fmla="*/ 2147483647 h 1536"/>
                <a:gd name="T10" fmla="*/ 2147483647 w 2304"/>
                <a:gd name="T11" fmla="*/ 0 h 1536"/>
                <a:gd name="T12" fmla="*/ 2147483647 w 2304"/>
                <a:gd name="T13" fmla="*/ 0 h 1536"/>
                <a:gd name="T14" fmla="*/ 0 w 2304"/>
                <a:gd name="T15" fmla="*/ 2147483647 h 1536"/>
                <a:gd name="T16" fmla="*/ 0 w 2304"/>
                <a:gd name="T17" fmla="*/ 2147483647 h 1536"/>
                <a:gd name="T18" fmla="*/ 2147483647 w 2304"/>
                <a:gd name="T19" fmla="*/ 2147483647 h 1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304"/>
                <a:gd name="T31" fmla="*/ 0 h 1536"/>
                <a:gd name="T32" fmla="*/ 2304 w 2304"/>
                <a:gd name="T33" fmla="*/ 1536 h 1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304" h="1536">
                  <a:moveTo>
                    <a:pt x="96" y="1536"/>
                  </a:moveTo>
                  <a:lnTo>
                    <a:pt x="2208" y="1536"/>
                  </a:lnTo>
                  <a:cubicBezTo>
                    <a:pt x="2261" y="1536"/>
                    <a:pt x="2304" y="1493"/>
                    <a:pt x="2304" y="1440"/>
                  </a:cubicBezTo>
                  <a:cubicBezTo>
                    <a:pt x="2304" y="1440"/>
                    <a:pt x="2304" y="1440"/>
                    <a:pt x="2304" y="1440"/>
                  </a:cubicBezTo>
                  <a:lnTo>
                    <a:pt x="2304" y="96"/>
                  </a:lnTo>
                  <a:cubicBezTo>
                    <a:pt x="2304" y="43"/>
                    <a:pt x="2261" y="0"/>
                    <a:pt x="2208" y="0"/>
                  </a:cubicBezTo>
                  <a:lnTo>
                    <a:pt x="96" y="0"/>
                  </a:lnTo>
                  <a:cubicBezTo>
                    <a:pt x="43" y="0"/>
                    <a:pt x="0" y="43"/>
                    <a:pt x="0" y="96"/>
                  </a:cubicBezTo>
                  <a:lnTo>
                    <a:pt x="0" y="1440"/>
                  </a:lnTo>
                  <a:cubicBezTo>
                    <a:pt x="0" y="1493"/>
                    <a:pt x="43" y="1536"/>
                    <a:pt x="96" y="1536"/>
                  </a:cubicBezTo>
                  <a:close/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defTabSz="912813"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25" name="Freeform 31"/>
            <p:cNvSpPr>
              <a:spLocks/>
            </p:cNvSpPr>
            <p:nvPr/>
          </p:nvSpPr>
          <p:spPr bwMode="auto">
            <a:xfrm>
              <a:off x="4389710" y="2296227"/>
              <a:ext cx="958430" cy="564854"/>
            </a:xfrm>
            <a:custGeom>
              <a:avLst/>
              <a:gdLst>
                <a:gd name="T0" fmla="*/ 2147483647 w 2304"/>
                <a:gd name="T1" fmla="*/ 2147483647 h 1536"/>
                <a:gd name="T2" fmla="*/ 2147483647 w 2304"/>
                <a:gd name="T3" fmla="*/ 2147483647 h 1536"/>
                <a:gd name="T4" fmla="*/ 2147483647 w 2304"/>
                <a:gd name="T5" fmla="*/ 2147483647 h 1536"/>
                <a:gd name="T6" fmla="*/ 2147483647 w 2304"/>
                <a:gd name="T7" fmla="*/ 2147483647 h 1536"/>
                <a:gd name="T8" fmla="*/ 2147483647 w 2304"/>
                <a:gd name="T9" fmla="*/ 2147483647 h 1536"/>
                <a:gd name="T10" fmla="*/ 2147483647 w 2304"/>
                <a:gd name="T11" fmla="*/ 0 h 1536"/>
                <a:gd name="T12" fmla="*/ 2147483647 w 2304"/>
                <a:gd name="T13" fmla="*/ 0 h 1536"/>
                <a:gd name="T14" fmla="*/ 2147483647 w 2304"/>
                <a:gd name="T15" fmla="*/ 0 h 1536"/>
                <a:gd name="T16" fmla="*/ 0 w 2304"/>
                <a:gd name="T17" fmla="*/ 2147483647 h 1536"/>
                <a:gd name="T18" fmla="*/ 0 w 2304"/>
                <a:gd name="T19" fmla="*/ 2147483647 h 1536"/>
                <a:gd name="T20" fmla="*/ 0 w 2304"/>
                <a:gd name="T21" fmla="*/ 2147483647 h 1536"/>
                <a:gd name="T22" fmla="*/ 2147483647 w 2304"/>
                <a:gd name="T23" fmla="*/ 2147483647 h 1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304"/>
                <a:gd name="T37" fmla="*/ 0 h 1536"/>
                <a:gd name="T38" fmla="*/ 2304 w 2304"/>
                <a:gd name="T39" fmla="*/ 1536 h 1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304" h="1536">
                  <a:moveTo>
                    <a:pt x="96" y="1536"/>
                  </a:moveTo>
                  <a:lnTo>
                    <a:pt x="2208" y="1536"/>
                  </a:lnTo>
                  <a:cubicBezTo>
                    <a:pt x="2261" y="1536"/>
                    <a:pt x="2304" y="1493"/>
                    <a:pt x="2304" y="1440"/>
                  </a:cubicBezTo>
                  <a:cubicBezTo>
                    <a:pt x="2304" y="1440"/>
                    <a:pt x="2304" y="1440"/>
                    <a:pt x="2304" y="1440"/>
                  </a:cubicBezTo>
                  <a:lnTo>
                    <a:pt x="2304" y="96"/>
                  </a:lnTo>
                  <a:cubicBezTo>
                    <a:pt x="2304" y="43"/>
                    <a:pt x="2261" y="0"/>
                    <a:pt x="2208" y="0"/>
                  </a:cubicBezTo>
                  <a:lnTo>
                    <a:pt x="96" y="0"/>
                  </a:lnTo>
                  <a:cubicBezTo>
                    <a:pt x="43" y="0"/>
                    <a:pt x="0" y="43"/>
                    <a:pt x="0" y="96"/>
                  </a:cubicBezTo>
                  <a:lnTo>
                    <a:pt x="0" y="1440"/>
                  </a:lnTo>
                  <a:cubicBezTo>
                    <a:pt x="0" y="1493"/>
                    <a:pt x="43" y="1536"/>
                    <a:pt x="96" y="1536"/>
                  </a:cubicBezTo>
                  <a:close/>
                </a:path>
              </a:pathLst>
            </a:custGeom>
            <a:solidFill>
              <a:srgbClr val="FF99CC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defTabSz="912813"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26" name="Freeform 32"/>
            <p:cNvSpPr>
              <a:spLocks/>
            </p:cNvSpPr>
            <p:nvPr/>
          </p:nvSpPr>
          <p:spPr bwMode="auto">
            <a:xfrm>
              <a:off x="4389710" y="2296227"/>
              <a:ext cx="958430" cy="564854"/>
            </a:xfrm>
            <a:custGeom>
              <a:avLst/>
              <a:gdLst>
                <a:gd name="T0" fmla="*/ 2147483647 w 2304"/>
                <a:gd name="T1" fmla="*/ 2147483647 h 1536"/>
                <a:gd name="T2" fmla="*/ 2147483647 w 2304"/>
                <a:gd name="T3" fmla="*/ 2147483647 h 1536"/>
                <a:gd name="T4" fmla="*/ 2147483647 w 2304"/>
                <a:gd name="T5" fmla="*/ 2147483647 h 1536"/>
                <a:gd name="T6" fmla="*/ 2147483647 w 2304"/>
                <a:gd name="T7" fmla="*/ 2147483647 h 1536"/>
                <a:gd name="T8" fmla="*/ 2147483647 w 2304"/>
                <a:gd name="T9" fmla="*/ 2147483647 h 1536"/>
                <a:gd name="T10" fmla="*/ 2147483647 w 2304"/>
                <a:gd name="T11" fmla="*/ 0 h 1536"/>
                <a:gd name="T12" fmla="*/ 2147483647 w 2304"/>
                <a:gd name="T13" fmla="*/ 0 h 1536"/>
                <a:gd name="T14" fmla="*/ 2147483647 w 2304"/>
                <a:gd name="T15" fmla="*/ 0 h 1536"/>
                <a:gd name="T16" fmla="*/ 0 w 2304"/>
                <a:gd name="T17" fmla="*/ 2147483647 h 1536"/>
                <a:gd name="T18" fmla="*/ 0 w 2304"/>
                <a:gd name="T19" fmla="*/ 2147483647 h 1536"/>
                <a:gd name="T20" fmla="*/ 0 w 2304"/>
                <a:gd name="T21" fmla="*/ 2147483647 h 1536"/>
                <a:gd name="T22" fmla="*/ 2147483647 w 2304"/>
                <a:gd name="T23" fmla="*/ 2147483647 h 1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304"/>
                <a:gd name="T37" fmla="*/ 0 h 1536"/>
                <a:gd name="T38" fmla="*/ 2304 w 2304"/>
                <a:gd name="T39" fmla="*/ 1536 h 1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304" h="1536">
                  <a:moveTo>
                    <a:pt x="96" y="1536"/>
                  </a:moveTo>
                  <a:lnTo>
                    <a:pt x="2208" y="1536"/>
                  </a:lnTo>
                  <a:cubicBezTo>
                    <a:pt x="2261" y="1536"/>
                    <a:pt x="2304" y="1493"/>
                    <a:pt x="2304" y="1440"/>
                  </a:cubicBezTo>
                  <a:cubicBezTo>
                    <a:pt x="2304" y="1440"/>
                    <a:pt x="2304" y="1440"/>
                    <a:pt x="2304" y="1440"/>
                  </a:cubicBezTo>
                  <a:lnTo>
                    <a:pt x="2304" y="96"/>
                  </a:lnTo>
                  <a:cubicBezTo>
                    <a:pt x="2304" y="43"/>
                    <a:pt x="2261" y="0"/>
                    <a:pt x="2208" y="0"/>
                  </a:cubicBezTo>
                  <a:lnTo>
                    <a:pt x="96" y="0"/>
                  </a:lnTo>
                  <a:cubicBezTo>
                    <a:pt x="43" y="0"/>
                    <a:pt x="0" y="43"/>
                    <a:pt x="0" y="96"/>
                  </a:cubicBezTo>
                  <a:lnTo>
                    <a:pt x="0" y="1440"/>
                  </a:lnTo>
                  <a:cubicBezTo>
                    <a:pt x="0" y="1493"/>
                    <a:pt x="43" y="1536"/>
                    <a:pt x="96" y="1536"/>
                  </a:cubicBezTo>
                  <a:close/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defTabSz="912813"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27" name="Freeform 35"/>
            <p:cNvSpPr>
              <a:spLocks/>
            </p:cNvSpPr>
            <p:nvPr/>
          </p:nvSpPr>
          <p:spPr bwMode="auto">
            <a:xfrm>
              <a:off x="2919634" y="3670708"/>
              <a:ext cx="951226" cy="564854"/>
            </a:xfrm>
            <a:custGeom>
              <a:avLst/>
              <a:gdLst>
                <a:gd name="T0" fmla="*/ 2147483647 w 2304"/>
                <a:gd name="T1" fmla="*/ 2147483647 h 1536"/>
                <a:gd name="T2" fmla="*/ 2147483647 w 2304"/>
                <a:gd name="T3" fmla="*/ 2147483647 h 1536"/>
                <a:gd name="T4" fmla="*/ 2147483647 w 2304"/>
                <a:gd name="T5" fmla="*/ 2147483647 h 1536"/>
                <a:gd name="T6" fmla="*/ 2147483647 w 2304"/>
                <a:gd name="T7" fmla="*/ 2147483647 h 1536"/>
                <a:gd name="T8" fmla="*/ 2147483647 w 2304"/>
                <a:gd name="T9" fmla="*/ 2147483647 h 1536"/>
                <a:gd name="T10" fmla="*/ 2147483647 w 2304"/>
                <a:gd name="T11" fmla="*/ 0 h 1536"/>
                <a:gd name="T12" fmla="*/ 2147483647 w 2304"/>
                <a:gd name="T13" fmla="*/ 0 h 1536"/>
                <a:gd name="T14" fmla="*/ 0 w 2304"/>
                <a:gd name="T15" fmla="*/ 2147483647 h 1536"/>
                <a:gd name="T16" fmla="*/ 0 w 2304"/>
                <a:gd name="T17" fmla="*/ 2147483647 h 1536"/>
                <a:gd name="T18" fmla="*/ 2147483647 w 2304"/>
                <a:gd name="T19" fmla="*/ 2147483647 h 1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304"/>
                <a:gd name="T31" fmla="*/ 0 h 1536"/>
                <a:gd name="T32" fmla="*/ 2304 w 2304"/>
                <a:gd name="T33" fmla="*/ 1536 h 1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304" h="1536">
                  <a:moveTo>
                    <a:pt x="96" y="1536"/>
                  </a:moveTo>
                  <a:lnTo>
                    <a:pt x="2208" y="1536"/>
                  </a:lnTo>
                  <a:cubicBezTo>
                    <a:pt x="2261" y="1536"/>
                    <a:pt x="2304" y="1493"/>
                    <a:pt x="2304" y="1440"/>
                  </a:cubicBezTo>
                  <a:cubicBezTo>
                    <a:pt x="2304" y="1440"/>
                    <a:pt x="2304" y="1440"/>
                    <a:pt x="2304" y="1440"/>
                  </a:cubicBezTo>
                  <a:lnTo>
                    <a:pt x="2304" y="96"/>
                  </a:lnTo>
                  <a:cubicBezTo>
                    <a:pt x="2304" y="43"/>
                    <a:pt x="2261" y="0"/>
                    <a:pt x="2208" y="0"/>
                  </a:cubicBezTo>
                  <a:lnTo>
                    <a:pt x="96" y="0"/>
                  </a:lnTo>
                  <a:cubicBezTo>
                    <a:pt x="43" y="0"/>
                    <a:pt x="0" y="43"/>
                    <a:pt x="0" y="96"/>
                  </a:cubicBezTo>
                  <a:lnTo>
                    <a:pt x="0" y="1440"/>
                  </a:lnTo>
                  <a:cubicBezTo>
                    <a:pt x="0" y="1493"/>
                    <a:pt x="43" y="1536"/>
                    <a:pt x="96" y="1536"/>
                  </a:cubicBezTo>
                  <a:close/>
                </a:path>
              </a:pathLst>
            </a:custGeom>
            <a:solidFill>
              <a:srgbClr val="FF99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defTabSz="912813"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28" name="Freeform 36"/>
            <p:cNvSpPr>
              <a:spLocks/>
            </p:cNvSpPr>
            <p:nvPr/>
          </p:nvSpPr>
          <p:spPr bwMode="auto">
            <a:xfrm>
              <a:off x="2919634" y="3670708"/>
              <a:ext cx="951226" cy="564854"/>
            </a:xfrm>
            <a:custGeom>
              <a:avLst/>
              <a:gdLst>
                <a:gd name="T0" fmla="*/ 2147483647 w 2304"/>
                <a:gd name="T1" fmla="*/ 2147483647 h 1536"/>
                <a:gd name="T2" fmla="*/ 2147483647 w 2304"/>
                <a:gd name="T3" fmla="*/ 2147483647 h 1536"/>
                <a:gd name="T4" fmla="*/ 2147483647 w 2304"/>
                <a:gd name="T5" fmla="*/ 2147483647 h 1536"/>
                <a:gd name="T6" fmla="*/ 2147483647 w 2304"/>
                <a:gd name="T7" fmla="*/ 2147483647 h 1536"/>
                <a:gd name="T8" fmla="*/ 2147483647 w 2304"/>
                <a:gd name="T9" fmla="*/ 2147483647 h 1536"/>
                <a:gd name="T10" fmla="*/ 2147483647 w 2304"/>
                <a:gd name="T11" fmla="*/ 0 h 1536"/>
                <a:gd name="T12" fmla="*/ 2147483647 w 2304"/>
                <a:gd name="T13" fmla="*/ 0 h 1536"/>
                <a:gd name="T14" fmla="*/ 0 w 2304"/>
                <a:gd name="T15" fmla="*/ 2147483647 h 1536"/>
                <a:gd name="T16" fmla="*/ 0 w 2304"/>
                <a:gd name="T17" fmla="*/ 2147483647 h 1536"/>
                <a:gd name="T18" fmla="*/ 2147483647 w 2304"/>
                <a:gd name="T19" fmla="*/ 2147483647 h 1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304"/>
                <a:gd name="T31" fmla="*/ 0 h 1536"/>
                <a:gd name="T32" fmla="*/ 2304 w 2304"/>
                <a:gd name="T33" fmla="*/ 1536 h 1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304" h="1536">
                  <a:moveTo>
                    <a:pt x="96" y="1536"/>
                  </a:moveTo>
                  <a:lnTo>
                    <a:pt x="2208" y="1536"/>
                  </a:lnTo>
                  <a:cubicBezTo>
                    <a:pt x="2261" y="1536"/>
                    <a:pt x="2304" y="1493"/>
                    <a:pt x="2304" y="1440"/>
                  </a:cubicBezTo>
                  <a:cubicBezTo>
                    <a:pt x="2304" y="1440"/>
                    <a:pt x="2304" y="1440"/>
                    <a:pt x="2304" y="1440"/>
                  </a:cubicBezTo>
                  <a:lnTo>
                    <a:pt x="2304" y="96"/>
                  </a:lnTo>
                  <a:cubicBezTo>
                    <a:pt x="2304" y="43"/>
                    <a:pt x="2261" y="0"/>
                    <a:pt x="2208" y="0"/>
                  </a:cubicBezTo>
                  <a:lnTo>
                    <a:pt x="96" y="0"/>
                  </a:lnTo>
                  <a:cubicBezTo>
                    <a:pt x="43" y="0"/>
                    <a:pt x="0" y="43"/>
                    <a:pt x="0" y="96"/>
                  </a:cubicBezTo>
                  <a:lnTo>
                    <a:pt x="0" y="1440"/>
                  </a:lnTo>
                  <a:cubicBezTo>
                    <a:pt x="0" y="1493"/>
                    <a:pt x="43" y="1536"/>
                    <a:pt x="96" y="1536"/>
                  </a:cubicBezTo>
                  <a:close/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defTabSz="912813"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29" name="Freeform 38"/>
            <p:cNvSpPr>
              <a:spLocks/>
            </p:cNvSpPr>
            <p:nvPr/>
          </p:nvSpPr>
          <p:spPr bwMode="auto">
            <a:xfrm>
              <a:off x="5348140" y="2578656"/>
              <a:ext cx="453996" cy="702930"/>
            </a:xfrm>
            <a:custGeom>
              <a:avLst/>
              <a:gdLst>
                <a:gd name="T0" fmla="*/ 0 w 1083"/>
                <a:gd name="T1" fmla="*/ 0 h 1905"/>
                <a:gd name="T2" fmla="*/ 2147483647 w 1083"/>
                <a:gd name="T3" fmla="*/ 0 h 1905"/>
                <a:gd name="T4" fmla="*/ 2147483647 w 1083"/>
                <a:gd name="T5" fmla="*/ 2147483647 h 1905"/>
                <a:gd name="T6" fmla="*/ 2147483647 w 1083"/>
                <a:gd name="T7" fmla="*/ 2147483647 h 1905"/>
                <a:gd name="T8" fmla="*/ 2147483647 w 1083"/>
                <a:gd name="T9" fmla="*/ 2147483647 h 1905"/>
                <a:gd name="T10" fmla="*/ 2147483647 w 1083"/>
                <a:gd name="T11" fmla="*/ 2147483647 h 1905"/>
                <a:gd name="T12" fmla="*/ 2147483647 w 1083"/>
                <a:gd name="T13" fmla="*/ 2147483647 h 190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83"/>
                <a:gd name="T22" fmla="*/ 0 h 1905"/>
                <a:gd name="T23" fmla="*/ 1083 w 1083"/>
                <a:gd name="T24" fmla="*/ 1905 h 190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83" h="1905">
                  <a:moveTo>
                    <a:pt x="0" y="0"/>
                  </a:moveTo>
                  <a:lnTo>
                    <a:pt x="437" y="0"/>
                  </a:lnTo>
                  <a:cubicBezTo>
                    <a:pt x="490" y="0"/>
                    <a:pt x="533" y="43"/>
                    <a:pt x="533" y="96"/>
                  </a:cubicBezTo>
                  <a:cubicBezTo>
                    <a:pt x="533" y="96"/>
                    <a:pt x="533" y="96"/>
                    <a:pt x="533" y="96"/>
                  </a:cubicBezTo>
                  <a:lnTo>
                    <a:pt x="533" y="1809"/>
                  </a:lnTo>
                  <a:cubicBezTo>
                    <a:pt x="533" y="1862"/>
                    <a:pt x="576" y="1905"/>
                    <a:pt x="629" y="1905"/>
                  </a:cubicBezTo>
                  <a:lnTo>
                    <a:pt x="1083" y="1905"/>
                  </a:lnTo>
                </a:path>
              </a:pathLst>
            </a:custGeom>
            <a:noFill/>
            <a:ln w="3333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defTabSz="912813"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30" name="Freeform 39"/>
            <p:cNvSpPr>
              <a:spLocks/>
            </p:cNvSpPr>
            <p:nvPr/>
          </p:nvSpPr>
          <p:spPr bwMode="auto">
            <a:xfrm>
              <a:off x="5773311" y="3187441"/>
              <a:ext cx="216188" cy="188285"/>
            </a:xfrm>
            <a:custGeom>
              <a:avLst/>
              <a:gdLst>
                <a:gd name="T0" fmla="*/ 0 w 162"/>
                <a:gd name="T1" fmla="*/ 0 h 162"/>
                <a:gd name="T2" fmla="*/ 2147483647 w 162"/>
                <a:gd name="T3" fmla="*/ 2147483647 h 162"/>
                <a:gd name="T4" fmla="*/ 0 w 162"/>
                <a:gd name="T5" fmla="*/ 2147483647 h 162"/>
                <a:gd name="T6" fmla="*/ 0 w 162"/>
                <a:gd name="T7" fmla="*/ 0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62"/>
                <a:gd name="T13" fmla="*/ 0 h 162"/>
                <a:gd name="T14" fmla="*/ 162 w 162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62" h="162">
                  <a:moveTo>
                    <a:pt x="0" y="0"/>
                  </a:moveTo>
                  <a:lnTo>
                    <a:pt x="162" y="81"/>
                  </a:lnTo>
                  <a:lnTo>
                    <a:pt x="0" y="1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2813"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35" name="Line 50"/>
            <p:cNvSpPr>
              <a:spLocks noChangeShapeType="1"/>
            </p:cNvSpPr>
            <p:nvPr/>
          </p:nvSpPr>
          <p:spPr bwMode="auto">
            <a:xfrm>
              <a:off x="4829290" y="4624684"/>
              <a:ext cx="972847" cy="0"/>
            </a:xfrm>
            <a:prstGeom prst="line">
              <a:avLst/>
            </a:prstGeom>
            <a:noFill/>
            <a:ln w="3333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36" name="Freeform 51"/>
            <p:cNvSpPr>
              <a:spLocks/>
            </p:cNvSpPr>
            <p:nvPr/>
          </p:nvSpPr>
          <p:spPr bwMode="auto">
            <a:xfrm>
              <a:off x="5773311" y="4530539"/>
              <a:ext cx="216188" cy="188285"/>
            </a:xfrm>
            <a:custGeom>
              <a:avLst/>
              <a:gdLst>
                <a:gd name="T0" fmla="*/ 0 w 162"/>
                <a:gd name="T1" fmla="*/ 0 h 161"/>
                <a:gd name="T2" fmla="*/ 2147483647 w 162"/>
                <a:gd name="T3" fmla="*/ 2147483647 h 161"/>
                <a:gd name="T4" fmla="*/ 0 w 162"/>
                <a:gd name="T5" fmla="*/ 2147483647 h 161"/>
                <a:gd name="T6" fmla="*/ 0 w 162"/>
                <a:gd name="T7" fmla="*/ 0 h 16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62"/>
                <a:gd name="T13" fmla="*/ 0 h 161"/>
                <a:gd name="T14" fmla="*/ 162 w 162"/>
                <a:gd name="T15" fmla="*/ 161 h 16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62" h="161">
                  <a:moveTo>
                    <a:pt x="0" y="0"/>
                  </a:moveTo>
                  <a:lnTo>
                    <a:pt x="162" y="81"/>
                  </a:lnTo>
                  <a:lnTo>
                    <a:pt x="0" y="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2813"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37" name="Freeform 52"/>
            <p:cNvSpPr>
              <a:spLocks/>
            </p:cNvSpPr>
            <p:nvPr/>
          </p:nvSpPr>
          <p:spPr bwMode="auto">
            <a:xfrm>
              <a:off x="4670752" y="3557737"/>
              <a:ext cx="1131384" cy="1066947"/>
            </a:xfrm>
            <a:custGeom>
              <a:avLst/>
              <a:gdLst>
                <a:gd name="T0" fmla="*/ 0 w 2711"/>
                <a:gd name="T1" fmla="*/ 0 h 2895"/>
                <a:gd name="T2" fmla="*/ 0 w 2711"/>
                <a:gd name="T3" fmla="*/ 2147483647 h 2895"/>
                <a:gd name="T4" fmla="*/ 2147483647 w 2711"/>
                <a:gd name="T5" fmla="*/ 2147483647 h 2895"/>
                <a:gd name="T6" fmla="*/ 2147483647 w 2711"/>
                <a:gd name="T7" fmla="*/ 2147483647 h 2895"/>
                <a:gd name="T8" fmla="*/ 2147483647 w 2711"/>
                <a:gd name="T9" fmla="*/ 2147483647 h 2895"/>
                <a:gd name="T10" fmla="*/ 2147483647 w 2711"/>
                <a:gd name="T11" fmla="*/ 2147483647 h 2895"/>
                <a:gd name="T12" fmla="*/ 2147483647 w 2711"/>
                <a:gd name="T13" fmla="*/ 2147483647 h 2895"/>
                <a:gd name="T14" fmla="*/ 2147483647 w 2711"/>
                <a:gd name="T15" fmla="*/ 2147483647 h 2895"/>
                <a:gd name="T16" fmla="*/ 2147483647 w 2711"/>
                <a:gd name="T17" fmla="*/ 2147483647 h 289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711"/>
                <a:gd name="T28" fmla="*/ 0 h 2895"/>
                <a:gd name="T29" fmla="*/ 2711 w 2711"/>
                <a:gd name="T30" fmla="*/ 2895 h 289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711" h="2895">
                  <a:moveTo>
                    <a:pt x="0" y="0"/>
                  </a:moveTo>
                  <a:lnTo>
                    <a:pt x="0" y="563"/>
                  </a:lnTo>
                  <a:cubicBezTo>
                    <a:pt x="0" y="616"/>
                    <a:pt x="43" y="659"/>
                    <a:pt x="96" y="659"/>
                  </a:cubicBezTo>
                  <a:lnTo>
                    <a:pt x="1340" y="659"/>
                  </a:lnTo>
                  <a:cubicBezTo>
                    <a:pt x="1393" y="659"/>
                    <a:pt x="1436" y="702"/>
                    <a:pt x="1436" y="755"/>
                  </a:cubicBezTo>
                  <a:cubicBezTo>
                    <a:pt x="1436" y="755"/>
                    <a:pt x="1436" y="755"/>
                    <a:pt x="1436" y="755"/>
                  </a:cubicBezTo>
                  <a:lnTo>
                    <a:pt x="1436" y="2799"/>
                  </a:lnTo>
                  <a:cubicBezTo>
                    <a:pt x="1436" y="2852"/>
                    <a:pt x="1479" y="2895"/>
                    <a:pt x="1532" y="2895"/>
                  </a:cubicBezTo>
                  <a:lnTo>
                    <a:pt x="2711" y="2895"/>
                  </a:lnTo>
                </a:path>
              </a:pathLst>
            </a:custGeom>
            <a:noFill/>
            <a:ln w="3333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defTabSz="912813"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38" name="Freeform 53"/>
            <p:cNvSpPr>
              <a:spLocks/>
            </p:cNvSpPr>
            <p:nvPr/>
          </p:nvSpPr>
          <p:spPr bwMode="auto">
            <a:xfrm>
              <a:off x="5773311" y="4530539"/>
              <a:ext cx="216188" cy="188285"/>
            </a:xfrm>
            <a:custGeom>
              <a:avLst/>
              <a:gdLst>
                <a:gd name="T0" fmla="*/ 0 w 162"/>
                <a:gd name="T1" fmla="*/ 0 h 162"/>
                <a:gd name="T2" fmla="*/ 2147483647 w 162"/>
                <a:gd name="T3" fmla="*/ 2147483647 h 162"/>
                <a:gd name="T4" fmla="*/ 0 w 162"/>
                <a:gd name="T5" fmla="*/ 2147483647 h 162"/>
                <a:gd name="T6" fmla="*/ 0 w 162"/>
                <a:gd name="T7" fmla="*/ 0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62"/>
                <a:gd name="T13" fmla="*/ 0 h 162"/>
                <a:gd name="T14" fmla="*/ 162 w 162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62" h="162">
                  <a:moveTo>
                    <a:pt x="0" y="0"/>
                  </a:moveTo>
                  <a:lnTo>
                    <a:pt x="162" y="81"/>
                  </a:lnTo>
                  <a:lnTo>
                    <a:pt x="0" y="1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2813"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39" name="Freeform 67"/>
            <p:cNvSpPr>
              <a:spLocks/>
            </p:cNvSpPr>
            <p:nvPr/>
          </p:nvSpPr>
          <p:spPr bwMode="auto">
            <a:xfrm>
              <a:off x="4404123" y="2308779"/>
              <a:ext cx="122504" cy="106697"/>
            </a:xfrm>
            <a:custGeom>
              <a:avLst/>
              <a:gdLst>
                <a:gd name="T0" fmla="*/ 2147483647 w 288"/>
                <a:gd name="T1" fmla="*/ 2147483647 h 288"/>
                <a:gd name="T2" fmla="*/ 2147483647 w 288"/>
                <a:gd name="T3" fmla="*/ 2147483647 h 288"/>
                <a:gd name="T4" fmla="*/ 2147483647 w 288"/>
                <a:gd name="T5" fmla="*/ 2147483647 h 288"/>
                <a:gd name="T6" fmla="*/ 2147483647 w 288"/>
                <a:gd name="T7" fmla="*/ 2147483647 h 288"/>
                <a:gd name="T8" fmla="*/ 2147483647 w 288"/>
                <a:gd name="T9" fmla="*/ 2147483647 h 288"/>
                <a:gd name="T10" fmla="*/ 2147483647 w 288"/>
                <a:gd name="T11" fmla="*/ 2147483647 h 288"/>
                <a:gd name="T12" fmla="*/ 2147483647 w 288"/>
                <a:gd name="T13" fmla="*/ 0 h 288"/>
                <a:gd name="T14" fmla="*/ 2147483647 w 288"/>
                <a:gd name="T15" fmla="*/ 0 h 288"/>
                <a:gd name="T16" fmla="*/ 0 w 288"/>
                <a:gd name="T17" fmla="*/ 2147483647 h 288"/>
                <a:gd name="T18" fmla="*/ 0 w 288"/>
                <a:gd name="T19" fmla="*/ 2147483647 h 288"/>
                <a:gd name="T20" fmla="*/ 0 w 288"/>
                <a:gd name="T21" fmla="*/ 2147483647 h 288"/>
                <a:gd name="T22" fmla="*/ 2147483647 w 288"/>
                <a:gd name="T23" fmla="*/ 2147483647 h 28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88"/>
                <a:gd name="T37" fmla="*/ 0 h 288"/>
                <a:gd name="T38" fmla="*/ 288 w 288"/>
                <a:gd name="T39" fmla="*/ 288 h 28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88" h="288">
                  <a:moveTo>
                    <a:pt x="96" y="288"/>
                  </a:moveTo>
                  <a:lnTo>
                    <a:pt x="192" y="288"/>
                  </a:lnTo>
                  <a:cubicBezTo>
                    <a:pt x="245" y="288"/>
                    <a:pt x="288" y="245"/>
                    <a:pt x="288" y="192"/>
                  </a:cubicBezTo>
                  <a:cubicBezTo>
                    <a:pt x="288" y="192"/>
                    <a:pt x="288" y="192"/>
                    <a:pt x="288" y="192"/>
                  </a:cubicBezTo>
                  <a:lnTo>
                    <a:pt x="288" y="96"/>
                  </a:lnTo>
                  <a:cubicBezTo>
                    <a:pt x="288" y="43"/>
                    <a:pt x="245" y="0"/>
                    <a:pt x="192" y="0"/>
                  </a:cubicBezTo>
                  <a:lnTo>
                    <a:pt x="96" y="0"/>
                  </a:lnTo>
                  <a:cubicBezTo>
                    <a:pt x="43" y="0"/>
                    <a:pt x="0" y="43"/>
                    <a:pt x="0" y="96"/>
                  </a:cubicBezTo>
                  <a:lnTo>
                    <a:pt x="0" y="192"/>
                  </a:lnTo>
                  <a:cubicBezTo>
                    <a:pt x="0" y="245"/>
                    <a:pt x="43" y="288"/>
                    <a:pt x="96" y="288"/>
                  </a:cubicBezTo>
                  <a:close/>
                </a:path>
              </a:pathLst>
            </a:custGeom>
            <a:solidFill>
              <a:srgbClr val="00FF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defTabSz="912813"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40" name="Freeform 68"/>
            <p:cNvSpPr>
              <a:spLocks/>
            </p:cNvSpPr>
            <p:nvPr/>
          </p:nvSpPr>
          <p:spPr bwMode="auto">
            <a:xfrm>
              <a:off x="4404123" y="2308779"/>
              <a:ext cx="122504" cy="106697"/>
            </a:xfrm>
            <a:custGeom>
              <a:avLst/>
              <a:gdLst>
                <a:gd name="T0" fmla="*/ 2147483647 w 288"/>
                <a:gd name="T1" fmla="*/ 2147483647 h 288"/>
                <a:gd name="T2" fmla="*/ 2147483647 w 288"/>
                <a:gd name="T3" fmla="*/ 2147483647 h 288"/>
                <a:gd name="T4" fmla="*/ 2147483647 w 288"/>
                <a:gd name="T5" fmla="*/ 2147483647 h 288"/>
                <a:gd name="T6" fmla="*/ 2147483647 w 288"/>
                <a:gd name="T7" fmla="*/ 2147483647 h 288"/>
                <a:gd name="T8" fmla="*/ 2147483647 w 288"/>
                <a:gd name="T9" fmla="*/ 2147483647 h 288"/>
                <a:gd name="T10" fmla="*/ 2147483647 w 288"/>
                <a:gd name="T11" fmla="*/ 2147483647 h 288"/>
                <a:gd name="T12" fmla="*/ 2147483647 w 288"/>
                <a:gd name="T13" fmla="*/ 0 h 288"/>
                <a:gd name="T14" fmla="*/ 2147483647 w 288"/>
                <a:gd name="T15" fmla="*/ 0 h 288"/>
                <a:gd name="T16" fmla="*/ 0 w 288"/>
                <a:gd name="T17" fmla="*/ 2147483647 h 288"/>
                <a:gd name="T18" fmla="*/ 0 w 288"/>
                <a:gd name="T19" fmla="*/ 2147483647 h 288"/>
                <a:gd name="T20" fmla="*/ 0 w 288"/>
                <a:gd name="T21" fmla="*/ 2147483647 h 288"/>
                <a:gd name="T22" fmla="*/ 2147483647 w 288"/>
                <a:gd name="T23" fmla="*/ 2147483647 h 28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88"/>
                <a:gd name="T37" fmla="*/ 0 h 288"/>
                <a:gd name="T38" fmla="*/ 288 w 288"/>
                <a:gd name="T39" fmla="*/ 288 h 28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88" h="288">
                  <a:moveTo>
                    <a:pt x="96" y="288"/>
                  </a:moveTo>
                  <a:lnTo>
                    <a:pt x="192" y="288"/>
                  </a:lnTo>
                  <a:cubicBezTo>
                    <a:pt x="245" y="288"/>
                    <a:pt x="288" y="245"/>
                    <a:pt x="288" y="192"/>
                  </a:cubicBezTo>
                  <a:cubicBezTo>
                    <a:pt x="288" y="192"/>
                    <a:pt x="288" y="192"/>
                    <a:pt x="288" y="192"/>
                  </a:cubicBezTo>
                  <a:lnTo>
                    <a:pt x="288" y="96"/>
                  </a:lnTo>
                  <a:cubicBezTo>
                    <a:pt x="288" y="43"/>
                    <a:pt x="245" y="0"/>
                    <a:pt x="192" y="0"/>
                  </a:cubicBezTo>
                  <a:lnTo>
                    <a:pt x="96" y="0"/>
                  </a:lnTo>
                  <a:cubicBezTo>
                    <a:pt x="43" y="0"/>
                    <a:pt x="0" y="43"/>
                    <a:pt x="0" y="96"/>
                  </a:cubicBezTo>
                  <a:lnTo>
                    <a:pt x="0" y="192"/>
                  </a:lnTo>
                  <a:cubicBezTo>
                    <a:pt x="0" y="245"/>
                    <a:pt x="43" y="288"/>
                    <a:pt x="96" y="288"/>
                  </a:cubicBezTo>
                  <a:close/>
                </a:path>
              </a:pathLst>
            </a:custGeom>
            <a:noFill/>
            <a:ln w="317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defTabSz="912813"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41" name="Freeform 69"/>
            <p:cNvSpPr>
              <a:spLocks/>
            </p:cNvSpPr>
            <p:nvPr/>
          </p:nvSpPr>
          <p:spPr bwMode="auto">
            <a:xfrm>
              <a:off x="4216760" y="3017987"/>
              <a:ext cx="115300" cy="106693"/>
            </a:xfrm>
            <a:custGeom>
              <a:avLst/>
              <a:gdLst>
                <a:gd name="T0" fmla="*/ 2147483647 w 288"/>
                <a:gd name="T1" fmla="*/ 2147483647 h 288"/>
                <a:gd name="T2" fmla="*/ 2147483647 w 288"/>
                <a:gd name="T3" fmla="*/ 2147483647 h 288"/>
                <a:gd name="T4" fmla="*/ 2147483647 w 288"/>
                <a:gd name="T5" fmla="*/ 2147483647 h 288"/>
                <a:gd name="T6" fmla="*/ 2147483647 w 288"/>
                <a:gd name="T7" fmla="*/ 2147483647 h 288"/>
                <a:gd name="T8" fmla="*/ 2147483647 w 288"/>
                <a:gd name="T9" fmla="*/ 2147483647 h 288"/>
                <a:gd name="T10" fmla="*/ 2147483647 w 288"/>
                <a:gd name="T11" fmla="*/ 0 h 288"/>
                <a:gd name="T12" fmla="*/ 2147483647 w 288"/>
                <a:gd name="T13" fmla="*/ 0 h 288"/>
                <a:gd name="T14" fmla="*/ 0 w 288"/>
                <a:gd name="T15" fmla="*/ 2147483647 h 288"/>
                <a:gd name="T16" fmla="*/ 0 w 288"/>
                <a:gd name="T17" fmla="*/ 2147483647 h 288"/>
                <a:gd name="T18" fmla="*/ 2147483647 w 288"/>
                <a:gd name="T19" fmla="*/ 2147483647 h 28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88"/>
                <a:gd name="T31" fmla="*/ 0 h 288"/>
                <a:gd name="T32" fmla="*/ 288 w 288"/>
                <a:gd name="T33" fmla="*/ 288 h 28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88" h="288">
                  <a:moveTo>
                    <a:pt x="96" y="288"/>
                  </a:moveTo>
                  <a:lnTo>
                    <a:pt x="192" y="288"/>
                  </a:lnTo>
                  <a:cubicBezTo>
                    <a:pt x="245" y="288"/>
                    <a:pt x="288" y="245"/>
                    <a:pt x="288" y="192"/>
                  </a:cubicBezTo>
                  <a:cubicBezTo>
                    <a:pt x="288" y="192"/>
                    <a:pt x="288" y="192"/>
                    <a:pt x="288" y="192"/>
                  </a:cubicBezTo>
                  <a:lnTo>
                    <a:pt x="288" y="96"/>
                  </a:lnTo>
                  <a:cubicBezTo>
                    <a:pt x="288" y="43"/>
                    <a:pt x="245" y="0"/>
                    <a:pt x="192" y="0"/>
                  </a:cubicBezTo>
                  <a:lnTo>
                    <a:pt x="96" y="0"/>
                  </a:lnTo>
                  <a:cubicBezTo>
                    <a:pt x="43" y="0"/>
                    <a:pt x="0" y="43"/>
                    <a:pt x="0" y="96"/>
                  </a:cubicBezTo>
                  <a:lnTo>
                    <a:pt x="0" y="192"/>
                  </a:lnTo>
                  <a:cubicBezTo>
                    <a:pt x="0" y="245"/>
                    <a:pt x="43" y="288"/>
                    <a:pt x="96" y="288"/>
                  </a:cubicBez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defTabSz="912813"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42" name="Freeform 70"/>
            <p:cNvSpPr>
              <a:spLocks/>
            </p:cNvSpPr>
            <p:nvPr/>
          </p:nvSpPr>
          <p:spPr bwMode="auto">
            <a:xfrm>
              <a:off x="4216760" y="3017987"/>
              <a:ext cx="115300" cy="106693"/>
            </a:xfrm>
            <a:custGeom>
              <a:avLst/>
              <a:gdLst>
                <a:gd name="T0" fmla="*/ 2147483647 w 288"/>
                <a:gd name="T1" fmla="*/ 2147483647 h 288"/>
                <a:gd name="T2" fmla="*/ 2147483647 w 288"/>
                <a:gd name="T3" fmla="*/ 2147483647 h 288"/>
                <a:gd name="T4" fmla="*/ 2147483647 w 288"/>
                <a:gd name="T5" fmla="*/ 2147483647 h 288"/>
                <a:gd name="T6" fmla="*/ 2147483647 w 288"/>
                <a:gd name="T7" fmla="*/ 2147483647 h 288"/>
                <a:gd name="T8" fmla="*/ 2147483647 w 288"/>
                <a:gd name="T9" fmla="*/ 2147483647 h 288"/>
                <a:gd name="T10" fmla="*/ 2147483647 w 288"/>
                <a:gd name="T11" fmla="*/ 0 h 288"/>
                <a:gd name="T12" fmla="*/ 2147483647 w 288"/>
                <a:gd name="T13" fmla="*/ 0 h 288"/>
                <a:gd name="T14" fmla="*/ 0 w 288"/>
                <a:gd name="T15" fmla="*/ 2147483647 h 288"/>
                <a:gd name="T16" fmla="*/ 0 w 288"/>
                <a:gd name="T17" fmla="*/ 2147483647 h 288"/>
                <a:gd name="T18" fmla="*/ 2147483647 w 288"/>
                <a:gd name="T19" fmla="*/ 2147483647 h 28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88"/>
                <a:gd name="T31" fmla="*/ 0 h 288"/>
                <a:gd name="T32" fmla="*/ 288 w 288"/>
                <a:gd name="T33" fmla="*/ 288 h 28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88" h="288">
                  <a:moveTo>
                    <a:pt x="96" y="288"/>
                  </a:moveTo>
                  <a:lnTo>
                    <a:pt x="192" y="288"/>
                  </a:lnTo>
                  <a:cubicBezTo>
                    <a:pt x="245" y="288"/>
                    <a:pt x="288" y="245"/>
                    <a:pt x="288" y="192"/>
                  </a:cubicBezTo>
                  <a:cubicBezTo>
                    <a:pt x="288" y="192"/>
                    <a:pt x="288" y="192"/>
                    <a:pt x="288" y="192"/>
                  </a:cubicBezTo>
                  <a:lnTo>
                    <a:pt x="288" y="96"/>
                  </a:lnTo>
                  <a:cubicBezTo>
                    <a:pt x="288" y="43"/>
                    <a:pt x="245" y="0"/>
                    <a:pt x="192" y="0"/>
                  </a:cubicBezTo>
                  <a:lnTo>
                    <a:pt x="96" y="0"/>
                  </a:lnTo>
                  <a:cubicBezTo>
                    <a:pt x="43" y="0"/>
                    <a:pt x="0" y="43"/>
                    <a:pt x="0" y="96"/>
                  </a:cubicBezTo>
                  <a:lnTo>
                    <a:pt x="0" y="192"/>
                  </a:lnTo>
                  <a:cubicBezTo>
                    <a:pt x="0" y="245"/>
                    <a:pt x="43" y="288"/>
                    <a:pt x="96" y="288"/>
                  </a:cubicBezTo>
                  <a:close/>
                </a:path>
              </a:pathLst>
            </a:custGeom>
            <a:noFill/>
            <a:ln w="317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defTabSz="912813"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43" name="Freeform 72"/>
            <p:cNvSpPr>
              <a:spLocks/>
            </p:cNvSpPr>
            <p:nvPr/>
          </p:nvSpPr>
          <p:spPr bwMode="auto">
            <a:xfrm>
              <a:off x="3892477" y="4348533"/>
              <a:ext cx="122509" cy="106693"/>
            </a:xfrm>
            <a:custGeom>
              <a:avLst/>
              <a:gdLst>
                <a:gd name="T0" fmla="*/ 2147483647 w 288"/>
                <a:gd name="T1" fmla="*/ 2147483647 h 288"/>
                <a:gd name="T2" fmla="*/ 2147483647 w 288"/>
                <a:gd name="T3" fmla="*/ 2147483647 h 288"/>
                <a:gd name="T4" fmla="*/ 2147483647 w 288"/>
                <a:gd name="T5" fmla="*/ 2147483647 h 288"/>
                <a:gd name="T6" fmla="*/ 2147483647 w 288"/>
                <a:gd name="T7" fmla="*/ 2147483647 h 288"/>
                <a:gd name="T8" fmla="*/ 2147483647 w 288"/>
                <a:gd name="T9" fmla="*/ 2147483647 h 288"/>
                <a:gd name="T10" fmla="*/ 2147483647 w 288"/>
                <a:gd name="T11" fmla="*/ 0 h 288"/>
                <a:gd name="T12" fmla="*/ 2147483647 w 288"/>
                <a:gd name="T13" fmla="*/ 0 h 288"/>
                <a:gd name="T14" fmla="*/ 0 w 288"/>
                <a:gd name="T15" fmla="*/ 2147483647 h 288"/>
                <a:gd name="T16" fmla="*/ 0 w 288"/>
                <a:gd name="T17" fmla="*/ 2147483647 h 288"/>
                <a:gd name="T18" fmla="*/ 2147483647 w 288"/>
                <a:gd name="T19" fmla="*/ 2147483647 h 28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88"/>
                <a:gd name="T31" fmla="*/ 0 h 288"/>
                <a:gd name="T32" fmla="*/ 288 w 288"/>
                <a:gd name="T33" fmla="*/ 288 h 28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88" h="288">
                  <a:moveTo>
                    <a:pt x="96" y="288"/>
                  </a:moveTo>
                  <a:lnTo>
                    <a:pt x="192" y="288"/>
                  </a:lnTo>
                  <a:cubicBezTo>
                    <a:pt x="245" y="288"/>
                    <a:pt x="288" y="245"/>
                    <a:pt x="288" y="192"/>
                  </a:cubicBezTo>
                  <a:cubicBezTo>
                    <a:pt x="288" y="192"/>
                    <a:pt x="288" y="192"/>
                    <a:pt x="288" y="192"/>
                  </a:cubicBezTo>
                  <a:lnTo>
                    <a:pt x="288" y="96"/>
                  </a:lnTo>
                  <a:cubicBezTo>
                    <a:pt x="288" y="43"/>
                    <a:pt x="245" y="0"/>
                    <a:pt x="192" y="0"/>
                  </a:cubicBezTo>
                  <a:lnTo>
                    <a:pt x="96" y="0"/>
                  </a:lnTo>
                  <a:cubicBezTo>
                    <a:pt x="43" y="0"/>
                    <a:pt x="0" y="43"/>
                    <a:pt x="0" y="96"/>
                  </a:cubicBezTo>
                  <a:lnTo>
                    <a:pt x="0" y="192"/>
                  </a:lnTo>
                  <a:cubicBezTo>
                    <a:pt x="0" y="245"/>
                    <a:pt x="43" y="288"/>
                    <a:pt x="96" y="288"/>
                  </a:cubicBezTo>
                  <a:close/>
                </a:path>
              </a:pathLst>
            </a:custGeom>
            <a:solidFill>
              <a:srgbClr val="FFFF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defTabSz="912813"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44" name="Freeform 73"/>
            <p:cNvSpPr>
              <a:spLocks/>
            </p:cNvSpPr>
            <p:nvPr/>
          </p:nvSpPr>
          <p:spPr bwMode="auto">
            <a:xfrm>
              <a:off x="3892477" y="4348533"/>
              <a:ext cx="122509" cy="106693"/>
            </a:xfrm>
            <a:custGeom>
              <a:avLst/>
              <a:gdLst>
                <a:gd name="T0" fmla="*/ 2147483647 w 288"/>
                <a:gd name="T1" fmla="*/ 2147483647 h 288"/>
                <a:gd name="T2" fmla="*/ 2147483647 w 288"/>
                <a:gd name="T3" fmla="*/ 2147483647 h 288"/>
                <a:gd name="T4" fmla="*/ 2147483647 w 288"/>
                <a:gd name="T5" fmla="*/ 2147483647 h 288"/>
                <a:gd name="T6" fmla="*/ 2147483647 w 288"/>
                <a:gd name="T7" fmla="*/ 2147483647 h 288"/>
                <a:gd name="T8" fmla="*/ 2147483647 w 288"/>
                <a:gd name="T9" fmla="*/ 2147483647 h 288"/>
                <a:gd name="T10" fmla="*/ 2147483647 w 288"/>
                <a:gd name="T11" fmla="*/ 0 h 288"/>
                <a:gd name="T12" fmla="*/ 2147483647 w 288"/>
                <a:gd name="T13" fmla="*/ 0 h 288"/>
                <a:gd name="T14" fmla="*/ 0 w 288"/>
                <a:gd name="T15" fmla="*/ 2147483647 h 288"/>
                <a:gd name="T16" fmla="*/ 0 w 288"/>
                <a:gd name="T17" fmla="*/ 2147483647 h 288"/>
                <a:gd name="T18" fmla="*/ 2147483647 w 288"/>
                <a:gd name="T19" fmla="*/ 2147483647 h 28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88"/>
                <a:gd name="T31" fmla="*/ 0 h 288"/>
                <a:gd name="T32" fmla="*/ 288 w 288"/>
                <a:gd name="T33" fmla="*/ 288 h 28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88" h="288">
                  <a:moveTo>
                    <a:pt x="96" y="288"/>
                  </a:moveTo>
                  <a:lnTo>
                    <a:pt x="192" y="288"/>
                  </a:lnTo>
                  <a:cubicBezTo>
                    <a:pt x="245" y="288"/>
                    <a:pt x="288" y="245"/>
                    <a:pt x="288" y="192"/>
                  </a:cubicBezTo>
                  <a:cubicBezTo>
                    <a:pt x="288" y="192"/>
                    <a:pt x="288" y="192"/>
                    <a:pt x="288" y="192"/>
                  </a:cubicBezTo>
                  <a:lnTo>
                    <a:pt x="288" y="96"/>
                  </a:lnTo>
                  <a:cubicBezTo>
                    <a:pt x="288" y="43"/>
                    <a:pt x="245" y="0"/>
                    <a:pt x="192" y="0"/>
                  </a:cubicBezTo>
                  <a:lnTo>
                    <a:pt x="96" y="0"/>
                  </a:lnTo>
                  <a:cubicBezTo>
                    <a:pt x="43" y="0"/>
                    <a:pt x="0" y="43"/>
                    <a:pt x="0" y="96"/>
                  </a:cubicBezTo>
                  <a:lnTo>
                    <a:pt x="0" y="192"/>
                  </a:lnTo>
                  <a:cubicBezTo>
                    <a:pt x="0" y="245"/>
                    <a:pt x="43" y="288"/>
                    <a:pt x="96" y="288"/>
                  </a:cubicBezTo>
                  <a:close/>
                </a:path>
              </a:pathLst>
            </a:custGeom>
            <a:noFill/>
            <a:ln w="317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defTabSz="912813">
                <a:defRPr/>
              </a:pPr>
              <a:endParaRPr lang="en-US">
                <a:latin typeface="+mj-lt"/>
              </a:endParaRPr>
            </a:p>
          </p:txBody>
        </p:sp>
      </p:grpSp>
      <p:sp>
        <p:nvSpPr>
          <p:cNvPr id="45" name="Oval 44"/>
          <p:cNvSpPr/>
          <p:nvPr/>
        </p:nvSpPr>
        <p:spPr>
          <a:xfrm>
            <a:off x="8486775" y="5638800"/>
            <a:ext cx="228600" cy="228600"/>
          </a:xfrm>
          <a:prstGeom prst="ellipse">
            <a:avLst/>
          </a:prstGeom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8486775" y="5962650"/>
            <a:ext cx="228600" cy="228600"/>
          </a:xfrm>
          <a:prstGeom prst="ellipse">
            <a:avLst/>
          </a:prstGeom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47" name="Picture 1" descr="1F7AF9A4-C838-4031-9765-CD600002D39F@earthlink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048" y="28664"/>
            <a:ext cx="9147048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6477000" y="152400"/>
            <a:ext cx="2438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>
              <a:defRPr/>
            </a:pPr>
            <a:r>
              <a:rPr lang="pt-BR" sz="3200" b="1" kern="0" dirty="0" smtClean="0">
                <a:solidFill>
                  <a:schemeClr val="bg1"/>
                </a:solidFill>
                <a:latin typeface="+mn-lt"/>
                <a:ea typeface="+mj-ea"/>
                <a:cs typeface="+mj-cs"/>
              </a:rPr>
              <a:t>Análise  Situacional</a:t>
            </a:r>
            <a:endParaRPr lang="pt-BR" sz="3200" b="1" kern="0" dirty="0">
              <a:solidFill>
                <a:schemeClr val="bg1"/>
              </a:solidFill>
              <a:latin typeface="+mn-lt"/>
              <a:ea typeface="+mj-ea"/>
              <a:cs typeface="+mj-cs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1447800" y="0"/>
            <a:ext cx="4876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pt-BR" sz="3600" b="1" kern="0" dirty="0" smtClean="0">
                <a:solidFill>
                  <a:schemeClr val="bg1"/>
                </a:solidFill>
                <a:ea typeface="ＭＳ Ｐゴシック" charset="0"/>
                <a:cs typeface="Arial" charset="0"/>
              </a:rPr>
              <a:t>Pontos-chave para Introduzir este Passo</a:t>
            </a:r>
          </a:p>
        </p:txBody>
      </p:sp>
      <p:pic>
        <p:nvPicPr>
          <p:cNvPr id="13316" name="Content Placeholder 5" descr="Kids Situation Analysis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t="-1184" r="745" b="2885"/>
          <a:stretch>
            <a:fillRect/>
          </a:stretch>
        </p:blipFill>
        <p:spPr>
          <a:xfrm>
            <a:off x="838200" y="1446213"/>
            <a:ext cx="7315200" cy="5411787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Content Placeholder 5" descr="Kids Situation Analysis.jpg"/>
          <p:cNvPicPr>
            <a:picLocks noChangeAspect="1"/>
          </p:cNvPicPr>
          <p:nvPr/>
        </p:nvPicPr>
        <p:blipFill>
          <a:blip r:embed="rId3" cstate="print"/>
          <a:srcRect t="-1184" r="745" b="2885"/>
          <a:stretch>
            <a:fillRect/>
          </a:stretch>
        </p:blipFill>
        <p:spPr bwMode="auto">
          <a:xfrm>
            <a:off x="838200" y="1446213"/>
            <a:ext cx="7315200" cy="5411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6477000" y="152400"/>
            <a:ext cx="2438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>
              <a:defRPr/>
            </a:pPr>
            <a:r>
              <a:rPr lang="pt-BR" sz="3200" b="1" kern="0" dirty="0" smtClean="0">
                <a:solidFill>
                  <a:schemeClr val="bg1"/>
                </a:solidFill>
                <a:latin typeface="+mn-lt"/>
                <a:ea typeface="+mj-ea"/>
                <a:cs typeface="+mj-cs"/>
              </a:rPr>
              <a:t>Análise  Situacional</a:t>
            </a:r>
            <a:endParaRPr lang="pt-BR" sz="3200" b="1" kern="0" dirty="0">
              <a:solidFill>
                <a:schemeClr val="bg1"/>
              </a:solidFill>
              <a:latin typeface="+mn-lt"/>
              <a:ea typeface="+mj-ea"/>
              <a:cs typeface="+mj-cs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1447800" y="0"/>
            <a:ext cx="4876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pt-BR" sz="3600" b="1" kern="0" dirty="0" smtClean="0">
                <a:solidFill>
                  <a:schemeClr val="bg1"/>
                </a:solidFill>
                <a:ea typeface="ＭＳ Ｐゴシック" charset="0"/>
                <a:cs typeface="Arial" charset="0"/>
              </a:rPr>
              <a:t>Pontos-chave para Introduzir este Passo</a:t>
            </a:r>
          </a:p>
        </p:txBody>
      </p:sp>
      <p:pic>
        <p:nvPicPr>
          <p:cNvPr id="14341" name="Content Placeholder 5" descr="Kids Situation Analysis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l="84927" t="21356" r="745" b="48326"/>
          <a:stretch>
            <a:fillRect/>
          </a:stretch>
        </p:blipFill>
        <p:spPr>
          <a:xfrm>
            <a:off x="3657600" y="1685925"/>
            <a:ext cx="3200400" cy="5059363"/>
          </a:xfrm>
          <a:ln>
            <a:solidFill>
              <a:schemeClr val="tx1"/>
            </a:solidFill>
          </a:ln>
        </p:spPr>
      </p:pic>
      <p:sp>
        <p:nvSpPr>
          <p:cNvPr id="2" name="Abgerundete rechteckige Legende 1"/>
          <p:cNvSpPr/>
          <p:nvPr/>
        </p:nvSpPr>
        <p:spPr>
          <a:xfrm>
            <a:off x="123825" y="1916113"/>
            <a:ext cx="3733800" cy="2209800"/>
          </a:xfrm>
          <a:prstGeom prst="wedgeRoundRectCallout">
            <a:avLst>
              <a:gd name="adj1" fmla="val 65125"/>
              <a:gd name="adj2" fmla="val -2215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de-DE" b="1" i="1" dirty="0" smtClean="0">
                <a:solidFill>
                  <a:schemeClr val="tx1"/>
                </a:solidFill>
              </a:rPr>
              <a:t>Pare de derrubar árvores. </a:t>
            </a:r>
            <a:endParaRPr lang="de-DE" b="1" i="1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de-DE" b="1" i="1" dirty="0" smtClean="0">
                <a:solidFill>
                  <a:schemeClr val="tx1"/>
                </a:solidFill>
              </a:rPr>
              <a:t>O que você faria se tivesse o oxigênio das árvores? </a:t>
            </a:r>
            <a:endParaRPr lang="de-DE" b="1" i="1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de-DE" b="1" i="1" dirty="0" smtClean="0">
                <a:solidFill>
                  <a:schemeClr val="tx1"/>
                </a:solidFill>
              </a:rPr>
              <a:t>Você morreria, não é? Então é por isto que você não deve derrubar árvores. Obrigado!</a:t>
            </a:r>
            <a:endParaRPr lang="de-DE" b="1" i="1" dirty="0">
              <a:solidFill>
                <a:schemeClr val="tx1"/>
              </a:solidFill>
            </a:endParaRPr>
          </a:p>
        </p:txBody>
      </p:sp>
      <p:sp>
        <p:nvSpPr>
          <p:cNvPr id="3" name="Pfeil nach rechts 2"/>
          <p:cNvSpPr/>
          <p:nvPr/>
        </p:nvSpPr>
        <p:spPr>
          <a:xfrm rot="10800000">
            <a:off x="6781800" y="3276600"/>
            <a:ext cx="457200" cy="533400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0"/>
            <a:ext cx="7162800" cy="1219200"/>
          </a:xfrm>
        </p:spPr>
        <p:txBody>
          <a:bodyPr/>
          <a:lstStyle/>
          <a:p>
            <a:pPr eaLnBrk="1" hangingPunct="1">
              <a:defRPr/>
            </a:pPr>
            <a:r>
              <a:rPr lang="pt-BR" sz="3600" dirty="0" smtClean="0">
                <a:solidFill>
                  <a:schemeClr val="bg1"/>
                </a:solidFill>
                <a:latin typeface="+mn-lt"/>
                <a:ea typeface="ＭＳ Ｐゴシック" charset="0"/>
                <a:cs typeface="ＭＳ Ｐゴシック" charset="0"/>
              </a:rPr>
              <a:t>Perguntas-chave</a:t>
            </a:r>
            <a:endParaRPr lang="pt-BR" sz="3600" dirty="0">
              <a:solidFill>
                <a:schemeClr val="bg1"/>
              </a:solidFill>
              <a:latin typeface="+mn-lt"/>
              <a:ea typeface="ＭＳ Ｐゴシック" charset="0"/>
              <a:cs typeface="ＭＳ Ｐゴシック" charset="0"/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828800"/>
            <a:ext cx="7543800" cy="3886200"/>
          </a:xfrm>
        </p:spPr>
        <p:txBody>
          <a:bodyPr/>
          <a:lstStyle/>
          <a:p>
            <a:pPr marL="0" indent="0" eaLnBrk="1" hangingPunct="1">
              <a:buClr>
                <a:schemeClr val="tx1"/>
              </a:buClr>
              <a:buFontTx/>
              <a:buNone/>
              <a:defRPr/>
            </a:pPr>
            <a:r>
              <a:rPr lang="pt-BR" sz="2800" b="1" dirty="0" smtClean="0">
                <a:solidFill>
                  <a:schemeClr val="accent2"/>
                </a:solidFill>
              </a:rPr>
              <a:t>Reflexões a fazer sobre a discussão:</a:t>
            </a:r>
          </a:p>
          <a:p>
            <a:pPr marL="0" indent="0" eaLnBrk="1" hangingPunct="1">
              <a:buClr>
                <a:schemeClr val="tx1"/>
              </a:buClr>
              <a:buFontTx/>
              <a:buNone/>
              <a:defRPr/>
            </a:pPr>
            <a:endParaRPr lang="pt-BR" sz="900" dirty="0" smtClean="0">
              <a:solidFill>
                <a:schemeClr val="accent2"/>
              </a:solidFill>
            </a:endParaRPr>
          </a:p>
          <a:p>
            <a:pPr eaLnBrk="1" hangingPunct="1">
              <a:buClr>
                <a:schemeClr val="tx1"/>
              </a:buClr>
              <a:defRPr/>
            </a:pPr>
            <a:r>
              <a:rPr lang="pt-BR" sz="2800" dirty="0" smtClean="0">
                <a:solidFill>
                  <a:schemeClr val="accent2"/>
                </a:solidFill>
              </a:rPr>
              <a:t>A análise situacional está focada nos fatores que contribuem com as ameaças críticas  </a:t>
            </a:r>
            <a:r>
              <a:rPr lang="pt-BR" sz="2800" dirty="0" smtClean="0">
                <a:solidFill>
                  <a:schemeClr val="accent2"/>
                </a:solidFill>
              </a:rPr>
              <a:t>e/ou leva em conta alvos com a viabilidade afetada?</a:t>
            </a:r>
            <a:endParaRPr lang="pt-BR" sz="2800" dirty="0" smtClean="0">
              <a:solidFill>
                <a:schemeClr val="accent2"/>
              </a:solidFill>
            </a:endParaRPr>
          </a:p>
          <a:p>
            <a:pPr eaLnBrk="1" hangingPunct="1">
              <a:spcBef>
                <a:spcPct val="40000"/>
              </a:spcBef>
              <a:buClr>
                <a:schemeClr val="tx1"/>
              </a:buClr>
              <a:defRPr/>
            </a:pPr>
            <a:r>
              <a:rPr lang="pt-BR" sz="2800" dirty="0" smtClean="0">
                <a:solidFill>
                  <a:srgbClr val="008000"/>
                </a:solidFill>
              </a:rPr>
              <a:t>Todos os fatores (econômicos, políticos, culturais, institucionais) relevantes foram levados em conta? </a:t>
            </a:r>
          </a:p>
          <a:p>
            <a:pPr eaLnBrk="1" hangingPunct="1">
              <a:spcBef>
                <a:spcPct val="40000"/>
              </a:spcBef>
              <a:buClr>
                <a:schemeClr val="tx1"/>
              </a:buClr>
              <a:defRPr/>
            </a:pPr>
            <a:r>
              <a:rPr lang="pt-BR" sz="2800" dirty="0" smtClean="0">
                <a:solidFill>
                  <a:schemeClr val="accent2"/>
                </a:solidFill>
              </a:rPr>
              <a:t>Fatores inconsequentes, irrelevantes ou redundantes foram excluídos?</a:t>
            </a:r>
          </a:p>
        </p:txBody>
      </p:sp>
      <p:pic>
        <p:nvPicPr>
          <p:cNvPr id="216068" name="Picture 4" descr="bd00028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91400" y="5029200"/>
            <a:ext cx="1295400" cy="126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6477000" y="152400"/>
            <a:ext cx="2438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>
              <a:defRPr/>
            </a:pPr>
            <a:r>
              <a:rPr lang="pt-BR" sz="3200" b="1" kern="0" dirty="0" smtClean="0">
                <a:solidFill>
                  <a:schemeClr val="bg1"/>
                </a:solidFill>
                <a:latin typeface="+mn-lt"/>
                <a:ea typeface="+mj-ea"/>
                <a:cs typeface="+mj-cs"/>
              </a:rPr>
              <a:t>Análise  Situacional</a:t>
            </a:r>
            <a:endParaRPr lang="pt-BR" sz="3200" b="1" kern="0" dirty="0">
              <a:solidFill>
                <a:schemeClr val="bg1"/>
              </a:solidFill>
              <a:latin typeface="+mn-lt"/>
              <a:ea typeface="+mj-ea"/>
              <a:cs typeface="+mj-cs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6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152400"/>
            <a:ext cx="7391400" cy="1219200"/>
          </a:xfrm>
        </p:spPr>
        <p:txBody>
          <a:bodyPr/>
          <a:lstStyle/>
          <a:p>
            <a:pPr eaLnBrk="1" hangingPunct="1"/>
            <a:r>
              <a:rPr lang="pt-BR" sz="36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Perguntas-Chave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371600"/>
            <a:ext cx="7162800" cy="4038600"/>
          </a:xfrm>
        </p:spPr>
        <p:txBody>
          <a:bodyPr/>
          <a:lstStyle/>
          <a:p>
            <a:pPr eaLnBrk="1" hangingPunct="1">
              <a:spcBef>
                <a:spcPct val="40000"/>
              </a:spcBef>
              <a:buClr>
                <a:schemeClr val="tx1"/>
              </a:buClr>
              <a:defRPr/>
            </a:pPr>
            <a:r>
              <a:rPr lang="pt-BR" sz="2800" dirty="0" smtClean="0">
                <a:solidFill>
                  <a:schemeClr val="accent2"/>
                </a:solidFill>
                <a:ea typeface="MS PGothic" charset="0"/>
              </a:rPr>
              <a:t>As principais partes interessadas e os fatores que </a:t>
            </a:r>
            <a:r>
              <a:rPr lang="pt-BR" sz="2800" dirty="0" smtClean="0">
                <a:solidFill>
                  <a:schemeClr val="accent2"/>
                </a:solidFill>
                <a:ea typeface="MS PGothic" charset="0"/>
              </a:rPr>
              <a:t>as </a:t>
            </a:r>
            <a:r>
              <a:rPr lang="pt-BR" sz="2800" dirty="0" smtClean="0">
                <a:solidFill>
                  <a:schemeClr val="accent2"/>
                </a:solidFill>
                <a:ea typeface="MS PGothic" charset="0"/>
              </a:rPr>
              <a:t>motivam foram identificados?</a:t>
            </a:r>
          </a:p>
          <a:p>
            <a:pPr lvl="1" eaLnBrk="1" hangingPunct="1">
              <a:spcBef>
                <a:spcPct val="40000"/>
              </a:spcBef>
              <a:buClr>
                <a:schemeClr val="tx1"/>
              </a:buClr>
              <a:defRPr/>
            </a:pPr>
            <a:r>
              <a:rPr lang="pt-BR" sz="2800" dirty="0" smtClean="0">
                <a:solidFill>
                  <a:srgbClr val="008000"/>
                </a:solidFill>
                <a:ea typeface="MS PGothic" charset="0"/>
              </a:rPr>
              <a:t>Quem são os tomadores </a:t>
            </a:r>
            <a:r>
              <a:rPr lang="pt-BR" sz="2800" dirty="0" smtClean="0">
                <a:solidFill>
                  <a:srgbClr val="008000"/>
                </a:solidFill>
                <a:ea typeface="MS PGothic" charset="0"/>
              </a:rPr>
              <a:t>de </a:t>
            </a:r>
            <a:r>
              <a:rPr lang="pt-BR" sz="2800" dirty="0" smtClean="0">
                <a:solidFill>
                  <a:srgbClr val="008000"/>
                </a:solidFill>
                <a:ea typeface="MS PGothic" charset="0"/>
              </a:rPr>
              <a:t>decisões mais cruciais?</a:t>
            </a:r>
          </a:p>
          <a:p>
            <a:pPr lvl="1" eaLnBrk="1" hangingPunct="1">
              <a:spcBef>
                <a:spcPct val="40000"/>
              </a:spcBef>
              <a:buClr>
                <a:schemeClr val="tx1"/>
              </a:buClr>
              <a:defRPr/>
            </a:pPr>
            <a:r>
              <a:rPr lang="pt-BR" sz="2800" dirty="0" smtClean="0">
                <a:solidFill>
                  <a:schemeClr val="accent2"/>
                </a:solidFill>
                <a:ea typeface="MS PGothic" charset="0"/>
              </a:rPr>
              <a:t>Quem pode  ser </a:t>
            </a:r>
            <a:r>
              <a:rPr lang="pt-BR" sz="2800" dirty="0" err="1" smtClean="0">
                <a:solidFill>
                  <a:schemeClr val="accent2"/>
                </a:solidFill>
                <a:ea typeface="MS PGothic" charset="0"/>
              </a:rPr>
              <a:t>benificiado</a:t>
            </a:r>
            <a:r>
              <a:rPr lang="pt-BR" sz="2800" dirty="0" smtClean="0">
                <a:solidFill>
                  <a:schemeClr val="accent2"/>
                </a:solidFill>
                <a:ea typeface="MS PGothic" charset="0"/>
              </a:rPr>
              <a:t>?</a:t>
            </a:r>
          </a:p>
          <a:p>
            <a:pPr lvl="1" eaLnBrk="1" hangingPunct="1">
              <a:spcBef>
                <a:spcPct val="40000"/>
              </a:spcBef>
              <a:buClr>
                <a:schemeClr val="tx1"/>
              </a:buClr>
              <a:defRPr/>
            </a:pPr>
            <a:r>
              <a:rPr lang="pt-BR" sz="2800" dirty="0" smtClean="0">
                <a:solidFill>
                  <a:srgbClr val="008000"/>
                </a:solidFill>
                <a:ea typeface="MS PGothic" charset="0"/>
              </a:rPr>
              <a:t>Quem pode ser prejudicado?</a:t>
            </a:r>
          </a:p>
          <a:p>
            <a:pPr marL="0" lvl="1" indent="0" eaLnBrk="1" hangingPunct="1">
              <a:lnSpc>
                <a:spcPct val="110000"/>
              </a:lnSpc>
              <a:buClr>
                <a:schemeClr val="tx1"/>
              </a:buClr>
              <a:buFontTx/>
              <a:buNone/>
              <a:defRPr/>
            </a:pPr>
            <a:endParaRPr lang="pt-BR" sz="800" dirty="0" smtClean="0">
              <a:solidFill>
                <a:srgbClr val="008000"/>
              </a:solidFill>
              <a:ea typeface="MS PGothic" charset="0"/>
            </a:endParaRPr>
          </a:p>
          <a:p>
            <a:pPr marL="0" lvl="1" indent="0" eaLnBrk="1" hangingPunct="1">
              <a:lnSpc>
                <a:spcPct val="110000"/>
              </a:lnSpc>
              <a:buClr>
                <a:schemeClr val="tx1"/>
              </a:buClr>
              <a:buFontTx/>
              <a:buNone/>
              <a:defRPr/>
            </a:pPr>
            <a:r>
              <a:rPr lang="pt-BR" dirty="0" smtClean="0">
                <a:solidFill>
                  <a:srgbClr val="000090"/>
                </a:solidFill>
                <a:ea typeface="MS PGothic" charset="0"/>
              </a:rPr>
              <a:t>Obs.:  A análise de atores envolvidos é </a:t>
            </a:r>
            <a:r>
              <a:rPr lang="pt-BR" dirty="0" smtClean="0">
                <a:solidFill>
                  <a:srgbClr val="000090"/>
                </a:solidFill>
                <a:ea typeface="MS PGothic" charset="0"/>
              </a:rPr>
              <a:t>um </a:t>
            </a:r>
            <a:r>
              <a:rPr lang="pt-BR" dirty="0" smtClean="0">
                <a:solidFill>
                  <a:srgbClr val="000090"/>
                </a:solidFill>
                <a:ea typeface="MS PGothic" charset="0"/>
              </a:rPr>
              <a:t>componente da análise  da situação como um todo e não um passo separado</a:t>
            </a:r>
            <a:endParaRPr lang="pt-BR" dirty="0">
              <a:solidFill>
                <a:srgbClr val="000090"/>
              </a:solidFill>
              <a:ea typeface="MS PGothic" charset="0"/>
            </a:endParaRPr>
          </a:p>
        </p:txBody>
      </p:sp>
      <p:pic>
        <p:nvPicPr>
          <p:cNvPr id="251908" name="Picture 4" descr="bd00028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0" y="5029200"/>
            <a:ext cx="1295400" cy="126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6477000" y="152400"/>
            <a:ext cx="2438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>
              <a:defRPr/>
            </a:pPr>
            <a:r>
              <a:rPr lang="pt-BR" sz="3200" b="1" kern="0" dirty="0" smtClean="0">
                <a:solidFill>
                  <a:schemeClr val="bg1"/>
                </a:solidFill>
                <a:latin typeface="+mn-lt"/>
                <a:ea typeface="+mj-ea"/>
                <a:cs typeface="+mj-cs"/>
              </a:rPr>
              <a:t>Análise  Situacional</a:t>
            </a:r>
            <a:endParaRPr lang="pt-BR" sz="3200" b="1" kern="0" dirty="0">
              <a:solidFill>
                <a:schemeClr val="bg1"/>
              </a:solidFill>
              <a:latin typeface="+mn-lt"/>
              <a:ea typeface="+mj-ea"/>
              <a:cs typeface="+mj-cs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1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0"/>
            <a:ext cx="7391400" cy="1219200"/>
          </a:xfrm>
        </p:spPr>
        <p:txBody>
          <a:bodyPr/>
          <a:lstStyle/>
          <a:p>
            <a:pPr eaLnBrk="1" hangingPunct="1"/>
            <a:r>
              <a:rPr lang="pt-BR" sz="36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Perguntas-chave</a:t>
            </a:r>
          </a:p>
        </p:txBody>
      </p:sp>
      <p:sp>
        <p:nvSpPr>
          <p:cNvPr id="2048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371600"/>
            <a:ext cx="8305800" cy="5029200"/>
          </a:xfrm>
        </p:spPr>
        <p:txBody>
          <a:bodyPr/>
          <a:lstStyle/>
          <a:p>
            <a:pPr marL="0" indent="0" eaLnBrk="1" hangingPunct="1">
              <a:spcBef>
                <a:spcPct val="40000"/>
              </a:spcBef>
              <a:buClr>
                <a:schemeClr val="tx1"/>
              </a:buClr>
              <a:buFontTx/>
              <a:buNone/>
              <a:defRPr/>
            </a:pPr>
            <a:r>
              <a:rPr lang="pt-BR" sz="2800" dirty="0" smtClean="0">
                <a:solidFill>
                  <a:schemeClr val="accent2"/>
                </a:solidFill>
                <a:ea typeface="ＭＳ Ｐゴシック" charset="0"/>
                <a:cs typeface="ＭＳ Ｐゴシック" charset="0"/>
              </a:rPr>
              <a:t>Existem </a:t>
            </a:r>
            <a:r>
              <a:rPr lang="pt-BR" sz="2800" b="1" dirty="0" smtClean="0">
                <a:solidFill>
                  <a:schemeClr val="accent2"/>
                </a:solidFill>
                <a:ea typeface="ＭＳ Ｐゴシック" charset="0"/>
                <a:cs typeface="ＭＳ Ｐゴシック" charset="0"/>
              </a:rPr>
              <a:t>oportunidades</a:t>
            </a:r>
            <a:r>
              <a:rPr lang="pt-BR" sz="2800" dirty="0" smtClean="0">
                <a:solidFill>
                  <a:schemeClr val="accent2"/>
                </a:solidFill>
                <a:ea typeface="ＭＳ Ｐゴシック" charset="0"/>
                <a:cs typeface="ＭＳ Ｐゴシック" charset="0"/>
              </a:rPr>
              <a:t> que poderiam contribuir para a redução de uma ameaça direta?</a:t>
            </a:r>
          </a:p>
          <a:p>
            <a:pPr eaLnBrk="1" hangingPunct="1">
              <a:spcBef>
                <a:spcPct val="40000"/>
              </a:spcBef>
              <a:buClr>
                <a:schemeClr val="tx1"/>
              </a:buClr>
              <a:buFontTx/>
              <a:buNone/>
              <a:defRPr/>
            </a:pPr>
            <a:r>
              <a:rPr lang="pt-BR" sz="2800" dirty="0" smtClean="0">
                <a:solidFill>
                  <a:srgbClr val="008000"/>
                </a:solidFill>
                <a:ea typeface="ＭＳ Ｐゴシック" charset="0"/>
                <a:cs typeface="ＭＳ Ｐゴシック" charset="0"/>
              </a:rPr>
              <a:t>Cuidado!  Oportunidades ≠ Estratégias </a:t>
            </a:r>
          </a:p>
          <a:p>
            <a:pPr lvl="1" eaLnBrk="1" hangingPunct="1">
              <a:spcBef>
                <a:spcPct val="40000"/>
              </a:spcBef>
              <a:buClr>
                <a:schemeClr val="tx1"/>
              </a:buClr>
              <a:defRPr/>
            </a:pPr>
            <a:r>
              <a:rPr lang="pt-BR" b="1" dirty="0" smtClean="0">
                <a:solidFill>
                  <a:schemeClr val="accent2"/>
                </a:solidFill>
                <a:ea typeface="ＭＳ Ｐゴシック" charset="0"/>
              </a:rPr>
              <a:t>Oportunidades</a:t>
            </a:r>
            <a:r>
              <a:rPr lang="pt-BR" dirty="0" smtClean="0">
                <a:solidFill>
                  <a:schemeClr val="accent2"/>
                </a:solidFill>
                <a:ea typeface="ＭＳ Ｐゴシック" charset="0"/>
              </a:rPr>
              <a:t> = fatores que existem independentemente de você e que poderiam contribuir para a redução de uma ameaça direta (por exemplo, </a:t>
            </a:r>
            <a:r>
              <a:rPr lang="pt-BR" dirty="0" smtClean="0">
                <a:solidFill>
                  <a:schemeClr val="accent2"/>
                </a:solidFill>
                <a:ea typeface="ＭＳ Ｐゴシック" charset="0"/>
              </a:rPr>
              <a:t>um </a:t>
            </a:r>
            <a:r>
              <a:rPr lang="pt-BR" dirty="0" smtClean="0">
                <a:solidFill>
                  <a:schemeClr val="accent2"/>
                </a:solidFill>
                <a:ea typeface="ＭＳ Ｐゴシック" charset="0"/>
              </a:rPr>
              <a:t>forte interesse por parte de consumidores em frutos do mar </a:t>
            </a:r>
            <a:r>
              <a:rPr lang="pt-BR" dirty="0" smtClean="0">
                <a:solidFill>
                  <a:schemeClr val="accent2"/>
                </a:solidFill>
                <a:ea typeface="ＭＳ Ｐゴシック" charset="0"/>
              </a:rPr>
              <a:t>certificados)</a:t>
            </a:r>
            <a:br>
              <a:rPr lang="pt-BR" dirty="0" smtClean="0">
                <a:solidFill>
                  <a:schemeClr val="accent2"/>
                </a:solidFill>
                <a:ea typeface="ＭＳ Ｐゴシック" charset="0"/>
              </a:rPr>
            </a:br>
            <a:endParaRPr lang="pt-BR" dirty="0" smtClean="0">
              <a:solidFill>
                <a:schemeClr val="accent2"/>
              </a:solidFill>
              <a:ea typeface="ＭＳ Ｐゴシック" charset="0"/>
            </a:endParaRPr>
          </a:p>
          <a:p>
            <a:pPr lvl="1" eaLnBrk="1" hangingPunct="1">
              <a:spcBef>
                <a:spcPct val="40000"/>
              </a:spcBef>
              <a:buClr>
                <a:schemeClr val="tx1"/>
              </a:buClr>
              <a:defRPr/>
            </a:pPr>
            <a:r>
              <a:rPr lang="pt-BR" b="1" dirty="0" smtClean="0">
                <a:solidFill>
                  <a:srgbClr val="008000"/>
                </a:solidFill>
                <a:ea typeface="ＭＳ Ｐゴシック" charset="0"/>
              </a:rPr>
              <a:t>Estratégias</a:t>
            </a:r>
            <a:r>
              <a:rPr lang="pt-BR" dirty="0" smtClean="0">
                <a:solidFill>
                  <a:srgbClr val="008000"/>
                </a:solidFill>
                <a:ea typeface="ＭＳ Ｐゴシック" charset="0"/>
              </a:rPr>
              <a:t> = Ações </a:t>
            </a:r>
            <a:r>
              <a:rPr lang="pt-BR" dirty="0" smtClean="0">
                <a:solidFill>
                  <a:srgbClr val="008000"/>
                </a:solidFill>
                <a:ea typeface="ＭＳ Ｐゴシック" charset="0"/>
              </a:rPr>
              <a:t>que o projeto pode </a:t>
            </a:r>
            <a:r>
              <a:rPr lang="pt-BR" dirty="0" smtClean="0">
                <a:solidFill>
                  <a:srgbClr val="008000"/>
                </a:solidFill>
                <a:ea typeface="ＭＳ Ｐゴシック" charset="0"/>
              </a:rPr>
              <a:t>executar</a:t>
            </a:r>
          </a:p>
          <a:p>
            <a:pPr lvl="1" eaLnBrk="1" hangingPunct="1">
              <a:spcBef>
                <a:spcPct val="40000"/>
              </a:spcBef>
              <a:buClr>
                <a:schemeClr val="tx1"/>
              </a:buClr>
              <a:buNone/>
              <a:defRPr/>
            </a:pPr>
            <a:r>
              <a:rPr lang="pt-BR" dirty="0" smtClean="0">
                <a:solidFill>
                  <a:srgbClr val="008000"/>
                </a:solidFill>
                <a:ea typeface="ＭＳ Ｐゴシック" charset="0"/>
              </a:rPr>
              <a:t> (tais como promover o consumo de frutos do mar certificados)</a:t>
            </a:r>
          </a:p>
          <a:p>
            <a:pPr eaLnBrk="1" hangingPunct="1">
              <a:lnSpc>
                <a:spcPct val="110000"/>
              </a:lnSpc>
              <a:buClr>
                <a:schemeClr val="tx1"/>
              </a:buClr>
              <a:defRPr/>
            </a:pPr>
            <a:endParaRPr lang="en-US" sz="2800" dirty="0">
              <a:ea typeface="ＭＳ Ｐゴシック" charset="0"/>
              <a:cs typeface="ＭＳ Ｐゴシック" charset="0"/>
            </a:endParaRPr>
          </a:p>
        </p:txBody>
      </p:sp>
      <p:pic>
        <p:nvPicPr>
          <p:cNvPr id="251908" name="Picture 4" descr="bd00028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0" y="4114800"/>
            <a:ext cx="1295400" cy="126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6477000" y="152400"/>
            <a:ext cx="2438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>
              <a:defRPr/>
            </a:pPr>
            <a:r>
              <a:rPr lang="pt-BR" sz="3200" b="1" kern="0" dirty="0" smtClean="0">
                <a:solidFill>
                  <a:schemeClr val="bg1"/>
                </a:solidFill>
                <a:latin typeface="+mn-lt"/>
                <a:ea typeface="+mj-ea"/>
                <a:cs typeface="+mj-cs"/>
              </a:rPr>
              <a:t>Análise  Situacional</a:t>
            </a:r>
            <a:endParaRPr lang="pt-BR" sz="3200" b="1" kern="0" dirty="0">
              <a:solidFill>
                <a:schemeClr val="bg1"/>
              </a:solidFill>
              <a:latin typeface="+mn-lt"/>
              <a:ea typeface="+mj-ea"/>
              <a:cs typeface="+mj-cs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1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04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04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04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6477000" y="152400"/>
            <a:ext cx="2438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>
              <a:defRPr/>
            </a:pPr>
            <a:r>
              <a:rPr lang="pt-BR" sz="3200" b="1" kern="0" dirty="0" smtClean="0">
                <a:solidFill>
                  <a:schemeClr val="bg1"/>
                </a:solidFill>
                <a:latin typeface="+mn-lt"/>
                <a:ea typeface="+mj-ea"/>
                <a:cs typeface="+mj-cs"/>
              </a:rPr>
              <a:t>Análise  Situacional</a:t>
            </a:r>
            <a:endParaRPr lang="pt-BR" sz="3200" b="1" kern="0" dirty="0">
              <a:solidFill>
                <a:schemeClr val="bg1"/>
              </a:solidFill>
              <a:latin typeface="+mn-lt"/>
              <a:ea typeface="+mj-ea"/>
              <a:cs typeface="+mj-cs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1676400" y="0"/>
            <a:ext cx="51816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pt-BR" sz="3600" b="1" kern="0" dirty="0" smtClean="0">
                <a:solidFill>
                  <a:schemeClr val="bg1"/>
                </a:solidFill>
                <a:latin typeface="+mn-lt"/>
                <a:ea typeface="+mj-ea"/>
                <a:cs typeface="+mj-cs"/>
              </a:rPr>
              <a:t>Dificuldades Comuns e Recomendações</a:t>
            </a:r>
            <a:endParaRPr lang="pt-BR" sz="3600" b="1" kern="0" dirty="0">
              <a:solidFill>
                <a:schemeClr val="bg1"/>
              </a:solidFill>
              <a:latin typeface="+mn-lt"/>
              <a:ea typeface="+mj-ea"/>
              <a:cs typeface="+mj-cs"/>
            </a:endParaRPr>
          </a:p>
        </p:txBody>
      </p:sp>
      <p:sp>
        <p:nvSpPr>
          <p:cNvPr id="18436" name="Rectangle 3"/>
          <p:cNvSpPr txBox="1">
            <a:spLocks noChangeArrowheads="1"/>
          </p:cNvSpPr>
          <p:nvPr/>
        </p:nvSpPr>
        <p:spPr bwMode="auto">
          <a:xfrm>
            <a:off x="609600" y="1752600"/>
            <a:ext cx="81534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</a:pPr>
            <a:r>
              <a:rPr lang="pt-BR" sz="2800" b="1" dirty="0" smtClean="0">
                <a:solidFill>
                  <a:schemeClr val="accent2"/>
                </a:solidFill>
              </a:rPr>
              <a:t>Encontrar o grau apropriado de detalhamento:  </a:t>
            </a:r>
            <a:endParaRPr lang="pt-BR" sz="2800" dirty="0" smtClean="0">
              <a:solidFill>
                <a:schemeClr val="accent2"/>
              </a:solidFill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rial" charset="0"/>
              <a:buChar char="•"/>
            </a:pPr>
            <a:r>
              <a:rPr lang="pt-BR" sz="2800" dirty="0" smtClean="0">
                <a:solidFill>
                  <a:srgbClr val="008000"/>
                </a:solidFill>
              </a:rPr>
              <a:t>  Excesso de detalhamento pode transformar um </a:t>
            </a:r>
            <a:r>
              <a:rPr lang="pt-BR" sz="2800" dirty="0" smtClean="0">
                <a:solidFill>
                  <a:srgbClr val="008000"/>
                </a:solidFill>
              </a:rPr>
              <a:t>modelo conceitual </a:t>
            </a:r>
            <a:r>
              <a:rPr lang="pt-BR" sz="2800" dirty="0" smtClean="0">
                <a:solidFill>
                  <a:srgbClr val="008000"/>
                </a:solidFill>
              </a:rPr>
              <a:t>em algo muito </a:t>
            </a:r>
            <a:r>
              <a:rPr lang="pt-BR" sz="2800" dirty="0" smtClean="0">
                <a:solidFill>
                  <a:srgbClr val="008000"/>
                </a:solidFill>
              </a:rPr>
              <a:t>complexo !  </a:t>
            </a:r>
            <a:endParaRPr lang="pt-BR" sz="2800" dirty="0" smtClean="0">
              <a:solidFill>
                <a:srgbClr val="008000"/>
              </a:solidFill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rial" charset="0"/>
              <a:buChar char="•"/>
            </a:pPr>
            <a:r>
              <a:rPr lang="pt-BR" sz="2800" dirty="0" smtClean="0">
                <a:solidFill>
                  <a:schemeClr val="accent2"/>
                </a:solidFill>
              </a:rPr>
              <a:t>  Caso a equipe tenha identificado mais de 10 </a:t>
            </a:r>
            <a:r>
              <a:rPr lang="pt-BR" sz="2800" dirty="0" smtClean="0">
                <a:solidFill>
                  <a:schemeClr val="accent2"/>
                </a:solidFill>
              </a:rPr>
              <a:t>ameaças:  Ou </a:t>
            </a:r>
            <a:r>
              <a:rPr lang="pt-BR" sz="2800" dirty="0" smtClean="0">
                <a:solidFill>
                  <a:schemeClr val="accent2"/>
                </a:solidFill>
              </a:rPr>
              <a:t>combine algumas ideias ou deixe de identificar os fatores associados às ameaças classificadas como menos críticas.</a:t>
            </a:r>
            <a:endParaRPr lang="pt-BR" sz="2800" b="1" dirty="0" smtClean="0">
              <a:solidFill>
                <a:schemeClr val="accent2"/>
              </a:solidFill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rial" charset="0"/>
              <a:buChar char="•"/>
            </a:pPr>
            <a:r>
              <a:rPr lang="pt-BR" sz="2800" dirty="0" smtClean="0">
                <a:solidFill>
                  <a:srgbClr val="008000"/>
                </a:solidFill>
              </a:rPr>
              <a:t>  Tente manter o número de fatores </a:t>
            </a:r>
            <a:r>
              <a:rPr lang="pt-BR" sz="2800" dirty="0" smtClean="0">
                <a:solidFill>
                  <a:srgbClr val="008000"/>
                </a:solidFill>
              </a:rPr>
              <a:t>indiretos menor que 25</a:t>
            </a:r>
            <a:r>
              <a:rPr lang="pt-BR" sz="2800" dirty="0" smtClean="0">
                <a:solidFill>
                  <a:srgbClr val="008000"/>
                </a:solidFill>
              </a:rPr>
              <a:t>. Você poderá incorporar mais detalhes nas cadeias de resultados</a:t>
            </a:r>
            <a:endParaRPr lang="pt-BR" sz="2800" dirty="0">
              <a:solidFill>
                <a:srgbClr val="008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84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84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6477000" y="152400"/>
            <a:ext cx="2438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>
              <a:defRPr/>
            </a:pPr>
            <a:r>
              <a:rPr lang="pt-BR" sz="3200" b="1" kern="0" dirty="0" smtClean="0">
                <a:solidFill>
                  <a:schemeClr val="bg1"/>
                </a:solidFill>
                <a:latin typeface="+mn-lt"/>
                <a:ea typeface="+mj-ea"/>
                <a:cs typeface="+mj-cs"/>
              </a:rPr>
              <a:t>Análise  Situacional</a:t>
            </a:r>
            <a:endParaRPr lang="pt-BR" sz="3200" b="1" kern="0" dirty="0">
              <a:solidFill>
                <a:schemeClr val="bg1"/>
              </a:solidFill>
              <a:latin typeface="+mn-lt"/>
              <a:ea typeface="+mj-ea"/>
              <a:cs typeface="+mj-cs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1524000" y="0"/>
            <a:ext cx="50292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pt-BR" sz="3600" b="1" kern="0" dirty="0" smtClean="0">
                <a:solidFill>
                  <a:schemeClr val="bg1"/>
                </a:solidFill>
              </a:rPr>
              <a:t>Dificuldades Comuns e Recomendações</a:t>
            </a:r>
          </a:p>
        </p:txBody>
      </p:sp>
      <p:sp>
        <p:nvSpPr>
          <p:cNvPr id="19460" name="Rectangle 3"/>
          <p:cNvSpPr txBox="1">
            <a:spLocks noChangeArrowheads="1"/>
          </p:cNvSpPr>
          <p:nvPr/>
        </p:nvSpPr>
        <p:spPr bwMode="auto">
          <a:xfrm>
            <a:off x="609600" y="1752600"/>
            <a:ext cx="81534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</a:pPr>
            <a:r>
              <a:rPr lang="pt-BR" sz="2800" b="1" dirty="0" smtClean="0">
                <a:solidFill>
                  <a:schemeClr val="accent2"/>
                </a:solidFill>
              </a:rPr>
              <a:t>Lembre-se…  </a:t>
            </a:r>
            <a:endParaRPr lang="pt-BR" sz="2800" dirty="0" smtClean="0">
              <a:solidFill>
                <a:schemeClr val="accent2"/>
              </a:solidFill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rial" charset="0"/>
              <a:buChar char="•"/>
            </a:pPr>
            <a:r>
              <a:rPr lang="pt-BR" sz="2800" dirty="0" smtClean="0">
                <a:solidFill>
                  <a:srgbClr val="008000"/>
                </a:solidFill>
              </a:rPr>
              <a:t>  Este é um processo iterativo portanto a equipe pode e DEVE alterar seu modelo na medida em que novas informações são disponibilizadas.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</a:pPr>
            <a:endParaRPr lang="pt-BR" sz="2800" dirty="0" smtClean="0">
              <a:solidFill>
                <a:srgbClr val="008000"/>
              </a:solidFill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rial" charset="0"/>
              <a:buChar char="•"/>
            </a:pPr>
            <a:r>
              <a:rPr lang="pt-BR" sz="2800" dirty="0" smtClean="0">
                <a:solidFill>
                  <a:schemeClr val="accent2"/>
                </a:solidFill>
              </a:rPr>
              <a:t>  Pode ser preciso mais de uma rodada de discussões para que a equipe entenda bem o contexto do seu projeto.</a:t>
            </a:r>
            <a:endParaRPr lang="pt-BR" sz="2800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4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828800" y="0"/>
            <a:ext cx="3200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pt-BR" sz="3600" b="1" kern="0" dirty="0" smtClean="0">
                <a:solidFill>
                  <a:schemeClr val="bg1"/>
                </a:solidFill>
                <a:latin typeface="+mn-lt"/>
                <a:ea typeface="+mj-ea"/>
                <a:cs typeface="+mj-cs"/>
              </a:rPr>
              <a:t>Dicas Úteis</a:t>
            </a:r>
            <a:endParaRPr lang="pt-BR" sz="3600" b="1" kern="0" dirty="0">
              <a:solidFill>
                <a:schemeClr val="bg1"/>
              </a:solidFill>
              <a:latin typeface="+mn-lt"/>
              <a:ea typeface="+mj-ea"/>
              <a:cs typeface="+mj-cs"/>
            </a:endParaRPr>
          </a:p>
        </p:txBody>
      </p:sp>
      <p:sp>
        <p:nvSpPr>
          <p:cNvPr id="20483" name="Rectangle 3"/>
          <p:cNvSpPr txBox="1">
            <a:spLocks noChangeArrowheads="1"/>
          </p:cNvSpPr>
          <p:nvPr/>
        </p:nvSpPr>
        <p:spPr bwMode="auto">
          <a:xfrm>
            <a:off x="381000" y="1828800"/>
            <a:ext cx="87630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buClr>
                <a:schemeClr val="tx1"/>
              </a:buClr>
              <a:buFont typeface="Arial" charset="0"/>
              <a:buChar char="•"/>
            </a:pPr>
            <a:r>
              <a:rPr lang="pt-BR" sz="2800" dirty="0" smtClean="0">
                <a:solidFill>
                  <a:schemeClr val="accent2"/>
                </a:solidFill>
              </a:rPr>
              <a:t>Melhor analisar </a:t>
            </a:r>
            <a:r>
              <a:rPr lang="pt-BR" sz="2800" b="1" dirty="0" smtClean="0">
                <a:solidFill>
                  <a:schemeClr val="accent2"/>
                </a:solidFill>
              </a:rPr>
              <a:t>um alvo e uma ameaça crítica </a:t>
            </a:r>
            <a:r>
              <a:rPr lang="pt-BR" sz="2800" dirty="0" smtClean="0">
                <a:solidFill>
                  <a:schemeClr val="accent2"/>
                </a:solidFill>
              </a:rPr>
              <a:t>por vez … mas tenha o cuidado de identificar fatores que contribuam a mais de uma ameaça.</a:t>
            </a:r>
          </a:p>
          <a:p>
            <a:pPr marL="342900" indent="-342900">
              <a:buClr>
                <a:schemeClr val="tx1"/>
              </a:buClr>
              <a:buFont typeface="Arial" charset="0"/>
              <a:buChar char="•"/>
            </a:pPr>
            <a:r>
              <a:rPr lang="pt-BR" sz="2800" dirty="0" smtClean="0">
                <a:solidFill>
                  <a:srgbClr val="008000"/>
                </a:solidFill>
              </a:rPr>
              <a:t>Mantenha suas </a:t>
            </a:r>
            <a:r>
              <a:rPr lang="pt-BR" sz="2800" dirty="0" smtClean="0">
                <a:solidFill>
                  <a:srgbClr val="008000"/>
                </a:solidFill>
              </a:rPr>
              <a:t>perguntas instigantes sempre </a:t>
            </a:r>
            <a:r>
              <a:rPr lang="pt-BR" sz="2800" dirty="0" smtClean="0">
                <a:solidFill>
                  <a:srgbClr val="008000"/>
                </a:solidFill>
              </a:rPr>
              <a:t>à </a:t>
            </a:r>
            <a:r>
              <a:rPr lang="pt-BR" sz="2800" dirty="0" smtClean="0">
                <a:solidFill>
                  <a:srgbClr val="008000"/>
                </a:solidFill>
              </a:rPr>
              <a:t>mão</a:t>
            </a:r>
            <a:r>
              <a:rPr lang="pt-BR" sz="2800" dirty="0" smtClean="0">
                <a:solidFill>
                  <a:srgbClr val="008000"/>
                </a:solidFill>
              </a:rPr>
              <a:t> !</a:t>
            </a:r>
            <a:endParaRPr lang="pt-BR" altLang="ja-JP" sz="2800" dirty="0">
              <a:solidFill>
                <a:srgbClr val="008000"/>
              </a:solidFill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6477000" y="152400"/>
            <a:ext cx="2438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>
              <a:defRPr/>
            </a:pPr>
            <a:r>
              <a:rPr lang="pt-BR" sz="3200" b="1" kern="0" dirty="0" smtClean="0">
                <a:solidFill>
                  <a:schemeClr val="bg1"/>
                </a:solidFill>
                <a:latin typeface="+mn-lt"/>
                <a:ea typeface="+mj-ea"/>
                <a:cs typeface="+mj-cs"/>
              </a:rPr>
              <a:t>Análise  Situacional</a:t>
            </a:r>
            <a:endParaRPr lang="pt-BR" sz="3200" b="1" kern="0" dirty="0">
              <a:solidFill>
                <a:schemeClr val="bg1"/>
              </a:solidFill>
              <a:latin typeface="+mn-lt"/>
              <a:ea typeface="+mj-ea"/>
              <a:cs typeface="+mj-cs"/>
            </a:endParaRPr>
          </a:p>
        </p:txBody>
      </p:sp>
      <p:sp>
        <p:nvSpPr>
          <p:cNvPr id="22533" name="Rectangle 4"/>
          <p:cNvSpPr>
            <a:spLocks noChangeArrowheads="1"/>
          </p:cNvSpPr>
          <p:nvPr/>
        </p:nvSpPr>
        <p:spPr bwMode="auto">
          <a:xfrm>
            <a:off x="381000" y="4038600"/>
            <a:ext cx="8510588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pt-BR" sz="2800" b="1" dirty="0" smtClean="0">
                <a:solidFill>
                  <a:schemeClr val="accent2"/>
                </a:solidFill>
              </a:rPr>
              <a:t>Três perguntas básicas para qualquer ameaça: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pt-BR" sz="2400" dirty="0" smtClean="0">
                <a:solidFill>
                  <a:srgbClr val="008000"/>
                </a:solidFill>
              </a:rPr>
              <a:t>  O que está causando esta </a:t>
            </a:r>
            <a:r>
              <a:rPr lang="pt-BR" sz="2400" dirty="0" smtClean="0">
                <a:solidFill>
                  <a:srgbClr val="008000"/>
                </a:solidFill>
              </a:rPr>
              <a:t>ameaça?</a:t>
            </a:r>
            <a:endParaRPr lang="pt-BR" sz="2400" b="1" dirty="0" smtClean="0">
              <a:solidFill>
                <a:srgbClr val="0070C0"/>
              </a:solidFill>
            </a:endParaRPr>
          </a:p>
          <a:p>
            <a:pPr lvl="1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pt-BR" sz="2400" b="1" dirty="0" smtClean="0">
                <a:solidFill>
                  <a:schemeClr val="accent2"/>
                </a:solidFill>
              </a:rPr>
              <a:t>  Quem está envolvido </a:t>
            </a:r>
            <a:r>
              <a:rPr lang="pt-BR" sz="2400" dirty="0" smtClean="0">
                <a:solidFill>
                  <a:schemeClr val="accent2"/>
                </a:solidFill>
              </a:rPr>
              <a:t>– direta ou indiretamente?</a:t>
            </a:r>
            <a:endParaRPr lang="pt-BR" sz="2400" b="1" dirty="0" smtClean="0">
              <a:solidFill>
                <a:schemeClr val="accent2"/>
              </a:solidFill>
            </a:endParaRPr>
          </a:p>
          <a:p>
            <a:pPr lvl="1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pt-BR" sz="2400" dirty="0" smtClean="0">
                <a:solidFill>
                  <a:srgbClr val="008000"/>
                </a:solidFill>
              </a:rPr>
              <a:t>  Por que </a:t>
            </a:r>
            <a:r>
              <a:rPr lang="pt-BR" sz="2400" dirty="0" smtClean="0">
                <a:solidFill>
                  <a:srgbClr val="008000"/>
                </a:solidFill>
              </a:rPr>
              <a:t>estão </a:t>
            </a:r>
            <a:r>
              <a:rPr lang="pt-BR" sz="2400" dirty="0" smtClean="0">
                <a:solidFill>
                  <a:srgbClr val="008000"/>
                </a:solidFill>
              </a:rPr>
              <a:t>fazendo isto?</a:t>
            </a:r>
            <a:endParaRPr lang="pt-BR" sz="2400" dirty="0">
              <a:solidFill>
                <a:srgbClr val="008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828800" y="0"/>
            <a:ext cx="3200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n-US" sz="3600" b="1" kern="0" dirty="0" err="1" smtClean="0">
                <a:solidFill>
                  <a:schemeClr val="bg1"/>
                </a:solidFill>
                <a:latin typeface="+mn-lt"/>
                <a:ea typeface="+mj-ea"/>
                <a:cs typeface="+mj-cs"/>
              </a:rPr>
              <a:t>Dicas</a:t>
            </a:r>
            <a:r>
              <a:rPr lang="en-US" sz="3600" b="1" kern="0" dirty="0" smtClean="0">
                <a:solidFill>
                  <a:schemeClr val="bg1"/>
                </a:solidFill>
                <a:latin typeface="+mn-lt"/>
                <a:ea typeface="+mj-ea"/>
                <a:cs typeface="+mj-cs"/>
              </a:rPr>
              <a:t> </a:t>
            </a:r>
            <a:r>
              <a:rPr lang="en-US" sz="3600" b="1" kern="0" dirty="0" err="1">
                <a:solidFill>
                  <a:schemeClr val="bg1"/>
                </a:solidFill>
                <a:latin typeface="+mn-lt"/>
                <a:ea typeface="+mj-ea"/>
                <a:cs typeface="+mj-cs"/>
              </a:rPr>
              <a:t>ú</a:t>
            </a:r>
            <a:r>
              <a:rPr lang="en-US" sz="3600" b="1" kern="0" dirty="0" err="1" smtClean="0">
                <a:solidFill>
                  <a:schemeClr val="bg1"/>
                </a:solidFill>
                <a:latin typeface="+mn-lt"/>
                <a:ea typeface="+mj-ea"/>
                <a:cs typeface="+mj-cs"/>
              </a:rPr>
              <a:t>teis</a:t>
            </a:r>
            <a:endParaRPr lang="en-US" sz="3600" b="1" kern="0" dirty="0">
              <a:solidFill>
                <a:schemeClr val="bg1"/>
              </a:solidFill>
              <a:latin typeface="+mn-lt"/>
              <a:ea typeface="+mj-ea"/>
              <a:cs typeface="+mj-cs"/>
            </a:endParaRPr>
          </a:p>
        </p:txBody>
      </p:sp>
      <p:sp>
        <p:nvSpPr>
          <p:cNvPr id="21507" name="Rectangle 3"/>
          <p:cNvSpPr txBox="1">
            <a:spLocks noChangeArrowheads="1"/>
          </p:cNvSpPr>
          <p:nvPr/>
        </p:nvSpPr>
        <p:spPr bwMode="auto">
          <a:xfrm>
            <a:off x="381000" y="1828800"/>
            <a:ext cx="87630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charset="0"/>
              <a:buChar char="•"/>
            </a:pPr>
            <a:endParaRPr lang="de-DE" sz="2400">
              <a:solidFill>
                <a:srgbClr val="008000"/>
              </a:solidFill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6477000" y="152400"/>
            <a:ext cx="2438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>
              <a:defRPr/>
            </a:pPr>
            <a:r>
              <a:rPr lang="pt-BR" sz="3200" b="1" kern="0" dirty="0" smtClean="0">
                <a:solidFill>
                  <a:schemeClr val="bg1"/>
                </a:solidFill>
                <a:latin typeface="+mn-lt"/>
                <a:ea typeface="+mj-ea"/>
                <a:cs typeface="+mj-cs"/>
              </a:rPr>
              <a:t>Análise  Situacional</a:t>
            </a:r>
            <a:endParaRPr lang="pt-BR" sz="3200" b="1" kern="0" dirty="0">
              <a:solidFill>
                <a:schemeClr val="bg1"/>
              </a:solidFill>
              <a:latin typeface="+mn-lt"/>
              <a:ea typeface="+mj-ea"/>
              <a:cs typeface="+mj-cs"/>
            </a:endParaRPr>
          </a:p>
        </p:txBody>
      </p:sp>
      <p:sp>
        <p:nvSpPr>
          <p:cNvPr id="21509" name="Rectangle 3"/>
          <p:cNvSpPr txBox="1">
            <a:spLocks noChangeArrowheads="1"/>
          </p:cNvSpPr>
          <p:nvPr/>
        </p:nvSpPr>
        <p:spPr bwMode="auto">
          <a:xfrm>
            <a:off x="304800" y="1828800"/>
            <a:ext cx="85344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Clr>
                <a:schemeClr val="tx1"/>
              </a:buClr>
            </a:pPr>
            <a:r>
              <a:rPr lang="pt-BR" sz="2800" b="1" dirty="0" smtClean="0">
                <a:solidFill>
                  <a:schemeClr val="accent2"/>
                </a:solidFill>
              </a:rPr>
              <a:t>Modelos Conceituais (diagramas de caixas e setas) </a:t>
            </a:r>
            <a:endParaRPr lang="pt-BR" sz="1200" b="1" dirty="0" smtClean="0">
              <a:solidFill>
                <a:srgbClr val="0070C0"/>
              </a:solidFill>
            </a:endParaRP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FontTx/>
              <a:buChar char="–"/>
            </a:pPr>
            <a:r>
              <a:rPr lang="pt-BR" sz="2800" dirty="0" smtClean="0">
                <a:solidFill>
                  <a:schemeClr val="accent2"/>
                </a:solidFill>
              </a:rPr>
              <a:t>Ferramentas: lona adesiva e cartões (ou outros dispositivos para afixar folhas à parede) tornam o processo mais participativo</a:t>
            </a: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FontTx/>
              <a:buChar char="–"/>
            </a:pPr>
            <a:r>
              <a:rPr lang="pt-BR" sz="2800" dirty="0" smtClean="0">
                <a:solidFill>
                  <a:srgbClr val="008000"/>
                </a:solidFill>
              </a:rPr>
              <a:t>Registre resultados em fotografias e coloque-as no documento. </a:t>
            </a: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FontTx/>
              <a:buChar char="–"/>
            </a:pPr>
            <a:r>
              <a:rPr lang="pt-BR" sz="2800" dirty="0" smtClean="0">
                <a:solidFill>
                  <a:schemeClr val="accent2"/>
                </a:solidFill>
              </a:rPr>
              <a:t>A não ser que o grupo seja muito pequeno, é melhor usar </a:t>
            </a:r>
            <a:r>
              <a:rPr lang="pt-BR" sz="2800" dirty="0" err="1" smtClean="0">
                <a:solidFill>
                  <a:schemeClr val="accent2"/>
                </a:solidFill>
              </a:rPr>
              <a:t>Miradi</a:t>
            </a:r>
            <a:r>
              <a:rPr lang="pt-BR" sz="2800" dirty="0" smtClean="0">
                <a:solidFill>
                  <a:schemeClr val="accent2"/>
                </a:solidFill>
              </a:rPr>
              <a:t> para </a:t>
            </a:r>
            <a:r>
              <a:rPr lang="pt-BR" sz="2800" u="sng" dirty="0" smtClean="0">
                <a:solidFill>
                  <a:schemeClr val="accent2"/>
                </a:solidFill>
              </a:rPr>
              <a:t>documentar</a:t>
            </a:r>
            <a:r>
              <a:rPr lang="pt-BR" sz="2800" dirty="0" smtClean="0">
                <a:solidFill>
                  <a:schemeClr val="accent2"/>
                </a:solidFill>
              </a:rPr>
              <a:t> seu modelo conceitual mas não para construí-lo.</a:t>
            </a:r>
            <a:endParaRPr lang="pt-BR" sz="2800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3200"/>
            <a:ext cx="9144000" cy="1295400"/>
          </a:xfrm>
        </p:spPr>
        <p:txBody>
          <a:bodyPr/>
          <a:lstStyle/>
          <a:p>
            <a:pPr algn="ctr" eaLnBrk="1" hangingPunct="1">
              <a:defRPr/>
            </a:pPr>
            <a:r>
              <a:rPr lang="pt-BR" dirty="0" smtClean="0">
                <a:solidFill>
                  <a:schemeClr val="accent2"/>
                </a:solidFill>
                <a:latin typeface="+mn-lt"/>
                <a:cs typeface="ＭＳ Ｐゴシック" charset="0"/>
              </a:rPr>
              <a:t>Exemplos de Perguntas Instigantes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6477000" y="152400"/>
            <a:ext cx="2438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>
              <a:defRPr/>
            </a:pPr>
            <a:r>
              <a:rPr lang="pt-BR" sz="3200" b="1" kern="0" dirty="0" smtClean="0">
                <a:solidFill>
                  <a:schemeClr val="bg1"/>
                </a:solidFill>
                <a:latin typeface="+mn-lt"/>
                <a:ea typeface="+mj-ea"/>
                <a:cs typeface="+mj-cs"/>
              </a:rPr>
              <a:t>Análise  Situacional</a:t>
            </a:r>
            <a:endParaRPr lang="pt-BR" sz="3200" b="1" kern="0" dirty="0">
              <a:solidFill>
                <a:schemeClr val="bg1"/>
              </a:solidFill>
              <a:latin typeface="+mn-lt"/>
              <a:ea typeface="+mj-ea"/>
              <a:cs typeface="+mj-cs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1752600" y="0"/>
            <a:ext cx="46482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pt-BR" sz="3600" b="1" kern="0" dirty="0" smtClean="0">
                <a:solidFill>
                  <a:schemeClr val="bg1"/>
                </a:solidFill>
                <a:latin typeface="+mn-lt"/>
                <a:ea typeface="+mj-ea"/>
                <a:cs typeface="+mj-cs"/>
              </a:rPr>
              <a:t>Qual é a Pergunta a Fazer?</a:t>
            </a:r>
            <a:endParaRPr lang="pt-BR" sz="3600" b="1" kern="0" dirty="0">
              <a:solidFill>
                <a:schemeClr val="bg1"/>
              </a:solidFill>
              <a:latin typeface="+mn-lt"/>
              <a:ea typeface="+mj-ea"/>
              <a:cs typeface="+mj-cs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609600" y="1828800"/>
            <a:ext cx="76962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 sz="2800" b="1" dirty="0" smtClean="0">
              <a:solidFill>
                <a:schemeClr val="accent2"/>
              </a:solidFill>
            </a:endParaRPr>
          </a:p>
          <a:p>
            <a:endParaRPr lang="pt-BR" sz="2800" b="1" dirty="0" smtClean="0">
              <a:solidFill>
                <a:schemeClr val="accent2"/>
              </a:solidFill>
            </a:endParaRPr>
          </a:p>
          <a:p>
            <a:r>
              <a:rPr lang="pt-BR" sz="2800" b="1" dirty="0" smtClean="0">
                <a:solidFill>
                  <a:schemeClr val="accent2"/>
                </a:solidFill>
              </a:rPr>
              <a:t>Quais são os forças motoras subjacentes e oportunidades associadas às ameaças que pairam sobre os alvos de conservação?</a:t>
            </a:r>
            <a:endParaRPr lang="pt-BR" sz="2800" dirty="0">
              <a:solidFill>
                <a:srgbClr val="008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685800" y="1447800"/>
            <a:ext cx="6032500" cy="6858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91429" tIns="45714" rIns="91429" bIns="45714" anchor="ctr" anchorCtr="1"/>
          <a:lstStyle/>
          <a:p>
            <a:pPr algn="ctr" eaLnBrk="0" hangingPunct="0"/>
            <a:r>
              <a:rPr lang="pt-BR" b="1" dirty="0" smtClean="0"/>
              <a:t>Qual  órgão-chave com poder decisório poderá influenciar  ou determinar  o resultado final?</a:t>
            </a:r>
            <a:endParaRPr lang="pt-BR" dirty="0">
              <a:latin typeface="Times New Roman" pitchFamily="18" charset="0"/>
            </a:endParaRPr>
          </a:p>
        </p:txBody>
      </p:sp>
      <p:sp>
        <p:nvSpPr>
          <p:cNvPr id="23555" name="AutoShape 3"/>
          <p:cNvSpPr>
            <a:spLocks noChangeArrowheads="1"/>
          </p:cNvSpPr>
          <p:nvPr/>
        </p:nvSpPr>
        <p:spPr bwMode="auto">
          <a:xfrm>
            <a:off x="1371600" y="228600"/>
            <a:ext cx="7772400" cy="914400"/>
          </a:xfrm>
          <a:prstGeom prst="flowChartAlternateProcess">
            <a:avLst/>
          </a:prstGeom>
          <a:solidFill>
            <a:srgbClr val="CCFFCC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lIns="91429" tIns="45714" rIns="91429" bIns="45714" anchor="ctr"/>
          <a:lstStyle/>
          <a:p>
            <a:pPr algn="ctr" eaLnBrk="0" hangingPunct="0"/>
            <a:r>
              <a:rPr lang="pt-BR" sz="2300" b="1" dirty="0" smtClean="0"/>
              <a:t>Para alcançar um objetivo ou reduzir uma ameaça, é preciso influenciar algum órgão com poder decisório</a:t>
            </a:r>
            <a:endParaRPr lang="pt-BR" sz="2300" dirty="0">
              <a:latin typeface="Times New Roman" pitchFamily="18" charset="0"/>
            </a:endParaRPr>
          </a:p>
        </p:txBody>
      </p:sp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1066800" y="2209800"/>
            <a:ext cx="6032500" cy="6858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91429" tIns="45714" rIns="91429" bIns="45714" anchor="ctr" anchorCtr="1"/>
          <a:lstStyle/>
          <a:p>
            <a:pPr algn="ctr" eaLnBrk="0" hangingPunct="0"/>
            <a:r>
              <a:rPr lang="pt-BR" b="1" dirty="0" smtClean="0"/>
              <a:t>Qual  autoridade ou status legal o órgão possui e o que mais influencia?</a:t>
            </a:r>
            <a:endParaRPr lang="pt-BR" dirty="0">
              <a:latin typeface="Times New Roman" pitchFamily="18" charset="0"/>
            </a:endParaRPr>
          </a:p>
        </p:txBody>
      </p:sp>
      <p:sp>
        <p:nvSpPr>
          <p:cNvPr id="23557" name="Text Box 5"/>
          <p:cNvSpPr txBox="1">
            <a:spLocks noChangeArrowheads="1"/>
          </p:cNvSpPr>
          <p:nvPr/>
        </p:nvSpPr>
        <p:spPr bwMode="auto">
          <a:xfrm>
            <a:off x="1371600" y="2971800"/>
            <a:ext cx="6032500" cy="8382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91429" tIns="45714" rIns="91429" bIns="45714" anchor="ctr" anchorCtr="1"/>
          <a:lstStyle/>
          <a:p>
            <a:pPr algn="ctr" eaLnBrk="0" hangingPunct="0"/>
            <a:r>
              <a:rPr lang="pt-BR" b="1" dirty="0" smtClean="0"/>
              <a:t>Quais partes interessadas poderiam ser </a:t>
            </a:r>
            <a:r>
              <a:rPr lang="pt-BR" b="1" dirty="0" smtClean="0"/>
              <a:t>afetadas </a:t>
            </a:r>
            <a:r>
              <a:rPr lang="pt-BR" b="1" dirty="0" smtClean="0"/>
              <a:t>negativamente pelos impactos da ameaça? </a:t>
            </a:r>
            <a:r>
              <a:rPr lang="pt-BR" b="1" dirty="0" smtClean="0"/>
              <a:t>Elas </a:t>
            </a:r>
            <a:r>
              <a:rPr lang="pt-BR" b="1" dirty="0" smtClean="0"/>
              <a:t>podem influenciar o órgão com poder decisório?</a:t>
            </a:r>
            <a:endParaRPr lang="pt-BR" dirty="0">
              <a:latin typeface="Times New Roman" pitchFamily="18" charset="0"/>
            </a:endParaRPr>
          </a:p>
        </p:txBody>
      </p:sp>
      <p:sp>
        <p:nvSpPr>
          <p:cNvPr id="23558" name="Text Box 6"/>
          <p:cNvSpPr txBox="1">
            <a:spLocks noChangeArrowheads="1"/>
          </p:cNvSpPr>
          <p:nvPr/>
        </p:nvSpPr>
        <p:spPr bwMode="auto">
          <a:xfrm>
            <a:off x="1752600" y="3810000"/>
            <a:ext cx="6032500" cy="6858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91429" tIns="45714" rIns="91429" bIns="45714" anchor="ctr" anchorCtr="1"/>
          <a:lstStyle/>
          <a:p>
            <a:pPr algn="ctr" eaLnBrk="0" hangingPunct="0"/>
            <a:r>
              <a:rPr lang="pt-BR" b="1" dirty="0" smtClean="0"/>
              <a:t>Quais partes interessadas poderiam ser beneficiadas pela ameaça?      Elas podem ser neutralizadas?</a:t>
            </a:r>
            <a:endParaRPr lang="pt-BR" b="1" dirty="0"/>
          </a:p>
        </p:txBody>
      </p:sp>
      <p:sp>
        <p:nvSpPr>
          <p:cNvPr id="23559" name="Text Box 7"/>
          <p:cNvSpPr txBox="1">
            <a:spLocks noChangeArrowheads="1"/>
          </p:cNvSpPr>
          <p:nvPr/>
        </p:nvSpPr>
        <p:spPr bwMode="auto">
          <a:xfrm>
            <a:off x="1905000" y="4495800"/>
            <a:ext cx="6032500" cy="6858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91429" tIns="45714" rIns="91429" bIns="45714" anchor="ctr" anchorCtr="1"/>
          <a:lstStyle/>
          <a:p>
            <a:pPr algn="ctr" eaLnBrk="0" hangingPunct="0"/>
            <a:r>
              <a:rPr lang="pt-BR" b="1" dirty="0" smtClean="0"/>
              <a:t>Existem outros atores-chave que poderiam influenciar a decisão ou a ação?</a:t>
            </a:r>
            <a:endParaRPr lang="pt-BR" b="1" dirty="0"/>
          </a:p>
        </p:txBody>
      </p:sp>
      <p:sp>
        <p:nvSpPr>
          <p:cNvPr id="23560" name="Text Box 8"/>
          <p:cNvSpPr txBox="1">
            <a:spLocks noChangeArrowheads="1"/>
          </p:cNvSpPr>
          <p:nvPr/>
        </p:nvSpPr>
        <p:spPr bwMode="auto">
          <a:xfrm>
            <a:off x="2133600" y="5257800"/>
            <a:ext cx="6032500" cy="6858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91429" tIns="45714" rIns="91429" bIns="45714" anchor="ctr" anchorCtr="1"/>
          <a:lstStyle/>
          <a:p>
            <a:pPr algn="ctr" eaLnBrk="0" hangingPunct="0"/>
            <a:r>
              <a:rPr lang="pt-BR" b="1" dirty="0" smtClean="0"/>
              <a:t>O que motiva cada uma das partes interessadas -</a:t>
            </a:r>
          </a:p>
          <a:p>
            <a:pPr algn="ctr" eaLnBrk="0" hangingPunct="0"/>
            <a:r>
              <a:rPr lang="pt-BR" b="1" dirty="0" smtClean="0"/>
              <a:t>  $$$, facilidades, pares, reconhecimento?</a:t>
            </a:r>
            <a:endParaRPr lang="pt-BR" b="1" dirty="0"/>
          </a:p>
        </p:txBody>
      </p:sp>
      <p:sp>
        <p:nvSpPr>
          <p:cNvPr id="23561" name="Text Box 9"/>
          <p:cNvSpPr txBox="1">
            <a:spLocks noChangeArrowheads="1"/>
          </p:cNvSpPr>
          <p:nvPr/>
        </p:nvSpPr>
        <p:spPr bwMode="auto">
          <a:xfrm>
            <a:off x="2438400" y="6019800"/>
            <a:ext cx="6032500" cy="8382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91429" tIns="45714" rIns="91429" bIns="45714" anchor="ctr" anchorCtr="1"/>
          <a:lstStyle/>
          <a:p>
            <a:pPr algn="ctr" eaLnBrk="0" hangingPunct="0"/>
            <a:r>
              <a:rPr lang="pt-BR" b="1" dirty="0" smtClean="0"/>
              <a:t>Quais informações sobre a </a:t>
            </a:r>
            <a:r>
              <a:rPr lang="pt-BR" b="1" dirty="0" smtClean="0"/>
              <a:t>ameaça, </a:t>
            </a:r>
            <a:r>
              <a:rPr lang="pt-BR" b="1" dirty="0" smtClean="0"/>
              <a:t>ou possíveis </a:t>
            </a:r>
            <a:r>
              <a:rPr lang="pt-BR" b="1" dirty="0" smtClean="0"/>
              <a:t>alternativas, </a:t>
            </a:r>
            <a:r>
              <a:rPr lang="pt-BR" b="1" dirty="0" smtClean="0"/>
              <a:t>são cruciais para poder influenciar  os atores-chave?</a:t>
            </a:r>
            <a:endParaRPr lang="pt-BR" b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3200"/>
            <a:ext cx="91440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pt-BR" dirty="0" smtClean="0">
                <a:solidFill>
                  <a:schemeClr val="accent2"/>
                </a:solidFill>
                <a:latin typeface="+mn-lt"/>
                <a:cs typeface="ＭＳ Ｐゴシック" charset="0"/>
              </a:rPr>
              <a:t>Exemplo de um Modelo Conceitual </a:t>
            </a:r>
            <a:r>
              <a:rPr lang="pt-BR" sz="3600" dirty="0" smtClean="0">
                <a:solidFill>
                  <a:schemeClr val="accent2"/>
                </a:solidFill>
                <a:latin typeface="+mn-lt"/>
                <a:cs typeface="ＭＳ Ｐゴシック" charset="0"/>
              </a:rPr>
              <a:t>(documentação da Análise  Situacional)</a:t>
            </a:r>
            <a:endParaRPr lang="pt-BR" dirty="0" smtClean="0">
              <a:solidFill>
                <a:schemeClr val="accent2"/>
              </a:solidFill>
              <a:latin typeface="+mn-lt"/>
              <a:cs typeface="ＭＳ Ｐゴシック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3"/>
          <p:cNvSpPr txBox="1">
            <a:spLocks noChangeArrowheads="1"/>
          </p:cNvSpPr>
          <p:nvPr/>
        </p:nvSpPr>
        <p:spPr bwMode="auto">
          <a:xfrm>
            <a:off x="1600200" y="152400"/>
            <a:ext cx="7543800" cy="11430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r>
              <a:rPr lang="pt-BR" sz="2800" b="1" dirty="0" smtClean="0">
                <a:solidFill>
                  <a:schemeClr val="bg1"/>
                </a:solidFill>
                <a:latin typeface="+mn-lt"/>
              </a:rPr>
              <a:t>Projeto Temático sobre a Conversão de Florestas Tropicais para o Plantio de Palma</a:t>
            </a:r>
          </a:p>
        </p:txBody>
      </p:sp>
      <p:pic>
        <p:nvPicPr>
          <p:cNvPr id="25603" name="Picture 5"/>
          <p:cNvPicPr>
            <a:picLocks noChangeAspect="1" noChangeArrowheads="1"/>
          </p:cNvPicPr>
          <p:nvPr/>
        </p:nvPicPr>
        <p:blipFill>
          <a:blip r:embed="rId3" cstate="print"/>
          <a:srcRect r="21474"/>
          <a:stretch>
            <a:fillRect/>
          </a:stretch>
        </p:blipFill>
        <p:spPr bwMode="auto">
          <a:xfrm>
            <a:off x="381000" y="1371600"/>
            <a:ext cx="80010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CaixaDeTexto 3"/>
          <p:cNvSpPr txBox="1"/>
          <p:nvPr/>
        </p:nvSpPr>
        <p:spPr>
          <a:xfrm>
            <a:off x="2362200" y="1447800"/>
            <a:ext cx="899605" cy="584775"/>
          </a:xfrm>
          <a:prstGeom prst="rect">
            <a:avLst/>
          </a:prstGeom>
          <a:solidFill>
            <a:srgbClr val="FFC146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800" dirty="0" smtClean="0"/>
              <a:t>+ preocupação </a:t>
            </a:r>
          </a:p>
          <a:p>
            <a:pPr algn="ctr"/>
            <a:r>
              <a:rPr lang="pt-BR" sz="800" dirty="0" smtClean="0"/>
              <a:t>do consumidor </a:t>
            </a:r>
          </a:p>
          <a:p>
            <a:pPr algn="ctr"/>
            <a:r>
              <a:rPr lang="pt-BR" sz="800" dirty="0" smtClean="0"/>
              <a:t>com o </a:t>
            </a:r>
          </a:p>
          <a:p>
            <a:pPr algn="ctr"/>
            <a:r>
              <a:rPr lang="pt-BR" sz="800" dirty="0" smtClean="0"/>
              <a:t>desmatamento</a:t>
            </a:r>
            <a:endParaRPr lang="pt-BR" sz="800" dirty="0"/>
          </a:p>
        </p:txBody>
      </p:sp>
      <p:sp>
        <p:nvSpPr>
          <p:cNvPr id="5" name="CaixaDeTexto 4"/>
          <p:cNvSpPr txBox="1"/>
          <p:nvPr/>
        </p:nvSpPr>
        <p:spPr>
          <a:xfrm>
            <a:off x="3505200" y="1447800"/>
            <a:ext cx="914400" cy="584775"/>
          </a:xfrm>
          <a:prstGeom prst="rect">
            <a:avLst/>
          </a:prstGeom>
          <a:solidFill>
            <a:srgbClr val="FFC146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800" dirty="0" smtClean="0"/>
              <a:t>Demanda por </a:t>
            </a:r>
          </a:p>
          <a:p>
            <a:pPr algn="ctr"/>
            <a:r>
              <a:rPr lang="pt-BR" sz="800" dirty="0" smtClean="0"/>
              <a:t>óleo de palma </a:t>
            </a:r>
          </a:p>
          <a:p>
            <a:pPr algn="ctr"/>
            <a:r>
              <a:rPr lang="pt-BR" sz="800" dirty="0" smtClean="0"/>
              <a:t>certificado  </a:t>
            </a:r>
          </a:p>
          <a:p>
            <a:pPr algn="ctr"/>
            <a:r>
              <a:rPr lang="pt-BR" sz="800" dirty="0" smtClean="0"/>
              <a:t>insuficiente </a:t>
            </a:r>
            <a:endParaRPr lang="pt-BR" sz="800" dirty="0"/>
          </a:p>
        </p:txBody>
      </p:sp>
      <p:sp>
        <p:nvSpPr>
          <p:cNvPr id="6" name="CaixaDeTexto 5"/>
          <p:cNvSpPr txBox="1"/>
          <p:nvPr/>
        </p:nvSpPr>
        <p:spPr>
          <a:xfrm>
            <a:off x="4800600" y="1676400"/>
            <a:ext cx="842641" cy="461665"/>
          </a:xfrm>
          <a:prstGeom prst="rect">
            <a:avLst/>
          </a:prstGeom>
          <a:solidFill>
            <a:srgbClr val="FFC146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800" dirty="0" smtClean="0"/>
              <a:t>Posse da Terra </a:t>
            </a:r>
          </a:p>
          <a:p>
            <a:pPr algn="ctr"/>
            <a:r>
              <a:rPr lang="pt-BR" sz="800" dirty="0" smtClean="0"/>
              <a:t>complexa</a:t>
            </a:r>
            <a:endParaRPr lang="pt-BR" sz="800" dirty="0"/>
          </a:p>
        </p:txBody>
      </p:sp>
      <p:sp>
        <p:nvSpPr>
          <p:cNvPr id="7" name="CaixaDeTexto 6"/>
          <p:cNvSpPr txBox="1"/>
          <p:nvPr/>
        </p:nvSpPr>
        <p:spPr>
          <a:xfrm>
            <a:off x="4419600" y="2438400"/>
            <a:ext cx="920445" cy="1077218"/>
          </a:xfrm>
          <a:prstGeom prst="rect">
            <a:avLst/>
          </a:prstGeom>
          <a:solidFill>
            <a:srgbClr val="FFC146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800" b="1" dirty="0" smtClean="0"/>
              <a:t>Incentivos </a:t>
            </a:r>
          </a:p>
          <a:p>
            <a:pPr algn="ctr"/>
            <a:r>
              <a:rPr lang="pt-BR" sz="800" b="1" dirty="0" smtClean="0"/>
              <a:t>inadequados  </a:t>
            </a:r>
          </a:p>
          <a:p>
            <a:pPr algn="ctr"/>
            <a:r>
              <a:rPr lang="pt-BR" sz="800" b="1" dirty="0" smtClean="0"/>
              <a:t>para plantações</a:t>
            </a:r>
          </a:p>
          <a:p>
            <a:pPr algn="ctr"/>
            <a:r>
              <a:rPr lang="pt-BR" sz="800" b="1" dirty="0" smtClean="0"/>
              <a:t> de palma em </a:t>
            </a:r>
          </a:p>
          <a:p>
            <a:pPr algn="ctr"/>
            <a:r>
              <a:rPr lang="pt-BR" sz="800" b="1" dirty="0" smtClean="0"/>
              <a:t>terras </a:t>
            </a:r>
          </a:p>
          <a:p>
            <a:pPr algn="ctr"/>
            <a:r>
              <a:rPr lang="pt-BR" sz="800" b="1" dirty="0" smtClean="0"/>
              <a:t>já desmatadas </a:t>
            </a:r>
          </a:p>
          <a:p>
            <a:pPr algn="ctr"/>
            <a:endParaRPr lang="pt-BR" sz="800" dirty="0" smtClean="0"/>
          </a:p>
        </p:txBody>
      </p:sp>
      <p:sp>
        <p:nvSpPr>
          <p:cNvPr id="8" name="CaixaDeTexto 7"/>
          <p:cNvSpPr txBox="1"/>
          <p:nvPr/>
        </p:nvSpPr>
        <p:spPr>
          <a:xfrm>
            <a:off x="2895600" y="2743200"/>
            <a:ext cx="914400" cy="830997"/>
          </a:xfrm>
          <a:prstGeom prst="rect">
            <a:avLst/>
          </a:prstGeom>
          <a:solidFill>
            <a:srgbClr val="FFC146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800" b="1" dirty="0" smtClean="0"/>
              <a:t>+interesse de </a:t>
            </a:r>
          </a:p>
          <a:p>
            <a:pPr algn="ctr"/>
            <a:r>
              <a:rPr lang="pt-BR" sz="800" b="1" dirty="0" smtClean="0"/>
              <a:t>fabricantes </a:t>
            </a:r>
          </a:p>
          <a:p>
            <a:pPr algn="ctr"/>
            <a:r>
              <a:rPr lang="pt-BR" sz="800" b="1" dirty="0" smtClean="0"/>
              <a:t>em óleo de </a:t>
            </a:r>
          </a:p>
          <a:p>
            <a:pPr algn="ctr"/>
            <a:r>
              <a:rPr lang="pt-BR" sz="800" b="1" dirty="0" smtClean="0"/>
              <a:t>palma</a:t>
            </a:r>
          </a:p>
          <a:p>
            <a:pPr algn="ctr"/>
            <a:r>
              <a:rPr lang="pt-BR" sz="800" b="1" dirty="0" smtClean="0"/>
              <a:t> sustentáve</a:t>
            </a:r>
            <a:r>
              <a:rPr lang="pt-BR" sz="800" dirty="0" smtClean="0"/>
              <a:t>l</a:t>
            </a:r>
          </a:p>
          <a:p>
            <a:endParaRPr lang="pt-BR" sz="800" dirty="0"/>
          </a:p>
        </p:txBody>
      </p:sp>
      <p:sp>
        <p:nvSpPr>
          <p:cNvPr id="9" name="CaixaDeTexto 8"/>
          <p:cNvSpPr txBox="1"/>
          <p:nvPr/>
        </p:nvSpPr>
        <p:spPr>
          <a:xfrm>
            <a:off x="2870754" y="3657600"/>
            <a:ext cx="912430" cy="584775"/>
          </a:xfrm>
          <a:prstGeom prst="rect">
            <a:avLst/>
          </a:prstGeom>
          <a:solidFill>
            <a:srgbClr val="FFC146"/>
          </a:solidFill>
        </p:spPr>
        <p:txBody>
          <a:bodyPr wrap="none" rtlCol="0">
            <a:spAutoFit/>
          </a:bodyPr>
          <a:lstStyle/>
          <a:p>
            <a:pPr algn="ctr"/>
            <a:r>
              <a:rPr lang="pt-BR" sz="800" b="1" dirty="0" smtClean="0"/>
              <a:t>Demanda dos </a:t>
            </a:r>
          </a:p>
          <a:p>
            <a:pPr algn="ctr"/>
            <a:r>
              <a:rPr lang="pt-BR" sz="800" b="1" dirty="0" smtClean="0"/>
              <a:t>fabricantes de </a:t>
            </a:r>
          </a:p>
          <a:p>
            <a:pPr algn="ctr"/>
            <a:r>
              <a:rPr lang="pt-BR" sz="800" b="1" dirty="0" smtClean="0"/>
              <a:t>alimentos </a:t>
            </a:r>
          </a:p>
          <a:p>
            <a:pPr algn="ctr"/>
            <a:r>
              <a:rPr lang="pt-BR" sz="800" b="1" dirty="0" smtClean="0"/>
              <a:t>empacotado</a:t>
            </a:r>
            <a:r>
              <a:rPr lang="pt-BR" sz="800" dirty="0" smtClean="0"/>
              <a:t>s</a:t>
            </a:r>
            <a:endParaRPr lang="pt-BR" sz="800" dirty="0"/>
          </a:p>
        </p:txBody>
      </p:sp>
      <p:sp>
        <p:nvSpPr>
          <p:cNvPr id="10" name="CaixaDeTexto 9"/>
          <p:cNvSpPr txBox="1"/>
          <p:nvPr/>
        </p:nvSpPr>
        <p:spPr>
          <a:xfrm>
            <a:off x="609600" y="4191000"/>
            <a:ext cx="923651" cy="707886"/>
          </a:xfrm>
          <a:prstGeom prst="rect">
            <a:avLst/>
          </a:prstGeom>
          <a:solidFill>
            <a:srgbClr val="FFC146"/>
          </a:solidFill>
        </p:spPr>
        <p:txBody>
          <a:bodyPr wrap="none" rtlCol="0">
            <a:spAutoFit/>
          </a:bodyPr>
          <a:lstStyle/>
          <a:p>
            <a:pPr algn="ctr"/>
            <a:r>
              <a:rPr lang="pt-BR" sz="800" dirty="0" smtClean="0"/>
              <a:t>pressão </a:t>
            </a:r>
          </a:p>
          <a:p>
            <a:pPr algn="ctr"/>
            <a:r>
              <a:rPr lang="pt-BR" sz="800" dirty="0" smtClean="0"/>
              <a:t>internacional </a:t>
            </a:r>
          </a:p>
          <a:p>
            <a:pPr algn="ctr"/>
            <a:r>
              <a:rPr lang="pt-BR" sz="800" dirty="0" smtClean="0"/>
              <a:t>para adotar </a:t>
            </a:r>
          </a:p>
          <a:p>
            <a:pPr algn="ctr"/>
            <a:r>
              <a:rPr lang="pt-BR" sz="800" dirty="0" smtClean="0"/>
              <a:t>biocombustíveis</a:t>
            </a:r>
          </a:p>
          <a:p>
            <a:pPr algn="ctr"/>
            <a:endParaRPr lang="pt-BR" sz="800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1752600" y="3657600"/>
            <a:ext cx="822661" cy="584775"/>
          </a:xfrm>
          <a:prstGeom prst="rect">
            <a:avLst/>
          </a:prstGeom>
          <a:solidFill>
            <a:srgbClr val="FFC146"/>
          </a:solidFill>
        </p:spPr>
        <p:txBody>
          <a:bodyPr wrap="none" rtlCol="0">
            <a:spAutoFit/>
          </a:bodyPr>
          <a:lstStyle/>
          <a:p>
            <a:pPr algn="ctr"/>
            <a:r>
              <a:rPr lang="pt-BR" sz="800" dirty="0" smtClean="0"/>
              <a:t>aumento na </a:t>
            </a:r>
          </a:p>
          <a:p>
            <a:pPr algn="ctr"/>
            <a:r>
              <a:rPr lang="pt-BR" sz="800" dirty="0" smtClean="0"/>
              <a:t>demanda por </a:t>
            </a:r>
          </a:p>
          <a:p>
            <a:pPr algn="ctr"/>
            <a:r>
              <a:rPr lang="pt-BR" sz="800" dirty="0" smtClean="0"/>
              <a:t>alimentos </a:t>
            </a:r>
          </a:p>
          <a:p>
            <a:pPr algn="ctr"/>
            <a:r>
              <a:rPr lang="pt-BR" sz="800" dirty="0" smtClean="0"/>
              <a:t>empacotados</a:t>
            </a:r>
            <a:endParaRPr lang="pt-BR" sz="800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1752600" y="4419600"/>
            <a:ext cx="788999" cy="461665"/>
          </a:xfrm>
          <a:prstGeom prst="rect">
            <a:avLst/>
          </a:prstGeom>
          <a:solidFill>
            <a:srgbClr val="FFC146"/>
          </a:solidFill>
        </p:spPr>
        <p:txBody>
          <a:bodyPr wrap="none" rtlCol="0">
            <a:spAutoFit/>
          </a:bodyPr>
          <a:lstStyle/>
          <a:p>
            <a:pPr algn="ctr"/>
            <a:r>
              <a:rPr lang="pt-BR" sz="800" dirty="0" smtClean="0"/>
              <a:t>aumento </a:t>
            </a:r>
          </a:p>
          <a:p>
            <a:pPr algn="ctr"/>
            <a:r>
              <a:rPr lang="pt-BR" sz="800" dirty="0" smtClean="0"/>
              <a:t>na demanda </a:t>
            </a:r>
          </a:p>
          <a:p>
            <a:pPr algn="ctr"/>
            <a:r>
              <a:rPr lang="pt-BR" sz="800" dirty="0" smtClean="0"/>
              <a:t>por energia</a:t>
            </a:r>
            <a:endParaRPr lang="pt-BR" sz="800" dirty="0"/>
          </a:p>
        </p:txBody>
      </p:sp>
      <p:sp>
        <p:nvSpPr>
          <p:cNvPr id="13" name="CaixaDeTexto 12"/>
          <p:cNvSpPr txBox="1"/>
          <p:nvPr/>
        </p:nvSpPr>
        <p:spPr>
          <a:xfrm>
            <a:off x="2895600" y="4724400"/>
            <a:ext cx="923651" cy="461665"/>
          </a:xfrm>
          <a:prstGeom prst="rect">
            <a:avLst/>
          </a:prstGeom>
          <a:solidFill>
            <a:srgbClr val="FFC146"/>
          </a:solidFill>
        </p:spPr>
        <p:txBody>
          <a:bodyPr wrap="none" rtlCol="0">
            <a:spAutoFit/>
          </a:bodyPr>
          <a:lstStyle/>
          <a:p>
            <a:pPr algn="ctr"/>
            <a:r>
              <a:rPr lang="pt-BR" sz="800" dirty="0" smtClean="0"/>
              <a:t>demanda da </a:t>
            </a:r>
          </a:p>
          <a:p>
            <a:pPr algn="ctr"/>
            <a:r>
              <a:rPr lang="pt-BR" sz="800" dirty="0" smtClean="0"/>
              <a:t>indústria de </a:t>
            </a:r>
          </a:p>
          <a:p>
            <a:pPr algn="ctr"/>
            <a:r>
              <a:rPr lang="pt-BR" sz="800" dirty="0" smtClean="0"/>
              <a:t>biocombustíveis</a:t>
            </a:r>
            <a:endParaRPr lang="pt-BR" sz="800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1641134" y="5181600"/>
            <a:ext cx="997389" cy="707886"/>
          </a:xfrm>
          <a:prstGeom prst="rect">
            <a:avLst/>
          </a:prstGeom>
          <a:solidFill>
            <a:srgbClr val="FFC146"/>
          </a:solidFill>
        </p:spPr>
        <p:txBody>
          <a:bodyPr wrap="none" rtlCol="0">
            <a:spAutoFit/>
          </a:bodyPr>
          <a:lstStyle/>
          <a:p>
            <a:pPr algn="ctr"/>
            <a:r>
              <a:rPr lang="pt-BR" sz="800" b="1" dirty="0" smtClean="0"/>
              <a:t>Compromissos </a:t>
            </a:r>
          </a:p>
          <a:p>
            <a:pPr algn="ctr"/>
            <a:r>
              <a:rPr lang="pt-BR" sz="800" b="1" dirty="0" smtClean="0"/>
              <a:t>de governos de </a:t>
            </a:r>
          </a:p>
          <a:p>
            <a:pPr algn="ctr"/>
            <a:r>
              <a:rPr lang="pt-BR" sz="800" b="1" dirty="0" smtClean="0"/>
              <a:t>aumentar </a:t>
            </a:r>
          </a:p>
          <a:p>
            <a:pPr algn="ctr"/>
            <a:r>
              <a:rPr lang="pt-BR" sz="800" b="1" dirty="0" smtClean="0"/>
              <a:t>biocombustíveis</a:t>
            </a:r>
          </a:p>
          <a:p>
            <a:pPr algn="ctr"/>
            <a:endParaRPr lang="pt-BR" sz="800" dirty="0"/>
          </a:p>
        </p:txBody>
      </p:sp>
      <p:sp>
        <p:nvSpPr>
          <p:cNvPr id="15" name="CaixaDeTexto 14"/>
          <p:cNvSpPr txBox="1"/>
          <p:nvPr/>
        </p:nvSpPr>
        <p:spPr>
          <a:xfrm>
            <a:off x="507752" y="6096000"/>
            <a:ext cx="992580" cy="707886"/>
          </a:xfrm>
          <a:prstGeom prst="rect">
            <a:avLst/>
          </a:prstGeom>
          <a:solidFill>
            <a:srgbClr val="FFC146"/>
          </a:solidFill>
        </p:spPr>
        <p:txBody>
          <a:bodyPr wrap="none" rtlCol="0">
            <a:spAutoFit/>
          </a:bodyPr>
          <a:lstStyle/>
          <a:p>
            <a:pPr algn="ctr"/>
            <a:r>
              <a:rPr lang="pt-BR" sz="800" b="1" dirty="0" smtClean="0"/>
              <a:t>+ </a:t>
            </a:r>
            <a:r>
              <a:rPr lang="pt-BR" sz="800" b="1" dirty="0" err="1" smtClean="0"/>
              <a:t>preocupção</a:t>
            </a:r>
            <a:r>
              <a:rPr lang="pt-BR" sz="800" b="1" dirty="0" smtClean="0"/>
              <a:t> </a:t>
            </a:r>
          </a:p>
          <a:p>
            <a:pPr algn="ctr"/>
            <a:r>
              <a:rPr lang="pt-BR" sz="800" b="1" dirty="0" smtClean="0"/>
              <a:t>do consumidor </a:t>
            </a:r>
          </a:p>
          <a:p>
            <a:pPr algn="ctr"/>
            <a:r>
              <a:rPr lang="pt-BR" sz="800" b="1" dirty="0" smtClean="0"/>
              <a:t>com  mudanças </a:t>
            </a:r>
          </a:p>
          <a:p>
            <a:pPr algn="ctr"/>
            <a:r>
              <a:rPr lang="pt-BR" sz="800" b="1" dirty="0" smtClean="0"/>
              <a:t>climáticas</a:t>
            </a:r>
          </a:p>
          <a:p>
            <a:pPr algn="ctr"/>
            <a:endParaRPr lang="pt-BR" sz="800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1676400" y="5943600"/>
            <a:ext cx="952504" cy="830997"/>
          </a:xfrm>
          <a:prstGeom prst="rect">
            <a:avLst/>
          </a:prstGeom>
          <a:solidFill>
            <a:srgbClr val="FFC146"/>
          </a:solidFill>
        </p:spPr>
        <p:txBody>
          <a:bodyPr wrap="none" rtlCol="0">
            <a:spAutoFit/>
          </a:bodyPr>
          <a:lstStyle/>
          <a:p>
            <a:pPr algn="ctr"/>
            <a:r>
              <a:rPr lang="pt-BR" sz="800" b="1" dirty="0" smtClean="0"/>
              <a:t>Demanda do </a:t>
            </a:r>
          </a:p>
          <a:p>
            <a:pPr algn="ctr"/>
            <a:r>
              <a:rPr lang="pt-BR" sz="800" b="1" dirty="0" smtClean="0"/>
              <a:t>consumidor </a:t>
            </a:r>
          </a:p>
          <a:p>
            <a:pPr algn="ctr"/>
            <a:r>
              <a:rPr lang="pt-BR" sz="800" b="1" dirty="0" smtClean="0"/>
              <a:t>por alternativas</a:t>
            </a:r>
          </a:p>
          <a:p>
            <a:pPr algn="ctr"/>
            <a:r>
              <a:rPr lang="pt-BR" sz="800" b="1" dirty="0" smtClean="0"/>
              <a:t>aos </a:t>
            </a:r>
          </a:p>
          <a:p>
            <a:pPr algn="ctr"/>
            <a:r>
              <a:rPr lang="pt-BR" sz="800" b="1" dirty="0" smtClean="0"/>
              <a:t>combustíveis</a:t>
            </a:r>
          </a:p>
          <a:p>
            <a:pPr algn="ctr"/>
            <a:r>
              <a:rPr lang="pt-BR" sz="800" b="1" dirty="0" smtClean="0"/>
              <a:t> fósseis</a:t>
            </a:r>
            <a:endParaRPr lang="pt-BR" sz="800" b="1" dirty="0"/>
          </a:p>
        </p:txBody>
      </p:sp>
      <p:sp>
        <p:nvSpPr>
          <p:cNvPr id="17" name="CaixaDeTexto 16"/>
          <p:cNvSpPr txBox="1"/>
          <p:nvPr/>
        </p:nvSpPr>
        <p:spPr>
          <a:xfrm>
            <a:off x="4038600" y="3581400"/>
            <a:ext cx="838200" cy="846386"/>
          </a:xfrm>
          <a:prstGeom prst="rect">
            <a:avLst/>
          </a:prstGeom>
          <a:solidFill>
            <a:srgbClr val="FFC146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700" b="1" dirty="0" smtClean="0"/>
              <a:t>aumento constante </a:t>
            </a:r>
          </a:p>
          <a:p>
            <a:pPr algn="ctr"/>
            <a:r>
              <a:rPr lang="pt-BR" sz="700" b="1" dirty="0" smtClean="0"/>
              <a:t>na demanda de </a:t>
            </a:r>
          </a:p>
          <a:p>
            <a:pPr algn="ctr"/>
            <a:r>
              <a:rPr lang="pt-BR" sz="700" b="1" dirty="0" smtClean="0"/>
              <a:t>comerciantes </a:t>
            </a:r>
          </a:p>
          <a:p>
            <a:pPr algn="ctr"/>
            <a:r>
              <a:rPr lang="pt-BR" sz="700" b="1" dirty="0" smtClean="0"/>
              <a:t>internacionais </a:t>
            </a:r>
          </a:p>
          <a:p>
            <a:pPr algn="ctr"/>
            <a:r>
              <a:rPr lang="pt-BR" sz="700" b="1" dirty="0" smtClean="0"/>
              <a:t>por óleo de palma</a:t>
            </a:r>
            <a:endParaRPr lang="pt-BR" sz="700" b="1" dirty="0"/>
          </a:p>
        </p:txBody>
      </p:sp>
      <p:sp>
        <p:nvSpPr>
          <p:cNvPr id="18" name="CaixaDeTexto 17"/>
          <p:cNvSpPr txBox="1"/>
          <p:nvPr/>
        </p:nvSpPr>
        <p:spPr>
          <a:xfrm>
            <a:off x="5029200" y="3581400"/>
            <a:ext cx="883943" cy="846386"/>
          </a:xfrm>
          <a:prstGeom prst="rect">
            <a:avLst/>
          </a:prstGeom>
          <a:solidFill>
            <a:srgbClr val="FFC146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700" b="1" dirty="0" smtClean="0"/>
              <a:t>Donos de terras </a:t>
            </a:r>
          </a:p>
          <a:p>
            <a:pPr algn="ctr"/>
            <a:r>
              <a:rPr lang="pt-BR" sz="700" b="1" dirty="0" smtClean="0"/>
              <a:t>veem conversão</a:t>
            </a:r>
          </a:p>
          <a:p>
            <a:pPr algn="ctr"/>
            <a:r>
              <a:rPr lang="pt-BR" sz="700" b="1" dirty="0" smtClean="0"/>
              <a:t>de florestas </a:t>
            </a:r>
            <a:r>
              <a:rPr lang="pt-BR" sz="700" b="1" dirty="0" smtClean="0"/>
              <a:t> </a:t>
            </a:r>
            <a:endParaRPr lang="pt-BR" sz="700" b="1" dirty="0" smtClean="0"/>
          </a:p>
          <a:p>
            <a:pPr algn="ctr"/>
            <a:r>
              <a:rPr lang="pt-BR" sz="700" b="1" dirty="0" smtClean="0"/>
              <a:t>para palma como </a:t>
            </a:r>
          </a:p>
          <a:p>
            <a:pPr algn="ctr"/>
            <a:r>
              <a:rPr lang="pt-BR" sz="700" b="1" dirty="0" smtClean="0"/>
              <a:t>mais </a:t>
            </a:r>
            <a:r>
              <a:rPr lang="pt-BR" sz="700" b="1" dirty="0" smtClean="0"/>
              <a:t>lucrativa</a:t>
            </a:r>
          </a:p>
          <a:p>
            <a:pPr algn="ctr"/>
            <a:endParaRPr lang="pt-BR" sz="700" b="1" dirty="0"/>
          </a:p>
        </p:txBody>
      </p:sp>
      <p:sp>
        <p:nvSpPr>
          <p:cNvPr id="19" name="CaixaDeTexto 18"/>
          <p:cNvSpPr txBox="1"/>
          <p:nvPr/>
        </p:nvSpPr>
        <p:spPr>
          <a:xfrm>
            <a:off x="4191000" y="4800600"/>
            <a:ext cx="1120820" cy="461665"/>
          </a:xfrm>
          <a:prstGeom prst="rect">
            <a:avLst/>
          </a:prstGeom>
          <a:solidFill>
            <a:srgbClr val="FFC146"/>
          </a:solidFill>
        </p:spPr>
        <p:txBody>
          <a:bodyPr wrap="none" rtlCol="0">
            <a:spAutoFit/>
          </a:bodyPr>
          <a:lstStyle/>
          <a:p>
            <a:pPr algn="ctr"/>
            <a:r>
              <a:rPr lang="pt-BR" sz="800" dirty="0" smtClean="0"/>
              <a:t>Disponibilidade de</a:t>
            </a:r>
          </a:p>
          <a:p>
            <a:pPr algn="ctr"/>
            <a:r>
              <a:rPr lang="pt-BR" sz="800" dirty="0" smtClean="0"/>
              <a:t> financiamento para </a:t>
            </a:r>
          </a:p>
          <a:p>
            <a:pPr algn="ctr"/>
            <a:r>
              <a:rPr lang="pt-BR" sz="800" dirty="0"/>
              <a:t>c</a:t>
            </a:r>
            <a:r>
              <a:rPr lang="pt-BR" sz="800" dirty="0" smtClean="0"/>
              <a:t>ompra de terra</a:t>
            </a:r>
            <a:endParaRPr lang="pt-BR" sz="800" dirty="0"/>
          </a:p>
        </p:txBody>
      </p:sp>
      <p:sp>
        <p:nvSpPr>
          <p:cNvPr id="20" name="CaixaDeTexto 19"/>
          <p:cNvSpPr txBox="1"/>
          <p:nvPr/>
        </p:nvSpPr>
        <p:spPr>
          <a:xfrm>
            <a:off x="5638800" y="4648200"/>
            <a:ext cx="974947" cy="707886"/>
          </a:xfrm>
          <a:prstGeom prst="rect">
            <a:avLst/>
          </a:prstGeom>
          <a:solidFill>
            <a:srgbClr val="FFC146"/>
          </a:solidFill>
        </p:spPr>
        <p:txBody>
          <a:bodyPr wrap="none" rtlCol="0">
            <a:spAutoFit/>
          </a:bodyPr>
          <a:lstStyle/>
          <a:p>
            <a:pPr algn="ctr"/>
            <a:r>
              <a:rPr lang="pt-BR" sz="800" dirty="0" smtClean="0"/>
              <a:t>renda imediata </a:t>
            </a:r>
          </a:p>
          <a:p>
            <a:pPr algn="ctr"/>
            <a:r>
              <a:rPr lang="pt-BR" sz="800" dirty="0" smtClean="0"/>
              <a:t>em dinheiro com </a:t>
            </a:r>
          </a:p>
          <a:p>
            <a:pPr algn="ctr"/>
            <a:r>
              <a:rPr lang="pt-BR" sz="800" dirty="0" smtClean="0"/>
              <a:t>a venda da </a:t>
            </a:r>
          </a:p>
          <a:p>
            <a:pPr algn="ctr"/>
            <a:r>
              <a:rPr lang="pt-BR" sz="800" dirty="0" smtClean="0"/>
              <a:t>madeira</a:t>
            </a:r>
          </a:p>
          <a:p>
            <a:pPr algn="ctr"/>
            <a:endParaRPr lang="pt-BR" sz="800" dirty="0"/>
          </a:p>
        </p:txBody>
      </p:sp>
      <p:sp>
        <p:nvSpPr>
          <p:cNvPr id="21" name="CaixaDeTexto 20"/>
          <p:cNvSpPr txBox="1"/>
          <p:nvPr/>
        </p:nvSpPr>
        <p:spPr>
          <a:xfrm>
            <a:off x="6019800" y="3505200"/>
            <a:ext cx="899605" cy="954107"/>
          </a:xfrm>
          <a:prstGeom prst="rect">
            <a:avLst/>
          </a:prstGeom>
          <a:solidFill>
            <a:srgbClr val="FF6FCF"/>
          </a:solidFill>
        </p:spPr>
        <p:txBody>
          <a:bodyPr wrap="none" rtlCol="0">
            <a:spAutoFit/>
          </a:bodyPr>
          <a:lstStyle/>
          <a:p>
            <a:pPr algn="ctr"/>
            <a:r>
              <a:rPr lang="pt-BR" sz="700" b="1" dirty="0" smtClean="0"/>
              <a:t>conversão de </a:t>
            </a:r>
          </a:p>
          <a:p>
            <a:pPr algn="ctr"/>
            <a:r>
              <a:rPr lang="pt-BR" sz="700" b="1" dirty="0" smtClean="0"/>
              <a:t>Floresta  </a:t>
            </a:r>
            <a:endParaRPr lang="pt-BR" sz="700" b="1" dirty="0" smtClean="0"/>
          </a:p>
          <a:p>
            <a:pPr algn="ctr"/>
            <a:r>
              <a:rPr lang="pt-BR" sz="700" b="1" dirty="0" smtClean="0"/>
              <a:t>para plantações </a:t>
            </a:r>
          </a:p>
          <a:p>
            <a:pPr algn="ctr"/>
            <a:r>
              <a:rPr lang="pt-BR" sz="700" b="1" dirty="0" smtClean="0"/>
              <a:t>de palma </a:t>
            </a:r>
          </a:p>
          <a:p>
            <a:pPr algn="ctr"/>
            <a:r>
              <a:rPr lang="pt-BR" sz="700" b="1" dirty="0" smtClean="0"/>
              <a:t>(desmatamento, </a:t>
            </a:r>
          </a:p>
          <a:p>
            <a:pPr algn="ctr"/>
            <a:r>
              <a:rPr lang="pt-BR" sz="700" b="1" dirty="0" smtClean="0"/>
              <a:t>queima)</a:t>
            </a:r>
          </a:p>
          <a:p>
            <a:pPr algn="ctr"/>
            <a:endParaRPr lang="pt-BR" sz="700" b="1" dirty="0" smtClean="0"/>
          </a:p>
          <a:p>
            <a:pPr algn="ctr"/>
            <a:endParaRPr lang="pt-BR" sz="700" b="1" dirty="0"/>
          </a:p>
        </p:txBody>
      </p:sp>
      <p:sp>
        <p:nvSpPr>
          <p:cNvPr id="22" name="CaixaDeTexto 21"/>
          <p:cNvSpPr txBox="1"/>
          <p:nvPr/>
        </p:nvSpPr>
        <p:spPr>
          <a:xfrm>
            <a:off x="7010400" y="2209800"/>
            <a:ext cx="1295400" cy="830997"/>
          </a:xfrm>
          <a:prstGeom prst="rect">
            <a:avLst/>
          </a:prstGeom>
          <a:solidFill>
            <a:srgbClr val="00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800" b="1" dirty="0" smtClean="0"/>
              <a:t>Países com conversão </a:t>
            </a:r>
          </a:p>
          <a:p>
            <a:pPr algn="ctr"/>
            <a:r>
              <a:rPr lang="pt-BR" sz="800" b="1" dirty="0" smtClean="0"/>
              <a:t>de  </a:t>
            </a:r>
            <a:r>
              <a:rPr lang="pt-BR" sz="800" b="1" dirty="0" smtClean="0"/>
              <a:t>florestas para </a:t>
            </a:r>
            <a:endParaRPr lang="pt-BR" sz="800" b="1" dirty="0" smtClean="0"/>
          </a:p>
          <a:p>
            <a:pPr algn="ctr"/>
            <a:r>
              <a:rPr lang="pt-BR" sz="800" b="1" dirty="0" smtClean="0"/>
              <a:t>palma (Malásia,</a:t>
            </a:r>
          </a:p>
          <a:p>
            <a:pPr algn="ctr"/>
            <a:r>
              <a:rPr lang="pt-BR" sz="800" b="1" dirty="0" smtClean="0"/>
              <a:t> Indonésia, Papua </a:t>
            </a:r>
          </a:p>
          <a:p>
            <a:pPr algn="ctr"/>
            <a:r>
              <a:rPr lang="pt-BR" sz="800" b="1" dirty="0" smtClean="0"/>
              <a:t>Nova Guiné </a:t>
            </a:r>
          </a:p>
          <a:p>
            <a:endParaRPr lang="pt-BR" sz="800" dirty="0"/>
          </a:p>
        </p:txBody>
      </p:sp>
      <p:sp>
        <p:nvSpPr>
          <p:cNvPr id="23" name="CaixaDeTexto 22"/>
          <p:cNvSpPr txBox="1"/>
          <p:nvPr/>
        </p:nvSpPr>
        <p:spPr>
          <a:xfrm>
            <a:off x="7315200" y="3276600"/>
            <a:ext cx="553357" cy="307777"/>
          </a:xfrm>
          <a:prstGeom prst="rect">
            <a:avLst/>
          </a:prstGeom>
          <a:solidFill>
            <a:schemeClr val="accent5"/>
          </a:solidFill>
        </p:spPr>
        <p:txBody>
          <a:bodyPr wrap="none" rtlCol="0">
            <a:spAutoFit/>
          </a:bodyPr>
          <a:lstStyle/>
          <a:p>
            <a:r>
              <a:rPr lang="pt-BR" sz="700" dirty="0" smtClean="0"/>
              <a:t>Florestas</a:t>
            </a:r>
          </a:p>
          <a:p>
            <a:r>
              <a:rPr lang="pt-BR" sz="700" dirty="0" smtClean="0"/>
              <a:t>Tropicais</a:t>
            </a:r>
            <a:endParaRPr lang="pt-BR" sz="700" dirty="0"/>
          </a:p>
        </p:txBody>
      </p:sp>
      <p:sp>
        <p:nvSpPr>
          <p:cNvPr id="24" name="CaixaDeTexto 23"/>
          <p:cNvSpPr txBox="1"/>
          <p:nvPr/>
        </p:nvSpPr>
        <p:spPr>
          <a:xfrm>
            <a:off x="7315200" y="4343400"/>
            <a:ext cx="761747" cy="415498"/>
          </a:xfrm>
          <a:prstGeom prst="rect">
            <a:avLst/>
          </a:prstGeom>
          <a:solidFill>
            <a:schemeClr val="accent5"/>
          </a:solidFill>
        </p:spPr>
        <p:txBody>
          <a:bodyPr wrap="none" rtlCol="0">
            <a:spAutoFit/>
          </a:bodyPr>
          <a:lstStyle/>
          <a:p>
            <a:r>
              <a:rPr lang="pt-BR" sz="700" dirty="0" smtClean="0"/>
              <a:t>Orangotangos</a:t>
            </a:r>
          </a:p>
          <a:p>
            <a:endParaRPr lang="pt-BR" sz="700" dirty="0"/>
          </a:p>
          <a:p>
            <a:r>
              <a:rPr lang="pt-BR" sz="700" dirty="0" smtClean="0"/>
              <a:t> </a:t>
            </a:r>
            <a:endParaRPr lang="pt-BR" sz="700" dirty="0" smtClean="0"/>
          </a:p>
        </p:txBody>
      </p:sp>
      <p:sp>
        <p:nvSpPr>
          <p:cNvPr id="25" name="CaixaDeTexto 24"/>
          <p:cNvSpPr txBox="1"/>
          <p:nvPr/>
        </p:nvSpPr>
        <p:spPr>
          <a:xfrm>
            <a:off x="2743200" y="5257800"/>
            <a:ext cx="1340432" cy="20005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pt-BR" sz="700" dirty="0" smtClean="0"/>
              <a:t>30% do óleo de palma global</a:t>
            </a:r>
            <a:endParaRPr lang="pt-BR" sz="700" dirty="0"/>
          </a:p>
        </p:txBody>
      </p:sp>
      <p:sp>
        <p:nvSpPr>
          <p:cNvPr id="26" name="CaixaDeTexto 25"/>
          <p:cNvSpPr txBox="1"/>
          <p:nvPr/>
        </p:nvSpPr>
        <p:spPr>
          <a:xfrm>
            <a:off x="2667000" y="4343400"/>
            <a:ext cx="1390124" cy="20005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pt-BR" sz="700" dirty="0" smtClean="0"/>
              <a:t>70% do óleo de palma global</a:t>
            </a:r>
            <a:endParaRPr lang="pt-BR" sz="7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828800" y="0"/>
            <a:ext cx="40386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n-US" sz="3600" b="1" kern="0" dirty="0" smtClean="0">
                <a:solidFill>
                  <a:schemeClr val="bg1"/>
                </a:solidFill>
                <a:latin typeface="+mn-lt"/>
                <a:ea typeface="+mj-ea"/>
                <a:cs typeface="+mj-cs"/>
              </a:rPr>
              <a:t>APRESENTA</a:t>
            </a:r>
            <a:r>
              <a:rPr lang="en-US" sz="3600" b="1" kern="0" dirty="0" smtClean="0">
                <a:solidFill>
                  <a:schemeClr val="bg1"/>
                </a:solidFill>
                <a:latin typeface="+mn-lt"/>
                <a:ea typeface="+mj-ea"/>
                <a:cs typeface="+mj-cs"/>
              </a:rPr>
              <a:t>ÇÃO</a:t>
            </a:r>
            <a:endParaRPr lang="en-US" sz="3600" b="1" kern="0" dirty="0">
              <a:solidFill>
                <a:schemeClr val="bg1"/>
              </a:solidFill>
              <a:latin typeface="+mn-lt"/>
              <a:ea typeface="+mj-ea"/>
              <a:cs typeface="+mj-cs"/>
            </a:endParaRPr>
          </a:p>
        </p:txBody>
      </p:sp>
      <p:sp>
        <p:nvSpPr>
          <p:cNvPr id="21507" name="Rectangle 3"/>
          <p:cNvSpPr txBox="1">
            <a:spLocks noChangeArrowheads="1"/>
          </p:cNvSpPr>
          <p:nvPr/>
        </p:nvSpPr>
        <p:spPr bwMode="auto">
          <a:xfrm>
            <a:off x="381000" y="1828800"/>
            <a:ext cx="87630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charset="0"/>
              <a:buChar char="•"/>
            </a:pPr>
            <a:endParaRPr lang="de-DE" sz="2400">
              <a:solidFill>
                <a:srgbClr val="008000"/>
              </a:solidFill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6477000" y="152400"/>
            <a:ext cx="2438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>
              <a:defRPr/>
            </a:pPr>
            <a:r>
              <a:rPr lang="pt-BR" sz="3200" b="1" kern="0" dirty="0" smtClean="0">
                <a:solidFill>
                  <a:schemeClr val="bg1"/>
                </a:solidFill>
                <a:latin typeface="+mn-lt"/>
                <a:ea typeface="+mj-ea"/>
                <a:cs typeface="+mj-cs"/>
              </a:rPr>
              <a:t>Análise  Situacional</a:t>
            </a:r>
            <a:endParaRPr lang="pt-BR" sz="3200" b="1" kern="0" dirty="0">
              <a:solidFill>
                <a:schemeClr val="bg1"/>
              </a:solidFill>
              <a:latin typeface="+mn-lt"/>
              <a:ea typeface="+mj-ea"/>
              <a:cs typeface="+mj-cs"/>
            </a:endParaRPr>
          </a:p>
        </p:txBody>
      </p:sp>
      <p:sp>
        <p:nvSpPr>
          <p:cNvPr id="21509" name="Rectangle 3"/>
          <p:cNvSpPr txBox="1">
            <a:spLocks noChangeArrowheads="1"/>
          </p:cNvSpPr>
          <p:nvPr/>
        </p:nvSpPr>
        <p:spPr bwMode="auto">
          <a:xfrm>
            <a:off x="304800" y="1447800"/>
            <a:ext cx="85344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1"/>
              </a:buClr>
            </a:pPr>
            <a:r>
              <a:rPr lang="pt-BR" sz="2800" b="1" dirty="0" smtClean="0">
                <a:solidFill>
                  <a:schemeClr val="accent2"/>
                </a:solidFill>
              </a:rPr>
              <a:t>INSTRU</a:t>
            </a:r>
            <a:r>
              <a:rPr lang="pt-BR" sz="2800" b="1" dirty="0" smtClean="0">
                <a:solidFill>
                  <a:schemeClr val="accent2"/>
                </a:solidFill>
              </a:rPr>
              <a:t>ÇÕES</a:t>
            </a:r>
            <a:endParaRPr lang="pt-BR" sz="1200" b="1" dirty="0" smtClean="0">
              <a:solidFill>
                <a:srgbClr val="0070C0"/>
              </a:solidFill>
            </a:endParaRP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FontTx/>
              <a:buChar char="–"/>
            </a:pPr>
            <a:r>
              <a:rPr lang="pt-BR" sz="2800" dirty="0" smtClean="0">
                <a:solidFill>
                  <a:schemeClr val="accent2"/>
                </a:solidFill>
              </a:rPr>
              <a:t>Forma</a:t>
            </a:r>
            <a:r>
              <a:rPr lang="pt-BR" sz="2800" dirty="0" smtClean="0">
                <a:solidFill>
                  <a:schemeClr val="accent2"/>
                </a:solidFill>
              </a:rPr>
              <a:t>ção de dois grupos aleatórios: </a:t>
            </a:r>
            <a:endParaRPr lang="pt-BR" sz="2800" dirty="0" smtClean="0">
              <a:solidFill>
                <a:schemeClr val="accent2"/>
              </a:solidFill>
            </a:endParaRP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FontTx/>
              <a:buChar char="–"/>
            </a:pPr>
            <a:r>
              <a:rPr lang="pt-BR" sz="2800" u="sng" dirty="0" smtClean="0">
                <a:solidFill>
                  <a:srgbClr val="008000"/>
                </a:solidFill>
              </a:rPr>
              <a:t>Grupo 1</a:t>
            </a:r>
            <a:r>
              <a:rPr lang="pt-BR" sz="2800" dirty="0" smtClean="0">
                <a:solidFill>
                  <a:srgbClr val="008000"/>
                </a:solidFill>
              </a:rPr>
              <a:t>: </a:t>
            </a:r>
            <a:r>
              <a:rPr lang="pt-BR" sz="2800" b="1" dirty="0" smtClean="0">
                <a:solidFill>
                  <a:srgbClr val="008000"/>
                </a:solidFill>
              </a:rPr>
              <a:t>Mariana (apresenta)</a:t>
            </a:r>
            <a:r>
              <a:rPr lang="pt-BR" sz="2800" dirty="0" smtClean="0">
                <a:solidFill>
                  <a:srgbClr val="008000"/>
                </a:solidFill>
              </a:rPr>
              <a:t>, </a:t>
            </a:r>
            <a:r>
              <a:rPr lang="pt-BR" sz="2800" dirty="0" err="1" smtClean="0">
                <a:solidFill>
                  <a:srgbClr val="008000"/>
                </a:solidFill>
              </a:rPr>
              <a:t>Jasy</a:t>
            </a:r>
            <a:r>
              <a:rPr lang="pt-BR" sz="2800" dirty="0" smtClean="0">
                <a:solidFill>
                  <a:srgbClr val="008000"/>
                </a:solidFill>
              </a:rPr>
              <a:t>, Jane, Luiz Felipe, Ligia, </a:t>
            </a:r>
            <a:r>
              <a:rPr lang="pt-BR" sz="2800" dirty="0" err="1" smtClean="0">
                <a:solidFill>
                  <a:srgbClr val="008000"/>
                </a:solidFill>
              </a:rPr>
              <a:t>Desir</a:t>
            </a:r>
            <a:r>
              <a:rPr lang="pt-BR" sz="2800" dirty="0" err="1" smtClean="0">
                <a:solidFill>
                  <a:srgbClr val="008000"/>
                </a:solidFill>
              </a:rPr>
              <a:t>eé</a:t>
            </a:r>
            <a:r>
              <a:rPr lang="pt-BR" sz="2800" dirty="0" smtClean="0">
                <a:solidFill>
                  <a:srgbClr val="008000"/>
                </a:solidFill>
              </a:rPr>
              <a:t>, Cléa, </a:t>
            </a:r>
            <a:r>
              <a:rPr lang="pt-BR" sz="2800" b="1" dirty="0" smtClean="0">
                <a:solidFill>
                  <a:srgbClr val="008000"/>
                </a:solidFill>
              </a:rPr>
              <a:t>Tiago (facilitador)</a:t>
            </a: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FontTx/>
              <a:buChar char="–"/>
            </a:pPr>
            <a:endParaRPr lang="pt-BR" sz="2800" b="1" dirty="0" smtClean="0">
              <a:solidFill>
                <a:srgbClr val="008000"/>
              </a:solidFill>
            </a:endParaRP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FontTx/>
              <a:buChar char="–"/>
            </a:pPr>
            <a:r>
              <a:rPr lang="pt-BR" sz="2800" u="sng" dirty="0" smtClean="0">
                <a:solidFill>
                  <a:srgbClr val="000090"/>
                </a:solidFill>
              </a:rPr>
              <a:t>Grupo 2</a:t>
            </a:r>
            <a:r>
              <a:rPr lang="pt-BR" sz="2800" dirty="0" smtClean="0">
                <a:solidFill>
                  <a:srgbClr val="000090"/>
                </a:solidFill>
              </a:rPr>
              <a:t>: </a:t>
            </a:r>
            <a:r>
              <a:rPr lang="pt-BR" sz="2800" b="1" dirty="0" smtClean="0">
                <a:solidFill>
                  <a:srgbClr val="000090"/>
                </a:solidFill>
              </a:rPr>
              <a:t>Reinaldo (apresenta), </a:t>
            </a:r>
            <a:r>
              <a:rPr lang="pt-BR" sz="2800" dirty="0" err="1" smtClean="0">
                <a:solidFill>
                  <a:srgbClr val="000090"/>
                </a:solidFill>
              </a:rPr>
              <a:t>Hânia</a:t>
            </a:r>
            <a:r>
              <a:rPr lang="pt-BR" sz="2800" dirty="0" smtClean="0">
                <a:solidFill>
                  <a:srgbClr val="000090"/>
                </a:solidFill>
              </a:rPr>
              <a:t>, Gustavo, Cris, Leda, Andrea, </a:t>
            </a:r>
            <a:r>
              <a:rPr lang="pt-BR" sz="2800" dirty="0" smtClean="0">
                <a:solidFill>
                  <a:srgbClr val="000090"/>
                </a:solidFill>
              </a:rPr>
              <a:t>Philippe</a:t>
            </a:r>
            <a:r>
              <a:rPr lang="pt-BR" sz="2800" dirty="0" smtClean="0">
                <a:solidFill>
                  <a:srgbClr val="000090"/>
                </a:solidFill>
              </a:rPr>
              <a:t>, </a:t>
            </a:r>
            <a:r>
              <a:rPr lang="pt-BR" sz="2800" b="1" dirty="0" smtClean="0">
                <a:solidFill>
                  <a:srgbClr val="000090"/>
                </a:solidFill>
              </a:rPr>
              <a:t>Osvaldo (facilitador)</a:t>
            </a: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FontTx/>
              <a:buChar char="–"/>
            </a:pPr>
            <a:endParaRPr lang="pt-BR" sz="2800" b="1" dirty="0" smtClean="0">
              <a:solidFill>
                <a:srgbClr val="000090"/>
              </a:solidFill>
            </a:endParaRP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FontTx/>
              <a:buChar char="–"/>
            </a:pPr>
            <a:r>
              <a:rPr lang="pt-BR" sz="2800" b="1" dirty="0" smtClean="0">
                <a:solidFill>
                  <a:srgbClr val="000090"/>
                </a:solidFill>
              </a:rPr>
              <a:t>DESAFIO: 8 minutos para apresentar elementos essenciais do projeto/programa !</a:t>
            </a:r>
            <a:endParaRPr lang="pt-BR" sz="2800" b="1" dirty="0" smtClean="0">
              <a:solidFill>
                <a:srgbClr val="000090"/>
              </a:solidFill>
            </a:endParaRP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FontTx/>
              <a:buChar char="–"/>
            </a:pPr>
            <a:endParaRPr lang="pt-BR" sz="2800" b="1" dirty="0" smtClean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74896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828800" y="0"/>
            <a:ext cx="44196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n-US" sz="3200" b="1" kern="0" dirty="0" smtClean="0">
                <a:solidFill>
                  <a:schemeClr val="bg1"/>
                </a:solidFill>
                <a:latin typeface="+mn-lt"/>
                <a:ea typeface="+mj-ea"/>
                <a:cs typeface="+mj-cs"/>
              </a:rPr>
              <a:t>INSTRU</a:t>
            </a:r>
            <a:r>
              <a:rPr lang="en-US" sz="3200" b="1" kern="0" dirty="0" smtClean="0">
                <a:solidFill>
                  <a:schemeClr val="bg1"/>
                </a:solidFill>
                <a:latin typeface="+mn-lt"/>
                <a:ea typeface="+mj-ea"/>
                <a:cs typeface="+mj-cs"/>
              </a:rPr>
              <a:t>ÇÕES PARA O  </a:t>
            </a:r>
            <a:r>
              <a:rPr lang="en-US" sz="3200" b="1" kern="0" dirty="0" smtClean="0">
                <a:solidFill>
                  <a:schemeClr val="bg1"/>
                </a:solidFill>
                <a:latin typeface="+mn-lt"/>
                <a:ea typeface="+mj-ea"/>
                <a:cs typeface="+mj-cs"/>
              </a:rPr>
              <a:t>EXERC</a:t>
            </a:r>
            <a:r>
              <a:rPr lang="en-US" sz="3200" b="1" kern="0" dirty="0" smtClean="0">
                <a:solidFill>
                  <a:schemeClr val="bg1"/>
                </a:solidFill>
                <a:latin typeface="+mn-lt"/>
                <a:ea typeface="+mj-ea"/>
                <a:cs typeface="+mj-cs"/>
              </a:rPr>
              <a:t>ÍCIO</a:t>
            </a:r>
            <a:endParaRPr lang="en-US" sz="3200" b="1" kern="0" dirty="0">
              <a:solidFill>
                <a:schemeClr val="bg1"/>
              </a:solidFill>
              <a:latin typeface="+mn-lt"/>
              <a:ea typeface="+mj-ea"/>
              <a:cs typeface="+mj-cs"/>
            </a:endParaRPr>
          </a:p>
        </p:txBody>
      </p:sp>
      <p:sp>
        <p:nvSpPr>
          <p:cNvPr id="21507" name="Rectangle 3"/>
          <p:cNvSpPr txBox="1">
            <a:spLocks noChangeArrowheads="1"/>
          </p:cNvSpPr>
          <p:nvPr/>
        </p:nvSpPr>
        <p:spPr bwMode="auto">
          <a:xfrm>
            <a:off x="381000" y="1828800"/>
            <a:ext cx="87630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charset="0"/>
              <a:buChar char="•"/>
            </a:pPr>
            <a:endParaRPr lang="de-DE" sz="2400">
              <a:solidFill>
                <a:srgbClr val="008000"/>
              </a:solidFill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6477000" y="152400"/>
            <a:ext cx="2438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>
              <a:defRPr/>
            </a:pPr>
            <a:r>
              <a:rPr lang="pt-BR" sz="3200" b="1" kern="0" dirty="0" smtClean="0">
                <a:solidFill>
                  <a:schemeClr val="bg1"/>
                </a:solidFill>
                <a:latin typeface="+mn-lt"/>
                <a:ea typeface="+mj-ea"/>
                <a:cs typeface="+mj-cs"/>
              </a:rPr>
              <a:t>Análise  Situacional</a:t>
            </a:r>
            <a:endParaRPr lang="pt-BR" sz="3200" b="1" kern="0" dirty="0">
              <a:solidFill>
                <a:schemeClr val="bg1"/>
              </a:solidFill>
              <a:latin typeface="+mn-lt"/>
              <a:ea typeface="+mj-ea"/>
              <a:cs typeface="+mj-cs"/>
            </a:endParaRPr>
          </a:p>
        </p:txBody>
      </p:sp>
      <p:sp>
        <p:nvSpPr>
          <p:cNvPr id="21509" name="Rectangle 3"/>
          <p:cNvSpPr txBox="1">
            <a:spLocks noChangeArrowheads="1"/>
          </p:cNvSpPr>
          <p:nvPr/>
        </p:nvSpPr>
        <p:spPr bwMode="auto">
          <a:xfrm>
            <a:off x="304800" y="1447800"/>
            <a:ext cx="85344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Clr>
                <a:schemeClr val="tx1"/>
              </a:buClr>
            </a:pPr>
            <a:r>
              <a:rPr lang="pt-BR" sz="2000" b="1" dirty="0" smtClean="0">
                <a:solidFill>
                  <a:srgbClr val="008000"/>
                </a:solidFill>
              </a:rPr>
              <a:t>OBJETIVO: MONTAR MODELO CONCEITUAL PRATICANDO PERGUNTAS INSTIGANTES. TEMPO: 30 + 15 MINUTOS</a:t>
            </a:r>
            <a:br>
              <a:rPr lang="pt-BR" sz="2000" b="1" dirty="0" smtClean="0">
                <a:solidFill>
                  <a:srgbClr val="008000"/>
                </a:solidFill>
              </a:rPr>
            </a:br>
            <a:endParaRPr lang="pt-BR" sz="1050" b="1" dirty="0" smtClean="0">
              <a:solidFill>
                <a:srgbClr val="008000"/>
              </a:solidFill>
            </a:endParaRPr>
          </a:p>
          <a:p>
            <a:pPr marL="971550" lvl="1" indent="-514350">
              <a:spcBef>
                <a:spcPct val="20000"/>
              </a:spcBef>
              <a:buClr>
                <a:schemeClr val="tx1"/>
              </a:buClr>
              <a:buFont typeface="+mj-lt"/>
              <a:buAutoNum type="arabicPeriod"/>
            </a:pPr>
            <a:r>
              <a:rPr lang="pt-BR" sz="2000" dirty="0">
                <a:solidFill>
                  <a:srgbClr val="000090"/>
                </a:solidFill>
              </a:rPr>
              <a:t>Facilitador esclarece dúvidas e convida uma pessoa a ser </a:t>
            </a:r>
            <a:r>
              <a:rPr lang="pt-BR" sz="2000" dirty="0" err="1">
                <a:solidFill>
                  <a:srgbClr val="000090"/>
                </a:solidFill>
              </a:rPr>
              <a:t>co</a:t>
            </a:r>
            <a:r>
              <a:rPr lang="pt-BR" sz="2000" dirty="0">
                <a:solidFill>
                  <a:srgbClr val="000090"/>
                </a:solidFill>
              </a:rPr>
              <a:t>-facilitador.</a:t>
            </a:r>
          </a:p>
          <a:p>
            <a:pPr marL="971550" lvl="1" indent="-514350">
              <a:spcBef>
                <a:spcPct val="20000"/>
              </a:spcBef>
              <a:buClr>
                <a:schemeClr val="tx1"/>
              </a:buClr>
              <a:buFont typeface="+mj-lt"/>
              <a:buAutoNum type="arabicPeriod"/>
            </a:pPr>
            <a:r>
              <a:rPr lang="pt-BR" sz="2000" dirty="0" smtClean="0">
                <a:solidFill>
                  <a:srgbClr val="008000"/>
                </a:solidFill>
              </a:rPr>
              <a:t>Facilitador auxilia Grupo a selecionar uma amea</a:t>
            </a:r>
            <a:r>
              <a:rPr lang="pt-BR" sz="2000" dirty="0" smtClean="0">
                <a:solidFill>
                  <a:srgbClr val="008000"/>
                </a:solidFill>
              </a:rPr>
              <a:t>ça crítica (baseada na apresentação).</a:t>
            </a:r>
            <a:endParaRPr lang="pt-BR" sz="2000" dirty="0" smtClean="0">
              <a:solidFill>
                <a:srgbClr val="008000"/>
              </a:solidFill>
            </a:endParaRPr>
          </a:p>
          <a:p>
            <a:pPr marL="971550" lvl="1" indent="-514350">
              <a:spcBef>
                <a:spcPct val="20000"/>
              </a:spcBef>
              <a:buClr>
                <a:schemeClr val="tx1"/>
              </a:buClr>
              <a:buFont typeface="+mj-lt"/>
              <a:buAutoNum type="arabicPeriod"/>
            </a:pPr>
            <a:r>
              <a:rPr lang="pt-BR" sz="2000" dirty="0" smtClean="0">
                <a:solidFill>
                  <a:srgbClr val="000090"/>
                </a:solidFill>
              </a:rPr>
              <a:t>Facilitador inicia discussão baseada nas perguntas instigantes e registra o progresso do grupo no </a:t>
            </a:r>
            <a:r>
              <a:rPr lang="pt-BR" sz="2000" dirty="0" err="1" smtClean="0">
                <a:solidFill>
                  <a:srgbClr val="000090"/>
                </a:solidFill>
              </a:rPr>
              <a:t>flipchart</a:t>
            </a:r>
            <a:r>
              <a:rPr lang="pt-BR" sz="2000" dirty="0" smtClean="0">
                <a:solidFill>
                  <a:srgbClr val="000090"/>
                </a:solidFill>
              </a:rPr>
              <a:t>, com auxílio do </a:t>
            </a:r>
            <a:r>
              <a:rPr lang="pt-BR" sz="2000" dirty="0" err="1" smtClean="0">
                <a:solidFill>
                  <a:srgbClr val="000090"/>
                </a:solidFill>
              </a:rPr>
              <a:t>co-faciltador</a:t>
            </a:r>
            <a:r>
              <a:rPr lang="pt-BR" sz="2000" dirty="0" smtClean="0">
                <a:solidFill>
                  <a:srgbClr val="000090"/>
                </a:solidFill>
              </a:rPr>
              <a:t>.</a:t>
            </a:r>
            <a:endParaRPr lang="pt-BR" sz="2000" b="1" dirty="0" smtClean="0">
              <a:solidFill>
                <a:srgbClr val="000090"/>
              </a:solidFill>
            </a:endParaRPr>
          </a:p>
          <a:p>
            <a:pPr marL="971550" lvl="1" indent="-514350">
              <a:spcBef>
                <a:spcPct val="20000"/>
              </a:spcBef>
              <a:buClr>
                <a:schemeClr val="tx1"/>
              </a:buClr>
              <a:buFont typeface="+mj-lt"/>
              <a:buAutoNum type="arabicPeriod"/>
            </a:pPr>
            <a:r>
              <a:rPr lang="pt-BR" sz="2000" dirty="0" err="1" smtClean="0">
                <a:solidFill>
                  <a:srgbClr val="008000"/>
                </a:solidFill>
              </a:rPr>
              <a:t>Co</a:t>
            </a:r>
            <a:r>
              <a:rPr lang="pt-BR" sz="2000" dirty="0" smtClean="0">
                <a:solidFill>
                  <a:srgbClr val="008000"/>
                </a:solidFill>
              </a:rPr>
              <a:t>-facilitador controla horário e revê teoria, inclusive lembrando (discretamente) o facilitador sobre dicas de facilitação.</a:t>
            </a:r>
          </a:p>
          <a:p>
            <a:pPr marL="971550" lvl="1" indent="-514350">
              <a:spcBef>
                <a:spcPct val="20000"/>
              </a:spcBef>
              <a:buClr>
                <a:schemeClr val="tx1"/>
              </a:buClr>
              <a:buFont typeface="+mj-lt"/>
              <a:buAutoNum type="arabicPeriod"/>
            </a:pPr>
            <a:r>
              <a:rPr lang="pt-BR" sz="2000" dirty="0" smtClean="0">
                <a:solidFill>
                  <a:srgbClr val="000090"/>
                </a:solidFill>
              </a:rPr>
              <a:t>Terminada uma ameaça, passa-se a outra.</a:t>
            </a:r>
          </a:p>
          <a:p>
            <a:pPr marL="971550" lvl="1" indent="-514350">
              <a:spcBef>
                <a:spcPct val="20000"/>
              </a:spcBef>
              <a:buClr>
                <a:schemeClr val="tx1"/>
              </a:buClr>
              <a:buFont typeface="+mj-lt"/>
              <a:buAutoNum type="arabicPeriod"/>
            </a:pPr>
            <a:r>
              <a:rPr lang="pt-BR" sz="2000" dirty="0" smtClean="0">
                <a:solidFill>
                  <a:srgbClr val="008000"/>
                </a:solidFill>
              </a:rPr>
              <a:t>15 minutos antes do final, Grupo discute, de forma construtiva, o desempenho do Facilitador.</a:t>
            </a:r>
          </a:p>
          <a:p>
            <a:pPr marL="971550" lvl="1" indent="-514350">
              <a:spcBef>
                <a:spcPct val="20000"/>
              </a:spcBef>
              <a:buClr>
                <a:schemeClr val="tx1"/>
              </a:buClr>
              <a:buFont typeface="+mj-lt"/>
              <a:buAutoNum type="arabicPeriod"/>
            </a:pPr>
            <a:r>
              <a:rPr lang="pt-BR" sz="2000" dirty="0" smtClean="0">
                <a:solidFill>
                  <a:srgbClr val="000090"/>
                </a:solidFill>
              </a:rPr>
              <a:t>Facilitador compartilha impressões sobre comentários do grupo.</a:t>
            </a:r>
          </a:p>
          <a:p>
            <a:pPr marL="971550" lvl="1" indent="-514350">
              <a:spcBef>
                <a:spcPct val="20000"/>
              </a:spcBef>
              <a:buClr>
                <a:schemeClr val="tx1"/>
              </a:buClr>
              <a:buFont typeface="+mj-lt"/>
              <a:buAutoNum type="arabicPeriod"/>
            </a:pPr>
            <a:endParaRPr lang="pt-BR" sz="2000" dirty="0" smtClean="0">
              <a:solidFill>
                <a:srgbClr val="000090"/>
              </a:solidFill>
            </a:endParaRPr>
          </a:p>
          <a:p>
            <a:pPr marL="971550" lvl="1" indent="-514350">
              <a:spcBef>
                <a:spcPct val="20000"/>
              </a:spcBef>
              <a:buClr>
                <a:schemeClr val="tx1"/>
              </a:buClr>
              <a:buFont typeface="+mj-lt"/>
              <a:buAutoNum type="arabicPeriod"/>
            </a:pPr>
            <a:endParaRPr lang="pt-BR" sz="2000" dirty="0" smtClean="0">
              <a:solidFill>
                <a:srgbClr val="008000"/>
              </a:solidFill>
            </a:endParaRPr>
          </a:p>
          <a:p>
            <a:pPr marL="971550" lvl="1" indent="-514350">
              <a:spcBef>
                <a:spcPct val="20000"/>
              </a:spcBef>
              <a:buClr>
                <a:schemeClr val="tx1"/>
              </a:buClr>
              <a:buFont typeface="+mj-lt"/>
              <a:buAutoNum type="arabicPeriod"/>
            </a:pPr>
            <a:endParaRPr lang="pt-BR" sz="2000" dirty="0" smtClean="0">
              <a:solidFill>
                <a:srgbClr val="0000FF"/>
              </a:solidFill>
            </a:endParaRP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FontTx/>
              <a:buChar char="–"/>
            </a:pPr>
            <a:endParaRPr lang="pt-BR" sz="2000" dirty="0" smtClean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92452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6477000" y="152400"/>
            <a:ext cx="2438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>
              <a:defRPr/>
            </a:pPr>
            <a:r>
              <a:rPr lang="pt-BR" sz="3200" b="1" kern="0" dirty="0" smtClean="0">
                <a:solidFill>
                  <a:schemeClr val="bg1"/>
                </a:solidFill>
                <a:latin typeface="+mn-lt"/>
                <a:ea typeface="+mj-ea"/>
                <a:cs typeface="+mj-cs"/>
              </a:rPr>
              <a:t>Análise  Situacional</a:t>
            </a:r>
            <a:endParaRPr lang="pt-BR" sz="3200" b="1" kern="0" dirty="0">
              <a:solidFill>
                <a:schemeClr val="bg1"/>
              </a:solidFill>
              <a:latin typeface="+mn-lt"/>
              <a:ea typeface="+mj-ea"/>
              <a:cs typeface="+mj-cs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1524000" y="0"/>
            <a:ext cx="4876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pt-BR" sz="3600" b="1" kern="0" dirty="0" smtClean="0">
                <a:solidFill>
                  <a:schemeClr val="bg1"/>
                </a:solidFill>
                <a:ea typeface="ＭＳ Ｐゴシック" charset="0"/>
                <a:cs typeface="Arial" charset="0"/>
              </a:rPr>
              <a:t>Pontos-chave para Introduzir este Passo</a:t>
            </a:r>
            <a:endParaRPr lang="en-US" sz="3600" b="1" kern="0" dirty="0">
              <a:solidFill>
                <a:schemeClr val="bg1"/>
              </a:solidFill>
              <a:latin typeface="+mn-lt"/>
              <a:ea typeface="+mj-ea"/>
              <a:cs typeface="+mj-cs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609600" y="2438400"/>
            <a:ext cx="76962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pt-BR" sz="2400" dirty="0" smtClean="0">
                <a:solidFill>
                  <a:srgbClr val="000090"/>
                </a:solidFill>
              </a:rPr>
              <a:t>É um </a:t>
            </a:r>
            <a:r>
              <a:rPr lang="pt-BR" sz="2400" dirty="0" smtClean="0">
                <a:solidFill>
                  <a:srgbClr val="000090"/>
                </a:solidFill>
              </a:rPr>
              <a:t>processo </a:t>
            </a:r>
            <a:r>
              <a:rPr lang="pt-BR" sz="2400" dirty="0" smtClean="0">
                <a:solidFill>
                  <a:srgbClr val="000090"/>
                </a:solidFill>
              </a:rPr>
              <a:t>de análise que torna possível  a obtenção de uma compreensão compartilhada do contexto </a:t>
            </a:r>
            <a:r>
              <a:rPr lang="pt-BR" sz="2400" dirty="0" smtClean="0">
                <a:solidFill>
                  <a:srgbClr val="000090"/>
                </a:solidFill>
              </a:rPr>
              <a:t>de um </a:t>
            </a:r>
            <a:r>
              <a:rPr lang="pt-BR" sz="2400" dirty="0" smtClean="0">
                <a:solidFill>
                  <a:srgbClr val="000090"/>
                </a:solidFill>
              </a:rPr>
              <a:t>projeto.  O contexto inclui:</a:t>
            </a:r>
          </a:p>
          <a:p>
            <a:pPr marL="742950" lvl="1" indent="-285750">
              <a:buFont typeface="Arial" charset="0"/>
              <a:buChar char="•"/>
            </a:pPr>
            <a:r>
              <a:rPr lang="pt-BR" sz="2400" dirty="0" smtClean="0">
                <a:solidFill>
                  <a:srgbClr val="000090"/>
                </a:solidFill>
              </a:rPr>
              <a:t> os sistemas biológicos e ambientais  e</a:t>
            </a:r>
          </a:p>
          <a:p>
            <a:pPr marL="742950" lvl="1" indent="-285750">
              <a:buFont typeface="Arial" charset="0"/>
              <a:buChar char="•"/>
            </a:pPr>
            <a:r>
              <a:rPr lang="pt-BR" sz="2400" dirty="0" smtClean="0">
                <a:solidFill>
                  <a:srgbClr val="000090"/>
                </a:solidFill>
              </a:rPr>
              <a:t> os sistemas sociais, políticos e institucionais que afetam os alvos de conservação do projeto.</a:t>
            </a:r>
          </a:p>
          <a:p>
            <a:endParaRPr lang="pt-BR" sz="2000" b="1" dirty="0" smtClean="0">
              <a:solidFill>
                <a:srgbClr val="0070C0"/>
              </a:solidFill>
            </a:endParaRPr>
          </a:p>
          <a:p>
            <a:r>
              <a:rPr lang="pt-BR" sz="2400" b="1" dirty="0" smtClean="0">
                <a:solidFill>
                  <a:srgbClr val="008000"/>
                </a:solidFill>
              </a:rPr>
              <a:t>Modelo Conceitual:  </a:t>
            </a:r>
            <a:r>
              <a:rPr lang="pt-BR" sz="2400" dirty="0" smtClean="0">
                <a:solidFill>
                  <a:srgbClr val="008000"/>
                </a:solidFill>
              </a:rPr>
              <a:t>É UMA das maneiras de documentar uma análise situacional.</a:t>
            </a:r>
            <a:endParaRPr lang="pt-BR" sz="2400" dirty="0">
              <a:solidFill>
                <a:srgbClr val="008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85800" y="1752600"/>
            <a:ext cx="52548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8000"/>
                </a:solidFill>
              </a:rPr>
              <a:t>O </a:t>
            </a:r>
            <a:r>
              <a:rPr lang="en-US" sz="2800" dirty="0" err="1" smtClean="0">
                <a:solidFill>
                  <a:srgbClr val="008000"/>
                </a:solidFill>
              </a:rPr>
              <a:t>Que</a:t>
            </a:r>
            <a:r>
              <a:rPr lang="en-US" sz="2800" dirty="0" smtClean="0">
                <a:solidFill>
                  <a:srgbClr val="008000"/>
                </a:solidFill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</a:rPr>
              <a:t>é</a:t>
            </a:r>
            <a:r>
              <a:rPr lang="en-US" sz="2800" dirty="0" smtClean="0">
                <a:solidFill>
                  <a:srgbClr val="008000"/>
                </a:solidFill>
              </a:rPr>
              <a:t> a </a:t>
            </a:r>
            <a:r>
              <a:rPr lang="en-US" sz="2800" dirty="0" err="1" smtClean="0">
                <a:solidFill>
                  <a:srgbClr val="008000"/>
                </a:solidFill>
              </a:rPr>
              <a:t>Análise</a:t>
            </a:r>
            <a:r>
              <a:rPr lang="en-US" sz="2800" dirty="0" smtClean="0">
                <a:solidFill>
                  <a:srgbClr val="008000"/>
                </a:solidFill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</a:rPr>
              <a:t>Situacional</a:t>
            </a:r>
            <a:r>
              <a:rPr lang="en-US" sz="2800" dirty="0" smtClean="0">
                <a:solidFill>
                  <a:srgbClr val="008000"/>
                </a:solidFill>
              </a:rPr>
              <a:t> ?</a:t>
            </a:r>
            <a:endParaRPr lang="en-US" sz="2800" dirty="0">
              <a:solidFill>
                <a:srgbClr val="008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6477000" y="152400"/>
            <a:ext cx="2438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>
              <a:defRPr/>
            </a:pPr>
            <a:r>
              <a:rPr lang="pt-BR" sz="3200" b="1" kern="0" dirty="0" smtClean="0">
                <a:solidFill>
                  <a:schemeClr val="bg1"/>
                </a:solidFill>
                <a:latin typeface="+mn-lt"/>
                <a:ea typeface="+mj-ea"/>
                <a:cs typeface="+mj-cs"/>
              </a:rPr>
              <a:t>Análise  Situacional</a:t>
            </a:r>
            <a:endParaRPr lang="pt-BR" sz="3200" b="1" kern="0" dirty="0">
              <a:solidFill>
                <a:schemeClr val="bg1"/>
              </a:solidFill>
              <a:latin typeface="+mn-lt"/>
              <a:ea typeface="+mj-ea"/>
              <a:cs typeface="+mj-cs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1600200" y="0"/>
            <a:ext cx="50292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pt-BR" sz="3600" b="1" kern="0" dirty="0" smtClean="0">
                <a:solidFill>
                  <a:schemeClr val="bg1"/>
                </a:solidFill>
                <a:ea typeface="ＭＳ Ｐゴシック" charset="0"/>
                <a:cs typeface="Arial" charset="0"/>
              </a:rPr>
              <a:t>Pontos-chave para Introduzir este Passo</a:t>
            </a:r>
            <a:endParaRPr lang="pt-BR" sz="3600" b="1" kern="0" dirty="0">
              <a:solidFill>
                <a:schemeClr val="bg1"/>
              </a:solidFill>
              <a:ea typeface="ＭＳ Ｐゴシック" charset="0"/>
              <a:cs typeface="Arial" charset="0"/>
            </a:endParaRPr>
          </a:p>
        </p:txBody>
      </p:sp>
      <p:sp>
        <p:nvSpPr>
          <p:cNvPr id="7172" name="Rectangle 3"/>
          <p:cNvSpPr txBox="1">
            <a:spLocks noChangeArrowheads="1"/>
          </p:cNvSpPr>
          <p:nvPr/>
        </p:nvSpPr>
        <p:spPr bwMode="auto">
          <a:xfrm>
            <a:off x="228600" y="1676400"/>
            <a:ext cx="8686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pt-BR" sz="2800" b="1" dirty="0" smtClean="0">
                <a:solidFill>
                  <a:schemeClr val="accent2"/>
                </a:solidFill>
              </a:rPr>
              <a:t>Exemplo de recorte de um modelo conceitual</a:t>
            </a:r>
            <a:endParaRPr lang="pt-BR" sz="2800" b="1" dirty="0">
              <a:solidFill>
                <a:schemeClr val="accent2"/>
              </a:solidFill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3810000" y="3505200"/>
            <a:ext cx="1371600" cy="1066800"/>
          </a:xfrm>
          <a:prstGeom prst="rect">
            <a:avLst/>
          </a:prstGeom>
          <a:solidFill>
            <a:srgbClr val="FFC14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pt-BR" sz="1600" b="1" dirty="0" smtClean="0">
                <a:latin typeface="Arial Unicode MS" pitchFamily="34" charset="-128"/>
              </a:rPr>
              <a:t>Opção </a:t>
            </a:r>
          </a:p>
          <a:p>
            <a:pPr algn="ctr"/>
            <a:r>
              <a:rPr lang="pt-BR" sz="1600" b="1" dirty="0" smtClean="0">
                <a:latin typeface="Arial Unicode MS" pitchFamily="34" charset="-128"/>
              </a:rPr>
              <a:t>lucrativa</a:t>
            </a:r>
          </a:p>
          <a:p>
            <a:pPr algn="ctr"/>
            <a:r>
              <a:rPr lang="pt-BR" sz="1600" b="1" dirty="0" smtClean="0">
                <a:latin typeface="Arial Unicode MS" pitchFamily="34" charset="-128"/>
              </a:rPr>
              <a:t>p/ proprietários</a:t>
            </a:r>
            <a:endParaRPr lang="pt-BR" sz="1600" b="1" dirty="0">
              <a:latin typeface="Arial Unicode MS" pitchFamily="34" charset="-128"/>
            </a:endParaRPr>
          </a:p>
        </p:txBody>
      </p:sp>
      <p:sp>
        <p:nvSpPr>
          <p:cNvPr id="11" name="Oval 5"/>
          <p:cNvSpPr>
            <a:spLocks noChangeArrowheads="1"/>
          </p:cNvSpPr>
          <p:nvPr/>
        </p:nvSpPr>
        <p:spPr bwMode="auto">
          <a:xfrm>
            <a:off x="7391400" y="3581400"/>
            <a:ext cx="1600200" cy="914400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pt-BR" sz="2000" b="1" dirty="0" smtClean="0">
                <a:latin typeface="Arial Unicode MS" pitchFamily="34" charset="-128"/>
              </a:rPr>
              <a:t>Floresta </a:t>
            </a:r>
          </a:p>
          <a:p>
            <a:pPr algn="ctr"/>
            <a:r>
              <a:rPr lang="pt-BR" sz="2000" b="1" dirty="0" smtClean="0">
                <a:latin typeface="Arial Unicode MS" pitchFamily="34" charset="-128"/>
              </a:rPr>
              <a:t>Tropical</a:t>
            </a:r>
            <a:endParaRPr lang="pt-BR" sz="2000" b="1" dirty="0">
              <a:latin typeface="Arial Unicode MS" pitchFamily="34" charset="-128"/>
            </a:endParaRPr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5486400" y="3505200"/>
            <a:ext cx="1600200" cy="1066800"/>
          </a:xfrm>
          <a:prstGeom prst="rect">
            <a:avLst/>
          </a:prstGeom>
          <a:solidFill>
            <a:srgbClr val="FF6FC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pt-BR" sz="2000" b="1" dirty="0" err="1" smtClean="0">
                <a:latin typeface="Arial Unicode MS" pitchFamily="34" charset="-128"/>
              </a:rPr>
              <a:t>Conversião</a:t>
            </a:r>
            <a:endParaRPr lang="pt-BR" sz="2000" b="1" dirty="0" smtClean="0">
              <a:latin typeface="Arial Unicode MS" pitchFamily="34" charset="-128"/>
            </a:endParaRPr>
          </a:p>
          <a:p>
            <a:pPr algn="ctr"/>
            <a:r>
              <a:rPr lang="pt-BR" sz="2000" b="1" dirty="0" smtClean="0">
                <a:latin typeface="Arial Unicode MS" pitchFamily="34" charset="-128"/>
              </a:rPr>
              <a:t>para Palma</a:t>
            </a:r>
            <a:endParaRPr lang="pt-BR" sz="2000" b="1" dirty="0">
              <a:latin typeface="Arial Unicode MS" pitchFamily="34" charset="-128"/>
            </a:endParaRPr>
          </a:p>
        </p:txBody>
      </p:sp>
      <p:sp>
        <p:nvSpPr>
          <p:cNvPr id="13" name="Line 7"/>
          <p:cNvSpPr>
            <a:spLocks noChangeShapeType="1"/>
          </p:cNvSpPr>
          <p:nvPr/>
        </p:nvSpPr>
        <p:spPr bwMode="auto">
          <a:xfrm>
            <a:off x="3505200" y="40386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4" name="Line 8"/>
          <p:cNvSpPr>
            <a:spLocks noChangeShapeType="1"/>
          </p:cNvSpPr>
          <p:nvPr/>
        </p:nvSpPr>
        <p:spPr bwMode="auto">
          <a:xfrm>
            <a:off x="5181600" y="40386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5" name="Line 9"/>
          <p:cNvSpPr>
            <a:spLocks noChangeShapeType="1"/>
          </p:cNvSpPr>
          <p:nvPr/>
        </p:nvSpPr>
        <p:spPr bwMode="auto">
          <a:xfrm flipV="1">
            <a:off x="7086600" y="40386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7" name="Line 11"/>
          <p:cNvSpPr>
            <a:spLocks noChangeShapeType="1"/>
          </p:cNvSpPr>
          <p:nvPr/>
        </p:nvSpPr>
        <p:spPr bwMode="auto">
          <a:xfrm>
            <a:off x="1905000" y="40386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8" name="Text Box 12"/>
          <p:cNvSpPr txBox="1">
            <a:spLocks noChangeArrowheads="1"/>
          </p:cNvSpPr>
          <p:nvPr/>
        </p:nvSpPr>
        <p:spPr bwMode="auto">
          <a:xfrm>
            <a:off x="5486400" y="2514600"/>
            <a:ext cx="16002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2000" b="1" dirty="0" smtClean="0">
                <a:latin typeface="Arial Unicode MS" pitchFamily="34" charset="-128"/>
              </a:rPr>
              <a:t>Ameaça Direta</a:t>
            </a:r>
            <a:endParaRPr lang="pt-BR" sz="2000" b="1" dirty="0">
              <a:latin typeface="Arial Unicode MS" pitchFamily="34" charset="-128"/>
            </a:endParaRPr>
          </a:p>
        </p:txBody>
      </p:sp>
      <p:sp>
        <p:nvSpPr>
          <p:cNvPr id="19" name="Text Box 13"/>
          <p:cNvSpPr txBox="1">
            <a:spLocks noChangeArrowheads="1"/>
          </p:cNvSpPr>
          <p:nvPr/>
        </p:nvSpPr>
        <p:spPr bwMode="auto">
          <a:xfrm>
            <a:off x="3707316" y="2209800"/>
            <a:ext cx="167065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sz="2000" b="1" dirty="0" smtClean="0">
                <a:latin typeface="Arial Unicode MS" pitchFamily="34" charset="-128"/>
              </a:rPr>
              <a:t>O que/quem </a:t>
            </a:r>
          </a:p>
          <a:p>
            <a:pPr algn="ctr"/>
            <a:r>
              <a:rPr lang="pt-BR" sz="2000" b="1" dirty="0" smtClean="0">
                <a:latin typeface="Arial Unicode MS" pitchFamily="34" charset="-128"/>
              </a:rPr>
              <a:t>está </a:t>
            </a:r>
          </a:p>
          <a:p>
            <a:pPr algn="ctr"/>
            <a:r>
              <a:rPr lang="pt-BR" sz="2000" b="1" dirty="0" smtClean="0">
                <a:latin typeface="Arial Unicode MS" pitchFamily="34" charset="-128"/>
              </a:rPr>
              <a:t>causando </a:t>
            </a:r>
          </a:p>
          <a:p>
            <a:pPr algn="ctr"/>
            <a:r>
              <a:rPr lang="pt-BR" sz="2000" b="1" dirty="0" smtClean="0">
                <a:latin typeface="Arial Unicode MS" pitchFamily="34" charset="-128"/>
              </a:rPr>
              <a:t>a ameaça?</a:t>
            </a:r>
            <a:endParaRPr lang="pt-BR" sz="2000" b="1" dirty="0">
              <a:latin typeface="Arial Unicode MS" pitchFamily="34" charset="-128"/>
            </a:endParaRPr>
          </a:p>
        </p:txBody>
      </p:sp>
      <p:sp>
        <p:nvSpPr>
          <p:cNvPr id="20" name="Text Box 14"/>
          <p:cNvSpPr txBox="1">
            <a:spLocks noChangeArrowheads="1"/>
          </p:cNvSpPr>
          <p:nvPr/>
        </p:nvSpPr>
        <p:spPr bwMode="auto">
          <a:xfrm>
            <a:off x="533400" y="2514600"/>
            <a:ext cx="127476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2000" b="1" dirty="0" smtClean="0">
                <a:latin typeface="Arial Unicode MS" pitchFamily="34" charset="-128"/>
              </a:rPr>
              <a:t>Ação possível</a:t>
            </a:r>
            <a:endParaRPr lang="pt-BR" sz="2000" b="1" dirty="0">
              <a:latin typeface="Arial Unicode MS" pitchFamily="34" charset="-128"/>
            </a:endParaRPr>
          </a:p>
        </p:txBody>
      </p:sp>
      <p:sp>
        <p:nvSpPr>
          <p:cNvPr id="21" name="Text Box 15"/>
          <p:cNvSpPr txBox="1">
            <a:spLocks noChangeArrowheads="1"/>
          </p:cNvSpPr>
          <p:nvPr/>
        </p:nvSpPr>
        <p:spPr bwMode="auto">
          <a:xfrm>
            <a:off x="2209800" y="2514600"/>
            <a:ext cx="12954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2000" b="1" dirty="0" smtClean="0">
                <a:latin typeface="Arial Unicode MS" pitchFamily="34" charset="-128"/>
              </a:rPr>
              <a:t>Por que? (Quem?) </a:t>
            </a:r>
            <a:endParaRPr lang="pt-BR" sz="2000" b="1" dirty="0">
              <a:latin typeface="Arial Unicode MS" pitchFamily="34" charset="-128"/>
            </a:endParaRPr>
          </a:p>
        </p:txBody>
      </p:sp>
      <p:sp>
        <p:nvSpPr>
          <p:cNvPr id="6160" name="Text Box 16"/>
          <p:cNvSpPr txBox="1">
            <a:spLocks noChangeArrowheads="1"/>
          </p:cNvSpPr>
          <p:nvPr/>
        </p:nvSpPr>
        <p:spPr bwMode="auto">
          <a:xfrm>
            <a:off x="7391400" y="2803525"/>
            <a:ext cx="1600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 err="1" smtClean="0"/>
              <a:t>Alvo</a:t>
            </a:r>
            <a:endParaRPr lang="en-US" sz="2000" dirty="0"/>
          </a:p>
        </p:txBody>
      </p:sp>
      <p:sp>
        <p:nvSpPr>
          <p:cNvPr id="23" name="Rectangle 4"/>
          <p:cNvSpPr>
            <a:spLocks noChangeArrowheads="1"/>
          </p:cNvSpPr>
          <p:nvPr/>
        </p:nvSpPr>
        <p:spPr bwMode="auto">
          <a:xfrm>
            <a:off x="2209800" y="3505200"/>
            <a:ext cx="1371600" cy="1066800"/>
          </a:xfrm>
          <a:prstGeom prst="rect">
            <a:avLst/>
          </a:prstGeom>
          <a:solidFill>
            <a:srgbClr val="FFC14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pt-BR" sz="1600" b="1" dirty="0" smtClean="0">
                <a:latin typeface="Arial Unicode MS" pitchFamily="34" charset="-128"/>
              </a:rPr>
              <a:t>Demanda de </a:t>
            </a:r>
          </a:p>
          <a:p>
            <a:pPr algn="ctr"/>
            <a:r>
              <a:rPr lang="pt-BR" sz="1600" b="1" dirty="0" smtClean="0">
                <a:latin typeface="Arial Unicode MS" pitchFamily="34" charset="-128"/>
              </a:rPr>
              <a:t>Consumidores</a:t>
            </a:r>
            <a:endParaRPr lang="pt-BR" sz="1600" b="1" dirty="0">
              <a:latin typeface="Arial Unicode MS" pitchFamily="34" charset="-128"/>
            </a:endParaRPr>
          </a:p>
        </p:txBody>
      </p:sp>
      <p:sp>
        <p:nvSpPr>
          <p:cNvPr id="6162" name="Rectangle 1"/>
          <p:cNvSpPr>
            <a:spLocks noChangeArrowheads="1"/>
          </p:cNvSpPr>
          <p:nvPr/>
        </p:nvSpPr>
        <p:spPr bwMode="auto">
          <a:xfrm>
            <a:off x="609600" y="4876800"/>
            <a:ext cx="80010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2400" dirty="0" smtClean="0">
                <a:solidFill>
                  <a:schemeClr val="accent2"/>
                </a:solidFill>
              </a:rPr>
              <a:t>O </a:t>
            </a:r>
            <a:r>
              <a:rPr lang="pt-BR" sz="2400" u="sng" dirty="0" smtClean="0">
                <a:solidFill>
                  <a:schemeClr val="accent2"/>
                </a:solidFill>
              </a:rPr>
              <a:t>Conteúdo</a:t>
            </a:r>
            <a:r>
              <a:rPr lang="pt-BR" sz="2400" dirty="0" smtClean="0">
                <a:solidFill>
                  <a:schemeClr val="accent2"/>
                </a:solidFill>
              </a:rPr>
              <a:t> importa mais do que o </a:t>
            </a:r>
            <a:r>
              <a:rPr lang="pt-BR" sz="2400" u="sng" dirty="0" smtClean="0">
                <a:solidFill>
                  <a:schemeClr val="accent2"/>
                </a:solidFill>
              </a:rPr>
              <a:t>formato</a:t>
            </a:r>
            <a:r>
              <a:rPr lang="pt-BR" sz="2400" dirty="0" smtClean="0">
                <a:solidFill>
                  <a:schemeClr val="accent2"/>
                </a:solidFill>
              </a:rPr>
              <a:t>.  A qualidade do modelo conceitual reflete a qualidade  da compreensão da situação por parte da equipe. Um bom modelo conceitual facilita bastante a </a:t>
            </a:r>
            <a:r>
              <a:rPr lang="pt-BR" sz="2400" i="1" dirty="0" smtClean="0">
                <a:solidFill>
                  <a:schemeClr val="accent2"/>
                </a:solidFill>
              </a:rPr>
              <a:t>seleção de estratégias</a:t>
            </a:r>
            <a:r>
              <a:rPr lang="pt-BR" sz="2400" dirty="0" smtClean="0">
                <a:solidFill>
                  <a:schemeClr val="accent2"/>
                </a:solidFill>
              </a:rPr>
              <a:t>.</a:t>
            </a:r>
            <a:endParaRPr lang="pt-BR" sz="2000" dirty="0">
              <a:solidFill>
                <a:schemeClr val="accent2"/>
              </a:solidFill>
            </a:endParaRPr>
          </a:p>
        </p:txBody>
      </p:sp>
      <p:sp>
        <p:nvSpPr>
          <p:cNvPr id="2" name="Hexagon 1"/>
          <p:cNvSpPr>
            <a:spLocks noChangeArrowheads="1"/>
          </p:cNvSpPr>
          <p:nvPr/>
        </p:nvSpPr>
        <p:spPr bwMode="auto">
          <a:xfrm>
            <a:off x="76200" y="3505200"/>
            <a:ext cx="1828800" cy="1066800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pt-BR" sz="1400" dirty="0" smtClean="0">
                <a:latin typeface="+mn-lt"/>
                <a:ea typeface="+mn-ea"/>
              </a:rPr>
              <a:t>Conscientizar Consumidores</a:t>
            </a:r>
            <a:endParaRPr lang="pt-BR" sz="1400" dirty="0">
              <a:latin typeface="+mn-lt"/>
              <a:ea typeface="+mn-ea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 autoUpdateAnimBg="0"/>
      <p:bldP spid="12" grpId="0" animBg="1"/>
      <p:bldP spid="13" grpId="0" animBg="1"/>
      <p:bldP spid="14" grpId="0" animBg="1"/>
      <p:bldP spid="15" grpId="0" animBg="1"/>
      <p:bldP spid="17" grpId="0" animBg="1"/>
      <p:bldP spid="18" grpId="0"/>
      <p:bldP spid="19" grpId="0"/>
      <p:bldP spid="20" grpId="0"/>
      <p:bldP spid="21" grpId="0"/>
      <p:bldP spid="6160" grpId="0"/>
      <p:bldP spid="23" grpId="0" animBg="1"/>
      <p:bldP spid="6162" grpId="0"/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6477000" y="152400"/>
            <a:ext cx="2438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>
              <a:defRPr/>
            </a:pPr>
            <a:r>
              <a:rPr lang="pt-BR" sz="3200" b="1" kern="0" dirty="0" smtClean="0">
                <a:solidFill>
                  <a:schemeClr val="bg1"/>
                </a:solidFill>
                <a:latin typeface="+mn-lt"/>
                <a:ea typeface="+mj-ea"/>
                <a:cs typeface="+mj-cs"/>
              </a:rPr>
              <a:t>Análise  Situacional</a:t>
            </a:r>
            <a:endParaRPr lang="pt-BR" sz="3200" b="1" kern="0" dirty="0">
              <a:solidFill>
                <a:schemeClr val="bg1"/>
              </a:solidFill>
              <a:latin typeface="+mn-lt"/>
              <a:ea typeface="+mj-ea"/>
              <a:cs typeface="+mj-cs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1524000" y="0"/>
            <a:ext cx="49530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pt-BR" sz="3600" b="1" kern="0" dirty="0" smtClean="0">
                <a:solidFill>
                  <a:schemeClr val="bg1"/>
                </a:solidFill>
                <a:ea typeface="ＭＳ Ｐゴシック" charset="0"/>
                <a:cs typeface="Arial" charset="0"/>
              </a:rPr>
              <a:t>Pontos-chave para Introduzir este Passo</a:t>
            </a:r>
            <a:endParaRPr lang="en-US" sz="3600" b="1" kern="0" dirty="0">
              <a:solidFill>
                <a:schemeClr val="bg1"/>
              </a:solidFill>
              <a:ea typeface="ＭＳ Ｐゴシック" charset="0"/>
              <a:cs typeface="Arial" charset="0"/>
            </a:endParaRPr>
          </a:p>
        </p:txBody>
      </p:sp>
      <p:sp>
        <p:nvSpPr>
          <p:cNvPr id="8196" name="Rectangle 3"/>
          <p:cNvSpPr txBox="1">
            <a:spLocks noChangeArrowheads="1"/>
          </p:cNvSpPr>
          <p:nvPr/>
        </p:nvSpPr>
        <p:spPr bwMode="auto">
          <a:xfrm>
            <a:off x="457200" y="1371600"/>
            <a:ext cx="80772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pt-BR" sz="2800" dirty="0" smtClean="0">
                <a:solidFill>
                  <a:schemeClr val="accent2"/>
                </a:solidFill>
              </a:rPr>
              <a:t>Análise  Situacional ajuda no desenvolvimento de estratégias de conservação mais robustas porque…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Tx/>
              <a:buChar char="–"/>
            </a:pPr>
            <a:r>
              <a:rPr lang="pt-BR" sz="2800" dirty="0" smtClean="0">
                <a:solidFill>
                  <a:srgbClr val="008000"/>
                </a:solidFill>
              </a:rPr>
              <a:t>Avalia os fatores por trás dos problemas detectados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Tx/>
              <a:buChar char="–"/>
            </a:pPr>
            <a:r>
              <a:rPr lang="pt-BR" sz="2800" dirty="0" smtClean="0">
                <a:solidFill>
                  <a:schemeClr val="accent2"/>
                </a:solidFill>
              </a:rPr>
              <a:t>Identifica indivíduos/grupos-chave (quem apoia e quem não apoia)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Tx/>
              <a:buChar char="–"/>
            </a:pPr>
            <a:r>
              <a:rPr lang="pt-BR" sz="2800" dirty="0" smtClean="0">
                <a:solidFill>
                  <a:srgbClr val="008000"/>
                </a:solidFill>
              </a:rPr>
              <a:t>Articula e torna explícito  a compreensão das condições do sítio por parte da equipe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Tx/>
              <a:buChar char="–"/>
            </a:pPr>
            <a:r>
              <a:rPr lang="pt-BR" sz="2800" dirty="0" smtClean="0">
                <a:solidFill>
                  <a:srgbClr val="000090"/>
                </a:solidFill>
              </a:rPr>
              <a:t>Ressalta os pontos que requerem uma intervenção</a:t>
            </a:r>
            <a:endParaRPr lang="pt-BR" sz="2800" dirty="0" smtClean="0">
              <a:solidFill>
                <a:schemeClr val="accent2"/>
              </a:solidFill>
            </a:endParaRPr>
          </a:p>
          <a:p>
            <a:pPr marL="742950" lvl="1" indent="-285750">
              <a:spcBef>
                <a:spcPct val="20000"/>
              </a:spcBef>
            </a:pPr>
            <a:endParaRPr lang="en-US" sz="32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6477000" y="152400"/>
            <a:ext cx="2438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>
              <a:defRPr/>
            </a:pPr>
            <a:r>
              <a:rPr lang="pt-BR" sz="3200" b="1" kern="0" dirty="0" smtClean="0">
                <a:solidFill>
                  <a:schemeClr val="bg1"/>
                </a:solidFill>
                <a:latin typeface="+mn-lt"/>
                <a:ea typeface="+mj-ea"/>
                <a:cs typeface="+mj-cs"/>
              </a:rPr>
              <a:t>Análise  Situacional</a:t>
            </a:r>
            <a:endParaRPr lang="pt-BR" sz="3200" b="1" kern="0" dirty="0">
              <a:solidFill>
                <a:schemeClr val="bg1"/>
              </a:solidFill>
              <a:latin typeface="+mn-lt"/>
              <a:ea typeface="+mj-ea"/>
              <a:cs typeface="+mj-cs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1524000" y="0"/>
            <a:ext cx="50292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pt-BR" sz="3600" b="1" kern="0" dirty="0" smtClean="0">
                <a:solidFill>
                  <a:schemeClr val="bg1"/>
                </a:solidFill>
                <a:ea typeface="ＭＳ Ｐゴシック" charset="0"/>
                <a:cs typeface="Arial" charset="0"/>
              </a:rPr>
              <a:t>Pontos-chave para Introduzir este Passo</a:t>
            </a:r>
          </a:p>
        </p:txBody>
      </p:sp>
      <p:sp>
        <p:nvSpPr>
          <p:cNvPr id="9220" name="Rectangle 3"/>
          <p:cNvSpPr txBox="1">
            <a:spLocks noChangeArrowheads="1"/>
          </p:cNvSpPr>
          <p:nvPr/>
        </p:nvSpPr>
        <p:spPr bwMode="auto">
          <a:xfrm>
            <a:off x="609600" y="1752600"/>
            <a:ext cx="80772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pt-BR" sz="2800" dirty="0" smtClean="0">
                <a:solidFill>
                  <a:schemeClr val="accent2"/>
                </a:solidFill>
              </a:rPr>
              <a:t>Possíveis fontes de informações:</a:t>
            </a:r>
          </a:p>
          <a:p>
            <a:pPr marL="971550" lvl="1" indent="-514350">
              <a:spcBef>
                <a:spcPts val="600"/>
              </a:spcBef>
              <a:spcAft>
                <a:spcPts val="600"/>
              </a:spcAft>
              <a:buFontTx/>
              <a:buAutoNum type="arabicParenR"/>
            </a:pPr>
            <a:r>
              <a:rPr lang="pt-BR" sz="2800" dirty="0" err="1" smtClean="0">
                <a:solidFill>
                  <a:srgbClr val="008000"/>
                </a:solidFill>
              </a:rPr>
              <a:t>informantes-chave</a:t>
            </a:r>
            <a:r>
              <a:rPr lang="pt-BR" sz="2800" dirty="0" smtClean="0">
                <a:solidFill>
                  <a:srgbClr val="008000"/>
                </a:solidFill>
              </a:rPr>
              <a:t> (usuários do recurso, membros da comunidade, cientistas, gerentes de projetos, organizações parceiras, etc.) </a:t>
            </a:r>
          </a:p>
          <a:p>
            <a:pPr marL="971550" lvl="1" indent="-514350">
              <a:spcBef>
                <a:spcPts val="600"/>
              </a:spcBef>
              <a:spcAft>
                <a:spcPts val="600"/>
              </a:spcAft>
              <a:buFontTx/>
              <a:buAutoNum type="arabicParenR"/>
            </a:pPr>
            <a:r>
              <a:rPr lang="pt-BR" sz="2800" dirty="0" smtClean="0">
                <a:solidFill>
                  <a:schemeClr val="accent2"/>
                </a:solidFill>
              </a:rPr>
              <a:t>a literatura relevante (publicações científicas, literatura não comercial, etc.)</a:t>
            </a:r>
          </a:p>
          <a:p>
            <a:pPr marL="971550" lvl="1" indent="-514350">
              <a:spcBef>
                <a:spcPts val="600"/>
              </a:spcBef>
              <a:spcAft>
                <a:spcPts val="600"/>
              </a:spcAft>
              <a:buFontTx/>
              <a:buAutoNum type="arabicParenR"/>
            </a:pPr>
            <a:r>
              <a:rPr lang="pt-BR" sz="2800" dirty="0" smtClean="0">
                <a:solidFill>
                  <a:srgbClr val="008000"/>
                </a:solidFill>
              </a:rPr>
              <a:t>pesquisa nova ou primária conduzida pela própria equipe do projeto</a:t>
            </a:r>
            <a:endParaRPr lang="pt-BR" sz="3200" dirty="0">
              <a:solidFill>
                <a:srgbClr val="008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6477000" y="152400"/>
            <a:ext cx="2438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>
              <a:defRPr/>
            </a:pPr>
            <a:r>
              <a:rPr lang="pt-BR" sz="3200" b="1" kern="0" dirty="0" smtClean="0">
                <a:solidFill>
                  <a:schemeClr val="bg1"/>
                </a:solidFill>
                <a:latin typeface="+mn-lt"/>
                <a:ea typeface="+mj-ea"/>
                <a:cs typeface="+mj-cs"/>
              </a:rPr>
              <a:t>Análise  Situacional</a:t>
            </a:r>
            <a:endParaRPr lang="pt-BR" sz="3200" b="1" kern="0" dirty="0">
              <a:solidFill>
                <a:schemeClr val="bg1"/>
              </a:solidFill>
              <a:latin typeface="+mn-lt"/>
              <a:ea typeface="+mj-ea"/>
              <a:cs typeface="+mj-cs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1371600" y="0"/>
            <a:ext cx="49530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pt-BR" sz="3600" b="1" kern="0" dirty="0" smtClean="0">
                <a:solidFill>
                  <a:schemeClr val="bg1"/>
                </a:solidFill>
                <a:ea typeface="ＭＳ Ｐゴシック" charset="0"/>
                <a:cs typeface="Arial" charset="0"/>
              </a:rPr>
              <a:t>Pontos-chave para Introduzir este Passo</a:t>
            </a:r>
          </a:p>
        </p:txBody>
      </p:sp>
      <p:sp>
        <p:nvSpPr>
          <p:cNvPr id="12291" name="Rectangle 3"/>
          <p:cNvSpPr txBox="1">
            <a:spLocks noChangeArrowheads="1"/>
          </p:cNvSpPr>
          <p:nvPr/>
        </p:nvSpPr>
        <p:spPr bwMode="auto">
          <a:xfrm>
            <a:off x="609600" y="1219200"/>
            <a:ext cx="8077200" cy="49530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  <a:defRPr/>
            </a:pPr>
            <a:endParaRPr lang="pt-BR" sz="2800" dirty="0" smtClean="0"/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defRPr/>
            </a:pPr>
            <a:r>
              <a:rPr lang="pt-BR" sz="2800" b="1" dirty="0" smtClean="0">
                <a:solidFill>
                  <a:schemeClr val="accent2"/>
                </a:solidFill>
              </a:rPr>
              <a:t>Preparação para a Discussão (</a:t>
            </a:r>
            <a:r>
              <a:rPr lang="pt-BR" sz="2800" b="1" u="sng" dirty="0" smtClean="0">
                <a:solidFill>
                  <a:schemeClr val="accent2"/>
                </a:solidFill>
              </a:rPr>
              <a:t>antes</a:t>
            </a:r>
            <a:r>
              <a:rPr lang="pt-BR" sz="2800" b="1" dirty="0" smtClean="0">
                <a:solidFill>
                  <a:schemeClr val="accent2"/>
                </a:solidFill>
              </a:rPr>
              <a:t> de se reunir):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defRPr/>
            </a:pPr>
            <a:endParaRPr lang="pt-BR" sz="1200" dirty="0" smtClean="0">
              <a:solidFill>
                <a:srgbClr val="0070C0"/>
              </a:solidFill>
            </a:endParaRPr>
          </a:p>
          <a:p>
            <a:pPr marL="457200" indent="-457200" eaLnBrk="1" hangingPunct="1">
              <a:lnSpc>
                <a:spcPct val="80000"/>
              </a:lnSpc>
              <a:spcBef>
                <a:spcPct val="20000"/>
              </a:spcBef>
              <a:buFont typeface="Arial"/>
              <a:buChar char="•"/>
              <a:defRPr/>
            </a:pPr>
            <a:r>
              <a:rPr lang="pt-BR" sz="2800" dirty="0" smtClean="0">
                <a:solidFill>
                  <a:srgbClr val="008000"/>
                </a:solidFill>
              </a:rPr>
              <a:t>Envolver as pessoas certas é ESSENCIAL</a:t>
            </a:r>
          </a:p>
          <a:p>
            <a:pPr marL="457200" indent="-457200" eaLnBrk="1" hangingPunct="1">
              <a:lnSpc>
                <a:spcPct val="80000"/>
              </a:lnSpc>
              <a:spcBef>
                <a:spcPct val="20000"/>
              </a:spcBef>
              <a:buFont typeface="Arial"/>
              <a:buChar char="•"/>
              <a:defRPr/>
            </a:pPr>
            <a:r>
              <a:rPr lang="pt-BR" sz="28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Para obter estratégias robustas você </a:t>
            </a:r>
            <a:r>
              <a:rPr lang="pt-BR" sz="28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tem que </a:t>
            </a:r>
            <a:r>
              <a:rPr lang="pt-BR" sz="28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envolver pessoas com conhecimentos que lhe ajudarão a entender quais os fatores impulsionando a situação atual</a:t>
            </a:r>
            <a:endParaRPr lang="pt-BR" altLang="ja-JP" sz="2800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 marL="457200" indent="-457200" eaLnBrk="1" hangingPunct="1">
              <a:lnSpc>
                <a:spcPct val="80000"/>
              </a:lnSpc>
              <a:spcBef>
                <a:spcPct val="20000"/>
              </a:spcBef>
              <a:buFont typeface="Arial"/>
              <a:buChar char="•"/>
              <a:defRPr/>
            </a:pPr>
            <a:r>
              <a:rPr lang="pt-BR" altLang="ja-JP" sz="2800" dirty="0" smtClean="0">
                <a:solidFill>
                  <a:srgbClr val="008000"/>
                </a:solidFill>
              </a:rPr>
              <a:t>Alocar tempo suficiente para que sua equipe possa adquirir uma boa compreensão de todos as questões-chave para o desenvolvimento de uma boa estratégia. Pode precisar de mais de uma discussão. Planejar de acordo</a:t>
            </a:r>
          </a:p>
          <a:p>
            <a:pPr marL="457200" indent="-457200" eaLnBrk="1" hangingPunct="1">
              <a:lnSpc>
                <a:spcPct val="80000"/>
              </a:lnSpc>
              <a:spcBef>
                <a:spcPct val="20000"/>
              </a:spcBef>
              <a:buFont typeface="Arial"/>
              <a:buChar char="•"/>
              <a:defRPr/>
            </a:pPr>
            <a:endParaRPr lang="en-US" altLang="ja-JP" sz="2800" dirty="0" smtClean="0">
              <a:solidFill>
                <a:srgbClr val="0070C0"/>
              </a:solidFill>
            </a:endParaRP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defRPr/>
            </a:pPr>
            <a:endParaRPr lang="en-US" sz="2800" dirty="0" smtClean="0"/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defRPr/>
            </a:pPr>
            <a:endParaRPr lang="en-US" sz="2800" dirty="0" smtClean="0">
              <a:solidFill>
                <a:srgbClr val="008000"/>
              </a:solidFill>
            </a:endParaRP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defRPr/>
            </a:pPr>
            <a:endParaRPr lang="en-US" sz="3200" dirty="0" smtClean="0">
              <a:solidFill>
                <a:srgbClr val="008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6477000" y="152400"/>
            <a:ext cx="2438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>
              <a:defRPr/>
            </a:pPr>
            <a:r>
              <a:rPr lang="pt-BR" sz="3200" b="1" kern="0" dirty="0" smtClean="0">
                <a:solidFill>
                  <a:schemeClr val="bg1"/>
                </a:solidFill>
                <a:latin typeface="+mn-lt"/>
                <a:ea typeface="+mj-ea"/>
                <a:cs typeface="+mj-cs"/>
              </a:rPr>
              <a:t>Análise  Situacional</a:t>
            </a:r>
            <a:endParaRPr lang="pt-BR" sz="3200" b="1" kern="0" dirty="0">
              <a:solidFill>
                <a:schemeClr val="bg1"/>
              </a:solidFill>
              <a:latin typeface="+mn-lt"/>
              <a:ea typeface="+mj-ea"/>
              <a:cs typeface="+mj-cs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1447800" y="0"/>
            <a:ext cx="4876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pt-BR" sz="3600" b="1" kern="0" dirty="0" smtClean="0">
                <a:solidFill>
                  <a:schemeClr val="bg1"/>
                </a:solidFill>
                <a:ea typeface="ＭＳ Ｐゴシック" charset="0"/>
                <a:cs typeface="Arial" charset="0"/>
              </a:rPr>
              <a:t>Pontos-chave para Introduzir este Passo</a:t>
            </a:r>
          </a:p>
        </p:txBody>
      </p:sp>
      <p:sp>
        <p:nvSpPr>
          <p:cNvPr id="12291" name="Rectangle 3"/>
          <p:cNvSpPr txBox="1">
            <a:spLocks noChangeArrowheads="1"/>
          </p:cNvSpPr>
          <p:nvPr/>
        </p:nvSpPr>
        <p:spPr bwMode="auto">
          <a:xfrm>
            <a:off x="609600" y="1447800"/>
            <a:ext cx="8077200" cy="49530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  <a:defRPr/>
            </a:pPr>
            <a:endParaRPr lang="en-US" sz="2800" dirty="0" smtClean="0"/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defRPr/>
            </a:pPr>
            <a:r>
              <a:rPr lang="pt-BR" sz="2800" b="1" dirty="0" smtClean="0">
                <a:solidFill>
                  <a:schemeClr val="accent2"/>
                </a:solidFill>
              </a:rPr>
              <a:t>Facilitação da Discussão: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defRPr/>
            </a:pPr>
            <a:endParaRPr lang="pt-BR" sz="2800" dirty="0" smtClean="0">
              <a:solidFill>
                <a:srgbClr val="0070C0"/>
              </a:solidFill>
            </a:endParaRPr>
          </a:p>
          <a:p>
            <a:pPr marL="457200" indent="-457200" eaLnBrk="1" hangingPunct="1">
              <a:lnSpc>
                <a:spcPct val="80000"/>
              </a:lnSpc>
              <a:spcBef>
                <a:spcPct val="20000"/>
              </a:spcBef>
              <a:buFont typeface="Arial"/>
              <a:buChar char="•"/>
              <a:defRPr/>
            </a:pPr>
            <a:r>
              <a:rPr lang="pt-BR" sz="2800" dirty="0" smtClean="0">
                <a:solidFill>
                  <a:srgbClr val="008000"/>
                </a:solidFill>
              </a:rPr>
              <a:t>Comece com o alvo e uma das ameaças com classificação Alta ou Muito Alta</a:t>
            </a:r>
          </a:p>
          <a:p>
            <a:pPr marL="457200" indent="-457200" eaLnBrk="1" hangingPunct="1">
              <a:lnSpc>
                <a:spcPct val="80000"/>
              </a:lnSpc>
              <a:spcBef>
                <a:spcPct val="20000"/>
              </a:spcBef>
              <a:buFont typeface="Arial"/>
              <a:buChar char="•"/>
              <a:defRPr/>
            </a:pPr>
            <a:endParaRPr lang="pt-BR" sz="2800" dirty="0" smtClean="0"/>
          </a:p>
          <a:p>
            <a:pPr marL="457200" indent="-457200" eaLnBrk="1" hangingPunct="1">
              <a:lnSpc>
                <a:spcPct val="80000"/>
              </a:lnSpc>
              <a:spcBef>
                <a:spcPct val="20000"/>
              </a:spcBef>
              <a:buFont typeface="Arial"/>
              <a:buChar char="•"/>
              <a:defRPr/>
            </a:pPr>
            <a:r>
              <a:rPr lang="pt-BR" sz="2800" dirty="0" smtClean="0">
                <a:solidFill>
                  <a:schemeClr val="accent2"/>
                </a:solidFill>
              </a:rPr>
              <a:t>O que está por trás desta ameaça? Quem? Por que?</a:t>
            </a:r>
          </a:p>
          <a:p>
            <a:pPr marL="457200" indent="-457200" eaLnBrk="1" hangingPunct="1">
              <a:lnSpc>
                <a:spcPct val="80000"/>
              </a:lnSpc>
              <a:spcBef>
                <a:spcPct val="20000"/>
              </a:spcBef>
              <a:buFont typeface="Arial"/>
              <a:buChar char="•"/>
              <a:defRPr/>
            </a:pPr>
            <a:endParaRPr lang="pt-BR" sz="2800" dirty="0" smtClean="0"/>
          </a:p>
          <a:p>
            <a:pPr marL="457200" indent="-457200" eaLnBrk="1" hangingPunct="1">
              <a:lnSpc>
                <a:spcPct val="80000"/>
              </a:lnSpc>
              <a:spcBef>
                <a:spcPct val="20000"/>
              </a:spcBef>
              <a:defRPr/>
            </a:pPr>
            <a:r>
              <a:rPr lang="pt-BR" sz="2800" dirty="0" smtClean="0">
                <a:solidFill>
                  <a:srgbClr val="008000"/>
                </a:solidFill>
              </a:rPr>
              <a:t>Procure identificar </a:t>
            </a:r>
            <a:r>
              <a:rPr lang="pt-BR" sz="2800" u="sng" dirty="0" smtClean="0">
                <a:solidFill>
                  <a:srgbClr val="008000"/>
                </a:solidFill>
              </a:rPr>
              <a:t>oportunidades</a:t>
            </a:r>
            <a:r>
              <a:rPr lang="pt-BR" sz="2800" dirty="0" smtClean="0">
                <a:solidFill>
                  <a:srgbClr val="008000"/>
                </a:solidFill>
              </a:rPr>
              <a:t>, não somente ameaças indiretas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defRPr/>
            </a:pPr>
            <a:endParaRPr lang="en-US" sz="2800" dirty="0" smtClean="0"/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defRPr/>
            </a:pPr>
            <a:endParaRPr lang="en-US" sz="2800" dirty="0" smtClean="0">
              <a:solidFill>
                <a:srgbClr val="008000"/>
              </a:solidFill>
            </a:endParaRP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defRPr/>
            </a:pPr>
            <a:endParaRPr lang="en-US" sz="3200" dirty="0" smtClean="0">
              <a:solidFill>
                <a:srgbClr val="008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6477000" y="152400"/>
            <a:ext cx="2438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>
              <a:defRPr/>
            </a:pPr>
            <a:r>
              <a:rPr lang="pt-BR" sz="3200" b="1" kern="0" dirty="0" smtClean="0">
                <a:solidFill>
                  <a:schemeClr val="bg1"/>
                </a:solidFill>
                <a:latin typeface="+mn-lt"/>
                <a:ea typeface="+mj-ea"/>
                <a:cs typeface="+mj-cs"/>
              </a:rPr>
              <a:t>Análise  Situacional</a:t>
            </a:r>
            <a:endParaRPr lang="pt-BR" sz="3200" b="1" kern="0" dirty="0">
              <a:solidFill>
                <a:schemeClr val="bg1"/>
              </a:solidFill>
              <a:latin typeface="+mn-lt"/>
              <a:ea typeface="+mj-ea"/>
              <a:cs typeface="+mj-cs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1447800" y="0"/>
            <a:ext cx="4876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pt-BR" sz="3600" b="1" kern="0" dirty="0" smtClean="0">
                <a:solidFill>
                  <a:schemeClr val="bg1"/>
                </a:solidFill>
                <a:ea typeface="ＭＳ Ｐゴシック" charset="0"/>
                <a:cs typeface="Arial" charset="0"/>
              </a:rPr>
              <a:t>Pontos-chave para Introduzir este Passo</a:t>
            </a:r>
          </a:p>
        </p:txBody>
      </p:sp>
      <p:sp>
        <p:nvSpPr>
          <p:cNvPr id="11268" name="Rectangle 3"/>
          <p:cNvSpPr txBox="1">
            <a:spLocks noChangeArrowheads="1"/>
          </p:cNvSpPr>
          <p:nvPr/>
        </p:nvSpPr>
        <p:spPr bwMode="auto">
          <a:xfrm>
            <a:off x="381000" y="2667000"/>
            <a:ext cx="7696200" cy="37338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pt-BR" sz="2400" dirty="0" smtClean="0">
                <a:solidFill>
                  <a:srgbClr val="008000"/>
                </a:solidFill>
              </a:rPr>
              <a:t>Alguns facilitadores e equipes usam modelos conceituais para capturar as ideias e estimular as discussões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pt-BR" sz="2400" dirty="0" smtClean="0">
                <a:solidFill>
                  <a:schemeClr val="accent2"/>
                </a:solidFill>
              </a:rPr>
              <a:t>Outras acham mais proveitoso deixar a discussão fluir livremente e apenas captar e registrar os </a:t>
            </a:r>
            <a:r>
              <a:rPr lang="pt-BR" sz="2400" dirty="0" err="1" smtClean="0">
                <a:solidFill>
                  <a:schemeClr val="accent2"/>
                </a:solidFill>
              </a:rPr>
              <a:t>pontos-</a:t>
            </a:r>
            <a:r>
              <a:rPr lang="pt-BR" sz="2400" dirty="0" err="1" smtClean="0">
                <a:solidFill>
                  <a:schemeClr val="accent2"/>
                </a:solidFill>
              </a:rPr>
              <a:t>chave</a:t>
            </a:r>
            <a:endParaRPr lang="pt-BR" sz="2400" dirty="0" smtClean="0">
              <a:solidFill>
                <a:schemeClr val="accent2"/>
              </a:solidFill>
            </a:endParaRP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FontTx/>
              <a:buChar char="–"/>
              <a:defRPr/>
            </a:pPr>
            <a:endParaRPr lang="pt-BR" sz="2400" dirty="0" smtClean="0"/>
          </a:p>
          <a:p>
            <a:pPr marL="457200" indent="-457200" eaLnBrk="1" hangingPunct="1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pt-BR" sz="2800" b="1" dirty="0" smtClean="0">
                <a:solidFill>
                  <a:srgbClr val="008000"/>
                </a:solidFill>
              </a:rPr>
              <a:t>Todos, </a:t>
            </a:r>
            <a:r>
              <a:rPr lang="pt-BR" sz="2800" b="1" dirty="0" smtClean="0">
                <a:solidFill>
                  <a:srgbClr val="008000"/>
                </a:solidFill>
              </a:rPr>
              <a:t>por</a:t>
            </a:r>
            <a:r>
              <a:rPr lang="pt-BR" sz="2800" b="1" dirty="0" smtClean="0">
                <a:solidFill>
                  <a:srgbClr val="008000"/>
                </a:solidFill>
              </a:rPr>
              <a:t>é</a:t>
            </a:r>
            <a:r>
              <a:rPr lang="pt-BR" sz="2800" b="1" dirty="0" smtClean="0">
                <a:solidFill>
                  <a:srgbClr val="008000"/>
                </a:solidFill>
              </a:rPr>
              <a:t>m</a:t>
            </a:r>
            <a:r>
              <a:rPr lang="pt-BR" sz="2800" b="1" dirty="0" smtClean="0">
                <a:solidFill>
                  <a:srgbClr val="008000"/>
                </a:solidFill>
              </a:rPr>
              <a:t>, usam perguntas instigantes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defRPr/>
            </a:pPr>
            <a:endParaRPr lang="en-US" sz="2400" dirty="0" smtClean="0"/>
          </a:p>
        </p:txBody>
      </p:sp>
      <p:graphicFrame>
        <p:nvGraphicFramePr>
          <p:cNvPr id="12293" name="Object 9"/>
          <p:cNvGraphicFramePr>
            <a:graphicFrameLocks noChangeAspect="1"/>
          </p:cNvGraphicFramePr>
          <p:nvPr/>
        </p:nvGraphicFramePr>
        <p:xfrm>
          <a:off x="6934200" y="4419600"/>
          <a:ext cx="2036763" cy="1903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0" name="Clip" r:id="rId4" imgW="3762375" imgH="3514725" progId="">
                  <p:embed/>
                </p:oleObj>
              </mc:Choice>
              <mc:Fallback>
                <p:oleObj name="Clip" r:id="rId4" imgW="3762375" imgH="3514725" progId="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34200" y="4419600"/>
                        <a:ext cx="2036763" cy="1903413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4" name="TextBox 1"/>
          <p:cNvSpPr txBox="1">
            <a:spLocks noChangeArrowheads="1"/>
          </p:cNvSpPr>
          <p:nvPr/>
        </p:nvSpPr>
        <p:spPr bwMode="auto">
          <a:xfrm>
            <a:off x="457200" y="1600200"/>
            <a:ext cx="81534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pt-BR" sz="2800" dirty="0" smtClean="0">
                <a:solidFill>
                  <a:schemeClr val="accent2"/>
                </a:solidFill>
              </a:rPr>
              <a:t>Não existe uma única maneira certa de facilitar este passo…</a:t>
            </a:r>
            <a:endParaRPr lang="pt-BR" sz="2800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Garamon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Garamon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14892</TotalTime>
  <Words>1656</Words>
  <Application>Microsoft Macintosh PowerPoint</Application>
  <PresentationFormat>On-screen Show (4:3)</PresentationFormat>
  <Paragraphs>300</Paragraphs>
  <Slides>24</Slides>
  <Notes>24</Notes>
  <HiddenSlides>2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7" baseType="lpstr">
      <vt:lpstr>1_Default Design</vt:lpstr>
      <vt:lpstr>Custom Design</vt:lpstr>
      <vt:lpstr>Clip</vt:lpstr>
      <vt:lpstr>Análise Situacional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Perguntas-chave</vt:lpstr>
      <vt:lpstr>Perguntas-Chave</vt:lpstr>
      <vt:lpstr>Perguntas-chave</vt:lpstr>
      <vt:lpstr>PowerPoint Presentation</vt:lpstr>
      <vt:lpstr>PowerPoint Presentation</vt:lpstr>
      <vt:lpstr>PowerPoint Presentation</vt:lpstr>
      <vt:lpstr>PowerPoint Presentation</vt:lpstr>
      <vt:lpstr>Exemplos de Perguntas Instigantes</vt:lpstr>
      <vt:lpstr>PowerPoint Presentation</vt:lpstr>
      <vt:lpstr>Exemplo de um Modelo Conceitual (documentação da Análise  Situacional)</vt:lpstr>
      <vt:lpstr>PowerPoint Presentation</vt:lpstr>
      <vt:lpstr>PowerPoint Presentation</vt:lpstr>
      <vt:lpstr>PowerPoint Presentation</vt:lpstr>
    </vt:vector>
  </TitlesOfParts>
  <Company>Nuclear Energy Institute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Bill Britt</dc:creator>
  <cp:lastModifiedBy>Roger Barbosa</cp:lastModifiedBy>
  <cp:revision>559</cp:revision>
  <cp:lastPrinted>2014-05-28T16:39:13Z</cp:lastPrinted>
  <dcterms:created xsi:type="dcterms:W3CDTF">2002-12-14T17:41:30Z</dcterms:created>
  <dcterms:modified xsi:type="dcterms:W3CDTF">2014-05-29T02:27:37Z</dcterms:modified>
</cp:coreProperties>
</file>