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48" r:id="rId1"/>
    <p:sldMasterId id="2147483660" r:id="rId2"/>
  </p:sldMasterIdLst>
  <p:notesMasterIdLst>
    <p:notesMasterId r:id="rId6"/>
  </p:notesMasterIdLst>
  <p:handoutMasterIdLst>
    <p:handoutMasterId r:id="rId7"/>
  </p:handoutMasterIdLst>
  <p:sldIdLst>
    <p:sldId id="438" r:id="rId3"/>
    <p:sldId id="426" r:id="rId4"/>
    <p:sldId id="424" r:id="rId5"/>
  </p:sldIdLst>
  <p:sldSz cx="9144000" cy="6858000" type="letter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CCFF"/>
    <a:srgbClr val="CCFFCC"/>
    <a:srgbClr val="00FF00"/>
    <a:srgbClr val="FF66CC"/>
    <a:srgbClr val="66FF33"/>
    <a:srgbClr val="CC3300"/>
    <a:srgbClr val="99FF99"/>
    <a:srgbClr val="99FF66"/>
    <a:srgbClr val="FFFF99"/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13" autoAdjust="0"/>
    <p:restoredTop sz="87767" autoAdjust="0"/>
  </p:normalViewPr>
  <p:slideViewPr>
    <p:cSldViewPr>
      <p:cViewPr varScale="1">
        <p:scale>
          <a:sx n="48" d="100"/>
          <a:sy n="48" d="100"/>
        </p:scale>
        <p:origin x="922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48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997EC3-DA2D-334B-8E05-1C23DF9ED504}" type="datetimeFigureOut">
              <a:rPr lang="es-ES" smtClean="0"/>
              <a:t>28/05/2014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753B8F-EAC3-8347-93CA-1A1DBB3C1BBE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41252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350468-AE28-47A5-9E07-3E0469F7C6C8}" type="datetimeFigureOut">
              <a:rPr lang="en-US" smtClean="0"/>
              <a:pPr/>
              <a:t>5/28/2014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AB8C43-E0C5-4AB4-9624-61C029409E95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8869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200" b="1" dirty="0" err="1" smtClean="0">
                <a:solidFill>
                  <a:schemeClr val="accent1">
                    <a:lumMod val="75000"/>
                  </a:schemeClr>
                </a:solidFill>
              </a:rPr>
              <a:t>Lenguaje</a:t>
            </a:r>
            <a:r>
              <a:rPr lang="en-US" sz="1200" b="1" dirty="0" smtClean="0">
                <a:solidFill>
                  <a:schemeClr val="accent1">
                    <a:lumMod val="75000"/>
                  </a:schemeClr>
                </a:solidFill>
              </a:rPr>
              <a:t> y </a:t>
            </a:r>
            <a:r>
              <a:rPr lang="en-US" sz="1200" b="1" dirty="0" err="1" smtClean="0">
                <a:solidFill>
                  <a:schemeClr val="accent1">
                    <a:lumMod val="75000"/>
                  </a:schemeClr>
                </a:solidFill>
              </a:rPr>
              <a:t>Categorías</a:t>
            </a:r>
            <a:r>
              <a:rPr lang="en-US" sz="1200" b="1" dirty="0" smtClean="0">
                <a:solidFill>
                  <a:schemeClr val="accent1">
                    <a:lumMod val="75000"/>
                  </a:schemeClr>
                </a:solidFill>
              </a:rPr>
              <a:t> de la </a:t>
            </a:r>
            <a:r>
              <a:rPr lang="en-US" sz="1200" b="1" dirty="0" err="1" smtClean="0">
                <a:solidFill>
                  <a:schemeClr val="accent1">
                    <a:lumMod val="75000"/>
                  </a:schemeClr>
                </a:solidFill>
              </a:rPr>
              <a:t>Evaluación</a:t>
            </a:r>
            <a:r>
              <a:rPr lang="en-US" sz="1200" b="1" dirty="0" smtClean="0">
                <a:solidFill>
                  <a:schemeClr val="accent1">
                    <a:lumMod val="75000"/>
                  </a:schemeClr>
                </a:solidFill>
              </a:rPr>
              <a:t> de </a:t>
            </a:r>
            <a:r>
              <a:rPr lang="en-US" sz="1200" b="1" dirty="0" err="1" smtClean="0">
                <a:solidFill>
                  <a:schemeClr val="accent1">
                    <a:lumMod val="75000"/>
                  </a:schemeClr>
                </a:solidFill>
              </a:rPr>
              <a:t>Ecosistemas</a:t>
            </a:r>
            <a:r>
              <a:rPr lang="en-US" sz="1200" b="1" dirty="0" smtClean="0">
                <a:solidFill>
                  <a:schemeClr val="accent1">
                    <a:lumMod val="75000"/>
                  </a:schemeClr>
                </a:solidFill>
              </a:rPr>
              <a:t> de, </a:t>
            </a:r>
            <a:r>
              <a:rPr lang="en-US" sz="1200" b="1" dirty="0" err="1" smtClean="0">
                <a:solidFill>
                  <a:schemeClr val="accent1">
                    <a:lumMod val="75000"/>
                  </a:schemeClr>
                </a:solidFill>
              </a:rPr>
              <a:t>Milenio</a:t>
            </a:r>
            <a:r>
              <a:rPr lang="en-US" sz="1200" b="1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</a:p>
          <a:p>
            <a:r>
              <a:rPr lang="en-US" sz="1200" dirty="0" smtClean="0"/>
              <a:t>No </a:t>
            </a:r>
            <a:r>
              <a:rPr lang="en-US" sz="1200" dirty="0" err="1" smtClean="0"/>
              <a:t>es</a:t>
            </a:r>
            <a:r>
              <a:rPr lang="en-US" sz="1200" dirty="0" smtClean="0"/>
              <a:t> </a:t>
            </a:r>
            <a:r>
              <a:rPr lang="en-US" sz="1200" dirty="0" err="1" smtClean="0"/>
              <a:t>necesario</a:t>
            </a:r>
            <a:r>
              <a:rPr lang="en-US" sz="1200" dirty="0" smtClean="0"/>
              <a:t> </a:t>
            </a:r>
            <a:r>
              <a:rPr lang="en-US" sz="1200" dirty="0" err="1" smtClean="0"/>
              <a:t>reinventar</a:t>
            </a:r>
            <a:r>
              <a:rPr lang="en-US" sz="1200" dirty="0" smtClean="0"/>
              <a:t> la </a:t>
            </a:r>
            <a:r>
              <a:rPr lang="en-US" sz="1200" dirty="0" err="1" smtClean="0"/>
              <a:t>rueda</a:t>
            </a:r>
            <a:endParaRPr lang="en-US" sz="1200" dirty="0" smtClean="0"/>
          </a:p>
          <a:p>
            <a:r>
              <a:rPr lang="en-US" sz="1200" dirty="0" err="1" smtClean="0"/>
              <a:t>Aceptación</a:t>
            </a:r>
            <a:r>
              <a:rPr lang="en-US" sz="1200" dirty="0" smtClean="0"/>
              <a:t> </a:t>
            </a:r>
            <a:r>
              <a:rPr lang="en-US" sz="1200" dirty="0" err="1" smtClean="0"/>
              <a:t>más</a:t>
            </a:r>
            <a:r>
              <a:rPr lang="en-US" sz="1200" dirty="0" smtClean="0"/>
              <a:t> </a:t>
            </a:r>
            <a:r>
              <a:rPr lang="en-US" sz="1200" dirty="0" err="1" smtClean="0"/>
              <a:t>amplia</a:t>
            </a:r>
            <a:r>
              <a:rPr lang="en-US" sz="1200" dirty="0" smtClean="0"/>
              <a:t> al </a:t>
            </a:r>
            <a:r>
              <a:rPr lang="en-US" sz="1200" dirty="0" err="1" smtClean="0"/>
              <a:t>utilizar</a:t>
            </a:r>
            <a:r>
              <a:rPr lang="en-US" sz="1200" dirty="0" smtClean="0"/>
              <a:t> un </a:t>
            </a:r>
            <a:r>
              <a:rPr lang="en-US" sz="1200" dirty="0" err="1" smtClean="0"/>
              <a:t>marco</a:t>
            </a:r>
            <a:r>
              <a:rPr lang="en-US" sz="1200" dirty="0" smtClean="0"/>
              <a:t> </a:t>
            </a:r>
            <a:r>
              <a:rPr lang="en-US" sz="1200" dirty="0" err="1" smtClean="0"/>
              <a:t>aceptado</a:t>
            </a:r>
            <a:r>
              <a:rPr lang="en-US" sz="1200" dirty="0" smtClean="0"/>
              <a:t> </a:t>
            </a:r>
            <a:r>
              <a:rPr lang="en-US" sz="1200" dirty="0" err="1" smtClean="0"/>
              <a:t>internacionalmente</a:t>
            </a:r>
            <a:endParaRPr lang="en-US" sz="1200" dirty="0" smtClean="0"/>
          </a:p>
          <a:p>
            <a:r>
              <a:rPr lang="en-US" sz="1200" dirty="0" smtClean="0"/>
              <a:t>Enlace con </a:t>
            </a:r>
            <a:r>
              <a:rPr lang="en-US" sz="1200" dirty="0" err="1" smtClean="0"/>
              <a:t>mecanismos</a:t>
            </a:r>
            <a:r>
              <a:rPr lang="en-US" sz="1200" dirty="0" smtClean="0"/>
              <a:t> </a:t>
            </a:r>
            <a:r>
              <a:rPr lang="en-US" sz="1200" dirty="0" err="1" smtClean="0"/>
              <a:t>internacionales</a:t>
            </a:r>
            <a:r>
              <a:rPr lang="en-US" sz="1200" dirty="0" smtClean="0"/>
              <a:t> de </a:t>
            </a:r>
            <a:r>
              <a:rPr lang="en-US" sz="1200" dirty="0" err="1" smtClean="0"/>
              <a:t>financiación</a:t>
            </a:r>
            <a:endParaRPr lang="en-US" sz="1200" dirty="0" smtClean="0"/>
          </a:p>
          <a:p>
            <a:r>
              <a:rPr lang="en-US" sz="1200" dirty="0" smtClean="0"/>
              <a:t>No </a:t>
            </a:r>
            <a:r>
              <a:rPr lang="en-US" sz="1200" dirty="0" err="1" smtClean="0"/>
              <a:t>es</a:t>
            </a:r>
            <a:r>
              <a:rPr lang="en-US" sz="1200" dirty="0" smtClean="0"/>
              <a:t> perfecto </a:t>
            </a:r>
            <a:r>
              <a:rPr lang="en-US" sz="1200" dirty="0" err="1" smtClean="0"/>
              <a:t>pero</a:t>
            </a:r>
            <a:r>
              <a:rPr lang="en-US" sz="1200" dirty="0" smtClean="0"/>
              <a:t> los “pros” </a:t>
            </a:r>
            <a:r>
              <a:rPr lang="en-US" sz="1200" dirty="0" err="1" smtClean="0"/>
              <a:t>superan</a:t>
            </a:r>
            <a:r>
              <a:rPr lang="en-US" sz="1200" dirty="0" smtClean="0"/>
              <a:t> los “cons”; se </a:t>
            </a:r>
            <a:r>
              <a:rPr lang="en-US" sz="1200" dirty="0" err="1" smtClean="0"/>
              <a:t>harán</a:t>
            </a:r>
            <a:r>
              <a:rPr lang="en-US" sz="1200" dirty="0" smtClean="0"/>
              <a:t> </a:t>
            </a:r>
            <a:r>
              <a:rPr lang="en-US" sz="1200" dirty="0" err="1" smtClean="0"/>
              <a:t>ajustes</a:t>
            </a:r>
            <a:r>
              <a:rPr lang="en-US" sz="1200" dirty="0" smtClean="0"/>
              <a:t> </a:t>
            </a:r>
            <a:r>
              <a:rPr lang="en-US" sz="1200" dirty="0" err="1" smtClean="0"/>
              <a:t>donde</a:t>
            </a:r>
            <a:r>
              <a:rPr lang="en-US" sz="1200" dirty="0" smtClean="0"/>
              <a:t> </a:t>
            </a:r>
            <a:r>
              <a:rPr lang="en-US" sz="1200" dirty="0" err="1" smtClean="0"/>
              <a:t>sean</a:t>
            </a:r>
            <a:r>
              <a:rPr lang="en-US" sz="1200" dirty="0" smtClean="0"/>
              <a:t> </a:t>
            </a:r>
            <a:r>
              <a:rPr lang="en-US" sz="1200" dirty="0" err="1" smtClean="0"/>
              <a:t>necesarios</a:t>
            </a:r>
            <a:r>
              <a:rPr lang="en-US" sz="1200" dirty="0" smtClean="0"/>
              <a:t>.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AB8C43-E0C5-4AB4-9624-61C029409E9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3846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3AD1F-26FB-4D80-A360-0A3C6E143A21}" type="datetime1">
              <a:rPr lang="en-US" smtClean="0"/>
              <a:pPr/>
              <a:t>5/28/2014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FD89A-D6DD-4AB1-9490-210616DB2241}" type="slidenum">
              <a:rPr lang="en-US" smtClean="0"/>
              <a:pPr/>
              <a:t>‹nº›</a:t>
            </a:fld>
            <a:endParaRPr lang="en-US"/>
          </a:p>
        </p:txBody>
      </p:sp>
      <p:pic>
        <p:nvPicPr>
          <p:cNvPr id="7" name="Picture 6" descr="CCNet PP header blank-0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567578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028E85-DC71-4266-A82D-FA474806024F}" type="datetime1">
              <a:rPr lang="en-US" smtClean="0"/>
              <a:pPr/>
              <a:t>5/28/2014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FD89A-D6DD-4AB1-9490-210616DB224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384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F7494-3BA6-41BA-AAE0-320ADCE6A5F4}" type="datetime1">
              <a:rPr lang="en-US" smtClean="0"/>
              <a:pPr/>
              <a:t>5/28/2014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FD89A-D6DD-4AB1-9490-210616DB224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7952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5" descr="CCNet PP header blank-0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083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04800" y="2819400"/>
            <a:ext cx="6477000" cy="1524000"/>
          </a:xfrm>
        </p:spPr>
        <p:txBody>
          <a:bodyPr/>
          <a:lstStyle>
            <a:lvl1pPr>
              <a:defRPr sz="4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0836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3886200" y="5715000"/>
            <a:ext cx="5105400" cy="1066800"/>
          </a:xfrm>
        </p:spPr>
        <p:txBody>
          <a:bodyPr/>
          <a:lstStyle>
            <a:lvl1pPr marL="0" indent="0">
              <a:buFontTx/>
              <a:buNone/>
              <a:defRPr sz="3200">
                <a:latin typeface="Garamond" pitchFamily="18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9261568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8091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1467206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667000"/>
            <a:ext cx="3659188" cy="3122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9788" y="2667000"/>
            <a:ext cx="3660775" cy="31226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62039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7088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74761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4659475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93327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D2D01E-9542-416D-8FDE-9151AAF96C72}" type="datetime1">
              <a:rPr lang="en-US" smtClean="0"/>
              <a:pPr/>
              <a:t>5/28/2014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FD89A-D6DD-4AB1-9490-210616DB224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00891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860789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58717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371600"/>
            <a:ext cx="2057400" cy="44180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371600"/>
            <a:ext cx="6019800" cy="44180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448247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71600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838200" y="2667000"/>
            <a:ext cx="3659188" cy="31226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9788" y="2667000"/>
            <a:ext cx="3660775" cy="31226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5372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01488-330F-4BF9-9AF6-F609D7D4C0F2}" type="datetime1">
              <a:rPr lang="en-US" smtClean="0"/>
              <a:pPr/>
              <a:t>5/28/2014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FD89A-D6DD-4AB1-9490-210616DB224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7852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D8F920-74B4-4955-99C2-E31742A93297}" type="datetime1">
              <a:rPr lang="en-US" smtClean="0"/>
              <a:pPr/>
              <a:t>5/28/2014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FD89A-D6DD-4AB1-9490-210616DB224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420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291F87-8C4E-4983-A588-523BBF0CE198}" type="datetime1">
              <a:rPr lang="en-US" smtClean="0"/>
              <a:pPr/>
              <a:t>5/28/2014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FD89A-D6DD-4AB1-9490-210616DB224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90559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351B1-9103-4C26-BDB8-3BF0C40915E3}" type="datetime1">
              <a:rPr lang="en-US" smtClean="0"/>
              <a:pPr/>
              <a:t>5/28/2014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FD89A-D6DD-4AB1-9490-210616DB224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677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EFEF58-E790-4925-A1BE-7F967EA5B6B0}" type="datetime1">
              <a:rPr lang="en-US" smtClean="0"/>
              <a:pPr/>
              <a:t>5/28/2014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FD89A-D6DD-4AB1-9490-210616DB224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910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ED15C-6FF5-41E7-8D2A-FC7EEC49B3BE}" type="datetime1">
              <a:rPr lang="en-US" smtClean="0"/>
              <a:pPr/>
              <a:t>5/28/2014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FD89A-D6DD-4AB1-9490-210616DB224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4366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8FBE1D-652C-4041-819E-A5524C4CBC62}" type="datetime1">
              <a:rPr lang="en-US" smtClean="0"/>
              <a:pPr/>
              <a:t>5/28/2014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FD89A-D6DD-4AB1-9490-210616DB224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681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8ECC1B-9CF4-48D8-8422-806FA341910A}" type="datetime1">
              <a:rPr lang="en-US" smtClean="0"/>
              <a:pPr/>
              <a:t>5/28/2014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0FD89A-D6DD-4AB1-9490-210616DB2241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960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b="1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2860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2667000"/>
            <a:ext cx="7472363" cy="3122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5"/>
          <p:cNvSpPr>
            <a:spLocks noChangeArrowheads="1"/>
          </p:cNvSpPr>
          <p:nvPr/>
        </p:nvSpPr>
        <p:spPr bwMode="auto">
          <a:xfrm>
            <a:off x="3276600" y="228600"/>
            <a:ext cx="5562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4000" b="1" smtClean="0">
              <a:solidFill>
                <a:srgbClr val="000000"/>
              </a:solidFill>
              <a:latin typeface="Garamond" pitchFamily="18" charset="0"/>
              <a:ea typeface="ＭＳ Ｐゴシック" pitchFamily="34" charset="-128"/>
            </a:endParaRPr>
          </a:p>
        </p:txBody>
      </p:sp>
      <p:pic>
        <p:nvPicPr>
          <p:cNvPr id="1029" name="Picture 7" descr="CCNet PP header blank-02.jpg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9161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+mj-lt"/>
          <a:ea typeface="ＭＳ Ｐゴシック" pitchFamily="34" charset="-128"/>
          <a:cs typeface="MS PGothic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Garamond" pitchFamily="18" charset="0"/>
          <a:ea typeface="ＭＳ Ｐゴシック" pitchFamily="34" charset="-128"/>
          <a:cs typeface="MS PGothic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Garamond" pitchFamily="18" charset="0"/>
          <a:ea typeface="ＭＳ Ｐゴシック" pitchFamily="34" charset="-128"/>
          <a:cs typeface="MS PGothic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Garamond" pitchFamily="18" charset="0"/>
          <a:ea typeface="ＭＳ Ｐゴシック" pitchFamily="34" charset="-128"/>
          <a:cs typeface="MS PGothic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Garamond" pitchFamily="18" charset="0"/>
          <a:ea typeface="ＭＳ Ｐゴシック" pitchFamily="34" charset="-128"/>
          <a:cs typeface="MS PGothic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Garamond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Garamond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Garamond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pitchFamily="34" charset="-128"/>
          <a:cs typeface="MS PGothic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413792"/>
            <a:ext cx="8686800" cy="114300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Bem-estar humano e os Padrões Abertos para a Conservação da Natureza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-108520" y="2027445"/>
            <a:ext cx="8795320" cy="4525963"/>
          </a:xfrm>
        </p:spPr>
        <p:txBody>
          <a:bodyPr>
            <a:normAutofit fontScale="92500" lnSpcReduction="10000"/>
          </a:bodyPr>
          <a:lstStyle/>
          <a:p>
            <a:pPr marL="457200" indent="0">
              <a:buNone/>
            </a:pPr>
            <a:r>
              <a:rPr lang="en-US" sz="3600" b="1" i="1" dirty="0" err="1" smtClean="0"/>
              <a:t>Definição</a:t>
            </a:r>
            <a:endParaRPr lang="en-US" sz="3600" b="1" i="1" dirty="0" smtClean="0"/>
          </a:p>
          <a:p>
            <a:pPr marL="1188000" indent="-514350">
              <a:spcBef>
                <a:spcPts val="2400"/>
              </a:spcBef>
              <a:buAutoNum type="arabicParenR"/>
            </a:pPr>
            <a:r>
              <a:rPr lang="en-US" i="1" dirty="0" smtClean="0">
                <a:solidFill>
                  <a:schemeClr val="tx2"/>
                </a:solidFill>
              </a:rPr>
              <a:t>Material </a:t>
            </a:r>
            <a:r>
              <a:rPr lang="en-US" i="1" dirty="0" err="1" smtClean="0">
                <a:solidFill>
                  <a:schemeClr val="tx2"/>
                </a:solidFill>
              </a:rPr>
              <a:t>necessário</a:t>
            </a:r>
            <a:r>
              <a:rPr lang="en-US" i="1" dirty="0" smtClean="0">
                <a:solidFill>
                  <a:schemeClr val="tx2"/>
                </a:solidFill>
              </a:rPr>
              <a:t> para </a:t>
            </a:r>
            <a:r>
              <a:rPr lang="en-US" i="1" dirty="0" err="1" smtClean="0">
                <a:solidFill>
                  <a:schemeClr val="tx2"/>
                </a:solidFill>
              </a:rPr>
              <a:t>viver</a:t>
            </a:r>
            <a:endParaRPr lang="en-US" i="1" dirty="0" smtClean="0">
              <a:solidFill>
                <a:schemeClr val="tx2"/>
              </a:solidFill>
            </a:endParaRPr>
          </a:p>
          <a:p>
            <a:pPr marL="1188000" indent="-514350">
              <a:spcBef>
                <a:spcPts val="2400"/>
              </a:spcBef>
              <a:buAutoNum type="arabicParenR"/>
            </a:pPr>
            <a:r>
              <a:rPr lang="en-US" i="1" dirty="0" err="1" smtClean="0">
                <a:solidFill>
                  <a:srgbClr val="00B050"/>
                </a:solidFill>
              </a:rPr>
              <a:t>Saúde</a:t>
            </a:r>
            <a:r>
              <a:rPr lang="en-US" i="1" dirty="0" smtClean="0">
                <a:solidFill>
                  <a:srgbClr val="00B050"/>
                </a:solidFill>
              </a:rPr>
              <a:t> e </a:t>
            </a:r>
            <a:r>
              <a:rPr lang="en-US" i="1" dirty="0" err="1" smtClean="0">
                <a:solidFill>
                  <a:srgbClr val="00B050"/>
                </a:solidFill>
              </a:rPr>
              <a:t>bem</a:t>
            </a:r>
            <a:r>
              <a:rPr lang="en-US" i="1" dirty="0" smtClean="0">
                <a:solidFill>
                  <a:srgbClr val="00B050"/>
                </a:solidFill>
              </a:rPr>
              <a:t> </a:t>
            </a:r>
            <a:r>
              <a:rPr lang="en-US" i="1" dirty="0" err="1" smtClean="0">
                <a:solidFill>
                  <a:srgbClr val="00B050"/>
                </a:solidFill>
              </a:rPr>
              <a:t>estar</a:t>
            </a:r>
            <a:r>
              <a:rPr lang="en-US" i="1" dirty="0" smtClean="0">
                <a:solidFill>
                  <a:srgbClr val="00B050"/>
                </a:solidFill>
              </a:rPr>
              <a:t> </a:t>
            </a:r>
            <a:r>
              <a:rPr lang="en-US" i="1" dirty="0" err="1" smtClean="0">
                <a:solidFill>
                  <a:srgbClr val="00B050"/>
                </a:solidFill>
              </a:rPr>
              <a:t>físico</a:t>
            </a:r>
            <a:endParaRPr lang="en-US" i="1" dirty="0" smtClean="0">
              <a:solidFill>
                <a:srgbClr val="00B050"/>
              </a:solidFill>
            </a:endParaRPr>
          </a:p>
          <a:p>
            <a:pPr marL="1188000" indent="-514350">
              <a:spcBef>
                <a:spcPts val="2400"/>
              </a:spcBef>
              <a:buAutoNum type="arabicParenR"/>
            </a:pPr>
            <a:r>
              <a:rPr lang="en-US" i="1" dirty="0" smtClean="0">
                <a:solidFill>
                  <a:schemeClr val="tx2"/>
                </a:solidFill>
              </a:rPr>
              <a:t>Boas </a:t>
            </a:r>
            <a:r>
              <a:rPr lang="en-US" i="1" dirty="0" err="1" smtClean="0">
                <a:solidFill>
                  <a:schemeClr val="tx2"/>
                </a:solidFill>
              </a:rPr>
              <a:t>relações</a:t>
            </a:r>
            <a:r>
              <a:rPr lang="en-US" i="1" dirty="0" smtClean="0">
                <a:solidFill>
                  <a:schemeClr val="tx2"/>
                </a:solidFill>
              </a:rPr>
              <a:t> </a:t>
            </a:r>
            <a:r>
              <a:rPr lang="en-US" i="1" dirty="0" err="1" smtClean="0">
                <a:solidFill>
                  <a:schemeClr val="tx2"/>
                </a:solidFill>
              </a:rPr>
              <a:t>sociais</a:t>
            </a:r>
            <a:endParaRPr lang="en-US" i="1" dirty="0" smtClean="0">
              <a:solidFill>
                <a:schemeClr val="tx2"/>
              </a:solidFill>
            </a:endParaRPr>
          </a:p>
          <a:p>
            <a:pPr marL="1188000" indent="-514350">
              <a:spcBef>
                <a:spcPts val="2400"/>
              </a:spcBef>
              <a:buAutoNum type="arabicParenR"/>
            </a:pPr>
            <a:r>
              <a:rPr lang="en-US" i="1" dirty="0" err="1" smtClean="0">
                <a:solidFill>
                  <a:srgbClr val="00B050"/>
                </a:solidFill>
              </a:rPr>
              <a:t>Liderdade</a:t>
            </a:r>
            <a:r>
              <a:rPr lang="en-US" i="1" dirty="0" smtClean="0">
                <a:solidFill>
                  <a:srgbClr val="00B050"/>
                </a:solidFill>
              </a:rPr>
              <a:t> e </a:t>
            </a:r>
            <a:r>
              <a:rPr lang="en-US" i="1" dirty="0" err="1" smtClean="0">
                <a:solidFill>
                  <a:srgbClr val="00B050"/>
                </a:solidFill>
              </a:rPr>
              <a:t>capacidade</a:t>
            </a:r>
            <a:r>
              <a:rPr lang="en-US" i="1" dirty="0" smtClean="0">
                <a:solidFill>
                  <a:srgbClr val="00B050"/>
                </a:solidFill>
              </a:rPr>
              <a:t> de </a:t>
            </a:r>
            <a:r>
              <a:rPr lang="en-US" i="1" dirty="0" err="1" smtClean="0">
                <a:solidFill>
                  <a:srgbClr val="00B050"/>
                </a:solidFill>
              </a:rPr>
              <a:t>escolha</a:t>
            </a:r>
            <a:endParaRPr lang="en-US" i="1" dirty="0" smtClean="0">
              <a:solidFill>
                <a:srgbClr val="00B050"/>
              </a:solidFill>
            </a:endParaRPr>
          </a:p>
          <a:p>
            <a:pPr marL="457200" indent="0">
              <a:buNone/>
            </a:pPr>
            <a:endParaRPr lang="en-US" i="1" dirty="0"/>
          </a:p>
          <a:p>
            <a:pPr marL="457200" indent="0">
              <a:buNone/>
            </a:pPr>
            <a:r>
              <a:rPr lang="en-US" i="1" dirty="0" smtClean="0"/>
              <a:t>*</a:t>
            </a:r>
            <a:r>
              <a:rPr lang="en-US" i="1" dirty="0" err="1" smtClean="0"/>
              <a:t>Avaliação</a:t>
            </a:r>
            <a:r>
              <a:rPr lang="en-US" i="1" dirty="0" smtClean="0"/>
              <a:t> </a:t>
            </a:r>
            <a:r>
              <a:rPr lang="en-US" i="1" dirty="0" err="1" smtClean="0"/>
              <a:t>Ecossistêmica</a:t>
            </a:r>
            <a:r>
              <a:rPr lang="en-US" i="1" dirty="0" smtClean="0"/>
              <a:t> do </a:t>
            </a:r>
            <a:r>
              <a:rPr lang="en-US" i="1" dirty="0" err="1" smtClean="0"/>
              <a:t>Milênio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FD89A-D6DD-4AB1-9490-210616DB2241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500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43408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err="1" smtClean="0"/>
              <a:t>Serviços</a:t>
            </a:r>
            <a:r>
              <a:rPr lang="en-US" dirty="0" smtClean="0"/>
              <a:t> </a:t>
            </a:r>
            <a:r>
              <a:rPr lang="en-US" dirty="0" err="1" smtClean="0"/>
              <a:t>Ecossistêmicos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6896" y="692696"/>
            <a:ext cx="8229600" cy="12241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dirty="0" smtClean="0"/>
              <a:t>Serviços fornecidos pelos ecossistemas, espécies e habitats intactos, e funcionais que podem beneficiar as pessoas.</a:t>
            </a:r>
            <a:endParaRPr lang="en-US" dirty="0" smtClean="0"/>
          </a:p>
          <a:p>
            <a:pPr lv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FD89A-D6DD-4AB1-9490-210616DB2241}" type="slidenum">
              <a:rPr lang="en-US" smtClean="0"/>
              <a:pPr/>
              <a:t>2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4141857"/>
              </p:ext>
            </p:extLst>
          </p:nvPr>
        </p:nvGraphicFramePr>
        <p:xfrm>
          <a:off x="107504" y="1590248"/>
          <a:ext cx="9001000" cy="515112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656184"/>
                <a:gridCol w="4104456"/>
                <a:gridCol w="3240360"/>
              </a:tblGrid>
              <a:tr h="381000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Tipo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Definição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Exemplos</a:t>
                      </a:r>
                      <a:endParaRPr lang="en-US" sz="2000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sz="2400" b="1" dirty="0" err="1" smtClean="0"/>
                        <a:t>Provisão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Produtos</a:t>
                      </a: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0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obtidos</a:t>
                      </a:r>
                      <a:r>
                        <a:rPr lang="en-US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do </a:t>
                      </a:r>
                      <a:r>
                        <a:rPr lang="en-US" sz="20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ecossitema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Comida, </a:t>
                      </a:r>
                      <a:r>
                        <a:rPr lang="en-US" sz="1600" dirty="0" err="1" smtClean="0"/>
                        <a:t>lenha</a:t>
                      </a:r>
                      <a:r>
                        <a:rPr lang="en-US" sz="1600" dirty="0" smtClean="0"/>
                        <a:t>, </a:t>
                      </a:r>
                      <a:r>
                        <a:rPr lang="en-US" sz="1600" dirty="0" err="1" smtClean="0"/>
                        <a:t>agua</a:t>
                      </a:r>
                      <a:r>
                        <a:rPr lang="en-US" sz="1600" dirty="0" smtClean="0"/>
                        <a:t>, </a:t>
                      </a:r>
                      <a:r>
                        <a:rPr lang="en-US" sz="1600" dirty="0" err="1" smtClean="0"/>
                        <a:t>minerais</a:t>
                      </a:r>
                      <a:r>
                        <a:rPr lang="en-US" sz="1600" dirty="0" smtClean="0"/>
                        <a:t>, </a:t>
                      </a:r>
                      <a:r>
                        <a:rPr lang="en-US" sz="1600" dirty="0" err="1" smtClean="0"/>
                        <a:t>farmacêuticos</a:t>
                      </a:r>
                      <a:r>
                        <a:rPr lang="en-US" sz="1600" dirty="0" smtClean="0"/>
                        <a:t>,</a:t>
                      </a:r>
                      <a:r>
                        <a:rPr lang="en-US" sz="1600" baseline="0" dirty="0" smtClean="0"/>
                        <a:t> </a:t>
                      </a:r>
                      <a:r>
                        <a:rPr lang="en-US" sz="1600" baseline="0" dirty="0" err="1" smtClean="0"/>
                        <a:t>bioquímicos</a:t>
                      </a:r>
                      <a:r>
                        <a:rPr lang="en-US" sz="1600" baseline="0" dirty="0" smtClean="0"/>
                        <a:t>, </a:t>
                      </a:r>
                      <a:r>
                        <a:rPr lang="en-US" sz="1600" baseline="0" dirty="0" err="1" smtClean="0"/>
                        <a:t>energía</a:t>
                      </a:r>
                      <a:endParaRPr lang="en-US" sz="1600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sz="2400" b="1" dirty="0" err="1" smtClean="0"/>
                        <a:t>Regulador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Beneficios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obtidos</a:t>
                      </a:r>
                      <a:r>
                        <a:rPr lang="en-US" sz="2000" baseline="0" dirty="0" smtClean="0"/>
                        <a:t> dos </a:t>
                      </a:r>
                      <a:r>
                        <a:rPr lang="en-US" sz="2000" baseline="0" dirty="0" err="1" smtClean="0"/>
                        <a:t>processos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ecossistemicos</a:t>
                      </a:r>
                      <a:endParaRPr lang="en-US" sz="2000" baseline="0" dirty="0" smtClean="0"/>
                    </a:p>
                    <a:p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Sequestro de carbono, regulação do clima, decomposição de resíduos, purificação de água/ar, regulamento de captação, fluxo de água e inundações, a polinização de lavouras, controle de pragas.</a:t>
                      </a:r>
                      <a:endParaRPr lang="en-US" sz="1600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De </a:t>
                      </a:r>
                      <a:r>
                        <a:rPr lang="en-US" sz="2400" b="1" dirty="0" err="1" smtClean="0"/>
                        <a:t>apoio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Serviços necessários para a produção de todos os outros serviços do ecossistema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noProof="0" dirty="0" smtClean="0"/>
                        <a:t>Dispersão de nutrientes e de ciclo, as sementes dispersão, formação do solo.</a:t>
                      </a:r>
                      <a:endParaRPr lang="pt-BR" sz="1600" noProof="0" dirty="0"/>
                    </a:p>
                  </a:txBody>
                  <a:tcPr/>
                </a:tc>
              </a:tr>
              <a:tr h="38100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Cultural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Benefícios não materiais derivado de ecossistema através de enriquecimento espiritual, desenvolvimento </a:t>
                      </a:r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cognitivo</a:t>
                      </a:r>
                      <a:r>
                        <a:rPr lang="pt-BR" sz="2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reflexão, recreação e experiência estética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1600" dirty="0" smtClean="0"/>
                        <a:t>Diversidade cultural, religiosos e espirituais valores, sistemas de conhecimento, valores educativos, inspiração.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9020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-1714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err="1" smtClean="0"/>
              <a:t>Relações</a:t>
            </a:r>
            <a:r>
              <a:rPr lang="en-US" dirty="0" smtClean="0"/>
              <a:t> entre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alvos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660232" y="6381328"/>
            <a:ext cx="2133600" cy="365125"/>
          </a:xfrm>
        </p:spPr>
        <p:txBody>
          <a:bodyPr/>
          <a:lstStyle/>
          <a:p>
            <a:fld id="{A00FD89A-D6DD-4AB1-9490-210616DB2241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" y="15811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10"/>
          <p:cNvSpPr>
            <a:spLocks noChangeArrowheads="1"/>
          </p:cNvSpPr>
          <p:nvPr/>
        </p:nvSpPr>
        <p:spPr bwMode="auto">
          <a:xfrm>
            <a:off x="152400" y="15811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49" name="Group 48"/>
          <p:cNvGrpSpPr/>
          <p:nvPr/>
        </p:nvGrpSpPr>
        <p:grpSpPr>
          <a:xfrm>
            <a:off x="1115616" y="980728"/>
            <a:ext cx="6707460" cy="5595674"/>
            <a:chOff x="1331640" y="1268760"/>
            <a:chExt cx="6707460" cy="5595674"/>
          </a:xfrm>
        </p:grpSpPr>
        <p:grpSp>
          <p:nvGrpSpPr>
            <p:cNvPr id="48" name="Group 47"/>
            <p:cNvGrpSpPr/>
            <p:nvPr/>
          </p:nvGrpSpPr>
          <p:grpSpPr>
            <a:xfrm>
              <a:off x="1331640" y="1268760"/>
              <a:ext cx="6707460" cy="5595674"/>
              <a:chOff x="1331640" y="1261209"/>
              <a:chExt cx="6707460" cy="5595674"/>
            </a:xfrm>
          </p:grpSpPr>
          <p:pic>
            <p:nvPicPr>
              <p:cNvPr id="14" name="Picture 13"/>
              <p:cNvPicPr/>
              <p:nvPr/>
            </p:nvPicPr>
            <p:blipFill>
              <a:blip r:embed="rId2" cstate="print"/>
              <a:stretch>
                <a:fillRect/>
              </a:stretch>
            </p:blipFill>
            <p:spPr>
              <a:xfrm>
                <a:off x="1331640" y="1411659"/>
                <a:ext cx="6707460" cy="5445224"/>
              </a:xfrm>
              <a:prstGeom prst="rect">
                <a:avLst/>
              </a:prstGeom>
            </p:spPr>
          </p:pic>
          <p:sp>
            <p:nvSpPr>
              <p:cNvPr id="6" name="TextBox 5"/>
              <p:cNvSpPr txBox="1"/>
              <p:nvPr/>
            </p:nvSpPr>
            <p:spPr>
              <a:xfrm>
                <a:off x="1982929" y="2823319"/>
                <a:ext cx="813043" cy="307777"/>
              </a:xfrm>
              <a:prstGeom prst="rect">
                <a:avLst/>
              </a:prstGeom>
              <a:solidFill>
                <a:srgbClr val="CCFFCC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s-MX" sz="1400" b="1" dirty="0" smtClean="0"/>
                  <a:t>Especies</a:t>
                </a:r>
                <a:endParaRPr lang="es-MX" sz="1400" b="1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1835696" y="3543399"/>
                <a:ext cx="1156855" cy="307777"/>
              </a:xfrm>
              <a:prstGeom prst="rect">
                <a:avLst/>
              </a:prstGeom>
              <a:solidFill>
                <a:srgbClr val="CCFFCC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s-MX" sz="1400" b="1" dirty="0" err="1" smtClean="0"/>
                  <a:t>Ecossistemas</a:t>
                </a:r>
                <a:endParaRPr lang="es-MX" sz="1400" b="1" dirty="0"/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1907704" y="4274512"/>
                <a:ext cx="809645" cy="307777"/>
              </a:xfrm>
              <a:prstGeom prst="rect">
                <a:avLst/>
              </a:prstGeom>
              <a:solidFill>
                <a:srgbClr val="CCFFCC"/>
              </a:solidFill>
            </p:spPr>
            <p:txBody>
              <a:bodyPr wrap="none" rtlCol="0">
                <a:spAutoFit/>
              </a:bodyPr>
              <a:lstStyle/>
              <a:p>
                <a:r>
                  <a:rPr lang="es-MX" sz="1400" b="1" dirty="0" smtClean="0"/>
                  <a:t>Hábitats</a:t>
                </a:r>
                <a:endParaRPr lang="es-MX" sz="1400" b="1" dirty="0"/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4112332" y="2499483"/>
                <a:ext cx="1107740" cy="523220"/>
              </a:xfrm>
              <a:prstGeom prst="rect">
                <a:avLst/>
              </a:prstGeom>
              <a:solidFill>
                <a:srgbClr val="66CCFF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400" b="1" dirty="0" err="1" smtClean="0"/>
                  <a:t>Serviços</a:t>
                </a:r>
                <a:r>
                  <a:rPr lang="es-MX" sz="1400" b="1" dirty="0" smtClean="0"/>
                  <a:t> </a:t>
                </a:r>
                <a:r>
                  <a:rPr lang="es-MX" sz="1400" b="1" dirty="0" smtClean="0"/>
                  <a:t>de </a:t>
                </a:r>
                <a:r>
                  <a:rPr lang="es-MX" sz="1400" b="1" dirty="0" err="1" smtClean="0"/>
                  <a:t>provisão</a:t>
                </a:r>
                <a:endParaRPr lang="es-MX" sz="1400" b="1" dirty="0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4112332" y="3213847"/>
                <a:ext cx="1107740" cy="523220"/>
              </a:xfrm>
              <a:prstGeom prst="rect">
                <a:avLst/>
              </a:prstGeom>
              <a:solidFill>
                <a:srgbClr val="66CCFF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400" b="1" dirty="0" err="1" smtClean="0"/>
                  <a:t>Serviços</a:t>
                </a:r>
                <a:r>
                  <a:rPr lang="es-MX" sz="1400" b="1" dirty="0" smtClean="0"/>
                  <a:t> de </a:t>
                </a:r>
                <a:r>
                  <a:rPr lang="es-MX" sz="1400" b="1" dirty="0" err="1" smtClean="0"/>
                  <a:t>regulação</a:t>
                </a:r>
                <a:endParaRPr lang="es-MX" sz="1400" b="1" dirty="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4112332" y="3945830"/>
                <a:ext cx="1107740" cy="523220"/>
              </a:xfrm>
              <a:prstGeom prst="rect">
                <a:avLst/>
              </a:prstGeom>
              <a:solidFill>
                <a:srgbClr val="66CCFF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400" b="1" dirty="0" err="1" smtClean="0"/>
                  <a:t>Serviços</a:t>
                </a:r>
                <a:r>
                  <a:rPr lang="es-MX" sz="1400" b="1" dirty="0" smtClean="0"/>
                  <a:t> de </a:t>
                </a:r>
                <a:r>
                  <a:rPr lang="es-MX" sz="1400" b="1" dirty="0" err="1" smtClean="0"/>
                  <a:t>apoio</a:t>
                </a:r>
                <a:endParaRPr lang="es-MX" sz="1400" b="1" dirty="0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4067944" y="4623519"/>
                <a:ext cx="1107740" cy="523220"/>
              </a:xfrm>
              <a:prstGeom prst="rect">
                <a:avLst/>
              </a:prstGeom>
              <a:solidFill>
                <a:srgbClr val="66CCFF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400" b="1" dirty="0" err="1" smtClean="0"/>
                  <a:t>Serviços</a:t>
                </a:r>
                <a:endParaRPr lang="es-MX" sz="1400" b="1" dirty="0" smtClean="0"/>
              </a:p>
              <a:p>
                <a:pPr algn="ctr"/>
                <a:r>
                  <a:rPr lang="es-MX" sz="1400" b="1" dirty="0" err="1" smtClean="0"/>
                  <a:t>culturais</a:t>
                </a:r>
                <a:endParaRPr lang="es-MX" sz="1400" b="1" dirty="0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1506824" y="2031231"/>
                <a:ext cx="1656184" cy="400110"/>
              </a:xfrm>
              <a:prstGeom prst="rect">
                <a:avLst/>
              </a:prstGeom>
              <a:solidFill>
                <a:srgbClr val="00FF00"/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000" b="1" dirty="0" smtClean="0"/>
                  <a:t>Alcance dos </a:t>
                </a:r>
                <a:r>
                  <a:rPr lang="es-MX" sz="1000" b="1" dirty="0" err="1" smtClean="0"/>
                  <a:t>esforços</a:t>
                </a:r>
                <a:r>
                  <a:rPr lang="es-MX" sz="1000" b="1" dirty="0" smtClean="0"/>
                  <a:t> de </a:t>
                </a:r>
                <a:r>
                  <a:rPr lang="es-MX" sz="1000" b="1" dirty="0" err="1" smtClean="0"/>
                  <a:t>conservação</a:t>
                </a:r>
                <a:endParaRPr lang="es-MX" sz="1000" b="1" dirty="0"/>
              </a:p>
            </p:txBody>
          </p:sp>
          <p:sp>
            <p:nvSpPr>
              <p:cNvPr id="7" name="Round Same Side Corner Rectangle 6"/>
              <p:cNvSpPr/>
              <p:nvPr/>
            </p:nvSpPr>
            <p:spPr>
              <a:xfrm>
                <a:off x="3851920" y="1992884"/>
                <a:ext cx="1512168" cy="470395"/>
              </a:xfrm>
              <a:prstGeom prst="round2SameRect">
                <a:avLst/>
              </a:prstGeom>
              <a:solidFill>
                <a:schemeClr val="accent6">
                  <a:lumMod val="75000"/>
                </a:schemeClr>
              </a:solidFill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MX" sz="1000" b="1" dirty="0" smtClean="0">
                    <a:solidFill>
                      <a:schemeClr val="tx1"/>
                    </a:solidFill>
                  </a:rPr>
                  <a:t>Servicios </a:t>
                </a:r>
                <a:r>
                  <a:rPr lang="es-MX" sz="1000" b="1" dirty="0" err="1" smtClean="0">
                    <a:solidFill>
                      <a:schemeClr val="tx1"/>
                    </a:solidFill>
                  </a:rPr>
                  <a:t>Ecossistêmicos</a:t>
                </a:r>
                <a:r>
                  <a:rPr lang="es-MX" sz="1000" b="1" dirty="0" smtClean="0">
                    <a:solidFill>
                      <a:schemeClr val="tx1"/>
                    </a:solidFill>
                  </a:rPr>
                  <a:t> Proporcionados</a:t>
                </a:r>
                <a:endParaRPr lang="es-MX" sz="10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6156176" y="1261209"/>
                <a:ext cx="1872208" cy="553998"/>
              </a:xfrm>
              <a:prstGeom prst="rect">
                <a:avLst/>
              </a:prstGeom>
              <a:solidFill>
                <a:schemeClr val="bg2">
                  <a:lumMod val="5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000" b="1" dirty="0" smtClean="0"/>
                  <a:t>Alcance dos </a:t>
                </a:r>
                <a:r>
                  <a:rPr lang="es-MX" sz="1000" b="1" dirty="0" err="1" smtClean="0"/>
                  <a:t>esforços</a:t>
                </a:r>
                <a:r>
                  <a:rPr lang="es-MX" sz="1000" b="1" dirty="0" smtClean="0"/>
                  <a:t>  para o </a:t>
                </a:r>
                <a:r>
                  <a:rPr lang="es-MX" sz="1000" b="1" dirty="0" err="1" smtClean="0"/>
                  <a:t>bem</a:t>
                </a:r>
                <a:r>
                  <a:rPr lang="es-MX" sz="1000" b="1" dirty="0" smtClean="0"/>
                  <a:t>-estar humano (</a:t>
                </a:r>
                <a:r>
                  <a:rPr lang="es-MX" sz="1000" b="1" dirty="0" err="1" smtClean="0"/>
                  <a:t>em</a:t>
                </a:r>
                <a:r>
                  <a:rPr lang="es-MX" sz="1000" b="1" dirty="0" smtClean="0"/>
                  <a:t> </a:t>
                </a:r>
                <a:r>
                  <a:rPr lang="es-MX" sz="1000" b="1" dirty="0" err="1" smtClean="0"/>
                  <a:t>relação</a:t>
                </a:r>
                <a:r>
                  <a:rPr lang="es-MX" sz="1000" b="1" dirty="0" smtClean="0"/>
                  <a:t> a </a:t>
                </a:r>
                <a:r>
                  <a:rPr lang="es-MX" sz="1000" b="1" dirty="0" err="1" smtClean="0"/>
                  <a:t>conservação</a:t>
                </a:r>
                <a:endParaRPr lang="es-MX" sz="1000" b="1" dirty="0"/>
              </a:p>
            </p:txBody>
          </p:sp>
          <p:sp>
            <p:nvSpPr>
              <p:cNvPr id="22" name="Round Same Side Corner Rectangle 21"/>
              <p:cNvSpPr/>
              <p:nvPr/>
            </p:nvSpPr>
            <p:spPr>
              <a:xfrm>
                <a:off x="6336196" y="1992884"/>
                <a:ext cx="1512168" cy="470395"/>
              </a:xfrm>
              <a:prstGeom prst="round2SameRect">
                <a:avLst/>
              </a:prstGeom>
              <a:solidFill>
                <a:srgbClr val="66FF33"/>
              </a:solidFill>
              <a:ln w="6350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s-MX" sz="1000" b="1" dirty="0" err="1" smtClean="0">
                    <a:solidFill>
                      <a:schemeClr val="tx1"/>
                    </a:solidFill>
                  </a:rPr>
                  <a:t>Afetados</a:t>
                </a:r>
                <a:r>
                  <a:rPr lang="es-MX" sz="1000" b="1" dirty="0" smtClean="0">
                    <a:solidFill>
                      <a:schemeClr val="tx1"/>
                    </a:solidFill>
                  </a:rPr>
                  <a:t> pela </a:t>
                </a:r>
                <a:r>
                  <a:rPr lang="es-MX" sz="1000" b="1" dirty="0" err="1" smtClean="0">
                    <a:solidFill>
                      <a:schemeClr val="tx1"/>
                    </a:solidFill>
                  </a:rPr>
                  <a:t>saúde</a:t>
                </a:r>
                <a:r>
                  <a:rPr lang="es-MX" sz="1000" b="1" dirty="0" smtClean="0">
                    <a:solidFill>
                      <a:schemeClr val="tx1"/>
                    </a:solidFill>
                  </a:rPr>
                  <a:t> dos </a:t>
                </a:r>
                <a:r>
                  <a:rPr lang="es-MX" sz="1000" b="1" dirty="0" err="1" smtClean="0">
                    <a:solidFill>
                      <a:schemeClr val="tx1"/>
                    </a:solidFill>
                  </a:rPr>
                  <a:t>alvos</a:t>
                </a:r>
                <a:r>
                  <a:rPr lang="es-MX" sz="1000" b="1" dirty="0" smtClean="0">
                    <a:solidFill>
                      <a:schemeClr val="tx1"/>
                    </a:solidFill>
                  </a:rPr>
                  <a:t> de </a:t>
                </a:r>
                <a:r>
                  <a:rPr lang="es-MX" sz="1000" b="1" dirty="0" err="1" smtClean="0">
                    <a:solidFill>
                      <a:schemeClr val="tx1"/>
                    </a:solidFill>
                  </a:rPr>
                  <a:t>conservaçao</a:t>
                </a:r>
                <a:endParaRPr lang="es-MX" sz="1000" b="1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23" name="TextBox 22"/>
              <p:cNvSpPr txBox="1"/>
              <p:nvPr/>
            </p:nvSpPr>
            <p:spPr>
              <a:xfrm>
                <a:off x="6660232" y="2539678"/>
                <a:ext cx="936104" cy="461665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b="1" dirty="0" smtClean="0"/>
                  <a:t>Material necesario</a:t>
                </a:r>
                <a:endParaRPr lang="es-MX" sz="1200" b="1" dirty="0"/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6733848" y="3256528"/>
                <a:ext cx="790480" cy="276999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b="1" dirty="0" err="1" smtClean="0"/>
                  <a:t>Saúde</a:t>
                </a:r>
                <a:endParaRPr lang="es-MX" sz="1200" b="1" dirty="0"/>
              </a:p>
            </p:txBody>
          </p:sp>
          <p:sp>
            <p:nvSpPr>
              <p:cNvPr id="25" name="TextBox 24"/>
              <p:cNvSpPr txBox="1"/>
              <p:nvPr/>
            </p:nvSpPr>
            <p:spPr>
              <a:xfrm>
                <a:off x="6588224" y="3975447"/>
                <a:ext cx="1008112" cy="400110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000" b="1" dirty="0" smtClean="0"/>
                  <a:t>Boas </a:t>
                </a:r>
                <a:r>
                  <a:rPr lang="es-MX" sz="1000" b="1" dirty="0" err="1" smtClean="0"/>
                  <a:t>relações</a:t>
                </a:r>
                <a:r>
                  <a:rPr lang="es-MX" sz="1000" b="1" dirty="0" smtClean="0"/>
                  <a:t> </a:t>
                </a:r>
                <a:r>
                  <a:rPr lang="es-MX" sz="1000" b="1" dirty="0" err="1" smtClean="0"/>
                  <a:t>sociais</a:t>
                </a:r>
                <a:r>
                  <a:rPr lang="es-MX" sz="1000" b="1" dirty="0" smtClean="0"/>
                  <a:t> </a:t>
                </a:r>
                <a:endParaRPr lang="es-MX" sz="1000" b="1" dirty="0"/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6697040" y="4668470"/>
                <a:ext cx="899296" cy="276999"/>
              </a:xfrm>
              <a:prstGeom prst="rect">
                <a:avLst/>
              </a:prstGeom>
              <a:solidFill>
                <a:schemeClr val="bg2">
                  <a:lumMod val="75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s-MX" sz="1200" b="1" dirty="0" err="1" smtClean="0"/>
                  <a:t>Segurança</a:t>
                </a:r>
                <a:endParaRPr lang="es-MX" sz="1200" b="1" dirty="0"/>
              </a:p>
            </p:txBody>
          </p:sp>
        </p:grpSp>
        <p:sp>
          <p:nvSpPr>
            <p:cNvPr id="27" name="TextBox 26"/>
            <p:cNvSpPr txBox="1"/>
            <p:nvPr/>
          </p:nvSpPr>
          <p:spPr>
            <a:xfrm>
              <a:off x="6660232" y="5950441"/>
              <a:ext cx="827288" cy="415498"/>
            </a:xfrm>
            <a:prstGeom prst="rect">
              <a:avLst/>
            </a:prstGeom>
            <a:solidFill>
              <a:schemeClr val="bg2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050" dirty="0" err="1" smtClean="0"/>
                <a:t>Liberdade</a:t>
              </a:r>
              <a:r>
                <a:rPr lang="es-MX" sz="1050" dirty="0" smtClean="0"/>
                <a:t> de </a:t>
              </a:r>
              <a:r>
                <a:rPr lang="es-MX" sz="1050" dirty="0" err="1" smtClean="0"/>
                <a:t>escolha</a:t>
              </a:r>
              <a:endParaRPr lang="es-MX" sz="105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6156176" y="5445224"/>
              <a:ext cx="1872208" cy="400110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000" dirty="0" err="1" smtClean="0"/>
                <a:t>Geralmente</a:t>
              </a:r>
              <a:r>
                <a:rPr lang="es-MX" sz="1000" dirty="0" smtClean="0"/>
                <a:t> </a:t>
              </a:r>
              <a:r>
                <a:rPr lang="es-MX" sz="1000" dirty="0" err="1" smtClean="0"/>
                <a:t>não</a:t>
              </a:r>
              <a:r>
                <a:rPr lang="es-MX" sz="1000" dirty="0" smtClean="0"/>
                <a:t> </a:t>
              </a:r>
              <a:r>
                <a:rPr lang="es-MX" sz="1000" dirty="0" err="1" smtClean="0"/>
                <a:t>afetado</a:t>
              </a:r>
              <a:r>
                <a:rPr lang="es-MX" sz="1000" dirty="0" smtClean="0"/>
                <a:t> pela </a:t>
              </a:r>
              <a:r>
                <a:rPr lang="es-MX" sz="1000" dirty="0" err="1" smtClean="0"/>
                <a:t>saúde</a:t>
              </a:r>
              <a:r>
                <a:rPr lang="es-MX" sz="1000" dirty="0" smtClean="0"/>
                <a:t> do </a:t>
              </a:r>
              <a:r>
                <a:rPr lang="es-MX" sz="1000" dirty="0" err="1" smtClean="0"/>
                <a:t>alvo</a:t>
              </a:r>
              <a:r>
                <a:rPr lang="es-MX" sz="1000" dirty="0" smtClean="0"/>
                <a:t> de </a:t>
              </a:r>
              <a:r>
                <a:rPr lang="es-MX" sz="1000" dirty="0" err="1" smtClean="0"/>
                <a:t>conservação</a:t>
              </a:r>
              <a:endParaRPr lang="es-MX" sz="1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76854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Default Design">
  <a:themeElements>
    <a:clrScheme name="1_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Default Design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32875</TotalTime>
  <Words>304</Words>
  <Application>Microsoft Office PowerPoint</Application>
  <PresentationFormat>Papel Carta (216 x 279 mm)</PresentationFormat>
  <Paragraphs>53</Paragraphs>
  <Slides>3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3</vt:i4>
      </vt:variant>
    </vt:vector>
  </HeadingPairs>
  <TitlesOfParts>
    <vt:vector size="10" baseType="lpstr">
      <vt:lpstr>ＭＳ Ｐゴシック</vt:lpstr>
      <vt:lpstr>ＭＳ Ｐゴシック</vt:lpstr>
      <vt:lpstr>Arial</vt:lpstr>
      <vt:lpstr>Calibri</vt:lpstr>
      <vt:lpstr>Garamond</vt:lpstr>
      <vt:lpstr>Office Theme</vt:lpstr>
      <vt:lpstr>1_Default Design</vt:lpstr>
      <vt:lpstr>Bem-estar humano e os Padrões Abertos para a Conservação da Natureza</vt:lpstr>
      <vt:lpstr>Serviços Ecossistêmicos</vt:lpstr>
      <vt:lpstr>Relações entre os alvos</vt:lpstr>
    </vt:vector>
  </TitlesOfParts>
  <Company>Foundations of Success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FOS Lab Meeting</dc:title>
  <dc:creator>Caroline Stem</dc:creator>
  <cp:lastModifiedBy>Anita Diederichsen</cp:lastModifiedBy>
  <cp:revision>464</cp:revision>
  <cp:lastPrinted>2013-08-17T04:19:22Z</cp:lastPrinted>
  <dcterms:created xsi:type="dcterms:W3CDTF">2011-11-07T10:22:33Z</dcterms:created>
  <dcterms:modified xsi:type="dcterms:W3CDTF">2014-05-28T19:11:48Z</dcterms:modified>
</cp:coreProperties>
</file>