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Lst>
  <p:notesMasterIdLst>
    <p:notesMasterId r:id="rId27"/>
  </p:notesMasterIdLst>
  <p:sldIdLst>
    <p:sldId id="306" r:id="rId3"/>
    <p:sldId id="293" r:id="rId4"/>
    <p:sldId id="310" r:id="rId5"/>
    <p:sldId id="311" r:id="rId6"/>
    <p:sldId id="312" r:id="rId7"/>
    <p:sldId id="339" r:id="rId8"/>
    <p:sldId id="313" r:id="rId9"/>
    <p:sldId id="314" r:id="rId10"/>
    <p:sldId id="315" r:id="rId11"/>
    <p:sldId id="327" r:id="rId12"/>
    <p:sldId id="328" r:id="rId13"/>
    <p:sldId id="329" r:id="rId14"/>
    <p:sldId id="330" r:id="rId15"/>
    <p:sldId id="331" r:id="rId16"/>
    <p:sldId id="332" r:id="rId17"/>
    <p:sldId id="333" r:id="rId18"/>
    <p:sldId id="321" r:id="rId19"/>
    <p:sldId id="322" r:id="rId20"/>
    <p:sldId id="334" r:id="rId21"/>
    <p:sldId id="324" r:id="rId22"/>
    <p:sldId id="325" r:id="rId23"/>
    <p:sldId id="335" r:id="rId24"/>
    <p:sldId id="338" r:id="rId25"/>
    <p:sldId id="326"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008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84328" autoAdjust="0"/>
  </p:normalViewPr>
  <p:slideViewPr>
    <p:cSldViewPr>
      <p:cViewPr>
        <p:scale>
          <a:sx n="75" d="100"/>
          <a:sy n="75" d="100"/>
        </p:scale>
        <p:origin x="-2064" y="-192"/>
      </p:cViewPr>
      <p:guideLst>
        <p:guide orient="horz" pos="2160"/>
        <p:guide pos="1200"/>
      </p:guideLst>
    </p:cSldViewPr>
  </p:slideViewPr>
  <p:outlineViewPr>
    <p:cViewPr>
      <p:scale>
        <a:sx n="33" d="100"/>
        <a:sy n="33" d="100"/>
      </p:scale>
      <p:origin x="16" y="15464"/>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83" d="100"/>
          <a:sy n="83" d="100"/>
        </p:scale>
        <p:origin x="-204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notesMaster" Target="notesMasters/notes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1126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F67C7214-3D70-483B-B754-BB95BEED36D6}" type="slidenum">
              <a:rPr lang="en-US"/>
              <a:pPr>
                <a:defRPr/>
              </a:pPr>
              <a:t>‹nr.›</a:t>
            </a:fld>
            <a:endParaRPr lang="en-US"/>
          </a:p>
        </p:txBody>
      </p:sp>
    </p:spTree>
    <p:extLst>
      <p:ext uri="{BB962C8B-B14F-4D97-AF65-F5344CB8AC3E}">
        <p14:creationId xmlns:p14="http://schemas.microsoft.com/office/powerpoint/2010/main" val="6497406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81BA36E2-C75D-4A1E-959C-072D94343133}" type="slidenum">
              <a:rPr lang="en-US"/>
              <a:pPr/>
              <a:t>1</a:t>
            </a:fld>
            <a:endParaRPr 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r>
              <a:rPr lang="en-US" smtClean="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Steps 1 and 2 are iterative and/or parallel</a:t>
            </a: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charset="0"/>
                <a:ea typeface="ＭＳ Ｐゴシック" charset="0"/>
                <a:cs typeface="ＭＳ Ｐゴシック" charset="0"/>
              </a:defRPr>
            </a:lvl1pPr>
            <a:lvl2pPr marL="742950" indent="-285750" eaLnBrk="0" hangingPunct="0">
              <a:defRPr sz="4400">
                <a:solidFill>
                  <a:schemeClr val="tx1"/>
                </a:solidFill>
                <a:latin typeface="Tahoma" charset="0"/>
                <a:ea typeface="ＭＳ Ｐゴシック" charset="0"/>
              </a:defRPr>
            </a:lvl2pPr>
            <a:lvl3pPr marL="1143000" indent="-228600" eaLnBrk="0" hangingPunct="0">
              <a:defRPr sz="4400">
                <a:solidFill>
                  <a:schemeClr val="tx1"/>
                </a:solidFill>
                <a:latin typeface="Tahoma" charset="0"/>
                <a:ea typeface="ＭＳ Ｐゴシック" charset="0"/>
              </a:defRPr>
            </a:lvl3pPr>
            <a:lvl4pPr marL="1600200" indent="-228600" eaLnBrk="0" hangingPunct="0">
              <a:defRPr sz="4400">
                <a:solidFill>
                  <a:schemeClr val="tx1"/>
                </a:solidFill>
                <a:latin typeface="Tahoma" charset="0"/>
                <a:ea typeface="ＭＳ Ｐゴシック" charset="0"/>
              </a:defRPr>
            </a:lvl4pPr>
            <a:lvl5pPr marL="2057400" indent="-228600" eaLnBrk="0" hangingPunct="0">
              <a:defRPr sz="4400">
                <a:solidFill>
                  <a:schemeClr val="tx1"/>
                </a:solidFill>
                <a:latin typeface="Tahoma" charset="0"/>
                <a:ea typeface="ＭＳ Ｐゴシック" charset="0"/>
              </a:defRPr>
            </a:lvl5pPr>
            <a:lvl6pPr marL="2514600" indent="-228600" algn="r" eaLnBrk="0" fontAlgn="base" hangingPunct="0">
              <a:spcBef>
                <a:spcPct val="0"/>
              </a:spcBef>
              <a:spcAft>
                <a:spcPct val="0"/>
              </a:spcAft>
              <a:defRPr sz="4400">
                <a:solidFill>
                  <a:schemeClr val="tx1"/>
                </a:solidFill>
                <a:latin typeface="Tahoma" charset="0"/>
                <a:ea typeface="ＭＳ Ｐゴシック" charset="0"/>
              </a:defRPr>
            </a:lvl6pPr>
            <a:lvl7pPr marL="2971800" indent="-228600" algn="r" eaLnBrk="0" fontAlgn="base" hangingPunct="0">
              <a:spcBef>
                <a:spcPct val="0"/>
              </a:spcBef>
              <a:spcAft>
                <a:spcPct val="0"/>
              </a:spcAft>
              <a:defRPr sz="4400">
                <a:solidFill>
                  <a:schemeClr val="tx1"/>
                </a:solidFill>
                <a:latin typeface="Tahoma" charset="0"/>
                <a:ea typeface="ＭＳ Ｐゴシック" charset="0"/>
              </a:defRPr>
            </a:lvl7pPr>
            <a:lvl8pPr marL="3429000" indent="-228600" algn="r" eaLnBrk="0" fontAlgn="base" hangingPunct="0">
              <a:spcBef>
                <a:spcPct val="0"/>
              </a:spcBef>
              <a:spcAft>
                <a:spcPct val="0"/>
              </a:spcAft>
              <a:defRPr sz="4400">
                <a:solidFill>
                  <a:schemeClr val="tx1"/>
                </a:solidFill>
                <a:latin typeface="Tahoma" charset="0"/>
                <a:ea typeface="ＭＳ Ｐゴシック" charset="0"/>
              </a:defRPr>
            </a:lvl8pPr>
            <a:lvl9pPr marL="3886200" indent="-228600" algn="r" eaLnBrk="0" fontAlgn="base" hangingPunct="0">
              <a:spcBef>
                <a:spcPct val="0"/>
              </a:spcBef>
              <a:spcAft>
                <a:spcPct val="0"/>
              </a:spcAft>
              <a:defRPr sz="4400">
                <a:solidFill>
                  <a:schemeClr val="tx1"/>
                </a:solidFill>
                <a:latin typeface="Tahoma" charset="0"/>
                <a:ea typeface="ＭＳ Ｐゴシック" charset="0"/>
              </a:defRPr>
            </a:lvl9pPr>
          </a:lstStyle>
          <a:p>
            <a:pPr eaLnBrk="1" hangingPunct="1"/>
            <a:fld id="{8F7E65E3-AFC4-6746-95A0-D60A86A63634}" type="slidenum">
              <a:rPr lang="en-US" sz="1200">
                <a:latin typeface="Times New Roman" charset="0"/>
              </a:rPr>
              <a:pPr eaLnBrk="1" hangingPunct="1"/>
              <a:t>13</a:t>
            </a:fld>
            <a:endParaRPr lang="en-US" sz="1200">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Steps 1 and 2 are iterative and/or parallel</a:t>
            </a: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charset="0"/>
                <a:ea typeface="ＭＳ Ｐゴシック" charset="0"/>
                <a:cs typeface="ＭＳ Ｐゴシック" charset="0"/>
              </a:defRPr>
            </a:lvl1pPr>
            <a:lvl2pPr marL="742950" indent="-285750" eaLnBrk="0" hangingPunct="0">
              <a:defRPr sz="4400">
                <a:solidFill>
                  <a:schemeClr val="tx1"/>
                </a:solidFill>
                <a:latin typeface="Tahoma" charset="0"/>
                <a:ea typeface="ＭＳ Ｐゴシック" charset="0"/>
              </a:defRPr>
            </a:lvl2pPr>
            <a:lvl3pPr marL="1143000" indent="-228600" eaLnBrk="0" hangingPunct="0">
              <a:defRPr sz="4400">
                <a:solidFill>
                  <a:schemeClr val="tx1"/>
                </a:solidFill>
                <a:latin typeface="Tahoma" charset="0"/>
                <a:ea typeface="ＭＳ Ｐゴシック" charset="0"/>
              </a:defRPr>
            </a:lvl3pPr>
            <a:lvl4pPr marL="1600200" indent="-228600" eaLnBrk="0" hangingPunct="0">
              <a:defRPr sz="4400">
                <a:solidFill>
                  <a:schemeClr val="tx1"/>
                </a:solidFill>
                <a:latin typeface="Tahoma" charset="0"/>
                <a:ea typeface="ＭＳ Ｐゴシック" charset="0"/>
              </a:defRPr>
            </a:lvl4pPr>
            <a:lvl5pPr marL="2057400" indent="-228600" eaLnBrk="0" hangingPunct="0">
              <a:defRPr sz="4400">
                <a:solidFill>
                  <a:schemeClr val="tx1"/>
                </a:solidFill>
                <a:latin typeface="Tahoma" charset="0"/>
                <a:ea typeface="ＭＳ Ｐゴシック" charset="0"/>
              </a:defRPr>
            </a:lvl5pPr>
            <a:lvl6pPr marL="2514600" indent="-228600" algn="r" eaLnBrk="0" fontAlgn="base" hangingPunct="0">
              <a:spcBef>
                <a:spcPct val="0"/>
              </a:spcBef>
              <a:spcAft>
                <a:spcPct val="0"/>
              </a:spcAft>
              <a:defRPr sz="4400">
                <a:solidFill>
                  <a:schemeClr val="tx1"/>
                </a:solidFill>
                <a:latin typeface="Tahoma" charset="0"/>
                <a:ea typeface="ＭＳ Ｐゴシック" charset="0"/>
              </a:defRPr>
            </a:lvl6pPr>
            <a:lvl7pPr marL="2971800" indent="-228600" algn="r" eaLnBrk="0" fontAlgn="base" hangingPunct="0">
              <a:spcBef>
                <a:spcPct val="0"/>
              </a:spcBef>
              <a:spcAft>
                <a:spcPct val="0"/>
              </a:spcAft>
              <a:defRPr sz="4400">
                <a:solidFill>
                  <a:schemeClr val="tx1"/>
                </a:solidFill>
                <a:latin typeface="Tahoma" charset="0"/>
                <a:ea typeface="ＭＳ Ｐゴシック" charset="0"/>
              </a:defRPr>
            </a:lvl7pPr>
            <a:lvl8pPr marL="3429000" indent="-228600" algn="r" eaLnBrk="0" fontAlgn="base" hangingPunct="0">
              <a:spcBef>
                <a:spcPct val="0"/>
              </a:spcBef>
              <a:spcAft>
                <a:spcPct val="0"/>
              </a:spcAft>
              <a:defRPr sz="4400">
                <a:solidFill>
                  <a:schemeClr val="tx1"/>
                </a:solidFill>
                <a:latin typeface="Tahoma" charset="0"/>
                <a:ea typeface="ＭＳ Ｐゴシック" charset="0"/>
              </a:defRPr>
            </a:lvl8pPr>
            <a:lvl9pPr marL="3886200" indent="-228600" algn="r" eaLnBrk="0" fontAlgn="base" hangingPunct="0">
              <a:spcBef>
                <a:spcPct val="0"/>
              </a:spcBef>
              <a:spcAft>
                <a:spcPct val="0"/>
              </a:spcAft>
              <a:defRPr sz="4400">
                <a:solidFill>
                  <a:schemeClr val="tx1"/>
                </a:solidFill>
                <a:latin typeface="Tahoma" charset="0"/>
                <a:ea typeface="ＭＳ Ｐゴシック" charset="0"/>
              </a:defRPr>
            </a:lvl9pPr>
          </a:lstStyle>
          <a:p>
            <a:pPr eaLnBrk="1" hangingPunct="1"/>
            <a:fld id="{8F7E65E3-AFC4-6746-95A0-D60A86A63634}" type="slidenum">
              <a:rPr lang="en-US" sz="1200">
                <a:latin typeface="Times New Roman" charset="0"/>
              </a:rPr>
              <a:pPr eaLnBrk="1" hangingPunct="1"/>
              <a:t>14</a:t>
            </a:fld>
            <a:endParaRPr lang="en-US" sz="1200">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7BD7849-3BA3-4015-8161-8A7850CD9C51}" type="slidenum">
              <a:rPr lang="en-US"/>
              <a:pPr/>
              <a:t>15</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7BD7849-3BA3-4015-8161-8A7850CD9C51}" type="slidenum">
              <a:rPr lang="en-US"/>
              <a:pPr/>
              <a:t>16</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Necessary for achieving conservation, but it also has direct social benefits</a:t>
            </a:r>
          </a:p>
          <a:p>
            <a:endParaRPr lang="en-US">
              <a:latin typeface="Times New Roman" charset="0"/>
            </a:endParaRPr>
          </a:p>
          <a:p>
            <a:r>
              <a:rPr lang="en-US">
                <a:latin typeface="Times New Roman" charset="0"/>
              </a:rPr>
              <a:t>When thinking about HWB elements, should be linked to ecosystem service or conservation initiative</a:t>
            </a: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charset="0"/>
                <a:ea typeface="ＭＳ Ｐゴシック" charset="0"/>
                <a:cs typeface="ＭＳ Ｐゴシック" charset="0"/>
              </a:defRPr>
            </a:lvl1pPr>
            <a:lvl2pPr marL="742950" indent="-285750" eaLnBrk="0" hangingPunct="0">
              <a:defRPr sz="4400">
                <a:solidFill>
                  <a:schemeClr val="tx1"/>
                </a:solidFill>
                <a:latin typeface="Tahoma" charset="0"/>
                <a:ea typeface="ＭＳ Ｐゴシック" charset="0"/>
              </a:defRPr>
            </a:lvl2pPr>
            <a:lvl3pPr marL="1143000" indent="-228600" eaLnBrk="0" hangingPunct="0">
              <a:defRPr sz="4400">
                <a:solidFill>
                  <a:schemeClr val="tx1"/>
                </a:solidFill>
                <a:latin typeface="Tahoma" charset="0"/>
                <a:ea typeface="ＭＳ Ｐゴシック" charset="0"/>
              </a:defRPr>
            </a:lvl3pPr>
            <a:lvl4pPr marL="1600200" indent="-228600" eaLnBrk="0" hangingPunct="0">
              <a:defRPr sz="4400">
                <a:solidFill>
                  <a:schemeClr val="tx1"/>
                </a:solidFill>
                <a:latin typeface="Tahoma" charset="0"/>
                <a:ea typeface="ＭＳ Ｐゴシック" charset="0"/>
              </a:defRPr>
            </a:lvl4pPr>
            <a:lvl5pPr marL="2057400" indent="-228600" eaLnBrk="0" hangingPunct="0">
              <a:defRPr sz="4400">
                <a:solidFill>
                  <a:schemeClr val="tx1"/>
                </a:solidFill>
                <a:latin typeface="Tahoma" charset="0"/>
                <a:ea typeface="ＭＳ Ｐゴシック" charset="0"/>
              </a:defRPr>
            </a:lvl5pPr>
            <a:lvl6pPr marL="2514600" indent="-228600" algn="r" eaLnBrk="0" fontAlgn="base" hangingPunct="0">
              <a:spcBef>
                <a:spcPct val="0"/>
              </a:spcBef>
              <a:spcAft>
                <a:spcPct val="0"/>
              </a:spcAft>
              <a:defRPr sz="4400">
                <a:solidFill>
                  <a:schemeClr val="tx1"/>
                </a:solidFill>
                <a:latin typeface="Tahoma" charset="0"/>
                <a:ea typeface="ＭＳ Ｐゴシック" charset="0"/>
              </a:defRPr>
            </a:lvl6pPr>
            <a:lvl7pPr marL="2971800" indent="-228600" algn="r" eaLnBrk="0" fontAlgn="base" hangingPunct="0">
              <a:spcBef>
                <a:spcPct val="0"/>
              </a:spcBef>
              <a:spcAft>
                <a:spcPct val="0"/>
              </a:spcAft>
              <a:defRPr sz="4400">
                <a:solidFill>
                  <a:schemeClr val="tx1"/>
                </a:solidFill>
                <a:latin typeface="Tahoma" charset="0"/>
                <a:ea typeface="ＭＳ Ｐゴシック" charset="0"/>
              </a:defRPr>
            </a:lvl7pPr>
            <a:lvl8pPr marL="3429000" indent="-228600" algn="r" eaLnBrk="0" fontAlgn="base" hangingPunct="0">
              <a:spcBef>
                <a:spcPct val="0"/>
              </a:spcBef>
              <a:spcAft>
                <a:spcPct val="0"/>
              </a:spcAft>
              <a:defRPr sz="4400">
                <a:solidFill>
                  <a:schemeClr val="tx1"/>
                </a:solidFill>
                <a:latin typeface="Tahoma" charset="0"/>
                <a:ea typeface="ＭＳ Ｐゴシック" charset="0"/>
              </a:defRPr>
            </a:lvl8pPr>
            <a:lvl9pPr marL="3886200" indent="-228600" algn="r" eaLnBrk="0" fontAlgn="base" hangingPunct="0">
              <a:spcBef>
                <a:spcPct val="0"/>
              </a:spcBef>
              <a:spcAft>
                <a:spcPct val="0"/>
              </a:spcAft>
              <a:defRPr sz="4400">
                <a:solidFill>
                  <a:schemeClr val="tx1"/>
                </a:solidFill>
                <a:latin typeface="Tahoma" charset="0"/>
                <a:ea typeface="ＭＳ Ｐゴシック" charset="0"/>
              </a:defRPr>
            </a:lvl9pPr>
          </a:lstStyle>
          <a:p>
            <a:pPr eaLnBrk="1" hangingPunct="1"/>
            <a:fld id="{0E783E8D-5C56-044D-9663-67612D14A0B4}" type="slidenum">
              <a:rPr lang="en-US" sz="1200">
                <a:latin typeface="Times New Roman" charset="0"/>
              </a:rPr>
              <a:pPr eaLnBrk="1" hangingPunct="1"/>
              <a:t>18</a:t>
            </a:fld>
            <a:endParaRPr lang="en-US" sz="1200">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Necessary for achieving conservation, but it also has direct social benefits</a:t>
            </a:r>
          </a:p>
          <a:p>
            <a:endParaRPr lang="en-US">
              <a:latin typeface="Times New Roman" charset="0"/>
            </a:endParaRPr>
          </a:p>
          <a:p>
            <a:r>
              <a:rPr lang="en-US">
                <a:latin typeface="Times New Roman" charset="0"/>
              </a:rPr>
              <a:t>When thinking about HWB elements, should be linked to ecosystem service or conservation initiative</a:t>
            </a: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charset="0"/>
                <a:ea typeface="ＭＳ Ｐゴシック" charset="0"/>
                <a:cs typeface="ＭＳ Ｐゴシック" charset="0"/>
              </a:defRPr>
            </a:lvl1pPr>
            <a:lvl2pPr marL="742950" indent="-285750" eaLnBrk="0" hangingPunct="0">
              <a:defRPr sz="4400">
                <a:solidFill>
                  <a:schemeClr val="tx1"/>
                </a:solidFill>
                <a:latin typeface="Tahoma" charset="0"/>
                <a:ea typeface="ＭＳ Ｐゴシック" charset="0"/>
              </a:defRPr>
            </a:lvl2pPr>
            <a:lvl3pPr marL="1143000" indent="-228600" eaLnBrk="0" hangingPunct="0">
              <a:defRPr sz="4400">
                <a:solidFill>
                  <a:schemeClr val="tx1"/>
                </a:solidFill>
                <a:latin typeface="Tahoma" charset="0"/>
                <a:ea typeface="ＭＳ Ｐゴシック" charset="0"/>
              </a:defRPr>
            </a:lvl3pPr>
            <a:lvl4pPr marL="1600200" indent="-228600" eaLnBrk="0" hangingPunct="0">
              <a:defRPr sz="4400">
                <a:solidFill>
                  <a:schemeClr val="tx1"/>
                </a:solidFill>
                <a:latin typeface="Tahoma" charset="0"/>
                <a:ea typeface="ＭＳ Ｐゴシック" charset="0"/>
              </a:defRPr>
            </a:lvl4pPr>
            <a:lvl5pPr marL="2057400" indent="-228600" eaLnBrk="0" hangingPunct="0">
              <a:defRPr sz="4400">
                <a:solidFill>
                  <a:schemeClr val="tx1"/>
                </a:solidFill>
                <a:latin typeface="Tahoma" charset="0"/>
                <a:ea typeface="ＭＳ Ｐゴシック" charset="0"/>
              </a:defRPr>
            </a:lvl5pPr>
            <a:lvl6pPr marL="2514600" indent="-228600" algn="r" eaLnBrk="0" fontAlgn="base" hangingPunct="0">
              <a:spcBef>
                <a:spcPct val="0"/>
              </a:spcBef>
              <a:spcAft>
                <a:spcPct val="0"/>
              </a:spcAft>
              <a:defRPr sz="4400">
                <a:solidFill>
                  <a:schemeClr val="tx1"/>
                </a:solidFill>
                <a:latin typeface="Tahoma" charset="0"/>
                <a:ea typeface="ＭＳ Ｐゴシック" charset="0"/>
              </a:defRPr>
            </a:lvl6pPr>
            <a:lvl7pPr marL="2971800" indent="-228600" algn="r" eaLnBrk="0" fontAlgn="base" hangingPunct="0">
              <a:spcBef>
                <a:spcPct val="0"/>
              </a:spcBef>
              <a:spcAft>
                <a:spcPct val="0"/>
              </a:spcAft>
              <a:defRPr sz="4400">
                <a:solidFill>
                  <a:schemeClr val="tx1"/>
                </a:solidFill>
                <a:latin typeface="Tahoma" charset="0"/>
                <a:ea typeface="ＭＳ Ｐゴシック" charset="0"/>
              </a:defRPr>
            </a:lvl7pPr>
            <a:lvl8pPr marL="3429000" indent="-228600" algn="r" eaLnBrk="0" fontAlgn="base" hangingPunct="0">
              <a:spcBef>
                <a:spcPct val="0"/>
              </a:spcBef>
              <a:spcAft>
                <a:spcPct val="0"/>
              </a:spcAft>
              <a:defRPr sz="4400">
                <a:solidFill>
                  <a:schemeClr val="tx1"/>
                </a:solidFill>
                <a:latin typeface="Tahoma" charset="0"/>
                <a:ea typeface="ＭＳ Ｐゴシック" charset="0"/>
              </a:defRPr>
            </a:lvl8pPr>
            <a:lvl9pPr marL="3886200" indent="-228600" algn="r" eaLnBrk="0" fontAlgn="base" hangingPunct="0">
              <a:spcBef>
                <a:spcPct val="0"/>
              </a:spcBef>
              <a:spcAft>
                <a:spcPct val="0"/>
              </a:spcAft>
              <a:defRPr sz="4400">
                <a:solidFill>
                  <a:schemeClr val="tx1"/>
                </a:solidFill>
                <a:latin typeface="Tahoma" charset="0"/>
                <a:ea typeface="ＭＳ Ｐゴシック" charset="0"/>
              </a:defRPr>
            </a:lvl9pPr>
          </a:lstStyle>
          <a:p>
            <a:pPr eaLnBrk="1" hangingPunct="1"/>
            <a:fld id="{0E783E8D-5C56-044D-9663-67612D14A0B4}" type="slidenum">
              <a:rPr lang="en-US" sz="1200">
                <a:latin typeface="Times New Roman" charset="0"/>
              </a:rPr>
              <a:pPr eaLnBrk="1" hangingPunct="1"/>
              <a:t>19</a:t>
            </a:fld>
            <a:endParaRPr lang="en-US" sz="1200">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nl-NL">
              <a:latin typeface="Times New Roman" charset="0"/>
            </a:endParaRPr>
          </a:p>
        </p:txBody>
      </p:sp>
      <p:sp>
        <p:nvSpPr>
          <p:cNvPr id="399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charset="0"/>
                <a:ea typeface="ＭＳ Ｐゴシック" charset="0"/>
                <a:cs typeface="ＭＳ Ｐゴシック" charset="0"/>
              </a:defRPr>
            </a:lvl1pPr>
            <a:lvl2pPr marL="742950" indent="-285750" eaLnBrk="0" hangingPunct="0">
              <a:defRPr sz="4400">
                <a:solidFill>
                  <a:schemeClr val="tx1"/>
                </a:solidFill>
                <a:latin typeface="Tahoma" charset="0"/>
                <a:ea typeface="ＭＳ Ｐゴシック" charset="0"/>
              </a:defRPr>
            </a:lvl2pPr>
            <a:lvl3pPr marL="1143000" indent="-228600" eaLnBrk="0" hangingPunct="0">
              <a:defRPr sz="4400">
                <a:solidFill>
                  <a:schemeClr val="tx1"/>
                </a:solidFill>
                <a:latin typeface="Tahoma" charset="0"/>
                <a:ea typeface="ＭＳ Ｐゴシック" charset="0"/>
              </a:defRPr>
            </a:lvl3pPr>
            <a:lvl4pPr marL="1600200" indent="-228600" eaLnBrk="0" hangingPunct="0">
              <a:defRPr sz="4400">
                <a:solidFill>
                  <a:schemeClr val="tx1"/>
                </a:solidFill>
                <a:latin typeface="Tahoma" charset="0"/>
                <a:ea typeface="ＭＳ Ｐゴシック" charset="0"/>
              </a:defRPr>
            </a:lvl4pPr>
            <a:lvl5pPr marL="2057400" indent="-228600" eaLnBrk="0" hangingPunct="0">
              <a:defRPr sz="4400">
                <a:solidFill>
                  <a:schemeClr val="tx1"/>
                </a:solidFill>
                <a:latin typeface="Tahoma" charset="0"/>
                <a:ea typeface="ＭＳ Ｐゴシック" charset="0"/>
              </a:defRPr>
            </a:lvl5pPr>
            <a:lvl6pPr marL="2514600" indent="-228600" algn="r" eaLnBrk="0" fontAlgn="base" hangingPunct="0">
              <a:spcBef>
                <a:spcPct val="0"/>
              </a:spcBef>
              <a:spcAft>
                <a:spcPct val="0"/>
              </a:spcAft>
              <a:defRPr sz="4400">
                <a:solidFill>
                  <a:schemeClr val="tx1"/>
                </a:solidFill>
                <a:latin typeface="Tahoma" charset="0"/>
                <a:ea typeface="ＭＳ Ｐゴシック" charset="0"/>
              </a:defRPr>
            </a:lvl6pPr>
            <a:lvl7pPr marL="2971800" indent="-228600" algn="r" eaLnBrk="0" fontAlgn="base" hangingPunct="0">
              <a:spcBef>
                <a:spcPct val="0"/>
              </a:spcBef>
              <a:spcAft>
                <a:spcPct val="0"/>
              </a:spcAft>
              <a:defRPr sz="4400">
                <a:solidFill>
                  <a:schemeClr val="tx1"/>
                </a:solidFill>
                <a:latin typeface="Tahoma" charset="0"/>
                <a:ea typeface="ＭＳ Ｐゴシック" charset="0"/>
              </a:defRPr>
            </a:lvl7pPr>
            <a:lvl8pPr marL="3429000" indent="-228600" algn="r" eaLnBrk="0" fontAlgn="base" hangingPunct="0">
              <a:spcBef>
                <a:spcPct val="0"/>
              </a:spcBef>
              <a:spcAft>
                <a:spcPct val="0"/>
              </a:spcAft>
              <a:defRPr sz="4400">
                <a:solidFill>
                  <a:schemeClr val="tx1"/>
                </a:solidFill>
                <a:latin typeface="Tahoma" charset="0"/>
                <a:ea typeface="ＭＳ Ｐゴシック" charset="0"/>
              </a:defRPr>
            </a:lvl8pPr>
            <a:lvl9pPr marL="3886200" indent="-228600" algn="r" eaLnBrk="0" fontAlgn="base" hangingPunct="0">
              <a:spcBef>
                <a:spcPct val="0"/>
              </a:spcBef>
              <a:spcAft>
                <a:spcPct val="0"/>
              </a:spcAft>
              <a:defRPr sz="4400">
                <a:solidFill>
                  <a:schemeClr val="tx1"/>
                </a:solidFill>
                <a:latin typeface="Tahoma" charset="0"/>
                <a:ea typeface="ＭＳ Ｐゴシック" charset="0"/>
              </a:defRPr>
            </a:lvl9pPr>
          </a:lstStyle>
          <a:p>
            <a:pPr eaLnBrk="1" hangingPunct="1"/>
            <a:fld id="{5A8FF5F9-2CED-6B40-92A3-DC24C4C6CEBC}" type="slidenum">
              <a:rPr lang="en-US" sz="1200">
                <a:latin typeface="Times New Roman" charset="0"/>
              </a:rPr>
              <a:pPr eaLnBrk="1" hangingPunct="1"/>
              <a:t>20</a:t>
            </a:fld>
            <a:endParaRPr lang="en-US" sz="1200">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Case 3: HWB enhanced via multiple avenues</a:t>
            </a:r>
          </a:p>
        </p:txBody>
      </p:sp>
      <p:sp>
        <p:nvSpPr>
          <p:cNvPr id="419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charset="0"/>
                <a:ea typeface="ＭＳ Ｐゴシック" charset="0"/>
                <a:cs typeface="ＭＳ Ｐゴシック" charset="0"/>
              </a:defRPr>
            </a:lvl1pPr>
            <a:lvl2pPr marL="742950" indent="-285750" eaLnBrk="0" hangingPunct="0">
              <a:defRPr sz="4400">
                <a:solidFill>
                  <a:schemeClr val="tx1"/>
                </a:solidFill>
                <a:latin typeface="Tahoma" charset="0"/>
                <a:ea typeface="ＭＳ Ｐゴシック" charset="0"/>
              </a:defRPr>
            </a:lvl2pPr>
            <a:lvl3pPr marL="1143000" indent="-228600" eaLnBrk="0" hangingPunct="0">
              <a:defRPr sz="4400">
                <a:solidFill>
                  <a:schemeClr val="tx1"/>
                </a:solidFill>
                <a:latin typeface="Tahoma" charset="0"/>
                <a:ea typeface="ＭＳ Ｐゴシック" charset="0"/>
              </a:defRPr>
            </a:lvl3pPr>
            <a:lvl4pPr marL="1600200" indent="-228600" eaLnBrk="0" hangingPunct="0">
              <a:defRPr sz="4400">
                <a:solidFill>
                  <a:schemeClr val="tx1"/>
                </a:solidFill>
                <a:latin typeface="Tahoma" charset="0"/>
                <a:ea typeface="ＭＳ Ｐゴシック" charset="0"/>
              </a:defRPr>
            </a:lvl4pPr>
            <a:lvl5pPr marL="2057400" indent="-228600" eaLnBrk="0" hangingPunct="0">
              <a:defRPr sz="4400">
                <a:solidFill>
                  <a:schemeClr val="tx1"/>
                </a:solidFill>
                <a:latin typeface="Tahoma" charset="0"/>
                <a:ea typeface="ＭＳ Ｐゴシック" charset="0"/>
              </a:defRPr>
            </a:lvl5pPr>
            <a:lvl6pPr marL="2514600" indent="-228600" algn="r" eaLnBrk="0" fontAlgn="base" hangingPunct="0">
              <a:spcBef>
                <a:spcPct val="0"/>
              </a:spcBef>
              <a:spcAft>
                <a:spcPct val="0"/>
              </a:spcAft>
              <a:defRPr sz="4400">
                <a:solidFill>
                  <a:schemeClr val="tx1"/>
                </a:solidFill>
                <a:latin typeface="Tahoma" charset="0"/>
                <a:ea typeface="ＭＳ Ｐゴシック" charset="0"/>
              </a:defRPr>
            </a:lvl6pPr>
            <a:lvl7pPr marL="2971800" indent="-228600" algn="r" eaLnBrk="0" fontAlgn="base" hangingPunct="0">
              <a:spcBef>
                <a:spcPct val="0"/>
              </a:spcBef>
              <a:spcAft>
                <a:spcPct val="0"/>
              </a:spcAft>
              <a:defRPr sz="4400">
                <a:solidFill>
                  <a:schemeClr val="tx1"/>
                </a:solidFill>
                <a:latin typeface="Tahoma" charset="0"/>
                <a:ea typeface="ＭＳ Ｐゴシック" charset="0"/>
              </a:defRPr>
            </a:lvl7pPr>
            <a:lvl8pPr marL="3429000" indent="-228600" algn="r" eaLnBrk="0" fontAlgn="base" hangingPunct="0">
              <a:spcBef>
                <a:spcPct val="0"/>
              </a:spcBef>
              <a:spcAft>
                <a:spcPct val="0"/>
              </a:spcAft>
              <a:defRPr sz="4400">
                <a:solidFill>
                  <a:schemeClr val="tx1"/>
                </a:solidFill>
                <a:latin typeface="Tahoma" charset="0"/>
                <a:ea typeface="ＭＳ Ｐゴシック" charset="0"/>
              </a:defRPr>
            </a:lvl8pPr>
            <a:lvl9pPr marL="3886200" indent="-228600" algn="r" eaLnBrk="0" fontAlgn="base" hangingPunct="0">
              <a:spcBef>
                <a:spcPct val="0"/>
              </a:spcBef>
              <a:spcAft>
                <a:spcPct val="0"/>
              </a:spcAft>
              <a:defRPr sz="4400">
                <a:solidFill>
                  <a:schemeClr val="tx1"/>
                </a:solidFill>
                <a:latin typeface="Tahoma" charset="0"/>
                <a:ea typeface="ＭＳ Ｐゴシック" charset="0"/>
              </a:defRPr>
            </a:lvl9pPr>
          </a:lstStyle>
          <a:p>
            <a:pPr eaLnBrk="1" hangingPunct="1"/>
            <a:fld id="{5C0C2A8B-E024-524D-910A-2AC533AA02CA}" type="slidenum">
              <a:rPr lang="en-US" sz="1200">
                <a:latin typeface="Times New Roman" charset="0"/>
              </a:rPr>
              <a:pPr eaLnBrk="1" hangingPunct="1"/>
              <a:t>21</a:t>
            </a:fld>
            <a:endParaRPr lang="en-US" sz="1200">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nl-NL">
              <a:latin typeface="Times New Roman" charset="0"/>
            </a:endParaRPr>
          </a:p>
        </p:txBody>
      </p:sp>
      <p:sp>
        <p:nvSpPr>
          <p:cNvPr id="440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charset="0"/>
                <a:ea typeface="ＭＳ Ｐゴシック" charset="0"/>
                <a:cs typeface="ＭＳ Ｐゴシック" charset="0"/>
              </a:defRPr>
            </a:lvl1pPr>
            <a:lvl2pPr marL="742950" indent="-285750" eaLnBrk="0" hangingPunct="0">
              <a:defRPr sz="4400">
                <a:solidFill>
                  <a:schemeClr val="tx1"/>
                </a:solidFill>
                <a:latin typeface="Tahoma" charset="0"/>
                <a:ea typeface="ＭＳ Ｐゴシック" charset="0"/>
              </a:defRPr>
            </a:lvl2pPr>
            <a:lvl3pPr marL="1143000" indent="-228600" eaLnBrk="0" hangingPunct="0">
              <a:defRPr sz="4400">
                <a:solidFill>
                  <a:schemeClr val="tx1"/>
                </a:solidFill>
                <a:latin typeface="Tahoma" charset="0"/>
                <a:ea typeface="ＭＳ Ｐゴシック" charset="0"/>
              </a:defRPr>
            </a:lvl3pPr>
            <a:lvl4pPr marL="1600200" indent="-228600" eaLnBrk="0" hangingPunct="0">
              <a:defRPr sz="4400">
                <a:solidFill>
                  <a:schemeClr val="tx1"/>
                </a:solidFill>
                <a:latin typeface="Tahoma" charset="0"/>
                <a:ea typeface="ＭＳ Ｐゴシック" charset="0"/>
              </a:defRPr>
            </a:lvl4pPr>
            <a:lvl5pPr marL="2057400" indent="-228600" eaLnBrk="0" hangingPunct="0">
              <a:defRPr sz="4400">
                <a:solidFill>
                  <a:schemeClr val="tx1"/>
                </a:solidFill>
                <a:latin typeface="Tahoma" charset="0"/>
                <a:ea typeface="ＭＳ Ｐゴシック" charset="0"/>
              </a:defRPr>
            </a:lvl5pPr>
            <a:lvl6pPr marL="2514600" indent="-228600" algn="r" eaLnBrk="0" fontAlgn="base" hangingPunct="0">
              <a:spcBef>
                <a:spcPct val="0"/>
              </a:spcBef>
              <a:spcAft>
                <a:spcPct val="0"/>
              </a:spcAft>
              <a:defRPr sz="4400">
                <a:solidFill>
                  <a:schemeClr val="tx1"/>
                </a:solidFill>
                <a:latin typeface="Tahoma" charset="0"/>
                <a:ea typeface="ＭＳ Ｐゴシック" charset="0"/>
              </a:defRPr>
            </a:lvl6pPr>
            <a:lvl7pPr marL="2971800" indent="-228600" algn="r" eaLnBrk="0" fontAlgn="base" hangingPunct="0">
              <a:spcBef>
                <a:spcPct val="0"/>
              </a:spcBef>
              <a:spcAft>
                <a:spcPct val="0"/>
              </a:spcAft>
              <a:defRPr sz="4400">
                <a:solidFill>
                  <a:schemeClr val="tx1"/>
                </a:solidFill>
                <a:latin typeface="Tahoma" charset="0"/>
                <a:ea typeface="ＭＳ Ｐゴシック" charset="0"/>
              </a:defRPr>
            </a:lvl7pPr>
            <a:lvl8pPr marL="3429000" indent="-228600" algn="r" eaLnBrk="0" fontAlgn="base" hangingPunct="0">
              <a:spcBef>
                <a:spcPct val="0"/>
              </a:spcBef>
              <a:spcAft>
                <a:spcPct val="0"/>
              </a:spcAft>
              <a:defRPr sz="4400">
                <a:solidFill>
                  <a:schemeClr val="tx1"/>
                </a:solidFill>
                <a:latin typeface="Tahoma" charset="0"/>
                <a:ea typeface="ＭＳ Ｐゴシック" charset="0"/>
              </a:defRPr>
            </a:lvl8pPr>
            <a:lvl9pPr marL="3886200" indent="-228600" algn="r" eaLnBrk="0" fontAlgn="base" hangingPunct="0">
              <a:spcBef>
                <a:spcPct val="0"/>
              </a:spcBef>
              <a:spcAft>
                <a:spcPct val="0"/>
              </a:spcAft>
              <a:defRPr sz="4400">
                <a:solidFill>
                  <a:schemeClr val="tx1"/>
                </a:solidFill>
                <a:latin typeface="Tahoma" charset="0"/>
                <a:ea typeface="ＭＳ Ｐゴシック" charset="0"/>
              </a:defRPr>
            </a:lvl9pPr>
          </a:lstStyle>
          <a:p>
            <a:pPr eaLnBrk="1" hangingPunct="1"/>
            <a:fld id="{E39644AD-CDCA-314C-9944-0CA75E94BBEE}" type="slidenum">
              <a:rPr lang="en-US" sz="1200">
                <a:latin typeface="Times New Roman" charset="0"/>
              </a:rPr>
              <a:pPr eaLnBrk="1" hangingPunct="1"/>
              <a:t>24</a:t>
            </a:fld>
            <a:endParaRPr lang="en-US" sz="1200">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lvl1pPr eaLnBrk="0" hangingPunct="0">
              <a:defRPr sz="4400">
                <a:solidFill>
                  <a:schemeClr val="tx1"/>
                </a:solidFill>
                <a:latin typeface="Tahoma" pitchFamily="34" charset="0"/>
                <a:ea typeface="MS PGothic" pitchFamily="34" charset="-128"/>
              </a:defRPr>
            </a:lvl1pPr>
            <a:lvl2pPr marL="742950" indent="-285750" eaLnBrk="0" hangingPunct="0">
              <a:defRPr sz="4400">
                <a:solidFill>
                  <a:schemeClr val="tx1"/>
                </a:solidFill>
                <a:latin typeface="Tahoma" pitchFamily="34" charset="0"/>
                <a:ea typeface="MS PGothic" pitchFamily="34" charset="-128"/>
              </a:defRPr>
            </a:lvl2pPr>
            <a:lvl3pPr marL="1143000" indent="-228600" eaLnBrk="0" hangingPunct="0">
              <a:defRPr sz="4400">
                <a:solidFill>
                  <a:schemeClr val="tx1"/>
                </a:solidFill>
                <a:latin typeface="Tahoma" pitchFamily="34" charset="0"/>
                <a:ea typeface="MS PGothic" pitchFamily="34" charset="-128"/>
              </a:defRPr>
            </a:lvl3pPr>
            <a:lvl4pPr marL="1600200" indent="-228600" eaLnBrk="0" hangingPunct="0">
              <a:defRPr sz="4400">
                <a:solidFill>
                  <a:schemeClr val="tx1"/>
                </a:solidFill>
                <a:latin typeface="Tahoma" pitchFamily="34" charset="0"/>
                <a:ea typeface="MS PGothic" pitchFamily="34" charset="-128"/>
              </a:defRPr>
            </a:lvl4pPr>
            <a:lvl5pPr marL="2057400" indent="-228600" eaLnBrk="0" hangingPunct="0">
              <a:defRPr sz="4400">
                <a:solidFill>
                  <a:schemeClr val="tx1"/>
                </a:solidFill>
                <a:latin typeface="Tahoma" pitchFamily="34" charset="0"/>
                <a:ea typeface="MS PGothic" pitchFamily="34" charset="-128"/>
              </a:defRPr>
            </a:lvl5pPr>
            <a:lvl6pPr marL="2514600" indent="-228600" algn="r" eaLnBrk="0" fontAlgn="base" hangingPunct="0">
              <a:spcBef>
                <a:spcPct val="0"/>
              </a:spcBef>
              <a:spcAft>
                <a:spcPct val="0"/>
              </a:spcAft>
              <a:defRPr sz="4400">
                <a:solidFill>
                  <a:schemeClr val="tx1"/>
                </a:solidFill>
                <a:latin typeface="Tahoma" pitchFamily="34" charset="0"/>
                <a:ea typeface="MS PGothic" pitchFamily="34" charset="-128"/>
              </a:defRPr>
            </a:lvl6pPr>
            <a:lvl7pPr marL="2971800" indent="-228600" algn="r" eaLnBrk="0" fontAlgn="base" hangingPunct="0">
              <a:spcBef>
                <a:spcPct val="0"/>
              </a:spcBef>
              <a:spcAft>
                <a:spcPct val="0"/>
              </a:spcAft>
              <a:defRPr sz="4400">
                <a:solidFill>
                  <a:schemeClr val="tx1"/>
                </a:solidFill>
                <a:latin typeface="Tahoma" pitchFamily="34" charset="0"/>
                <a:ea typeface="MS PGothic" pitchFamily="34" charset="-128"/>
              </a:defRPr>
            </a:lvl7pPr>
            <a:lvl8pPr marL="3429000" indent="-228600" algn="r" eaLnBrk="0" fontAlgn="base" hangingPunct="0">
              <a:spcBef>
                <a:spcPct val="0"/>
              </a:spcBef>
              <a:spcAft>
                <a:spcPct val="0"/>
              </a:spcAft>
              <a:defRPr sz="4400">
                <a:solidFill>
                  <a:schemeClr val="tx1"/>
                </a:solidFill>
                <a:latin typeface="Tahoma" pitchFamily="34" charset="0"/>
                <a:ea typeface="MS PGothic" pitchFamily="34" charset="-128"/>
              </a:defRPr>
            </a:lvl8pPr>
            <a:lvl9pPr marL="3886200" indent="-228600" algn="r" eaLnBrk="0" fontAlgn="base" hangingPunct="0">
              <a:spcBef>
                <a:spcPct val="0"/>
              </a:spcBef>
              <a:spcAft>
                <a:spcPct val="0"/>
              </a:spcAft>
              <a:defRPr sz="4400">
                <a:solidFill>
                  <a:schemeClr val="tx1"/>
                </a:solidFill>
                <a:latin typeface="Tahoma" pitchFamily="34" charset="0"/>
                <a:ea typeface="MS PGothic" pitchFamily="34" charset="-128"/>
              </a:defRPr>
            </a:lvl9pPr>
          </a:lstStyle>
          <a:p>
            <a:pPr eaLnBrk="1" hangingPunct="1">
              <a:defRPr/>
            </a:pPr>
            <a:fld id="{4D0C3E66-E781-4F25-AF53-1377297BB3FE}" type="slidenum">
              <a:rPr lang="en-US" sz="1200" smtClean="0">
                <a:effectLst>
                  <a:outerShdw blurRad="38100" dist="38100" dir="2700000" algn="tl">
                    <a:srgbClr val="C0C0C0"/>
                  </a:outerShdw>
                </a:effectLst>
                <a:latin typeface="Times New Roman" pitchFamily="18" charset="0"/>
              </a:rPr>
              <a:pPr eaLnBrk="1" hangingPunct="1">
                <a:defRPr/>
              </a:pPr>
              <a:t>2</a:t>
            </a:fld>
            <a:endParaRPr lang="en-US" sz="1200" smtClean="0">
              <a:effectLst>
                <a:outerShdw blurRad="38100" dist="38100" dir="2700000" algn="tl">
                  <a:srgbClr val="C0C0C0"/>
                </a:outerShdw>
              </a:effectLst>
              <a:latin typeface="Times New Roman"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MAY NOT BE NECESSARY TO INCLUDE THIS SLIDE</a:t>
            </a:r>
          </a:p>
        </p:txBody>
      </p:sp>
      <p:sp>
        <p:nvSpPr>
          <p:cNvPr id="184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charset="0"/>
                <a:ea typeface="ＭＳ Ｐゴシック" charset="0"/>
                <a:cs typeface="ＭＳ Ｐゴシック" charset="0"/>
              </a:defRPr>
            </a:lvl1pPr>
            <a:lvl2pPr marL="742950" indent="-285750" eaLnBrk="0" hangingPunct="0">
              <a:defRPr sz="4400">
                <a:solidFill>
                  <a:schemeClr val="tx1"/>
                </a:solidFill>
                <a:latin typeface="Tahoma" charset="0"/>
                <a:ea typeface="ＭＳ Ｐゴシック" charset="0"/>
              </a:defRPr>
            </a:lvl2pPr>
            <a:lvl3pPr marL="1143000" indent="-228600" eaLnBrk="0" hangingPunct="0">
              <a:defRPr sz="4400">
                <a:solidFill>
                  <a:schemeClr val="tx1"/>
                </a:solidFill>
                <a:latin typeface="Tahoma" charset="0"/>
                <a:ea typeface="ＭＳ Ｐゴシック" charset="0"/>
              </a:defRPr>
            </a:lvl3pPr>
            <a:lvl4pPr marL="1600200" indent="-228600" eaLnBrk="0" hangingPunct="0">
              <a:defRPr sz="4400">
                <a:solidFill>
                  <a:schemeClr val="tx1"/>
                </a:solidFill>
                <a:latin typeface="Tahoma" charset="0"/>
                <a:ea typeface="ＭＳ Ｐゴシック" charset="0"/>
              </a:defRPr>
            </a:lvl4pPr>
            <a:lvl5pPr marL="2057400" indent="-228600" eaLnBrk="0" hangingPunct="0">
              <a:defRPr sz="4400">
                <a:solidFill>
                  <a:schemeClr val="tx1"/>
                </a:solidFill>
                <a:latin typeface="Tahoma" charset="0"/>
                <a:ea typeface="ＭＳ Ｐゴシック" charset="0"/>
              </a:defRPr>
            </a:lvl5pPr>
            <a:lvl6pPr marL="2514600" indent="-228600" algn="r" eaLnBrk="0" fontAlgn="base" hangingPunct="0">
              <a:spcBef>
                <a:spcPct val="0"/>
              </a:spcBef>
              <a:spcAft>
                <a:spcPct val="0"/>
              </a:spcAft>
              <a:defRPr sz="4400">
                <a:solidFill>
                  <a:schemeClr val="tx1"/>
                </a:solidFill>
                <a:latin typeface="Tahoma" charset="0"/>
                <a:ea typeface="ＭＳ Ｐゴシック" charset="0"/>
              </a:defRPr>
            </a:lvl6pPr>
            <a:lvl7pPr marL="2971800" indent="-228600" algn="r" eaLnBrk="0" fontAlgn="base" hangingPunct="0">
              <a:spcBef>
                <a:spcPct val="0"/>
              </a:spcBef>
              <a:spcAft>
                <a:spcPct val="0"/>
              </a:spcAft>
              <a:defRPr sz="4400">
                <a:solidFill>
                  <a:schemeClr val="tx1"/>
                </a:solidFill>
                <a:latin typeface="Tahoma" charset="0"/>
                <a:ea typeface="ＭＳ Ｐゴシック" charset="0"/>
              </a:defRPr>
            </a:lvl7pPr>
            <a:lvl8pPr marL="3429000" indent="-228600" algn="r" eaLnBrk="0" fontAlgn="base" hangingPunct="0">
              <a:spcBef>
                <a:spcPct val="0"/>
              </a:spcBef>
              <a:spcAft>
                <a:spcPct val="0"/>
              </a:spcAft>
              <a:defRPr sz="4400">
                <a:solidFill>
                  <a:schemeClr val="tx1"/>
                </a:solidFill>
                <a:latin typeface="Tahoma" charset="0"/>
                <a:ea typeface="ＭＳ Ｐゴシック" charset="0"/>
              </a:defRPr>
            </a:lvl8pPr>
            <a:lvl9pPr marL="3886200" indent="-228600" algn="r" eaLnBrk="0" fontAlgn="base" hangingPunct="0">
              <a:spcBef>
                <a:spcPct val="0"/>
              </a:spcBef>
              <a:spcAft>
                <a:spcPct val="0"/>
              </a:spcAft>
              <a:defRPr sz="4400">
                <a:solidFill>
                  <a:schemeClr val="tx1"/>
                </a:solidFill>
                <a:latin typeface="Tahoma" charset="0"/>
                <a:ea typeface="ＭＳ Ｐゴシック" charset="0"/>
              </a:defRPr>
            </a:lvl9pPr>
          </a:lstStyle>
          <a:p>
            <a:pPr eaLnBrk="1" hangingPunct="1"/>
            <a:fld id="{0037FFBA-62E1-B746-9F94-DDC329F7050F}" type="slidenum">
              <a:rPr lang="en-US" sz="1200">
                <a:latin typeface="Times New Roman" charset="0"/>
              </a:rPr>
              <a:pPr eaLnBrk="1" hangingPunct="1"/>
              <a:t>3</a:t>
            </a:fld>
            <a:endParaRPr lang="en-US" sz="1200">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Steps 1 and 2 are iterative and/or parallel</a:t>
            </a: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charset="0"/>
                <a:ea typeface="ＭＳ Ｐゴシック" charset="0"/>
                <a:cs typeface="ＭＳ Ｐゴシック" charset="0"/>
              </a:defRPr>
            </a:lvl1pPr>
            <a:lvl2pPr marL="742950" indent="-285750" eaLnBrk="0" hangingPunct="0">
              <a:defRPr sz="4400">
                <a:solidFill>
                  <a:schemeClr val="tx1"/>
                </a:solidFill>
                <a:latin typeface="Tahoma" charset="0"/>
                <a:ea typeface="ＭＳ Ｐゴシック" charset="0"/>
              </a:defRPr>
            </a:lvl2pPr>
            <a:lvl3pPr marL="1143000" indent="-228600" eaLnBrk="0" hangingPunct="0">
              <a:defRPr sz="4400">
                <a:solidFill>
                  <a:schemeClr val="tx1"/>
                </a:solidFill>
                <a:latin typeface="Tahoma" charset="0"/>
                <a:ea typeface="ＭＳ Ｐゴシック" charset="0"/>
              </a:defRPr>
            </a:lvl3pPr>
            <a:lvl4pPr marL="1600200" indent="-228600" eaLnBrk="0" hangingPunct="0">
              <a:defRPr sz="4400">
                <a:solidFill>
                  <a:schemeClr val="tx1"/>
                </a:solidFill>
                <a:latin typeface="Tahoma" charset="0"/>
                <a:ea typeface="ＭＳ Ｐゴシック" charset="0"/>
              </a:defRPr>
            </a:lvl4pPr>
            <a:lvl5pPr marL="2057400" indent="-228600" eaLnBrk="0" hangingPunct="0">
              <a:defRPr sz="4400">
                <a:solidFill>
                  <a:schemeClr val="tx1"/>
                </a:solidFill>
                <a:latin typeface="Tahoma" charset="0"/>
                <a:ea typeface="ＭＳ Ｐゴシック" charset="0"/>
              </a:defRPr>
            </a:lvl5pPr>
            <a:lvl6pPr marL="2514600" indent="-228600" algn="r" eaLnBrk="0" fontAlgn="base" hangingPunct="0">
              <a:spcBef>
                <a:spcPct val="0"/>
              </a:spcBef>
              <a:spcAft>
                <a:spcPct val="0"/>
              </a:spcAft>
              <a:defRPr sz="4400">
                <a:solidFill>
                  <a:schemeClr val="tx1"/>
                </a:solidFill>
                <a:latin typeface="Tahoma" charset="0"/>
                <a:ea typeface="ＭＳ Ｐゴシック" charset="0"/>
              </a:defRPr>
            </a:lvl6pPr>
            <a:lvl7pPr marL="2971800" indent="-228600" algn="r" eaLnBrk="0" fontAlgn="base" hangingPunct="0">
              <a:spcBef>
                <a:spcPct val="0"/>
              </a:spcBef>
              <a:spcAft>
                <a:spcPct val="0"/>
              </a:spcAft>
              <a:defRPr sz="4400">
                <a:solidFill>
                  <a:schemeClr val="tx1"/>
                </a:solidFill>
                <a:latin typeface="Tahoma" charset="0"/>
                <a:ea typeface="ＭＳ Ｐゴシック" charset="0"/>
              </a:defRPr>
            </a:lvl7pPr>
            <a:lvl8pPr marL="3429000" indent="-228600" algn="r" eaLnBrk="0" fontAlgn="base" hangingPunct="0">
              <a:spcBef>
                <a:spcPct val="0"/>
              </a:spcBef>
              <a:spcAft>
                <a:spcPct val="0"/>
              </a:spcAft>
              <a:defRPr sz="4400">
                <a:solidFill>
                  <a:schemeClr val="tx1"/>
                </a:solidFill>
                <a:latin typeface="Tahoma" charset="0"/>
                <a:ea typeface="ＭＳ Ｐゴシック" charset="0"/>
              </a:defRPr>
            </a:lvl8pPr>
            <a:lvl9pPr marL="3886200" indent="-228600" algn="r" eaLnBrk="0" fontAlgn="base" hangingPunct="0">
              <a:spcBef>
                <a:spcPct val="0"/>
              </a:spcBef>
              <a:spcAft>
                <a:spcPct val="0"/>
              </a:spcAft>
              <a:defRPr sz="4400">
                <a:solidFill>
                  <a:schemeClr val="tx1"/>
                </a:solidFill>
                <a:latin typeface="Tahoma" charset="0"/>
                <a:ea typeface="ＭＳ Ｐゴシック" charset="0"/>
              </a:defRPr>
            </a:lvl9pPr>
          </a:lstStyle>
          <a:p>
            <a:pPr eaLnBrk="1" hangingPunct="1"/>
            <a:fld id="{CA411C3B-4826-C841-A7A9-03AEF690D244}" type="slidenum">
              <a:rPr lang="en-US" sz="1200">
                <a:latin typeface="Times New Roman" charset="0"/>
              </a:rPr>
              <a:pPr eaLnBrk="1" hangingPunct="1"/>
              <a:t>6</a:t>
            </a:fld>
            <a:endParaRPr lang="en-US" sz="120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Steps 1 and 2 are iterative and/or parallel</a:t>
            </a: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charset="0"/>
                <a:ea typeface="ＭＳ Ｐゴシック" charset="0"/>
                <a:cs typeface="ＭＳ Ｐゴシック" charset="0"/>
              </a:defRPr>
            </a:lvl1pPr>
            <a:lvl2pPr marL="742950" indent="-285750" eaLnBrk="0" hangingPunct="0">
              <a:defRPr sz="4400">
                <a:solidFill>
                  <a:schemeClr val="tx1"/>
                </a:solidFill>
                <a:latin typeface="Tahoma" charset="0"/>
                <a:ea typeface="ＭＳ Ｐゴシック" charset="0"/>
              </a:defRPr>
            </a:lvl2pPr>
            <a:lvl3pPr marL="1143000" indent="-228600" eaLnBrk="0" hangingPunct="0">
              <a:defRPr sz="4400">
                <a:solidFill>
                  <a:schemeClr val="tx1"/>
                </a:solidFill>
                <a:latin typeface="Tahoma" charset="0"/>
                <a:ea typeface="ＭＳ Ｐゴシック" charset="0"/>
              </a:defRPr>
            </a:lvl3pPr>
            <a:lvl4pPr marL="1600200" indent="-228600" eaLnBrk="0" hangingPunct="0">
              <a:defRPr sz="4400">
                <a:solidFill>
                  <a:schemeClr val="tx1"/>
                </a:solidFill>
                <a:latin typeface="Tahoma" charset="0"/>
                <a:ea typeface="ＭＳ Ｐゴシック" charset="0"/>
              </a:defRPr>
            </a:lvl4pPr>
            <a:lvl5pPr marL="2057400" indent="-228600" eaLnBrk="0" hangingPunct="0">
              <a:defRPr sz="4400">
                <a:solidFill>
                  <a:schemeClr val="tx1"/>
                </a:solidFill>
                <a:latin typeface="Tahoma" charset="0"/>
                <a:ea typeface="ＭＳ Ｐゴシック" charset="0"/>
              </a:defRPr>
            </a:lvl5pPr>
            <a:lvl6pPr marL="2514600" indent="-228600" algn="r" eaLnBrk="0" fontAlgn="base" hangingPunct="0">
              <a:spcBef>
                <a:spcPct val="0"/>
              </a:spcBef>
              <a:spcAft>
                <a:spcPct val="0"/>
              </a:spcAft>
              <a:defRPr sz="4400">
                <a:solidFill>
                  <a:schemeClr val="tx1"/>
                </a:solidFill>
                <a:latin typeface="Tahoma" charset="0"/>
                <a:ea typeface="ＭＳ Ｐゴシック" charset="0"/>
              </a:defRPr>
            </a:lvl6pPr>
            <a:lvl7pPr marL="2971800" indent="-228600" algn="r" eaLnBrk="0" fontAlgn="base" hangingPunct="0">
              <a:spcBef>
                <a:spcPct val="0"/>
              </a:spcBef>
              <a:spcAft>
                <a:spcPct val="0"/>
              </a:spcAft>
              <a:defRPr sz="4400">
                <a:solidFill>
                  <a:schemeClr val="tx1"/>
                </a:solidFill>
                <a:latin typeface="Tahoma" charset="0"/>
                <a:ea typeface="ＭＳ Ｐゴシック" charset="0"/>
              </a:defRPr>
            </a:lvl7pPr>
            <a:lvl8pPr marL="3429000" indent="-228600" algn="r" eaLnBrk="0" fontAlgn="base" hangingPunct="0">
              <a:spcBef>
                <a:spcPct val="0"/>
              </a:spcBef>
              <a:spcAft>
                <a:spcPct val="0"/>
              </a:spcAft>
              <a:defRPr sz="4400">
                <a:solidFill>
                  <a:schemeClr val="tx1"/>
                </a:solidFill>
                <a:latin typeface="Tahoma" charset="0"/>
                <a:ea typeface="ＭＳ Ｐゴシック" charset="0"/>
              </a:defRPr>
            </a:lvl8pPr>
            <a:lvl9pPr marL="3886200" indent="-228600" algn="r" eaLnBrk="0" fontAlgn="base" hangingPunct="0">
              <a:spcBef>
                <a:spcPct val="0"/>
              </a:spcBef>
              <a:spcAft>
                <a:spcPct val="0"/>
              </a:spcAft>
              <a:defRPr sz="4400">
                <a:solidFill>
                  <a:schemeClr val="tx1"/>
                </a:solidFill>
                <a:latin typeface="Tahoma" charset="0"/>
                <a:ea typeface="ＭＳ Ｐゴシック" charset="0"/>
              </a:defRPr>
            </a:lvl9pPr>
          </a:lstStyle>
          <a:p>
            <a:pPr eaLnBrk="1" hangingPunct="1"/>
            <a:fld id="{CA411C3B-4826-C841-A7A9-03AEF690D244}" type="slidenum">
              <a:rPr lang="en-US" sz="1200">
                <a:latin typeface="Times New Roman" charset="0"/>
              </a:rPr>
              <a:pPr eaLnBrk="1" hangingPunct="1"/>
              <a:t>8</a:t>
            </a:fld>
            <a:endParaRPr lang="en-US" sz="1200">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Steps 1 and 2 are iterative and/or parallel</a:t>
            </a: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charset="0"/>
                <a:ea typeface="ＭＳ Ｐゴシック" charset="0"/>
                <a:cs typeface="ＭＳ Ｐゴシック" charset="0"/>
              </a:defRPr>
            </a:lvl1pPr>
            <a:lvl2pPr marL="742950" indent="-285750" eaLnBrk="0" hangingPunct="0">
              <a:defRPr sz="4400">
                <a:solidFill>
                  <a:schemeClr val="tx1"/>
                </a:solidFill>
                <a:latin typeface="Tahoma" charset="0"/>
                <a:ea typeface="ＭＳ Ｐゴシック" charset="0"/>
              </a:defRPr>
            </a:lvl2pPr>
            <a:lvl3pPr marL="1143000" indent="-228600" eaLnBrk="0" hangingPunct="0">
              <a:defRPr sz="4400">
                <a:solidFill>
                  <a:schemeClr val="tx1"/>
                </a:solidFill>
                <a:latin typeface="Tahoma" charset="0"/>
                <a:ea typeface="ＭＳ Ｐゴシック" charset="0"/>
              </a:defRPr>
            </a:lvl3pPr>
            <a:lvl4pPr marL="1600200" indent="-228600" eaLnBrk="0" hangingPunct="0">
              <a:defRPr sz="4400">
                <a:solidFill>
                  <a:schemeClr val="tx1"/>
                </a:solidFill>
                <a:latin typeface="Tahoma" charset="0"/>
                <a:ea typeface="ＭＳ Ｐゴシック" charset="0"/>
              </a:defRPr>
            </a:lvl4pPr>
            <a:lvl5pPr marL="2057400" indent="-228600" eaLnBrk="0" hangingPunct="0">
              <a:defRPr sz="4400">
                <a:solidFill>
                  <a:schemeClr val="tx1"/>
                </a:solidFill>
                <a:latin typeface="Tahoma" charset="0"/>
                <a:ea typeface="ＭＳ Ｐゴシック" charset="0"/>
              </a:defRPr>
            </a:lvl5pPr>
            <a:lvl6pPr marL="2514600" indent="-228600" algn="r" eaLnBrk="0" fontAlgn="base" hangingPunct="0">
              <a:spcBef>
                <a:spcPct val="0"/>
              </a:spcBef>
              <a:spcAft>
                <a:spcPct val="0"/>
              </a:spcAft>
              <a:defRPr sz="4400">
                <a:solidFill>
                  <a:schemeClr val="tx1"/>
                </a:solidFill>
                <a:latin typeface="Tahoma" charset="0"/>
                <a:ea typeface="ＭＳ Ｐゴシック" charset="0"/>
              </a:defRPr>
            </a:lvl6pPr>
            <a:lvl7pPr marL="2971800" indent="-228600" algn="r" eaLnBrk="0" fontAlgn="base" hangingPunct="0">
              <a:spcBef>
                <a:spcPct val="0"/>
              </a:spcBef>
              <a:spcAft>
                <a:spcPct val="0"/>
              </a:spcAft>
              <a:defRPr sz="4400">
                <a:solidFill>
                  <a:schemeClr val="tx1"/>
                </a:solidFill>
                <a:latin typeface="Tahoma" charset="0"/>
                <a:ea typeface="ＭＳ Ｐゴシック" charset="0"/>
              </a:defRPr>
            </a:lvl7pPr>
            <a:lvl8pPr marL="3429000" indent="-228600" algn="r" eaLnBrk="0" fontAlgn="base" hangingPunct="0">
              <a:spcBef>
                <a:spcPct val="0"/>
              </a:spcBef>
              <a:spcAft>
                <a:spcPct val="0"/>
              </a:spcAft>
              <a:defRPr sz="4400">
                <a:solidFill>
                  <a:schemeClr val="tx1"/>
                </a:solidFill>
                <a:latin typeface="Tahoma" charset="0"/>
                <a:ea typeface="ＭＳ Ｐゴシック" charset="0"/>
              </a:defRPr>
            </a:lvl8pPr>
            <a:lvl9pPr marL="3886200" indent="-228600" algn="r" eaLnBrk="0" fontAlgn="base" hangingPunct="0">
              <a:spcBef>
                <a:spcPct val="0"/>
              </a:spcBef>
              <a:spcAft>
                <a:spcPct val="0"/>
              </a:spcAft>
              <a:defRPr sz="4400">
                <a:solidFill>
                  <a:schemeClr val="tx1"/>
                </a:solidFill>
                <a:latin typeface="Tahoma" charset="0"/>
                <a:ea typeface="ＭＳ Ｐゴシック" charset="0"/>
              </a:defRPr>
            </a:lvl9pPr>
          </a:lstStyle>
          <a:p>
            <a:pPr eaLnBrk="1" hangingPunct="1"/>
            <a:fld id="{8F7E65E3-AFC4-6746-95A0-D60A86A63634}" type="slidenum">
              <a:rPr lang="en-US" sz="1200">
                <a:latin typeface="Times New Roman" charset="0"/>
              </a:rPr>
              <a:pPr eaLnBrk="1" hangingPunct="1"/>
              <a:t>9</a:t>
            </a:fld>
            <a:endParaRPr lang="en-US" sz="1200">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Steps 1 and 2 are iterative and/or parallel</a:t>
            </a: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charset="0"/>
                <a:ea typeface="ＭＳ Ｐゴシック" charset="0"/>
                <a:cs typeface="ＭＳ Ｐゴシック" charset="0"/>
              </a:defRPr>
            </a:lvl1pPr>
            <a:lvl2pPr marL="742950" indent="-285750" eaLnBrk="0" hangingPunct="0">
              <a:defRPr sz="4400">
                <a:solidFill>
                  <a:schemeClr val="tx1"/>
                </a:solidFill>
                <a:latin typeface="Tahoma" charset="0"/>
                <a:ea typeface="ＭＳ Ｐゴシック" charset="0"/>
              </a:defRPr>
            </a:lvl2pPr>
            <a:lvl3pPr marL="1143000" indent="-228600" eaLnBrk="0" hangingPunct="0">
              <a:defRPr sz="4400">
                <a:solidFill>
                  <a:schemeClr val="tx1"/>
                </a:solidFill>
                <a:latin typeface="Tahoma" charset="0"/>
                <a:ea typeface="ＭＳ Ｐゴシック" charset="0"/>
              </a:defRPr>
            </a:lvl3pPr>
            <a:lvl4pPr marL="1600200" indent="-228600" eaLnBrk="0" hangingPunct="0">
              <a:defRPr sz="4400">
                <a:solidFill>
                  <a:schemeClr val="tx1"/>
                </a:solidFill>
                <a:latin typeface="Tahoma" charset="0"/>
                <a:ea typeface="ＭＳ Ｐゴシック" charset="0"/>
              </a:defRPr>
            </a:lvl4pPr>
            <a:lvl5pPr marL="2057400" indent="-228600" eaLnBrk="0" hangingPunct="0">
              <a:defRPr sz="4400">
                <a:solidFill>
                  <a:schemeClr val="tx1"/>
                </a:solidFill>
                <a:latin typeface="Tahoma" charset="0"/>
                <a:ea typeface="ＭＳ Ｐゴシック" charset="0"/>
              </a:defRPr>
            </a:lvl5pPr>
            <a:lvl6pPr marL="2514600" indent="-228600" algn="r" eaLnBrk="0" fontAlgn="base" hangingPunct="0">
              <a:spcBef>
                <a:spcPct val="0"/>
              </a:spcBef>
              <a:spcAft>
                <a:spcPct val="0"/>
              </a:spcAft>
              <a:defRPr sz="4400">
                <a:solidFill>
                  <a:schemeClr val="tx1"/>
                </a:solidFill>
                <a:latin typeface="Tahoma" charset="0"/>
                <a:ea typeface="ＭＳ Ｐゴシック" charset="0"/>
              </a:defRPr>
            </a:lvl6pPr>
            <a:lvl7pPr marL="2971800" indent="-228600" algn="r" eaLnBrk="0" fontAlgn="base" hangingPunct="0">
              <a:spcBef>
                <a:spcPct val="0"/>
              </a:spcBef>
              <a:spcAft>
                <a:spcPct val="0"/>
              </a:spcAft>
              <a:defRPr sz="4400">
                <a:solidFill>
                  <a:schemeClr val="tx1"/>
                </a:solidFill>
                <a:latin typeface="Tahoma" charset="0"/>
                <a:ea typeface="ＭＳ Ｐゴシック" charset="0"/>
              </a:defRPr>
            </a:lvl7pPr>
            <a:lvl8pPr marL="3429000" indent="-228600" algn="r" eaLnBrk="0" fontAlgn="base" hangingPunct="0">
              <a:spcBef>
                <a:spcPct val="0"/>
              </a:spcBef>
              <a:spcAft>
                <a:spcPct val="0"/>
              </a:spcAft>
              <a:defRPr sz="4400">
                <a:solidFill>
                  <a:schemeClr val="tx1"/>
                </a:solidFill>
                <a:latin typeface="Tahoma" charset="0"/>
                <a:ea typeface="ＭＳ Ｐゴシック" charset="0"/>
              </a:defRPr>
            </a:lvl8pPr>
            <a:lvl9pPr marL="3886200" indent="-228600" algn="r" eaLnBrk="0" fontAlgn="base" hangingPunct="0">
              <a:spcBef>
                <a:spcPct val="0"/>
              </a:spcBef>
              <a:spcAft>
                <a:spcPct val="0"/>
              </a:spcAft>
              <a:defRPr sz="4400">
                <a:solidFill>
                  <a:schemeClr val="tx1"/>
                </a:solidFill>
                <a:latin typeface="Tahoma" charset="0"/>
                <a:ea typeface="ＭＳ Ｐゴシック" charset="0"/>
              </a:defRPr>
            </a:lvl9pPr>
          </a:lstStyle>
          <a:p>
            <a:pPr eaLnBrk="1" hangingPunct="1"/>
            <a:fld id="{8F7E65E3-AFC4-6746-95A0-D60A86A63634}" type="slidenum">
              <a:rPr lang="en-US" sz="1200">
                <a:latin typeface="Times New Roman" charset="0"/>
              </a:rPr>
              <a:pPr eaLnBrk="1" hangingPunct="1"/>
              <a:t>10</a:t>
            </a:fld>
            <a:endParaRPr lang="en-US" sz="1200">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Steps 1 and 2 are iterative and/or parallel</a:t>
            </a: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charset="0"/>
                <a:ea typeface="ＭＳ Ｐゴシック" charset="0"/>
                <a:cs typeface="ＭＳ Ｐゴシック" charset="0"/>
              </a:defRPr>
            </a:lvl1pPr>
            <a:lvl2pPr marL="742950" indent="-285750" eaLnBrk="0" hangingPunct="0">
              <a:defRPr sz="4400">
                <a:solidFill>
                  <a:schemeClr val="tx1"/>
                </a:solidFill>
                <a:latin typeface="Tahoma" charset="0"/>
                <a:ea typeface="ＭＳ Ｐゴシック" charset="0"/>
              </a:defRPr>
            </a:lvl2pPr>
            <a:lvl3pPr marL="1143000" indent="-228600" eaLnBrk="0" hangingPunct="0">
              <a:defRPr sz="4400">
                <a:solidFill>
                  <a:schemeClr val="tx1"/>
                </a:solidFill>
                <a:latin typeface="Tahoma" charset="0"/>
                <a:ea typeface="ＭＳ Ｐゴシック" charset="0"/>
              </a:defRPr>
            </a:lvl3pPr>
            <a:lvl4pPr marL="1600200" indent="-228600" eaLnBrk="0" hangingPunct="0">
              <a:defRPr sz="4400">
                <a:solidFill>
                  <a:schemeClr val="tx1"/>
                </a:solidFill>
                <a:latin typeface="Tahoma" charset="0"/>
                <a:ea typeface="ＭＳ Ｐゴシック" charset="0"/>
              </a:defRPr>
            </a:lvl4pPr>
            <a:lvl5pPr marL="2057400" indent="-228600" eaLnBrk="0" hangingPunct="0">
              <a:defRPr sz="4400">
                <a:solidFill>
                  <a:schemeClr val="tx1"/>
                </a:solidFill>
                <a:latin typeface="Tahoma" charset="0"/>
                <a:ea typeface="ＭＳ Ｐゴシック" charset="0"/>
              </a:defRPr>
            </a:lvl5pPr>
            <a:lvl6pPr marL="2514600" indent="-228600" algn="r" eaLnBrk="0" fontAlgn="base" hangingPunct="0">
              <a:spcBef>
                <a:spcPct val="0"/>
              </a:spcBef>
              <a:spcAft>
                <a:spcPct val="0"/>
              </a:spcAft>
              <a:defRPr sz="4400">
                <a:solidFill>
                  <a:schemeClr val="tx1"/>
                </a:solidFill>
                <a:latin typeface="Tahoma" charset="0"/>
                <a:ea typeface="ＭＳ Ｐゴシック" charset="0"/>
              </a:defRPr>
            </a:lvl6pPr>
            <a:lvl7pPr marL="2971800" indent="-228600" algn="r" eaLnBrk="0" fontAlgn="base" hangingPunct="0">
              <a:spcBef>
                <a:spcPct val="0"/>
              </a:spcBef>
              <a:spcAft>
                <a:spcPct val="0"/>
              </a:spcAft>
              <a:defRPr sz="4400">
                <a:solidFill>
                  <a:schemeClr val="tx1"/>
                </a:solidFill>
                <a:latin typeface="Tahoma" charset="0"/>
                <a:ea typeface="ＭＳ Ｐゴシック" charset="0"/>
              </a:defRPr>
            </a:lvl7pPr>
            <a:lvl8pPr marL="3429000" indent="-228600" algn="r" eaLnBrk="0" fontAlgn="base" hangingPunct="0">
              <a:spcBef>
                <a:spcPct val="0"/>
              </a:spcBef>
              <a:spcAft>
                <a:spcPct val="0"/>
              </a:spcAft>
              <a:defRPr sz="4400">
                <a:solidFill>
                  <a:schemeClr val="tx1"/>
                </a:solidFill>
                <a:latin typeface="Tahoma" charset="0"/>
                <a:ea typeface="ＭＳ Ｐゴシック" charset="0"/>
              </a:defRPr>
            </a:lvl8pPr>
            <a:lvl9pPr marL="3886200" indent="-228600" algn="r" eaLnBrk="0" fontAlgn="base" hangingPunct="0">
              <a:spcBef>
                <a:spcPct val="0"/>
              </a:spcBef>
              <a:spcAft>
                <a:spcPct val="0"/>
              </a:spcAft>
              <a:defRPr sz="4400">
                <a:solidFill>
                  <a:schemeClr val="tx1"/>
                </a:solidFill>
                <a:latin typeface="Tahoma" charset="0"/>
                <a:ea typeface="ＭＳ Ｐゴシック" charset="0"/>
              </a:defRPr>
            </a:lvl9pPr>
          </a:lstStyle>
          <a:p>
            <a:pPr eaLnBrk="1" hangingPunct="1"/>
            <a:fld id="{8F7E65E3-AFC4-6746-95A0-D60A86A63634}" type="slidenum">
              <a:rPr lang="en-US" sz="1200">
                <a:latin typeface="Times New Roman" charset="0"/>
              </a:rPr>
              <a:pPr eaLnBrk="1" hangingPunct="1"/>
              <a:t>11</a:t>
            </a:fld>
            <a:endParaRPr lang="en-US" sz="1200">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Steps 1 and 2 are iterative and/or parallel</a:t>
            </a: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charset="0"/>
                <a:ea typeface="ＭＳ Ｐゴシック" charset="0"/>
                <a:cs typeface="ＭＳ Ｐゴシック" charset="0"/>
              </a:defRPr>
            </a:lvl1pPr>
            <a:lvl2pPr marL="742950" indent="-285750" eaLnBrk="0" hangingPunct="0">
              <a:defRPr sz="4400">
                <a:solidFill>
                  <a:schemeClr val="tx1"/>
                </a:solidFill>
                <a:latin typeface="Tahoma" charset="0"/>
                <a:ea typeface="ＭＳ Ｐゴシック" charset="0"/>
              </a:defRPr>
            </a:lvl2pPr>
            <a:lvl3pPr marL="1143000" indent="-228600" eaLnBrk="0" hangingPunct="0">
              <a:defRPr sz="4400">
                <a:solidFill>
                  <a:schemeClr val="tx1"/>
                </a:solidFill>
                <a:latin typeface="Tahoma" charset="0"/>
                <a:ea typeface="ＭＳ Ｐゴシック" charset="0"/>
              </a:defRPr>
            </a:lvl3pPr>
            <a:lvl4pPr marL="1600200" indent="-228600" eaLnBrk="0" hangingPunct="0">
              <a:defRPr sz="4400">
                <a:solidFill>
                  <a:schemeClr val="tx1"/>
                </a:solidFill>
                <a:latin typeface="Tahoma" charset="0"/>
                <a:ea typeface="ＭＳ Ｐゴシック" charset="0"/>
              </a:defRPr>
            </a:lvl4pPr>
            <a:lvl5pPr marL="2057400" indent="-228600" eaLnBrk="0" hangingPunct="0">
              <a:defRPr sz="4400">
                <a:solidFill>
                  <a:schemeClr val="tx1"/>
                </a:solidFill>
                <a:latin typeface="Tahoma" charset="0"/>
                <a:ea typeface="ＭＳ Ｐゴシック" charset="0"/>
              </a:defRPr>
            </a:lvl5pPr>
            <a:lvl6pPr marL="2514600" indent="-228600" algn="r" eaLnBrk="0" fontAlgn="base" hangingPunct="0">
              <a:spcBef>
                <a:spcPct val="0"/>
              </a:spcBef>
              <a:spcAft>
                <a:spcPct val="0"/>
              </a:spcAft>
              <a:defRPr sz="4400">
                <a:solidFill>
                  <a:schemeClr val="tx1"/>
                </a:solidFill>
                <a:latin typeface="Tahoma" charset="0"/>
                <a:ea typeface="ＭＳ Ｐゴシック" charset="0"/>
              </a:defRPr>
            </a:lvl6pPr>
            <a:lvl7pPr marL="2971800" indent="-228600" algn="r" eaLnBrk="0" fontAlgn="base" hangingPunct="0">
              <a:spcBef>
                <a:spcPct val="0"/>
              </a:spcBef>
              <a:spcAft>
                <a:spcPct val="0"/>
              </a:spcAft>
              <a:defRPr sz="4400">
                <a:solidFill>
                  <a:schemeClr val="tx1"/>
                </a:solidFill>
                <a:latin typeface="Tahoma" charset="0"/>
                <a:ea typeface="ＭＳ Ｐゴシック" charset="0"/>
              </a:defRPr>
            </a:lvl7pPr>
            <a:lvl8pPr marL="3429000" indent="-228600" algn="r" eaLnBrk="0" fontAlgn="base" hangingPunct="0">
              <a:spcBef>
                <a:spcPct val="0"/>
              </a:spcBef>
              <a:spcAft>
                <a:spcPct val="0"/>
              </a:spcAft>
              <a:defRPr sz="4400">
                <a:solidFill>
                  <a:schemeClr val="tx1"/>
                </a:solidFill>
                <a:latin typeface="Tahoma" charset="0"/>
                <a:ea typeface="ＭＳ Ｐゴシック" charset="0"/>
              </a:defRPr>
            </a:lvl8pPr>
            <a:lvl9pPr marL="3886200" indent="-228600" algn="r" eaLnBrk="0" fontAlgn="base" hangingPunct="0">
              <a:spcBef>
                <a:spcPct val="0"/>
              </a:spcBef>
              <a:spcAft>
                <a:spcPct val="0"/>
              </a:spcAft>
              <a:defRPr sz="4400">
                <a:solidFill>
                  <a:schemeClr val="tx1"/>
                </a:solidFill>
                <a:latin typeface="Tahoma" charset="0"/>
                <a:ea typeface="ＭＳ Ｐゴシック" charset="0"/>
              </a:defRPr>
            </a:lvl9pPr>
          </a:lstStyle>
          <a:p>
            <a:pPr eaLnBrk="1" hangingPunct="1"/>
            <a:fld id="{8F7E65E3-AFC4-6746-95A0-D60A86A63634}" type="slidenum">
              <a:rPr lang="en-US" sz="1200">
                <a:latin typeface="Times New Roman" charset="0"/>
              </a:rPr>
              <a:pPr eaLnBrk="1" hangingPunct="1"/>
              <a:t>12</a:t>
            </a:fld>
            <a:endParaRPr lang="en-US" sz="1200">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5" descr="CCNet PP header blank-02.jpg"/>
          <p:cNvPicPr>
            <a:picLocks noChangeAspect="1"/>
          </p:cNvPicPr>
          <p:nvPr userDrawn="1"/>
        </p:nvPicPr>
        <p:blipFill>
          <a:blip r:embed="rId2" cstate="print"/>
          <a:srcRect/>
          <a:stretch>
            <a:fillRect/>
          </a:stretch>
        </p:blipFill>
        <p:spPr bwMode="auto">
          <a:xfrm>
            <a:off x="0" y="0"/>
            <a:ext cx="9144000" cy="1384300"/>
          </a:xfrm>
          <a:prstGeom prst="rect">
            <a:avLst/>
          </a:prstGeom>
          <a:noFill/>
          <a:ln w="9525">
            <a:noFill/>
            <a:miter lim="800000"/>
            <a:headEnd/>
            <a:tailEnd/>
          </a:ln>
        </p:spPr>
      </p:pic>
      <p:sp>
        <p:nvSpPr>
          <p:cNvPr id="120835" name="Rectangle 3"/>
          <p:cNvSpPr>
            <a:spLocks noGrp="1" noChangeArrowheads="1"/>
          </p:cNvSpPr>
          <p:nvPr>
            <p:ph type="ctrTitle"/>
          </p:nvPr>
        </p:nvSpPr>
        <p:spPr>
          <a:xfrm>
            <a:off x="304800" y="2819400"/>
            <a:ext cx="6477000" cy="1524000"/>
          </a:xfrm>
        </p:spPr>
        <p:txBody>
          <a:bodyPr/>
          <a:lstStyle>
            <a:lvl1pPr>
              <a:defRPr sz="4800" b="0"/>
            </a:lvl1pPr>
          </a:lstStyle>
          <a:p>
            <a:r>
              <a:rPr lang="nl-NL" smtClean="0"/>
              <a:t>Titelstijl van model bewerken</a:t>
            </a:r>
            <a:endParaRPr lang="en-US" dirty="0"/>
          </a:p>
        </p:txBody>
      </p:sp>
      <p:sp>
        <p:nvSpPr>
          <p:cNvPr id="120836" name="Rectangle 4"/>
          <p:cNvSpPr>
            <a:spLocks noGrp="1" noChangeArrowheads="1"/>
          </p:cNvSpPr>
          <p:nvPr>
            <p:ph type="subTitle" idx="1"/>
          </p:nvPr>
        </p:nvSpPr>
        <p:spPr>
          <a:xfrm>
            <a:off x="3886200" y="5715000"/>
            <a:ext cx="5105400" cy="1066800"/>
          </a:xfrm>
        </p:spPr>
        <p:txBody>
          <a:bodyPr/>
          <a:lstStyle>
            <a:lvl1pPr marL="0" indent="0">
              <a:buFontTx/>
              <a:buNone/>
              <a:defRPr sz="3200">
                <a:latin typeface="Garamond" pitchFamily="18" charset="0"/>
              </a:defRPr>
            </a:lvl1pPr>
          </a:lstStyle>
          <a:p>
            <a:r>
              <a:rPr lang="nl-NL" smtClean="0"/>
              <a:t>Klik om de titelstijl van het model te bewerken</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Vertical Text Placeholder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71600"/>
            <a:ext cx="2057400" cy="4418013"/>
          </a:xfrm>
        </p:spPr>
        <p:txBody>
          <a:bodyPr vert="eaVert"/>
          <a:lstStyle/>
          <a:p>
            <a:r>
              <a:rPr lang="nl-NL" smtClean="0"/>
              <a:t>Titelstijl van model bewerken</a:t>
            </a:r>
            <a:endParaRPr lang="en-US"/>
          </a:p>
        </p:txBody>
      </p:sp>
      <p:sp>
        <p:nvSpPr>
          <p:cNvPr id="3" name="Vertical Text Placeholder 2"/>
          <p:cNvSpPr>
            <a:spLocks noGrp="1"/>
          </p:cNvSpPr>
          <p:nvPr>
            <p:ph type="body" orient="vert" idx="1"/>
          </p:nvPr>
        </p:nvSpPr>
        <p:spPr>
          <a:xfrm>
            <a:off x="457200" y="1371600"/>
            <a:ext cx="6019800" cy="4418013"/>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Inhoud">
    <p:spTree>
      <p:nvGrpSpPr>
        <p:cNvPr id="1" name=""/>
        <p:cNvGrpSpPr/>
        <p:nvPr/>
      </p:nvGrpSpPr>
      <p:grpSpPr>
        <a:xfrm>
          <a:off x="0" y="0"/>
          <a:ext cx="0" cy="0"/>
          <a:chOff x="0" y="0"/>
          <a:chExt cx="0" cy="0"/>
        </a:xfrm>
      </p:grpSpPr>
      <p:sp>
        <p:nvSpPr>
          <p:cNvPr id="2" name="Content Placeholder 1"/>
          <p:cNvSpPr>
            <a:spLocks noGrp="1"/>
          </p:cNvSpPr>
          <p:nvPr>
            <p:ph/>
          </p:nvPr>
        </p:nvSpPr>
        <p:spPr>
          <a:xfrm>
            <a:off x="427038" y="206375"/>
            <a:ext cx="8356600" cy="3321050"/>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931002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Content Placeholder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0"/>
            <a:ext cx="2057400" cy="4983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143000"/>
            <a:ext cx="6019800" cy="4983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tekststijl van het model te bewerken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
        <p:nvSpPr>
          <p:cNvPr id="3" name="Content Placeholder 2"/>
          <p:cNvSpPr>
            <a:spLocks noGrp="1"/>
          </p:cNvSpPr>
          <p:nvPr>
            <p:ph sz="half" idx="1"/>
          </p:nvPr>
        </p:nvSpPr>
        <p:spPr>
          <a:xfrm>
            <a:off x="838200" y="2667000"/>
            <a:ext cx="3659188" cy="312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Content Placeholder 3"/>
          <p:cNvSpPr>
            <a:spLocks noGrp="1"/>
          </p:cNvSpPr>
          <p:nvPr>
            <p:ph sz="half" idx="2"/>
          </p:nvPr>
        </p:nvSpPr>
        <p:spPr>
          <a:xfrm>
            <a:off x="4649788" y="2667000"/>
            <a:ext cx="3660775" cy="3122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nl-NL" smtClean="0"/>
              <a:t>Titelstijl van model bewerken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Titelstijl van model bewerken</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Sleep de afbeelding naar de tijdelijke aanduiding of klik op het pictogram als u een afbeelding wilt toevoegen</a:t>
            </a:r>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3"/>
          <p:cNvSpPr>
            <a:spLocks noGrp="1" noChangeArrowheads="1"/>
          </p:cNvSpPr>
          <p:nvPr>
            <p:ph type="title"/>
          </p:nvPr>
        </p:nvSpPr>
        <p:spPr bwMode="auto">
          <a:xfrm>
            <a:off x="457200" y="13716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smtClean="0"/>
              <a:t>Titelstijl van model bewerken</a:t>
            </a:r>
            <a:endParaRPr lang="en-US" smtClean="0"/>
          </a:p>
        </p:txBody>
      </p:sp>
      <p:sp>
        <p:nvSpPr>
          <p:cNvPr id="5123" name="Rectangle 4"/>
          <p:cNvSpPr>
            <a:spLocks noGrp="1" noChangeArrowheads="1"/>
          </p:cNvSpPr>
          <p:nvPr>
            <p:ph type="body" idx="1"/>
          </p:nvPr>
        </p:nvSpPr>
        <p:spPr bwMode="auto">
          <a:xfrm>
            <a:off x="838200" y="2667000"/>
            <a:ext cx="7472363" cy="3122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smtClean="0"/>
          </a:p>
        </p:txBody>
      </p:sp>
      <p:sp>
        <p:nvSpPr>
          <p:cNvPr id="119813" name="Rectangle 5"/>
          <p:cNvSpPr>
            <a:spLocks noChangeArrowheads="1"/>
          </p:cNvSpPr>
          <p:nvPr/>
        </p:nvSpPr>
        <p:spPr bwMode="auto">
          <a:xfrm>
            <a:off x="3276600" y="228600"/>
            <a:ext cx="5562600" cy="762000"/>
          </a:xfrm>
          <a:prstGeom prst="rect">
            <a:avLst/>
          </a:prstGeom>
          <a:noFill/>
          <a:ln w="9525">
            <a:noFill/>
            <a:miter lim="800000"/>
            <a:headEnd/>
            <a:tailEnd/>
          </a:ln>
          <a:effectLst/>
        </p:spPr>
        <p:txBody>
          <a:bodyPr anchor="ctr"/>
          <a:lstStyle/>
          <a:p>
            <a:pPr>
              <a:defRPr/>
            </a:pPr>
            <a:endParaRPr lang="en-US" sz="4000" b="1">
              <a:latin typeface="Garamond" pitchFamily="18" charset="0"/>
            </a:endParaRPr>
          </a:p>
        </p:txBody>
      </p:sp>
      <p:pic>
        <p:nvPicPr>
          <p:cNvPr id="5125" name="Picture 6" descr="CCNet PP header blank-02.jpg"/>
          <p:cNvPicPr>
            <a:picLocks noChangeAspect="1"/>
          </p:cNvPicPr>
          <p:nvPr/>
        </p:nvPicPr>
        <p:blipFill>
          <a:blip r:embed="rId14" cstate="print"/>
          <a:srcRect/>
          <a:stretch>
            <a:fillRect/>
          </a:stretch>
        </p:blipFill>
        <p:spPr bwMode="auto">
          <a:xfrm>
            <a:off x="0" y="0"/>
            <a:ext cx="9144000" cy="1384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6"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98" r:id="rId12"/>
  </p:sldLayoutIdLst>
  <p:txStyles>
    <p:titleStyle>
      <a:lvl1pPr algn="l" rtl="0" eaLnBrk="1" fontAlgn="base" hangingPunct="1">
        <a:spcBef>
          <a:spcPct val="0"/>
        </a:spcBef>
        <a:spcAft>
          <a:spcPct val="0"/>
        </a:spcAft>
        <a:defRPr sz="4000" b="1">
          <a:solidFill>
            <a:schemeClr val="tx1"/>
          </a:solidFill>
          <a:latin typeface="+mj-lt"/>
          <a:ea typeface="+mj-ea"/>
          <a:cs typeface="+mj-cs"/>
        </a:defRPr>
      </a:lvl1pPr>
      <a:lvl2pPr algn="l" rtl="0" eaLnBrk="1" fontAlgn="base" hangingPunct="1">
        <a:spcBef>
          <a:spcPct val="0"/>
        </a:spcBef>
        <a:spcAft>
          <a:spcPct val="0"/>
        </a:spcAft>
        <a:defRPr sz="4000" b="1">
          <a:solidFill>
            <a:schemeClr val="tx1"/>
          </a:solidFill>
          <a:latin typeface="Garamond" pitchFamily="18" charset="0"/>
        </a:defRPr>
      </a:lvl2pPr>
      <a:lvl3pPr algn="l" rtl="0" eaLnBrk="1" fontAlgn="base" hangingPunct="1">
        <a:spcBef>
          <a:spcPct val="0"/>
        </a:spcBef>
        <a:spcAft>
          <a:spcPct val="0"/>
        </a:spcAft>
        <a:defRPr sz="4000" b="1">
          <a:solidFill>
            <a:schemeClr val="tx1"/>
          </a:solidFill>
          <a:latin typeface="Garamond" pitchFamily="18" charset="0"/>
        </a:defRPr>
      </a:lvl3pPr>
      <a:lvl4pPr algn="l" rtl="0" eaLnBrk="1" fontAlgn="base" hangingPunct="1">
        <a:spcBef>
          <a:spcPct val="0"/>
        </a:spcBef>
        <a:spcAft>
          <a:spcPct val="0"/>
        </a:spcAft>
        <a:defRPr sz="4000" b="1">
          <a:solidFill>
            <a:schemeClr val="tx1"/>
          </a:solidFill>
          <a:latin typeface="Garamond" pitchFamily="18" charset="0"/>
        </a:defRPr>
      </a:lvl4pPr>
      <a:lvl5pPr algn="l" rtl="0" eaLnBrk="1" fontAlgn="base" hangingPunct="1">
        <a:spcBef>
          <a:spcPct val="0"/>
        </a:spcBef>
        <a:spcAft>
          <a:spcPct val="0"/>
        </a:spcAft>
        <a:defRPr sz="4000" b="1">
          <a:solidFill>
            <a:schemeClr val="tx1"/>
          </a:solidFill>
          <a:latin typeface="Garamond" pitchFamily="18" charset="0"/>
        </a:defRPr>
      </a:lvl5pPr>
      <a:lvl6pPr marL="457200" algn="l" rtl="0" eaLnBrk="1" fontAlgn="base" hangingPunct="1">
        <a:spcBef>
          <a:spcPct val="0"/>
        </a:spcBef>
        <a:spcAft>
          <a:spcPct val="0"/>
        </a:spcAft>
        <a:defRPr sz="4000" b="1">
          <a:solidFill>
            <a:schemeClr val="tx1"/>
          </a:solidFill>
          <a:latin typeface="Garamond" pitchFamily="18" charset="0"/>
        </a:defRPr>
      </a:lvl6pPr>
      <a:lvl7pPr marL="914400" algn="l" rtl="0" eaLnBrk="1" fontAlgn="base" hangingPunct="1">
        <a:spcBef>
          <a:spcPct val="0"/>
        </a:spcBef>
        <a:spcAft>
          <a:spcPct val="0"/>
        </a:spcAft>
        <a:defRPr sz="4000" b="1">
          <a:solidFill>
            <a:schemeClr val="tx1"/>
          </a:solidFill>
          <a:latin typeface="Garamond" pitchFamily="18" charset="0"/>
        </a:defRPr>
      </a:lvl7pPr>
      <a:lvl8pPr marL="1371600" algn="l" rtl="0" eaLnBrk="1" fontAlgn="base" hangingPunct="1">
        <a:spcBef>
          <a:spcPct val="0"/>
        </a:spcBef>
        <a:spcAft>
          <a:spcPct val="0"/>
        </a:spcAft>
        <a:defRPr sz="4000" b="1">
          <a:solidFill>
            <a:schemeClr val="tx1"/>
          </a:solidFill>
          <a:latin typeface="Garamond" pitchFamily="18" charset="0"/>
        </a:defRPr>
      </a:lvl8pPr>
      <a:lvl9pPr marL="1828800" algn="l" rtl="0" eaLnBrk="1" fontAlgn="base" hangingPunct="1">
        <a:spcBef>
          <a:spcPct val="0"/>
        </a:spcBef>
        <a:spcAft>
          <a:spcPct val="0"/>
        </a:spcAft>
        <a:defRPr sz="4000" b="1">
          <a:solidFill>
            <a:schemeClr val="tx1"/>
          </a:solidFill>
          <a:latin typeface="Garamond" pitchFamily="18"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11430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2362200"/>
            <a:ext cx="8229600" cy="3763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6148" name="Picture 7" descr="skyscape banner"/>
          <p:cNvPicPr>
            <a:picLocks noChangeAspect="1" noChangeArrowheads="1"/>
          </p:cNvPicPr>
          <p:nvPr/>
        </p:nvPicPr>
        <p:blipFill>
          <a:blip r:embed="rId13" cstate="print"/>
          <a:srcRect/>
          <a:stretch>
            <a:fillRect/>
          </a:stretch>
        </p:blipFill>
        <p:spPr bwMode="auto">
          <a:xfrm>
            <a:off x="0" y="0"/>
            <a:ext cx="9144000" cy="1219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000" b="1">
          <a:solidFill>
            <a:schemeClr val="tx2"/>
          </a:solidFill>
          <a:latin typeface="+mj-lt"/>
          <a:ea typeface="+mj-ea"/>
          <a:cs typeface="+mj-cs"/>
        </a:defRPr>
      </a:lvl1pPr>
      <a:lvl2pPr algn="ctr" rtl="0" eaLnBrk="0" fontAlgn="base" hangingPunct="0">
        <a:spcBef>
          <a:spcPct val="0"/>
        </a:spcBef>
        <a:spcAft>
          <a:spcPct val="0"/>
        </a:spcAft>
        <a:defRPr sz="4000" b="1">
          <a:solidFill>
            <a:schemeClr val="tx2"/>
          </a:solidFill>
          <a:latin typeface="Garamond" pitchFamily="18" charset="0"/>
        </a:defRPr>
      </a:lvl2pPr>
      <a:lvl3pPr algn="ctr" rtl="0" eaLnBrk="0" fontAlgn="base" hangingPunct="0">
        <a:spcBef>
          <a:spcPct val="0"/>
        </a:spcBef>
        <a:spcAft>
          <a:spcPct val="0"/>
        </a:spcAft>
        <a:defRPr sz="4000" b="1">
          <a:solidFill>
            <a:schemeClr val="tx2"/>
          </a:solidFill>
          <a:latin typeface="Garamond" pitchFamily="18" charset="0"/>
        </a:defRPr>
      </a:lvl3pPr>
      <a:lvl4pPr algn="ctr" rtl="0" eaLnBrk="0" fontAlgn="base" hangingPunct="0">
        <a:spcBef>
          <a:spcPct val="0"/>
        </a:spcBef>
        <a:spcAft>
          <a:spcPct val="0"/>
        </a:spcAft>
        <a:defRPr sz="4000" b="1">
          <a:solidFill>
            <a:schemeClr val="tx2"/>
          </a:solidFill>
          <a:latin typeface="Garamond" pitchFamily="18" charset="0"/>
        </a:defRPr>
      </a:lvl4pPr>
      <a:lvl5pPr algn="ctr" rtl="0" eaLnBrk="0" fontAlgn="base" hangingPunct="0">
        <a:spcBef>
          <a:spcPct val="0"/>
        </a:spcBef>
        <a:spcAft>
          <a:spcPct val="0"/>
        </a:spcAft>
        <a:defRPr sz="4000" b="1">
          <a:solidFill>
            <a:schemeClr val="tx2"/>
          </a:solidFill>
          <a:latin typeface="Garamond" pitchFamily="18" charset="0"/>
        </a:defRPr>
      </a:lvl5pPr>
      <a:lvl6pPr marL="457200" algn="ctr" rtl="0" fontAlgn="base">
        <a:spcBef>
          <a:spcPct val="0"/>
        </a:spcBef>
        <a:spcAft>
          <a:spcPct val="0"/>
        </a:spcAft>
        <a:defRPr sz="4000" b="1">
          <a:solidFill>
            <a:schemeClr val="tx2"/>
          </a:solidFill>
          <a:latin typeface="Garamond" pitchFamily="18" charset="0"/>
        </a:defRPr>
      </a:lvl6pPr>
      <a:lvl7pPr marL="914400" algn="ctr" rtl="0" fontAlgn="base">
        <a:spcBef>
          <a:spcPct val="0"/>
        </a:spcBef>
        <a:spcAft>
          <a:spcPct val="0"/>
        </a:spcAft>
        <a:defRPr sz="4000" b="1">
          <a:solidFill>
            <a:schemeClr val="tx2"/>
          </a:solidFill>
          <a:latin typeface="Garamond" pitchFamily="18" charset="0"/>
        </a:defRPr>
      </a:lvl7pPr>
      <a:lvl8pPr marL="1371600" algn="ctr" rtl="0" fontAlgn="base">
        <a:spcBef>
          <a:spcPct val="0"/>
        </a:spcBef>
        <a:spcAft>
          <a:spcPct val="0"/>
        </a:spcAft>
        <a:defRPr sz="4000" b="1">
          <a:solidFill>
            <a:schemeClr val="tx2"/>
          </a:solidFill>
          <a:latin typeface="Garamond" pitchFamily="18" charset="0"/>
        </a:defRPr>
      </a:lvl8pPr>
      <a:lvl9pPr marL="1828800" algn="ctr" rtl="0" fontAlgn="base">
        <a:spcBef>
          <a:spcPct val="0"/>
        </a:spcBef>
        <a:spcAft>
          <a:spcPct val="0"/>
        </a:spcAft>
        <a:defRPr sz="4000" b="1">
          <a:solidFill>
            <a:schemeClr val="tx2"/>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2.xml"/><Relationship Id="rId3"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304800" y="1828800"/>
            <a:ext cx="8077200" cy="2057400"/>
          </a:xfrm>
        </p:spPr>
        <p:txBody>
          <a:bodyPr/>
          <a:lstStyle/>
          <a:p>
            <a:pPr algn="ctr" eaLnBrk="1" hangingPunct="1"/>
            <a:r>
              <a:rPr lang="en-US" b="1" dirty="0" smtClean="0">
                <a:solidFill>
                  <a:schemeClr val="accent2"/>
                </a:solidFill>
                <a:latin typeface="+mn-lt"/>
              </a:rPr>
              <a:t>Ecosystem Services and Human Wellbeing</a:t>
            </a:r>
            <a:endParaRPr lang="en-US" sz="3200" b="1" i="1" dirty="0" smtClean="0">
              <a:solidFill>
                <a:schemeClr val="accent2"/>
              </a:solidFill>
              <a:latin typeface="+mn-lt"/>
            </a:endParaRPr>
          </a:p>
        </p:txBody>
      </p:sp>
      <p:sp>
        <p:nvSpPr>
          <p:cNvPr id="8195" name="Text Box 11"/>
          <p:cNvSpPr txBox="1">
            <a:spLocks noChangeArrowheads="1"/>
          </p:cNvSpPr>
          <p:nvPr/>
        </p:nvSpPr>
        <p:spPr bwMode="auto">
          <a:xfrm>
            <a:off x="838200" y="3657600"/>
            <a:ext cx="7086600" cy="584775"/>
          </a:xfrm>
          <a:prstGeom prst="rect">
            <a:avLst/>
          </a:prstGeom>
          <a:noFill/>
          <a:ln w="9525">
            <a:noFill/>
            <a:miter lim="800000"/>
            <a:headEnd/>
            <a:tailEnd/>
          </a:ln>
        </p:spPr>
        <p:txBody>
          <a:bodyPr wrap="square">
            <a:spAutoFit/>
          </a:bodyPr>
          <a:lstStyle/>
          <a:p>
            <a:pPr algn="ctr">
              <a:spcBef>
                <a:spcPct val="50000"/>
              </a:spcBef>
            </a:pPr>
            <a:r>
              <a:rPr lang="en-US" sz="3200" b="1" i="1" dirty="0" smtClean="0">
                <a:solidFill>
                  <a:srgbClr val="008000"/>
                </a:solidFill>
                <a:latin typeface="+mn-lt"/>
              </a:rPr>
              <a:t>Elaborating the situation analysis</a:t>
            </a:r>
            <a:endParaRPr lang="en-US" sz="3200" b="1" i="1" dirty="0">
              <a:solidFill>
                <a:srgbClr val="008000"/>
              </a:solidFill>
              <a:latin typeface="+mn-lt"/>
            </a:endParaRPr>
          </a:p>
        </p:txBody>
      </p:sp>
      <p:sp>
        <p:nvSpPr>
          <p:cNvPr id="5" name="TextBox 5"/>
          <p:cNvSpPr txBox="1">
            <a:spLocks noChangeArrowheads="1"/>
          </p:cNvSpPr>
          <p:nvPr/>
        </p:nvSpPr>
        <p:spPr bwMode="auto">
          <a:xfrm>
            <a:off x="1828800" y="152400"/>
            <a:ext cx="6172200" cy="1200150"/>
          </a:xfrm>
          <a:prstGeom prst="rect">
            <a:avLst/>
          </a:prstGeom>
          <a:noFill/>
          <a:ln w="9525">
            <a:noFill/>
            <a:miter lim="800000"/>
            <a:headEnd/>
            <a:tailEnd/>
          </a:ln>
        </p:spPr>
        <p:txBody>
          <a:bodyPr>
            <a:spAutoFit/>
          </a:bodyPr>
          <a:lstStyle/>
          <a:p>
            <a:pPr algn="ctr"/>
            <a:r>
              <a:rPr lang="en-US" sz="3600" b="1" dirty="0">
                <a:solidFill>
                  <a:schemeClr val="bg1"/>
                </a:solidFill>
                <a:latin typeface="Calibri" pitchFamily="34" charset="0"/>
              </a:rPr>
              <a:t>Conservation Coaches Network New Coach Training</a:t>
            </a:r>
          </a:p>
        </p:txBody>
      </p:sp>
      <p:pic>
        <p:nvPicPr>
          <p:cNvPr id="4" name="Afbeelding 3" descr="hw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0800" y="5410200"/>
            <a:ext cx="2590800" cy="1219200"/>
          </a:xfrm>
          <a:prstGeom prst="rect">
            <a:avLst/>
          </a:prstGeom>
        </p:spPr>
      </p:pic>
    </p:spTree>
    <p:extLst>
      <p:ext uri="{BB962C8B-B14F-4D97-AF65-F5344CB8AC3E}">
        <p14:creationId xmlns:p14="http://schemas.microsoft.com/office/powerpoint/2010/main" val="315051360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371600"/>
            <a:ext cx="8229600" cy="1143000"/>
          </a:xfrm>
        </p:spPr>
        <p:txBody>
          <a:bodyPr>
            <a:noAutofit/>
          </a:bodyPr>
          <a:lstStyle/>
          <a:p>
            <a:pPr>
              <a:defRPr/>
            </a:pPr>
            <a:r>
              <a:rPr lang="en-US" sz="3600" kern="1200" dirty="0">
                <a:solidFill>
                  <a:srgbClr val="008000"/>
                </a:solidFill>
                <a:latin typeface="+mn-lt"/>
                <a:ea typeface="+mn-ea"/>
                <a:cs typeface="+mn-cs"/>
              </a:rPr>
              <a:t>To </a:t>
            </a:r>
            <a:r>
              <a:rPr lang="en-US" sz="3600" kern="1200" dirty="0" smtClean="0">
                <a:solidFill>
                  <a:srgbClr val="008000"/>
                </a:solidFill>
                <a:latin typeface="+mn-lt"/>
                <a:ea typeface="+mn-ea"/>
                <a:cs typeface="+mn-cs"/>
              </a:rPr>
              <a:t>identify Ecosystem Services:</a:t>
            </a:r>
            <a:endParaRPr lang="en-US" sz="3600" kern="1200" dirty="0">
              <a:solidFill>
                <a:srgbClr val="008000"/>
              </a:solidFill>
              <a:latin typeface="+mn-lt"/>
              <a:ea typeface="+mn-ea"/>
              <a:cs typeface="+mn-cs"/>
            </a:endParaRPr>
          </a:p>
        </p:txBody>
      </p:sp>
      <p:sp>
        <p:nvSpPr>
          <p:cNvPr id="8" name="Rectangle 2"/>
          <p:cNvSpPr txBox="1">
            <a:spLocks noChangeArrowheads="1"/>
          </p:cNvSpPr>
          <p:nvPr/>
        </p:nvSpPr>
        <p:spPr bwMode="auto">
          <a:xfrm>
            <a:off x="1752600" y="152400"/>
            <a:ext cx="4648200" cy="1295400"/>
          </a:xfrm>
          <a:prstGeom prst="rect">
            <a:avLst/>
          </a:prstGeom>
          <a:noFill/>
          <a:ln w="9525">
            <a:noFill/>
            <a:miter lim="800000"/>
            <a:headEnd/>
            <a:tailEnd/>
          </a:ln>
        </p:spPr>
        <p:txBody>
          <a:bodyPr anchor="ctr"/>
          <a:lstStyle/>
          <a:p>
            <a:pPr>
              <a:defRPr/>
            </a:pPr>
            <a:r>
              <a:rPr lang="en-US" sz="3600" b="1" kern="0" dirty="0" smtClean="0">
                <a:solidFill>
                  <a:schemeClr val="bg1"/>
                </a:solidFill>
                <a:latin typeface="+mn-lt"/>
                <a:ea typeface="+mj-ea"/>
                <a:cs typeface="+mj-cs"/>
              </a:rPr>
              <a:t>Helpful hints</a:t>
            </a:r>
            <a:endParaRPr lang="en-US" sz="3600" b="1" kern="0" dirty="0">
              <a:solidFill>
                <a:schemeClr val="bg1"/>
              </a:solidFill>
              <a:latin typeface="+mn-lt"/>
              <a:ea typeface="+mj-ea"/>
              <a:cs typeface="+mj-cs"/>
            </a:endParaRPr>
          </a:p>
        </p:txBody>
      </p:sp>
      <p:sp>
        <p:nvSpPr>
          <p:cNvPr id="6" name="TextBox 5"/>
          <p:cNvSpPr txBox="1">
            <a:spLocks noChangeArrowheads="1"/>
          </p:cNvSpPr>
          <p:nvPr/>
        </p:nvSpPr>
        <p:spPr bwMode="auto">
          <a:xfrm>
            <a:off x="198438" y="2481263"/>
            <a:ext cx="875188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Tahoma" charset="0"/>
                <a:ea typeface="ＭＳ Ｐゴシック" charset="0"/>
                <a:cs typeface="ＭＳ Ｐゴシック" charset="0"/>
              </a:defRPr>
            </a:lvl1pPr>
            <a:lvl2pPr marL="742950" indent="-285750" eaLnBrk="0" hangingPunct="0">
              <a:defRPr sz="4400">
                <a:solidFill>
                  <a:schemeClr val="tx1"/>
                </a:solidFill>
                <a:latin typeface="Tahoma" charset="0"/>
                <a:ea typeface="ＭＳ Ｐゴシック" charset="0"/>
              </a:defRPr>
            </a:lvl2pPr>
            <a:lvl3pPr marL="1143000" indent="-228600" eaLnBrk="0" hangingPunct="0">
              <a:defRPr sz="4400">
                <a:solidFill>
                  <a:schemeClr val="tx1"/>
                </a:solidFill>
                <a:latin typeface="Tahoma" charset="0"/>
                <a:ea typeface="ＭＳ Ｐゴシック" charset="0"/>
              </a:defRPr>
            </a:lvl3pPr>
            <a:lvl4pPr marL="1600200" indent="-228600" eaLnBrk="0" hangingPunct="0">
              <a:defRPr sz="4400">
                <a:solidFill>
                  <a:schemeClr val="tx1"/>
                </a:solidFill>
                <a:latin typeface="Tahoma" charset="0"/>
                <a:ea typeface="ＭＳ Ｐゴシック" charset="0"/>
              </a:defRPr>
            </a:lvl4pPr>
            <a:lvl5pPr marL="2057400" indent="-228600" eaLnBrk="0" hangingPunct="0">
              <a:defRPr sz="4400">
                <a:solidFill>
                  <a:schemeClr val="tx1"/>
                </a:solidFill>
                <a:latin typeface="Tahoma" charset="0"/>
                <a:ea typeface="ＭＳ Ｐゴシック" charset="0"/>
              </a:defRPr>
            </a:lvl5pPr>
            <a:lvl6pPr marL="2514600" indent="-228600" algn="r" eaLnBrk="0" fontAlgn="base" hangingPunct="0">
              <a:spcBef>
                <a:spcPct val="0"/>
              </a:spcBef>
              <a:spcAft>
                <a:spcPct val="0"/>
              </a:spcAft>
              <a:defRPr sz="4400">
                <a:solidFill>
                  <a:schemeClr val="tx1"/>
                </a:solidFill>
                <a:latin typeface="Tahoma" charset="0"/>
                <a:ea typeface="ＭＳ Ｐゴシック" charset="0"/>
              </a:defRPr>
            </a:lvl6pPr>
            <a:lvl7pPr marL="2971800" indent="-228600" algn="r" eaLnBrk="0" fontAlgn="base" hangingPunct="0">
              <a:spcBef>
                <a:spcPct val="0"/>
              </a:spcBef>
              <a:spcAft>
                <a:spcPct val="0"/>
              </a:spcAft>
              <a:defRPr sz="4400">
                <a:solidFill>
                  <a:schemeClr val="tx1"/>
                </a:solidFill>
                <a:latin typeface="Tahoma" charset="0"/>
                <a:ea typeface="ＭＳ Ｐゴシック" charset="0"/>
              </a:defRPr>
            </a:lvl7pPr>
            <a:lvl8pPr marL="3429000" indent="-228600" algn="r" eaLnBrk="0" fontAlgn="base" hangingPunct="0">
              <a:spcBef>
                <a:spcPct val="0"/>
              </a:spcBef>
              <a:spcAft>
                <a:spcPct val="0"/>
              </a:spcAft>
              <a:defRPr sz="4400">
                <a:solidFill>
                  <a:schemeClr val="tx1"/>
                </a:solidFill>
                <a:latin typeface="Tahoma" charset="0"/>
                <a:ea typeface="ＭＳ Ｐゴシック" charset="0"/>
              </a:defRPr>
            </a:lvl8pPr>
            <a:lvl9pPr marL="3886200" indent="-228600" algn="r" eaLnBrk="0" fontAlgn="base" hangingPunct="0">
              <a:spcBef>
                <a:spcPct val="0"/>
              </a:spcBef>
              <a:spcAft>
                <a:spcPct val="0"/>
              </a:spcAft>
              <a:defRPr sz="4400">
                <a:solidFill>
                  <a:schemeClr val="tx1"/>
                </a:solidFill>
                <a:latin typeface="Tahoma" charset="0"/>
                <a:ea typeface="ＭＳ Ｐゴシック" charset="0"/>
              </a:defRPr>
            </a:lvl9pPr>
          </a:lstStyle>
          <a:p>
            <a:pPr algn="ctr" eaLnBrk="1" hangingPunct="1"/>
            <a:r>
              <a:rPr lang="en-US" sz="2800" dirty="0">
                <a:solidFill>
                  <a:srgbClr val="FF0000"/>
                </a:solidFill>
              </a:rPr>
              <a:t>The categories are an aid for brainstorming – getting the categories right is not important.</a:t>
            </a:r>
          </a:p>
          <a:p>
            <a:pPr algn="ctr" eaLnBrk="1" hangingPunct="1"/>
            <a:r>
              <a:rPr lang="en-US" sz="2800" dirty="0">
                <a:solidFill>
                  <a:srgbClr val="FF0000"/>
                </a:solidFill>
              </a:rPr>
              <a:t> </a:t>
            </a:r>
          </a:p>
          <a:p>
            <a:pPr algn="ctr" eaLnBrk="1" hangingPunct="1"/>
            <a:r>
              <a:rPr lang="en-US" sz="2800" b="1" dirty="0">
                <a:solidFill>
                  <a:srgbClr val="FF0000"/>
                </a:solidFill>
              </a:rPr>
              <a:t>Identifying the ecosystem service is important!</a:t>
            </a:r>
          </a:p>
        </p:txBody>
      </p:sp>
      <p:sp>
        <p:nvSpPr>
          <p:cNvPr id="9" name="Rectangle 3"/>
          <p:cNvSpPr txBox="1">
            <a:spLocks noChangeArrowheads="1"/>
          </p:cNvSpPr>
          <p:nvPr/>
        </p:nvSpPr>
        <p:spPr>
          <a:xfrm>
            <a:off x="6172200" y="152400"/>
            <a:ext cx="2819400" cy="114300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Calibri" pitchFamily="34" charset="0"/>
                <a:ea typeface="+mj-ea"/>
                <a:cs typeface="+mj-cs"/>
              </a:rPr>
              <a:t>Situation</a:t>
            </a:r>
            <a:r>
              <a:rPr kumimoji="0" lang="en-US" sz="2800" b="1" i="0" u="none" strike="noStrike" kern="0" cap="none" spc="0" normalizeH="0" noProof="0" dirty="0" smtClean="0">
                <a:ln>
                  <a:noFill/>
                </a:ln>
                <a:solidFill>
                  <a:schemeClr val="bg1"/>
                </a:solidFill>
                <a:effectLst/>
                <a:uLnTx/>
                <a:uFillTx/>
                <a:latin typeface="Calibri" pitchFamily="34" charset="0"/>
                <a:ea typeface="+mj-ea"/>
                <a:cs typeface="+mj-cs"/>
              </a:rPr>
              <a:t>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noProof="0" dirty="0" smtClean="0">
                <a:ln>
                  <a:noFill/>
                </a:ln>
                <a:solidFill>
                  <a:schemeClr val="bg1"/>
                </a:solidFill>
                <a:effectLst/>
                <a:uLnTx/>
                <a:uFillTx/>
                <a:latin typeface="Calibri" pitchFamily="34" charset="0"/>
                <a:ea typeface="+mj-ea"/>
                <a:cs typeface="+mj-cs"/>
              </a:rPr>
              <a:t>Analysis</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Tree>
    <p:extLst>
      <p:ext uri="{BB962C8B-B14F-4D97-AF65-F5344CB8AC3E}">
        <p14:creationId xmlns:p14="http://schemas.microsoft.com/office/powerpoint/2010/main" val="11278780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371600"/>
            <a:ext cx="8229600" cy="1143000"/>
          </a:xfrm>
        </p:spPr>
        <p:txBody>
          <a:bodyPr>
            <a:noAutofit/>
          </a:bodyPr>
          <a:lstStyle/>
          <a:p>
            <a:pPr>
              <a:defRPr/>
            </a:pPr>
            <a:r>
              <a:rPr lang="en-US" sz="3600" kern="1200" dirty="0" smtClean="0">
                <a:solidFill>
                  <a:srgbClr val="008000"/>
                </a:solidFill>
                <a:latin typeface="+mn-lt"/>
                <a:ea typeface="+mn-ea"/>
                <a:cs typeface="+mn-cs"/>
              </a:rPr>
              <a:t>Including Ecosystem Services in your CM:</a:t>
            </a:r>
            <a:endParaRPr lang="en-US" sz="3600" kern="1200" dirty="0">
              <a:solidFill>
                <a:srgbClr val="008000"/>
              </a:solidFill>
              <a:latin typeface="+mn-lt"/>
              <a:ea typeface="+mn-ea"/>
              <a:cs typeface="+mn-cs"/>
            </a:endParaRPr>
          </a:p>
        </p:txBody>
      </p:sp>
      <p:sp>
        <p:nvSpPr>
          <p:cNvPr id="8" name="Rectangle 2"/>
          <p:cNvSpPr txBox="1">
            <a:spLocks noChangeArrowheads="1"/>
          </p:cNvSpPr>
          <p:nvPr/>
        </p:nvSpPr>
        <p:spPr bwMode="auto">
          <a:xfrm>
            <a:off x="1752600" y="152400"/>
            <a:ext cx="4648200" cy="1295400"/>
          </a:xfrm>
          <a:prstGeom prst="rect">
            <a:avLst/>
          </a:prstGeom>
          <a:noFill/>
          <a:ln w="9525">
            <a:noFill/>
            <a:miter lim="800000"/>
            <a:headEnd/>
            <a:tailEnd/>
          </a:ln>
        </p:spPr>
        <p:txBody>
          <a:bodyPr anchor="ctr"/>
          <a:lstStyle/>
          <a:p>
            <a:pPr>
              <a:defRPr/>
            </a:pPr>
            <a:r>
              <a:rPr lang="en-US" sz="3600" b="1" kern="0" dirty="0" smtClean="0">
                <a:solidFill>
                  <a:schemeClr val="bg1"/>
                </a:solidFill>
                <a:latin typeface="+mn-lt"/>
                <a:ea typeface="+mj-ea"/>
                <a:cs typeface="+mj-cs"/>
              </a:rPr>
              <a:t>Helpful hints</a:t>
            </a:r>
            <a:endParaRPr lang="en-US" sz="3600" b="1" kern="0" dirty="0">
              <a:solidFill>
                <a:schemeClr val="bg1"/>
              </a:solidFill>
              <a:latin typeface="+mn-lt"/>
              <a:ea typeface="+mj-ea"/>
              <a:cs typeface="+mj-cs"/>
            </a:endParaRPr>
          </a:p>
        </p:txBody>
      </p:sp>
      <p:sp>
        <p:nvSpPr>
          <p:cNvPr id="9" name="Rectangle 3"/>
          <p:cNvSpPr txBox="1">
            <a:spLocks noChangeArrowheads="1"/>
          </p:cNvSpPr>
          <p:nvPr/>
        </p:nvSpPr>
        <p:spPr>
          <a:xfrm>
            <a:off x="6172200" y="152400"/>
            <a:ext cx="2819400" cy="114300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Calibri" pitchFamily="34" charset="0"/>
                <a:ea typeface="+mj-ea"/>
                <a:cs typeface="+mj-cs"/>
              </a:rPr>
              <a:t>Situation</a:t>
            </a:r>
            <a:r>
              <a:rPr kumimoji="0" lang="en-US" sz="2800" b="1" i="0" u="none" strike="noStrike" kern="0" cap="none" spc="0" normalizeH="0" noProof="0" dirty="0" smtClean="0">
                <a:ln>
                  <a:noFill/>
                </a:ln>
                <a:solidFill>
                  <a:schemeClr val="bg1"/>
                </a:solidFill>
                <a:effectLst/>
                <a:uLnTx/>
                <a:uFillTx/>
                <a:latin typeface="Calibri" pitchFamily="34" charset="0"/>
                <a:ea typeface="+mj-ea"/>
                <a:cs typeface="+mj-cs"/>
              </a:rPr>
              <a:t>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noProof="0" dirty="0" smtClean="0">
                <a:ln>
                  <a:noFill/>
                </a:ln>
                <a:solidFill>
                  <a:schemeClr val="bg1"/>
                </a:solidFill>
                <a:effectLst/>
                <a:uLnTx/>
                <a:uFillTx/>
                <a:latin typeface="Calibri" pitchFamily="34" charset="0"/>
                <a:ea typeface="+mj-ea"/>
                <a:cs typeface="+mj-cs"/>
              </a:rPr>
              <a:t>Analysis</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pic>
        <p:nvPicPr>
          <p:cNvPr id="10" name="Afbeelding 3" descr="Screen Shot 2013-05-20 at 14.40.4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62881" y="2286000"/>
            <a:ext cx="316499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1"/>
          <p:cNvGrpSpPr>
            <a:grpSpLocks/>
          </p:cNvGrpSpPr>
          <p:nvPr/>
        </p:nvGrpSpPr>
        <p:grpSpPr bwMode="auto">
          <a:xfrm>
            <a:off x="609600" y="2895600"/>
            <a:ext cx="1784350" cy="2206625"/>
            <a:chOff x="1702023" y="1568350"/>
            <a:chExt cx="5739955" cy="4318100"/>
          </a:xfrm>
        </p:grpSpPr>
        <p:pic>
          <p:nvPicPr>
            <p:cNvPr id="12" name="Picture 5"/>
            <p:cNvPicPr>
              <a:picLocks noChangeAspect="1" noChangeArrowheads="1"/>
            </p:cNvPicPr>
            <p:nvPr/>
          </p:nvPicPr>
          <p:blipFill>
            <a:blip r:embed="rId4">
              <a:extLst>
                <a:ext uri="{28A0092B-C50C-407E-A947-70E740481C1C}">
                  <a14:useLocalDpi xmlns:a14="http://schemas.microsoft.com/office/drawing/2010/main" val="0"/>
                </a:ext>
              </a:extLst>
            </a:blip>
            <a:srcRect b="3769"/>
            <a:stretch>
              <a:fillRect/>
            </a:stretch>
          </p:blipFill>
          <p:spPr bwMode="auto">
            <a:xfrm>
              <a:off x="1702023" y="1568350"/>
              <a:ext cx="2902546" cy="216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
            <p:cNvPicPr>
              <a:picLocks noChangeAspect="1" noChangeArrowheads="1"/>
            </p:cNvPicPr>
            <p:nvPr/>
          </p:nvPicPr>
          <p:blipFill>
            <a:blip r:embed="rId5">
              <a:extLst>
                <a:ext uri="{28A0092B-C50C-407E-A947-70E740481C1C}">
                  <a14:useLocalDpi xmlns:a14="http://schemas.microsoft.com/office/drawing/2010/main" val="0"/>
                </a:ext>
              </a:extLst>
            </a:blip>
            <a:srcRect r="3561"/>
            <a:stretch>
              <a:fillRect/>
            </a:stretch>
          </p:blipFill>
          <p:spPr bwMode="auto">
            <a:xfrm>
              <a:off x="1702023" y="3719449"/>
              <a:ext cx="2938557" cy="216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Group 9"/>
            <p:cNvGrpSpPr>
              <a:grpSpLocks/>
            </p:cNvGrpSpPr>
            <p:nvPr/>
          </p:nvGrpSpPr>
          <p:grpSpPr bwMode="auto">
            <a:xfrm>
              <a:off x="4586098" y="1568350"/>
              <a:ext cx="2855880" cy="4310249"/>
              <a:chOff x="4346257" y="2036980"/>
              <a:chExt cx="2276856" cy="3346550"/>
            </a:xfrm>
          </p:grpSpPr>
          <p:pic>
            <p:nvPicPr>
              <p:cNvPr id="1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6638" y="2036980"/>
                <a:ext cx="22764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p:cNvPicPr>
                <a:picLocks noChangeAspect="1" noChangeArrowheads="1"/>
              </p:cNvPicPr>
              <p:nvPr/>
            </p:nvPicPr>
            <p:blipFill>
              <a:blip r:embed="rId7">
                <a:extLst>
                  <a:ext uri="{28A0092B-C50C-407E-A947-70E740481C1C}">
                    <a14:useLocalDpi xmlns:a14="http://schemas.microsoft.com/office/drawing/2010/main" val="0"/>
                  </a:ext>
                </a:extLst>
              </a:blip>
              <a:srcRect b="3105"/>
              <a:stretch>
                <a:fillRect/>
              </a:stretch>
            </p:blipFill>
            <p:spPr bwMode="auto">
              <a:xfrm>
                <a:off x="4346257" y="3716655"/>
                <a:ext cx="2276856" cy="166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7" name="Rectangle 2"/>
          <p:cNvSpPr txBox="1">
            <a:spLocks noChangeArrowheads="1"/>
          </p:cNvSpPr>
          <p:nvPr/>
        </p:nvSpPr>
        <p:spPr bwMode="auto">
          <a:xfrm>
            <a:off x="685800" y="5257800"/>
            <a:ext cx="35671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spAutoFit/>
          </a:bodyPr>
          <a:lstStyle>
            <a:lvl1pPr eaLnBrk="0" hangingPunct="0">
              <a:defRPr sz="4400">
                <a:solidFill>
                  <a:schemeClr val="tx1"/>
                </a:solidFill>
                <a:latin typeface="Tahoma" charset="0"/>
                <a:ea typeface="ＭＳ Ｐゴシック" charset="0"/>
                <a:cs typeface="ＭＳ Ｐゴシック" charset="0"/>
              </a:defRPr>
            </a:lvl1pPr>
            <a:lvl2pPr marL="742950" indent="-285750" eaLnBrk="0" hangingPunct="0">
              <a:defRPr sz="4400">
                <a:solidFill>
                  <a:schemeClr val="tx1"/>
                </a:solidFill>
                <a:latin typeface="Tahoma" charset="0"/>
                <a:ea typeface="ＭＳ Ｐゴシック" charset="0"/>
              </a:defRPr>
            </a:lvl2pPr>
            <a:lvl3pPr marL="1143000" indent="-228600" eaLnBrk="0" hangingPunct="0">
              <a:defRPr sz="4400">
                <a:solidFill>
                  <a:schemeClr val="tx1"/>
                </a:solidFill>
                <a:latin typeface="Tahoma" charset="0"/>
                <a:ea typeface="ＭＳ Ｐゴシック" charset="0"/>
              </a:defRPr>
            </a:lvl3pPr>
            <a:lvl4pPr marL="1600200" indent="-228600" eaLnBrk="0" hangingPunct="0">
              <a:defRPr sz="4400">
                <a:solidFill>
                  <a:schemeClr val="tx1"/>
                </a:solidFill>
                <a:latin typeface="Tahoma" charset="0"/>
                <a:ea typeface="ＭＳ Ｐゴシック" charset="0"/>
              </a:defRPr>
            </a:lvl4pPr>
            <a:lvl5pPr marL="2057400" indent="-228600" eaLnBrk="0" hangingPunct="0">
              <a:defRPr sz="4400">
                <a:solidFill>
                  <a:schemeClr val="tx1"/>
                </a:solidFill>
                <a:latin typeface="Tahoma" charset="0"/>
                <a:ea typeface="ＭＳ Ｐゴシック" charset="0"/>
              </a:defRPr>
            </a:lvl5pPr>
            <a:lvl6pPr marL="2514600" indent="-228600" algn="r" eaLnBrk="0" fontAlgn="base" hangingPunct="0">
              <a:spcBef>
                <a:spcPct val="0"/>
              </a:spcBef>
              <a:spcAft>
                <a:spcPct val="0"/>
              </a:spcAft>
              <a:defRPr sz="4400">
                <a:solidFill>
                  <a:schemeClr val="tx1"/>
                </a:solidFill>
                <a:latin typeface="Tahoma" charset="0"/>
                <a:ea typeface="ＭＳ Ｐゴシック" charset="0"/>
              </a:defRPr>
            </a:lvl6pPr>
            <a:lvl7pPr marL="2971800" indent="-228600" algn="r" eaLnBrk="0" fontAlgn="base" hangingPunct="0">
              <a:spcBef>
                <a:spcPct val="0"/>
              </a:spcBef>
              <a:spcAft>
                <a:spcPct val="0"/>
              </a:spcAft>
              <a:defRPr sz="4400">
                <a:solidFill>
                  <a:schemeClr val="tx1"/>
                </a:solidFill>
                <a:latin typeface="Tahoma" charset="0"/>
                <a:ea typeface="ＭＳ Ｐゴシック" charset="0"/>
              </a:defRPr>
            </a:lvl7pPr>
            <a:lvl8pPr marL="3429000" indent="-228600" algn="r" eaLnBrk="0" fontAlgn="base" hangingPunct="0">
              <a:spcBef>
                <a:spcPct val="0"/>
              </a:spcBef>
              <a:spcAft>
                <a:spcPct val="0"/>
              </a:spcAft>
              <a:defRPr sz="4400">
                <a:solidFill>
                  <a:schemeClr val="tx1"/>
                </a:solidFill>
                <a:latin typeface="Tahoma" charset="0"/>
                <a:ea typeface="ＭＳ Ｐゴシック" charset="0"/>
              </a:defRPr>
            </a:lvl8pPr>
            <a:lvl9pPr marL="3886200" indent="-228600" algn="r" eaLnBrk="0" fontAlgn="base" hangingPunct="0">
              <a:spcBef>
                <a:spcPct val="0"/>
              </a:spcBef>
              <a:spcAft>
                <a:spcPct val="0"/>
              </a:spcAft>
              <a:defRPr sz="4400">
                <a:solidFill>
                  <a:schemeClr val="tx1"/>
                </a:solidFill>
                <a:latin typeface="Tahoma" charset="0"/>
                <a:ea typeface="ＭＳ Ｐゴシック" charset="0"/>
              </a:defRPr>
            </a:lvl9pPr>
          </a:lstStyle>
          <a:p>
            <a:pPr algn="l" eaLnBrk="1" hangingPunct="1"/>
            <a:r>
              <a:rPr lang="en-US" sz="1200" b="1" i="1" dirty="0">
                <a:solidFill>
                  <a:schemeClr val="tx2"/>
                </a:solidFill>
                <a:latin typeface="Arial" charset="0"/>
              </a:rPr>
              <a:t>Our Example :</a:t>
            </a:r>
          </a:p>
          <a:p>
            <a:pPr algn="l" eaLnBrk="1" hangingPunct="1"/>
            <a:r>
              <a:rPr lang="en-US" sz="1200" b="1" i="1" dirty="0">
                <a:solidFill>
                  <a:schemeClr val="tx2"/>
                </a:solidFill>
                <a:latin typeface="Arial" charset="0"/>
              </a:rPr>
              <a:t>Swan Coastal Plain Wetlands</a:t>
            </a:r>
          </a:p>
        </p:txBody>
      </p:sp>
    </p:spTree>
    <p:extLst>
      <p:ext uri="{BB962C8B-B14F-4D97-AF65-F5344CB8AC3E}">
        <p14:creationId xmlns:p14="http://schemas.microsoft.com/office/powerpoint/2010/main" val="16558748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6562001"/>
            <a:ext cx="3201780" cy="129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200" i="1" dirty="0"/>
              <a:t>Source: Millennium Ecosystem Assessment</a:t>
            </a:r>
          </a:p>
        </p:txBody>
      </p:sp>
      <p:sp>
        <p:nvSpPr>
          <p:cNvPr id="7" name="Title 1"/>
          <p:cNvSpPr>
            <a:spLocks noGrp="1"/>
          </p:cNvSpPr>
          <p:nvPr>
            <p:ph type="title"/>
          </p:nvPr>
        </p:nvSpPr>
        <p:spPr>
          <a:xfrm>
            <a:off x="457200" y="1371600"/>
            <a:ext cx="8229600" cy="1143000"/>
          </a:xfrm>
        </p:spPr>
        <p:txBody>
          <a:bodyPr>
            <a:noAutofit/>
          </a:bodyPr>
          <a:lstStyle/>
          <a:p>
            <a:pPr>
              <a:defRPr/>
            </a:pPr>
            <a:r>
              <a:rPr lang="en-US" sz="3600" kern="1200" dirty="0">
                <a:solidFill>
                  <a:srgbClr val="008000"/>
                </a:solidFill>
                <a:latin typeface="+mn-lt"/>
                <a:ea typeface="+mn-ea"/>
                <a:cs typeface="+mn-cs"/>
              </a:rPr>
              <a:t>To </a:t>
            </a:r>
            <a:r>
              <a:rPr lang="en-US" sz="3600" kern="1200" dirty="0" smtClean="0">
                <a:solidFill>
                  <a:srgbClr val="008000"/>
                </a:solidFill>
                <a:latin typeface="+mn-lt"/>
                <a:ea typeface="+mn-ea"/>
                <a:cs typeface="+mn-cs"/>
              </a:rPr>
              <a:t>identify HWT</a:t>
            </a:r>
            <a:endParaRPr lang="en-US" sz="3600" kern="1200" dirty="0">
              <a:solidFill>
                <a:srgbClr val="008000"/>
              </a:solidFill>
              <a:latin typeface="+mn-lt"/>
              <a:ea typeface="+mn-ea"/>
              <a:cs typeface="+mn-cs"/>
            </a:endParaRPr>
          </a:p>
        </p:txBody>
      </p:sp>
      <p:sp>
        <p:nvSpPr>
          <p:cNvPr id="8" name="Rectangle 2"/>
          <p:cNvSpPr txBox="1">
            <a:spLocks noChangeArrowheads="1"/>
          </p:cNvSpPr>
          <p:nvPr/>
        </p:nvSpPr>
        <p:spPr bwMode="auto">
          <a:xfrm>
            <a:off x="1752600" y="152400"/>
            <a:ext cx="4648200" cy="1295400"/>
          </a:xfrm>
          <a:prstGeom prst="rect">
            <a:avLst/>
          </a:prstGeom>
          <a:noFill/>
          <a:ln w="9525">
            <a:noFill/>
            <a:miter lim="800000"/>
            <a:headEnd/>
            <a:tailEnd/>
          </a:ln>
        </p:spPr>
        <p:txBody>
          <a:bodyPr anchor="ctr"/>
          <a:lstStyle/>
          <a:p>
            <a:pPr>
              <a:defRPr/>
            </a:pPr>
            <a:r>
              <a:rPr lang="en-US" sz="3600" b="1" kern="0" dirty="0" smtClean="0">
                <a:solidFill>
                  <a:schemeClr val="bg1"/>
                </a:solidFill>
                <a:latin typeface="+mn-lt"/>
                <a:ea typeface="+mj-ea"/>
                <a:cs typeface="+mj-cs"/>
              </a:rPr>
              <a:t>Helpful hints</a:t>
            </a:r>
            <a:endParaRPr lang="en-US" sz="3600" b="1" kern="0" dirty="0">
              <a:solidFill>
                <a:schemeClr val="bg1"/>
              </a:solidFill>
              <a:latin typeface="+mn-lt"/>
              <a:ea typeface="+mj-ea"/>
              <a:cs typeface="+mj-cs"/>
            </a:endParaRPr>
          </a:p>
        </p:txBody>
      </p:sp>
      <p:sp>
        <p:nvSpPr>
          <p:cNvPr id="9" name="Rectangle 3"/>
          <p:cNvSpPr txBox="1">
            <a:spLocks noChangeArrowheads="1"/>
          </p:cNvSpPr>
          <p:nvPr/>
        </p:nvSpPr>
        <p:spPr>
          <a:xfrm>
            <a:off x="6172200" y="152400"/>
            <a:ext cx="2819400" cy="114300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Calibri" pitchFamily="34" charset="0"/>
                <a:ea typeface="+mj-ea"/>
                <a:cs typeface="+mj-cs"/>
              </a:rPr>
              <a:t>Situation</a:t>
            </a:r>
            <a:r>
              <a:rPr kumimoji="0" lang="en-US" sz="2800" b="1" i="0" u="none" strike="noStrike" kern="0" cap="none" spc="0" normalizeH="0" noProof="0" dirty="0" smtClean="0">
                <a:ln>
                  <a:noFill/>
                </a:ln>
                <a:solidFill>
                  <a:schemeClr val="bg1"/>
                </a:solidFill>
                <a:effectLst/>
                <a:uLnTx/>
                <a:uFillTx/>
                <a:latin typeface="Calibri" pitchFamily="34" charset="0"/>
                <a:ea typeface="+mj-ea"/>
                <a:cs typeface="+mj-cs"/>
              </a:rPr>
              <a:t>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noProof="0" dirty="0" smtClean="0">
                <a:ln>
                  <a:noFill/>
                </a:ln>
                <a:solidFill>
                  <a:schemeClr val="bg1"/>
                </a:solidFill>
                <a:effectLst/>
                <a:uLnTx/>
                <a:uFillTx/>
                <a:latin typeface="Calibri" pitchFamily="34" charset="0"/>
                <a:ea typeface="+mj-ea"/>
                <a:cs typeface="+mj-cs"/>
              </a:rPr>
              <a:t>Analysis</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
        <p:nvSpPr>
          <p:cNvPr id="10" name="Content Placeholder 2"/>
          <p:cNvSpPr>
            <a:spLocks noGrp="1"/>
          </p:cNvSpPr>
          <p:nvPr>
            <p:ph idx="1"/>
          </p:nvPr>
        </p:nvSpPr>
        <p:spPr>
          <a:xfrm>
            <a:off x="838200" y="2209800"/>
            <a:ext cx="7772400" cy="3830638"/>
          </a:xfrm>
        </p:spPr>
        <p:txBody>
          <a:bodyPr>
            <a:noAutofit/>
          </a:bodyPr>
          <a:lstStyle/>
          <a:p>
            <a:pPr>
              <a:defRPr/>
            </a:pPr>
            <a:r>
              <a:rPr lang="en-US" sz="1800" b="1" kern="1200" dirty="0">
                <a:solidFill>
                  <a:srgbClr val="333399"/>
                </a:solidFill>
              </a:rPr>
              <a:t>Necessary material for a good life: </a:t>
            </a:r>
            <a:r>
              <a:rPr lang="en-US" sz="1800" kern="1200" dirty="0">
                <a:solidFill>
                  <a:srgbClr val="333399"/>
                </a:solidFill>
              </a:rPr>
              <a:t>including secure and adequate livelihoods, income and assets, enough food at all times, shelter, furniture, clothing, and access to goods;</a:t>
            </a:r>
          </a:p>
          <a:p>
            <a:pPr>
              <a:defRPr/>
            </a:pPr>
            <a:r>
              <a:rPr lang="en-US" sz="1800" b="1" kern="1200" dirty="0">
                <a:solidFill>
                  <a:srgbClr val="333399"/>
                </a:solidFill>
              </a:rPr>
              <a:t>Health: </a:t>
            </a:r>
            <a:r>
              <a:rPr lang="en-US" sz="1800" kern="1200" dirty="0">
                <a:solidFill>
                  <a:srgbClr val="333399"/>
                </a:solidFill>
              </a:rPr>
              <a:t>including being strong, feeling well, and having a healthy physical environment;</a:t>
            </a:r>
          </a:p>
          <a:p>
            <a:pPr>
              <a:defRPr/>
            </a:pPr>
            <a:r>
              <a:rPr lang="en-US" sz="1800" b="1" kern="1200" dirty="0">
                <a:solidFill>
                  <a:srgbClr val="333399"/>
                </a:solidFill>
              </a:rPr>
              <a:t>Good social relations: </a:t>
            </a:r>
            <a:r>
              <a:rPr lang="en-US" sz="1800" kern="1200" dirty="0">
                <a:solidFill>
                  <a:srgbClr val="333399"/>
                </a:solidFill>
              </a:rPr>
              <a:t>including social cohesion, mutual respect, good gender and family relations, and the ability to help others and provide for children;</a:t>
            </a:r>
          </a:p>
          <a:p>
            <a:pPr>
              <a:defRPr/>
            </a:pPr>
            <a:r>
              <a:rPr lang="en-US" sz="1800" b="1" kern="1200" dirty="0">
                <a:solidFill>
                  <a:srgbClr val="333399"/>
                </a:solidFill>
              </a:rPr>
              <a:t>Security: </a:t>
            </a:r>
            <a:r>
              <a:rPr lang="en-US" sz="1800" kern="1200" dirty="0">
                <a:solidFill>
                  <a:srgbClr val="333399"/>
                </a:solidFill>
              </a:rPr>
              <a:t>including secure access to natural and other resources, safety of person and possessions, and living in a predictable and controllable environment with security from natural and human-made disasters; and </a:t>
            </a:r>
          </a:p>
          <a:p>
            <a:pPr>
              <a:defRPr/>
            </a:pPr>
            <a:r>
              <a:rPr lang="en-US" sz="1800" b="1" kern="1200" dirty="0">
                <a:solidFill>
                  <a:srgbClr val="333399"/>
                </a:solidFill>
              </a:rPr>
              <a:t>Freedom and choice: </a:t>
            </a:r>
            <a:r>
              <a:rPr lang="en-US" sz="1800" kern="1200" dirty="0">
                <a:solidFill>
                  <a:srgbClr val="333399"/>
                </a:solidFill>
              </a:rPr>
              <a:t>including having control over what happens and being able to achieve what a person values doing or being</a:t>
            </a:r>
          </a:p>
        </p:txBody>
      </p:sp>
    </p:spTree>
    <p:extLst>
      <p:ext uri="{BB962C8B-B14F-4D97-AF65-F5344CB8AC3E}">
        <p14:creationId xmlns:p14="http://schemas.microsoft.com/office/powerpoint/2010/main" val="374943903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85800" y="1447800"/>
            <a:ext cx="9144000" cy="1143000"/>
          </a:xfrm>
        </p:spPr>
        <p:txBody>
          <a:bodyPr>
            <a:noAutofit/>
          </a:bodyPr>
          <a:lstStyle/>
          <a:p>
            <a:pPr>
              <a:defRPr/>
            </a:pPr>
            <a:r>
              <a:rPr lang="en-US" sz="3600" kern="1200" dirty="0">
                <a:solidFill>
                  <a:srgbClr val="008000"/>
                </a:solidFill>
                <a:latin typeface="Tahoma"/>
                <a:cs typeface="Tahoma"/>
              </a:rPr>
              <a:t>To identify </a:t>
            </a:r>
            <a:r>
              <a:rPr lang="en-US" sz="3600" kern="1200" dirty="0" smtClean="0">
                <a:solidFill>
                  <a:srgbClr val="008000"/>
                </a:solidFill>
                <a:latin typeface="Tahoma"/>
                <a:cs typeface="Tahoma"/>
              </a:rPr>
              <a:t>HWT:</a:t>
            </a:r>
            <a:endParaRPr lang="en-US" sz="3600" kern="1200" dirty="0">
              <a:solidFill>
                <a:srgbClr val="008000"/>
              </a:solidFill>
              <a:latin typeface="Tahoma"/>
              <a:ea typeface="+mn-ea"/>
              <a:cs typeface="Tahoma"/>
            </a:endParaRPr>
          </a:p>
        </p:txBody>
      </p:sp>
      <p:sp>
        <p:nvSpPr>
          <p:cNvPr id="8" name="Rectangle 2"/>
          <p:cNvSpPr txBox="1">
            <a:spLocks noChangeArrowheads="1"/>
          </p:cNvSpPr>
          <p:nvPr/>
        </p:nvSpPr>
        <p:spPr bwMode="auto">
          <a:xfrm>
            <a:off x="1752600" y="152400"/>
            <a:ext cx="4648200" cy="1295400"/>
          </a:xfrm>
          <a:prstGeom prst="rect">
            <a:avLst/>
          </a:prstGeom>
          <a:noFill/>
          <a:ln w="9525">
            <a:noFill/>
            <a:miter lim="800000"/>
            <a:headEnd/>
            <a:tailEnd/>
          </a:ln>
        </p:spPr>
        <p:txBody>
          <a:bodyPr anchor="ctr"/>
          <a:lstStyle/>
          <a:p>
            <a:pPr>
              <a:defRPr/>
            </a:pPr>
            <a:r>
              <a:rPr lang="en-US" sz="3600" b="1" kern="0" dirty="0" smtClean="0">
                <a:solidFill>
                  <a:schemeClr val="bg1"/>
                </a:solidFill>
                <a:latin typeface="+mn-lt"/>
                <a:ea typeface="+mj-ea"/>
                <a:cs typeface="+mj-cs"/>
              </a:rPr>
              <a:t>Helpful hints</a:t>
            </a:r>
            <a:endParaRPr lang="en-US" sz="3600" b="1" kern="0" dirty="0">
              <a:solidFill>
                <a:schemeClr val="bg1"/>
              </a:solidFill>
              <a:latin typeface="+mn-lt"/>
              <a:ea typeface="+mj-ea"/>
              <a:cs typeface="+mj-cs"/>
            </a:endParaRPr>
          </a:p>
        </p:txBody>
      </p:sp>
      <p:sp>
        <p:nvSpPr>
          <p:cNvPr id="9" name="Rectangle 3"/>
          <p:cNvSpPr txBox="1">
            <a:spLocks noChangeArrowheads="1"/>
          </p:cNvSpPr>
          <p:nvPr/>
        </p:nvSpPr>
        <p:spPr>
          <a:xfrm>
            <a:off x="6172200" y="152400"/>
            <a:ext cx="2819400" cy="114300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Calibri" pitchFamily="34" charset="0"/>
                <a:ea typeface="+mj-ea"/>
                <a:cs typeface="+mj-cs"/>
              </a:rPr>
              <a:t>Situation</a:t>
            </a:r>
            <a:r>
              <a:rPr kumimoji="0" lang="en-US" sz="2800" b="1" i="0" u="none" strike="noStrike" kern="0" cap="none" spc="0" normalizeH="0" noProof="0" dirty="0" smtClean="0">
                <a:ln>
                  <a:noFill/>
                </a:ln>
                <a:solidFill>
                  <a:schemeClr val="bg1"/>
                </a:solidFill>
                <a:effectLst/>
                <a:uLnTx/>
                <a:uFillTx/>
                <a:latin typeface="Calibri" pitchFamily="34" charset="0"/>
                <a:ea typeface="+mj-ea"/>
                <a:cs typeface="+mj-cs"/>
              </a:rPr>
              <a:t>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noProof="0" dirty="0" smtClean="0">
                <a:ln>
                  <a:noFill/>
                </a:ln>
                <a:solidFill>
                  <a:schemeClr val="bg1"/>
                </a:solidFill>
                <a:effectLst/>
                <a:uLnTx/>
                <a:uFillTx/>
                <a:latin typeface="Calibri" pitchFamily="34" charset="0"/>
                <a:ea typeface="+mj-ea"/>
                <a:cs typeface="+mj-cs"/>
              </a:rPr>
              <a:t>Analysis</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
        <p:nvSpPr>
          <p:cNvPr id="10" name="TextBox 5"/>
          <p:cNvSpPr txBox="1">
            <a:spLocks noChangeArrowheads="1"/>
          </p:cNvSpPr>
          <p:nvPr/>
        </p:nvSpPr>
        <p:spPr bwMode="auto">
          <a:xfrm>
            <a:off x="198438" y="2481263"/>
            <a:ext cx="875188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tx1"/>
                </a:solidFill>
                <a:latin typeface="Tahoma" charset="0"/>
                <a:ea typeface="ＭＳ Ｐゴシック" charset="0"/>
                <a:cs typeface="ＭＳ Ｐゴシック" charset="0"/>
              </a:defRPr>
            </a:lvl1pPr>
            <a:lvl2pPr marL="742950" indent="-285750" eaLnBrk="0" hangingPunct="0">
              <a:defRPr sz="4400">
                <a:solidFill>
                  <a:schemeClr val="tx1"/>
                </a:solidFill>
                <a:latin typeface="Tahoma" charset="0"/>
                <a:ea typeface="ＭＳ Ｐゴシック" charset="0"/>
              </a:defRPr>
            </a:lvl2pPr>
            <a:lvl3pPr marL="1143000" indent="-228600" eaLnBrk="0" hangingPunct="0">
              <a:defRPr sz="4400">
                <a:solidFill>
                  <a:schemeClr val="tx1"/>
                </a:solidFill>
                <a:latin typeface="Tahoma" charset="0"/>
                <a:ea typeface="ＭＳ Ｐゴシック" charset="0"/>
              </a:defRPr>
            </a:lvl3pPr>
            <a:lvl4pPr marL="1600200" indent="-228600" eaLnBrk="0" hangingPunct="0">
              <a:defRPr sz="4400">
                <a:solidFill>
                  <a:schemeClr val="tx1"/>
                </a:solidFill>
                <a:latin typeface="Tahoma" charset="0"/>
                <a:ea typeface="ＭＳ Ｐゴシック" charset="0"/>
              </a:defRPr>
            </a:lvl4pPr>
            <a:lvl5pPr marL="2057400" indent="-228600" eaLnBrk="0" hangingPunct="0">
              <a:defRPr sz="4400">
                <a:solidFill>
                  <a:schemeClr val="tx1"/>
                </a:solidFill>
                <a:latin typeface="Tahoma" charset="0"/>
                <a:ea typeface="ＭＳ Ｐゴシック" charset="0"/>
              </a:defRPr>
            </a:lvl5pPr>
            <a:lvl6pPr marL="2514600" indent="-228600" algn="r" eaLnBrk="0" fontAlgn="base" hangingPunct="0">
              <a:spcBef>
                <a:spcPct val="0"/>
              </a:spcBef>
              <a:spcAft>
                <a:spcPct val="0"/>
              </a:spcAft>
              <a:defRPr sz="4400">
                <a:solidFill>
                  <a:schemeClr val="tx1"/>
                </a:solidFill>
                <a:latin typeface="Tahoma" charset="0"/>
                <a:ea typeface="ＭＳ Ｐゴシック" charset="0"/>
              </a:defRPr>
            </a:lvl6pPr>
            <a:lvl7pPr marL="2971800" indent="-228600" algn="r" eaLnBrk="0" fontAlgn="base" hangingPunct="0">
              <a:spcBef>
                <a:spcPct val="0"/>
              </a:spcBef>
              <a:spcAft>
                <a:spcPct val="0"/>
              </a:spcAft>
              <a:defRPr sz="4400">
                <a:solidFill>
                  <a:schemeClr val="tx1"/>
                </a:solidFill>
                <a:latin typeface="Tahoma" charset="0"/>
                <a:ea typeface="ＭＳ Ｐゴシック" charset="0"/>
              </a:defRPr>
            </a:lvl7pPr>
            <a:lvl8pPr marL="3429000" indent="-228600" algn="r" eaLnBrk="0" fontAlgn="base" hangingPunct="0">
              <a:spcBef>
                <a:spcPct val="0"/>
              </a:spcBef>
              <a:spcAft>
                <a:spcPct val="0"/>
              </a:spcAft>
              <a:defRPr sz="4400">
                <a:solidFill>
                  <a:schemeClr val="tx1"/>
                </a:solidFill>
                <a:latin typeface="Tahoma" charset="0"/>
                <a:ea typeface="ＭＳ Ｐゴシック" charset="0"/>
              </a:defRPr>
            </a:lvl8pPr>
            <a:lvl9pPr marL="3886200" indent="-228600" algn="r" eaLnBrk="0" fontAlgn="base" hangingPunct="0">
              <a:spcBef>
                <a:spcPct val="0"/>
              </a:spcBef>
              <a:spcAft>
                <a:spcPct val="0"/>
              </a:spcAft>
              <a:defRPr sz="4400">
                <a:solidFill>
                  <a:schemeClr val="tx1"/>
                </a:solidFill>
                <a:latin typeface="Tahoma" charset="0"/>
                <a:ea typeface="ＭＳ Ｐゴシック" charset="0"/>
              </a:defRPr>
            </a:lvl9pPr>
          </a:lstStyle>
          <a:p>
            <a:pPr algn="ctr" eaLnBrk="1" hangingPunct="1"/>
            <a:r>
              <a:rPr lang="en-US" sz="2800" dirty="0">
                <a:solidFill>
                  <a:srgbClr val="FF0000"/>
                </a:solidFill>
              </a:rPr>
              <a:t>The categories are an aid for brainstorming – getting the categories right is not important.</a:t>
            </a:r>
          </a:p>
          <a:p>
            <a:pPr algn="ctr" eaLnBrk="1" hangingPunct="1"/>
            <a:r>
              <a:rPr lang="en-US" sz="2800" dirty="0">
                <a:solidFill>
                  <a:srgbClr val="FF0000"/>
                </a:solidFill>
              </a:rPr>
              <a:t> </a:t>
            </a:r>
          </a:p>
          <a:p>
            <a:pPr algn="ctr" eaLnBrk="1" hangingPunct="1"/>
            <a:r>
              <a:rPr lang="en-US" sz="2800" b="1" dirty="0">
                <a:solidFill>
                  <a:srgbClr val="FF0000"/>
                </a:solidFill>
              </a:rPr>
              <a:t>Identifying the HWTs is important!</a:t>
            </a:r>
          </a:p>
        </p:txBody>
      </p:sp>
    </p:spTree>
    <p:extLst>
      <p:ext uri="{BB962C8B-B14F-4D97-AF65-F5344CB8AC3E}">
        <p14:creationId xmlns:p14="http://schemas.microsoft.com/office/powerpoint/2010/main" val="16255766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371600"/>
            <a:ext cx="8229600" cy="1143000"/>
          </a:xfrm>
        </p:spPr>
        <p:txBody>
          <a:bodyPr>
            <a:noAutofit/>
          </a:bodyPr>
          <a:lstStyle/>
          <a:p>
            <a:pPr>
              <a:defRPr/>
            </a:pPr>
            <a:r>
              <a:rPr lang="en-US" sz="3600" kern="1200" dirty="0" smtClean="0">
                <a:solidFill>
                  <a:srgbClr val="008000"/>
                </a:solidFill>
                <a:latin typeface="+mn-lt"/>
                <a:ea typeface="+mn-ea"/>
                <a:cs typeface="+mn-cs"/>
              </a:rPr>
              <a:t>Including HWT</a:t>
            </a:r>
            <a:r>
              <a:rPr lang="en-US" sz="3600" kern="1200" dirty="0">
                <a:solidFill>
                  <a:srgbClr val="008000"/>
                </a:solidFill>
                <a:latin typeface="+mn-lt"/>
                <a:ea typeface="+mn-ea"/>
                <a:cs typeface="+mn-cs"/>
              </a:rPr>
              <a:t> </a:t>
            </a:r>
            <a:r>
              <a:rPr lang="en-US" sz="3600" kern="1200" dirty="0" smtClean="0">
                <a:solidFill>
                  <a:srgbClr val="008000"/>
                </a:solidFill>
                <a:latin typeface="+mn-lt"/>
                <a:ea typeface="+mn-ea"/>
                <a:cs typeface="+mn-cs"/>
              </a:rPr>
              <a:t>in our CM:</a:t>
            </a:r>
            <a:endParaRPr lang="en-US" sz="3600" kern="1200" dirty="0">
              <a:solidFill>
                <a:srgbClr val="008000"/>
              </a:solidFill>
              <a:latin typeface="+mn-lt"/>
              <a:ea typeface="+mn-ea"/>
              <a:cs typeface="+mn-cs"/>
            </a:endParaRPr>
          </a:p>
        </p:txBody>
      </p:sp>
      <p:sp>
        <p:nvSpPr>
          <p:cNvPr id="8" name="Rectangle 2"/>
          <p:cNvSpPr txBox="1">
            <a:spLocks noChangeArrowheads="1"/>
          </p:cNvSpPr>
          <p:nvPr/>
        </p:nvSpPr>
        <p:spPr bwMode="auto">
          <a:xfrm>
            <a:off x="1752600" y="152400"/>
            <a:ext cx="4648200" cy="1295400"/>
          </a:xfrm>
          <a:prstGeom prst="rect">
            <a:avLst/>
          </a:prstGeom>
          <a:noFill/>
          <a:ln w="9525">
            <a:noFill/>
            <a:miter lim="800000"/>
            <a:headEnd/>
            <a:tailEnd/>
          </a:ln>
        </p:spPr>
        <p:txBody>
          <a:bodyPr anchor="ctr"/>
          <a:lstStyle/>
          <a:p>
            <a:pPr>
              <a:defRPr/>
            </a:pPr>
            <a:r>
              <a:rPr lang="en-US" sz="3600" b="1" kern="0" dirty="0" smtClean="0">
                <a:solidFill>
                  <a:schemeClr val="bg1"/>
                </a:solidFill>
                <a:latin typeface="+mn-lt"/>
                <a:ea typeface="+mj-ea"/>
                <a:cs typeface="+mj-cs"/>
              </a:rPr>
              <a:t>Helpful hints</a:t>
            </a:r>
            <a:endParaRPr lang="en-US" sz="3600" b="1" kern="0" dirty="0">
              <a:solidFill>
                <a:schemeClr val="bg1"/>
              </a:solidFill>
              <a:latin typeface="+mn-lt"/>
              <a:ea typeface="+mj-ea"/>
              <a:cs typeface="+mj-cs"/>
            </a:endParaRPr>
          </a:p>
        </p:txBody>
      </p:sp>
      <p:sp>
        <p:nvSpPr>
          <p:cNvPr id="9" name="Rectangle 3"/>
          <p:cNvSpPr txBox="1">
            <a:spLocks noChangeArrowheads="1"/>
          </p:cNvSpPr>
          <p:nvPr/>
        </p:nvSpPr>
        <p:spPr>
          <a:xfrm>
            <a:off x="6172200" y="152400"/>
            <a:ext cx="2819400" cy="114300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Calibri" pitchFamily="34" charset="0"/>
                <a:ea typeface="+mj-ea"/>
                <a:cs typeface="+mj-cs"/>
              </a:rPr>
              <a:t>Situation</a:t>
            </a:r>
            <a:r>
              <a:rPr kumimoji="0" lang="en-US" sz="2800" b="1" i="0" u="none" strike="noStrike" kern="0" cap="none" spc="0" normalizeH="0" noProof="0" dirty="0" smtClean="0">
                <a:ln>
                  <a:noFill/>
                </a:ln>
                <a:solidFill>
                  <a:schemeClr val="bg1"/>
                </a:solidFill>
                <a:effectLst/>
                <a:uLnTx/>
                <a:uFillTx/>
                <a:latin typeface="Calibri" pitchFamily="34" charset="0"/>
                <a:ea typeface="+mj-ea"/>
                <a:cs typeface="+mj-cs"/>
              </a:rPr>
              <a:t>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noProof="0" dirty="0" smtClean="0">
                <a:ln>
                  <a:noFill/>
                </a:ln>
                <a:solidFill>
                  <a:schemeClr val="bg1"/>
                </a:solidFill>
                <a:effectLst/>
                <a:uLnTx/>
                <a:uFillTx/>
                <a:latin typeface="Calibri" pitchFamily="34" charset="0"/>
                <a:ea typeface="+mj-ea"/>
                <a:cs typeface="+mj-cs"/>
              </a:rPr>
              <a:t>Analysis</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pic>
        <p:nvPicPr>
          <p:cNvPr id="18" name="Afbeelding 3" descr="Screen Shot 2013-05-20 at 14.39.2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224593"/>
            <a:ext cx="6134100" cy="3982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11903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3"/>
          <p:cNvSpPr>
            <a:spLocks noGrp="1" noChangeArrowheads="1"/>
          </p:cNvSpPr>
          <p:nvPr>
            <p:ph type="body" idx="1"/>
          </p:nvPr>
        </p:nvSpPr>
        <p:spPr>
          <a:xfrm>
            <a:off x="304800" y="1600200"/>
            <a:ext cx="8610600" cy="4800600"/>
          </a:xfrm>
        </p:spPr>
        <p:txBody>
          <a:bodyPr/>
          <a:lstStyle/>
          <a:p>
            <a:pPr eaLnBrk="1" hangingPunct="1">
              <a:buClr>
                <a:schemeClr val="tx1"/>
              </a:buClr>
            </a:pPr>
            <a:r>
              <a:rPr lang="en-US" dirty="0" smtClean="0">
                <a:solidFill>
                  <a:schemeClr val="accent2"/>
                </a:solidFill>
              </a:rPr>
              <a:t>A quick-and-dirty mapping of ES and HWT can help build support from non-conservation oriented stakeholders.</a:t>
            </a:r>
            <a:endParaRPr lang="en-US" dirty="0" smtClean="0">
              <a:solidFill>
                <a:srgbClr val="008000"/>
              </a:solidFill>
            </a:endParaRPr>
          </a:p>
          <a:p>
            <a:pPr eaLnBrk="1" hangingPunct="1">
              <a:buClr>
                <a:schemeClr val="tx1"/>
              </a:buClr>
            </a:pPr>
            <a:r>
              <a:rPr lang="en-US" dirty="0" smtClean="0">
                <a:solidFill>
                  <a:srgbClr val="008000"/>
                </a:solidFill>
              </a:rPr>
              <a:t>Discussing the outcomes of the viability analysis and the threat ranking in relation to ES &amp; HWT adds to the depth of understanding and helps improve strategic focus.</a:t>
            </a:r>
            <a:endParaRPr lang="en-US" dirty="0" smtClean="0">
              <a:solidFill>
                <a:schemeClr val="accent2"/>
              </a:solidFill>
            </a:endParaRPr>
          </a:p>
          <a:p>
            <a:pPr eaLnBrk="1" hangingPunct="1">
              <a:buClr>
                <a:schemeClr val="tx1"/>
              </a:buClr>
            </a:pPr>
            <a:r>
              <a:rPr lang="en-US" dirty="0" smtClean="0">
                <a:solidFill>
                  <a:srgbClr val="333399"/>
                </a:solidFill>
              </a:rPr>
              <a:t>Teams often confuse the more non-tangible cultural/spiritual ES with their contribution to HWT (income from tourism, or contribution to human health). Help by using words as “birds </a:t>
            </a:r>
            <a:r>
              <a:rPr lang="en-US" i="1" dirty="0" smtClean="0">
                <a:solidFill>
                  <a:srgbClr val="333399"/>
                </a:solidFill>
              </a:rPr>
              <a:t>as basis for </a:t>
            </a:r>
            <a:r>
              <a:rPr lang="en-US" dirty="0" smtClean="0">
                <a:solidFill>
                  <a:srgbClr val="333399"/>
                </a:solidFill>
              </a:rPr>
              <a:t>bird watching”</a:t>
            </a:r>
          </a:p>
          <a:p>
            <a:pPr marL="0" indent="0" eaLnBrk="1" hangingPunct="1">
              <a:buClr>
                <a:schemeClr val="tx1"/>
              </a:buClr>
              <a:buNone/>
            </a:pPr>
            <a:endParaRPr lang="en-US" dirty="0" smtClean="0">
              <a:solidFill>
                <a:srgbClr val="333399"/>
              </a:solidFill>
            </a:endParaRPr>
          </a:p>
          <a:p>
            <a:pPr marL="457200" lvl="1" indent="0" eaLnBrk="1" hangingPunct="1">
              <a:spcBef>
                <a:spcPct val="15000"/>
              </a:spcBef>
              <a:buClr>
                <a:schemeClr val="tx1"/>
              </a:buClr>
              <a:buNone/>
            </a:pPr>
            <a:endParaRPr lang="en-US" dirty="0" smtClean="0">
              <a:solidFill>
                <a:srgbClr val="008000"/>
              </a:solidFill>
            </a:endParaRPr>
          </a:p>
          <a:p>
            <a:pPr lvl="1" eaLnBrk="1" hangingPunct="1">
              <a:spcBef>
                <a:spcPct val="15000"/>
              </a:spcBef>
              <a:buClr>
                <a:schemeClr val="tx1"/>
              </a:buClr>
            </a:pPr>
            <a:endParaRPr lang="en-US" dirty="0" smtClean="0">
              <a:solidFill>
                <a:srgbClr val="008000"/>
              </a:solidFill>
            </a:endParaRPr>
          </a:p>
          <a:p>
            <a:pPr lvl="1" eaLnBrk="1" hangingPunct="1">
              <a:spcBef>
                <a:spcPct val="15000"/>
              </a:spcBef>
              <a:buClr>
                <a:schemeClr val="tx1"/>
              </a:buClr>
              <a:buFontTx/>
              <a:buNone/>
            </a:pPr>
            <a:endParaRPr lang="en-US" dirty="0" smtClean="0">
              <a:solidFill>
                <a:srgbClr val="008000"/>
              </a:solidFill>
            </a:endParaRPr>
          </a:p>
        </p:txBody>
      </p:sp>
      <p:sp>
        <p:nvSpPr>
          <p:cNvPr id="7" name="Rectangle 2"/>
          <p:cNvSpPr txBox="1">
            <a:spLocks noChangeArrowheads="1"/>
          </p:cNvSpPr>
          <p:nvPr/>
        </p:nvSpPr>
        <p:spPr bwMode="auto">
          <a:xfrm>
            <a:off x="1752600" y="152400"/>
            <a:ext cx="3505200" cy="1143000"/>
          </a:xfrm>
          <a:prstGeom prst="rect">
            <a:avLst/>
          </a:prstGeom>
          <a:noFill/>
          <a:ln w="9525">
            <a:noFill/>
            <a:miter lim="800000"/>
            <a:headEnd/>
            <a:tailEnd/>
          </a:ln>
        </p:spPr>
        <p:txBody>
          <a:bodyPr anchor="ctr"/>
          <a:lstStyle/>
          <a:p>
            <a:pPr>
              <a:defRPr/>
            </a:pPr>
            <a:r>
              <a:rPr lang="en-US" sz="3600" b="1" kern="0" dirty="0">
                <a:solidFill>
                  <a:schemeClr val="bg1"/>
                </a:solidFill>
                <a:latin typeface="+mn-lt"/>
                <a:ea typeface="+mj-ea"/>
                <a:cs typeface="+mj-cs"/>
              </a:rPr>
              <a:t>Helpful Hints</a:t>
            </a:r>
          </a:p>
        </p:txBody>
      </p:sp>
      <p:sp>
        <p:nvSpPr>
          <p:cNvPr id="6" name="Rectangle 3"/>
          <p:cNvSpPr txBox="1">
            <a:spLocks noChangeArrowheads="1"/>
          </p:cNvSpPr>
          <p:nvPr/>
        </p:nvSpPr>
        <p:spPr>
          <a:xfrm>
            <a:off x="6172200" y="152400"/>
            <a:ext cx="2819400" cy="114300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Calibri" pitchFamily="34" charset="0"/>
                <a:ea typeface="+mj-ea"/>
                <a:cs typeface="+mj-cs"/>
              </a:rPr>
              <a:t>Situation</a:t>
            </a:r>
            <a:r>
              <a:rPr kumimoji="0" lang="en-US" sz="2800" b="1" i="0" u="none" strike="noStrike" kern="0" cap="none" spc="0" normalizeH="0" noProof="0" dirty="0" smtClean="0">
                <a:ln>
                  <a:noFill/>
                </a:ln>
                <a:solidFill>
                  <a:schemeClr val="bg1"/>
                </a:solidFill>
                <a:effectLst/>
                <a:uLnTx/>
                <a:uFillTx/>
                <a:latin typeface="Calibri" pitchFamily="34" charset="0"/>
                <a:ea typeface="+mj-ea"/>
                <a:cs typeface="+mj-cs"/>
              </a:rPr>
              <a:t>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noProof="0" dirty="0" smtClean="0">
                <a:ln>
                  <a:noFill/>
                </a:ln>
                <a:solidFill>
                  <a:schemeClr val="bg1"/>
                </a:solidFill>
                <a:effectLst/>
                <a:uLnTx/>
                <a:uFillTx/>
                <a:latin typeface="Calibri" pitchFamily="34" charset="0"/>
                <a:ea typeface="+mj-ea"/>
                <a:cs typeface="+mj-cs"/>
              </a:rPr>
              <a:t>Analysis</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Tree>
    <p:extLst>
      <p:ext uri="{BB962C8B-B14F-4D97-AF65-F5344CB8AC3E}">
        <p14:creationId xmlns:p14="http://schemas.microsoft.com/office/powerpoint/2010/main" val="15636462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6" name="Rectangle 3"/>
          <p:cNvSpPr>
            <a:spLocks noGrp="1" noChangeArrowheads="1"/>
          </p:cNvSpPr>
          <p:nvPr>
            <p:ph idx="1"/>
          </p:nvPr>
        </p:nvSpPr>
        <p:spPr>
          <a:xfrm>
            <a:off x="304800" y="1600200"/>
            <a:ext cx="8610600" cy="4800600"/>
          </a:xfrm>
        </p:spPr>
        <p:txBody>
          <a:bodyPr/>
          <a:lstStyle/>
          <a:p>
            <a:pPr eaLnBrk="1" hangingPunct="1">
              <a:buClr>
                <a:schemeClr val="tx1"/>
              </a:buClr>
            </a:pPr>
            <a:r>
              <a:rPr lang="en-US" dirty="0">
                <a:solidFill>
                  <a:srgbClr val="008000"/>
                </a:solidFill>
              </a:rPr>
              <a:t>Teams are hesitant to include ES which are </a:t>
            </a:r>
            <a:r>
              <a:rPr lang="en-US" dirty="0" smtClean="0">
                <a:solidFill>
                  <a:srgbClr val="008000"/>
                </a:solidFill>
              </a:rPr>
              <a:t>harder to </a:t>
            </a:r>
            <a:r>
              <a:rPr lang="en-US" dirty="0">
                <a:solidFill>
                  <a:srgbClr val="008000"/>
                </a:solidFill>
              </a:rPr>
              <a:t>measure </a:t>
            </a:r>
            <a:r>
              <a:rPr lang="en-US" dirty="0" smtClean="0">
                <a:solidFill>
                  <a:srgbClr val="008000"/>
                </a:solidFill>
              </a:rPr>
              <a:t>or to assign an economic value to. </a:t>
            </a:r>
            <a:r>
              <a:rPr lang="en-US" dirty="0">
                <a:solidFill>
                  <a:srgbClr val="008000"/>
                </a:solidFill>
              </a:rPr>
              <a:t>Help the team overcome this by </a:t>
            </a:r>
            <a:r>
              <a:rPr lang="en-US" dirty="0" smtClean="0">
                <a:solidFill>
                  <a:srgbClr val="008000"/>
                </a:solidFill>
              </a:rPr>
              <a:t>using “priceless” examples: </a:t>
            </a:r>
            <a:r>
              <a:rPr lang="en-US" i="1" dirty="0" smtClean="0">
                <a:solidFill>
                  <a:srgbClr val="008000"/>
                </a:solidFill>
              </a:rPr>
              <a:t>landscape features as basis for a sense of belonging, silence as basis for spiritual health etc.</a:t>
            </a:r>
          </a:p>
          <a:p>
            <a:pPr eaLnBrk="1" hangingPunct="1">
              <a:buClr>
                <a:schemeClr val="tx1"/>
              </a:buClr>
            </a:pPr>
            <a:r>
              <a:rPr lang="en-US" dirty="0">
                <a:solidFill>
                  <a:srgbClr val="333399"/>
                </a:solidFill>
              </a:rPr>
              <a:t>Teams sometimes feel uncomfortable to position HWT to the right of conservation targets and prefer to have them side by side</a:t>
            </a:r>
            <a:r>
              <a:rPr lang="en-US" dirty="0" smtClean="0">
                <a:solidFill>
                  <a:srgbClr val="333399"/>
                </a:solidFill>
              </a:rPr>
              <a:t>. You can help teams avoid unnecessary confusion by separating ethics (and a perceived hierarchy between targets) and the tool (which is hierarchically neutral but geared to show linkages)</a:t>
            </a:r>
            <a:endParaRPr lang="en-US" dirty="0">
              <a:solidFill>
                <a:srgbClr val="333399"/>
              </a:solidFill>
            </a:endParaRPr>
          </a:p>
          <a:p>
            <a:pPr eaLnBrk="1" hangingPunct="1">
              <a:buClr>
                <a:schemeClr val="tx1"/>
              </a:buClr>
            </a:pPr>
            <a:endParaRPr lang="en-US" dirty="0">
              <a:solidFill>
                <a:srgbClr val="008000"/>
              </a:solidFill>
            </a:endParaRPr>
          </a:p>
          <a:p>
            <a:pPr marL="0" indent="0" eaLnBrk="1" hangingPunct="1">
              <a:buClr>
                <a:schemeClr val="tx1"/>
              </a:buClr>
              <a:buNone/>
            </a:pPr>
            <a:endParaRPr lang="en-US" dirty="0" smtClean="0">
              <a:solidFill>
                <a:srgbClr val="333399"/>
              </a:solidFill>
            </a:endParaRPr>
          </a:p>
          <a:p>
            <a:pPr marL="457200" lvl="1" indent="0" eaLnBrk="1" hangingPunct="1">
              <a:spcBef>
                <a:spcPct val="15000"/>
              </a:spcBef>
              <a:buClr>
                <a:schemeClr val="tx1"/>
              </a:buClr>
              <a:buNone/>
            </a:pPr>
            <a:endParaRPr lang="en-US" dirty="0" smtClean="0">
              <a:solidFill>
                <a:srgbClr val="008000"/>
              </a:solidFill>
            </a:endParaRPr>
          </a:p>
          <a:p>
            <a:pPr lvl="1" eaLnBrk="1" hangingPunct="1">
              <a:spcBef>
                <a:spcPct val="15000"/>
              </a:spcBef>
              <a:buClr>
                <a:schemeClr val="tx1"/>
              </a:buClr>
            </a:pPr>
            <a:endParaRPr lang="en-US" dirty="0" smtClean="0">
              <a:solidFill>
                <a:srgbClr val="008000"/>
              </a:solidFill>
            </a:endParaRPr>
          </a:p>
          <a:p>
            <a:pPr lvl="1" eaLnBrk="1" hangingPunct="1">
              <a:spcBef>
                <a:spcPct val="15000"/>
              </a:spcBef>
              <a:buClr>
                <a:schemeClr val="tx1"/>
              </a:buClr>
              <a:buFontTx/>
              <a:buNone/>
            </a:pPr>
            <a:endParaRPr lang="en-US" dirty="0" smtClean="0">
              <a:solidFill>
                <a:srgbClr val="008000"/>
              </a:solidFill>
            </a:endParaRPr>
          </a:p>
        </p:txBody>
      </p:sp>
      <p:sp>
        <p:nvSpPr>
          <p:cNvPr id="7" name="Rectangle 2"/>
          <p:cNvSpPr txBox="1">
            <a:spLocks noChangeArrowheads="1"/>
          </p:cNvSpPr>
          <p:nvPr/>
        </p:nvSpPr>
        <p:spPr bwMode="auto">
          <a:xfrm>
            <a:off x="1752600" y="152400"/>
            <a:ext cx="3505200" cy="1143000"/>
          </a:xfrm>
          <a:prstGeom prst="rect">
            <a:avLst/>
          </a:prstGeom>
          <a:noFill/>
          <a:ln w="9525">
            <a:noFill/>
            <a:miter lim="800000"/>
            <a:headEnd/>
            <a:tailEnd/>
          </a:ln>
        </p:spPr>
        <p:txBody>
          <a:bodyPr anchor="ctr"/>
          <a:lstStyle/>
          <a:p>
            <a:pPr>
              <a:defRPr/>
            </a:pPr>
            <a:r>
              <a:rPr lang="en-US" sz="3600" b="1" kern="0" dirty="0">
                <a:solidFill>
                  <a:schemeClr val="bg1"/>
                </a:solidFill>
                <a:latin typeface="+mn-lt"/>
                <a:ea typeface="+mj-ea"/>
                <a:cs typeface="+mj-cs"/>
              </a:rPr>
              <a:t>Helpful Hints</a:t>
            </a:r>
          </a:p>
        </p:txBody>
      </p:sp>
      <p:sp>
        <p:nvSpPr>
          <p:cNvPr id="6" name="Rectangle 3"/>
          <p:cNvSpPr txBox="1">
            <a:spLocks noChangeArrowheads="1"/>
          </p:cNvSpPr>
          <p:nvPr/>
        </p:nvSpPr>
        <p:spPr>
          <a:xfrm>
            <a:off x="6172200" y="152400"/>
            <a:ext cx="2819400" cy="114300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Calibri" pitchFamily="34" charset="0"/>
                <a:ea typeface="+mj-ea"/>
                <a:cs typeface="+mj-cs"/>
              </a:rPr>
              <a:t>Situation</a:t>
            </a:r>
            <a:r>
              <a:rPr kumimoji="0" lang="en-US" sz="2800" b="1" i="0" u="none" strike="noStrike" kern="0" cap="none" spc="0" normalizeH="0" noProof="0" dirty="0" smtClean="0">
                <a:ln>
                  <a:noFill/>
                </a:ln>
                <a:solidFill>
                  <a:schemeClr val="bg1"/>
                </a:solidFill>
                <a:effectLst/>
                <a:uLnTx/>
                <a:uFillTx/>
                <a:latin typeface="Calibri" pitchFamily="34" charset="0"/>
                <a:ea typeface="+mj-ea"/>
                <a:cs typeface="+mj-cs"/>
              </a:rPr>
              <a:t>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noProof="0" dirty="0" smtClean="0">
                <a:ln>
                  <a:noFill/>
                </a:ln>
                <a:solidFill>
                  <a:schemeClr val="bg1"/>
                </a:solidFill>
                <a:effectLst/>
                <a:uLnTx/>
                <a:uFillTx/>
                <a:latin typeface="Calibri" pitchFamily="34" charset="0"/>
                <a:ea typeface="+mj-ea"/>
                <a:cs typeface="+mj-cs"/>
              </a:rPr>
              <a:t>Analysis</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Tree>
    <p:extLst>
      <p:ext uri="{BB962C8B-B14F-4D97-AF65-F5344CB8AC3E}">
        <p14:creationId xmlns:p14="http://schemas.microsoft.com/office/powerpoint/2010/main" val="1741087166"/>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txBox="1">
            <a:spLocks/>
          </p:cNvSpPr>
          <p:nvPr/>
        </p:nvSpPr>
        <p:spPr bwMode="auto">
          <a:xfrm>
            <a:off x="33867" y="1447800"/>
            <a:ext cx="8805333"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marL="514350" indent="-514350" eaLnBrk="0" hangingPunct="0">
              <a:defRPr sz="4400">
                <a:solidFill>
                  <a:schemeClr val="tx1"/>
                </a:solidFill>
                <a:latin typeface="Tahoma" charset="0"/>
                <a:ea typeface="ＭＳ Ｐゴシック" charset="0"/>
                <a:cs typeface="ＭＳ Ｐゴシック" charset="0"/>
              </a:defRPr>
            </a:lvl1pPr>
            <a:lvl2pPr marL="742950" indent="-285750" eaLnBrk="0" hangingPunct="0">
              <a:defRPr sz="4400">
                <a:solidFill>
                  <a:schemeClr val="tx1"/>
                </a:solidFill>
                <a:latin typeface="Tahoma" charset="0"/>
                <a:ea typeface="ＭＳ Ｐゴシック" charset="0"/>
              </a:defRPr>
            </a:lvl2pPr>
            <a:lvl3pPr marL="1143000" indent="-228600" eaLnBrk="0" hangingPunct="0">
              <a:defRPr sz="4400">
                <a:solidFill>
                  <a:schemeClr val="tx1"/>
                </a:solidFill>
                <a:latin typeface="Tahoma" charset="0"/>
                <a:ea typeface="ＭＳ Ｐゴシック" charset="0"/>
              </a:defRPr>
            </a:lvl3pPr>
            <a:lvl4pPr marL="1600200" indent="-228600" eaLnBrk="0" hangingPunct="0">
              <a:defRPr sz="4400">
                <a:solidFill>
                  <a:schemeClr val="tx1"/>
                </a:solidFill>
                <a:latin typeface="Tahoma" charset="0"/>
                <a:ea typeface="ＭＳ Ｐゴシック" charset="0"/>
              </a:defRPr>
            </a:lvl4pPr>
            <a:lvl5pPr marL="2057400" indent="-228600" eaLnBrk="0" hangingPunct="0">
              <a:defRPr sz="4400">
                <a:solidFill>
                  <a:schemeClr val="tx1"/>
                </a:solidFill>
                <a:latin typeface="Tahoma" charset="0"/>
                <a:ea typeface="ＭＳ Ｐゴシック" charset="0"/>
              </a:defRPr>
            </a:lvl5pPr>
            <a:lvl6pPr marL="2514600" indent="-228600" algn="r" eaLnBrk="0" fontAlgn="base" hangingPunct="0">
              <a:spcBef>
                <a:spcPct val="0"/>
              </a:spcBef>
              <a:spcAft>
                <a:spcPct val="0"/>
              </a:spcAft>
              <a:defRPr sz="4400">
                <a:solidFill>
                  <a:schemeClr val="tx1"/>
                </a:solidFill>
                <a:latin typeface="Tahoma" charset="0"/>
                <a:ea typeface="ＭＳ Ｐゴシック" charset="0"/>
              </a:defRPr>
            </a:lvl6pPr>
            <a:lvl7pPr marL="2971800" indent="-228600" algn="r" eaLnBrk="0" fontAlgn="base" hangingPunct="0">
              <a:spcBef>
                <a:spcPct val="0"/>
              </a:spcBef>
              <a:spcAft>
                <a:spcPct val="0"/>
              </a:spcAft>
              <a:defRPr sz="4400">
                <a:solidFill>
                  <a:schemeClr val="tx1"/>
                </a:solidFill>
                <a:latin typeface="Tahoma" charset="0"/>
                <a:ea typeface="ＭＳ Ｐゴシック" charset="0"/>
              </a:defRPr>
            </a:lvl7pPr>
            <a:lvl8pPr marL="3429000" indent="-228600" algn="r" eaLnBrk="0" fontAlgn="base" hangingPunct="0">
              <a:spcBef>
                <a:spcPct val="0"/>
              </a:spcBef>
              <a:spcAft>
                <a:spcPct val="0"/>
              </a:spcAft>
              <a:defRPr sz="4400">
                <a:solidFill>
                  <a:schemeClr val="tx1"/>
                </a:solidFill>
                <a:latin typeface="Tahoma" charset="0"/>
                <a:ea typeface="ＭＳ Ｐゴシック" charset="0"/>
              </a:defRPr>
            </a:lvl8pPr>
            <a:lvl9pPr marL="3886200" indent="-228600" algn="r" eaLnBrk="0" fontAlgn="base" hangingPunct="0">
              <a:spcBef>
                <a:spcPct val="0"/>
              </a:spcBef>
              <a:spcAft>
                <a:spcPct val="0"/>
              </a:spcAft>
              <a:defRPr sz="4400">
                <a:solidFill>
                  <a:schemeClr val="tx1"/>
                </a:solidFill>
                <a:latin typeface="Tahoma" charset="0"/>
                <a:ea typeface="ＭＳ Ｐゴシック" charset="0"/>
              </a:defRPr>
            </a:lvl9pPr>
          </a:lstStyle>
          <a:p>
            <a:pPr algn="l"/>
            <a:r>
              <a:rPr lang="en-US" sz="2400" b="1" dirty="0" smtClean="0">
                <a:solidFill>
                  <a:schemeClr val="accent2"/>
                </a:solidFill>
                <a:latin typeface="+mn-lt"/>
                <a:ea typeface="+mn-ea"/>
                <a:cs typeface="+mn-cs"/>
              </a:rPr>
              <a:t>Issue: </a:t>
            </a:r>
            <a:r>
              <a:rPr lang="en-US" sz="2400" dirty="0" smtClean="0">
                <a:solidFill>
                  <a:schemeClr val="accent2"/>
                </a:solidFill>
                <a:latin typeface="+mn-lt"/>
                <a:ea typeface="+mn-ea"/>
                <a:cs typeface="+mn-cs"/>
              </a:rPr>
              <a:t>Teams sometimes loose conservation focus when also taking human wellbeing into consideration</a:t>
            </a:r>
          </a:p>
          <a:p>
            <a:pPr algn="l"/>
            <a:endParaRPr lang="en-US" sz="3200" b="1" dirty="0" smtClean="0">
              <a:solidFill>
                <a:schemeClr val="accent2"/>
              </a:solidFill>
              <a:latin typeface="+mn-lt"/>
              <a:ea typeface="+mn-ea"/>
              <a:cs typeface="+mn-cs"/>
            </a:endParaRPr>
          </a:p>
          <a:p>
            <a:pPr algn="l"/>
            <a:r>
              <a:rPr lang="en-US" sz="2400" b="1" dirty="0" smtClean="0">
                <a:solidFill>
                  <a:srgbClr val="008000"/>
                </a:solidFill>
                <a:latin typeface="+mn-lt"/>
                <a:ea typeface="+mn-ea"/>
                <a:cs typeface="+mn-cs"/>
              </a:rPr>
              <a:t>Recommendation: </a:t>
            </a:r>
            <a:r>
              <a:rPr lang="en-US" sz="2400" dirty="0">
                <a:solidFill>
                  <a:srgbClr val="008000"/>
                </a:solidFill>
                <a:latin typeface="+mn-lt"/>
                <a:ea typeface="+mn-ea"/>
                <a:cs typeface="+mn-cs"/>
              </a:rPr>
              <a:t>help teams understand the three ways in which a conservation strategy might contribute to human </a:t>
            </a:r>
            <a:r>
              <a:rPr lang="en-US" sz="2400" dirty="0" smtClean="0">
                <a:solidFill>
                  <a:srgbClr val="008000"/>
                </a:solidFill>
                <a:latin typeface="+mn-lt"/>
                <a:ea typeface="+mn-ea"/>
                <a:cs typeface="+mn-cs"/>
              </a:rPr>
              <a:t>wellbeing: (</a:t>
            </a:r>
            <a:r>
              <a:rPr lang="en-US" sz="2400" dirty="0">
                <a:solidFill>
                  <a:srgbClr val="008000"/>
                </a:solidFill>
                <a:latin typeface="+mn-lt"/>
                <a:ea typeface="+mn-ea"/>
                <a:cs typeface="+mn-cs"/>
              </a:rPr>
              <a:t>a) Through benefits from a socially oriented strategy; (b) via ecosystem services; ( c) through a combination of (a) and (b)</a:t>
            </a:r>
          </a:p>
          <a:p>
            <a:pPr algn="l"/>
            <a:endParaRPr lang="en-US" sz="3200" b="1" dirty="0" smtClean="0">
              <a:solidFill>
                <a:schemeClr val="accent2"/>
              </a:solidFill>
              <a:latin typeface="+mn-lt"/>
              <a:ea typeface="+mn-ea"/>
              <a:cs typeface="+mn-cs"/>
            </a:endParaRPr>
          </a:p>
          <a:p>
            <a:pPr algn="l"/>
            <a:r>
              <a:rPr lang="en-US" sz="3200" b="1" dirty="0">
                <a:solidFill>
                  <a:schemeClr val="accent2"/>
                </a:solidFill>
                <a:latin typeface="+mn-lt"/>
                <a:ea typeface="+mn-ea"/>
                <a:cs typeface="+mn-cs"/>
              </a:rPr>
              <a:t>	</a:t>
            </a:r>
          </a:p>
        </p:txBody>
      </p:sp>
      <p:sp>
        <p:nvSpPr>
          <p:cNvPr id="6" name="Rectangle 3"/>
          <p:cNvSpPr txBox="1">
            <a:spLocks noChangeArrowheads="1"/>
          </p:cNvSpPr>
          <p:nvPr/>
        </p:nvSpPr>
        <p:spPr>
          <a:xfrm>
            <a:off x="6172200" y="152400"/>
            <a:ext cx="2819400" cy="114300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Calibri" pitchFamily="34" charset="0"/>
                <a:ea typeface="+mj-ea"/>
                <a:cs typeface="+mj-cs"/>
              </a:rPr>
              <a:t>Strategies &amp; results chains</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
        <p:nvSpPr>
          <p:cNvPr id="7" name="Rectangle 2"/>
          <p:cNvSpPr txBox="1">
            <a:spLocks noChangeArrowheads="1"/>
          </p:cNvSpPr>
          <p:nvPr/>
        </p:nvSpPr>
        <p:spPr bwMode="auto">
          <a:xfrm>
            <a:off x="1752600" y="152400"/>
            <a:ext cx="4648200" cy="1295400"/>
          </a:xfrm>
          <a:prstGeom prst="rect">
            <a:avLst/>
          </a:prstGeom>
          <a:noFill/>
          <a:ln w="9525">
            <a:noFill/>
            <a:miter lim="800000"/>
            <a:headEnd/>
            <a:tailEnd/>
          </a:ln>
        </p:spPr>
        <p:txBody>
          <a:bodyPr anchor="ctr"/>
          <a:lstStyle/>
          <a:p>
            <a:pPr>
              <a:defRPr/>
            </a:pPr>
            <a:r>
              <a:rPr lang="en-US" sz="3600" b="1" kern="0" dirty="0" smtClean="0">
                <a:solidFill>
                  <a:schemeClr val="bg1"/>
                </a:solidFill>
                <a:latin typeface="+mn-lt"/>
                <a:ea typeface="+mj-ea"/>
                <a:cs typeface="+mj-cs"/>
              </a:rPr>
              <a:t>Issues &amp; recommendations</a:t>
            </a:r>
            <a:endParaRPr lang="en-US" sz="3600" b="1" kern="0" dirty="0">
              <a:solidFill>
                <a:schemeClr val="bg1"/>
              </a:solidFill>
              <a:latin typeface="+mn-lt"/>
              <a:ea typeface="+mj-ea"/>
              <a:cs typeface="+mj-cs"/>
            </a:endParaRPr>
          </a:p>
        </p:txBody>
      </p:sp>
    </p:spTree>
    <p:extLst>
      <p:ext uri="{BB962C8B-B14F-4D97-AF65-F5344CB8AC3E}">
        <p14:creationId xmlns:p14="http://schemas.microsoft.com/office/powerpoint/2010/main" val="376401500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590800"/>
            <a:ext cx="8531225"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Description: Eco certification examp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 y="4413250"/>
            <a:ext cx="9223375"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ular Callout 8"/>
          <p:cNvSpPr>
            <a:spLocks noChangeArrowheads="1"/>
          </p:cNvSpPr>
          <p:nvPr/>
        </p:nvSpPr>
        <p:spPr bwMode="auto">
          <a:xfrm>
            <a:off x="3808413" y="5865813"/>
            <a:ext cx="1449387" cy="714375"/>
          </a:xfrm>
          <a:prstGeom prst="wedgeRoundRectCallout">
            <a:avLst>
              <a:gd name="adj1" fmla="val -24981"/>
              <a:gd name="adj2" fmla="val -94125"/>
              <a:gd name="adj3" fmla="val 16667"/>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200">
                <a:latin typeface="Arial" charset="0"/>
                <a:cs typeface="Times New Roman" charset="0"/>
              </a:rPr>
              <a:t>Result directly benefiting humans</a:t>
            </a:r>
            <a:endParaRPr lang="en-US" sz="1200">
              <a:latin typeface="Times New Roman" charset="0"/>
              <a:cs typeface="Times New Roman" charset="0"/>
            </a:endParaRPr>
          </a:p>
        </p:txBody>
      </p:sp>
      <p:pic>
        <p:nvPicPr>
          <p:cNvPr id="1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5105400"/>
            <a:ext cx="304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ounded Rectangle 10"/>
          <p:cNvSpPr>
            <a:spLocks/>
          </p:cNvSpPr>
          <p:nvPr/>
        </p:nvSpPr>
        <p:spPr>
          <a:xfrm>
            <a:off x="28575" y="4495800"/>
            <a:ext cx="2073275" cy="238125"/>
          </a:xfrm>
          <a:prstGeom prst="round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600" b="1" dirty="0">
                <a:solidFill>
                  <a:srgbClr val="000000"/>
                </a:solidFill>
                <a:latin typeface="Calibri" pitchFamily="34" charset="0"/>
                <a:ea typeface="Times New Roman"/>
              </a:rPr>
              <a:t>Specific Example</a:t>
            </a:r>
            <a:endParaRPr lang="en-US" sz="1600" dirty="0">
              <a:latin typeface="Calibri" pitchFamily="34" charset="0"/>
              <a:ea typeface="Times New Roman"/>
            </a:endParaRPr>
          </a:p>
        </p:txBody>
      </p:sp>
      <p:sp>
        <p:nvSpPr>
          <p:cNvPr id="35847" name="Rectangle 15"/>
          <p:cNvSpPr>
            <a:spLocks noChangeArrowheads="1"/>
          </p:cNvSpPr>
          <p:nvPr/>
        </p:nvSpPr>
        <p:spPr bwMode="auto">
          <a:xfrm>
            <a:off x="0" y="2676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endParaRPr lang="nl-NL" sz="1800">
              <a:latin typeface="Arial" charset="0"/>
              <a:cs typeface="Arial" charset="0"/>
            </a:endParaRPr>
          </a:p>
        </p:txBody>
      </p:sp>
      <p:sp>
        <p:nvSpPr>
          <p:cNvPr id="13" name="Rounded Rectangle 12"/>
          <p:cNvSpPr>
            <a:spLocks/>
          </p:cNvSpPr>
          <p:nvPr/>
        </p:nvSpPr>
        <p:spPr>
          <a:xfrm>
            <a:off x="60325" y="2743200"/>
            <a:ext cx="2073275" cy="238125"/>
          </a:xfrm>
          <a:prstGeom prst="round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600" b="1" dirty="0">
                <a:solidFill>
                  <a:srgbClr val="000000"/>
                </a:solidFill>
                <a:latin typeface="Calibri" pitchFamily="34" charset="0"/>
                <a:ea typeface="Times New Roman"/>
              </a:rPr>
              <a:t>General Relationship</a:t>
            </a:r>
            <a:endParaRPr lang="en-US" sz="1600" dirty="0">
              <a:latin typeface="Calibri" pitchFamily="34" charset="0"/>
              <a:ea typeface="Times New Roman"/>
            </a:endParaRPr>
          </a:p>
        </p:txBody>
      </p:sp>
      <p:sp>
        <p:nvSpPr>
          <p:cNvPr id="14" name="Rectangle 4"/>
          <p:cNvSpPr>
            <a:spLocks noChangeArrowheads="1"/>
          </p:cNvSpPr>
          <p:nvPr/>
        </p:nvSpPr>
        <p:spPr bwMode="auto">
          <a:xfrm>
            <a:off x="3124200" y="4614863"/>
            <a:ext cx="1555750" cy="876300"/>
          </a:xfrm>
          <a:prstGeom prst="rect">
            <a:avLst/>
          </a:prstGeom>
          <a:solidFill>
            <a:srgbClr val="96F0FF"/>
          </a:solidFill>
          <a:ln w="9525">
            <a:solidFill>
              <a:schemeClr val="tx1"/>
            </a:solidFill>
            <a:miter lim="800000"/>
            <a:headEnd/>
            <a:tailEnd/>
          </a:ln>
        </p:spPr>
        <p:txBody>
          <a:bodyPr anchor="ctr"/>
          <a:lstStyle/>
          <a:p>
            <a:pPr algn="ctr"/>
            <a:r>
              <a:rPr lang="en-US" sz="1400" dirty="0">
                <a:latin typeface="Calibri" charset="0"/>
              </a:rPr>
              <a:t>Loggers get more money for certified products</a:t>
            </a:r>
          </a:p>
        </p:txBody>
      </p:sp>
      <p:sp>
        <p:nvSpPr>
          <p:cNvPr id="15" name="AutoShape 6"/>
          <p:cNvSpPr>
            <a:spLocks noChangeArrowheads="1"/>
          </p:cNvSpPr>
          <p:nvPr/>
        </p:nvSpPr>
        <p:spPr bwMode="auto">
          <a:xfrm>
            <a:off x="-76200" y="4495800"/>
            <a:ext cx="1981200" cy="1066800"/>
          </a:xfrm>
          <a:prstGeom prst="hexagon">
            <a:avLst>
              <a:gd name="adj" fmla="val 37504"/>
              <a:gd name="vf" fmla="val 115470"/>
            </a:avLst>
          </a:prstGeom>
          <a:solidFill>
            <a:srgbClr val="FFFF00"/>
          </a:solidFill>
          <a:ln w="9525">
            <a:solidFill>
              <a:schemeClr val="tx1"/>
            </a:solidFill>
            <a:miter lim="800000"/>
            <a:headEnd/>
            <a:tailEnd/>
          </a:ln>
        </p:spPr>
        <p:txBody>
          <a:bodyPr anchor="ctr"/>
          <a:lstStyle/>
          <a:p>
            <a:pPr algn="ctr"/>
            <a:r>
              <a:rPr lang="en-US" sz="1400" dirty="0">
                <a:latin typeface="Calibri" charset="0"/>
              </a:rPr>
              <a:t>Eco-certification of </a:t>
            </a:r>
            <a:r>
              <a:rPr lang="en-US" sz="1400" dirty="0" smtClean="0">
                <a:latin typeface="Calibri" charset="0"/>
              </a:rPr>
              <a:t>timber </a:t>
            </a:r>
            <a:r>
              <a:rPr lang="en-US" sz="1400" dirty="0">
                <a:latin typeface="Calibri" charset="0"/>
              </a:rPr>
              <a:t>harvesting</a:t>
            </a:r>
          </a:p>
        </p:txBody>
      </p:sp>
      <p:sp>
        <p:nvSpPr>
          <p:cNvPr id="5" name="Rectangle 4"/>
          <p:cNvSpPr/>
          <p:nvPr/>
        </p:nvSpPr>
        <p:spPr>
          <a:xfrm>
            <a:off x="1371600" y="1447800"/>
            <a:ext cx="6553200" cy="1323975"/>
          </a:xfrm>
          <a:prstGeom prst="rect">
            <a:avLst/>
          </a:prstGeom>
        </p:spPr>
        <p:txBody>
          <a:bodyPr anchor="ctr"/>
          <a:lstStyle/>
          <a:p>
            <a:pPr algn="ctr">
              <a:defRPr/>
            </a:pPr>
            <a:r>
              <a:rPr lang="en-US" sz="2400" b="1" dirty="0">
                <a:solidFill>
                  <a:schemeClr val="accent2"/>
                </a:solidFill>
                <a:latin typeface="+mn-lt"/>
              </a:rPr>
              <a:t>Case 1: </a:t>
            </a:r>
            <a:r>
              <a:rPr lang="en-US" sz="2400" b="1" dirty="0" smtClean="0">
                <a:solidFill>
                  <a:schemeClr val="accent2"/>
                </a:solidFill>
                <a:latin typeface="+mn-lt"/>
              </a:rPr>
              <a:t>Human Wellbeing </a:t>
            </a:r>
            <a:r>
              <a:rPr lang="en-US" sz="2400" b="1" dirty="0">
                <a:solidFill>
                  <a:schemeClr val="accent2"/>
                </a:solidFill>
                <a:latin typeface="+mn-lt"/>
              </a:rPr>
              <a:t>enhanced via socially-oriented strategy</a:t>
            </a:r>
          </a:p>
        </p:txBody>
      </p:sp>
      <p:sp>
        <p:nvSpPr>
          <p:cNvPr id="16" name="Rectangle 2"/>
          <p:cNvSpPr txBox="1">
            <a:spLocks noChangeArrowheads="1"/>
          </p:cNvSpPr>
          <p:nvPr/>
        </p:nvSpPr>
        <p:spPr bwMode="auto">
          <a:xfrm>
            <a:off x="1828800" y="0"/>
            <a:ext cx="4953000" cy="1295400"/>
          </a:xfrm>
          <a:prstGeom prst="rect">
            <a:avLst/>
          </a:prstGeom>
          <a:noFill/>
          <a:ln w="9525">
            <a:noFill/>
            <a:miter lim="800000"/>
            <a:headEnd/>
            <a:tailEnd/>
          </a:ln>
        </p:spPr>
        <p:txBody>
          <a:bodyPr anchor="ctr"/>
          <a:lstStyle/>
          <a:p>
            <a:pPr>
              <a:defRPr/>
            </a:pPr>
            <a:r>
              <a:rPr lang="en-US" sz="3600" b="1" kern="0" dirty="0" smtClean="0">
                <a:solidFill>
                  <a:schemeClr val="bg1"/>
                </a:solidFill>
                <a:latin typeface="+mn-lt"/>
                <a:ea typeface="+mj-ea"/>
                <a:cs typeface="+mj-cs"/>
              </a:rPr>
              <a:t>Social benefits</a:t>
            </a:r>
            <a:endParaRPr lang="en-US" sz="3600" b="1" kern="0" dirty="0">
              <a:solidFill>
                <a:schemeClr val="bg1"/>
              </a:solidFill>
              <a:latin typeface="+mn-lt"/>
              <a:ea typeface="+mj-ea"/>
              <a:cs typeface="+mj-cs"/>
            </a:endParaRPr>
          </a:p>
        </p:txBody>
      </p:sp>
      <p:sp>
        <p:nvSpPr>
          <p:cNvPr id="17" name="Rectangle 3"/>
          <p:cNvSpPr txBox="1">
            <a:spLocks noChangeArrowheads="1"/>
          </p:cNvSpPr>
          <p:nvPr/>
        </p:nvSpPr>
        <p:spPr>
          <a:xfrm>
            <a:off x="6172200" y="152400"/>
            <a:ext cx="2819400" cy="114300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Calibri" pitchFamily="34" charset="0"/>
                <a:ea typeface="+mj-ea"/>
                <a:cs typeface="+mj-cs"/>
              </a:rPr>
              <a:t>Strategies &amp; results chains</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Tree>
    <p:custDataLst>
      <p:tags r:id="rId1"/>
    </p:custDataLst>
    <p:extLst>
      <p:ext uri="{BB962C8B-B14F-4D97-AF65-F5344CB8AC3E}">
        <p14:creationId xmlns:p14="http://schemas.microsoft.com/office/powerpoint/2010/main" val="3915096948"/>
      </p:ext>
    </p:extLst>
  </p:cSld>
  <p:clrMapOvr>
    <a:masterClrMapping/>
  </p:clrMapOvr>
  <p:transition xmlns:p14="http://schemas.microsoft.com/office/powerpoint/2010/main" spd="slow" advTm="10218"/>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7" name="Rectangle 15"/>
          <p:cNvSpPr>
            <a:spLocks noChangeArrowheads="1"/>
          </p:cNvSpPr>
          <p:nvPr/>
        </p:nvSpPr>
        <p:spPr bwMode="auto">
          <a:xfrm>
            <a:off x="0" y="2676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endParaRPr lang="nl-NL" sz="1800">
              <a:latin typeface="Arial" charset="0"/>
              <a:cs typeface="Arial" charset="0"/>
            </a:endParaRPr>
          </a:p>
        </p:txBody>
      </p:sp>
      <p:sp>
        <p:nvSpPr>
          <p:cNvPr id="5" name="Rectangle 4"/>
          <p:cNvSpPr/>
          <p:nvPr/>
        </p:nvSpPr>
        <p:spPr>
          <a:xfrm>
            <a:off x="609600" y="1447801"/>
            <a:ext cx="7315200" cy="1295400"/>
          </a:xfrm>
          <a:prstGeom prst="rect">
            <a:avLst/>
          </a:prstGeom>
        </p:spPr>
        <p:txBody>
          <a:bodyPr anchor="ctr"/>
          <a:lstStyle/>
          <a:p>
            <a:pPr algn="ctr">
              <a:defRPr/>
            </a:pPr>
            <a:r>
              <a:rPr lang="en-US" sz="2400" b="1" dirty="0">
                <a:solidFill>
                  <a:schemeClr val="accent2"/>
                </a:solidFill>
                <a:latin typeface="+mn-lt"/>
              </a:rPr>
              <a:t>Case 1: </a:t>
            </a:r>
            <a:r>
              <a:rPr lang="en-US" sz="2400" b="1" dirty="0" smtClean="0">
                <a:solidFill>
                  <a:schemeClr val="accent2"/>
                </a:solidFill>
                <a:latin typeface="+mn-lt"/>
              </a:rPr>
              <a:t>Human Wellbeing </a:t>
            </a:r>
            <a:r>
              <a:rPr lang="en-US" sz="2400" b="1" dirty="0">
                <a:solidFill>
                  <a:schemeClr val="accent2"/>
                </a:solidFill>
                <a:latin typeface="+mn-lt"/>
              </a:rPr>
              <a:t>enhanced via </a:t>
            </a:r>
            <a:endParaRPr lang="en-US" sz="2400" b="1" dirty="0" smtClean="0">
              <a:solidFill>
                <a:schemeClr val="accent2"/>
              </a:solidFill>
              <a:latin typeface="+mn-lt"/>
            </a:endParaRPr>
          </a:p>
          <a:p>
            <a:pPr algn="ctr">
              <a:defRPr/>
            </a:pPr>
            <a:r>
              <a:rPr lang="en-US" sz="2400" b="1" dirty="0" smtClean="0">
                <a:solidFill>
                  <a:schemeClr val="accent2"/>
                </a:solidFill>
                <a:latin typeface="+mn-lt"/>
              </a:rPr>
              <a:t>socially</a:t>
            </a:r>
            <a:r>
              <a:rPr lang="en-US" sz="2400" b="1" dirty="0">
                <a:solidFill>
                  <a:schemeClr val="accent2"/>
                </a:solidFill>
                <a:latin typeface="+mn-lt"/>
              </a:rPr>
              <a:t>-oriented strategy</a:t>
            </a:r>
          </a:p>
        </p:txBody>
      </p:sp>
      <p:sp>
        <p:nvSpPr>
          <p:cNvPr id="16" name="Rectangle 2"/>
          <p:cNvSpPr txBox="1">
            <a:spLocks noChangeArrowheads="1"/>
          </p:cNvSpPr>
          <p:nvPr/>
        </p:nvSpPr>
        <p:spPr bwMode="auto">
          <a:xfrm>
            <a:off x="1828800" y="0"/>
            <a:ext cx="4953000" cy="1295400"/>
          </a:xfrm>
          <a:prstGeom prst="rect">
            <a:avLst/>
          </a:prstGeom>
          <a:noFill/>
          <a:ln w="9525">
            <a:noFill/>
            <a:miter lim="800000"/>
            <a:headEnd/>
            <a:tailEnd/>
          </a:ln>
        </p:spPr>
        <p:txBody>
          <a:bodyPr anchor="ctr"/>
          <a:lstStyle/>
          <a:p>
            <a:pPr>
              <a:defRPr/>
            </a:pPr>
            <a:r>
              <a:rPr lang="en-US" sz="3600" b="1" kern="0" dirty="0" smtClean="0">
                <a:solidFill>
                  <a:schemeClr val="bg1"/>
                </a:solidFill>
                <a:latin typeface="+mn-lt"/>
                <a:ea typeface="+mj-ea"/>
                <a:cs typeface="+mj-cs"/>
              </a:rPr>
              <a:t>Thru Socially-oriented strategy</a:t>
            </a:r>
            <a:endParaRPr lang="en-US" sz="3600" b="1" kern="0" dirty="0">
              <a:solidFill>
                <a:schemeClr val="bg1"/>
              </a:solidFill>
              <a:latin typeface="+mn-lt"/>
              <a:ea typeface="+mj-ea"/>
              <a:cs typeface="+mj-cs"/>
            </a:endParaRPr>
          </a:p>
        </p:txBody>
      </p:sp>
      <p:sp>
        <p:nvSpPr>
          <p:cNvPr id="17" name="Rectangle 3"/>
          <p:cNvSpPr txBox="1">
            <a:spLocks noChangeArrowheads="1"/>
          </p:cNvSpPr>
          <p:nvPr/>
        </p:nvSpPr>
        <p:spPr>
          <a:xfrm>
            <a:off x="6172200" y="152400"/>
            <a:ext cx="2819400" cy="114300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Calibri" pitchFamily="34" charset="0"/>
                <a:ea typeface="+mj-ea"/>
                <a:cs typeface="+mj-cs"/>
              </a:rPr>
              <a:t>Strategies &amp; results chains</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graphicFrame>
        <p:nvGraphicFramePr>
          <p:cNvPr id="19" name="Table 2"/>
          <p:cNvGraphicFramePr>
            <a:graphicFrameLocks noGrp="1"/>
          </p:cNvGraphicFramePr>
          <p:nvPr>
            <p:extLst>
              <p:ext uri="{D42A27DB-BD31-4B8C-83A1-F6EECF244321}">
                <p14:modId xmlns:p14="http://schemas.microsoft.com/office/powerpoint/2010/main" val="2084086570"/>
              </p:ext>
            </p:extLst>
          </p:nvPr>
        </p:nvGraphicFramePr>
        <p:xfrm>
          <a:off x="838200" y="2790157"/>
          <a:ext cx="6858000" cy="3869321"/>
        </p:xfrm>
        <a:graphic>
          <a:graphicData uri="http://schemas.openxmlformats.org/drawingml/2006/table">
            <a:tbl>
              <a:tblPr firstRow="1" firstCol="1" bandRow="1">
                <a:tableStyleId>{9D7B26C5-4107-4FEC-AEDC-1716B250A1EF}</a:tableStyleId>
              </a:tblPr>
              <a:tblGrid>
                <a:gridCol w="2824945"/>
                <a:gridCol w="4033055"/>
              </a:tblGrid>
              <a:tr h="434341">
                <a:tc>
                  <a:txBody>
                    <a:bodyPr/>
                    <a:lstStyle/>
                    <a:p>
                      <a:pPr marL="0" marR="0">
                        <a:spcBef>
                          <a:spcPts val="100"/>
                        </a:spcBef>
                        <a:spcAft>
                          <a:spcPts val="0"/>
                        </a:spcAft>
                      </a:pPr>
                      <a:r>
                        <a:rPr lang="en-US" sz="1600" b="1" dirty="0">
                          <a:solidFill>
                            <a:schemeClr val="tx1"/>
                          </a:solidFill>
                          <a:effectLst/>
                        </a:rPr>
                        <a:t>Conservation Strategy</a:t>
                      </a:r>
                      <a:endParaRPr lang="en-US" sz="1600" b="1" dirty="0">
                        <a:solidFill>
                          <a:schemeClr val="tx1"/>
                        </a:solidFill>
                        <a:effectLst/>
                        <a:latin typeface="Times New Roman"/>
                        <a:ea typeface="Times New Roman"/>
                        <a:cs typeface="Times New Roman"/>
                      </a:endParaRPr>
                    </a:p>
                  </a:txBody>
                  <a:tcPr marL="73025" marR="73025" marT="0" marB="0"/>
                </a:tc>
                <a:tc>
                  <a:txBody>
                    <a:bodyPr/>
                    <a:lstStyle/>
                    <a:p>
                      <a:pPr marL="0" marR="0">
                        <a:spcBef>
                          <a:spcPts val="100"/>
                        </a:spcBef>
                        <a:spcAft>
                          <a:spcPts val="0"/>
                        </a:spcAft>
                      </a:pPr>
                      <a:r>
                        <a:rPr lang="en-US" sz="1600" b="1" dirty="0">
                          <a:solidFill>
                            <a:schemeClr val="tx1"/>
                          </a:solidFill>
                          <a:effectLst/>
                        </a:rPr>
                        <a:t>Results benefiting humans (and necessary for achieving conservation)</a:t>
                      </a:r>
                      <a:endParaRPr lang="en-US" sz="1600" b="1" dirty="0">
                        <a:solidFill>
                          <a:schemeClr val="tx1"/>
                        </a:solidFill>
                        <a:effectLst/>
                        <a:latin typeface="Times New Roman"/>
                        <a:ea typeface="Times New Roman"/>
                        <a:cs typeface="Times New Roman"/>
                      </a:endParaRPr>
                    </a:p>
                  </a:txBody>
                  <a:tcPr marL="73025" marR="73025" marT="0" marB="0"/>
                </a:tc>
              </a:tr>
              <a:tr h="553046">
                <a:tc>
                  <a:txBody>
                    <a:bodyPr/>
                    <a:lstStyle/>
                    <a:p>
                      <a:pPr marL="0" marR="0">
                        <a:spcBef>
                          <a:spcPts val="100"/>
                        </a:spcBef>
                        <a:spcAft>
                          <a:spcPts val="0"/>
                        </a:spcAft>
                      </a:pPr>
                      <a:r>
                        <a:rPr lang="en-US" sz="1600" b="0" dirty="0">
                          <a:solidFill>
                            <a:schemeClr val="tx1"/>
                          </a:solidFill>
                          <a:effectLst/>
                        </a:rPr>
                        <a:t>Alternative livelihoods </a:t>
                      </a:r>
                      <a:endParaRPr lang="en-US" sz="1600" b="0" dirty="0">
                        <a:solidFill>
                          <a:schemeClr val="tx1"/>
                        </a:solidFill>
                        <a:effectLst/>
                        <a:latin typeface="Times New Roman"/>
                        <a:ea typeface="Times New Roman"/>
                        <a:cs typeface="Times New Roman"/>
                      </a:endParaRPr>
                    </a:p>
                  </a:txBody>
                  <a:tcPr marL="73025" marR="73025" marT="0" marB="0"/>
                </a:tc>
                <a:tc>
                  <a:txBody>
                    <a:bodyPr/>
                    <a:lstStyle/>
                    <a:p>
                      <a:pPr marL="0" marR="0">
                        <a:spcBef>
                          <a:spcPts val="100"/>
                        </a:spcBef>
                        <a:spcAft>
                          <a:spcPts val="0"/>
                        </a:spcAft>
                      </a:pPr>
                      <a:r>
                        <a:rPr lang="en-US" sz="1600" b="0" dirty="0">
                          <a:solidFill>
                            <a:schemeClr val="tx1"/>
                          </a:solidFill>
                          <a:effectLst/>
                        </a:rPr>
                        <a:t>Increased income</a:t>
                      </a:r>
                    </a:p>
                    <a:p>
                      <a:pPr marL="0" marR="0">
                        <a:spcBef>
                          <a:spcPts val="100"/>
                        </a:spcBef>
                        <a:spcAft>
                          <a:spcPts val="0"/>
                        </a:spcAft>
                      </a:pPr>
                      <a:r>
                        <a:rPr lang="en-US" sz="1600" b="0" dirty="0">
                          <a:solidFill>
                            <a:schemeClr val="tx1"/>
                          </a:solidFill>
                          <a:effectLst/>
                        </a:rPr>
                        <a:t>Diversified income sources</a:t>
                      </a:r>
                      <a:endParaRPr lang="en-US" sz="1600" b="0" dirty="0">
                        <a:solidFill>
                          <a:schemeClr val="tx1"/>
                        </a:solidFill>
                        <a:effectLst/>
                        <a:latin typeface="Times New Roman"/>
                        <a:ea typeface="Times New Roman"/>
                        <a:cs typeface="Times New Roman"/>
                      </a:endParaRPr>
                    </a:p>
                  </a:txBody>
                  <a:tcPr marL="73025" marR="73025" marT="0" marB="0"/>
                </a:tc>
              </a:tr>
              <a:tr h="531327">
                <a:tc>
                  <a:txBody>
                    <a:bodyPr/>
                    <a:lstStyle/>
                    <a:p>
                      <a:pPr marL="0" marR="0">
                        <a:spcBef>
                          <a:spcPts val="100"/>
                        </a:spcBef>
                        <a:spcAft>
                          <a:spcPts val="0"/>
                        </a:spcAft>
                      </a:pPr>
                      <a:r>
                        <a:rPr lang="en-US" sz="1600" b="0" dirty="0">
                          <a:solidFill>
                            <a:schemeClr val="tx1"/>
                          </a:solidFill>
                          <a:effectLst/>
                        </a:rPr>
                        <a:t>Eco-certification</a:t>
                      </a:r>
                      <a:endParaRPr lang="en-US" sz="1600" b="0" dirty="0">
                        <a:solidFill>
                          <a:schemeClr val="tx1"/>
                        </a:solidFill>
                        <a:effectLst/>
                        <a:latin typeface="Times New Roman"/>
                        <a:ea typeface="Times New Roman"/>
                        <a:cs typeface="Times New Roman"/>
                      </a:endParaRPr>
                    </a:p>
                  </a:txBody>
                  <a:tcPr marL="73025" marR="73025" marT="0" marB="0"/>
                </a:tc>
                <a:tc>
                  <a:txBody>
                    <a:bodyPr/>
                    <a:lstStyle/>
                    <a:p>
                      <a:pPr marL="0" marR="0">
                        <a:spcBef>
                          <a:spcPts val="100"/>
                        </a:spcBef>
                        <a:spcAft>
                          <a:spcPts val="0"/>
                        </a:spcAft>
                      </a:pPr>
                      <a:r>
                        <a:rPr lang="en-US" sz="1600" b="0" dirty="0">
                          <a:solidFill>
                            <a:schemeClr val="tx1"/>
                          </a:solidFill>
                          <a:effectLst/>
                        </a:rPr>
                        <a:t>Access to niche markets</a:t>
                      </a:r>
                    </a:p>
                    <a:p>
                      <a:pPr marL="0" marR="0">
                        <a:spcBef>
                          <a:spcPts val="100"/>
                        </a:spcBef>
                        <a:spcAft>
                          <a:spcPts val="0"/>
                        </a:spcAft>
                      </a:pPr>
                      <a:r>
                        <a:rPr lang="en-US" sz="1600" b="0" dirty="0">
                          <a:solidFill>
                            <a:schemeClr val="tx1"/>
                          </a:solidFill>
                          <a:effectLst/>
                        </a:rPr>
                        <a:t>Increased income</a:t>
                      </a:r>
                      <a:endParaRPr lang="en-US" sz="1600" b="0" dirty="0">
                        <a:solidFill>
                          <a:schemeClr val="tx1"/>
                        </a:solidFill>
                        <a:effectLst/>
                        <a:latin typeface="Times New Roman"/>
                        <a:ea typeface="Times New Roman"/>
                        <a:cs typeface="Times New Roman"/>
                      </a:endParaRPr>
                    </a:p>
                  </a:txBody>
                  <a:tcPr marL="73025" marR="73025" marT="0" marB="0"/>
                </a:tc>
              </a:tr>
              <a:tr h="662950">
                <a:tc>
                  <a:txBody>
                    <a:bodyPr/>
                    <a:lstStyle/>
                    <a:p>
                      <a:pPr marL="0" marR="0">
                        <a:spcBef>
                          <a:spcPts val="100"/>
                        </a:spcBef>
                        <a:spcAft>
                          <a:spcPts val="0"/>
                        </a:spcAft>
                      </a:pPr>
                      <a:r>
                        <a:rPr lang="en-US" sz="1600" b="0" dirty="0">
                          <a:solidFill>
                            <a:schemeClr val="tx1"/>
                          </a:solidFill>
                          <a:effectLst/>
                        </a:rPr>
                        <a:t>Sustainable resource management/ extraction</a:t>
                      </a:r>
                      <a:endParaRPr lang="en-US" sz="1600" b="0" dirty="0">
                        <a:solidFill>
                          <a:schemeClr val="tx1"/>
                        </a:solidFill>
                        <a:effectLst/>
                        <a:latin typeface="Times New Roman"/>
                        <a:ea typeface="Times New Roman"/>
                        <a:cs typeface="Times New Roman"/>
                      </a:endParaRPr>
                    </a:p>
                  </a:txBody>
                  <a:tcPr marL="73025" marR="73025" marT="0" marB="0"/>
                </a:tc>
                <a:tc>
                  <a:txBody>
                    <a:bodyPr/>
                    <a:lstStyle/>
                    <a:p>
                      <a:pPr marL="0" marR="0">
                        <a:spcBef>
                          <a:spcPts val="100"/>
                        </a:spcBef>
                        <a:spcAft>
                          <a:spcPts val="0"/>
                        </a:spcAft>
                      </a:pPr>
                      <a:r>
                        <a:rPr lang="en-US" sz="1600" b="0" dirty="0">
                          <a:solidFill>
                            <a:schemeClr val="tx1"/>
                          </a:solidFill>
                          <a:effectLst/>
                        </a:rPr>
                        <a:t>Improved ability to manage resources sustainably</a:t>
                      </a:r>
                    </a:p>
                    <a:p>
                      <a:pPr marL="0" marR="0">
                        <a:spcBef>
                          <a:spcPts val="100"/>
                        </a:spcBef>
                        <a:spcAft>
                          <a:spcPts val="0"/>
                        </a:spcAft>
                      </a:pPr>
                      <a:r>
                        <a:rPr lang="en-US" sz="1600" b="0" dirty="0">
                          <a:solidFill>
                            <a:schemeClr val="tx1"/>
                          </a:solidFill>
                          <a:effectLst/>
                        </a:rPr>
                        <a:t>Increased yields (in some cases)</a:t>
                      </a:r>
                      <a:endParaRPr lang="en-US" sz="1600" b="0" dirty="0">
                        <a:solidFill>
                          <a:schemeClr val="tx1"/>
                        </a:solidFill>
                        <a:effectLst/>
                        <a:latin typeface="Times New Roman"/>
                        <a:ea typeface="Times New Roman"/>
                        <a:cs typeface="Times New Roman"/>
                      </a:endParaRPr>
                    </a:p>
                  </a:txBody>
                  <a:tcPr marL="73025" marR="73025" marT="0" marB="0"/>
                </a:tc>
              </a:tr>
              <a:tr h="514709">
                <a:tc>
                  <a:txBody>
                    <a:bodyPr/>
                    <a:lstStyle/>
                    <a:p>
                      <a:pPr marL="0" marR="0">
                        <a:spcBef>
                          <a:spcPts val="100"/>
                        </a:spcBef>
                        <a:spcAft>
                          <a:spcPts val="0"/>
                        </a:spcAft>
                      </a:pPr>
                      <a:r>
                        <a:rPr lang="en-US" sz="1600" b="0" dirty="0">
                          <a:solidFill>
                            <a:schemeClr val="tx1"/>
                          </a:solidFill>
                          <a:effectLst/>
                        </a:rPr>
                        <a:t>Improving governance</a:t>
                      </a:r>
                      <a:endParaRPr lang="en-US" sz="1600" b="0" dirty="0">
                        <a:solidFill>
                          <a:schemeClr val="tx1"/>
                        </a:solidFill>
                        <a:effectLst/>
                        <a:latin typeface="Times New Roman"/>
                        <a:ea typeface="Times New Roman"/>
                        <a:cs typeface="Times New Roman"/>
                      </a:endParaRPr>
                    </a:p>
                  </a:txBody>
                  <a:tcPr marL="73025" marR="73025" marT="0" marB="0"/>
                </a:tc>
                <a:tc>
                  <a:txBody>
                    <a:bodyPr/>
                    <a:lstStyle/>
                    <a:p>
                      <a:pPr marL="0" marR="0">
                        <a:spcBef>
                          <a:spcPts val="100"/>
                        </a:spcBef>
                        <a:spcAft>
                          <a:spcPts val="0"/>
                        </a:spcAft>
                      </a:pPr>
                      <a:r>
                        <a:rPr lang="en-US" sz="1600" b="0" dirty="0">
                          <a:solidFill>
                            <a:schemeClr val="tx1"/>
                          </a:solidFill>
                          <a:effectLst/>
                        </a:rPr>
                        <a:t>Increased ability to influence decision making</a:t>
                      </a:r>
                    </a:p>
                    <a:p>
                      <a:pPr marL="0" marR="0">
                        <a:spcBef>
                          <a:spcPts val="100"/>
                        </a:spcBef>
                        <a:spcAft>
                          <a:spcPts val="0"/>
                        </a:spcAft>
                      </a:pPr>
                      <a:r>
                        <a:rPr lang="en-US" sz="1600" b="0" dirty="0">
                          <a:solidFill>
                            <a:schemeClr val="tx1"/>
                          </a:solidFill>
                          <a:effectLst/>
                        </a:rPr>
                        <a:t>Empowerment</a:t>
                      </a:r>
                      <a:endParaRPr lang="en-US" sz="1600" b="0" dirty="0">
                        <a:solidFill>
                          <a:schemeClr val="tx1"/>
                        </a:solidFill>
                        <a:effectLst/>
                        <a:latin typeface="Times New Roman"/>
                        <a:ea typeface="Times New Roman"/>
                        <a:cs typeface="Times New Roman"/>
                      </a:endParaRPr>
                    </a:p>
                  </a:txBody>
                  <a:tcPr marL="73025" marR="73025" marT="0" marB="0"/>
                </a:tc>
              </a:tr>
              <a:tr h="514709">
                <a:tc>
                  <a:txBody>
                    <a:bodyPr/>
                    <a:lstStyle/>
                    <a:p>
                      <a:pPr marL="0" marR="0">
                        <a:spcBef>
                          <a:spcPts val="100"/>
                        </a:spcBef>
                        <a:spcAft>
                          <a:spcPts val="0"/>
                        </a:spcAft>
                      </a:pPr>
                      <a:r>
                        <a:rPr lang="en-US" sz="1600" b="0" dirty="0">
                          <a:solidFill>
                            <a:schemeClr val="tx1"/>
                          </a:solidFill>
                          <a:effectLst/>
                        </a:rPr>
                        <a:t>Capacity building, technical assistance</a:t>
                      </a:r>
                      <a:endParaRPr lang="en-US" sz="1600" b="0" dirty="0">
                        <a:solidFill>
                          <a:schemeClr val="tx1"/>
                        </a:solidFill>
                        <a:effectLst/>
                        <a:latin typeface="Times New Roman"/>
                        <a:ea typeface="Times New Roman"/>
                        <a:cs typeface="Times New Roman"/>
                      </a:endParaRPr>
                    </a:p>
                  </a:txBody>
                  <a:tcPr marL="73025" marR="73025" marT="0" marB="0"/>
                </a:tc>
                <a:tc>
                  <a:txBody>
                    <a:bodyPr/>
                    <a:lstStyle/>
                    <a:p>
                      <a:pPr marL="0" marR="0">
                        <a:spcBef>
                          <a:spcPts val="100"/>
                        </a:spcBef>
                        <a:spcAft>
                          <a:spcPts val="0"/>
                        </a:spcAft>
                      </a:pPr>
                      <a:r>
                        <a:rPr lang="en-US" sz="1600" b="0" dirty="0">
                          <a:solidFill>
                            <a:schemeClr val="tx1"/>
                          </a:solidFill>
                          <a:effectLst/>
                        </a:rPr>
                        <a:t>Improved technical skills</a:t>
                      </a:r>
                    </a:p>
                    <a:p>
                      <a:pPr marL="0" marR="0">
                        <a:spcBef>
                          <a:spcPts val="100"/>
                        </a:spcBef>
                        <a:spcAft>
                          <a:spcPts val="0"/>
                        </a:spcAft>
                      </a:pPr>
                      <a:r>
                        <a:rPr lang="en-US" sz="1600" b="0" dirty="0">
                          <a:solidFill>
                            <a:schemeClr val="tx1"/>
                          </a:solidFill>
                          <a:effectLst/>
                        </a:rPr>
                        <a:t>Improved ability to manage</a:t>
                      </a:r>
                      <a:endParaRPr lang="en-US" sz="1600" b="0" dirty="0">
                        <a:solidFill>
                          <a:schemeClr val="tx1"/>
                        </a:solidFill>
                        <a:effectLst/>
                        <a:latin typeface="Times New Roman"/>
                        <a:ea typeface="Times New Roman"/>
                        <a:cs typeface="Times New Roman"/>
                      </a:endParaRPr>
                    </a:p>
                  </a:txBody>
                  <a:tcPr marL="73025" marR="73025" marT="0" marB="0"/>
                </a:tc>
              </a:tr>
              <a:tr h="294119">
                <a:tc>
                  <a:txBody>
                    <a:bodyPr/>
                    <a:lstStyle/>
                    <a:p>
                      <a:pPr marL="0" marR="0">
                        <a:spcBef>
                          <a:spcPts val="100"/>
                        </a:spcBef>
                        <a:spcAft>
                          <a:spcPts val="0"/>
                        </a:spcAft>
                      </a:pPr>
                      <a:r>
                        <a:rPr lang="en-US" sz="1600" b="0" dirty="0">
                          <a:solidFill>
                            <a:schemeClr val="tx1"/>
                          </a:solidFill>
                          <a:effectLst/>
                        </a:rPr>
                        <a:t>Environmental education</a:t>
                      </a:r>
                      <a:endParaRPr lang="en-US" sz="1600" b="0" dirty="0">
                        <a:solidFill>
                          <a:schemeClr val="tx1"/>
                        </a:solidFill>
                        <a:effectLst/>
                        <a:latin typeface="Times New Roman"/>
                        <a:ea typeface="Times New Roman"/>
                        <a:cs typeface="Times New Roman"/>
                      </a:endParaRPr>
                    </a:p>
                  </a:txBody>
                  <a:tcPr marL="73025" marR="73025" marT="0" marB="0"/>
                </a:tc>
                <a:tc>
                  <a:txBody>
                    <a:bodyPr/>
                    <a:lstStyle/>
                    <a:p>
                      <a:pPr marL="0" marR="0">
                        <a:spcBef>
                          <a:spcPts val="100"/>
                        </a:spcBef>
                        <a:spcAft>
                          <a:spcPts val="0"/>
                        </a:spcAft>
                      </a:pPr>
                      <a:r>
                        <a:rPr lang="en-US" sz="1600" b="0" dirty="0">
                          <a:solidFill>
                            <a:schemeClr val="tx1"/>
                          </a:solidFill>
                          <a:effectLst/>
                        </a:rPr>
                        <a:t>Increased knowledge and awareness</a:t>
                      </a:r>
                      <a:endParaRPr lang="en-US" sz="1600" b="0" dirty="0">
                        <a:solidFill>
                          <a:schemeClr val="tx1"/>
                        </a:solidFill>
                        <a:effectLst/>
                        <a:latin typeface="Times New Roman"/>
                        <a:ea typeface="Times New Roman"/>
                        <a:cs typeface="Times New Roman"/>
                      </a:endParaRPr>
                    </a:p>
                  </a:txBody>
                  <a:tcPr marL="73025" marR="73025" marT="0" marB="0"/>
                </a:tc>
              </a:tr>
            </a:tbl>
          </a:graphicData>
        </a:graphic>
      </p:graphicFrame>
    </p:spTree>
    <p:custDataLst>
      <p:tags r:id="rId1"/>
    </p:custDataLst>
    <p:extLst>
      <p:ext uri="{BB962C8B-B14F-4D97-AF65-F5344CB8AC3E}">
        <p14:creationId xmlns:p14="http://schemas.microsoft.com/office/powerpoint/2010/main" val="2953993466"/>
      </p:ext>
    </p:extLst>
  </p:cSld>
  <p:clrMapOvr>
    <a:masterClrMapping/>
  </p:clrMapOvr>
  <p:transition xmlns:p14="http://schemas.microsoft.com/office/powerpoint/2010/main" spd="slow" advTm="10218"/>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7" name="Rectangle 7"/>
          <p:cNvSpPr>
            <a:spLocks noChangeArrowheads="1"/>
          </p:cNvSpPr>
          <p:nvPr/>
        </p:nvSpPr>
        <p:spPr bwMode="auto">
          <a:xfrm>
            <a:off x="0" y="0"/>
            <a:ext cx="9144000" cy="0"/>
          </a:xfrm>
          <a:prstGeom prst="rect">
            <a:avLst/>
          </a:prstGeom>
          <a:noFill/>
          <a:ln w="9525" cap="flat" cmpd="sng" algn="ctr">
            <a:noFill/>
            <a:prstDash val="solid"/>
            <a:miter lim="800000"/>
            <a:headEnd/>
            <a:tailEnd/>
          </a:ln>
          <a:effectLst/>
        </p:spPr>
        <p:txBody>
          <a:bodyPr wrap="none" anchor="ctr">
            <a:spAutoFit/>
          </a:bodyPr>
          <a:lstStyle/>
          <a:p>
            <a:pPr>
              <a:defRPr/>
            </a:pPr>
            <a:endParaRPr lang="en-US">
              <a:ea typeface="+mn-ea"/>
            </a:endParaRPr>
          </a:p>
        </p:txBody>
      </p:sp>
      <p:sp>
        <p:nvSpPr>
          <p:cNvPr id="7" name="Rectangle 2"/>
          <p:cNvSpPr txBox="1">
            <a:spLocks noChangeArrowheads="1"/>
          </p:cNvSpPr>
          <p:nvPr/>
        </p:nvSpPr>
        <p:spPr>
          <a:xfrm>
            <a:off x="481013" y="206375"/>
            <a:ext cx="8302625" cy="609600"/>
          </a:xfrm>
          <a:prstGeom prst="rect">
            <a:avLst/>
          </a:prstGeom>
          <a:noFill/>
          <a:ln/>
        </p:spPr>
        <p:txBody>
          <a:bodyPr/>
          <a:lstStyle/>
          <a:p>
            <a:pPr algn="l">
              <a:defRPr/>
            </a:pPr>
            <a:endParaRPr lang="en-US" sz="3400" b="1" kern="0" dirty="0">
              <a:solidFill>
                <a:srgbClr val="FFFF99"/>
              </a:solidFill>
              <a:effectLst/>
              <a:latin typeface="+mj-lt"/>
              <a:ea typeface="+mj-ea"/>
              <a:cs typeface="+mj-cs"/>
            </a:endParaRPr>
          </a:p>
        </p:txBody>
      </p:sp>
      <p:sp>
        <p:nvSpPr>
          <p:cNvPr id="18" name="Rectangle 2"/>
          <p:cNvSpPr txBox="1">
            <a:spLocks noChangeArrowheads="1"/>
          </p:cNvSpPr>
          <p:nvPr/>
        </p:nvSpPr>
        <p:spPr bwMode="auto">
          <a:xfrm>
            <a:off x="1752600" y="211282"/>
            <a:ext cx="7010400" cy="1177636"/>
          </a:xfrm>
          <a:prstGeom prst="rect">
            <a:avLst/>
          </a:prstGeom>
          <a:noFill/>
          <a:ln w="9525">
            <a:noFill/>
            <a:miter lim="800000"/>
            <a:headEnd/>
            <a:tailEnd/>
          </a:ln>
        </p:spPr>
        <p:txBody>
          <a:bodyPr anchor="ctr"/>
          <a:lstStyle/>
          <a:p>
            <a:pPr>
              <a:defRPr/>
            </a:pPr>
            <a:r>
              <a:rPr lang="en-US" sz="2800" b="1" kern="0" dirty="0" smtClean="0">
                <a:solidFill>
                  <a:schemeClr val="bg1"/>
                </a:solidFill>
                <a:latin typeface="+mn-lt"/>
                <a:ea typeface="+mj-ea"/>
                <a:cs typeface="+mj-cs"/>
              </a:rPr>
              <a:t>Why include Human Wellbeing &amp; Ecosystem Services in your situation analysis?</a:t>
            </a:r>
            <a:endParaRPr lang="en-US" sz="2800" b="1" kern="0" dirty="0">
              <a:solidFill>
                <a:schemeClr val="bg1"/>
              </a:solidFill>
              <a:latin typeface="+mn-lt"/>
              <a:ea typeface="+mj-ea"/>
              <a:cs typeface="+mj-cs"/>
            </a:endParaRPr>
          </a:p>
        </p:txBody>
      </p:sp>
      <p:sp>
        <p:nvSpPr>
          <p:cNvPr id="20" name="Content Placeholder 2"/>
          <p:cNvSpPr txBox="1">
            <a:spLocks/>
          </p:cNvSpPr>
          <p:nvPr/>
        </p:nvSpPr>
        <p:spPr bwMode="auto">
          <a:xfrm>
            <a:off x="304800" y="1828800"/>
            <a:ext cx="8534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a:lstStyle>
          <a:p>
            <a:pPr marL="0" indent="0" algn="ctr">
              <a:buFont typeface="Arial" charset="0"/>
              <a:buNone/>
            </a:pPr>
            <a:r>
              <a:rPr lang="en-US" sz="3200" dirty="0" smtClean="0">
                <a:latin typeface="Arial" charset="0"/>
              </a:rPr>
              <a:t>To clarify links between conservation &amp; human wellbeing targets via ecosystem services</a:t>
            </a:r>
            <a:endParaRPr lang="en-US" sz="3200" dirty="0">
              <a:latin typeface="Arial" charset="0"/>
            </a:endParaRPr>
          </a:p>
        </p:txBody>
      </p:sp>
      <p:pic>
        <p:nvPicPr>
          <p:cNvPr id="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200400"/>
            <a:ext cx="6011863"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80736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nl-NL"/>
          </a:p>
        </p:txBody>
      </p:sp>
      <p:sp>
        <p:nvSpPr>
          <p:cNvPr id="38914"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nl-NL"/>
          </a:p>
        </p:txBody>
      </p:sp>
      <p:sp>
        <p:nvSpPr>
          <p:cNvPr id="38915" name="Rectangle 10"/>
          <p:cNvSpPr>
            <a:spLocks noChangeArrowheads="1"/>
          </p:cNvSpPr>
          <p:nvPr/>
        </p:nvSpPr>
        <p:spPr bwMode="auto">
          <a:xfrm>
            <a:off x="0" y="1238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endParaRPr lang="nl-NL" sz="1800">
              <a:latin typeface="Arial" charset="0"/>
              <a:cs typeface="Arial" charset="0"/>
            </a:endParaRPr>
          </a:p>
        </p:txBody>
      </p:sp>
      <p:sp>
        <p:nvSpPr>
          <p:cNvPr id="38916" name="Rectangle 13"/>
          <p:cNvSpPr>
            <a:spLocks noChangeArrowheads="1"/>
          </p:cNvSpPr>
          <p:nvPr/>
        </p:nvSpPr>
        <p:spPr bwMode="auto">
          <a:xfrm>
            <a:off x="0" y="1303338"/>
            <a:ext cx="184150" cy="78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r>
              <a:rPr lang="en-US" sz="900">
                <a:latin typeface="Calibri" charset="0"/>
                <a:cs typeface="Arial" charset="0"/>
              </a:rPr>
              <a:t/>
            </a:r>
            <a:br>
              <a:rPr lang="en-US" sz="900">
                <a:latin typeface="Calibri" charset="0"/>
                <a:cs typeface="Arial" charset="0"/>
              </a:rPr>
            </a:br>
            <a:endParaRPr lang="en-US" sz="1800">
              <a:latin typeface="Calibri" charset="0"/>
              <a:cs typeface="Arial" charset="0"/>
            </a:endParaRPr>
          </a:p>
          <a:p>
            <a:pPr algn="l" eaLnBrk="0" hangingPunct="0"/>
            <a:endParaRPr lang="en-US" sz="1800">
              <a:latin typeface="Calibri" charset="0"/>
              <a:cs typeface="Arial" charset="0"/>
            </a:endParaRPr>
          </a:p>
        </p:txBody>
      </p:sp>
      <p:sp>
        <p:nvSpPr>
          <p:cNvPr id="38917" name="Rectangle 14"/>
          <p:cNvSpPr>
            <a:spLocks noChangeArrowheads="1"/>
          </p:cNvSpPr>
          <p:nvPr/>
        </p:nvSpPr>
        <p:spPr bwMode="auto">
          <a:xfrm>
            <a:off x="0" y="1311275"/>
            <a:ext cx="18415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nl-NL">
              <a:latin typeface="Calibri" charset="0"/>
            </a:endParaRPr>
          </a:p>
        </p:txBody>
      </p:sp>
      <p:sp>
        <p:nvSpPr>
          <p:cNvPr id="38918" name="Rectangle 15"/>
          <p:cNvSpPr>
            <a:spLocks noChangeArrowheads="1"/>
          </p:cNvSpPr>
          <p:nvPr/>
        </p:nvSpPr>
        <p:spPr bwMode="auto">
          <a:xfrm>
            <a:off x="0" y="2492375"/>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endParaRPr lang="nl-NL" sz="1800">
              <a:latin typeface="Calibri" charset="0"/>
              <a:cs typeface="Arial" charset="0"/>
            </a:endParaRPr>
          </a:p>
        </p:txBody>
      </p:sp>
      <p:pic>
        <p:nvPicPr>
          <p:cNvPr id="3891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 y="2667000"/>
            <a:ext cx="90154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32"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4603750"/>
            <a:ext cx="90566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nl-NL"/>
          </a:p>
        </p:txBody>
      </p:sp>
      <p:sp>
        <p:nvSpPr>
          <p:cNvPr id="38922" name="Rectangle 2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nl-NL"/>
          </a:p>
        </p:txBody>
      </p:sp>
      <p:sp>
        <p:nvSpPr>
          <p:cNvPr id="38923" name="Rectangle 25"/>
          <p:cNvSpPr>
            <a:spLocks noChangeArrowheads="1"/>
          </p:cNvSpPr>
          <p:nvPr/>
        </p:nvSpPr>
        <p:spPr bwMode="auto">
          <a:xfrm>
            <a:off x="0" y="1304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endParaRPr lang="nl-NL" sz="1800">
              <a:latin typeface="Arial" charset="0"/>
              <a:cs typeface="Arial" charset="0"/>
            </a:endParaRPr>
          </a:p>
        </p:txBody>
      </p:sp>
      <p:sp>
        <p:nvSpPr>
          <p:cNvPr id="38924" name="Rectangle 27"/>
          <p:cNvSpPr>
            <a:spLocks noChangeArrowheads="1"/>
          </p:cNvSpPr>
          <p:nvPr/>
        </p:nvSpPr>
        <p:spPr bwMode="auto">
          <a:xfrm>
            <a:off x="0" y="1304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r>
              <a:rPr lang="en-US" sz="900">
                <a:latin typeface="Arial" charset="0"/>
                <a:cs typeface="Arial" charset="0"/>
              </a:rPr>
              <a:t/>
            </a:r>
            <a:br>
              <a:rPr lang="en-US" sz="900">
                <a:latin typeface="Arial" charset="0"/>
                <a:cs typeface="Arial" charset="0"/>
              </a:rPr>
            </a:br>
            <a:endParaRPr lang="en-US" sz="1800">
              <a:latin typeface="Arial" charset="0"/>
              <a:cs typeface="Arial" charset="0"/>
            </a:endParaRPr>
          </a:p>
          <a:p>
            <a:pPr algn="l" eaLnBrk="0" hangingPunct="0"/>
            <a:endParaRPr lang="en-US" sz="1800">
              <a:latin typeface="Arial" charset="0"/>
              <a:cs typeface="Arial" charset="0"/>
            </a:endParaRPr>
          </a:p>
        </p:txBody>
      </p:sp>
      <p:sp>
        <p:nvSpPr>
          <p:cNvPr id="38925" name="Rectangle 29"/>
          <p:cNvSpPr>
            <a:spLocks noChangeArrowheads="1"/>
          </p:cNvSpPr>
          <p:nvPr/>
        </p:nvSpPr>
        <p:spPr bwMode="auto">
          <a:xfrm>
            <a:off x="0" y="1304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nl-NL"/>
          </a:p>
        </p:txBody>
      </p:sp>
      <p:sp>
        <p:nvSpPr>
          <p:cNvPr id="38926" name="Rectangle 30"/>
          <p:cNvSpPr>
            <a:spLocks noChangeArrowheads="1"/>
          </p:cNvSpPr>
          <p:nvPr/>
        </p:nvSpPr>
        <p:spPr bwMode="auto">
          <a:xfrm>
            <a:off x="0" y="2320925"/>
            <a:ext cx="18415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endParaRPr lang="nl-NL" sz="1800">
              <a:latin typeface="Calibri" charset="0"/>
              <a:cs typeface="Arial" charset="0"/>
            </a:endParaRPr>
          </a:p>
        </p:txBody>
      </p:sp>
      <p:sp>
        <p:nvSpPr>
          <p:cNvPr id="9" name="Rounded Rectangular Callout 8"/>
          <p:cNvSpPr>
            <a:spLocks noChangeArrowheads="1"/>
          </p:cNvSpPr>
          <p:nvPr/>
        </p:nvSpPr>
        <p:spPr bwMode="auto">
          <a:xfrm>
            <a:off x="3990975" y="6019800"/>
            <a:ext cx="1647825" cy="714375"/>
          </a:xfrm>
          <a:prstGeom prst="wedgeRoundRectCallout">
            <a:avLst>
              <a:gd name="adj1" fmla="val 59681"/>
              <a:gd name="adj2" fmla="val -97815"/>
              <a:gd name="adj3" fmla="val 16667"/>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200">
                <a:latin typeface="Calibri" charset="0"/>
                <a:cs typeface="Times New Roman" charset="0"/>
              </a:rPr>
              <a:t>Ecosystem service results contributing to human wellbeing</a:t>
            </a:r>
          </a:p>
        </p:txBody>
      </p:sp>
      <p:sp>
        <p:nvSpPr>
          <p:cNvPr id="38928" name="Rectangle 22"/>
          <p:cNvSpPr>
            <a:spLocks noChangeArrowheads="1"/>
          </p:cNvSpPr>
          <p:nvPr/>
        </p:nvSpPr>
        <p:spPr bwMode="auto">
          <a:xfrm>
            <a:off x="1096963" y="1447800"/>
            <a:ext cx="64817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dirty="0">
                <a:solidFill>
                  <a:schemeClr val="accent2"/>
                </a:solidFill>
                <a:latin typeface="+mn-lt"/>
              </a:rPr>
              <a:t>Case 2: </a:t>
            </a:r>
            <a:r>
              <a:rPr lang="en-US" sz="2400" b="1" dirty="0" smtClean="0">
                <a:solidFill>
                  <a:schemeClr val="accent2"/>
                </a:solidFill>
                <a:latin typeface="+mn-lt"/>
              </a:rPr>
              <a:t>Human Wellbeing enhanced </a:t>
            </a:r>
            <a:r>
              <a:rPr lang="en-US" sz="2400" b="1" dirty="0">
                <a:solidFill>
                  <a:schemeClr val="accent2"/>
                </a:solidFill>
                <a:latin typeface="+mn-lt"/>
              </a:rPr>
              <a:t>via </a:t>
            </a:r>
            <a:endParaRPr lang="en-US" sz="2400" b="1" dirty="0" smtClean="0">
              <a:solidFill>
                <a:schemeClr val="accent2"/>
              </a:solidFill>
              <a:latin typeface="+mn-lt"/>
            </a:endParaRPr>
          </a:p>
          <a:p>
            <a:pPr algn="ctr"/>
            <a:r>
              <a:rPr lang="en-US" sz="2400" b="1" dirty="0">
                <a:solidFill>
                  <a:schemeClr val="accent2"/>
                </a:solidFill>
                <a:latin typeface="+mn-lt"/>
              </a:rPr>
              <a:t>E</a:t>
            </a:r>
            <a:r>
              <a:rPr lang="en-US" sz="2400" b="1" dirty="0" smtClean="0">
                <a:solidFill>
                  <a:schemeClr val="accent2"/>
                </a:solidFill>
                <a:latin typeface="+mn-lt"/>
              </a:rPr>
              <a:t>cosystem Services</a:t>
            </a:r>
            <a:endParaRPr lang="en-US" sz="2400" b="1" dirty="0">
              <a:solidFill>
                <a:schemeClr val="accent2"/>
              </a:solidFill>
              <a:latin typeface="+mn-lt"/>
            </a:endParaRPr>
          </a:p>
        </p:txBody>
      </p:sp>
      <p:sp>
        <p:nvSpPr>
          <p:cNvPr id="25" name="Rounded Rectangle 24"/>
          <p:cNvSpPr>
            <a:spLocks/>
          </p:cNvSpPr>
          <p:nvPr/>
        </p:nvSpPr>
        <p:spPr>
          <a:xfrm>
            <a:off x="60325" y="2743200"/>
            <a:ext cx="2073275" cy="238125"/>
          </a:xfrm>
          <a:prstGeom prst="round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600" b="1" dirty="0">
                <a:solidFill>
                  <a:srgbClr val="000000"/>
                </a:solidFill>
                <a:latin typeface="Calibri" pitchFamily="34" charset="0"/>
                <a:ea typeface="Times New Roman"/>
              </a:rPr>
              <a:t>General Relationship</a:t>
            </a:r>
            <a:endParaRPr lang="en-US" sz="1600" dirty="0">
              <a:latin typeface="Calibri" pitchFamily="34" charset="0"/>
              <a:ea typeface="Times New Roman"/>
            </a:endParaRPr>
          </a:p>
        </p:txBody>
      </p:sp>
      <p:sp>
        <p:nvSpPr>
          <p:cNvPr id="26" name="Rounded Rectangle 25"/>
          <p:cNvSpPr>
            <a:spLocks/>
          </p:cNvSpPr>
          <p:nvPr/>
        </p:nvSpPr>
        <p:spPr>
          <a:xfrm>
            <a:off x="28575" y="4495800"/>
            <a:ext cx="2073275" cy="238125"/>
          </a:xfrm>
          <a:prstGeom prst="round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600" b="1" dirty="0">
                <a:solidFill>
                  <a:srgbClr val="000000"/>
                </a:solidFill>
                <a:latin typeface="Calibri" pitchFamily="34" charset="0"/>
                <a:ea typeface="Times New Roman"/>
              </a:rPr>
              <a:t>Specific Example</a:t>
            </a:r>
            <a:endParaRPr lang="en-US" sz="1600" dirty="0">
              <a:latin typeface="Calibri" pitchFamily="34" charset="0"/>
              <a:ea typeface="Times New Roman"/>
            </a:endParaRPr>
          </a:p>
        </p:txBody>
      </p:sp>
      <p:sp>
        <p:nvSpPr>
          <p:cNvPr id="29" name="Rectangle 4"/>
          <p:cNvSpPr>
            <a:spLocks noChangeArrowheads="1"/>
          </p:cNvSpPr>
          <p:nvPr/>
        </p:nvSpPr>
        <p:spPr bwMode="auto">
          <a:xfrm>
            <a:off x="1752600" y="4805363"/>
            <a:ext cx="1447800" cy="876300"/>
          </a:xfrm>
          <a:prstGeom prst="rect">
            <a:avLst/>
          </a:prstGeom>
          <a:solidFill>
            <a:srgbClr val="96F0FF"/>
          </a:solidFill>
          <a:ln w="9525">
            <a:solidFill>
              <a:schemeClr val="tx1"/>
            </a:solidFill>
            <a:miter lim="800000"/>
            <a:headEnd/>
            <a:tailEnd/>
          </a:ln>
        </p:spPr>
        <p:txBody>
          <a:bodyPr anchor="ctr"/>
          <a:lstStyle/>
          <a:p>
            <a:pPr algn="ctr"/>
            <a:r>
              <a:rPr lang="en-US" sz="1400">
                <a:latin typeface="Calibri" charset="0"/>
              </a:rPr>
              <a:t>Patrolling happens…</a:t>
            </a:r>
          </a:p>
          <a:p>
            <a:pPr algn="ctr"/>
            <a:r>
              <a:rPr lang="en-US" sz="1400">
                <a:latin typeface="Calibri" charset="0"/>
              </a:rPr>
              <a:t>Illegal loggers caught &amp; fined</a:t>
            </a:r>
          </a:p>
        </p:txBody>
      </p:sp>
      <p:sp>
        <p:nvSpPr>
          <p:cNvPr id="30" name="Rectangle 4"/>
          <p:cNvSpPr>
            <a:spLocks noChangeArrowheads="1"/>
          </p:cNvSpPr>
          <p:nvPr/>
        </p:nvSpPr>
        <p:spPr bwMode="auto">
          <a:xfrm>
            <a:off x="5943600" y="5715000"/>
            <a:ext cx="1635125" cy="690563"/>
          </a:xfrm>
          <a:prstGeom prst="rect">
            <a:avLst/>
          </a:prstGeom>
          <a:solidFill>
            <a:srgbClr val="96F0FF"/>
          </a:solidFill>
          <a:ln w="9525">
            <a:solidFill>
              <a:schemeClr val="tx1"/>
            </a:solidFill>
            <a:miter lim="800000"/>
            <a:headEnd/>
            <a:tailEnd/>
          </a:ln>
        </p:spPr>
        <p:txBody>
          <a:bodyPr anchor="ctr"/>
          <a:lstStyle/>
          <a:p>
            <a:pPr algn="ctr"/>
            <a:r>
              <a:rPr lang="en-US" sz="1400">
                <a:latin typeface="Calibri" charset="0"/>
              </a:rPr>
              <a:t>Access to timber over long term</a:t>
            </a:r>
          </a:p>
        </p:txBody>
      </p:sp>
      <p:sp>
        <p:nvSpPr>
          <p:cNvPr id="33" name="Rectangle 32"/>
          <p:cNvSpPr>
            <a:spLocks noChangeArrowheads="1"/>
          </p:cNvSpPr>
          <p:nvPr/>
        </p:nvSpPr>
        <p:spPr bwMode="auto">
          <a:xfrm>
            <a:off x="3276600" y="4876800"/>
            <a:ext cx="1047750" cy="695325"/>
          </a:xfrm>
          <a:prstGeom prst="rect">
            <a:avLst/>
          </a:prstGeom>
          <a:solidFill>
            <a:srgbClr val="DE64FF"/>
          </a:solidFill>
          <a:ln w="9525">
            <a:solidFill>
              <a:schemeClr val="tx1"/>
            </a:solidFill>
            <a:miter lim="800000"/>
            <a:headEnd/>
            <a:tailEnd/>
          </a:ln>
        </p:spPr>
        <p:txBody>
          <a:bodyPr anchor="ctr"/>
          <a:lstStyle/>
          <a:p>
            <a:pPr algn="ctr"/>
            <a:r>
              <a:rPr lang="en-US" sz="1400">
                <a:latin typeface="Calibri" charset="0"/>
              </a:rPr>
              <a:t>Illegal logging declines</a:t>
            </a:r>
          </a:p>
        </p:txBody>
      </p:sp>
      <p:sp>
        <p:nvSpPr>
          <p:cNvPr id="27" name="Rectangle 4"/>
          <p:cNvSpPr>
            <a:spLocks noChangeArrowheads="1"/>
          </p:cNvSpPr>
          <p:nvPr/>
        </p:nvSpPr>
        <p:spPr bwMode="auto">
          <a:xfrm>
            <a:off x="5715000" y="4733925"/>
            <a:ext cx="2057400" cy="876300"/>
          </a:xfrm>
          <a:prstGeom prst="rect">
            <a:avLst/>
          </a:prstGeom>
          <a:solidFill>
            <a:srgbClr val="96F0FF"/>
          </a:solidFill>
          <a:ln w="9525">
            <a:solidFill>
              <a:schemeClr val="tx1"/>
            </a:solidFill>
            <a:miter lim="800000"/>
            <a:headEnd/>
            <a:tailEnd/>
          </a:ln>
        </p:spPr>
        <p:txBody>
          <a:bodyPr anchor="ctr"/>
          <a:lstStyle/>
          <a:p>
            <a:pPr algn="ctr"/>
            <a:r>
              <a:rPr lang="en-US" sz="1400">
                <a:latin typeface="Calibri" charset="0"/>
              </a:rPr>
              <a:t>Improved filtering capacity</a:t>
            </a:r>
          </a:p>
          <a:p>
            <a:pPr algn="ctr"/>
            <a:endParaRPr lang="en-US" sz="1400">
              <a:latin typeface="Calibri" charset="0"/>
            </a:endParaRPr>
          </a:p>
          <a:p>
            <a:pPr algn="ctr"/>
            <a:r>
              <a:rPr lang="en-US" sz="1400">
                <a:latin typeface="Calibri" charset="0"/>
              </a:rPr>
              <a:t>Availability of clean water </a:t>
            </a:r>
          </a:p>
        </p:txBody>
      </p:sp>
      <p:sp>
        <p:nvSpPr>
          <p:cNvPr id="34" name="Oval 33"/>
          <p:cNvSpPr/>
          <p:nvPr/>
        </p:nvSpPr>
        <p:spPr>
          <a:xfrm>
            <a:off x="7805738" y="5610225"/>
            <a:ext cx="1384300" cy="706438"/>
          </a:xfrm>
          <a:prstGeom prst="ellipse">
            <a:avLst/>
          </a:prstGeom>
          <a:solidFill>
            <a:schemeClr val="bg2">
              <a:lumMod val="75000"/>
            </a:schemeClr>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latin typeface="Calibri" pitchFamily="34" charset="0"/>
              </a:rPr>
              <a:t>Forestry livelihoods</a:t>
            </a:r>
          </a:p>
        </p:txBody>
      </p:sp>
      <p:sp>
        <p:nvSpPr>
          <p:cNvPr id="28" name="AutoShape 6"/>
          <p:cNvSpPr>
            <a:spLocks noChangeArrowheads="1"/>
          </p:cNvSpPr>
          <p:nvPr/>
        </p:nvSpPr>
        <p:spPr bwMode="auto">
          <a:xfrm>
            <a:off x="0" y="4800600"/>
            <a:ext cx="1835150" cy="1066800"/>
          </a:xfrm>
          <a:prstGeom prst="hexagon">
            <a:avLst>
              <a:gd name="adj" fmla="val 37511"/>
              <a:gd name="vf" fmla="val 115470"/>
            </a:avLst>
          </a:prstGeom>
          <a:solidFill>
            <a:srgbClr val="FFFF00"/>
          </a:solidFill>
          <a:ln w="9525">
            <a:solidFill>
              <a:schemeClr val="tx1"/>
            </a:solidFill>
            <a:miter lim="800000"/>
            <a:headEnd/>
            <a:tailEnd/>
          </a:ln>
        </p:spPr>
        <p:txBody>
          <a:bodyPr anchor="ctr"/>
          <a:lstStyle/>
          <a:p>
            <a:pPr algn="ctr"/>
            <a:r>
              <a:rPr lang="en-US" sz="1400">
                <a:latin typeface="Calibri" charset="0"/>
              </a:rPr>
              <a:t>Strengthening of law enforcement</a:t>
            </a:r>
          </a:p>
        </p:txBody>
      </p:sp>
      <p:sp>
        <p:nvSpPr>
          <p:cNvPr id="31" name="Oval 30"/>
          <p:cNvSpPr/>
          <p:nvPr/>
        </p:nvSpPr>
        <p:spPr>
          <a:xfrm>
            <a:off x="7758113" y="4903788"/>
            <a:ext cx="1385887" cy="706437"/>
          </a:xfrm>
          <a:prstGeom prst="ellipse">
            <a:avLst/>
          </a:prstGeom>
          <a:solidFill>
            <a:schemeClr val="bg2">
              <a:lumMod val="75000"/>
            </a:schemeClr>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latin typeface="Calibri" pitchFamily="34" charset="0"/>
              </a:rPr>
              <a:t>Human health</a:t>
            </a:r>
          </a:p>
        </p:txBody>
      </p:sp>
      <p:sp>
        <p:nvSpPr>
          <p:cNvPr id="32" name="Oval 31"/>
          <p:cNvSpPr/>
          <p:nvPr/>
        </p:nvSpPr>
        <p:spPr>
          <a:xfrm>
            <a:off x="4343400" y="4800600"/>
            <a:ext cx="1503363" cy="838200"/>
          </a:xfrm>
          <a:prstGeom prst="ellipse">
            <a:avLst/>
          </a:prstGeom>
          <a:solidFill>
            <a:srgbClr val="99FF66"/>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latin typeface="Calibri" pitchFamily="34" charset="0"/>
              </a:rPr>
              <a:t>Forest conserved</a:t>
            </a:r>
          </a:p>
        </p:txBody>
      </p:sp>
      <p:sp>
        <p:nvSpPr>
          <p:cNvPr id="35" name="Rectangle 2"/>
          <p:cNvSpPr txBox="1">
            <a:spLocks noChangeArrowheads="1"/>
          </p:cNvSpPr>
          <p:nvPr/>
        </p:nvSpPr>
        <p:spPr bwMode="auto">
          <a:xfrm>
            <a:off x="1828800" y="0"/>
            <a:ext cx="4953000" cy="1295400"/>
          </a:xfrm>
          <a:prstGeom prst="rect">
            <a:avLst/>
          </a:prstGeom>
          <a:noFill/>
          <a:ln w="9525">
            <a:noFill/>
            <a:miter lim="800000"/>
            <a:headEnd/>
            <a:tailEnd/>
          </a:ln>
        </p:spPr>
        <p:txBody>
          <a:bodyPr anchor="ctr"/>
          <a:lstStyle/>
          <a:p>
            <a:pPr>
              <a:defRPr/>
            </a:pPr>
            <a:r>
              <a:rPr lang="en-US" sz="3600" b="1" kern="0" dirty="0" smtClean="0">
                <a:solidFill>
                  <a:schemeClr val="bg1"/>
                </a:solidFill>
                <a:latin typeface="+mn-lt"/>
                <a:ea typeface="+mj-ea"/>
                <a:cs typeface="+mj-cs"/>
              </a:rPr>
              <a:t>Via </a:t>
            </a:r>
            <a:r>
              <a:rPr lang="en-US" sz="3600" b="1" kern="0" dirty="0" err="1" smtClean="0">
                <a:solidFill>
                  <a:schemeClr val="bg1"/>
                </a:solidFill>
                <a:latin typeface="+mn-lt"/>
                <a:ea typeface="+mj-ea"/>
                <a:cs typeface="+mj-cs"/>
              </a:rPr>
              <a:t>ecocystem</a:t>
            </a:r>
            <a:r>
              <a:rPr lang="en-US" sz="3600" b="1" kern="0" dirty="0" smtClean="0">
                <a:solidFill>
                  <a:schemeClr val="bg1"/>
                </a:solidFill>
                <a:latin typeface="+mn-lt"/>
                <a:ea typeface="+mj-ea"/>
                <a:cs typeface="+mj-cs"/>
              </a:rPr>
              <a:t> services</a:t>
            </a:r>
            <a:endParaRPr lang="en-US" sz="3600" b="1" kern="0" dirty="0">
              <a:solidFill>
                <a:schemeClr val="bg1"/>
              </a:solidFill>
              <a:latin typeface="+mn-lt"/>
              <a:ea typeface="+mj-ea"/>
              <a:cs typeface="+mj-cs"/>
            </a:endParaRPr>
          </a:p>
        </p:txBody>
      </p:sp>
      <p:sp>
        <p:nvSpPr>
          <p:cNvPr id="36" name="Rectangle 3"/>
          <p:cNvSpPr txBox="1">
            <a:spLocks noChangeArrowheads="1"/>
          </p:cNvSpPr>
          <p:nvPr/>
        </p:nvSpPr>
        <p:spPr>
          <a:xfrm>
            <a:off x="6172200" y="152400"/>
            <a:ext cx="2819400" cy="114300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Calibri" pitchFamily="34" charset="0"/>
                <a:ea typeface="+mj-ea"/>
                <a:cs typeface="+mj-cs"/>
              </a:rPr>
              <a:t>Strategies &amp; results chains</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Tree>
    <p:extLst>
      <p:ext uri="{BB962C8B-B14F-4D97-AF65-F5344CB8AC3E}">
        <p14:creationId xmlns:p14="http://schemas.microsoft.com/office/powerpoint/2010/main" val="71998390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animBg="1"/>
      <p:bldP spid="29" grpId="0" animBg="1"/>
      <p:bldP spid="30" grpId="0" animBg="1"/>
      <p:bldP spid="33" grpId="0" animBg="1"/>
      <p:bldP spid="27" grpId="0" animBg="1"/>
      <p:bldP spid="34" grpId="0" animBg="1"/>
      <p:bldP spid="28" grpId="0" animBg="1"/>
      <p:bldP spid="31" grpId="0" animBg="1"/>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Number Placeholder 3"/>
          <p:cNvSpPr>
            <a:spLocks noGrp="1"/>
          </p:cNvSpPr>
          <p:nvPr>
            <p:ph type="sldNum" sz="quarter" idx="4294967295"/>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400">
                <a:solidFill>
                  <a:schemeClr val="tx1"/>
                </a:solidFill>
                <a:latin typeface="Tahoma" charset="0"/>
                <a:ea typeface="ＭＳ Ｐゴシック" charset="0"/>
                <a:cs typeface="ＭＳ Ｐゴシック" charset="0"/>
              </a:defRPr>
            </a:lvl1pPr>
            <a:lvl2pPr marL="742950" indent="-285750" eaLnBrk="0" hangingPunct="0">
              <a:defRPr sz="4400">
                <a:solidFill>
                  <a:schemeClr val="tx1"/>
                </a:solidFill>
                <a:latin typeface="Tahoma" charset="0"/>
                <a:ea typeface="ＭＳ Ｐゴシック" charset="0"/>
              </a:defRPr>
            </a:lvl2pPr>
            <a:lvl3pPr marL="1143000" indent="-228600" eaLnBrk="0" hangingPunct="0">
              <a:defRPr sz="4400">
                <a:solidFill>
                  <a:schemeClr val="tx1"/>
                </a:solidFill>
                <a:latin typeface="Tahoma" charset="0"/>
                <a:ea typeface="ＭＳ Ｐゴシック" charset="0"/>
              </a:defRPr>
            </a:lvl3pPr>
            <a:lvl4pPr marL="1600200" indent="-228600" eaLnBrk="0" hangingPunct="0">
              <a:defRPr sz="4400">
                <a:solidFill>
                  <a:schemeClr val="tx1"/>
                </a:solidFill>
                <a:latin typeface="Tahoma" charset="0"/>
                <a:ea typeface="ＭＳ Ｐゴシック" charset="0"/>
              </a:defRPr>
            </a:lvl4pPr>
            <a:lvl5pPr marL="2057400" indent="-228600" eaLnBrk="0" hangingPunct="0">
              <a:defRPr sz="4400">
                <a:solidFill>
                  <a:schemeClr val="tx1"/>
                </a:solidFill>
                <a:latin typeface="Tahoma" charset="0"/>
                <a:ea typeface="ＭＳ Ｐゴシック" charset="0"/>
              </a:defRPr>
            </a:lvl5pPr>
            <a:lvl6pPr marL="2514600" indent="-228600" algn="r" eaLnBrk="0" fontAlgn="base" hangingPunct="0">
              <a:spcBef>
                <a:spcPct val="0"/>
              </a:spcBef>
              <a:spcAft>
                <a:spcPct val="0"/>
              </a:spcAft>
              <a:defRPr sz="4400">
                <a:solidFill>
                  <a:schemeClr val="tx1"/>
                </a:solidFill>
                <a:latin typeface="Tahoma" charset="0"/>
                <a:ea typeface="ＭＳ Ｐゴシック" charset="0"/>
              </a:defRPr>
            </a:lvl6pPr>
            <a:lvl7pPr marL="2971800" indent="-228600" algn="r" eaLnBrk="0" fontAlgn="base" hangingPunct="0">
              <a:spcBef>
                <a:spcPct val="0"/>
              </a:spcBef>
              <a:spcAft>
                <a:spcPct val="0"/>
              </a:spcAft>
              <a:defRPr sz="4400">
                <a:solidFill>
                  <a:schemeClr val="tx1"/>
                </a:solidFill>
                <a:latin typeface="Tahoma" charset="0"/>
                <a:ea typeface="ＭＳ Ｐゴシック" charset="0"/>
              </a:defRPr>
            </a:lvl7pPr>
            <a:lvl8pPr marL="3429000" indent="-228600" algn="r" eaLnBrk="0" fontAlgn="base" hangingPunct="0">
              <a:spcBef>
                <a:spcPct val="0"/>
              </a:spcBef>
              <a:spcAft>
                <a:spcPct val="0"/>
              </a:spcAft>
              <a:defRPr sz="4400">
                <a:solidFill>
                  <a:schemeClr val="tx1"/>
                </a:solidFill>
                <a:latin typeface="Tahoma" charset="0"/>
                <a:ea typeface="ＭＳ Ｐゴシック" charset="0"/>
              </a:defRPr>
            </a:lvl8pPr>
            <a:lvl9pPr marL="3886200" indent="-228600" algn="r" eaLnBrk="0" fontAlgn="base" hangingPunct="0">
              <a:spcBef>
                <a:spcPct val="0"/>
              </a:spcBef>
              <a:spcAft>
                <a:spcPct val="0"/>
              </a:spcAft>
              <a:defRPr sz="4400">
                <a:solidFill>
                  <a:schemeClr val="tx1"/>
                </a:solidFill>
                <a:latin typeface="Tahoma" charset="0"/>
                <a:ea typeface="ＭＳ Ｐゴシック" charset="0"/>
              </a:defRPr>
            </a:lvl9pPr>
          </a:lstStyle>
          <a:p>
            <a:pPr eaLnBrk="1" hangingPunct="1"/>
            <a:endParaRPr lang="nl-NL" dirty="0"/>
          </a:p>
        </p:txBody>
      </p:sp>
      <p:sp>
        <p:nvSpPr>
          <p:cNvPr id="40962"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nl-NL"/>
          </a:p>
        </p:txBody>
      </p:sp>
      <p:sp>
        <p:nvSpPr>
          <p:cNvPr id="40963" name="Rectangle 9"/>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nl-NL"/>
          </a:p>
        </p:txBody>
      </p:sp>
      <p:sp>
        <p:nvSpPr>
          <p:cNvPr id="40964" name="Rectangle 10"/>
          <p:cNvSpPr>
            <a:spLocks noChangeArrowheads="1"/>
          </p:cNvSpPr>
          <p:nvPr/>
        </p:nvSpPr>
        <p:spPr bwMode="auto">
          <a:xfrm>
            <a:off x="0" y="12382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endParaRPr lang="nl-NL" sz="1800">
              <a:latin typeface="Arial" charset="0"/>
              <a:cs typeface="Arial" charset="0"/>
            </a:endParaRPr>
          </a:p>
        </p:txBody>
      </p:sp>
      <p:sp>
        <p:nvSpPr>
          <p:cNvPr id="40965" name="Rectangle 13"/>
          <p:cNvSpPr>
            <a:spLocks noChangeArrowheads="1"/>
          </p:cNvSpPr>
          <p:nvPr/>
        </p:nvSpPr>
        <p:spPr bwMode="auto">
          <a:xfrm>
            <a:off x="0" y="1695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r>
              <a:rPr lang="en-US" sz="900">
                <a:latin typeface="Arial" charset="0"/>
                <a:cs typeface="Arial" charset="0"/>
              </a:rPr>
              <a:t/>
            </a:r>
            <a:br>
              <a:rPr lang="en-US" sz="900">
                <a:latin typeface="Arial" charset="0"/>
                <a:cs typeface="Arial" charset="0"/>
              </a:rPr>
            </a:br>
            <a:endParaRPr lang="en-US" sz="1800">
              <a:latin typeface="Arial" charset="0"/>
              <a:cs typeface="Arial" charset="0"/>
            </a:endParaRPr>
          </a:p>
          <a:p>
            <a:pPr algn="l" eaLnBrk="0" hangingPunct="0"/>
            <a:endParaRPr lang="en-US" sz="1800">
              <a:latin typeface="Arial" charset="0"/>
              <a:cs typeface="Arial" charset="0"/>
            </a:endParaRPr>
          </a:p>
        </p:txBody>
      </p:sp>
      <p:sp>
        <p:nvSpPr>
          <p:cNvPr id="40966" name="Rectangle 14"/>
          <p:cNvSpPr>
            <a:spLocks noChangeArrowheads="1"/>
          </p:cNvSpPr>
          <p:nvPr/>
        </p:nvSpPr>
        <p:spPr bwMode="auto">
          <a:xfrm>
            <a:off x="0" y="16954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nl-NL"/>
          </a:p>
        </p:txBody>
      </p:sp>
      <p:sp>
        <p:nvSpPr>
          <p:cNvPr id="40967" name="Rectangle 15"/>
          <p:cNvSpPr>
            <a:spLocks noChangeArrowheads="1"/>
          </p:cNvSpPr>
          <p:nvPr/>
        </p:nvSpPr>
        <p:spPr bwMode="auto">
          <a:xfrm>
            <a:off x="0" y="26765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endParaRPr lang="nl-NL" sz="1800">
              <a:latin typeface="Arial" charset="0"/>
              <a:cs typeface="Arial" charset="0"/>
            </a:endParaRPr>
          </a:p>
        </p:txBody>
      </p:sp>
      <p:sp>
        <p:nvSpPr>
          <p:cNvPr id="40968" name="Rectangle 2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nl-NL"/>
          </a:p>
        </p:txBody>
      </p:sp>
      <p:sp>
        <p:nvSpPr>
          <p:cNvPr id="40969" name="Rectangle 24"/>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nl-NL"/>
          </a:p>
        </p:txBody>
      </p:sp>
      <p:sp>
        <p:nvSpPr>
          <p:cNvPr id="40970" name="Rectangle 25"/>
          <p:cNvSpPr>
            <a:spLocks noChangeArrowheads="1"/>
          </p:cNvSpPr>
          <p:nvPr/>
        </p:nvSpPr>
        <p:spPr bwMode="auto">
          <a:xfrm>
            <a:off x="0" y="1304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endParaRPr lang="nl-NL" sz="1800">
              <a:latin typeface="Arial" charset="0"/>
              <a:cs typeface="Arial" charset="0"/>
            </a:endParaRPr>
          </a:p>
        </p:txBody>
      </p:sp>
      <p:sp>
        <p:nvSpPr>
          <p:cNvPr id="40971" name="Rectangle 27"/>
          <p:cNvSpPr>
            <a:spLocks noChangeArrowheads="1"/>
          </p:cNvSpPr>
          <p:nvPr/>
        </p:nvSpPr>
        <p:spPr bwMode="auto">
          <a:xfrm>
            <a:off x="0" y="1304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r>
              <a:rPr lang="en-US" sz="900">
                <a:latin typeface="Arial" charset="0"/>
                <a:cs typeface="Arial" charset="0"/>
              </a:rPr>
              <a:t/>
            </a:r>
            <a:br>
              <a:rPr lang="en-US" sz="900">
                <a:latin typeface="Arial" charset="0"/>
                <a:cs typeface="Arial" charset="0"/>
              </a:rPr>
            </a:br>
            <a:endParaRPr lang="en-US" sz="1800">
              <a:latin typeface="Arial" charset="0"/>
              <a:cs typeface="Arial" charset="0"/>
            </a:endParaRPr>
          </a:p>
          <a:p>
            <a:pPr algn="l" eaLnBrk="0" hangingPunct="0"/>
            <a:endParaRPr lang="en-US" sz="1800">
              <a:latin typeface="Arial" charset="0"/>
              <a:cs typeface="Arial" charset="0"/>
            </a:endParaRPr>
          </a:p>
        </p:txBody>
      </p:sp>
      <p:sp>
        <p:nvSpPr>
          <p:cNvPr id="40972" name="Rectangle 29"/>
          <p:cNvSpPr>
            <a:spLocks noChangeArrowheads="1"/>
          </p:cNvSpPr>
          <p:nvPr/>
        </p:nvSpPr>
        <p:spPr bwMode="auto">
          <a:xfrm>
            <a:off x="0" y="13049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nl-NL"/>
          </a:p>
        </p:txBody>
      </p:sp>
      <p:sp>
        <p:nvSpPr>
          <p:cNvPr id="40973" name="Rectangle 30"/>
          <p:cNvSpPr>
            <a:spLocks noChangeArrowheads="1"/>
          </p:cNvSpPr>
          <p:nvPr/>
        </p:nvSpPr>
        <p:spPr bwMode="auto">
          <a:xfrm>
            <a:off x="0" y="2505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endParaRPr lang="nl-NL" sz="1800">
              <a:latin typeface="Arial" charset="0"/>
              <a:cs typeface="Arial" charset="0"/>
            </a:endParaRPr>
          </a:p>
        </p:txBody>
      </p:sp>
      <p:pic>
        <p:nvPicPr>
          <p:cNvPr id="4097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619375"/>
            <a:ext cx="851535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 y="4876800"/>
            <a:ext cx="9115425"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ounded Rectangular Callout 23"/>
          <p:cNvSpPr>
            <a:spLocks noChangeArrowheads="1"/>
          </p:cNvSpPr>
          <p:nvPr/>
        </p:nvSpPr>
        <p:spPr bwMode="auto">
          <a:xfrm>
            <a:off x="1065213" y="5791200"/>
            <a:ext cx="1497012" cy="533400"/>
          </a:xfrm>
          <a:prstGeom prst="wedgeRoundRectCallout">
            <a:avLst>
              <a:gd name="adj1" fmla="val 36176"/>
              <a:gd name="adj2" fmla="val -72310"/>
              <a:gd name="adj3" fmla="val 16667"/>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sz="1200">
                <a:latin typeface="Arial" charset="0"/>
                <a:cs typeface="Times New Roman" charset="0"/>
              </a:rPr>
              <a:t>Result directly benefiting humans</a:t>
            </a:r>
            <a:endParaRPr lang="en-US" sz="1200">
              <a:latin typeface="Times New Roman" charset="0"/>
              <a:cs typeface="Times New Roman" charset="0"/>
            </a:endParaRPr>
          </a:p>
        </p:txBody>
      </p:sp>
      <p:sp>
        <p:nvSpPr>
          <p:cNvPr id="40977"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nl-NL"/>
          </a:p>
        </p:txBody>
      </p:sp>
      <p:sp>
        <p:nvSpPr>
          <p:cNvPr id="40978" name="Rectangle 6"/>
          <p:cNvSpPr>
            <a:spLocks noChangeArrowheads="1"/>
          </p:cNvSpPr>
          <p:nvPr/>
        </p:nvSpPr>
        <p:spPr bwMode="auto">
          <a:xfrm>
            <a:off x="0" y="1447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endParaRPr lang="nl-NL" sz="1800">
              <a:latin typeface="Arial" charset="0"/>
              <a:cs typeface="Arial" charset="0"/>
            </a:endParaRPr>
          </a:p>
        </p:txBody>
      </p:sp>
      <p:sp>
        <p:nvSpPr>
          <p:cNvPr id="40979" name="Rectangle 8"/>
          <p:cNvSpPr>
            <a:spLocks noChangeArrowheads="1"/>
          </p:cNvSpPr>
          <p:nvPr/>
        </p:nvSpPr>
        <p:spPr bwMode="auto">
          <a:xfrm>
            <a:off x="0" y="1447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r>
              <a:rPr lang="en-US" sz="900">
                <a:latin typeface="Arial" charset="0"/>
                <a:cs typeface="Arial" charset="0"/>
              </a:rPr>
              <a:t/>
            </a:r>
            <a:br>
              <a:rPr lang="en-US" sz="900">
                <a:latin typeface="Arial" charset="0"/>
                <a:cs typeface="Arial" charset="0"/>
              </a:rPr>
            </a:br>
            <a:endParaRPr lang="en-US" sz="1800">
              <a:latin typeface="Arial" charset="0"/>
              <a:cs typeface="Arial" charset="0"/>
            </a:endParaRPr>
          </a:p>
          <a:p>
            <a:pPr algn="l" eaLnBrk="0" hangingPunct="0"/>
            <a:endParaRPr lang="en-US" sz="1800">
              <a:latin typeface="Arial" charset="0"/>
              <a:cs typeface="Arial" charset="0"/>
            </a:endParaRPr>
          </a:p>
        </p:txBody>
      </p:sp>
      <p:sp>
        <p:nvSpPr>
          <p:cNvPr id="40980" name="Rectangle 10"/>
          <p:cNvSpPr>
            <a:spLocks noChangeArrowheads="1"/>
          </p:cNvSpPr>
          <p:nvPr/>
        </p:nvSpPr>
        <p:spPr bwMode="auto">
          <a:xfrm>
            <a:off x="0" y="1447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nl-NL"/>
          </a:p>
        </p:txBody>
      </p:sp>
      <p:sp>
        <p:nvSpPr>
          <p:cNvPr id="40981" name="Rectangle 11"/>
          <p:cNvSpPr>
            <a:spLocks noChangeArrowheads="1"/>
          </p:cNvSpPr>
          <p:nvPr/>
        </p:nvSpPr>
        <p:spPr bwMode="auto">
          <a:xfrm>
            <a:off x="0" y="25241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endParaRPr lang="nl-NL" sz="1800">
              <a:latin typeface="Arial" charset="0"/>
              <a:cs typeface="Arial" charset="0"/>
            </a:endParaRPr>
          </a:p>
        </p:txBody>
      </p:sp>
      <p:sp>
        <p:nvSpPr>
          <p:cNvPr id="40982" name="Rectangle 28"/>
          <p:cNvSpPr>
            <a:spLocks noChangeArrowheads="1"/>
          </p:cNvSpPr>
          <p:nvPr/>
        </p:nvSpPr>
        <p:spPr bwMode="auto">
          <a:xfrm>
            <a:off x="838200" y="1676400"/>
            <a:ext cx="762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b="1" dirty="0">
                <a:solidFill>
                  <a:schemeClr val="accent2"/>
                </a:solidFill>
                <a:latin typeface="+mn-lt"/>
              </a:rPr>
              <a:t>Case 3: HWB enhanced via multiple avenues</a:t>
            </a:r>
          </a:p>
        </p:txBody>
      </p:sp>
      <p:sp>
        <p:nvSpPr>
          <p:cNvPr id="31" name="Rounded Rectangle 30"/>
          <p:cNvSpPr>
            <a:spLocks/>
          </p:cNvSpPr>
          <p:nvPr/>
        </p:nvSpPr>
        <p:spPr>
          <a:xfrm>
            <a:off x="60325" y="2743200"/>
            <a:ext cx="2759075" cy="304800"/>
          </a:xfrm>
          <a:prstGeom prst="round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600" b="1" dirty="0">
                <a:solidFill>
                  <a:srgbClr val="000000"/>
                </a:solidFill>
                <a:ea typeface="Times New Roman"/>
              </a:rPr>
              <a:t>General Relationship</a:t>
            </a:r>
            <a:endParaRPr lang="en-US" sz="1600" dirty="0">
              <a:latin typeface="Times New Roman"/>
              <a:ea typeface="Times New Roman"/>
            </a:endParaRPr>
          </a:p>
        </p:txBody>
      </p:sp>
      <p:sp>
        <p:nvSpPr>
          <p:cNvPr id="32" name="Rounded Rectangle 31"/>
          <p:cNvSpPr>
            <a:spLocks/>
          </p:cNvSpPr>
          <p:nvPr/>
        </p:nvSpPr>
        <p:spPr>
          <a:xfrm>
            <a:off x="152400" y="4343400"/>
            <a:ext cx="2714625" cy="304800"/>
          </a:xfrm>
          <a:prstGeom prst="roundRect">
            <a:avLst/>
          </a:prstGeom>
          <a:solidFill>
            <a:schemeClr val="bg1">
              <a:lumMod val="8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en-US" sz="1600" b="1" dirty="0">
                <a:solidFill>
                  <a:srgbClr val="000000"/>
                </a:solidFill>
                <a:ea typeface="Times New Roman"/>
              </a:rPr>
              <a:t>Specific Example</a:t>
            </a:r>
            <a:endParaRPr lang="en-US" sz="1600" dirty="0">
              <a:latin typeface="Times New Roman"/>
              <a:ea typeface="Times New Roman"/>
            </a:endParaRPr>
          </a:p>
        </p:txBody>
      </p:sp>
      <p:sp>
        <p:nvSpPr>
          <p:cNvPr id="33" name="Rectangle 4"/>
          <p:cNvSpPr>
            <a:spLocks noChangeArrowheads="1"/>
          </p:cNvSpPr>
          <p:nvPr/>
        </p:nvSpPr>
        <p:spPr bwMode="auto">
          <a:xfrm>
            <a:off x="1905000" y="4876800"/>
            <a:ext cx="1828800" cy="785812"/>
          </a:xfrm>
          <a:prstGeom prst="rect">
            <a:avLst/>
          </a:prstGeom>
          <a:solidFill>
            <a:srgbClr val="96F0FF"/>
          </a:solidFill>
          <a:ln w="9525">
            <a:solidFill>
              <a:schemeClr val="tx1"/>
            </a:solidFill>
            <a:miter lim="800000"/>
            <a:headEnd/>
            <a:tailEnd/>
          </a:ln>
        </p:spPr>
        <p:txBody>
          <a:bodyPr anchor="ctr"/>
          <a:lstStyle/>
          <a:p>
            <a:pPr algn="ctr"/>
            <a:r>
              <a:rPr lang="en-US" sz="1400" dirty="0"/>
              <a:t>Loggers get more money for certified products</a:t>
            </a:r>
          </a:p>
        </p:txBody>
      </p:sp>
      <p:sp>
        <p:nvSpPr>
          <p:cNvPr id="34" name="AutoShape 6"/>
          <p:cNvSpPr>
            <a:spLocks noChangeArrowheads="1"/>
          </p:cNvSpPr>
          <p:nvPr/>
        </p:nvSpPr>
        <p:spPr bwMode="auto">
          <a:xfrm>
            <a:off x="-100013" y="4770438"/>
            <a:ext cx="1700213" cy="911225"/>
          </a:xfrm>
          <a:prstGeom prst="hexagon">
            <a:avLst>
              <a:gd name="adj" fmla="val 37542"/>
              <a:gd name="vf" fmla="val 115470"/>
            </a:avLst>
          </a:prstGeom>
          <a:solidFill>
            <a:srgbClr val="FFFF00"/>
          </a:solidFill>
          <a:ln w="9525">
            <a:solidFill>
              <a:schemeClr val="tx1"/>
            </a:solidFill>
            <a:miter lim="800000"/>
            <a:headEnd/>
            <a:tailEnd/>
          </a:ln>
        </p:spPr>
        <p:txBody>
          <a:bodyPr anchor="ctr"/>
          <a:lstStyle/>
          <a:p>
            <a:pPr algn="ctr"/>
            <a:r>
              <a:rPr lang="en-US" sz="1400"/>
              <a:t>Eco-certification of timber harvesting</a:t>
            </a:r>
          </a:p>
        </p:txBody>
      </p:sp>
      <p:cxnSp>
        <p:nvCxnSpPr>
          <p:cNvPr id="42" name="Straight Connector 41"/>
          <p:cNvCxnSpPr>
            <a:stCxn id="33" idx="2"/>
          </p:cNvCxnSpPr>
          <p:nvPr/>
        </p:nvCxnSpPr>
        <p:spPr>
          <a:xfrm>
            <a:off x="2747108" y="5662612"/>
            <a:ext cx="296984" cy="76200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3048000" y="6400800"/>
            <a:ext cx="4572000"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0" name="Rounded Rectangular Callout 29"/>
          <p:cNvSpPr>
            <a:spLocks noChangeArrowheads="1"/>
          </p:cNvSpPr>
          <p:nvPr/>
        </p:nvSpPr>
        <p:spPr bwMode="auto">
          <a:xfrm>
            <a:off x="4062413" y="5732463"/>
            <a:ext cx="2057400" cy="533400"/>
          </a:xfrm>
          <a:prstGeom prst="wedgeRoundRectCallout">
            <a:avLst>
              <a:gd name="adj1" fmla="val 60977"/>
              <a:gd name="adj2" fmla="val 69431"/>
              <a:gd name="adj3" fmla="val 16667"/>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sz="1200">
                <a:latin typeface="Arial" charset="0"/>
                <a:cs typeface="Times New Roman" charset="0"/>
              </a:rPr>
              <a:t>Result also contributing to human wellbeing</a:t>
            </a:r>
            <a:endParaRPr lang="en-US" sz="1200">
              <a:latin typeface="Times New Roman" charset="0"/>
              <a:cs typeface="Times New Roman" charset="0"/>
            </a:endParaRPr>
          </a:p>
        </p:txBody>
      </p:sp>
      <p:sp>
        <p:nvSpPr>
          <p:cNvPr id="60" name="Rectangle 4"/>
          <p:cNvSpPr>
            <a:spLocks noChangeArrowheads="1"/>
          </p:cNvSpPr>
          <p:nvPr/>
        </p:nvSpPr>
        <p:spPr bwMode="auto">
          <a:xfrm>
            <a:off x="6172200" y="5715000"/>
            <a:ext cx="1636712" cy="690563"/>
          </a:xfrm>
          <a:prstGeom prst="rect">
            <a:avLst/>
          </a:prstGeom>
          <a:solidFill>
            <a:srgbClr val="96F0FF"/>
          </a:solidFill>
          <a:ln w="9525">
            <a:solidFill>
              <a:schemeClr val="tx1"/>
            </a:solidFill>
            <a:miter lim="800000"/>
            <a:headEnd/>
            <a:tailEnd/>
          </a:ln>
        </p:spPr>
        <p:txBody>
          <a:bodyPr anchor="ctr"/>
          <a:lstStyle/>
          <a:p>
            <a:pPr algn="ctr"/>
            <a:r>
              <a:rPr lang="en-US" sz="1400" dirty="0"/>
              <a:t>Access to timber over long term</a:t>
            </a:r>
          </a:p>
        </p:txBody>
      </p:sp>
      <p:sp>
        <p:nvSpPr>
          <p:cNvPr id="61" name="Rectangle 4"/>
          <p:cNvSpPr>
            <a:spLocks noChangeArrowheads="1"/>
          </p:cNvSpPr>
          <p:nvPr/>
        </p:nvSpPr>
        <p:spPr bwMode="auto">
          <a:xfrm>
            <a:off x="6172200" y="4724400"/>
            <a:ext cx="2209800" cy="657225"/>
          </a:xfrm>
          <a:prstGeom prst="rect">
            <a:avLst/>
          </a:prstGeom>
          <a:solidFill>
            <a:srgbClr val="96F0FF"/>
          </a:solidFill>
          <a:ln w="9525">
            <a:solidFill>
              <a:schemeClr val="tx1"/>
            </a:solidFill>
            <a:miter lim="800000"/>
            <a:headEnd/>
            <a:tailEnd/>
          </a:ln>
        </p:spPr>
        <p:txBody>
          <a:bodyPr anchor="ctr"/>
          <a:lstStyle/>
          <a:p>
            <a:pPr algn="ctr"/>
            <a:r>
              <a:rPr lang="en-US" sz="1400" dirty="0"/>
              <a:t>Improved filtering </a:t>
            </a:r>
            <a:r>
              <a:rPr lang="en-US" sz="1400" dirty="0" smtClean="0"/>
              <a:t>capacity</a:t>
            </a:r>
            <a:endParaRPr lang="en-US" sz="1400" dirty="0"/>
          </a:p>
          <a:p>
            <a:pPr algn="ctr"/>
            <a:r>
              <a:rPr lang="en-US" sz="1400" dirty="0"/>
              <a:t>Availability of clean water </a:t>
            </a:r>
          </a:p>
        </p:txBody>
      </p:sp>
      <p:sp>
        <p:nvSpPr>
          <p:cNvPr id="62" name="Oval 61"/>
          <p:cNvSpPr/>
          <p:nvPr/>
        </p:nvSpPr>
        <p:spPr>
          <a:xfrm>
            <a:off x="7758113" y="4903788"/>
            <a:ext cx="1385887" cy="706437"/>
          </a:xfrm>
          <a:prstGeom prst="ellipse">
            <a:avLst/>
          </a:prstGeom>
          <a:solidFill>
            <a:schemeClr val="bg2">
              <a:lumMod val="75000"/>
            </a:schemeClr>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Human health</a:t>
            </a:r>
          </a:p>
        </p:txBody>
      </p:sp>
      <p:sp>
        <p:nvSpPr>
          <p:cNvPr id="59" name="Oval 58"/>
          <p:cNvSpPr/>
          <p:nvPr/>
        </p:nvSpPr>
        <p:spPr>
          <a:xfrm>
            <a:off x="7805738" y="5610225"/>
            <a:ext cx="1490662" cy="638175"/>
          </a:xfrm>
          <a:prstGeom prst="ellipse">
            <a:avLst/>
          </a:prstGeom>
          <a:solidFill>
            <a:schemeClr val="bg2">
              <a:lumMod val="75000"/>
            </a:schemeClr>
          </a:solid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Forestry livelihoods</a:t>
            </a:r>
          </a:p>
        </p:txBody>
      </p:sp>
      <p:cxnSp>
        <p:nvCxnSpPr>
          <p:cNvPr id="46" name="Straight Arrow Connector 45"/>
          <p:cNvCxnSpPr/>
          <p:nvPr/>
        </p:nvCxnSpPr>
        <p:spPr>
          <a:xfrm flipV="1">
            <a:off x="7543800" y="6172200"/>
            <a:ext cx="685800" cy="228600"/>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9" name="Rounded Rectangular Callout 8"/>
          <p:cNvSpPr>
            <a:spLocks noChangeArrowheads="1"/>
          </p:cNvSpPr>
          <p:nvPr/>
        </p:nvSpPr>
        <p:spPr bwMode="auto">
          <a:xfrm>
            <a:off x="5029200" y="4038600"/>
            <a:ext cx="1876425" cy="715963"/>
          </a:xfrm>
          <a:prstGeom prst="wedgeRoundRectCallout">
            <a:avLst>
              <a:gd name="adj1" fmla="val 69384"/>
              <a:gd name="adj2" fmla="val 66403"/>
              <a:gd name="adj3" fmla="val 16667"/>
            </a:avLst>
          </a:prstGeom>
          <a:solidFill>
            <a:srgbClr val="FFFF99"/>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r>
              <a:rPr lang="en-US" sz="1200" dirty="0">
                <a:latin typeface="Arial" charset="0"/>
                <a:cs typeface="Times New Roman" charset="0"/>
              </a:rPr>
              <a:t>Ecosystem service results contributing to human wellbeing</a:t>
            </a:r>
          </a:p>
        </p:txBody>
      </p:sp>
      <p:sp>
        <p:nvSpPr>
          <p:cNvPr id="38" name="Rectangle 2"/>
          <p:cNvSpPr txBox="1">
            <a:spLocks noChangeArrowheads="1"/>
          </p:cNvSpPr>
          <p:nvPr/>
        </p:nvSpPr>
        <p:spPr bwMode="auto">
          <a:xfrm>
            <a:off x="1828800" y="0"/>
            <a:ext cx="4953000" cy="1295400"/>
          </a:xfrm>
          <a:prstGeom prst="rect">
            <a:avLst/>
          </a:prstGeom>
          <a:noFill/>
          <a:ln w="9525">
            <a:noFill/>
            <a:miter lim="800000"/>
            <a:headEnd/>
            <a:tailEnd/>
          </a:ln>
        </p:spPr>
        <p:txBody>
          <a:bodyPr anchor="ctr"/>
          <a:lstStyle/>
          <a:p>
            <a:pPr>
              <a:defRPr/>
            </a:pPr>
            <a:r>
              <a:rPr lang="en-US" sz="3600" b="1" kern="0" dirty="0" smtClean="0">
                <a:solidFill>
                  <a:schemeClr val="bg1"/>
                </a:solidFill>
                <a:latin typeface="+mn-lt"/>
                <a:ea typeface="+mj-ea"/>
                <a:cs typeface="+mj-cs"/>
              </a:rPr>
              <a:t>Via a combination</a:t>
            </a:r>
            <a:endParaRPr lang="en-US" sz="3600" b="1" kern="0" dirty="0">
              <a:solidFill>
                <a:schemeClr val="bg1"/>
              </a:solidFill>
              <a:latin typeface="+mn-lt"/>
              <a:ea typeface="+mj-ea"/>
              <a:cs typeface="+mj-cs"/>
            </a:endParaRPr>
          </a:p>
        </p:txBody>
      </p:sp>
      <p:sp>
        <p:nvSpPr>
          <p:cNvPr id="39" name="Rectangle 3"/>
          <p:cNvSpPr txBox="1">
            <a:spLocks noChangeArrowheads="1"/>
          </p:cNvSpPr>
          <p:nvPr/>
        </p:nvSpPr>
        <p:spPr>
          <a:xfrm>
            <a:off x="6172200" y="152400"/>
            <a:ext cx="2819400" cy="114300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Calibri" pitchFamily="34" charset="0"/>
                <a:ea typeface="+mj-ea"/>
                <a:cs typeface="+mj-cs"/>
              </a:rPr>
              <a:t>Strategies &amp; results chains</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Tree>
    <p:extLst>
      <p:ext uri="{BB962C8B-B14F-4D97-AF65-F5344CB8AC3E}">
        <p14:creationId xmlns:p14="http://schemas.microsoft.com/office/powerpoint/2010/main" val="66223233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2" grpId="0" animBg="1"/>
      <p:bldP spid="33" grpId="0" animBg="1"/>
      <p:bldP spid="34" grpId="0" animBg="1"/>
      <p:bldP spid="30" grpId="0" animBg="1"/>
      <p:bldP spid="60" grpId="0" animBg="1"/>
      <p:bldP spid="61" grpId="0" animBg="1"/>
      <p:bldP spid="62" grpId="0" animBg="1"/>
      <p:bldP spid="59"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txBox="1">
            <a:spLocks/>
          </p:cNvSpPr>
          <p:nvPr/>
        </p:nvSpPr>
        <p:spPr bwMode="auto">
          <a:xfrm>
            <a:off x="0" y="1447800"/>
            <a:ext cx="880533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marL="514350" indent="-514350" eaLnBrk="0" hangingPunct="0">
              <a:defRPr sz="4400">
                <a:solidFill>
                  <a:schemeClr val="tx1"/>
                </a:solidFill>
                <a:latin typeface="Tahoma" charset="0"/>
                <a:ea typeface="ＭＳ Ｐゴシック" charset="0"/>
                <a:cs typeface="ＭＳ Ｐゴシック" charset="0"/>
              </a:defRPr>
            </a:lvl1pPr>
            <a:lvl2pPr marL="742950" indent="-285750" eaLnBrk="0" hangingPunct="0">
              <a:defRPr sz="4400">
                <a:solidFill>
                  <a:schemeClr val="tx1"/>
                </a:solidFill>
                <a:latin typeface="Tahoma" charset="0"/>
                <a:ea typeface="ＭＳ Ｐゴシック" charset="0"/>
              </a:defRPr>
            </a:lvl2pPr>
            <a:lvl3pPr marL="1143000" indent="-228600" eaLnBrk="0" hangingPunct="0">
              <a:defRPr sz="4400">
                <a:solidFill>
                  <a:schemeClr val="tx1"/>
                </a:solidFill>
                <a:latin typeface="Tahoma" charset="0"/>
                <a:ea typeface="ＭＳ Ｐゴシック" charset="0"/>
              </a:defRPr>
            </a:lvl3pPr>
            <a:lvl4pPr marL="1600200" indent="-228600" eaLnBrk="0" hangingPunct="0">
              <a:defRPr sz="4400">
                <a:solidFill>
                  <a:schemeClr val="tx1"/>
                </a:solidFill>
                <a:latin typeface="Tahoma" charset="0"/>
                <a:ea typeface="ＭＳ Ｐゴシック" charset="0"/>
              </a:defRPr>
            </a:lvl4pPr>
            <a:lvl5pPr marL="2057400" indent="-228600" eaLnBrk="0" hangingPunct="0">
              <a:defRPr sz="4400">
                <a:solidFill>
                  <a:schemeClr val="tx1"/>
                </a:solidFill>
                <a:latin typeface="Tahoma" charset="0"/>
                <a:ea typeface="ＭＳ Ｐゴシック" charset="0"/>
              </a:defRPr>
            </a:lvl5pPr>
            <a:lvl6pPr marL="2514600" indent="-228600" algn="r" eaLnBrk="0" fontAlgn="base" hangingPunct="0">
              <a:spcBef>
                <a:spcPct val="0"/>
              </a:spcBef>
              <a:spcAft>
                <a:spcPct val="0"/>
              </a:spcAft>
              <a:defRPr sz="4400">
                <a:solidFill>
                  <a:schemeClr val="tx1"/>
                </a:solidFill>
                <a:latin typeface="Tahoma" charset="0"/>
                <a:ea typeface="ＭＳ Ｐゴシック" charset="0"/>
              </a:defRPr>
            </a:lvl6pPr>
            <a:lvl7pPr marL="2971800" indent="-228600" algn="r" eaLnBrk="0" fontAlgn="base" hangingPunct="0">
              <a:spcBef>
                <a:spcPct val="0"/>
              </a:spcBef>
              <a:spcAft>
                <a:spcPct val="0"/>
              </a:spcAft>
              <a:defRPr sz="4400">
                <a:solidFill>
                  <a:schemeClr val="tx1"/>
                </a:solidFill>
                <a:latin typeface="Tahoma" charset="0"/>
                <a:ea typeface="ＭＳ Ｐゴシック" charset="0"/>
              </a:defRPr>
            </a:lvl7pPr>
            <a:lvl8pPr marL="3429000" indent="-228600" algn="r" eaLnBrk="0" fontAlgn="base" hangingPunct="0">
              <a:spcBef>
                <a:spcPct val="0"/>
              </a:spcBef>
              <a:spcAft>
                <a:spcPct val="0"/>
              </a:spcAft>
              <a:defRPr sz="4400">
                <a:solidFill>
                  <a:schemeClr val="tx1"/>
                </a:solidFill>
                <a:latin typeface="Tahoma" charset="0"/>
                <a:ea typeface="ＭＳ Ｐゴシック" charset="0"/>
              </a:defRPr>
            </a:lvl8pPr>
            <a:lvl9pPr marL="3886200" indent="-228600" algn="r" eaLnBrk="0" fontAlgn="base" hangingPunct="0">
              <a:spcBef>
                <a:spcPct val="0"/>
              </a:spcBef>
              <a:spcAft>
                <a:spcPct val="0"/>
              </a:spcAft>
              <a:defRPr sz="4400">
                <a:solidFill>
                  <a:schemeClr val="tx1"/>
                </a:solidFill>
                <a:latin typeface="Tahoma" charset="0"/>
                <a:ea typeface="ＭＳ Ｐゴシック" charset="0"/>
              </a:defRPr>
            </a:lvl9pPr>
          </a:lstStyle>
          <a:p>
            <a:pPr algn="l"/>
            <a:r>
              <a:rPr lang="en-US" sz="2400" b="1" dirty="0" smtClean="0">
                <a:solidFill>
                  <a:schemeClr val="accent2"/>
                </a:solidFill>
                <a:latin typeface="+mn-lt"/>
                <a:ea typeface="+mn-ea"/>
                <a:cs typeface="+mn-cs"/>
              </a:rPr>
              <a:t>Issue: </a:t>
            </a:r>
            <a:r>
              <a:rPr lang="en-US" sz="2400" dirty="0" smtClean="0">
                <a:solidFill>
                  <a:schemeClr val="accent2"/>
                </a:solidFill>
                <a:latin typeface="+mn-lt"/>
                <a:ea typeface="+mn-ea"/>
                <a:cs typeface="+mn-cs"/>
              </a:rPr>
              <a:t>Working with partners might mean that a project or </a:t>
            </a:r>
            <a:r>
              <a:rPr lang="en-US" sz="2400" dirty="0" err="1" smtClean="0">
                <a:solidFill>
                  <a:schemeClr val="accent2"/>
                </a:solidFill>
                <a:latin typeface="+mn-lt"/>
                <a:ea typeface="+mn-ea"/>
                <a:cs typeface="+mn-cs"/>
              </a:rPr>
              <a:t>programme</a:t>
            </a:r>
            <a:r>
              <a:rPr lang="en-US" sz="2400" dirty="0" smtClean="0">
                <a:solidFill>
                  <a:schemeClr val="accent2"/>
                </a:solidFill>
                <a:latin typeface="+mn-lt"/>
                <a:ea typeface="+mn-ea"/>
                <a:cs typeface="+mn-cs"/>
              </a:rPr>
              <a:t> includes work that </a:t>
            </a:r>
            <a:r>
              <a:rPr lang="en-US" sz="2400" dirty="0" err="1" smtClean="0">
                <a:solidFill>
                  <a:schemeClr val="accent2"/>
                </a:solidFill>
                <a:latin typeface="+mn-lt"/>
                <a:ea typeface="+mn-ea"/>
                <a:cs typeface="+mn-cs"/>
              </a:rPr>
              <a:t>focusses</a:t>
            </a:r>
            <a:r>
              <a:rPr lang="en-US" sz="2400" dirty="0" smtClean="0">
                <a:solidFill>
                  <a:schemeClr val="accent2"/>
                </a:solidFill>
                <a:latin typeface="+mn-lt"/>
                <a:ea typeface="+mn-ea"/>
                <a:cs typeface="+mn-cs"/>
              </a:rPr>
              <a:t> on human wellbeing targets which are not linked to conservation targets (such as illiteracy and HIV). The tools introduced here are not well suited for this as they are developed to support the practice of conservation. </a:t>
            </a:r>
          </a:p>
          <a:p>
            <a:pPr algn="l"/>
            <a:endParaRPr lang="en-US" sz="3200" b="1" dirty="0" smtClean="0">
              <a:solidFill>
                <a:schemeClr val="accent2"/>
              </a:solidFill>
              <a:latin typeface="+mn-lt"/>
              <a:ea typeface="+mn-ea"/>
              <a:cs typeface="+mn-cs"/>
            </a:endParaRPr>
          </a:p>
          <a:p>
            <a:pPr algn="l"/>
            <a:r>
              <a:rPr lang="en-US" sz="2400" b="1" dirty="0" smtClean="0">
                <a:solidFill>
                  <a:srgbClr val="008000"/>
                </a:solidFill>
                <a:latin typeface="+mn-lt"/>
                <a:ea typeface="+mn-ea"/>
                <a:cs typeface="+mn-cs"/>
              </a:rPr>
              <a:t>Recommendation: </a:t>
            </a:r>
            <a:r>
              <a:rPr lang="en-US" sz="2400" dirty="0">
                <a:solidFill>
                  <a:srgbClr val="008000"/>
                </a:solidFill>
                <a:latin typeface="+mn-lt"/>
                <a:ea typeface="+mn-ea"/>
                <a:cs typeface="+mn-cs"/>
              </a:rPr>
              <a:t>help </a:t>
            </a:r>
            <a:r>
              <a:rPr lang="en-US" sz="2400" dirty="0" smtClean="0">
                <a:solidFill>
                  <a:srgbClr val="008000"/>
                </a:solidFill>
                <a:latin typeface="+mn-lt"/>
                <a:ea typeface="+mn-ea"/>
                <a:cs typeface="+mn-cs"/>
              </a:rPr>
              <a:t>partners use a conceptual model to better understand how their work relates and what each partner focuses on. It is recommended to use the OS for those strategies related to conservation. </a:t>
            </a:r>
            <a:endParaRPr lang="en-US" sz="3200" b="1" dirty="0">
              <a:solidFill>
                <a:schemeClr val="accent2"/>
              </a:solidFill>
              <a:latin typeface="+mn-lt"/>
              <a:ea typeface="+mn-ea"/>
              <a:cs typeface="+mn-cs"/>
            </a:endParaRPr>
          </a:p>
        </p:txBody>
      </p:sp>
      <p:sp>
        <p:nvSpPr>
          <p:cNvPr id="6" name="Rectangle 3"/>
          <p:cNvSpPr txBox="1">
            <a:spLocks noChangeArrowheads="1"/>
          </p:cNvSpPr>
          <p:nvPr/>
        </p:nvSpPr>
        <p:spPr>
          <a:xfrm>
            <a:off x="6172200" y="152400"/>
            <a:ext cx="2819400" cy="114300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Calibri" pitchFamily="34" charset="0"/>
                <a:ea typeface="+mj-ea"/>
                <a:cs typeface="+mj-cs"/>
              </a:rPr>
              <a:t>Strategies &amp; results chains</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
        <p:nvSpPr>
          <p:cNvPr id="7" name="Rectangle 2"/>
          <p:cNvSpPr txBox="1">
            <a:spLocks noChangeArrowheads="1"/>
          </p:cNvSpPr>
          <p:nvPr/>
        </p:nvSpPr>
        <p:spPr bwMode="auto">
          <a:xfrm>
            <a:off x="1752600" y="152400"/>
            <a:ext cx="4648200" cy="1295400"/>
          </a:xfrm>
          <a:prstGeom prst="rect">
            <a:avLst/>
          </a:prstGeom>
          <a:noFill/>
          <a:ln w="9525">
            <a:noFill/>
            <a:miter lim="800000"/>
            <a:headEnd/>
            <a:tailEnd/>
          </a:ln>
        </p:spPr>
        <p:txBody>
          <a:bodyPr anchor="ctr"/>
          <a:lstStyle/>
          <a:p>
            <a:pPr>
              <a:defRPr/>
            </a:pPr>
            <a:r>
              <a:rPr lang="en-US" sz="3600" b="1" kern="0" dirty="0" smtClean="0">
                <a:solidFill>
                  <a:schemeClr val="bg1"/>
                </a:solidFill>
                <a:latin typeface="+mn-lt"/>
                <a:ea typeface="+mj-ea"/>
                <a:cs typeface="+mj-cs"/>
              </a:rPr>
              <a:t>Issues &amp; recommendations</a:t>
            </a:r>
            <a:endParaRPr lang="en-US" sz="3600" b="1" kern="0" dirty="0">
              <a:solidFill>
                <a:schemeClr val="bg1"/>
              </a:solidFill>
              <a:latin typeface="+mn-lt"/>
              <a:ea typeface="+mj-ea"/>
              <a:cs typeface="+mj-cs"/>
            </a:endParaRPr>
          </a:p>
        </p:txBody>
      </p:sp>
    </p:spTree>
    <p:extLst>
      <p:ext uri="{BB962C8B-B14F-4D97-AF65-F5344CB8AC3E}">
        <p14:creationId xmlns:p14="http://schemas.microsoft.com/office/powerpoint/2010/main" val="173685507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6172200" y="152400"/>
            <a:ext cx="2819400" cy="114300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Calibri" pitchFamily="34" charset="0"/>
                <a:ea typeface="+mj-ea"/>
                <a:cs typeface="+mj-cs"/>
              </a:rPr>
              <a:t>Strategies &amp; results chains</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
        <p:nvSpPr>
          <p:cNvPr id="7" name="Rectangle 2"/>
          <p:cNvSpPr txBox="1">
            <a:spLocks noChangeArrowheads="1"/>
          </p:cNvSpPr>
          <p:nvPr/>
        </p:nvSpPr>
        <p:spPr bwMode="auto">
          <a:xfrm>
            <a:off x="1752600" y="152400"/>
            <a:ext cx="4648200" cy="1295400"/>
          </a:xfrm>
          <a:prstGeom prst="rect">
            <a:avLst/>
          </a:prstGeom>
          <a:noFill/>
          <a:ln w="9525">
            <a:noFill/>
            <a:miter lim="800000"/>
            <a:headEnd/>
            <a:tailEnd/>
          </a:ln>
        </p:spPr>
        <p:txBody>
          <a:bodyPr anchor="ctr"/>
          <a:lstStyle/>
          <a:p>
            <a:pPr>
              <a:defRPr/>
            </a:pPr>
            <a:r>
              <a:rPr lang="en-US" sz="3600" b="1" kern="0" dirty="0" smtClean="0">
                <a:solidFill>
                  <a:schemeClr val="bg1"/>
                </a:solidFill>
                <a:latin typeface="+mn-lt"/>
                <a:ea typeface="+mj-ea"/>
                <a:cs typeface="+mj-cs"/>
              </a:rPr>
              <a:t>Issues &amp; recommendations</a:t>
            </a:r>
            <a:endParaRPr lang="en-US" sz="3600" b="1" kern="0" dirty="0">
              <a:solidFill>
                <a:schemeClr val="bg1"/>
              </a:solidFill>
              <a:latin typeface="+mn-lt"/>
              <a:ea typeface="+mj-ea"/>
              <a:cs typeface="+mj-cs"/>
            </a:endParaRPr>
          </a:p>
        </p:txBody>
      </p:sp>
      <p:pic>
        <p:nvPicPr>
          <p:cNvPr id="2" name="Afbeelding 1" descr="Screen Shot 2013-09-17 at 20.33.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002" y="2362200"/>
            <a:ext cx="8987998" cy="4267200"/>
          </a:xfrm>
          <a:prstGeom prst="rect">
            <a:avLst/>
          </a:prstGeom>
        </p:spPr>
      </p:pic>
      <p:sp>
        <p:nvSpPr>
          <p:cNvPr id="8" name="Rectangle 28"/>
          <p:cNvSpPr>
            <a:spLocks noChangeArrowheads="1"/>
          </p:cNvSpPr>
          <p:nvPr/>
        </p:nvSpPr>
        <p:spPr bwMode="auto">
          <a:xfrm>
            <a:off x="304800" y="1524001"/>
            <a:ext cx="7696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b="1" dirty="0">
                <a:solidFill>
                  <a:schemeClr val="accent2"/>
                </a:solidFill>
                <a:latin typeface="+mn-lt"/>
              </a:rPr>
              <a:t>A</a:t>
            </a:r>
            <a:r>
              <a:rPr lang="en-US" sz="2400" b="1" dirty="0" smtClean="0">
                <a:solidFill>
                  <a:schemeClr val="accent2"/>
                </a:solidFill>
                <a:latin typeface="+mn-lt"/>
              </a:rPr>
              <a:t> conceptual model can help clarify how conservation and development work relate.</a:t>
            </a:r>
            <a:endParaRPr lang="en-US" sz="2400" b="1" dirty="0">
              <a:solidFill>
                <a:schemeClr val="accent2"/>
              </a:solidFill>
              <a:latin typeface="+mn-lt"/>
            </a:endParaRPr>
          </a:p>
        </p:txBody>
      </p:sp>
    </p:spTree>
    <p:extLst>
      <p:ext uri="{BB962C8B-B14F-4D97-AF65-F5344CB8AC3E}">
        <p14:creationId xmlns:p14="http://schemas.microsoft.com/office/powerpoint/2010/main" val="153164461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7300" y="1417638"/>
            <a:ext cx="4040188" cy="520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1600200"/>
            <a:ext cx="4610100" cy="4525963"/>
          </a:xfrm>
        </p:spPr>
        <p:txBody>
          <a:bodyPr>
            <a:normAutofit/>
          </a:bodyPr>
          <a:lstStyle/>
          <a:p>
            <a:pPr marL="514350" indent="-514350">
              <a:buFont typeface="+mj-lt"/>
              <a:buAutoNum type="arabicPeriod"/>
              <a:defRPr/>
            </a:pPr>
            <a:r>
              <a:rPr lang="en-US" dirty="0" smtClean="0"/>
              <a:t>Explicit recognition and definition of Human Wellbeing within OS</a:t>
            </a:r>
          </a:p>
          <a:p>
            <a:pPr marL="514350" indent="-514350">
              <a:buFont typeface="+mj-lt"/>
              <a:buAutoNum type="arabicPeriod"/>
              <a:defRPr/>
            </a:pPr>
            <a:r>
              <a:rPr lang="en-US" dirty="0" smtClean="0"/>
              <a:t>Link to conservation targets via ecosystem services</a:t>
            </a:r>
          </a:p>
          <a:p>
            <a:pPr marL="514350" indent="-514350">
              <a:buFont typeface="+mj-lt"/>
              <a:buAutoNum type="arabicPeriod"/>
              <a:defRPr/>
            </a:pPr>
            <a:r>
              <a:rPr lang="en-US" dirty="0" smtClean="0"/>
              <a:t>Socially beneficial results and human wellbeing targets are not the same</a:t>
            </a:r>
          </a:p>
          <a:p>
            <a:pPr marL="514350" indent="-514350">
              <a:buFont typeface="+mj-lt"/>
              <a:buAutoNum type="arabicPeriod"/>
              <a:defRPr/>
            </a:pPr>
            <a:r>
              <a:rPr lang="en-US" dirty="0" smtClean="0"/>
              <a:t>Parameters for HWT goals (later step!)</a:t>
            </a:r>
          </a:p>
        </p:txBody>
      </p:sp>
      <p:sp>
        <p:nvSpPr>
          <p:cNvPr id="5" name="Title 1"/>
          <p:cNvSpPr txBox="1">
            <a:spLocks/>
          </p:cNvSpPr>
          <p:nvPr/>
        </p:nvSpPr>
        <p:spPr>
          <a:xfrm>
            <a:off x="1676400" y="152400"/>
            <a:ext cx="8229600" cy="1143000"/>
          </a:xfrm>
          <a:prstGeom prst="rect">
            <a:avLst/>
          </a:prstGeom>
        </p:spPr>
        <p:txBody>
          <a:bodyPr anchor="ctr">
            <a:noAutofit/>
          </a:bodyPr>
          <a:lstStyle>
            <a:lvl1pPr algn="ctr" defTabSz="914400" rtl="0" eaLnBrk="1" latinLnBrk="0" hangingPunct="1">
              <a:spcBef>
                <a:spcPct val="0"/>
              </a:spcBef>
              <a:buNone/>
              <a:defRPr sz="4400" b="1" kern="1200">
                <a:solidFill>
                  <a:schemeClr val="accent1">
                    <a:lumMod val="75000"/>
                  </a:schemeClr>
                </a:solidFill>
                <a:latin typeface="+mj-lt"/>
                <a:ea typeface="+mj-ea"/>
                <a:cs typeface="+mj-cs"/>
              </a:defRPr>
            </a:lvl1pPr>
          </a:lstStyle>
          <a:p>
            <a:pPr algn="l">
              <a:defRPr/>
            </a:pPr>
            <a:r>
              <a:rPr lang="en-US" sz="3600" kern="0" dirty="0">
                <a:solidFill>
                  <a:schemeClr val="bg1"/>
                </a:solidFill>
                <a:latin typeface="+mn-lt"/>
              </a:rPr>
              <a:t>What Is in OS Version </a:t>
            </a:r>
            <a:r>
              <a:rPr lang="en-US" sz="3600" kern="0" dirty="0" smtClean="0">
                <a:solidFill>
                  <a:schemeClr val="bg1"/>
                </a:solidFill>
                <a:latin typeface="+mn-lt"/>
              </a:rPr>
              <a:t>3.0</a:t>
            </a:r>
            <a:endParaRPr lang="en-US" sz="3600" kern="0" dirty="0">
              <a:solidFill>
                <a:schemeClr val="bg1"/>
              </a:solidFill>
              <a:latin typeface="+mn-lt"/>
            </a:endParaRPr>
          </a:p>
        </p:txBody>
      </p:sp>
    </p:spTree>
    <p:extLst>
      <p:ext uri="{BB962C8B-B14F-4D97-AF65-F5344CB8AC3E}">
        <p14:creationId xmlns:p14="http://schemas.microsoft.com/office/powerpoint/2010/main" val="91522329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457200" y="1752600"/>
            <a:ext cx="82296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Char char="•"/>
              <a:defRPr/>
            </a:pPr>
            <a:r>
              <a:rPr lang="en-US" sz="2600" dirty="0" smtClean="0">
                <a:solidFill>
                  <a:srgbClr val="333399"/>
                </a:solidFill>
              </a:rPr>
              <a:t>Human </a:t>
            </a:r>
            <a:r>
              <a:rPr lang="en-US" sz="2600" dirty="0">
                <a:solidFill>
                  <a:srgbClr val="333399"/>
                </a:solidFill>
              </a:rPr>
              <a:t>wellbeing targets represent the interests of humans that will be enhanced or achieved as a result of the conservation of an ecosystem, habitat, or species and its associated ecosystem services </a:t>
            </a:r>
            <a:endParaRPr lang="en-US" sz="2600" dirty="0" smtClean="0">
              <a:solidFill>
                <a:srgbClr val="333399"/>
              </a:solidFill>
            </a:endParaRPr>
          </a:p>
          <a:p>
            <a:pPr>
              <a:buFont typeface="Arial" charset="0"/>
              <a:buChar char="•"/>
              <a:defRPr/>
            </a:pPr>
            <a:r>
              <a:rPr lang="en-US" sz="2600" dirty="0" smtClean="0">
                <a:solidFill>
                  <a:srgbClr val="008000"/>
                </a:solidFill>
              </a:rPr>
              <a:t>Conservation </a:t>
            </a:r>
            <a:r>
              <a:rPr lang="en-US" sz="2600" dirty="0">
                <a:solidFill>
                  <a:srgbClr val="008000"/>
                </a:solidFill>
              </a:rPr>
              <a:t>teams often work on important social issues that have benefits beyond conservation (e.g., building capacity for good governance or promoting alternative </a:t>
            </a:r>
            <a:r>
              <a:rPr lang="en-US" sz="2600" dirty="0" smtClean="0">
                <a:solidFill>
                  <a:srgbClr val="008000"/>
                </a:solidFill>
              </a:rPr>
              <a:t>livelihoods, even securing sustained ecosystem services)</a:t>
            </a:r>
            <a:r>
              <a:rPr lang="en-US" sz="2600" dirty="0" smtClean="0">
                <a:solidFill>
                  <a:srgbClr val="008000"/>
                </a:solidFill>
              </a:rPr>
              <a:t>. </a:t>
            </a:r>
            <a:r>
              <a:rPr lang="en-US" sz="2600" dirty="0" smtClean="0">
                <a:solidFill>
                  <a:srgbClr val="008000"/>
                </a:solidFill>
              </a:rPr>
              <a:t>Being able to clarify these links can strengthen conservation considerably.</a:t>
            </a:r>
            <a:endParaRPr lang="en-US" sz="2600" dirty="0">
              <a:solidFill>
                <a:srgbClr val="008000"/>
              </a:solidFill>
            </a:endParaRPr>
          </a:p>
          <a:p>
            <a:pPr>
              <a:buFont typeface="Arial" charset="0"/>
              <a:buChar char="•"/>
              <a:defRPr/>
            </a:pPr>
            <a:endParaRPr lang="en-US" sz="2600" dirty="0">
              <a:solidFill>
                <a:srgbClr val="008000"/>
              </a:solidFill>
            </a:endParaRPr>
          </a:p>
          <a:p>
            <a:pPr>
              <a:buFont typeface="Arial" charset="0"/>
              <a:buChar char="•"/>
              <a:defRPr/>
            </a:pPr>
            <a:endParaRPr lang="en-US" sz="2600" dirty="0">
              <a:solidFill>
                <a:srgbClr val="008000"/>
              </a:solidFill>
            </a:endParaRPr>
          </a:p>
        </p:txBody>
      </p:sp>
      <p:sp>
        <p:nvSpPr>
          <p:cNvPr id="4" name="Rectangle 2"/>
          <p:cNvSpPr txBox="1">
            <a:spLocks noChangeArrowheads="1"/>
          </p:cNvSpPr>
          <p:nvPr/>
        </p:nvSpPr>
        <p:spPr bwMode="auto">
          <a:xfrm>
            <a:off x="1752600" y="152400"/>
            <a:ext cx="5105400" cy="1143000"/>
          </a:xfrm>
          <a:prstGeom prst="rect">
            <a:avLst/>
          </a:prstGeom>
          <a:noFill/>
          <a:ln w="9525">
            <a:noFill/>
            <a:miter lim="800000"/>
            <a:headEnd/>
            <a:tailEnd/>
          </a:ln>
        </p:spPr>
        <p:txBody>
          <a:bodyPr anchor="ctr"/>
          <a:lstStyle/>
          <a:p>
            <a:pPr>
              <a:defRPr/>
            </a:pPr>
            <a:r>
              <a:rPr lang="en-US" sz="3600" b="1" kern="0" dirty="0" smtClean="0">
                <a:solidFill>
                  <a:schemeClr val="bg1"/>
                </a:solidFill>
                <a:latin typeface="+mn-lt"/>
                <a:ea typeface="+mj-ea"/>
                <a:cs typeface="+mj-cs"/>
              </a:rPr>
              <a:t>Summary of key points</a:t>
            </a:r>
            <a:endParaRPr lang="en-US" sz="3600" b="1" kern="0" dirty="0">
              <a:solidFill>
                <a:schemeClr val="bg1"/>
              </a:solidFill>
              <a:latin typeface="+mn-lt"/>
              <a:ea typeface="+mj-ea"/>
              <a:cs typeface="+mj-cs"/>
            </a:endParaRPr>
          </a:p>
        </p:txBody>
      </p:sp>
      <p:sp>
        <p:nvSpPr>
          <p:cNvPr id="5" name="Rectangle 3"/>
          <p:cNvSpPr txBox="1">
            <a:spLocks noChangeArrowheads="1"/>
          </p:cNvSpPr>
          <p:nvPr/>
        </p:nvSpPr>
        <p:spPr>
          <a:xfrm>
            <a:off x="6172200" y="152400"/>
            <a:ext cx="2819400" cy="114300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Calibri" pitchFamily="34" charset="0"/>
                <a:ea typeface="+mj-ea"/>
                <a:cs typeface="+mj-cs"/>
              </a:rPr>
              <a:t>Situation</a:t>
            </a:r>
            <a:r>
              <a:rPr kumimoji="0" lang="en-US" sz="2800" b="1" i="0" u="none" strike="noStrike" kern="0" cap="none" spc="0" normalizeH="0" noProof="0" dirty="0" smtClean="0">
                <a:ln>
                  <a:noFill/>
                </a:ln>
                <a:solidFill>
                  <a:schemeClr val="bg1"/>
                </a:solidFill>
                <a:effectLst/>
                <a:uLnTx/>
                <a:uFillTx/>
                <a:latin typeface="Calibri" pitchFamily="34" charset="0"/>
                <a:ea typeface="+mj-ea"/>
                <a:cs typeface="+mj-cs"/>
              </a:rPr>
              <a:t>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noProof="0" dirty="0" smtClean="0">
                <a:ln>
                  <a:noFill/>
                </a:ln>
                <a:solidFill>
                  <a:schemeClr val="bg1"/>
                </a:solidFill>
                <a:effectLst/>
                <a:uLnTx/>
                <a:uFillTx/>
                <a:latin typeface="Calibri" pitchFamily="34" charset="0"/>
                <a:ea typeface="+mj-ea"/>
                <a:cs typeface="+mj-cs"/>
              </a:rPr>
              <a:t>Analysis</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Tree>
    <p:extLst>
      <p:ext uri="{BB962C8B-B14F-4D97-AF65-F5344CB8AC3E}">
        <p14:creationId xmlns:p14="http://schemas.microsoft.com/office/powerpoint/2010/main" val="65674835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863" y="1450975"/>
            <a:ext cx="8229600" cy="4525963"/>
          </a:xfrm>
        </p:spPr>
        <p:txBody>
          <a:bodyPr>
            <a:normAutofit fontScale="92500"/>
          </a:bodyPr>
          <a:lstStyle/>
          <a:p>
            <a:pPr marL="0" indent="0">
              <a:buFont typeface="Arial" charset="0"/>
              <a:buNone/>
              <a:defRPr/>
            </a:pPr>
            <a:endParaRPr lang="en-US" sz="2800" b="1" dirty="0" smtClean="0"/>
          </a:p>
          <a:p>
            <a:pPr marL="0" indent="0">
              <a:buFont typeface="Arial" charset="0"/>
              <a:buNone/>
              <a:defRPr/>
            </a:pPr>
            <a:r>
              <a:rPr lang="en-US" sz="2800" b="1" kern="1200" dirty="0">
                <a:solidFill>
                  <a:srgbClr val="333399"/>
                </a:solidFill>
              </a:rPr>
              <a:t>Human wellbeing target </a:t>
            </a:r>
            <a:r>
              <a:rPr lang="en-US" sz="2800" b="1" kern="1200" dirty="0" smtClean="0">
                <a:solidFill>
                  <a:srgbClr val="333399"/>
                </a:solidFill>
              </a:rPr>
              <a:t>(HWT) definition</a:t>
            </a:r>
            <a:r>
              <a:rPr lang="en-US" sz="2800" b="1" kern="1200" dirty="0">
                <a:solidFill>
                  <a:srgbClr val="333399"/>
                </a:solidFill>
              </a:rPr>
              <a:t>: </a:t>
            </a:r>
            <a:endParaRPr lang="en-US" sz="2800" b="1" kern="1200" dirty="0" smtClean="0">
              <a:solidFill>
                <a:srgbClr val="333399"/>
              </a:solidFill>
            </a:endParaRPr>
          </a:p>
          <a:p>
            <a:pPr marL="0" indent="0">
              <a:buFont typeface="Arial" charset="0"/>
              <a:buNone/>
              <a:defRPr/>
            </a:pPr>
            <a:r>
              <a:rPr lang="en-US" sz="2800" i="1" kern="1200" dirty="0" smtClean="0">
                <a:solidFill>
                  <a:srgbClr val="333399"/>
                </a:solidFill>
              </a:rPr>
              <a:t>Aspects </a:t>
            </a:r>
            <a:r>
              <a:rPr lang="en-US" sz="2800" i="1" kern="1200" dirty="0">
                <a:solidFill>
                  <a:srgbClr val="333399"/>
                </a:solidFill>
              </a:rPr>
              <a:t>of human wellbeing</a:t>
            </a:r>
            <a:r>
              <a:rPr lang="en-US" sz="2800" i="1" kern="1200" dirty="0" smtClean="0">
                <a:solidFill>
                  <a:srgbClr val="333399"/>
                </a:solidFill>
              </a:rPr>
              <a:t>* </a:t>
            </a:r>
            <a:r>
              <a:rPr lang="en-US" sz="2800" i="1" kern="1200" dirty="0">
                <a:solidFill>
                  <a:srgbClr val="333399"/>
                </a:solidFill>
              </a:rPr>
              <a:t>that the project chooses to focus </a:t>
            </a:r>
            <a:r>
              <a:rPr lang="en-US" sz="2800" i="1" kern="1200" dirty="0" smtClean="0">
                <a:solidFill>
                  <a:srgbClr val="333399"/>
                </a:solidFill>
              </a:rPr>
              <a:t>on.  </a:t>
            </a:r>
            <a:r>
              <a:rPr lang="en-US" sz="2800" i="1" kern="1200" dirty="0">
                <a:solidFill>
                  <a:srgbClr val="333399"/>
                </a:solidFill>
              </a:rPr>
              <a:t>In the context of a conservation project, human wellbeing targets focus on those components of human wellbeing affected by the status of conservation targets. </a:t>
            </a:r>
            <a:br>
              <a:rPr lang="en-US" sz="2800" i="1" kern="1200" dirty="0">
                <a:solidFill>
                  <a:srgbClr val="333399"/>
                </a:solidFill>
              </a:rPr>
            </a:br>
            <a:r>
              <a:rPr lang="en-US" sz="2800" dirty="0" smtClean="0"/>
              <a:t> </a:t>
            </a:r>
            <a:endParaRPr lang="en-US" sz="2800" dirty="0"/>
          </a:p>
          <a:p>
            <a:pPr marL="457200" indent="0">
              <a:buFont typeface="Arial" charset="0"/>
              <a:buNone/>
              <a:defRPr/>
            </a:pPr>
            <a:r>
              <a:rPr lang="en-US" sz="2200" kern="1200" dirty="0">
                <a:solidFill>
                  <a:srgbClr val="008000"/>
                </a:solidFill>
              </a:rPr>
              <a:t>*Millennium Ecosystem Assessment defines human wellbeing as including: 1) necessary material for a good life, 2) health, 3) good social relations, 4) security, and 5) freedom and choice</a:t>
            </a:r>
          </a:p>
          <a:p>
            <a:pPr marL="514350" indent="-514350">
              <a:buFont typeface="+mj-lt"/>
              <a:buAutoNum type="alphaUcPeriod"/>
              <a:defRPr/>
            </a:pPr>
            <a:endParaRPr lang="en-US" dirty="0"/>
          </a:p>
        </p:txBody>
      </p:sp>
      <p:sp>
        <p:nvSpPr>
          <p:cNvPr id="6" name="Rectangle 2"/>
          <p:cNvSpPr txBox="1">
            <a:spLocks noChangeArrowheads="1"/>
          </p:cNvSpPr>
          <p:nvPr/>
        </p:nvSpPr>
        <p:spPr bwMode="auto">
          <a:xfrm>
            <a:off x="1752600" y="152400"/>
            <a:ext cx="4648200" cy="1295400"/>
          </a:xfrm>
          <a:prstGeom prst="rect">
            <a:avLst/>
          </a:prstGeom>
          <a:noFill/>
          <a:ln w="9525">
            <a:noFill/>
            <a:miter lim="800000"/>
            <a:headEnd/>
            <a:tailEnd/>
          </a:ln>
        </p:spPr>
        <p:txBody>
          <a:bodyPr anchor="ctr"/>
          <a:lstStyle/>
          <a:p>
            <a:pPr>
              <a:defRPr/>
            </a:pPr>
            <a:r>
              <a:rPr lang="en-US" sz="3600" b="1" kern="0" dirty="0">
                <a:solidFill>
                  <a:schemeClr val="bg1"/>
                </a:solidFill>
                <a:latin typeface="+mn-lt"/>
                <a:ea typeface="+mj-ea"/>
                <a:cs typeface="+mj-cs"/>
              </a:rPr>
              <a:t>Key Points to Introduce this Step</a:t>
            </a:r>
          </a:p>
        </p:txBody>
      </p:sp>
      <p:sp>
        <p:nvSpPr>
          <p:cNvPr id="7" name="Rectangle 3"/>
          <p:cNvSpPr txBox="1">
            <a:spLocks noChangeArrowheads="1"/>
          </p:cNvSpPr>
          <p:nvPr/>
        </p:nvSpPr>
        <p:spPr>
          <a:xfrm>
            <a:off x="6172200" y="152400"/>
            <a:ext cx="2819400" cy="114300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Calibri" pitchFamily="34" charset="0"/>
                <a:ea typeface="+mj-ea"/>
                <a:cs typeface="+mj-cs"/>
              </a:rPr>
              <a:t>Situation</a:t>
            </a:r>
            <a:r>
              <a:rPr kumimoji="0" lang="en-US" sz="2800" b="1" i="0" u="none" strike="noStrike" kern="0" cap="none" spc="0" normalizeH="0" noProof="0" dirty="0" smtClean="0">
                <a:ln>
                  <a:noFill/>
                </a:ln>
                <a:solidFill>
                  <a:schemeClr val="bg1"/>
                </a:solidFill>
                <a:effectLst/>
                <a:uLnTx/>
                <a:uFillTx/>
                <a:latin typeface="Calibri" pitchFamily="34" charset="0"/>
                <a:ea typeface="+mj-ea"/>
                <a:cs typeface="+mj-cs"/>
              </a:rPr>
              <a:t>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noProof="0" dirty="0" smtClean="0">
                <a:ln>
                  <a:noFill/>
                </a:ln>
                <a:solidFill>
                  <a:schemeClr val="bg1"/>
                </a:solidFill>
                <a:effectLst/>
                <a:uLnTx/>
                <a:uFillTx/>
                <a:latin typeface="Calibri" pitchFamily="34" charset="0"/>
                <a:ea typeface="+mj-ea"/>
                <a:cs typeface="+mj-cs"/>
              </a:rPr>
              <a:t>Analysis</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Tree>
    <p:extLst>
      <p:ext uri="{BB962C8B-B14F-4D97-AF65-F5344CB8AC3E}">
        <p14:creationId xmlns:p14="http://schemas.microsoft.com/office/powerpoint/2010/main" val="146222111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a:xfrm>
            <a:off x="427038" y="1266825"/>
            <a:ext cx="8288337" cy="4340225"/>
          </a:xfrm>
        </p:spPr>
        <p:txBody>
          <a:bodyPr/>
          <a:lstStyle/>
          <a:p>
            <a:pPr marL="0" indent="0">
              <a:buFont typeface="Arial" charset="0"/>
              <a:buNone/>
              <a:defRPr/>
            </a:pPr>
            <a:endParaRPr lang="nl-NL" sz="2800" b="1" dirty="0" smtClean="0"/>
          </a:p>
          <a:p>
            <a:pPr marL="0" indent="0">
              <a:buFont typeface="Arial" charset="0"/>
              <a:buNone/>
              <a:defRPr/>
            </a:pPr>
            <a:r>
              <a:rPr lang="nl-NL" sz="2600" b="1" kern="1200" dirty="0" err="1">
                <a:solidFill>
                  <a:srgbClr val="333399"/>
                </a:solidFill>
              </a:rPr>
              <a:t>Ecosystem</a:t>
            </a:r>
            <a:r>
              <a:rPr lang="nl-NL" sz="2600" b="1" kern="1200" dirty="0">
                <a:solidFill>
                  <a:srgbClr val="333399"/>
                </a:solidFill>
              </a:rPr>
              <a:t> S</a:t>
            </a:r>
            <a:r>
              <a:rPr lang="nl-NL" sz="2600" b="1" kern="1200" dirty="0" smtClean="0">
                <a:solidFill>
                  <a:srgbClr val="333399"/>
                </a:solidFill>
              </a:rPr>
              <a:t>ervices </a:t>
            </a:r>
            <a:r>
              <a:rPr lang="nl-NL" sz="2600" b="1" kern="1200" dirty="0" err="1">
                <a:solidFill>
                  <a:srgbClr val="333399"/>
                </a:solidFill>
              </a:rPr>
              <a:t>definition</a:t>
            </a:r>
            <a:r>
              <a:rPr lang="nl-NL" sz="2600" b="1" kern="1200" dirty="0" smtClean="0">
                <a:solidFill>
                  <a:srgbClr val="333399"/>
                </a:solidFill>
              </a:rPr>
              <a:t>:</a:t>
            </a:r>
          </a:p>
          <a:p>
            <a:pPr marL="0" indent="0">
              <a:buFont typeface="Arial" charset="0"/>
              <a:buNone/>
              <a:defRPr/>
            </a:pPr>
            <a:r>
              <a:rPr lang="nl-NL" sz="2600" i="1" kern="1200" dirty="0">
                <a:solidFill>
                  <a:srgbClr val="333399"/>
                </a:solidFill>
              </a:rPr>
              <a:t>T</a:t>
            </a:r>
            <a:r>
              <a:rPr lang="nl-NL" sz="2600" i="1" kern="1200" dirty="0" smtClean="0">
                <a:solidFill>
                  <a:srgbClr val="333399"/>
                </a:solidFill>
              </a:rPr>
              <a:t>he </a:t>
            </a:r>
            <a:r>
              <a:rPr lang="nl-NL" sz="2600" i="1" kern="1200" dirty="0">
                <a:solidFill>
                  <a:srgbClr val="333399"/>
                </a:solidFill>
              </a:rPr>
              <a:t>services </a:t>
            </a:r>
            <a:r>
              <a:rPr lang="nl-NL" sz="2600" i="1" kern="1200" dirty="0" err="1" smtClean="0">
                <a:solidFill>
                  <a:srgbClr val="333399"/>
                </a:solidFill>
              </a:rPr>
              <a:t>that</a:t>
            </a:r>
            <a:r>
              <a:rPr lang="nl-NL" sz="2600" i="1" kern="1200" dirty="0" smtClean="0">
                <a:solidFill>
                  <a:srgbClr val="333399"/>
                </a:solidFill>
              </a:rPr>
              <a:t> </a:t>
            </a:r>
            <a:r>
              <a:rPr lang="nl-NL" sz="2600" i="1" kern="1200" dirty="0">
                <a:solidFill>
                  <a:srgbClr val="333399"/>
                </a:solidFill>
              </a:rPr>
              <a:t>intact, </a:t>
            </a:r>
            <a:r>
              <a:rPr lang="nl-NL" sz="2600" i="1" kern="1200" dirty="0" err="1">
                <a:solidFill>
                  <a:srgbClr val="333399"/>
                </a:solidFill>
              </a:rPr>
              <a:t>functioning</a:t>
            </a:r>
            <a:r>
              <a:rPr lang="nl-NL" sz="2600" i="1" kern="1200" dirty="0">
                <a:solidFill>
                  <a:srgbClr val="333399"/>
                </a:solidFill>
              </a:rPr>
              <a:t> </a:t>
            </a:r>
            <a:r>
              <a:rPr lang="nl-NL" sz="2600" i="1" kern="1200" dirty="0" err="1">
                <a:solidFill>
                  <a:srgbClr val="333399"/>
                </a:solidFill>
              </a:rPr>
              <a:t>ecosystems</a:t>
            </a:r>
            <a:r>
              <a:rPr lang="nl-NL" sz="2600" i="1" kern="1200" dirty="0">
                <a:solidFill>
                  <a:srgbClr val="333399"/>
                </a:solidFill>
              </a:rPr>
              <a:t>, species, </a:t>
            </a:r>
            <a:r>
              <a:rPr lang="nl-NL" sz="2600" i="1" kern="1200" dirty="0" err="1">
                <a:solidFill>
                  <a:srgbClr val="333399"/>
                </a:solidFill>
              </a:rPr>
              <a:t>and</a:t>
            </a:r>
            <a:r>
              <a:rPr lang="nl-NL" sz="2600" i="1" kern="1200" dirty="0">
                <a:solidFill>
                  <a:srgbClr val="333399"/>
                </a:solidFill>
              </a:rPr>
              <a:t> </a:t>
            </a:r>
            <a:r>
              <a:rPr lang="nl-NL" sz="2600" i="1" kern="1200" dirty="0" err="1">
                <a:solidFill>
                  <a:srgbClr val="333399"/>
                </a:solidFill>
              </a:rPr>
              <a:t>habitats</a:t>
            </a:r>
            <a:r>
              <a:rPr lang="nl-NL" sz="2600" i="1" kern="1200" dirty="0">
                <a:solidFill>
                  <a:srgbClr val="333399"/>
                </a:solidFill>
              </a:rPr>
              <a:t> </a:t>
            </a:r>
            <a:r>
              <a:rPr lang="nl-NL" sz="2600" i="1" kern="1200" dirty="0" err="1">
                <a:solidFill>
                  <a:srgbClr val="333399"/>
                </a:solidFill>
              </a:rPr>
              <a:t>provide</a:t>
            </a:r>
            <a:r>
              <a:rPr lang="nl-NL" sz="2600" i="1" kern="1200" dirty="0">
                <a:solidFill>
                  <a:srgbClr val="333399"/>
                </a:solidFill>
              </a:rPr>
              <a:t> </a:t>
            </a:r>
            <a:r>
              <a:rPr lang="nl-NL" sz="2600" i="1" kern="1200" dirty="0" err="1">
                <a:solidFill>
                  <a:srgbClr val="333399"/>
                </a:solidFill>
              </a:rPr>
              <a:t>and</a:t>
            </a:r>
            <a:r>
              <a:rPr lang="nl-NL" sz="2600" i="1" kern="1200" dirty="0">
                <a:solidFill>
                  <a:srgbClr val="333399"/>
                </a:solidFill>
              </a:rPr>
              <a:t> </a:t>
            </a:r>
            <a:r>
              <a:rPr lang="nl-NL" sz="2600" i="1" kern="1200" dirty="0" err="1">
                <a:solidFill>
                  <a:srgbClr val="333399"/>
                </a:solidFill>
              </a:rPr>
              <a:t>that</a:t>
            </a:r>
            <a:r>
              <a:rPr lang="nl-NL" sz="2600" i="1" kern="1200" dirty="0">
                <a:solidFill>
                  <a:srgbClr val="333399"/>
                </a:solidFill>
              </a:rPr>
              <a:t> </a:t>
            </a:r>
            <a:r>
              <a:rPr lang="nl-NL" sz="2600" i="1" kern="1200" dirty="0" err="1">
                <a:solidFill>
                  <a:srgbClr val="333399"/>
                </a:solidFill>
              </a:rPr>
              <a:t>can</a:t>
            </a:r>
            <a:r>
              <a:rPr lang="nl-NL" sz="2600" i="1" kern="1200" dirty="0">
                <a:solidFill>
                  <a:srgbClr val="333399"/>
                </a:solidFill>
              </a:rPr>
              <a:t> benefit </a:t>
            </a:r>
            <a:r>
              <a:rPr lang="nl-NL" sz="2600" i="1" kern="1200" dirty="0" err="1">
                <a:solidFill>
                  <a:srgbClr val="333399"/>
                </a:solidFill>
              </a:rPr>
              <a:t>people</a:t>
            </a:r>
            <a:r>
              <a:rPr lang="nl-NL" sz="2600" i="1" kern="1200" dirty="0">
                <a:solidFill>
                  <a:srgbClr val="333399"/>
                </a:solidFill>
              </a:rPr>
              <a:t>. </a:t>
            </a:r>
          </a:p>
          <a:p>
            <a:pPr marL="0" indent="0">
              <a:buFont typeface="Arial" charset="0"/>
              <a:buNone/>
              <a:defRPr/>
            </a:pPr>
            <a:endParaRPr lang="nl-NL" dirty="0"/>
          </a:p>
          <a:p>
            <a:pPr marL="0" indent="0">
              <a:buFont typeface="Arial" charset="0"/>
              <a:buNone/>
              <a:defRPr/>
            </a:pPr>
            <a:r>
              <a:rPr lang="en-US" sz="2000" kern="1200" dirty="0">
                <a:solidFill>
                  <a:srgbClr val="008000"/>
                </a:solidFill>
              </a:rPr>
              <a:t>*Millennium Ecosystem Assessment offers various categories: 1) provisioning, 2) regulating, 3) supporting , and 5) cultural</a:t>
            </a:r>
          </a:p>
          <a:p>
            <a:pPr marL="0" indent="0">
              <a:buFont typeface="Arial" charset="0"/>
              <a:buNone/>
              <a:defRPr/>
            </a:pPr>
            <a:endParaRPr lang="nl-NL" dirty="0" smtClean="0"/>
          </a:p>
          <a:p>
            <a:pPr>
              <a:defRPr/>
            </a:pPr>
            <a:endParaRPr lang="nl-NL" dirty="0"/>
          </a:p>
        </p:txBody>
      </p:sp>
      <p:sp>
        <p:nvSpPr>
          <p:cNvPr id="6" name="Rectangle 2"/>
          <p:cNvSpPr txBox="1">
            <a:spLocks noChangeArrowheads="1"/>
          </p:cNvSpPr>
          <p:nvPr/>
        </p:nvSpPr>
        <p:spPr bwMode="auto">
          <a:xfrm>
            <a:off x="1752600" y="152400"/>
            <a:ext cx="4648200" cy="1295400"/>
          </a:xfrm>
          <a:prstGeom prst="rect">
            <a:avLst/>
          </a:prstGeom>
          <a:noFill/>
          <a:ln w="9525">
            <a:noFill/>
            <a:miter lim="800000"/>
            <a:headEnd/>
            <a:tailEnd/>
          </a:ln>
        </p:spPr>
        <p:txBody>
          <a:bodyPr anchor="ctr"/>
          <a:lstStyle/>
          <a:p>
            <a:pPr>
              <a:defRPr/>
            </a:pPr>
            <a:r>
              <a:rPr lang="en-US" sz="3600" b="1" kern="0" dirty="0">
                <a:solidFill>
                  <a:schemeClr val="bg1"/>
                </a:solidFill>
                <a:latin typeface="+mn-lt"/>
                <a:ea typeface="+mj-ea"/>
                <a:cs typeface="+mj-cs"/>
              </a:rPr>
              <a:t>Key Points to Introduce this Step</a:t>
            </a:r>
          </a:p>
        </p:txBody>
      </p:sp>
      <p:sp>
        <p:nvSpPr>
          <p:cNvPr id="7" name="Rectangle 3"/>
          <p:cNvSpPr txBox="1">
            <a:spLocks noChangeArrowheads="1"/>
          </p:cNvSpPr>
          <p:nvPr/>
        </p:nvSpPr>
        <p:spPr>
          <a:xfrm>
            <a:off x="6172200" y="152400"/>
            <a:ext cx="2819400" cy="114300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Calibri" pitchFamily="34" charset="0"/>
                <a:ea typeface="+mj-ea"/>
                <a:cs typeface="+mj-cs"/>
              </a:rPr>
              <a:t>Situation</a:t>
            </a:r>
            <a:r>
              <a:rPr kumimoji="0" lang="en-US" sz="2800" b="1" i="0" u="none" strike="noStrike" kern="0" cap="none" spc="0" normalizeH="0" noProof="0" dirty="0" smtClean="0">
                <a:ln>
                  <a:noFill/>
                </a:ln>
                <a:solidFill>
                  <a:schemeClr val="bg1"/>
                </a:solidFill>
                <a:effectLst/>
                <a:uLnTx/>
                <a:uFillTx/>
                <a:latin typeface="Calibri" pitchFamily="34" charset="0"/>
                <a:ea typeface="+mj-ea"/>
                <a:cs typeface="+mj-cs"/>
              </a:rPr>
              <a:t>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noProof="0" dirty="0" smtClean="0">
                <a:ln>
                  <a:noFill/>
                </a:ln>
                <a:solidFill>
                  <a:schemeClr val="bg1"/>
                </a:solidFill>
                <a:effectLst/>
                <a:uLnTx/>
                <a:uFillTx/>
                <a:latin typeface="Calibri" pitchFamily="34" charset="0"/>
                <a:ea typeface="+mj-ea"/>
                <a:cs typeface="+mj-cs"/>
              </a:rPr>
              <a:t>Analysis</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Tree>
    <p:extLst>
      <p:ext uri="{BB962C8B-B14F-4D97-AF65-F5344CB8AC3E}">
        <p14:creationId xmlns:p14="http://schemas.microsoft.com/office/powerpoint/2010/main" val="261917291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600" kern="1200" dirty="0">
                <a:solidFill>
                  <a:srgbClr val="008000"/>
                </a:solidFill>
                <a:latin typeface="+mn-lt"/>
                <a:ea typeface="+mn-ea"/>
                <a:cs typeface="+mn-cs"/>
              </a:rPr>
              <a:t>To </a:t>
            </a:r>
            <a:r>
              <a:rPr lang="en-US" sz="3600" kern="1200" dirty="0" smtClean="0">
                <a:solidFill>
                  <a:srgbClr val="008000"/>
                </a:solidFill>
                <a:latin typeface="+mn-lt"/>
                <a:ea typeface="+mn-ea"/>
                <a:cs typeface="+mn-cs"/>
              </a:rPr>
              <a:t>determine if they should include HWT and ES:</a:t>
            </a:r>
            <a:endParaRPr lang="en-US" sz="3600" kern="1200" dirty="0">
              <a:solidFill>
                <a:srgbClr val="008000"/>
              </a:solidFill>
              <a:latin typeface="+mn-lt"/>
              <a:ea typeface="+mn-ea"/>
              <a:cs typeface="+mn-cs"/>
            </a:endParaRPr>
          </a:p>
        </p:txBody>
      </p:sp>
      <p:sp>
        <p:nvSpPr>
          <p:cNvPr id="5" name="Content Placeholder 4"/>
          <p:cNvSpPr>
            <a:spLocks noGrp="1"/>
          </p:cNvSpPr>
          <p:nvPr>
            <p:ph idx="1"/>
          </p:nvPr>
        </p:nvSpPr>
        <p:spPr/>
        <p:txBody>
          <a:bodyPr>
            <a:normAutofit/>
          </a:bodyPr>
          <a:lstStyle/>
          <a:p>
            <a:pPr>
              <a:defRPr/>
            </a:pPr>
            <a:r>
              <a:rPr lang="en-US" sz="2600" kern="1200" dirty="0" smtClean="0">
                <a:solidFill>
                  <a:srgbClr val="333399"/>
                </a:solidFill>
              </a:rPr>
              <a:t>Will clarification of linkages help motivate key stakeholders to participate in the project?</a:t>
            </a:r>
          </a:p>
          <a:p>
            <a:pPr>
              <a:defRPr/>
            </a:pPr>
            <a:r>
              <a:rPr lang="en-US" sz="2600" kern="1200" dirty="0" smtClean="0">
                <a:solidFill>
                  <a:srgbClr val="333399"/>
                </a:solidFill>
              </a:rPr>
              <a:t>Do </a:t>
            </a:r>
            <a:r>
              <a:rPr lang="en-US" sz="2600" kern="1200" dirty="0">
                <a:solidFill>
                  <a:srgbClr val="333399"/>
                </a:solidFill>
              </a:rPr>
              <a:t>we need to clarify links </a:t>
            </a:r>
            <a:r>
              <a:rPr lang="en-US" sz="2600" kern="1200" dirty="0" smtClean="0">
                <a:solidFill>
                  <a:srgbClr val="333399"/>
                </a:solidFill>
              </a:rPr>
              <a:t>to </a:t>
            </a:r>
            <a:r>
              <a:rPr lang="en-US" sz="2600" kern="1200" dirty="0">
                <a:solidFill>
                  <a:srgbClr val="333399"/>
                </a:solidFill>
              </a:rPr>
              <a:t>secure funds?</a:t>
            </a:r>
          </a:p>
          <a:p>
            <a:pPr>
              <a:defRPr/>
            </a:pPr>
            <a:r>
              <a:rPr lang="en-US" sz="2600" kern="1200" dirty="0" smtClean="0">
                <a:solidFill>
                  <a:srgbClr val="333399"/>
                </a:solidFill>
              </a:rPr>
              <a:t>Do key partners need to illustrate the linkages to their constituency or by law?</a:t>
            </a:r>
          </a:p>
          <a:p>
            <a:pPr>
              <a:defRPr/>
            </a:pPr>
            <a:r>
              <a:rPr lang="en-US" sz="2600" kern="1200" dirty="0" smtClean="0">
                <a:solidFill>
                  <a:srgbClr val="333399"/>
                </a:solidFill>
              </a:rPr>
              <a:t>Does modeling of ES and HWT help make the business case for your conservation focus?</a:t>
            </a:r>
            <a:endParaRPr lang="en-US" sz="2600" kern="1200" dirty="0">
              <a:solidFill>
                <a:srgbClr val="333399"/>
              </a:solidFill>
            </a:endParaRPr>
          </a:p>
          <a:p>
            <a:pPr marL="0" indent="0">
              <a:buFont typeface="Arial" charset="0"/>
              <a:buNone/>
              <a:defRPr/>
            </a:pPr>
            <a:endParaRPr lang="en-US" dirty="0"/>
          </a:p>
        </p:txBody>
      </p:sp>
      <p:sp>
        <p:nvSpPr>
          <p:cNvPr id="6" name="Rectangle 2"/>
          <p:cNvSpPr txBox="1">
            <a:spLocks noChangeArrowheads="1"/>
          </p:cNvSpPr>
          <p:nvPr/>
        </p:nvSpPr>
        <p:spPr bwMode="auto">
          <a:xfrm>
            <a:off x="1828800" y="0"/>
            <a:ext cx="4572000" cy="1295400"/>
          </a:xfrm>
          <a:prstGeom prst="rect">
            <a:avLst/>
          </a:prstGeom>
          <a:noFill/>
          <a:ln w="9525">
            <a:noFill/>
            <a:miter lim="800000"/>
            <a:headEnd/>
            <a:tailEnd/>
          </a:ln>
        </p:spPr>
        <p:txBody>
          <a:bodyPr anchor="ctr"/>
          <a:lstStyle/>
          <a:p>
            <a:pPr>
              <a:defRPr/>
            </a:pPr>
            <a:r>
              <a:rPr lang="en-US" sz="3600" b="1" kern="0" dirty="0">
                <a:solidFill>
                  <a:schemeClr val="bg1"/>
                </a:solidFill>
                <a:latin typeface="+mn-lt"/>
                <a:ea typeface="+mj-ea"/>
                <a:cs typeface="+mj-cs"/>
              </a:rPr>
              <a:t>Critical Questions to Ask the Team</a:t>
            </a:r>
          </a:p>
        </p:txBody>
      </p:sp>
      <p:sp>
        <p:nvSpPr>
          <p:cNvPr id="7" name="Rectangle 3"/>
          <p:cNvSpPr txBox="1">
            <a:spLocks noChangeArrowheads="1"/>
          </p:cNvSpPr>
          <p:nvPr/>
        </p:nvSpPr>
        <p:spPr>
          <a:xfrm>
            <a:off x="6172200" y="152400"/>
            <a:ext cx="2819400" cy="114300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Calibri" pitchFamily="34" charset="0"/>
                <a:ea typeface="+mj-ea"/>
                <a:cs typeface="+mj-cs"/>
              </a:rPr>
              <a:t>Situation</a:t>
            </a:r>
            <a:r>
              <a:rPr kumimoji="0" lang="en-US" sz="2800" b="1" i="0" u="none" strike="noStrike" kern="0" cap="none" spc="0" normalizeH="0" noProof="0" dirty="0" smtClean="0">
                <a:ln>
                  <a:noFill/>
                </a:ln>
                <a:solidFill>
                  <a:schemeClr val="bg1"/>
                </a:solidFill>
                <a:effectLst/>
                <a:uLnTx/>
                <a:uFillTx/>
                <a:latin typeface="Calibri" pitchFamily="34" charset="0"/>
                <a:ea typeface="+mj-ea"/>
                <a:cs typeface="+mj-cs"/>
              </a:rPr>
              <a:t>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noProof="0" dirty="0" smtClean="0">
                <a:ln>
                  <a:noFill/>
                </a:ln>
                <a:solidFill>
                  <a:schemeClr val="bg1"/>
                </a:solidFill>
                <a:effectLst/>
                <a:uLnTx/>
                <a:uFillTx/>
                <a:latin typeface="Calibri" pitchFamily="34" charset="0"/>
                <a:ea typeface="+mj-ea"/>
                <a:cs typeface="+mj-cs"/>
              </a:rPr>
              <a:t>Analysis</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Tree>
    <p:extLst>
      <p:ext uri="{BB962C8B-B14F-4D97-AF65-F5344CB8AC3E}">
        <p14:creationId xmlns:p14="http://schemas.microsoft.com/office/powerpoint/2010/main" val="1038766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541338" y="1368425"/>
            <a:ext cx="7785100" cy="5386090"/>
          </a:xfrm>
          <a:prstGeom prst="rect">
            <a:avLst/>
          </a:prstGeom>
          <a:noFill/>
        </p:spPr>
        <p:txBody>
          <a:bodyPr>
            <a:spAutoFit/>
          </a:bodyPr>
          <a:lstStyle/>
          <a:p>
            <a:pPr algn="l">
              <a:defRPr/>
            </a:pPr>
            <a:endParaRPr lang="nl-NL" sz="2400" dirty="0" smtClean="0"/>
          </a:p>
          <a:p>
            <a:pPr algn="l">
              <a:defRPr/>
            </a:pPr>
            <a:r>
              <a:rPr lang="nl-NL" sz="3600" b="1" dirty="0" err="1">
                <a:solidFill>
                  <a:srgbClr val="333399"/>
                </a:solidFill>
                <a:latin typeface="+mn-lt"/>
              </a:rPr>
              <a:t>Structure</a:t>
            </a:r>
            <a:r>
              <a:rPr lang="nl-NL" sz="3600" b="1" dirty="0">
                <a:solidFill>
                  <a:srgbClr val="333399"/>
                </a:solidFill>
                <a:latin typeface="+mn-lt"/>
              </a:rPr>
              <a:t> the </a:t>
            </a:r>
            <a:r>
              <a:rPr lang="nl-NL" sz="3600" b="1" dirty="0" err="1">
                <a:solidFill>
                  <a:srgbClr val="333399"/>
                </a:solidFill>
                <a:latin typeface="+mn-lt"/>
              </a:rPr>
              <a:t>process</a:t>
            </a:r>
            <a:r>
              <a:rPr lang="nl-NL" sz="3600" b="1" dirty="0">
                <a:solidFill>
                  <a:srgbClr val="333399"/>
                </a:solidFill>
                <a:latin typeface="+mn-lt"/>
              </a:rPr>
              <a:t> </a:t>
            </a:r>
            <a:r>
              <a:rPr lang="nl-NL" sz="3600" b="1" dirty="0" err="1">
                <a:solidFill>
                  <a:srgbClr val="333399"/>
                </a:solidFill>
                <a:latin typeface="+mn-lt"/>
              </a:rPr>
              <a:t>around</a:t>
            </a:r>
            <a:r>
              <a:rPr lang="nl-NL" sz="3600" b="1" dirty="0">
                <a:solidFill>
                  <a:srgbClr val="333399"/>
                </a:solidFill>
                <a:latin typeface="+mn-lt"/>
              </a:rPr>
              <a:t> 3 steps:</a:t>
            </a:r>
          </a:p>
          <a:p>
            <a:pPr algn="l">
              <a:defRPr/>
            </a:pPr>
            <a:endParaRPr lang="nl-NL" sz="2800" dirty="0"/>
          </a:p>
          <a:p>
            <a:pPr marL="514350" indent="-514350" algn="l">
              <a:buFont typeface="+mj-lt"/>
              <a:buAutoNum type="arabicPeriod"/>
              <a:defRPr/>
            </a:pPr>
            <a:r>
              <a:rPr lang="nl-NL" sz="2800" dirty="0" err="1">
                <a:solidFill>
                  <a:srgbClr val="008000"/>
                </a:solidFill>
                <a:latin typeface="+mn-lt"/>
              </a:rPr>
              <a:t>Define</a:t>
            </a:r>
            <a:r>
              <a:rPr lang="nl-NL" sz="2800" dirty="0">
                <a:solidFill>
                  <a:srgbClr val="008000"/>
                </a:solidFill>
                <a:latin typeface="+mn-lt"/>
              </a:rPr>
              <a:t> the </a:t>
            </a:r>
            <a:r>
              <a:rPr lang="nl-NL" sz="2800" dirty="0" err="1">
                <a:solidFill>
                  <a:srgbClr val="008000"/>
                </a:solidFill>
                <a:latin typeface="+mn-lt"/>
              </a:rPr>
              <a:t>social</a:t>
            </a:r>
            <a:r>
              <a:rPr lang="nl-NL" sz="2800" dirty="0">
                <a:solidFill>
                  <a:srgbClr val="008000"/>
                </a:solidFill>
                <a:latin typeface="+mn-lt"/>
              </a:rPr>
              <a:t> scope of </a:t>
            </a:r>
            <a:r>
              <a:rPr lang="nl-NL" sz="2800" dirty="0" err="1">
                <a:solidFill>
                  <a:srgbClr val="008000"/>
                </a:solidFill>
                <a:latin typeface="+mn-lt"/>
              </a:rPr>
              <a:t>your</a:t>
            </a:r>
            <a:r>
              <a:rPr lang="nl-NL" sz="2800" dirty="0">
                <a:solidFill>
                  <a:srgbClr val="008000"/>
                </a:solidFill>
                <a:latin typeface="+mn-lt"/>
              </a:rPr>
              <a:t> project</a:t>
            </a:r>
          </a:p>
          <a:p>
            <a:pPr marL="514350" indent="-514350" algn="l">
              <a:buFont typeface="+mj-lt"/>
              <a:buAutoNum type="arabicPeriod"/>
              <a:defRPr/>
            </a:pPr>
            <a:endParaRPr lang="nl-NL" sz="2800" dirty="0">
              <a:solidFill>
                <a:srgbClr val="008000"/>
              </a:solidFill>
              <a:latin typeface="+mn-lt"/>
            </a:endParaRPr>
          </a:p>
          <a:p>
            <a:pPr marL="514350" indent="-514350" algn="l">
              <a:buFont typeface="+mj-lt"/>
              <a:buAutoNum type="arabicPeriod"/>
              <a:defRPr/>
            </a:pPr>
            <a:r>
              <a:rPr lang="nl-NL" sz="2800" dirty="0" err="1">
                <a:solidFill>
                  <a:srgbClr val="008000"/>
                </a:solidFill>
                <a:latin typeface="+mn-lt"/>
              </a:rPr>
              <a:t>Identify</a:t>
            </a:r>
            <a:r>
              <a:rPr lang="nl-NL" sz="2800" dirty="0">
                <a:solidFill>
                  <a:srgbClr val="008000"/>
                </a:solidFill>
                <a:latin typeface="+mn-lt"/>
              </a:rPr>
              <a:t> </a:t>
            </a:r>
            <a:r>
              <a:rPr lang="nl-NL" sz="2800" dirty="0" err="1">
                <a:solidFill>
                  <a:srgbClr val="008000"/>
                </a:solidFill>
                <a:latin typeface="+mn-lt"/>
              </a:rPr>
              <a:t>ecosystem</a:t>
            </a:r>
            <a:r>
              <a:rPr lang="nl-NL" sz="2800" dirty="0">
                <a:solidFill>
                  <a:srgbClr val="008000"/>
                </a:solidFill>
                <a:latin typeface="+mn-lt"/>
              </a:rPr>
              <a:t> services </a:t>
            </a:r>
            <a:r>
              <a:rPr lang="nl-NL" sz="2800" dirty="0" err="1">
                <a:solidFill>
                  <a:srgbClr val="008000"/>
                </a:solidFill>
                <a:latin typeface="+mn-lt"/>
              </a:rPr>
              <a:t>linked</a:t>
            </a:r>
            <a:r>
              <a:rPr lang="nl-NL" sz="2800" dirty="0">
                <a:solidFill>
                  <a:srgbClr val="008000"/>
                </a:solidFill>
                <a:latin typeface="+mn-lt"/>
              </a:rPr>
              <a:t> </a:t>
            </a:r>
            <a:r>
              <a:rPr lang="nl-NL" sz="2800" dirty="0" err="1">
                <a:solidFill>
                  <a:srgbClr val="008000"/>
                </a:solidFill>
                <a:latin typeface="+mn-lt"/>
              </a:rPr>
              <a:t>to</a:t>
            </a:r>
            <a:r>
              <a:rPr lang="nl-NL" sz="2800" dirty="0">
                <a:solidFill>
                  <a:srgbClr val="008000"/>
                </a:solidFill>
                <a:latin typeface="+mn-lt"/>
              </a:rPr>
              <a:t> </a:t>
            </a:r>
            <a:r>
              <a:rPr lang="nl-NL" sz="2800" dirty="0" err="1">
                <a:solidFill>
                  <a:srgbClr val="008000"/>
                </a:solidFill>
                <a:latin typeface="+mn-lt"/>
              </a:rPr>
              <a:t>conservation</a:t>
            </a:r>
            <a:r>
              <a:rPr lang="nl-NL" sz="2800" dirty="0">
                <a:solidFill>
                  <a:srgbClr val="008000"/>
                </a:solidFill>
                <a:latin typeface="+mn-lt"/>
              </a:rPr>
              <a:t> targets</a:t>
            </a:r>
          </a:p>
          <a:p>
            <a:pPr algn="l">
              <a:defRPr/>
            </a:pPr>
            <a:endParaRPr lang="nl-NL" sz="2800" dirty="0">
              <a:solidFill>
                <a:srgbClr val="008000"/>
              </a:solidFill>
              <a:latin typeface="+mn-lt"/>
            </a:endParaRPr>
          </a:p>
          <a:p>
            <a:pPr marL="514350" indent="-514350" algn="l">
              <a:buFont typeface="+mj-lt"/>
              <a:buAutoNum type="arabicPeriod"/>
              <a:defRPr/>
            </a:pPr>
            <a:r>
              <a:rPr lang="nl-NL" sz="2800" dirty="0" err="1">
                <a:solidFill>
                  <a:srgbClr val="008000"/>
                </a:solidFill>
                <a:latin typeface="+mn-lt"/>
              </a:rPr>
              <a:t>Identify</a:t>
            </a:r>
            <a:r>
              <a:rPr lang="nl-NL" sz="2800" dirty="0">
                <a:solidFill>
                  <a:srgbClr val="008000"/>
                </a:solidFill>
                <a:latin typeface="+mn-lt"/>
              </a:rPr>
              <a:t> human </a:t>
            </a:r>
            <a:r>
              <a:rPr lang="nl-NL" sz="2800" dirty="0" err="1">
                <a:solidFill>
                  <a:srgbClr val="008000"/>
                </a:solidFill>
                <a:latin typeface="+mn-lt"/>
              </a:rPr>
              <a:t>welbeing</a:t>
            </a:r>
            <a:r>
              <a:rPr lang="nl-NL" sz="2800" dirty="0">
                <a:solidFill>
                  <a:srgbClr val="008000"/>
                </a:solidFill>
                <a:latin typeface="+mn-lt"/>
              </a:rPr>
              <a:t> targets </a:t>
            </a:r>
            <a:r>
              <a:rPr lang="nl-NL" sz="2800" dirty="0" err="1">
                <a:solidFill>
                  <a:srgbClr val="008000"/>
                </a:solidFill>
                <a:latin typeface="+mn-lt"/>
              </a:rPr>
              <a:t>linked</a:t>
            </a:r>
            <a:r>
              <a:rPr lang="nl-NL" sz="2800" dirty="0">
                <a:solidFill>
                  <a:srgbClr val="008000"/>
                </a:solidFill>
                <a:latin typeface="+mn-lt"/>
              </a:rPr>
              <a:t> </a:t>
            </a:r>
            <a:r>
              <a:rPr lang="nl-NL" sz="2800" dirty="0" err="1">
                <a:solidFill>
                  <a:srgbClr val="008000"/>
                </a:solidFill>
                <a:latin typeface="+mn-lt"/>
              </a:rPr>
              <a:t>to</a:t>
            </a:r>
            <a:r>
              <a:rPr lang="nl-NL" sz="2800" dirty="0">
                <a:solidFill>
                  <a:srgbClr val="008000"/>
                </a:solidFill>
                <a:latin typeface="+mn-lt"/>
              </a:rPr>
              <a:t> </a:t>
            </a:r>
            <a:r>
              <a:rPr lang="nl-NL" sz="2800" dirty="0" err="1">
                <a:solidFill>
                  <a:srgbClr val="008000"/>
                </a:solidFill>
                <a:latin typeface="+mn-lt"/>
              </a:rPr>
              <a:t>ecosystem</a:t>
            </a:r>
            <a:r>
              <a:rPr lang="nl-NL" sz="2800" dirty="0">
                <a:solidFill>
                  <a:srgbClr val="008000"/>
                </a:solidFill>
                <a:latin typeface="+mn-lt"/>
              </a:rPr>
              <a:t> services</a:t>
            </a:r>
          </a:p>
          <a:p>
            <a:pPr algn="l">
              <a:defRPr/>
            </a:pPr>
            <a:endParaRPr lang="nl-NL" sz="2400" dirty="0"/>
          </a:p>
        </p:txBody>
      </p:sp>
      <p:sp>
        <p:nvSpPr>
          <p:cNvPr id="8" name="Rectangle 3"/>
          <p:cNvSpPr txBox="1">
            <a:spLocks noChangeArrowheads="1"/>
          </p:cNvSpPr>
          <p:nvPr/>
        </p:nvSpPr>
        <p:spPr>
          <a:xfrm>
            <a:off x="6172200" y="152400"/>
            <a:ext cx="2819400" cy="114300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Calibri" pitchFamily="34" charset="0"/>
                <a:ea typeface="+mj-ea"/>
                <a:cs typeface="+mj-cs"/>
              </a:rPr>
              <a:t>Situation</a:t>
            </a:r>
            <a:r>
              <a:rPr kumimoji="0" lang="en-US" sz="2800" b="1" i="0" u="none" strike="noStrike" kern="0" cap="none" spc="0" normalizeH="0" noProof="0" dirty="0" smtClean="0">
                <a:ln>
                  <a:noFill/>
                </a:ln>
                <a:solidFill>
                  <a:schemeClr val="bg1"/>
                </a:solidFill>
                <a:effectLst/>
                <a:uLnTx/>
                <a:uFillTx/>
                <a:latin typeface="Calibri" pitchFamily="34" charset="0"/>
                <a:ea typeface="+mj-ea"/>
                <a:cs typeface="+mj-cs"/>
              </a:rPr>
              <a:t>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noProof="0" dirty="0" smtClean="0">
                <a:ln>
                  <a:noFill/>
                </a:ln>
                <a:solidFill>
                  <a:schemeClr val="bg1"/>
                </a:solidFill>
                <a:effectLst/>
                <a:uLnTx/>
                <a:uFillTx/>
                <a:latin typeface="Calibri" pitchFamily="34" charset="0"/>
                <a:ea typeface="+mj-ea"/>
                <a:cs typeface="+mj-cs"/>
              </a:rPr>
              <a:t>Analysis</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
        <p:nvSpPr>
          <p:cNvPr id="6" name="Rectangle 2"/>
          <p:cNvSpPr txBox="1">
            <a:spLocks noChangeArrowheads="1"/>
          </p:cNvSpPr>
          <p:nvPr/>
        </p:nvSpPr>
        <p:spPr bwMode="auto">
          <a:xfrm>
            <a:off x="1752600" y="152400"/>
            <a:ext cx="4648200" cy="1295400"/>
          </a:xfrm>
          <a:prstGeom prst="rect">
            <a:avLst/>
          </a:prstGeom>
          <a:noFill/>
          <a:ln w="9525">
            <a:noFill/>
            <a:miter lim="800000"/>
            <a:headEnd/>
            <a:tailEnd/>
          </a:ln>
        </p:spPr>
        <p:txBody>
          <a:bodyPr anchor="ctr"/>
          <a:lstStyle/>
          <a:p>
            <a:pPr>
              <a:defRPr/>
            </a:pPr>
            <a:r>
              <a:rPr lang="en-US" sz="3600" b="1" kern="0" dirty="0">
                <a:solidFill>
                  <a:schemeClr val="bg1"/>
                </a:solidFill>
                <a:latin typeface="+mn-lt"/>
                <a:ea typeface="+mj-ea"/>
                <a:cs typeface="+mj-cs"/>
              </a:rPr>
              <a:t>Key Points to Introduce this Step</a:t>
            </a:r>
          </a:p>
        </p:txBody>
      </p:sp>
    </p:spTree>
    <p:extLst>
      <p:ext uri="{BB962C8B-B14F-4D97-AF65-F5344CB8AC3E}">
        <p14:creationId xmlns:p14="http://schemas.microsoft.com/office/powerpoint/2010/main" val="19086538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sz="3600" kern="1200" dirty="0">
                <a:solidFill>
                  <a:srgbClr val="008000"/>
                </a:solidFill>
                <a:latin typeface="+mn-lt"/>
                <a:ea typeface="+mn-ea"/>
                <a:cs typeface="+mn-cs"/>
              </a:rPr>
              <a:t>To </a:t>
            </a:r>
            <a:r>
              <a:rPr lang="en-US" sz="3600" kern="1200" dirty="0" smtClean="0">
                <a:solidFill>
                  <a:srgbClr val="008000"/>
                </a:solidFill>
                <a:latin typeface="+mn-lt"/>
                <a:ea typeface="+mn-ea"/>
                <a:cs typeface="+mn-cs"/>
              </a:rPr>
              <a:t>define </a:t>
            </a:r>
            <a:r>
              <a:rPr lang="en-US" sz="3600" kern="1200" dirty="0">
                <a:solidFill>
                  <a:srgbClr val="008000"/>
                </a:solidFill>
                <a:latin typeface="+mn-lt"/>
                <a:ea typeface="+mn-ea"/>
                <a:cs typeface="+mn-cs"/>
              </a:rPr>
              <a:t>social </a:t>
            </a:r>
            <a:r>
              <a:rPr lang="en-US" sz="3600" kern="1200" dirty="0" smtClean="0">
                <a:solidFill>
                  <a:srgbClr val="008000"/>
                </a:solidFill>
                <a:latin typeface="+mn-lt"/>
                <a:ea typeface="+mn-ea"/>
                <a:cs typeface="+mn-cs"/>
              </a:rPr>
              <a:t>scope:</a:t>
            </a:r>
            <a:endParaRPr lang="en-US" sz="3600" kern="1200" dirty="0">
              <a:solidFill>
                <a:srgbClr val="008000"/>
              </a:solidFill>
              <a:latin typeface="+mn-lt"/>
              <a:ea typeface="+mn-ea"/>
              <a:cs typeface="+mn-cs"/>
            </a:endParaRPr>
          </a:p>
        </p:txBody>
      </p:sp>
      <p:sp>
        <p:nvSpPr>
          <p:cNvPr id="5" name="Content Placeholder 4"/>
          <p:cNvSpPr>
            <a:spLocks noGrp="1"/>
          </p:cNvSpPr>
          <p:nvPr>
            <p:ph idx="1"/>
          </p:nvPr>
        </p:nvSpPr>
        <p:spPr/>
        <p:txBody>
          <a:bodyPr>
            <a:normAutofit/>
          </a:bodyPr>
          <a:lstStyle/>
          <a:p>
            <a:pPr>
              <a:defRPr/>
            </a:pPr>
            <a:r>
              <a:rPr lang="en-US" sz="2600" kern="1200" dirty="0">
                <a:solidFill>
                  <a:srgbClr val="333399"/>
                </a:solidFill>
              </a:rPr>
              <a:t>Whose wellbeing are we actually targeting? </a:t>
            </a:r>
          </a:p>
          <a:p>
            <a:pPr>
              <a:defRPr/>
            </a:pPr>
            <a:r>
              <a:rPr lang="en-US" sz="2600" kern="1200" dirty="0">
                <a:solidFill>
                  <a:srgbClr val="333399"/>
                </a:solidFill>
              </a:rPr>
              <a:t>Thematic (example: all parties along a particular supply chain?) </a:t>
            </a:r>
          </a:p>
          <a:p>
            <a:pPr>
              <a:defRPr/>
            </a:pPr>
            <a:r>
              <a:rPr lang="en-US" sz="2600" kern="1200" dirty="0">
                <a:solidFill>
                  <a:srgbClr val="333399"/>
                </a:solidFill>
              </a:rPr>
              <a:t>Geographic (example: all people that live within the Scope of the project? Wider? Global?) </a:t>
            </a:r>
          </a:p>
          <a:p>
            <a:pPr>
              <a:defRPr/>
            </a:pPr>
            <a:r>
              <a:rPr lang="en-US" sz="2600" kern="1200" dirty="0">
                <a:solidFill>
                  <a:srgbClr val="333399"/>
                </a:solidFill>
              </a:rPr>
              <a:t>What about future </a:t>
            </a:r>
            <a:r>
              <a:rPr lang="en-US" sz="2600" kern="1200" dirty="0" smtClean="0">
                <a:solidFill>
                  <a:srgbClr val="333399"/>
                </a:solidFill>
              </a:rPr>
              <a:t>generations, do we include them? If so, what is the implication? </a:t>
            </a:r>
            <a:endParaRPr lang="en-US" sz="2600" kern="1200" dirty="0">
              <a:solidFill>
                <a:srgbClr val="333399"/>
              </a:solidFill>
            </a:endParaRPr>
          </a:p>
          <a:p>
            <a:pPr marL="0" indent="0">
              <a:buFont typeface="Arial" charset="0"/>
              <a:buNone/>
              <a:defRPr/>
            </a:pPr>
            <a:endParaRPr lang="en-US" dirty="0"/>
          </a:p>
        </p:txBody>
      </p:sp>
      <p:sp>
        <p:nvSpPr>
          <p:cNvPr id="6" name="Rectangle 2"/>
          <p:cNvSpPr txBox="1">
            <a:spLocks noChangeArrowheads="1"/>
          </p:cNvSpPr>
          <p:nvPr/>
        </p:nvSpPr>
        <p:spPr bwMode="auto">
          <a:xfrm>
            <a:off x="1828800" y="0"/>
            <a:ext cx="4572000" cy="1295400"/>
          </a:xfrm>
          <a:prstGeom prst="rect">
            <a:avLst/>
          </a:prstGeom>
          <a:noFill/>
          <a:ln w="9525">
            <a:noFill/>
            <a:miter lim="800000"/>
            <a:headEnd/>
            <a:tailEnd/>
          </a:ln>
        </p:spPr>
        <p:txBody>
          <a:bodyPr anchor="ctr"/>
          <a:lstStyle/>
          <a:p>
            <a:pPr>
              <a:defRPr/>
            </a:pPr>
            <a:r>
              <a:rPr lang="en-US" sz="3600" b="1" kern="0" dirty="0">
                <a:solidFill>
                  <a:schemeClr val="bg1"/>
                </a:solidFill>
                <a:latin typeface="+mn-lt"/>
                <a:ea typeface="+mj-ea"/>
                <a:cs typeface="+mj-cs"/>
              </a:rPr>
              <a:t>Critical Questions to Ask the Team</a:t>
            </a:r>
          </a:p>
        </p:txBody>
      </p:sp>
      <p:sp>
        <p:nvSpPr>
          <p:cNvPr id="7" name="Rectangle 3"/>
          <p:cNvSpPr txBox="1">
            <a:spLocks noChangeArrowheads="1"/>
          </p:cNvSpPr>
          <p:nvPr/>
        </p:nvSpPr>
        <p:spPr>
          <a:xfrm>
            <a:off x="6172200" y="152400"/>
            <a:ext cx="2819400" cy="114300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Calibri" pitchFamily="34" charset="0"/>
                <a:ea typeface="+mj-ea"/>
                <a:cs typeface="+mj-cs"/>
              </a:rPr>
              <a:t>Situation</a:t>
            </a:r>
            <a:r>
              <a:rPr kumimoji="0" lang="en-US" sz="2800" b="1" i="0" u="none" strike="noStrike" kern="0" cap="none" spc="0" normalizeH="0" noProof="0" dirty="0" smtClean="0">
                <a:ln>
                  <a:noFill/>
                </a:ln>
                <a:solidFill>
                  <a:schemeClr val="bg1"/>
                </a:solidFill>
                <a:effectLst/>
                <a:uLnTx/>
                <a:uFillTx/>
                <a:latin typeface="Calibri" pitchFamily="34" charset="0"/>
                <a:ea typeface="+mj-ea"/>
                <a:cs typeface="+mj-cs"/>
              </a:rPr>
              <a:t>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noProof="0" dirty="0" smtClean="0">
                <a:ln>
                  <a:noFill/>
                </a:ln>
                <a:solidFill>
                  <a:schemeClr val="bg1"/>
                </a:solidFill>
                <a:effectLst/>
                <a:uLnTx/>
                <a:uFillTx/>
                <a:latin typeface="Calibri" pitchFamily="34" charset="0"/>
                <a:ea typeface="+mj-ea"/>
                <a:cs typeface="+mj-cs"/>
              </a:rPr>
              <a:t>Analysis</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Tree>
    <p:extLst>
      <p:ext uri="{BB962C8B-B14F-4D97-AF65-F5344CB8AC3E}">
        <p14:creationId xmlns:p14="http://schemas.microsoft.com/office/powerpoint/2010/main" val="10960172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6488113"/>
            <a:ext cx="46053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US" sz="1800" i="1"/>
              <a:t>Source: Millennium Ecosystem Assessment</a:t>
            </a:r>
          </a:p>
        </p:txBody>
      </p:sp>
      <p:graphicFrame>
        <p:nvGraphicFramePr>
          <p:cNvPr id="5" name="Table 4"/>
          <p:cNvGraphicFramePr>
            <a:graphicFrameLocks noGrp="1"/>
          </p:cNvGraphicFramePr>
          <p:nvPr>
            <p:extLst>
              <p:ext uri="{D42A27DB-BD31-4B8C-83A1-F6EECF244321}">
                <p14:modId xmlns:p14="http://schemas.microsoft.com/office/powerpoint/2010/main" val="2843035996"/>
              </p:ext>
            </p:extLst>
          </p:nvPr>
        </p:nvGraphicFramePr>
        <p:xfrm>
          <a:off x="381000" y="2438400"/>
          <a:ext cx="8229600" cy="4160838"/>
        </p:xfrm>
        <a:graphic>
          <a:graphicData uri="http://schemas.openxmlformats.org/drawingml/2006/table">
            <a:tbl>
              <a:tblPr firstRow="1" bandRow="1">
                <a:tableStyleId>{9D7B26C5-4107-4FEC-AEDC-1716B250A1EF}</a:tableStyleId>
              </a:tblPr>
              <a:tblGrid>
                <a:gridCol w="1371600"/>
                <a:gridCol w="3429000"/>
                <a:gridCol w="3429000"/>
              </a:tblGrid>
              <a:tr h="380934">
                <a:tc>
                  <a:txBody>
                    <a:bodyPr/>
                    <a:lstStyle/>
                    <a:p>
                      <a:r>
                        <a:rPr lang="en-US" sz="1600" dirty="0" smtClean="0"/>
                        <a:t>Type</a:t>
                      </a:r>
                      <a:endParaRPr lang="en-US" sz="1600" dirty="0"/>
                    </a:p>
                  </a:txBody>
                  <a:tcPr marT="45712" marB="45712"/>
                </a:tc>
                <a:tc>
                  <a:txBody>
                    <a:bodyPr/>
                    <a:lstStyle/>
                    <a:p>
                      <a:r>
                        <a:rPr lang="en-US" sz="1600" dirty="0" smtClean="0"/>
                        <a:t>Definition</a:t>
                      </a:r>
                      <a:endParaRPr lang="en-US" sz="1600" dirty="0"/>
                    </a:p>
                  </a:txBody>
                  <a:tcPr marT="45712" marB="45712"/>
                </a:tc>
                <a:tc>
                  <a:txBody>
                    <a:bodyPr/>
                    <a:lstStyle/>
                    <a:p>
                      <a:r>
                        <a:rPr lang="en-US" sz="1600" dirty="0" smtClean="0"/>
                        <a:t>Examples </a:t>
                      </a:r>
                      <a:endParaRPr lang="en-US" sz="1600" dirty="0"/>
                    </a:p>
                  </a:txBody>
                  <a:tcPr marT="45712" marB="45712"/>
                </a:tc>
              </a:tr>
              <a:tr h="823040">
                <a:tc>
                  <a:txBody>
                    <a:bodyPr/>
                    <a:lstStyle/>
                    <a:p>
                      <a:r>
                        <a:rPr lang="en-US" sz="1600" dirty="0" smtClean="0"/>
                        <a:t>Provisioning</a:t>
                      </a:r>
                      <a:endParaRPr lang="en-US" sz="1600" dirty="0"/>
                    </a:p>
                  </a:txBody>
                  <a:tcPr marT="45712" marB="45712"/>
                </a:tc>
                <a:tc>
                  <a:txBody>
                    <a:bodyPr/>
                    <a:lstStyle/>
                    <a:p>
                      <a:r>
                        <a:rPr lang="en-US" sz="1600" kern="1200" dirty="0" smtClean="0">
                          <a:solidFill>
                            <a:schemeClr val="tx1"/>
                          </a:solidFill>
                          <a:effectLst/>
                          <a:latin typeface="+mn-lt"/>
                          <a:ea typeface="+mn-ea"/>
                          <a:cs typeface="+mn-cs"/>
                        </a:rPr>
                        <a:t>Products obtained from ecosystems</a:t>
                      </a:r>
                      <a:endParaRPr lang="en-US" sz="1600" dirty="0"/>
                    </a:p>
                  </a:txBody>
                  <a:tcPr marT="45712" marB="45712"/>
                </a:tc>
                <a:tc>
                  <a:txBody>
                    <a:bodyPr/>
                    <a:lstStyle/>
                    <a:p>
                      <a:r>
                        <a:rPr lang="en-US" sz="1600" dirty="0" smtClean="0"/>
                        <a:t>Food, </a:t>
                      </a:r>
                      <a:r>
                        <a:rPr lang="en-US" sz="1600" dirty="0" err="1" smtClean="0"/>
                        <a:t>fuelwood</a:t>
                      </a:r>
                      <a:r>
                        <a:rPr lang="en-US" sz="1600" dirty="0" smtClean="0"/>
                        <a:t>, water, minerals, pharmaceuticals,</a:t>
                      </a:r>
                      <a:r>
                        <a:rPr lang="en-US" sz="1600" baseline="0" dirty="0" smtClean="0"/>
                        <a:t> </a:t>
                      </a:r>
                      <a:r>
                        <a:rPr lang="en-US" sz="1600" baseline="0" dirty="0" err="1" smtClean="0"/>
                        <a:t>biochemicals</a:t>
                      </a:r>
                      <a:r>
                        <a:rPr lang="en-US" sz="1600" baseline="0" dirty="0" smtClean="0"/>
                        <a:t>, energy</a:t>
                      </a:r>
                      <a:endParaRPr lang="en-US" sz="1600" dirty="0"/>
                    </a:p>
                  </a:txBody>
                  <a:tcPr marT="45712" marB="45712"/>
                </a:tc>
              </a:tr>
              <a:tr h="1066912">
                <a:tc>
                  <a:txBody>
                    <a:bodyPr/>
                    <a:lstStyle/>
                    <a:p>
                      <a:r>
                        <a:rPr lang="en-US" sz="1600" dirty="0" smtClean="0"/>
                        <a:t>Regulating</a:t>
                      </a:r>
                      <a:endParaRPr lang="en-US" sz="1600" dirty="0"/>
                    </a:p>
                  </a:txBody>
                  <a:tcPr marT="45712" marB="45712"/>
                </a:tc>
                <a:tc>
                  <a:txBody>
                    <a:bodyPr/>
                    <a:lstStyle/>
                    <a:p>
                      <a:r>
                        <a:rPr lang="en-US" sz="1600" dirty="0" smtClean="0"/>
                        <a:t>Benefits obtained from</a:t>
                      </a:r>
                      <a:r>
                        <a:rPr lang="en-US" sz="1600" baseline="0" dirty="0" smtClean="0"/>
                        <a:t> regulation of ecosystem processes</a:t>
                      </a:r>
                      <a:endParaRPr lang="en-US" sz="1600" dirty="0"/>
                    </a:p>
                  </a:txBody>
                  <a:tcPr marT="45712" marB="45712"/>
                </a:tc>
                <a:tc>
                  <a:txBody>
                    <a:bodyPr/>
                    <a:lstStyle/>
                    <a:p>
                      <a:r>
                        <a:rPr lang="en-US" sz="1600" dirty="0" smtClean="0"/>
                        <a:t>Carbon sequestration, climate regulation, waste</a:t>
                      </a:r>
                      <a:r>
                        <a:rPr lang="en-US" sz="1600" baseline="0" dirty="0" smtClean="0"/>
                        <a:t> decomposition, water/air purification, crop pollination, pest control</a:t>
                      </a:r>
                      <a:endParaRPr lang="en-US" sz="1600" dirty="0"/>
                    </a:p>
                  </a:txBody>
                  <a:tcPr marT="45712" marB="45712"/>
                </a:tc>
              </a:tr>
              <a:tr h="579168">
                <a:tc>
                  <a:txBody>
                    <a:bodyPr/>
                    <a:lstStyle/>
                    <a:p>
                      <a:r>
                        <a:rPr lang="en-US" sz="1600" dirty="0" smtClean="0"/>
                        <a:t>Supporting</a:t>
                      </a:r>
                      <a:endParaRPr lang="en-US" sz="1600" dirty="0"/>
                    </a:p>
                  </a:txBody>
                  <a:tcPr marT="45712" marB="45712"/>
                </a:tc>
                <a:tc>
                  <a:txBody>
                    <a:bodyPr/>
                    <a:lstStyle/>
                    <a:p>
                      <a:r>
                        <a:rPr lang="en-US" sz="1600" kern="1200" dirty="0" smtClean="0">
                          <a:solidFill>
                            <a:schemeClr val="tx1"/>
                          </a:solidFill>
                          <a:effectLst/>
                          <a:latin typeface="+mn-lt"/>
                          <a:ea typeface="+mn-ea"/>
                          <a:cs typeface="+mn-cs"/>
                        </a:rPr>
                        <a:t>Services necessary for production of all other ecosystem services</a:t>
                      </a:r>
                      <a:endParaRPr lang="en-US" sz="1600" dirty="0"/>
                    </a:p>
                  </a:txBody>
                  <a:tcPr marT="45712" marB="45712"/>
                </a:tc>
                <a:tc>
                  <a:txBody>
                    <a:bodyPr/>
                    <a:lstStyle/>
                    <a:p>
                      <a:r>
                        <a:rPr lang="en-US" sz="1600" dirty="0" smtClean="0"/>
                        <a:t>Nutrient dispersal &amp; cycling, seed dispersal, soil formation</a:t>
                      </a:r>
                      <a:endParaRPr lang="en-US" sz="1600" dirty="0"/>
                    </a:p>
                  </a:txBody>
                  <a:tcPr marT="45712" marB="45712"/>
                </a:tc>
              </a:tr>
              <a:tr h="1310784">
                <a:tc>
                  <a:txBody>
                    <a:bodyPr/>
                    <a:lstStyle/>
                    <a:p>
                      <a:r>
                        <a:rPr lang="en-US" sz="1600" dirty="0" smtClean="0"/>
                        <a:t>Cultural</a:t>
                      </a:r>
                      <a:endParaRPr lang="en-US" sz="1600" dirty="0"/>
                    </a:p>
                  </a:txBody>
                  <a:tcPr marT="45712" marB="45712"/>
                </a:tc>
                <a:tc>
                  <a:txBody>
                    <a:bodyPr/>
                    <a:lstStyle/>
                    <a:p>
                      <a:r>
                        <a:rPr lang="en-US" sz="1600" kern="1200" dirty="0" smtClean="0">
                          <a:solidFill>
                            <a:schemeClr val="tx1"/>
                          </a:solidFill>
                          <a:effectLst/>
                          <a:latin typeface="+mn-lt"/>
                          <a:ea typeface="+mn-ea"/>
                          <a:cs typeface="+mn-cs"/>
                        </a:rPr>
                        <a:t>Non-material benefits obtained from ecosystems through spiritual enrichment, cognitive development, reflection, recreation, and aesthetic experiences</a:t>
                      </a:r>
                      <a:endParaRPr lang="en-US" sz="1600" dirty="0"/>
                    </a:p>
                  </a:txBody>
                  <a:tcPr marT="45712" marB="45712"/>
                </a:tc>
                <a:tc>
                  <a:txBody>
                    <a:bodyPr/>
                    <a:lstStyle/>
                    <a:p>
                      <a:r>
                        <a:rPr lang="en-US" sz="1600" dirty="0" smtClean="0"/>
                        <a:t>Cultural diversity, spiritual</a:t>
                      </a:r>
                      <a:r>
                        <a:rPr lang="en-US" sz="1600" baseline="0" dirty="0" smtClean="0"/>
                        <a:t> &amp; religious values, knowledge systems, educational values, inspiration</a:t>
                      </a:r>
                      <a:endParaRPr lang="en-US" sz="1600" dirty="0"/>
                    </a:p>
                  </a:txBody>
                  <a:tcPr marT="45712" marB="45712"/>
                </a:tc>
              </a:tr>
            </a:tbl>
          </a:graphicData>
        </a:graphic>
      </p:graphicFrame>
      <p:sp>
        <p:nvSpPr>
          <p:cNvPr id="7" name="Title 1"/>
          <p:cNvSpPr>
            <a:spLocks noGrp="1"/>
          </p:cNvSpPr>
          <p:nvPr>
            <p:ph type="title"/>
          </p:nvPr>
        </p:nvSpPr>
        <p:spPr>
          <a:xfrm>
            <a:off x="457200" y="1371600"/>
            <a:ext cx="8229600" cy="1143000"/>
          </a:xfrm>
        </p:spPr>
        <p:txBody>
          <a:bodyPr>
            <a:noAutofit/>
          </a:bodyPr>
          <a:lstStyle/>
          <a:p>
            <a:pPr>
              <a:defRPr/>
            </a:pPr>
            <a:r>
              <a:rPr lang="en-US" sz="3600" kern="1200" dirty="0">
                <a:solidFill>
                  <a:srgbClr val="008000"/>
                </a:solidFill>
                <a:latin typeface="+mn-lt"/>
                <a:ea typeface="+mn-ea"/>
                <a:cs typeface="+mn-cs"/>
              </a:rPr>
              <a:t>To </a:t>
            </a:r>
            <a:r>
              <a:rPr lang="en-US" sz="3600" kern="1200" dirty="0" smtClean="0">
                <a:solidFill>
                  <a:srgbClr val="008000"/>
                </a:solidFill>
                <a:latin typeface="+mn-lt"/>
                <a:ea typeface="+mn-ea"/>
                <a:cs typeface="+mn-cs"/>
              </a:rPr>
              <a:t>identify Ecosystem Services:</a:t>
            </a:r>
            <a:endParaRPr lang="en-US" sz="3600" kern="1200" dirty="0">
              <a:solidFill>
                <a:srgbClr val="008000"/>
              </a:solidFill>
              <a:latin typeface="+mn-lt"/>
              <a:ea typeface="+mn-ea"/>
              <a:cs typeface="+mn-cs"/>
            </a:endParaRPr>
          </a:p>
        </p:txBody>
      </p:sp>
      <p:sp>
        <p:nvSpPr>
          <p:cNvPr id="8" name="Rectangle 2"/>
          <p:cNvSpPr txBox="1">
            <a:spLocks noChangeArrowheads="1"/>
          </p:cNvSpPr>
          <p:nvPr/>
        </p:nvSpPr>
        <p:spPr bwMode="auto">
          <a:xfrm>
            <a:off x="1752600" y="152400"/>
            <a:ext cx="4648200" cy="1295400"/>
          </a:xfrm>
          <a:prstGeom prst="rect">
            <a:avLst/>
          </a:prstGeom>
          <a:noFill/>
          <a:ln w="9525">
            <a:noFill/>
            <a:miter lim="800000"/>
            <a:headEnd/>
            <a:tailEnd/>
          </a:ln>
        </p:spPr>
        <p:txBody>
          <a:bodyPr anchor="ctr"/>
          <a:lstStyle/>
          <a:p>
            <a:pPr>
              <a:defRPr/>
            </a:pPr>
            <a:r>
              <a:rPr lang="en-US" sz="3600" b="1" kern="0" dirty="0" smtClean="0">
                <a:solidFill>
                  <a:schemeClr val="bg1"/>
                </a:solidFill>
                <a:latin typeface="+mn-lt"/>
                <a:ea typeface="+mj-ea"/>
                <a:cs typeface="+mj-cs"/>
              </a:rPr>
              <a:t>Helpful hints</a:t>
            </a:r>
            <a:endParaRPr lang="en-US" sz="3600" b="1" kern="0" dirty="0">
              <a:solidFill>
                <a:schemeClr val="bg1"/>
              </a:solidFill>
              <a:latin typeface="+mn-lt"/>
              <a:ea typeface="+mj-ea"/>
              <a:cs typeface="+mj-cs"/>
            </a:endParaRPr>
          </a:p>
        </p:txBody>
      </p:sp>
      <p:sp>
        <p:nvSpPr>
          <p:cNvPr id="9" name="Rectangle 3"/>
          <p:cNvSpPr txBox="1">
            <a:spLocks noChangeArrowheads="1"/>
          </p:cNvSpPr>
          <p:nvPr/>
        </p:nvSpPr>
        <p:spPr>
          <a:xfrm>
            <a:off x="6172200" y="152400"/>
            <a:ext cx="2819400" cy="114300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Calibri" pitchFamily="34" charset="0"/>
                <a:ea typeface="+mj-ea"/>
                <a:cs typeface="+mj-cs"/>
              </a:rPr>
              <a:t>Situation</a:t>
            </a:r>
            <a:r>
              <a:rPr kumimoji="0" lang="en-US" sz="2800" b="1" i="0" u="none" strike="noStrike" kern="0" cap="none" spc="0" normalizeH="0" noProof="0" dirty="0" smtClean="0">
                <a:ln>
                  <a:noFill/>
                </a:ln>
                <a:solidFill>
                  <a:schemeClr val="bg1"/>
                </a:solidFill>
                <a:effectLst/>
                <a:uLnTx/>
                <a:uFillTx/>
                <a:latin typeface="Calibri" pitchFamily="34" charset="0"/>
                <a:ea typeface="+mj-ea"/>
                <a:cs typeface="+mj-cs"/>
              </a:rPr>
              <a:t> </a:t>
            </a: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0" cap="none" spc="0" normalizeH="0" noProof="0" dirty="0" smtClean="0">
                <a:ln>
                  <a:noFill/>
                </a:ln>
                <a:solidFill>
                  <a:schemeClr val="bg1"/>
                </a:solidFill>
                <a:effectLst/>
                <a:uLnTx/>
                <a:uFillTx/>
                <a:latin typeface="Calibri" pitchFamily="34" charset="0"/>
                <a:ea typeface="+mj-ea"/>
                <a:cs typeface="+mj-cs"/>
              </a:rPr>
              <a:t>Analysis</a:t>
            </a:r>
            <a:endParaRPr kumimoji="0" lang="en-US" sz="2800" b="1" i="0" u="none" strike="noStrike" kern="0" cap="none" spc="0" normalizeH="0" baseline="0" noProof="0" dirty="0">
              <a:ln>
                <a:noFill/>
              </a:ln>
              <a:solidFill>
                <a:schemeClr val="bg1"/>
              </a:solidFill>
              <a:effectLst/>
              <a:uLnTx/>
              <a:uFillTx/>
              <a:latin typeface="Calibri" pitchFamily="34" charset="0"/>
              <a:ea typeface="+mj-ea"/>
              <a:cs typeface="+mj-cs"/>
            </a:endParaRPr>
          </a:p>
        </p:txBody>
      </p:sp>
    </p:spTree>
    <p:extLst>
      <p:ext uri="{BB962C8B-B14F-4D97-AF65-F5344CB8AC3E}">
        <p14:creationId xmlns:p14="http://schemas.microsoft.com/office/powerpoint/2010/main" val="2289632137"/>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6|1.5"/>
</p:tagLst>
</file>

<file path=ppt/tags/tag2.xml><?xml version="1.0" encoding="utf-8"?>
<p:tagLst xmlns:a="http://schemas.openxmlformats.org/drawingml/2006/main" xmlns:r="http://schemas.openxmlformats.org/officeDocument/2006/relationships" xmlns:p="http://schemas.openxmlformats.org/presentationml/2006/main">
  <p:tag name="TIMING" val="|7.6|1.5"/>
</p:tagLst>
</file>

<file path=ppt/theme/theme1.xml><?xml version="1.0" encoding="utf-8"?>
<a:theme xmlns:a="http://schemas.openxmlformats.org/drawingml/2006/main" name="7d_CCNet coach training presentation - 1BD_HWT_ES_Key_Points_Final">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7d_CCNet coach training presentation - 1BD_HWT_ES_Key_Points_Final.potx</Template>
  <TotalTime>2308</TotalTime>
  <Words>1637</Words>
  <Application>Microsoft Macintosh PowerPoint</Application>
  <PresentationFormat>Diavoorstelling (4:3)</PresentationFormat>
  <Paragraphs>246</Paragraphs>
  <Slides>24</Slides>
  <Notes>18</Notes>
  <HiddenSlides>0</HiddenSlides>
  <MMClips>0</MMClips>
  <ScaleCrop>false</ScaleCrop>
  <HeadingPairs>
    <vt:vector size="4" baseType="variant">
      <vt:variant>
        <vt:lpstr>Thema</vt:lpstr>
      </vt:variant>
      <vt:variant>
        <vt:i4>2</vt:i4>
      </vt:variant>
      <vt:variant>
        <vt:lpstr>Diatitels</vt:lpstr>
      </vt:variant>
      <vt:variant>
        <vt:i4>24</vt:i4>
      </vt:variant>
    </vt:vector>
  </HeadingPairs>
  <TitlesOfParts>
    <vt:vector size="26" baseType="lpstr">
      <vt:lpstr>7d_CCNet coach training presentation - 1BD_HWT_ES_Key_Points_Final</vt:lpstr>
      <vt:lpstr>Custom Design</vt:lpstr>
      <vt:lpstr>Ecosystem Services and Human Wellbeing</vt:lpstr>
      <vt:lpstr>PowerPoint-presentatie</vt:lpstr>
      <vt:lpstr>PowerPoint-presentatie</vt:lpstr>
      <vt:lpstr>PowerPoint-presentatie</vt:lpstr>
      <vt:lpstr>PowerPoint-presentatie</vt:lpstr>
      <vt:lpstr>To determine if they should include HWT and ES:</vt:lpstr>
      <vt:lpstr>PowerPoint-presentatie</vt:lpstr>
      <vt:lpstr>To define social scope:</vt:lpstr>
      <vt:lpstr>To identify Ecosystem Services:</vt:lpstr>
      <vt:lpstr>To identify Ecosystem Services:</vt:lpstr>
      <vt:lpstr>Including Ecosystem Services in your CM:</vt:lpstr>
      <vt:lpstr>To identify HWT</vt:lpstr>
      <vt:lpstr>To identify HWT:</vt:lpstr>
      <vt:lpstr>Including HWT in our CM:</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Nuclear Energy Institute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Britt</dc:creator>
  <cp:lastModifiedBy>Ilke Tilders</cp:lastModifiedBy>
  <cp:revision>209</cp:revision>
  <dcterms:created xsi:type="dcterms:W3CDTF">2002-12-14T17:41:30Z</dcterms:created>
  <dcterms:modified xsi:type="dcterms:W3CDTF">2013-09-17T19:15:14Z</dcterms:modified>
</cp:coreProperties>
</file>