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61"/>
  </p:notesMasterIdLst>
  <p:handoutMasterIdLst>
    <p:handoutMasterId r:id="rId62"/>
  </p:handoutMasterIdLst>
  <p:sldIdLst>
    <p:sldId id="430" r:id="rId3"/>
    <p:sldId id="337" r:id="rId4"/>
    <p:sldId id="258" r:id="rId5"/>
    <p:sldId id="434" r:id="rId6"/>
    <p:sldId id="259" r:id="rId7"/>
    <p:sldId id="316" r:id="rId8"/>
    <p:sldId id="315" r:id="rId9"/>
    <p:sldId id="268" r:id="rId10"/>
    <p:sldId id="269" r:id="rId11"/>
    <p:sldId id="260" r:id="rId12"/>
    <p:sldId id="282" r:id="rId13"/>
    <p:sldId id="275" r:id="rId14"/>
    <p:sldId id="266" r:id="rId15"/>
    <p:sldId id="431" r:id="rId16"/>
    <p:sldId id="432" r:id="rId17"/>
    <p:sldId id="292" r:id="rId18"/>
    <p:sldId id="387" r:id="rId19"/>
    <p:sldId id="341" r:id="rId20"/>
    <p:sldId id="319" r:id="rId21"/>
    <p:sldId id="334" r:id="rId22"/>
    <p:sldId id="413" r:id="rId23"/>
    <p:sldId id="324" r:id="rId24"/>
    <p:sldId id="426" r:id="rId25"/>
    <p:sldId id="424" r:id="rId26"/>
    <p:sldId id="330" r:id="rId27"/>
    <p:sldId id="331" r:id="rId28"/>
    <p:sldId id="436" r:id="rId29"/>
    <p:sldId id="437" r:id="rId30"/>
    <p:sldId id="342" r:id="rId31"/>
    <p:sldId id="343" r:id="rId32"/>
    <p:sldId id="344" r:id="rId33"/>
    <p:sldId id="386" r:id="rId34"/>
    <p:sldId id="389" r:id="rId35"/>
    <p:sldId id="390" r:id="rId36"/>
    <p:sldId id="415" r:id="rId37"/>
    <p:sldId id="392" r:id="rId38"/>
    <p:sldId id="391" r:id="rId39"/>
    <p:sldId id="393" r:id="rId40"/>
    <p:sldId id="395" r:id="rId41"/>
    <p:sldId id="394" r:id="rId42"/>
    <p:sldId id="405" r:id="rId43"/>
    <p:sldId id="406" r:id="rId44"/>
    <p:sldId id="400" r:id="rId45"/>
    <p:sldId id="396" r:id="rId46"/>
    <p:sldId id="416" r:id="rId47"/>
    <p:sldId id="398" r:id="rId48"/>
    <p:sldId id="401" r:id="rId49"/>
    <p:sldId id="404" r:id="rId50"/>
    <p:sldId id="408" r:id="rId51"/>
    <p:sldId id="409" r:id="rId52"/>
    <p:sldId id="410" r:id="rId53"/>
    <p:sldId id="418" r:id="rId54"/>
    <p:sldId id="419" r:id="rId55"/>
    <p:sldId id="420" r:id="rId56"/>
    <p:sldId id="425" r:id="rId57"/>
    <p:sldId id="421" r:id="rId58"/>
    <p:sldId id="422" r:id="rId59"/>
    <p:sldId id="435" r:id="rId6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CC"/>
    <a:srgbClr val="66CCFF"/>
    <a:srgbClr val="66FF33"/>
    <a:srgbClr val="CC3300"/>
    <a:srgbClr val="CCFFCC"/>
    <a:srgbClr val="99FF99"/>
    <a:srgbClr val="99FF66"/>
    <a:srgbClr val="FF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9422" autoAdjust="0"/>
  </p:normalViewPr>
  <p:slideViewPr>
    <p:cSldViewPr>
      <p:cViewPr varScale="1">
        <p:scale>
          <a:sx n="50" d="100"/>
          <a:sy n="50" d="100"/>
        </p:scale>
        <p:origin x="-47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97EC3-DA2D-334B-8E05-1C23DF9ED504}" type="datetimeFigureOut">
              <a:rPr lang="es-ES" smtClean="0"/>
              <a:t>30/04/2014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53B8F-EAC3-8347-93CA-1A1DBB3C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0468-AE28-47A5-9E07-3E0469F7C6C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8C43-E0C5-4AB4-9624-61C02940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2756-B10A-4E26-AB90-F192250D53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presentation has been developed by Foundations of Success.</a:t>
            </a:r>
          </a:p>
          <a:p>
            <a:endParaRPr lang="en-US" smtClean="0"/>
          </a:p>
          <a:p>
            <a:r>
              <a:rPr lang="en-US" smtClean="0"/>
              <a:t>This work is licensed under the Creative Commons Attribution-Noncommercial-Share Alike 3.0 License. To view a copy of this license, visit </a:t>
            </a:r>
            <a:r>
              <a:rPr lang="en-US" u="sng" smtClean="0">
                <a:hlinkClick r:id="rId3"/>
              </a:rPr>
              <a:t>http://creativecommons.org/licenses/by-nc-sa/3.0/</a:t>
            </a:r>
            <a:r>
              <a:rPr lang="en-US" smtClean="0"/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4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BE NECESSARY</a:t>
            </a:r>
            <a:r>
              <a:rPr lang="en-US" baseline="0" dirty="0" smtClean="0"/>
              <a:t> TO INCLUDE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4 &amp; 5 – do in results chain mode??</a:t>
            </a:r>
          </a:p>
          <a:p>
            <a:r>
              <a:rPr lang="en-US" dirty="0" smtClean="0"/>
              <a:t>Step 6 – discussion might have to come in when</a:t>
            </a:r>
            <a:r>
              <a:rPr lang="en-US" baseline="0" dirty="0" smtClean="0"/>
              <a:t> identifying HWT, but you won’t have results chains developed yet, so too early to introduce concept of socially beneficial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– CS</a:t>
            </a:r>
          </a:p>
          <a:p>
            <a:r>
              <a:rPr lang="en-US" baseline="0" dirty="0" smtClean="0"/>
              <a:t>OS – IT</a:t>
            </a:r>
          </a:p>
          <a:p>
            <a:r>
              <a:rPr lang="en-US" baseline="0" dirty="0" smtClean="0"/>
              <a:t>Teaching HWT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1 and 2 are iterative </a:t>
            </a:r>
            <a:r>
              <a:rPr lang="en-US" smtClean="0"/>
              <a:t>and/or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Mental note: substitution</a:t>
            </a:r>
            <a:r>
              <a:rPr lang="en-US" baseline="0" dirty="0" smtClean="0"/>
              <a:t>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Will format once we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attribute does not really directly tie to goal.  Is this a reasonable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Discussion: What can we show as plausible causality?  How does this influence what constitutes a HWB attribute in the context of a conservation project? 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example – attribute does not really tie to goal – Is it a reasonable goal?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Necessary for achieving conservation, but it also has direct social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Ilke – I animated</a:t>
            </a:r>
            <a:r>
              <a:rPr lang="en-US" baseline="0" dirty="0" smtClean="0"/>
              <a:t> this one, in part b/c difficult to read if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3: HWB enhanced via multiple avenues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2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52C5AD-428E-47D5-9CAC-E74DCB6D4E04}" type="slidenum">
              <a:rPr lang="en-US">
                <a:solidFill>
                  <a:prstClr val="black"/>
                </a:solidFill>
              </a:rPr>
              <a:pPr eaLnBrk="1" hangingPunct="1"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Pink boxes represent direct and indirect threats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9A28DA-EAF4-4713-9236-9603390AC90B}" type="slidenum">
              <a:rPr lang="en-US">
                <a:solidFill>
                  <a:prstClr val="black"/>
                </a:solidFill>
              </a:rPr>
              <a:pPr eaLnBrk="1" hangingPunct="1"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Pink boxes represent direct and indirect threats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E7CC8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9D26E0-3C88-4A93-AE86-6CDD9233D98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essence of what we are proposing – when people have applied HWT without guidance, ecosystem services have been all over the place.  This says that they are a service provided by a well functioning conservation target and that these services can benefit people and thus contribute to human wellbeing.</a:t>
            </a:r>
          </a:p>
          <a:p>
            <a:endParaRPr lang="en-US" baseline="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 smtClean="0"/>
              <a:t>“If a project team decides it is important to clarify the ultimate benefits of their conservation work to people, it should include human wellbeing targets.  </a:t>
            </a:r>
            <a:r>
              <a:rPr lang="en-US" sz="1200" b="1" u="sng" dirty="0" smtClean="0"/>
              <a:t>In the context of a conservation project, human wellbeing targets focus on those components of human wellbeing affected by the status of conservation targets</a:t>
            </a:r>
            <a:r>
              <a:rPr lang="en-US" sz="1200" b="1" dirty="0" smtClean="0"/>
              <a:t>.  </a:t>
            </a:r>
            <a:r>
              <a:rPr lang="en-US" sz="1200" dirty="0" smtClean="0"/>
              <a:t>For example, forestry-based livelihoods could be a human wellbeing target in a project that is working to conserve forest resources for biodiversity and sustainable use purposes.  All human wellbeing targets at a site should collectively represent the array of human wellbeing needs dependent on the conservation targets.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 smtClean="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 smtClean="0"/>
              <a:t>In a conceptual model, human wellbeing targets are </a:t>
            </a:r>
            <a:r>
              <a:rPr lang="en-US" sz="1200" b="1" u="sng" dirty="0" smtClean="0"/>
              <a:t>shown to the right of conservation targets, influenced by the status of conservation targets and the ecosystem services that depend on biodiversity conservation </a:t>
            </a:r>
            <a:r>
              <a:rPr lang="en-US" sz="1200" dirty="0" smtClean="0"/>
              <a:t>(Figure 5 and Figure 6).  </a:t>
            </a:r>
            <a:r>
              <a:rPr lang="en-US" sz="1200" b="1" u="sng" dirty="0" smtClean="0"/>
              <a:t>Though important, they are not the focus driving a conservation project.  As such, they are considered in the situation analysis, rather than Step 1B</a:t>
            </a:r>
            <a:r>
              <a:rPr lang="en-US" sz="1200" dirty="0" smtClean="0"/>
              <a:t>.  As further described in Step 2A on assumptions and objectives, some conservation strategies may have socially-beneficial results, which are treated differently than human wellbeing targets in the planning process. “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Sequence:</a:t>
            </a:r>
          </a:p>
          <a:p>
            <a:r>
              <a:rPr lang="en-US" dirty="0" smtClean="0"/>
              <a:t>Basic</a:t>
            </a:r>
            <a:r>
              <a:rPr lang="en-US" baseline="0" dirty="0" smtClean="0"/>
              <a:t> relationship</a:t>
            </a:r>
          </a:p>
          <a:p>
            <a:r>
              <a:rPr lang="en-US" baseline="0" dirty="0" smtClean="0"/>
              <a:t>But, you could extend this out too b/c these sorts of strategies can also contribute to HWB via ecosystem services</a:t>
            </a:r>
          </a:p>
          <a:p>
            <a:r>
              <a:rPr lang="en-US" baseline="0" dirty="0" smtClean="0"/>
              <a:t>And, if you wanted, you could even make the connection more explicit and show a link from get more income on LH side to forestry livelihoods on RH side…but that’s getting into guidance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8C43-E0C5-4AB4-9624-61C029409E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5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AD1F-26FB-4D80-A360-0A3C6E143A21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CNet PP header blank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8E85-DC71-4266-A82D-FA474806024F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8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7494-3BA6-41BA-AAE0-320ADCE6A5F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CNet PP header blank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15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67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9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3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D01E-9542-416D-8FDE-9151AAF96C72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07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41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41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8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1488-330F-4BF9-9AF6-F609D7D4C0F2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F920-74B4-4955-99C2-E31742A93297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F87-8C4E-4983-A588-523BBF0CE198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51B1-9103-4C26-BDB8-3BF0C40915E3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EF58-E790-4925-A1BE-7F967EA5B6B0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D15C-6FF5-41E7-8D2A-FC7EEC49B3BE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BE1D-652C-4041-819E-A5524C4CBC62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CC1B-9CF4-48D8-8422-806FA341910A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D89A-D6DD-4AB1-9490-210616DB2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667000"/>
            <a:ext cx="7472363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pic>
        <p:nvPicPr>
          <p:cNvPr id="1029" name="Picture 7" descr="CCNet PP header blank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clasch@tnc.org" TargetMode="External"/><Relationship Id="rId2" Type="http://schemas.openxmlformats.org/officeDocument/2006/relationships/hyperlink" Target="mailto:marcia@fosonline.or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6172200"/>
            <a:ext cx="7391400" cy="685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Daniel Hayden, Rare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Marcia Brown, Foundations of Success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7336" y="1756792"/>
            <a:ext cx="8635144" cy="1168152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400" dirty="0" err="1" smtClean="0"/>
              <a:t>Integración</a:t>
            </a:r>
            <a:r>
              <a:rPr lang="en-US" sz="3400" dirty="0" smtClean="0"/>
              <a:t> de </a:t>
            </a:r>
            <a:r>
              <a:rPr lang="en-US" sz="3400" dirty="0" err="1" smtClean="0"/>
              <a:t>Objetos</a:t>
            </a:r>
            <a:r>
              <a:rPr lang="en-US" sz="3400" dirty="0" smtClean="0"/>
              <a:t> de </a:t>
            </a:r>
            <a:r>
              <a:rPr lang="en-US" sz="3400" dirty="0" err="1" smtClean="0"/>
              <a:t>Bienestar</a:t>
            </a:r>
            <a:r>
              <a:rPr lang="en-US" sz="3400" dirty="0" smtClean="0"/>
              <a:t> </a:t>
            </a:r>
            <a:r>
              <a:rPr lang="en-US" sz="3400" dirty="0" err="1" smtClean="0"/>
              <a:t>Humano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smtClean="0"/>
              <a:t>a los </a:t>
            </a:r>
            <a:r>
              <a:rPr lang="en-US" sz="3400" dirty="0" err="1" smtClean="0"/>
              <a:t>Estándares</a:t>
            </a:r>
            <a:r>
              <a:rPr lang="en-US" sz="3400" dirty="0" smtClean="0"/>
              <a:t> </a:t>
            </a:r>
            <a:r>
              <a:rPr lang="en-US" sz="3400" dirty="0" err="1" smtClean="0"/>
              <a:t>Abiertos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008113" y="467961"/>
            <a:ext cx="8532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</a:rPr>
              <a:t>Capacitación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</a:rPr>
              <a:t>para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Coaches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Conservación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1" descr="01Loreto-MiscFishing_066.jpg"/>
          <p:cNvPicPr>
            <a:picLocks noChangeAspect="1"/>
          </p:cNvPicPr>
          <p:nvPr/>
        </p:nvPicPr>
        <p:blipFill>
          <a:blip r:embed="rId3" cstate="print"/>
          <a:srcRect t="26250" b="11250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56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HWT en </a:t>
            </a:r>
            <a:r>
              <a:rPr lang="en-US" sz="4000" dirty="0" err="1" smtClean="0"/>
              <a:t>Práctica</a:t>
            </a:r>
            <a:r>
              <a:rPr lang="en-US" sz="4000" dirty="0" smtClean="0"/>
              <a:t> – </a:t>
            </a:r>
            <a:r>
              <a:rPr lang="en-US" sz="4000" dirty="0" err="1" smtClean="0"/>
              <a:t>ejemplo</a:t>
            </a:r>
            <a:r>
              <a:rPr lang="en-US" sz="4000" dirty="0" smtClean="0"/>
              <a:t> 3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PSP Eco-HWB Slide 3.png"/>
          <p:cNvPicPr>
            <a:picLocks noChangeAspect="1"/>
          </p:cNvPicPr>
          <p:nvPr/>
        </p:nvPicPr>
        <p:blipFill rotWithShape="1">
          <a:blip r:embed="rId2" cstate="print"/>
          <a:srcRect l="79363" t="7095" b="2849"/>
          <a:stretch/>
        </p:blipFill>
        <p:spPr>
          <a:xfrm>
            <a:off x="4038600" y="1102093"/>
            <a:ext cx="1677828" cy="5760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66712" y="1406893"/>
            <a:ext cx="1236345" cy="6477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1488" y="1408262"/>
            <a:ext cx="35571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bienestar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humano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conflicto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directo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con la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conservación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5240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HWT en </a:t>
            </a:r>
            <a:r>
              <a:rPr lang="en-US" sz="3200" b="1" dirty="0" err="1" smtClean="0"/>
              <a:t>Práctica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ejemplo</a:t>
            </a:r>
            <a:r>
              <a:rPr lang="en-US" sz="3200" b="1" dirty="0" smtClean="0"/>
              <a:t> 4</a:t>
            </a:r>
            <a:br>
              <a:rPr lang="en-US" sz="3200" b="1" dirty="0" smtClean="0"/>
            </a:br>
            <a:r>
              <a:rPr lang="en-US" sz="2200" dirty="0" err="1" smtClean="0"/>
              <a:t>Indicadores</a:t>
            </a:r>
            <a:r>
              <a:rPr lang="en-US" sz="2200" dirty="0" smtClean="0"/>
              <a:t> </a:t>
            </a:r>
            <a:r>
              <a:rPr lang="en-US" sz="2200" dirty="0" err="1" smtClean="0"/>
              <a:t>socioeconómicos</a:t>
            </a:r>
            <a:r>
              <a:rPr lang="en-US" sz="2200" dirty="0" smtClean="0"/>
              <a:t>, </a:t>
            </a:r>
            <a:r>
              <a:rPr lang="en-US" sz="2200" dirty="0" err="1" smtClean="0"/>
              <a:t>otros</a:t>
            </a:r>
            <a:r>
              <a:rPr lang="en-US" sz="2200" dirty="0" smtClean="0"/>
              <a:t> </a:t>
            </a:r>
            <a:r>
              <a:rPr lang="en-US" sz="2200" dirty="0" err="1" smtClean="0"/>
              <a:t>factoress</a:t>
            </a:r>
            <a:r>
              <a:rPr lang="en-US" sz="2200" dirty="0" smtClean="0"/>
              <a:t> </a:t>
            </a:r>
            <a:r>
              <a:rPr lang="en-US" sz="2200" dirty="0" err="1" smtClean="0"/>
              <a:t>fuera</a:t>
            </a:r>
            <a:r>
              <a:rPr lang="en-US" sz="2200" dirty="0" smtClean="0"/>
              <a:t> del </a:t>
            </a:r>
            <a:r>
              <a:rPr lang="en-US" sz="2200" dirty="0" err="1" smtClean="0"/>
              <a:t>dominio</a:t>
            </a:r>
            <a:r>
              <a:rPr lang="en-US" sz="2200" dirty="0" smtClean="0"/>
              <a:t> de </a:t>
            </a:r>
            <a:r>
              <a:rPr lang="en-US" sz="2200" dirty="0" err="1" smtClean="0"/>
              <a:t>conservación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6898128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3431"/>
          <a:stretch/>
        </p:blipFill>
        <p:spPr bwMode="auto">
          <a:xfrm>
            <a:off x="228600" y="1644444"/>
            <a:ext cx="8736229" cy="52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HWT en </a:t>
            </a:r>
            <a:r>
              <a:rPr lang="en-US" sz="4000" b="1" dirty="0" err="1" smtClean="0"/>
              <a:t>Práctica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ejemplo</a:t>
            </a:r>
            <a:r>
              <a:rPr lang="en-US" sz="4000" b="1" dirty="0" smtClean="0"/>
              <a:t> 5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9324" y="1089133"/>
            <a:ext cx="4638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queda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claro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qué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causa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qué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0525"/>
            <a:ext cx="68770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06" y="1000108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ecosistémicos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audiencias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estrategias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potenciales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HWTs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937125"/>
            <a:ext cx="6877050" cy="16668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Estrategias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623" y="4403725"/>
            <a:ext cx="6877050" cy="5333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Servicios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Ecosistémicos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717925"/>
            <a:ext cx="6877050" cy="26669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Audiencia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797675"/>
            <a:ext cx="2133600" cy="365125"/>
          </a:xfrm>
        </p:spPr>
        <p:txBody>
          <a:bodyPr/>
          <a:lstStyle/>
          <a:p>
            <a:fld id="{A00FD89A-D6DD-4AB1-9490-210616DB22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4366" y="1428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HWT en </a:t>
            </a:r>
            <a:r>
              <a:rPr lang="en-US" sz="4000" b="1" dirty="0" err="1" smtClean="0"/>
              <a:t>Práctica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ejemplo</a:t>
            </a:r>
            <a:r>
              <a:rPr lang="en-US" sz="4000" b="1" dirty="0" smtClean="0"/>
              <a:t>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56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La </a:t>
            </a:r>
            <a:r>
              <a:rPr lang="en-US" dirty="0" err="1" smtClean="0">
                <a:ea typeface="ＭＳ Ｐゴシック" pitchFamily="34" charset="-128"/>
              </a:rPr>
              <a:t>Alianza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para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Medidas</a:t>
            </a:r>
            <a:r>
              <a:rPr lang="en-US" dirty="0" smtClean="0">
                <a:ea typeface="ＭＳ Ｐゴシック" pitchFamily="34" charset="-128"/>
              </a:rPr>
              <a:t> en la </a:t>
            </a:r>
            <a:r>
              <a:rPr lang="en-US" dirty="0" err="1" smtClean="0">
                <a:ea typeface="ＭＳ Ｐゴシック" pitchFamily="34" charset="-128"/>
              </a:rPr>
              <a:t>Conservación</a:t>
            </a:r>
            <a:r>
              <a:rPr lang="en-US" dirty="0" smtClean="0">
                <a:ea typeface="ＭＳ Ｐゴシック" pitchFamily="34" charset="-128"/>
              </a:rPr>
              <a:t> (CMP):</a:t>
            </a:r>
          </a:p>
        </p:txBody>
      </p:sp>
      <p:pic>
        <p:nvPicPr>
          <p:cNvPr id="11267" name="Picture 2" descr="TNCLogoPrimary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1818610"/>
            <a:ext cx="17160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 descr="FOS 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78" y="1782762"/>
            <a:ext cx="1206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52987"/>
            <a:ext cx="18859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5873750"/>
            <a:ext cx="1395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5902325"/>
            <a:ext cx="1781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95" y="1975754"/>
            <a:ext cx="18669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46" y="3016250"/>
            <a:ext cx="13287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84" y="3022660"/>
            <a:ext cx="1244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9" y="1912876"/>
            <a:ext cx="757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10410" r="14195" b="10095"/>
          <a:stretch>
            <a:fillRect/>
          </a:stretch>
        </p:blipFill>
        <p:spPr bwMode="auto">
          <a:xfrm>
            <a:off x="7305926" y="1830930"/>
            <a:ext cx="511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2832020"/>
            <a:ext cx="9366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835525"/>
            <a:ext cx="1422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77" y="2843212"/>
            <a:ext cx="1247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827712"/>
            <a:ext cx="16494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708525"/>
            <a:ext cx="14414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5857875"/>
            <a:ext cx="16589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846637"/>
            <a:ext cx="1719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/>
          <a:stretch>
            <a:fillRect/>
          </a:stretch>
        </p:blipFill>
        <p:spPr bwMode="auto">
          <a:xfrm>
            <a:off x="7754740" y="2954699"/>
            <a:ext cx="835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81" y="1965325"/>
            <a:ext cx="18430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11612"/>
            <a:ext cx="17319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7" name="Group 1"/>
          <p:cNvGrpSpPr>
            <a:grpSpLocks/>
          </p:cNvGrpSpPr>
          <p:nvPr/>
        </p:nvGrpSpPr>
        <p:grpSpPr bwMode="auto">
          <a:xfrm>
            <a:off x="282575" y="3927475"/>
            <a:ext cx="1946275" cy="671512"/>
            <a:chOff x="219075" y="-739776"/>
            <a:chExt cx="2917825" cy="981076"/>
          </a:xfrm>
        </p:grpSpPr>
        <p:pic>
          <p:nvPicPr>
            <p:cNvPr id="11290" name="Picture 24" descr="Ela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12"/>
            <a:stretch>
              <a:fillRect/>
            </a:stretch>
          </p:blipFill>
          <p:spPr bwMode="auto">
            <a:xfrm>
              <a:off x="219075" y="-739775"/>
              <a:ext cx="270192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24" descr="Elap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50"/>
            <a:stretch>
              <a:fillRect/>
            </a:stretch>
          </p:blipFill>
          <p:spPr bwMode="auto">
            <a:xfrm>
              <a:off x="2081213" y="-739776"/>
              <a:ext cx="1055687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8" name="Picture 26" descr="http://www.catie.ac.cr/BANCOMEDIOS/IMAGENES/LOGOAZUL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29796"/>
          <a:stretch>
            <a:fillRect/>
          </a:stretch>
        </p:blipFill>
        <p:spPr bwMode="auto">
          <a:xfrm>
            <a:off x="4341813" y="4049712"/>
            <a:ext cx="1828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8" descr="Wildlife Conservation Network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0959" b="14276"/>
          <a:stretch>
            <a:fillRect/>
          </a:stretch>
        </p:blipFill>
        <p:spPr bwMode="auto">
          <a:xfrm>
            <a:off x="6361113" y="4000500"/>
            <a:ext cx="2559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37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del CMP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37" y="165821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Daniel Hayden</a:t>
            </a:r>
          </a:p>
          <a:p>
            <a:r>
              <a:rPr lang="en-US" dirty="0" smtClean="0"/>
              <a:t>Caroline Stem, Ilke Tilders y Marcia Brown  </a:t>
            </a:r>
          </a:p>
          <a:p>
            <a:r>
              <a:rPr lang="en-US" dirty="0" smtClean="0"/>
              <a:t>Judy Boshoven            (antes        )</a:t>
            </a:r>
          </a:p>
          <a:p>
            <a:r>
              <a:rPr lang="en-US" dirty="0" smtClean="0"/>
              <a:t>Cristina </a:t>
            </a:r>
            <a:r>
              <a:rPr lang="en-US" dirty="0" err="1" smtClean="0"/>
              <a:t>Lasch</a:t>
            </a:r>
            <a:endParaRPr lang="en-US" dirty="0" smtClean="0"/>
          </a:p>
          <a:p>
            <a:r>
              <a:rPr lang="en-US" dirty="0"/>
              <a:t>Eduardo </a:t>
            </a:r>
            <a:r>
              <a:rPr lang="en-US" dirty="0" smtClean="0"/>
              <a:t>Secaira, </a:t>
            </a:r>
            <a:r>
              <a:rPr lang="en-US" dirty="0" err="1" smtClean="0"/>
              <a:t>consultor</a:t>
            </a:r>
            <a:r>
              <a:rPr lang="en-US" dirty="0" smtClean="0"/>
              <a:t> </a:t>
            </a:r>
            <a:r>
              <a:rPr lang="en-US" dirty="0" err="1" smtClean="0"/>
              <a:t>independiente</a:t>
            </a:r>
            <a:endParaRPr lang="en-US" dirty="0" smtClean="0"/>
          </a:p>
          <a:p>
            <a:r>
              <a:rPr lang="en-US" dirty="0" smtClean="0"/>
              <a:t>Jean Gael </a:t>
            </a:r>
            <a:r>
              <a:rPr lang="en-US" dirty="0" err="1" smtClean="0"/>
              <a:t>Collomb</a:t>
            </a:r>
            <a:endParaRPr lang="en-US" dirty="0" smtClean="0"/>
          </a:p>
          <a:p>
            <a:r>
              <a:rPr lang="en-US" dirty="0" smtClean="0"/>
              <a:t>Madeleine </a:t>
            </a:r>
            <a:r>
              <a:rPr lang="en-US" dirty="0" err="1" smtClean="0"/>
              <a:t>Bottrill</a:t>
            </a:r>
            <a:endParaRPr lang="en-US" dirty="0" smtClean="0"/>
          </a:p>
          <a:p>
            <a:r>
              <a:rPr lang="en-US" dirty="0" smtClean="0"/>
              <a:t>Barbara Best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Wilkie</a:t>
            </a:r>
            <a:endParaRPr lang="en-US" dirty="0" smtClean="0"/>
          </a:p>
          <a:p>
            <a:r>
              <a:rPr lang="en-US" dirty="0" smtClean="0"/>
              <a:t>Judy </a:t>
            </a:r>
            <a:r>
              <a:rPr lang="en-US" dirty="0" err="1" smtClean="0"/>
              <a:t>Braus</a:t>
            </a:r>
            <a:r>
              <a:rPr lang="en-US" dirty="0" smtClean="0"/>
              <a:t>, NAAEE (antes              )</a:t>
            </a:r>
          </a:p>
          <a:p>
            <a:endParaRPr lang="en-US" sz="2400" dirty="0" smtClean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84" y="1582019"/>
            <a:ext cx="1041859" cy="52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OS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2842"/>
            <a:ext cx="662326" cy="5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NCLogoPrimary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87" y="2838946"/>
            <a:ext cx="1045189" cy="5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Wildlife Conservation Net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0959" b="14276"/>
          <a:stretch>
            <a:fillRect/>
          </a:stretch>
        </p:blipFill>
        <p:spPr bwMode="auto">
          <a:xfrm>
            <a:off x="3577142" y="3703042"/>
            <a:ext cx="1794052" cy="36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61" y="4071423"/>
            <a:ext cx="1278696" cy="4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26" y="4953041"/>
            <a:ext cx="377959" cy="3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/>
          <a:stretch>
            <a:fillRect/>
          </a:stretch>
        </p:blipFill>
        <p:spPr bwMode="auto">
          <a:xfrm>
            <a:off x="4854286" y="2463315"/>
            <a:ext cx="504939" cy="4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FOS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76" y="2463315"/>
            <a:ext cx="554442" cy="4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74" y="5337339"/>
            <a:ext cx="940967" cy="4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creen shot 2013-07-23 at 9.32.4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19" y="4480033"/>
            <a:ext cx="1494928" cy="4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34688"/>
            <a:ext cx="5715000" cy="23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 err="1" smtClean="0"/>
              <a:t>Tabajo</a:t>
            </a:r>
            <a:r>
              <a:rPr lang="en-US" sz="3400" b="1" dirty="0" smtClean="0"/>
              <a:t> </a:t>
            </a:r>
            <a:r>
              <a:rPr lang="en-US" sz="3400" dirty="0" err="1" smtClean="0"/>
              <a:t>para</a:t>
            </a:r>
            <a:r>
              <a:rPr lang="en-US" sz="3400" dirty="0" smtClean="0"/>
              <a:t> </a:t>
            </a:r>
            <a:r>
              <a:rPr lang="en-US" sz="3400" dirty="0" err="1" smtClean="0"/>
              <a:t>Abordar</a:t>
            </a:r>
            <a:r>
              <a:rPr lang="en-US" sz="3400" dirty="0" smtClean="0"/>
              <a:t> el </a:t>
            </a:r>
            <a:r>
              <a:rPr lang="en-US" sz="3400" b="1" dirty="0" err="1" smtClean="0"/>
              <a:t>Problema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hasta</a:t>
            </a:r>
            <a:r>
              <a:rPr lang="en-US" sz="3400" b="1" dirty="0" smtClean="0"/>
              <a:t> la </a:t>
            </a:r>
            <a:r>
              <a:rPr lang="en-US" sz="3400" b="1" dirty="0" err="1" smtClean="0"/>
              <a:t>Fecha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US" sz="3000" dirty="0" smtClean="0"/>
              <a:t>CMP working group from Summit 2010 </a:t>
            </a:r>
          </a:p>
          <a:p>
            <a:r>
              <a:rPr lang="en-US" sz="3000" dirty="0" smtClean="0"/>
              <a:t>Working group follow up in September 2011 </a:t>
            </a:r>
            <a:br>
              <a:rPr lang="en-US" sz="3000" dirty="0" smtClean="0"/>
            </a:br>
            <a:r>
              <a:rPr lang="en-US" sz="1800" dirty="0" smtClean="0"/>
              <a:t>(FOS staff, Judy Boshoven, and Judy </a:t>
            </a:r>
            <a:r>
              <a:rPr lang="en-US" sz="1800" dirty="0" err="1" smtClean="0"/>
              <a:t>Braus</a:t>
            </a:r>
            <a:r>
              <a:rPr lang="en-US" sz="1800" dirty="0" smtClean="0"/>
              <a:t>)</a:t>
            </a:r>
          </a:p>
          <a:p>
            <a:r>
              <a:rPr lang="en-US" sz="3000" dirty="0" smtClean="0"/>
              <a:t>FOS lab meeting – October 2011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(Amielle DeWan, Cristina Lasch, </a:t>
            </a:r>
            <a:r>
              <a:rPr lang="en-US" sz="1800" dirty="0" err="1" smtClean="0"/>
              <a:t>Estuardo</a:t>
            </a:r>
            <a:r>
              <a:rPr lang="en-US" sz="1800" dirty="0" smtClean="0"/>
              <a:t> </a:t>
            </a:r>
            <a:r>
              <a:rPr lang="en-US" sz="1800" dirty="0" err="1" smtClean="0"/>
              <a:t>Secaira</a:t>
            </a:r>
            <a:r>
              <a:rPr lang="en-US" sz="1800" dirty="0" smtClean="0"/>
              <a:t>, John Morrison, Judy Boshoven, Tess Present &amp; FOS)</a:t>
            </a:r>
          </a:p>
          <a:p>
            <a:r>
              <a:rPr lang="en-US" sz="3000" dirty="0" smtClean="0"/>
              <a:t>Working group from Measures Summit 2011 </a:t>
            </a:r>
            <a:br>
              <a:rPr lang="en-US" sz="3000" dirty="0" smtClean="0"/>
            </a:br>
            <a:r>
              <a:rPr lang="en-US" sz="1800" dirty="0" smtClean="0"/>
              <a:t>Produced revisions to OS (accepted May 2012), developed guidance (under review)</a:t>
            </a:r>
            <a:br>
              <a:rPr lang="en-US" sz="1800" dirty="0" smtClean="0"/>
            </a:br>
            <a:endParaRPr lang="en-US" sz="1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Temas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Antecedentes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esperar</a:t>
            </a:r>
            <a:r>
              <a:rPr lang="en-US" dirty="0" smtClean="0"/>
              <a:t> de los EA </a:t>
            </a:r>
            <a:r>
              <a:rPr lang="en-US" dirty="0" err="1" smtClean="0"/>
              <a:t>actualizados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Enseñando</a:t>
            </a:r>
            <a:r>
              <a:rPr lang="en-US" dirty="0" smtClean="0"/>
              <a:t> HWT</a:t>
            </a:r>
          </a:p>
          <a:p>
            <a:r>
              <a:rPr lang="en-US" dirty="0" err="1" smtClean="0"/>
              <a:t>Discusión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8001000" cy="68580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Definición</a:t>
            </a:r>
            <a:r>
              <a:rPr lang="en-US" dirty="0" smtClean="0"/>
              <a:t> formal de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los 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Vínculo</a:t>
            </a:r>
            <a:r>
              <a:rPr lang="en-US" dirty="0" smtClean="0"/>
              <a:t> a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</a:t>
            </a:r>
            <a:r>
              <a:rPr lang="en-US" dirty="0" err="1" smtClean="0"/>
              <a:t>vía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socialmente</a:t>
            </a:r>
            <a:r>
              <a:rPr lang="en-US" dirty="0" smtClean="0"/>
              <a:t> </a:t>
            </a:r>
            <a:r>
              <a:rPr lang="en-US" dirty="0" err="1" smtClean="0"/>
              <a:t>benéficos</a:t>
            </a:r>
            <a:r>
              <a:rPr lang="en-US" dirty="0" smtClean="0"/>
              <a:t> y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no son lo </a:t>
            </a:r>
            <a:r>
              <a:rPr lang="en-US" dirty="0" err="1" smtClean="0"/>
              <a:t>mismo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¿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esperar</a:t>
            </a:r>
            <a:r>
              <a:rPr lang="en-US" sz="4000" dirty="0" smtClean="0"/>
              <a:t> de los EA </a:t>
            </a:r>
            <a:r>
              <a:rPr lang="en-US" sz="4000" dirty="0" err="1" smtClean="0"/>
              <a:t>actualizados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1. </a:t>
            </a:r>
            <a:r>
              <a:rPr lang="en-US" sz="3600" dirty="0" err="1" smtClean="0"/>
              <a:t>Definir</a:t>
            </a:r>
            <a:r>
              <a:rPr lang="en-US" sz="3600" dirty="0" smtClean="0"/>
              <a:t> </a:t>
            </a:r>
            <a:r>
              <a:rPr lang="en-US" sz="3600" dirty="0" err="1" smtClean="0"/>
              <a:t>formalmente</a:t>
            </a:r>
            <a:r>
              <a:rPr lang="en-US" sz="3600" dirty="0" smtClean="0"/>
              <a:t> </a:t>
            </a:r>
            <a:r>
              <a:rPr lang="en-US" sz="3600" dirty="0" err="1" smtClean="0"/>
              <a:t>Bienestar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 </a:t>
            </a:r>
            <a:r>
              <a:rPr lang="en-US" sz="3600" dirty="0" err="1" smtClean="0"/>
              <a:t>dentro</a:t>
            </a:r>
            <a:r>
              <a:rPr lang="en-US" sz="3600" dirty="0" smtClean="0"/>
              <a:t> del </a:t>
            </a:r>
            <a:r>
              <a:rPr lang="en-US" sz="3600" dirty="0" err="1" smtClean="0"/>
              <a:t>contexto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Estándares</a:t>
            </a:r>
            <a:r>
              <a:rPr lang="en-US" sz="3600" dirty="0" smtClean="0"/>
              <a:t> </a:t>
            </a:r>
            <a:r>
              <a:rPr lang="en-US" sz="3600" dirty="0" err="1" smtClean="0"/>
              <a:t>Abiertos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 err="1" smtClean="0"/>
              <a:t>Definición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Objetos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Bienestar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Humano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Aspectos</a:t>
            </a:r>
            <a:r>
              <a:rPr lang="en-US" sz="2800" dirty="0" smtClean="0"/>
              <a:t> del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* en los </a:t>
            </a:r>
            <a:r>
              <a:rPr lang="en-US" sz="2800" dirty="0" err="1" smtClean="0"/>
              <a:t>cuales</a:t>
            </a:r>
            <a:r>
              <a:rPr lang="en-US" sz="2800" dirty="0" smtClean="0"/>
              <a:t> un </a:t>
            </a:r>
            <a:r>
              <a:rPr lang="en-US" sz="2800" dirty="0" err="1" smtClean="0"/>
              <a:t>proyecto</a:t>
            </a:r>
            <a:r>
              <a:rPr lang="en-US" sz="2800" dirty="0" smtClean="0"/>
              <a:t> </a:t>
            </a:r>
            <a:r>
              <a:rPr lang="en-US" sz="2800" dirty="0" err="1" smtClean="0"/>
              <a:t>escoge</a:t>
            </a:r>
            <a:r>
              <a:rPr lang="en-US" sz="2800" dirty="0" smtClean="0"/>
              <a:t> </a:t>
            </a:r>
            <a:r>
              <a:rPr lang="en-US" sz="2800" dirty="0" err="1" smtClean="0"/>
              <a:t>centrarse</a:t>
            </a:r>
            <a:r>
              <a:rPr lang="en-US" sz="2800" dirty="0" smtClean="0"/>
              <a:t>.  </a:t>
            </a:r>
            <a:r>
              <a:rPr lang="en-US" sz="2800" dirty="0" err="1" smtClean="0"/>
              <a:t>Dentro</a:t>
            </a:r>
            <a:r>
              <a:rPr lang="en-US" sz="2800" dirty="0" smtClean="0"/>
              <a:t> del </a:t>
            </a:r>
            <a:r>
              <a:rPr lang="en-US" sz="2800" dirty="0" err="1" smtClean="0"/>
              <a:t>contexto</a:t>
            </a:r>
            <a:r>
              <a:rPr lang="en-US" sz="2800" dirty="0" smtClean="0"/>
              <a:t> de un </a:t>
            </a:r>
            <a:r>
              <a:rPr lang="en-US" sz="2800" dirty="0" err="1" smtClean="0"/>
              <a:t>proyecto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, 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se </a:t>
            </a:r>
            <a:r>
              <a:rPr lang="en-US" sz="2800" dirty="0" err="1" smtClean="0"/>
              <a:t>enfocan</a:t>
            </a:r>
            <a:r>
              <a:rPr lang="en-US" sz="2800" dirty="0" smtClean="0"/>
              <a:t> en </a:t>
            </a:r>
            <a:r>
              <a:rPr lang="en-US" sz="2800" dirty="0" err="1" smtClean="0"/>
              <a:t>componentes</a:t>
            </a:r>
            <a:r>
              <a:rPr lang="en-US" sz="2800" dirty="0" smtClean="0"/>
              <a:t> del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relacionan</a:t>
            </a:r>
            <a:r>
              <a:rPr lang="en-US" sz="2800" dirty="0" smtClean="0"/>
              <a:t> o son </a:t>
            </a:r>
            <a:r>
              <a:rPr lang="en-US" sz="2800" dirty="0" err="1" smtClean="0"/>
              <a:t>afectados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  <a:p>
            <a:pPr marL="457200" indent="0">
              <a:buNone/>
            </a:pPr>
            <a:r>
              <a:rPr lang="en-US" sz="2400" i="1" dirty="0" smtClean="0"/>
              <a:t>*La </a:t>
            </a:r>
            <a:r>
              <a:rPr lang="en-US" sz="2400" i="1" dirty="0" err="1" smtClean="0"/>
              <a:t>Evaluación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Ecosistemas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Milenio</a:t>
            </a:r>
            <a:r>
              <a:rPr lang="en-US" sz="2400" i="1" dirty="0" smtClean="0"/>
              <a:t> define </a:t>
            </a:r>
            <a:r>
              <a:rPr lang="en-US" sz="2400" i="1" dirty="0" err="1" smtClean="0"/>
              <a:t>bienestar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humano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como</a:t>
            </a:r>
            <a:r>
              <a:rPr lang="en-US" sz="2400" i="1" dirty="0" smtClean="0"/>
              <a:t>: </a:t>
            </a:r>
            <a:r>
              <a:rPr lang="en-US" sz="2400" i="1" dirty="0"/>
              <a:t>1) </a:t>
            </a:r>
            <a:r>
              <a:rPr lang="en-US" sz="2400" i="1" dirty="0" smtClean="0"/>
              <a:t>material </a:t>
            </a:r>
            <a:r>
              <a:rPr lang="en-US" sz="2400" i="1" dirty="0" err="1" smtClean="0"/>
              <a:t>necesario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vivir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bien</a:t>
            </a:r>
            <a:r>
              <a:rPr lang="en-US" sz="2400" i="1" dirty="0" smtClean="0"/>
              <a:t>, </a:t>
            </a:r>
            <a:r>
              <a:rPr lang="en-US" sz="2400" i="1" dirty="0"/>
              <a:t>2) </a:t>
            </a:r>
            <a:r>
              <a:rPr lang="en-US" sz="2400" i="1" dirty="0" err="1" smtClean="0"/>
              <a:t>salud</a:t>
            </a:r>
            <a:r>
              <a:rPr lang="en-US" sz="2400" i="1" dirty="0" smtClean="0"/>
              <a:t>, </a:t>
            </a:r>
            <a:r>
              <a:rPr lang="en-US" sz="2400" i="1" dirty="0"/>
              <a:t>3) </a:t>
            </a:r>
            <a:r>
              <a:rPr lang="en-US" sz="2400" i="1" dirty="0" err="1" smtClean="0"/>
              <a:t>buenas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relaciones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sociales</a:t>
            </a:r>
            <a:r>
              <a:rPr lang="en-US" sz="2400" i="1" dirty="0" smtClean="0"/>
              <a:t>, </a:t>
            </a:r>
            <a:r>
              <a:rPr lang="en-US" sz="2400" i="1" dirty="0"/>
              <a:t>4) </a:t>
            </a:r>
            <a:r>
              <a:rPr lang="en-US" sz="2400" i="1" dirty="0" err="1" smtClean="0"/>
              <a:t>seguridad</a:t>
            </a:r>
            <a:r>
              <a:rPr lang="en-US" sz="2400" i="1" dirty="0" smtClean="0"/>
              <a:t>, y </a:t>
            </a:r>
            <a:r>
              <a:rPr lang="en-US" sz="2400" i="1" dirty="0"/>
              <a:t>5) </a:t>
            </a:r>
            <a:r>
              <a:rPr lang="en-US" sz="2400" i="1" dirty="0" err="1" smtClean="0"/>
              <a:t>libertad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elección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Temas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Antecedentes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esperar</a:t>
            </a:r>
            <a:r>
              <a:rPr lang="en-US" dirty="0" smtClean="0"/>
              <a:t> de un OS </a:t>
            </a:r>
            <a:r>
              <a:rPr lang="en-US" dirty="0" err="1" smtClean="0"/>
              <a:t>actualizado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Enseñando</a:t>
            </a:r>
            <a:r>
              <a:rPr lang="en-US" dirty="0" smtClean="0"/>
              <a:t> HWT</a:t>
            </a:r>
          </a:p>
          <a:p>
            <a:r>
              <a:rPr lang="en-US" dirty="0" err="1" smtClean="0"/>
              <a:t>Discusión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001000" cy="68580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Lenguaje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Categorías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Evaluación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Ecosistemas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de,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Milenio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necesario</a:t>
            </a:r>
            <a:r>
              <a:rPr lang="en-US" sz="2800" dirty="0" smtClean="0"/>
              <a:t> </a:t>
            </a:r>
            <a:r>
              <a:rPr lang="en-US" sz="2800" dirty="0" err="1" smtClean="0"/>
              <a:t>reinventar</a:t>
            </a:r>
            <a:r>
              <a:rPr lang="en-US" sz="2800" dirty="0" smtClean="0"/>
              <a:t> la </a:t>
            </a:r>
            <a:r>
              <a:rPr lang="en-US" sz="2800" dirty="0" err="1" smtClean="0"/>
              <a:t>rueda</a:t>
            </a:r>
            <a:endParaRPr lang="en-US" sz="2800" dirty="0" smtClean="0"/>
          </a:p>
          <a:p>
            <a:r>
              <a:rPr lang="en-US" sz="2800" dirty="0" err="1" smtClean="0"/>
              <a:t>Aceptación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amplia</a:t>
            </a:r>
            <a:r>
              <a:rPr lang="en-US" sz="2800" dirty="0" smtClean="0"/>
              <a:t> al </a:t>
            </a:r>
            <a:r>
              <a:rPr lang="en-US" sz="2800" dirty="0" err="1" smtClean="0"/>
              <a:t>utilizar</a:t>
            </a:r>
            <a:r>
              <a:rPr lang="en-US" sz="2800" dirty="0" smtClean="0"/>
              <a:t> un </a:t>
            </a:r>
            <a:r>
              <a:rPr lang="en-US" sz="2800" dirty="0" err="1" smtClean="0"/>
              <a:t>marco</a:t>
            </a:r>
            <a:r>
              <a:rPr lang="en-US" sz="2800" dirty="0" smtClean="0"/>
              <a:t> </a:t>
            </a:r>
            <a:r>
              <a:rPr lang="en-US" sz="2800" dirty="0" err="1" smtClean="0"/>
              <a:t>aceptado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internacionalmente</a:t>
            </a:r>
            <a:endParaRPr lang="en-US" sz="2800" dirty="0" smtClean="0"/>
          </a:p>
          <a:p>
            <a:r>
              <a:rPr lang="en-US" sz="2800" dirty="0" smtClean="0"/>
              <a:t>Enlace con </a:t>
            </a:r>
            <a:r>
              <a:rPr lang="en-US" sz="2800" dirty="0" err="1" smtClean="0"/>
              <a:t>mecanismos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internacionales</a:t>
            </a:r>
            <a:r>
              <a:rPr lang="en-US" sz="2800" dirty="0" smtClean="0"/>
              <a:t> de </a:t>
            </a:r>
            <a:r>
              <a:rPr lang="en-US" sz="2800" dirty="0" err="1" smtClean="0"/>
              <a:t>financiación</a:t>
            </a:r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es</a:t>
            </a:r>
            <a:r>
              <a:rPr lang="en-US" sz="2800" dirty="0" smtClean="0"/>
              <a:t> perfecto </a:t>
            </a:r>
            <a:r>
              <a:rPr lang="en-US" sz="2800" dirty="0" err="1" smtClean="0"/>
              <a:t>pero</a:t>
            </a:r>
            <a:r>
              <a:rPr lang="en-US" sz="2800" dirty="0" smtClean="0"/>
              <a:t> los “pros” </a:t>
            </a:r>
            <a:r>
              <a:rPr lang="en-US" sz="2800" dirty="0" err="1" smtClean="0"/>
              <a:t>superan</a:t>
            </a:r>
            <a:r>
              <a:rPr lang="en-US" sz="2800" dirty="0" smtClean="0"/>
              <a:t> los “cons”; se </a:t>
            </a:r>
            <a:r>
              <a:rPr lang="en-US" sz="2800" dirty="0" err="1" smtClean="0"/>
              <a:t>harán</a:t>
            </a:r>
            <a:r>
              <a:rPr lang="en-US" sz="2800" dirty="0" smtClean="0"/>
              <a:t> </a:t>
            </a:r>
            <a:r>
              <a:rPr lang="en-US" sz="2800" dirty="0" err="1" smtClean="0"/>
              <a:t>ajustes</a:t>
            </a:r>
            <a:r>
              <a:rPr lang="en-US" sz="2800" dirty="0" smtClean="0"/>
              <a:t> </a:t>
            </a:r>
            <a:r>
              <a:rPr lang="en-US" sz="2800" dirty="0" err="1" smtClean="0"/>
              <a:t>donde</a:t>
            </a:r>
            <a:r>
              <a:rPr lang="en-US" sz="2800" dirty="0" smtClean="0"/>
              <a:t> </a:t>
            </a:r>
            <a:r>
              <a:rPr lang="en-US" sz="2800" dirty="0" err="1" smtClean="0"/>
              <a:t>sean</a:t>
            </a:r>
            <a:r>
              <a:rPr lang="en-US" sz="2800" dirty="0" smtClean="0"/>
              <a:t> </a:t>
            </a:r>
            <a:r>
              <a:rPr lang="en-US" sz="2800" dirty="0" err="1" smtClean="0"/>
              <a:t>necesarios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Denifir</a:t>
            </a:r>
            <a:r>
              <a:rPr lang="en-US" sz="3600" dirty="0" smtClean="0"/>
              <a:t> </a:t>
            </a:r>
            <a:r>
              <a:rPr lang="en-US" sz="3600" dirty="0" err="1" smtClean="0"/>
              <a:t>formalmente</a:t>
            </a:r>
            <a:r>
              <a:rPr lang="en-US" sz="3600" dirty="0" smtClean="0"/>
              <a:t> </a:t>
            </a:r>
            <a:r>
              <a:rPr lang="en-US" sz="3600" dirty="0" err="1" smtClean="0"/>
              <a:t>Bienestar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 </a:t>
            </a:r>
            <a:r>
              <a:rPr lang="en-US" sz="3600" dirty="0" err="1" smtClean="0"/>
              <a:t>dentro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Estándares</a:t>
            </a:r>
            <a:r>
              <a:rPr lang="en-US" sz="3600" dirty="0" smtClean="0"/>
              <a:t> </a:t>
            </a:r>
            <a:r>
              <a:rPr lang="en-US" sz="3600" dirty="0" err="1" smtClean="0"/>
              <a:t>Abiertos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915295" y="1772816"/>
            <a:ext cx="5545137" cy="4972050"/>
            <a:chOff x="1111" y="890"/>
            <a:chExt cx="3493" cy="3132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12"/>
              <a:ext cx="3370" cy="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109" y="1848"/>
              <a:ext cx="143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cs typeface="Arial" charset="0"/>
                </a:rPr>
                <a:t>CMP </a:t>
              </a:r>
              <a:br>
                <a:rPr lang="en-US" sz="2000" b="1">
                  <a:cs typeface="Arial" charset="0"/>
                </a:rPr>
              </a:br>
              <a:r>
                <a:rPr lang="en-US" sz="2000" b="1">
                  <a:cs typeface="Arial" charset="0"/>
                </a:rPr>
                <a:t>Estándares Abiertos</a:t>
              </a:r>
              <a:br>
                <a:rPr lang="en-US" sz="2000" b="1">
                  <a:cs typeface="Arial" charset="0"/>
                </a:rPr>
              </a:br>
              <a:r>
                <a:rPr lang="en-US" sz="2000" b="1">
                  <a:cs typeface="Arial" charset="0"/>
                </a:rPr>
                <a:t>v 2.0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154" y="890"/>
              <a:ext cx="1316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7800" indent="-165100">
                <a:buFontTx/>
                <a:buAutoNum type="arabicPeriod"/>
              </a:pPr>
              <a:r>
                <a:rPr lang="es-ES" sz="1400">
                  <a:latin typeface="Franklin Gothic Demi Cond" pitchFamily="34" charset="0"/>
                </a:rPr>
                <a:t>Conceptualizar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Definir equipo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Definir alcance, visión, objetos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Identificar amenazas críticas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Completar análisis de situación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88" y="1797"/>
              <a:ext cx="1316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7800" indent="-165100"/>
              <a:r>
                <a:rPr lang="es-ES" sz="1400">
                  <a:latin typeface="Franklin Gothic Demi Cond" pitchFamily="34" charset="0"/>
                </a:rPr>
                <a:t>2. Planificar Acciones  </a:t>
              </a:r>
            </a:p>
            <a:p>
              <a:pPr marL="177800" indent="-165100"/>
              <a:r>
                <a:rPr lang="es-ES" sz="1400">
                  <a:latin typeface="Franklin Gothic Demi Cond" pitchFamily="34" charset="0"/>
                </a:rPr>
                <a:t>             y Monitoreo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Desarrollar objetivos, </a:t>
              </a:r>
            </a:p>
            <a:p>
              <a:pPr marL="177800" indent="-165100"/>
              <a:r>
                <a:rPr lang="es-ES" sz="1100">
                  <a:latin typeface="Franklin Gothic Demi Cond" pitchFamily="34" charset="0"/>
                </a:rPr>
                <a:t>      estrategias, supuestos y metas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desarrollar plan de monitoreo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Evaluar capacidad y  riesgo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71" y="3022"/>
              <a:ext cx="1316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7800" indent="-165100"/>
              <a:r>
                <a:rPr lang="es-ES" sz="1400">
                  <a:latin typeface="Franklin Gothic Demi Cond" pitchFamily="34" charset="0"/>
                </a:rPr>
                <a:t>3. Implementar Acciones </a:t>
              </a:r>
            </a:p>
            <a:p>
              <a:pPr marL="177800" indent="-165100"/>
              <a:r>
                <a:rPr lang="es-ES" sz="1400">
                  <a:latin typeface="Franklin Gothic Demi Cond" pitchFamily="34" charset="0"/>
                </a:rPr>
                <a:t>                y Monitoreo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Desarrollar el plan de trabajo </a:t>
              </a:r>
            </a:p>
            <a:p>
              <a:pPr marL="177800" indent="-165100"/>
              <a:r>
                <a:rPr lang="es-ES" sz="1100">
                  <a:latin typeface="Franklin Gothic Demi Cond" pitchFamily="34" charset="0"/>
                </a:rPr>
                <a:t>      y cronograma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Desarrollar el presupuesto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Implementar planes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338" y="3022"/>
              <a:ext cx="1271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7800" indent="-165100"/>
              <a:r>
                <a:rPr lang="es-ES" sz="1400">
                  <a:latin typeface="Franklin Gothic Demi Cond" pitchFamily="34" charset="0"/>
                </a:rPr>
                <a:t>4. Analizar, usar y adaptar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Preparar datos para el análisis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Analizar resultados</a:t>
              </a:r>
            </a:p>
            <a:p>
              <a:pPr marL="177800" indent="-165100">
                <a:buFontTx/>
                <a:buChar char="•"/>
              </a:pPr>
              <a:r>
                <a:rPr lang="es-ES" sz="1100">
                  <a:latin typeface="Franklin Gothic Demi Cond" pitchFamily="34" charset="0"/>
                </a:rPr>
                <a:t>Adaptar el plan estratégico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111" y="1797"/>
              <a:ext cx="1225" cy="72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7800" indent="-165100"/>
              <a:r>
                <a:rPr lang="es-ES" sz="1400" dirty="0">
                  <a:latin typeface="Franklin Gothic Demi Cond" pitchFamily="34" charset="0"/>
                </a:rPr>
                <a:t>5. Capturar y compartir </a:t>
              </a:r>
            </a:p>
            <a:p>
              <a:pPr marL="177800" indent="-165100"/>
              <a:r>
                <a:rPr lang="es-ES" sz="1400" dirty="0">
                  <a:latin typeface="Franklin Gothic Demi Cond" pitchFamily="34" charset="0"/>
                </a:rPr>
                <a:t>            el aprendizaje</a:t>
              </a:r>
            </a:p>
            <a:p>
              <a:pPr marL="177800" indent="-165100">
                <a:buFontTx/>
                <a:buChar char="•"/>
              </a:pPr>
              <a:r>
                <a:rPr lang="es-ES" sz="1100" dirty="0">
                  <a:latin typeface="Franklin Gothic Demi Cond" pitchFamily="34" charset="0"/>
                </a:rPr>
                <a:t>Documentar el aprendizaje</a:t>
              </a:r>
            </a:p>
            <a:p>
              <a:pPr marL="177800" indent="-165100">
                <a:buFontTx/>
                <a:buChar char="•"/>
              </a:pPr>
              <a:r>
                <a:rPr lang="es-ES" sz="1100" dirty="0">
                  <a:latin typeface="Franklin Gothic Demi Cond" pitchFamily="34" charset="0"/>
                </a:rPr>
                <a:t>Compartir lo aprendido</a:t>
              </a:r>
            </a:p>
            <a:p>
              <a:pPr marL="177800" indent="-165100">
                <a:buFontTx/>
                <a:buChar char="•"/>
              </a:pPr>
              <a:r>
                <a:rPr lang="es-ES" sz="1100" dirty="0">
                  <a:latin typeface="Franklin Gothic Demi Cond" pitchFamily="34" charset="0"/>
                </a:rPr>
                <a:t>Construir un ambiente </a:t>
              </a:r>
            </a:p>
            <a:p>
              <a:pPr marL="177800" indent="-165100"/>
              <a:r>
                <a:rPr lang="es-ES" sz="1100" dirty="0">
                  <a:latin typeface="Franklin Gothic Demi Cond" pitchFamily="34" charset="0"/>
                </a:rPr>
                <a:t>      de aprendizaje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1. </a:t>
            </a:r>
            <a:r>
              <a:rPr lang="en-US" sz="3600" dirty="0" err="1" smtClean="0"/>
              <a:t>Incorporación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Objetos</a:t>
            </a:r>
            <a:r>
              <a:rPr lang="en-US" sz="3600" dirty="0" smtClean="0"/>
              <a:t> de </a:t>
            </a:r>
            <a:r>
              <a:rPr lang="en-US" sz="3600" dirty="0" err="1" smtClean="0"/>
              <a:t>Bienestar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 (OBH) </a:t>
            </a:r>
            <a:r>
              <a:rPr lang="en-US" sz="3600" dirty="0" err="1" smtClean="0"/>
              <a:t>dentro</a:t>
            </a:r>
            <a:r>
              <a:rPr lang="en-US" sz="3600" dirty="0" smtClean="0"/>
              <a:t> de los </a:t>
            </a:r>
            <a:r>
              <a:rPr lang="en-US" sz="3600" dirty="0" err="1" smtClean="0"/>
              <a:t>Estándares</a:t>
            </a:r>
            <a:r>
              <a:rPr lang="en-US" sz="3600" dirty="0" smtClean="0"/>
              <a:t> </a:t>
            </a:r>
            <a:r>
              <a:rPr lang="en-US" sz="3600" dirty="0" err="1" smtClean="0"/>
              <a:t>Abiertos</a:t>
            </a:r>
            <a:endParaRPr lang="en-US" dirty="0"/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76200" y="2209800"/>
            <a:ext cx="2286000" cy="1021556"/>
          </a:xfrm>
          <a:prstGeom prst="wedgeRoundRectCallout">
            <a:avLst>
              <a:gd name="adj1" fmla="val 144347"/>
              <a:gd name="adj2" fmla="val -28909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OBH </a:t>
            </a:r>
            <a:r>
              <a:rPr lang="en-US" dirty="0" err="1" smtClean="0"/>
              <a:t>hágalo</a:t>
            </a:r>
            <a:r>
              <a:rPr lang="en-US" dirty="0" smtClean="0"/>
              <a:t> en el Paso </a:t>
            </a:r>
            <a:r>
              <a:rPr lang="en-US" dirty="0"/>
              <a:t>1D,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Situación</a:t>
            </a:r>
            <a:endParaRPr lang="en-US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73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14750"/>
            <a:ext cx="601246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2. </a:t>
            </a:r>
            <a:r>
              <a:rPr lang="en-US" sz="3600" dirty="0" err="1" smtClean="0"/>
              <a:t>Vincular</a:t>
            </a:r>
            <a:r>
              <a:rPr lang="en-US" sz="3600" dirty="0" smtClean="0"/>
              <a:t> </a:t>
            </a:r>
            <a:r>
              <a:rPr lang="en-US" sz="3600" dirty="0" err="1" smtClean="0"/>
              <a:t>bienestar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 a </a:t>
            </a:r>
            <a:r>
              <a:rPr lang="en-US" sz="3600" dirty="0" err="1" smtClean="0"/>
              <a:t>objetos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conservación</a:t>
            </a:r>
            <a:r>
              <a:rPr lang="en-US" sz="3600" dirty="0" smtClean="0"/>
              <a:t> a </a:t>
            </a:r>
            <a:r>
              <a:rPr lang="en-US" sz="3600" dirty="0" err="1" smtClean="0"/>
              <a:t>través</a:t>
            </a:r>
            <a:r>
              <a:rPr lang="en-US" sz="3600" dirty="0" smtClean="0"/>
              <a:t> de </a:t>
            </a:r>
            <a:r>
              <a:rPr lang="en-US" sz="3600" dirty="0" err="1" smtClean="0"/>
              <a:t>servicios</a:t>
            </a:r>
            <a:r>
              <a:rPr lang="en-US" sz="3600" dirty="0" smtClean="0"/>
              <a:t> </a:t>
            </a:r>
            <a:r>
              <a:rPr lang="en-US" sz="3600" dirty="0" err="1" smtClean="0"/>
              <a:t>ecosistémicos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640960" cy="4383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posible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objetos</a:t>
            </a:r>
            <a:r>
              <a:rPr lang="en-US" sz="2400" dirty="0" smtClean="0"/>
              <a:t> de </a:t>
            </a:r>
            <a:r>
              <a:rPr lang="en-US" sz="2400" dirty="0" err="1" smtClean="0"/>
              <a:t>bienestar</a:t>
            </a:r>
            <a:r>
              <a:rPr lang="en-US" sz="2400" dirty="0" smtClean="0"/>
              <a:t> </a:t>
            </a:r>
            <a:r>
              <a:rPr lang="en-US" sz="2400" dirty="0" err="1" smtClean="0"/>
              <a:t>humano</a:t>
            </a:r>
            <a:r>
              <a:rPr lang="en-US" sz="2400" dirty="0" smtClean="0"/>
              <a:t> –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del </a:t>
            </a:r>
            <a:r>
              <a:rPr lang="en-US" sz="2400" dirty="0" err="1" smtClean="0"/>
              <a:t>contexto</a:t>
            </a:r>
            <a:r>
              <a:rPr lang="en-US" sz="2400" dirty="0" smtClean="0"/>
              <a:t> de un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conservación</a:t>
            </a:r>
            <a:r>
              <a:rPr lang="en-US" sz="2400" dirty="0" smtClean="0"/>
              <a:t> – al </a:t>
            </a:r>
            <a:r>
              <a:rPr lang="en-US" sz="2400" dirty="0" err="1" smtClean="0"/>
              <a:t>analizar</a:t>
            </a:r>
            <a:r>
              <a:rPr lang="en-US" sz="2400" dirty="0" smtClean="0"/>
              <a:t> los </a:t>
            </a:r>
            <a:r>
              <a:rPr lang="en-US" sz="2400" dirty="0" err="1" smtClean="0"/>
              <a:t>servicios</a:t>
            </a:r>
            <a:r>
              <a:rPr lang="en-US" sz="2400" dirty="0" smtClean="0"/>
              <a:t> y </a:t>
            </a:r>
            <a:r>
              <a:rPr lang="en-US" sz="2400" dirty="0" err="1" smtClean="0"/>
              <a:t>beneficios</a:t>
            </a:r>
            <a:r>
              <a:rPr lang="en-US" sz="2400" dirty="0" smtClean="0"/>
              <a:t> </a:t>
            </a:r>
            <a:r>
              <a:rPr lang="en-US" sz="2400" dirty="0" err="1" smtClean="0"/>
              <a:t>ecosistémicos</a:t>
            </a:r>
            <a:r>
              <a:rPr lang="en-US" sz="2400" dirty="0" smtClean="0"/>
              <a:t> </a:t>
            </a:r>
            <a:r>
              <a:rPr lang="en-US" sz="2400" dirty="0" err="1" smtClean="0"/>
              <a:t>brindados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los </a:t>
            </a:r>
            <a:r>
              <a:rPr lang="en-US" sz="2400" dirty="0" err="1" smtClean="0"/>
              <a:t>objetos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conservación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ejemplo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286398"/>
            <a:ext cx="60007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000364" y="2857496"/>
            <a:ext cx="2895600" cy="1055608"/>
          </a:xfrm>
          <a:prstGeom prst="wedgeRoundRectCallout">
            <a:avLst>
              <a:gd name="adj1" fmla="val -23352"/>
              <a:gd name="adj2" fmla="val 10949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Servicios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beneficios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que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son 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proporcionados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las personas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ecosistemas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especies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hábitats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funcionales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y/o </a:t>
            </a:r>
            <a:r>
              <a:rPr lang="en-US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intactos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264275"/>
            <a:ext cx="2133600" cy="365125"/>
          </a:xfrm>
        </p:spPr>
        <p:txBody>
          <a:bodyPr/>
          <a:lstStyle/>
          <a:p>
            <a:fld id="{A00FD89A-D6DD-4AB1-9490-210616DB224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Servicios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son </a:t>
            </a:r>
            <a:r>
              <a:rPr lang="en-US" sz="2400" dirty="0" err="1" smtClean="0"/>
              <a:t>proporcionados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ecosistemas</a:t>
            </a:r>
            <a:r>
              <a:rPr lang="en-US" sz="2400" dirty="0" smtClean="0"/>
              <a:t>, </a:t>
            </a:r>
            <a:r>
              <a:rPr lang="en-US" sz="2400" dirty="0" err="1" smtClean="0"/>
              <a:t>especies</a:t>
            </a:r>
            <a:r>
              <a:rPr lang="en-US" sz="2400" dirty="0" smtClean="0"/>
              <a:t> y </a:t>
            </a:r>
            <a:r>
              <a:rPr lang="en-US" sz="2400" dirty="0" err="1" smtClean="0"/>
              <a:t>hábitats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r>
              <a:rPr lang="en-US" sz="2400" dirty="0" smtClean="0"/>
              <a:t> y/o </a:t>
            </a:r>
            <a:r>
              <a:rPr lang="en-US" sz="2400" dirty="0" err="1" smtClean="0"/>
              <a:t>intactos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beneficiar</a:t>
            </a:r>
            <a:r>
              <a:rPr lang="en-US" sz="2400" dirty="0" smtClean="0"/>
              <a:t> a las personas.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19705"/>
              </p:ext>
            </p:extLst>
          </p:nvPr>
        </p:nvGraphicFramePr>
        <p:xfrm>
          <a:off x="557242" y="2214554"/>
          <a:ext cx="8229600" cy="4648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Definición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Ejemplos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Provisión</a:t>
                      </a:r>
                      <a:r>
                        <a:rPr lang="en-US" sz="1600" baseline="0" dirty="0" smtClean="0"/>
                        <a:t> o </a:t>
                      </a:r>
                      <a:r>
                        <a:rPr lang="en-US" sz="1600" baseline="0" dirty="0" err="1" smtClean="0"/>
                        <a:t>suministro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obtenidos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Comida, </a:t>
                      </a:r>
                      <a:r>
                        <a:rPr lang="en-US" sz="1600" dirty="0" err="1" smtClean="0"/>
                        <a:t>leña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agua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minerales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farmacéuticos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bioquímicos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energía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Regulador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Beneficios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obtenidos</a:t>
                      </a:r>
                      <a:r>
                        <a:rPr lang="en-US" sz="1600" baseline="0" dirty="0" smtClean="0"/>
                        <a:t> de la </a:t>
                      </a:r>
                      <a:r>
                        <a:rPr lang="en-US" sz="1600" baseline="0" dirty="0" err="1" smtClean="0"/>
                        <a:t>regulación</a:t>
                      </a:r>
                      <a:r>
                        <a:rPr lang="en-US" sz="1600" baseline="0" dirty="0" smtClean="0"/>
                        <a:t> de los </a:t>
                      </a:r>
                      <a:r>
                        <a:rPr lang="en-US" sz="1600" baseline="0" dirty="0" err="1" smtClean="0"/>
                        <a:t>procesos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ecosistémicos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Secuestro</a:t>
                      </a:r>
                      <a:r>
                        <a:rPr lang="en-US" sz="1600" baseline="0" dirty="0" smtClean="0"/>
                        <a:t> del </a:t>
                      </a:r>
                      <a:r>
                        <a:rPr lang="en-US" sz="1600" dirty="0" err="1" smtClean="0"/>
                        <a:t>carbono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regulación</a:t>
                      </a:r>
                      <a:r>
                        <a:rPr lang="en-US" sz="1600" dirty="0" smtClean="0"/>
                        <a:t> 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clima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descomposición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desperdicios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purificación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agua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aire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regulación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captación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flujo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agua</a:t>
                      </a:r>
                      <a:r>
                        <a:rPr lang="en-US" sz="1600" baseline="0" dirty="0" smtClean="0"/>
                        <a:t> e </a:t>
                      </a:r>
                      <a:r>
                        <a:rPr lang="en-US" sz="1600" baseline="0" dirty="0" err="1" smtClean="0"/>
                        <a:t>inundaciones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polinización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cultivos</a:t>
                      </a:r>
                      <a:r>
                        <a:rPr lang="en-US" sz="1600" baseline="0" dirty="0" smtClean="0"/>
                        <a:t>, control de </a:t>
                      </a:r>
                      <a:r>
                        <a:rPr lang="en-US" sz="1600" baseline="0" dirty="0" err="1" smtClean="0"/>
                        <a:t>plagas</a:t>
                      </a:r>
                      <a:r>
                        <a:rPr lang="en-US" sz="1600" baseline="0" dirty="0" smtClean="0"/>
                        <a:t>. 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 </a:t>
                      </a:r>
                      <a:r>
                        <a:rPr lang="en-US" sz="1600" dirty="0" err="1" smtClean="0"/>
                        <a:t>apoyo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necesarios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ecosistémicos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Dispersión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nutrientes</a:t>
                      </a:r>
                      <a:r>
                        <a:rPr lang="en-US" sz="1600" baseline="0" dirty="0" smtClean="0"/>
                        <a:t> y </a:t>
                      </a:r>
                      <a:r>
                        <a:rPr lang="en-US" sz="1600" baseline="0" dirty="0" err="1" smtClean="0"/>
                        <a:t>ciclo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dispersión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semillas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formación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suelo</a:t>
                      </a:r>
                      <a:r>
                        <a:rPr lang="en-US" sz="1600" baseline="0" dirty="0" smtClean="0"/>
                        <a:t>. 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Cultural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obtenidos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través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enriquecimiento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espiritual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congnitivo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reflexión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recreación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estéticas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Diversidad</a:t>
                      </a:r>
                      <a:r>
                        <a:rPr lang="en-US" sz="1600" dirty="0" smtClean="0"/>
                        <a:t> cultural, </a:t>
                      </a:r>
                      <a:r>
                        <a:rPr lang="en-US" sz="1600" dirty="0" err="1" smtClean="0"/>
                        <a:t>valores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religiosos</a:t>
                      </a:r>
                      <a:r>
                        <a:rPr lang="en-US" sz="1600" dirty="0" smtClean="0"/>
                        <a:t> y </a:t>
                      </a:r>
                      <a:r>
                        <a:rPr lang="en-US" sz="1600" dirty="0" err="1" smtClean="0"/>
                        <a:t>espirituales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sistemas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conocimeinto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valores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educacionales</a:t>
                      </a:r>
                      <a:r>
                        <a:rPr lang="en-US" sz="1600" baseline="0" dirty="0" smtClean="0"/>
                        <a:t>,  </a:t>
                      </a:r>
                      <a:r>
                        <a:rPr lang="en-US" sz="1600" baseline="0" dirty="0" err="1" smtClean="0"/>
                        <a:t>inspiración</a:t>
                      </a:r>
                      <a:r>
                        <a:rPr lang="en-US" sz="1600" baseline="0" dirty="0" smtClean="0"/>
                        <a:t>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Relaciones</a:t>
            </a:r>
            <a:r>
              <a:rPr lang="en-US" dirty="0" smtClean="0"/>
              <a:t> entre </a:t>
            </a:r>
            <a:r>
              <a:rPr lang="en-US" dirty="0" err="1" smtClean="0"/>
              <a:t>objetos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A00FD89A-D6DD-4AB1-9490-210616DB224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115616" y="980728"/>
            <a:ext cx="6707460" cy="5595674"/>
            <a:chOff x="1331640" y="1268760"/>
            <a:chExt cx="6707460" cy="5595674"/>
          </a:xfrm>
        </p:grpSpPr>
        <p:grpSp>
          <p:nvGrpSpPr>
            <p:cNvPr id="48" name="Group 47"/>
            <p:cNvGrpSpPr/>
            <p:nvPr/>
          </p:nvGrpSpPr>
          <p:grpSpPr>
            <a:xfrm>
              <a:off x="1331640" y="1268760"/>
              <a:ext cx="6707460" cy="5595674"/>
              <a:chOff x="1331640" y="1261209"/>
              <a:chExt cx="6707460" cy="5595674"/>
            </a:xfrm>
          </p:grpSpPr>
          <p:pic>
            <p:nvPicPr>
              <p:cNvPr id="14" name="Picture 1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1411659"/>
                <a:ext cx="6707460" cy="544522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982929" y="2823319"/>
                <a:ext cx="716863" cy="27699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200" dirty="0" smtClean="0"/>
                  <a:t>Especies</a:t>
                </a:r>
                <a:endParaRPr lang="es-MX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35696" y="3543399"/>
                <a:ext cx="944105" cy="27699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200" dirty="0" smtClean="0"/>
                  <a:t>Ecosistemas</a:t>
                </a:r>
                <a:endParaRPr lang="es-MX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07704" y="4274512"/>
                <a:ext cx="703975" cy="27699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MX" sz="1200" dirty="0" smtClean="0"/>
                  <a:t>Hábitats</a:t>
                </a:r>
                <a:endParaRPr lang="es-MX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12332" y="2499483"/>
                <a:ext cx="1107740" cy="461665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Servicios de provisión</a:t>
                </a:r>
                <a:endParaRPr lang="es-MX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2332" y="3213847"/>
                <a:ext cx="1107740" cy="461665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Servicios de regulación</a:t>
                </a:r>
                <a:endParaRPr lang="es-MX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12332" y="3945830"/>
                <a:ext cx="1107740" cy="461665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Servicios de apoyo</a:t>
                </a:r>
                <a:endParaRPr lang="es-MX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67944" y="4623519"/>
                <a:ext cx="1107740" cy="461665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Servicios</a:t>
                </a:r>
              </a:p>
              <a:p>
                <a:pPr algn="ctr"/>
                <a:r>
                  <a:rPr lang="es-MX" sz="1200" dirty="0" smtClean="0"/>
                  <a:t>culturales</a:t>
                </a:r>
                <a:endParaRPr lang="es-MX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06824" y="2031231"/>
                <a:ext cx="1656184" cy="400110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 smtClean="0"/>
                  <a:t>Alcance de los esfuerzos de conservación</a:t>
                </a:r>
                <a:endParaRPr lang="es-MX" sz="1000" b="1" dirty="0"/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>
                <a:off x="3851920" y="1992884"/>
                <a:ext cx="1512168" cy="4703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chemeClr val="tx1"/>
                    </a:solidFill>
                  </a:rPr>
                  <a:t>Servicios </a:t>
                </a:r>
                <a:r>
                  <a:rPr lang="es-MX" sz="1000" b="1" dirty="0" err="1" smtClean="0">
                    <a:solidFill>
                      <a:schemeClr val="tx1"/>
                    </a:solidFill>
                  </a:rPr>
                  <a:t>Ecosistémicos</a:t>
                </a:r>
                <a:r>
                  <a:rPr lang="es-MX" sz="1000" b="1" dirty="0" smtClean="0">
                    <a:solidFill>
                      <a:schemeClr val="tx1"/>
                    </a:solidFill>
                  </a:rPr>
                  <a:t> Proporcionados</a:t>
                </a:r>
                <a:endParaRPr lang="es-MX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56176" y="1261209"/>
                <a:ext cx="1872208" cy="5539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 smtClean="0"/>
                  <a:t>Alcance de los esfuerzos para el bienestar humano (en relación con la conservación)</a:t>
                </a:r>
                <a:endParaRPr lang="es-MX" sz="1000" b="1" dirty="0"/>
              </a:p>
            </p:txBody>
          </p:sp>
          <p:sp>
            <p:nvSpPr>
              <p:cNvPr id="22" name="Round Same Side Corner Rectangle 21"/>
              <p:cNvSpPr/>
              <p:nvPr/>
            </p:nvSpPr>
            <p:spPr>
              <a:xfrm>
                <a:off x="6336196" y="1992884"/>
                <a:ext cx="1512168" cy="470395"/>
              </a:xfrm>
              <a:prstGeom prst="round2SameRect">
                <a:avLst/>
              </a:prstGeom>
              <a:solidFill>
                <a:srgbClr val="66FF3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chemeClr val="tx1"/>
                    </a:solidFill>
                  </a:rPr>
                  <a:t>Afectados por la Salud de Objetos de Conservación</a:t>
                </a:r>
                <a:endParaRPr lang="es-MX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60232" y="2539678"/>
                <a:ext cx="790480" cy="43088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dirty="0" smtClean="0"/>
                  <a:t>Material necesario</a:t>
                </a:r>
                <a:endParaRPr lang="es-MX" sz="11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33848" y="3256528"/>
                <a:ext cx="790480" cy="26161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dirty="0" smtClean="0"/>
                  <a:t>Salud</a:t>
                </a:r>
                <a:endParaRPr lang="es-MX" sz="11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8224" y="3975447"/>
                <a:ext cx="1008112" cy="3847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50" dirty="0" smtClean="0"/>
                  <a:t>Relaciones sociales buenas</a:t>
                </a:r>
                <a:endParaRPr lang="es-MX" sz="95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97040" y="4668469"/>
                <a:ext cx="790480" cy="26161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dirty="0" smtClean="0"/>
                  <a:t>Seguridad</a:t>
                </a:r>
                <a:endParaRPr lang="es-MX" sz="11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697040" y="5950441"/>
              <a:ext cx="753672" cy="4308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Libertad de elegir</a:t>
              </a:r>
              <a:endParaRPr lang="es-MX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6196" y="5445224"/>
              <a:ext cx="15121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 err="1" smtClean="0"/>
                <a:t>Gralmente</a:t>
              </a:r>
              <a:r>
                <a:rPr lang="es-MX" sz="1000" dirty="0" smtClean="0"/>
                <a:t> no afectado por la salud de OC</a:t>
              </a:r>
              <a:endParaRPr lang="es-MX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2" y="1547664"/>
            <a:ext cx="8229600" cy="4525963"/>
          </a:xfrm>
        </p:spPr>
        <p:txBody>
          <a:bodyPr>
            <a:normAutofit/>
          </a:bodyPr>
          <a:lstStyle/>
          <a:p>
            <a:pPr marL="514350" indent="4763">
              <a:buNone/>
            </a:pPr>
            <a:r>
              <a:rPr lang="en-US" sz="2800" dirty="0" err="1" smtClean="0"/>
              <a:t>Debemos</a:t>
            </a:r>
            <a:r>
              <a:rPr lang="en-US" sz="2800" dirty="0" smtClean="0"/>
              <a:t> </a:t>
            </a:r>
            <a:r>
              <a:rPr lang="en-US" sz="2800" dirty="0" err="1" smtClean="0"/>
              <a:t>tener</a:t>
            </a:r>
            <a:r>
              <a:rPr lang="en-US" sz="2800" dirty="0" smtClean="0"/>
              <a:t> </a:t>
            </a:r>
            <a:r>
              <a:rPr lang="en-US" sz="2800" dirty="0" err="1" smtClean="0"/>
              <a:t>clara</a:t>
            </a:r>
            <a:r>
              <a:rPr lang="en-US" sz="2800" dirty="0" smtClean="0"/>
              <a:t> la </a:t>
            </a:r>
            <a:r>
              <a:rPr lang="en-US" sz="2800" dirty="0" err="1" smtClean="0"/>
              <a:t>diferencia</a:t>
            </a:r>
            <a:r>
              <a:rPr lang="en-US" sz="2800" dirty="0" smtClean="0"/>
              <a:t> entre </a:t>
            </a:r>
            <a:r>
              <a:rPr lang="en-US" sz="2800" dirty="0" err="1" smtClean="0"/>
              <a:t>beneficios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sociales</a:t>
            </a:r>
            <a:r>
              <a:rPr lang="en-US" sz="2800" dirty="0" smtClean="0"/>
              <a:t> y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(OBH)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beneficiosos</a:t>
            </a:r>
            <a:r>
              <a:rPr lang="en-US" sz="3200" dirty="0" smtClean="0"/>
              <a:t> y </a:t>
            </a:r>
            <a:r>
              <a:rPr lang="en-US" sz="3200" dirty="0" err="1" smtClean="0"/>
              <a:t>objetos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no son lo </a:t>
            </a:r>
            <a:r>
              <a:rPr lang="en-US" sz="3200" dirty="0" err="1" smtClean="0"/>
              <a:t>mismo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2909021"/>
            <a:ext cx="8892480" cy="1829443"/>
            <a:chOff x="251520" y="2909021"/>
            <a:chExt cx="8892480" cy="18294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09021"/>
              <a:ext cx="8892480" cy="182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3645024"/>
              <a:ext cx="108012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Estrategia Socialmente Orientada</a:t>
              </a:r>
              <a:endParaRPr lang="es-MX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792" y="3662928"/>
              <a:ext cx="1440160" cy="738664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Resultados que benefician a la gente</a:t>
              </a:r>
              <a:endParaRPr lang="es-MX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4048" y="3645024"/>
              <a:ext cx="1440160" cy="738664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Reducción de una amenaza directa</a:t>
              </a:r>
              <a:endParaRPr lang="es-MX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2320" y="3769876"/>
              <a:ext cx="1162472" cy="52322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Objeto de Conservación</a:t>
              </a:r>
              <a:endParaRPr lang="es-MX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2280" y="3028890"/>
              <a:ext cx="1769368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Alcance de los esfuerzos de conservación</a:t>
              </a:r>
              <a:endParaRPr lang="es-MX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0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beneficiosos</a:t>
            </a:r>
            <a:r>
              <a:rPr lang="en-US" sz="3200" dirty="0" smtClean="0"/>
              <a:t> y </a:t>
            </a:r>
            <a:r>
              <a:rPr lang="en-US" sz="3200" dirty="0" err="1" smtClean="0"/>
              <a:t>objetos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no son lo </a:t>
            </a:r>
            <a:r>
              <a:rPr lang="en-US" sz="3200" dirty="0" err="1" smtClean="0"/>
              <a:t>mismo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340336" y="1196752"/>
            <a:ext cx="8240889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Caso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1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: El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bienestar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humano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mejora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por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una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estrategia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socialmente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orientada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1851" y="2392363"/>
            <a:ext cx="8892480" cy="1829443"/>
            <a:chOff x="251520" y="2909021"/>
            <a:chExt cx="8892480" cy="182944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09021"/>
              <a:ext cx="8892480" cy="182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11560" y="3645024"/>
              <a:ext cx="108012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Estrategia Socialmente Orientada</a:t>
              </a:r>
              <a:endParaRPr lang="es-MX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9792" y="3662928"/>
              <a:ext cx="1440160" cy="738664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Resultados que benefician a la gente</a:t>
              </a:r>
              <a:endParaRPr lang="es-MX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04048" y="3645024"/>
              <a:ext cx="1440160" cy="738664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Reducción de una amenaza directa</a:t>
              </a:r>
              <a:endParaRPr lang="es-MX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52320" y="3769876"/>
              <a:ext cx="1162472" cy="52322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Objeto de Conservación</a:t>
              </a:r>
              <a:endParaRPr lang="es-MX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92280" y="3028890"/>
              <a:ext cx="1769368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Alcance de los esfuerzos de conservación</a:t>
              </a:r>
              <a:endParaRPr lang="es-MX" sz="1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496" y="4335376"/>
            <a:ext cx="9028835" cy="2117960"/>
            <a:chOff x="35496" y="4335376"/>
            <a:chExt cx="9028835" cy="2117960"/>
          </a:xfrm>
        </p:grpSpPr>
        <p:grpSp>
          <p:nvGrpSpPr>
            <p:cNvPr id="7" name="Group 6"/>
            <p:cNvGrpSpPr/>
            <p:nvPr/>
          </p:nvGrpSpPr>
          <p:grpSpPr>
            <a:xfrm>
              <a:off x="35496" y="4911440"/>
              <a:ext cx="9028835" cy="1541896"/>
              <a:chOff x="35496" y="2607184"/>
              <a:chExt cx="9028835" cy="1541896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2607184"/>
                <a:ext cx="9028835" cy="1541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23528" y="3309808"/>
                <a:ext cx="936104" cy="6232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50" dirty="0" smtClean="0"/>
                  <a:t>Eco-certificación forestal</a:t>
                </a:r>
                <a:endParaRPr lang="es-MX" sz="115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7704" y="3140968"/>
                <a:ext cx="1296144" cy="769441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dirty="0" smtClean="0"/>
                  <a:t>Productores ganan más dinero de productos certificados</a:t>
                </a:r>
                <a:endParaRPr lang="es-MX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80112" y="3280166"/>
                <a:ext cx="1224136" cy="461665"/>
              </a:xfrm>
              <a:prstGeom prst="rect">
                <a:avLst/>
              </a:prstGeom>
              <a:solidFill>
                <a:srgbClr val="FF66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Disminuye tala  insostenible</a:t>
                </a:r>
                <a:endParaRPr lang="es-MX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68344" y="3327375"/>
                <a:ext cx="1018456" cy="461665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Bosque conservado</a:t>
                </a:r>
                <a:endParaRPr lang="es-MX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9136" y="2679303"/>
                <a:ext cx="1625352" cy="461665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Alcance : Bosque Tropical</a:t>
                </a:r>
                <a:endParaRPr lang="es-MX" sz="12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7200" y="3217794"/>
                <a:ext cx="658416" cy="13919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35896" y="3297614"/>
                <a:ext cx="1440160" cy="600164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dirty="0" smtClean="0"/>
                  <a:t>Mayor valoración económica de bosques intactos</a:t>
                </a:r>
                <a:endParaRPr lang="es-MX" sz="1100" dirty="0"/>
              </a:p>
            </p:txBody>
          </p:sp>
        </p:grpSp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2958097" y="4335376"/>
              <a:ext cx="1591816" cy="919401"/>
            </a:xfrm>
            <a:prstGeom prst="wedgeRoundRectCallout">
              <a:avLst>
                <a:gd name="adj1" fmla="val -43181"/>
                <a:gd name="adj2" fmla="val 72324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Resultado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que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beneficia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directamente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a la </a:t>
              </a:r>
              <a:r>
                <a:rPr kumimoji="0" lang="en-US" sz="12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gente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>
              <a:spLocks/>
            </p:cNvSpPr>
            <p:nvPr/>
          </p:nvSpPr>
          <p:spPr>
            <a:xfrm>
              <a:off x="179512" y="4821560"/>
              <a:ext cx="2072640" cy="2381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 smtClean="0">
                  <a:solidFill>
                    <a:srgbClr val="000000"/>
                  </a:solidFill>
                  <a:latin typeface="Calibri" pitchFamily="34" charset="0"/>
                  <a:ea typeface="Times New Roman"/>
                </a:rPr>
                <a:t>Ejemplo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</a:rPr>
                <a:t> </a:t>
              </a:r>
              <a:endParaRPr lang="en-US" sz="1600" dirty="0">
                <a:effectLst/>
                <a:latin typeface="Calibri" pitchFamily="34" charset="0"/>
                <a:ea typeface="Times New Roman"/>
              </a:endParaRPr>
            </a:p>
          </p:txBody>
        </p:sp>
      </p:grpSp>
      <p:sp>
        <p:nvSpPr>
          <p:cNvPr id="45" name="Rounded Rectangle 44"/>
          <p:cNvSpPr>
            <a:spLocks/>
          </p:cNvSpPr>
          <p:nvPr/>
        </p:nvSpPr>
        <p:spPr>
          <a:xfrm>
            <a:off x="171851" y="2504939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</a:rPr>
              <a:t> general</a:t>
            </a:r>
            <a:endParaRPr lang="en-US" sz="1600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0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303035"/>
            <a:ext cx="1847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2491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2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2667000"/>
            <a:ext cx="901557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0" y="2320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1445" y="1447800"/>
            <a:ext cx="7859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Calibri" pitchFamily="34" charset="0"/>
              </a:rPr>
              <a:t>Caso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</a:rPr>
              <a:t>: </a:t>
            </a:r>
            <a:r>
              <a:rPr lang="en-US" sz="3200" dirty="0" err="1" smtClean="0">
                <a:latin typeface="Calibri" pitchFamily="34" charset="0"/>
              </a:rPr>
              <a:t>Bienestar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humano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mejora</a:t>
            </a:r>
            <a:r>
              <a:rPr lang="en-US" sz="3200" dirty="0" smtClean="0">
                <a:latin typeface="Calibri" pitchFamily="34" charset="0"/>
              </a:rPr>
              <a:t> a </a:t>
            </a:r>
            <a:r>
              <a:rPr lang="en-US" sz="3200" dirty="0" err="1" smtClean="0">
                <a:latin typeface="Calibri" pitchFamily="34" charset="0"/>
              </a:rPr>
              <a:t>través</a:t>
            </a:r>
            <a:r>
              <a:rPr lang="en-US" sz="3200" dirty="0" smtClean="0">
                <a:latin typeface="Calibri" pitchFamily="34" charset="0"/>
              </a:rPr>
              <a:t> de </a:t>
            </a:r>
            <a:r>
              <a:rPr lang="en-US" sz="3200" dirty="0" err="1" smtClean="0">
                <a:latin typeface="Calibri" pitchFamily="34" charset="0"/>
              </a:rPr>
              <a:t>servicios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ecosistémicos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beneficiosos</a:t>
            </a:r>
            <a:r>
              <a:rPr lang="en-US" sz="3200" dirty="0" smtClean="0"/>
              <a:t> y </a:t>
            </a:r>
            <a:r>
              <a:rPr lang="en-US" sz="3200" dirty="0" err="1" smtClean="0"/>
              <a:t>objetos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no son lo </a:t>
            </a:r>
            <a:r>
              <a:rPr lang="en-US" sz="3200" dirty="0" err="1" smtClean="0"/>
              <a:t>mismo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1619672" y="3284984"/>
            <a:ext cx="1069132" cy="27699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Resultados</a:t>
            </a:r>
            <a:endParaRPr lang="es-MX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64497" y="3252743"/>
            <a:ext cx="1058451" cy="646331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Reducción de amenaza directa</a:t>
            </a:r>
            <a:endParaRPr lang="es-MX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551208" y="2780928"/>
            <a:ext cx="126108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Alcance de  conservación</a:t>
            </a:r>
            <a:endParaRPr lang="es-MX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752324" y="3316922"/>
            <a:ext cx="899796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Objeto de Conservación</a:t>
            </a:r>
            <a:endParaRPr lang="es-MX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56176" y="3212976"/>
            <a:ext cx="1225612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Servicios </a:t>
            </a:r>
            <a:r>
              <a:rPr lang="es-MX" sz="1200" dirty="0" err="1" smtClean="0"/>
              <a:t>ecosistémicos</a:t>
            </a:r>
            <a:r>
              <a:rPr lang="es-MX" sz="1200" dirty="0" smtClean="0"/>
              <a:t> proporcionados</a:t>
            </a:r>
            <a:endParaRPr lang="es-MX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561680" y="2351202"/>
            <a:ext cx="1402808" cy="8617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Alcance de los esfuerzos para el bienestar humano (en relación con la conservación)</a:t>
            </a:r>
            <a:endParaRPr lang="es-MX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867844" y="3259342"/>
            <a:ext cx="790480" cy="6001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Objetos Bienestar Humano</a:t>
            </a:r>
            <a:endParaRPr lang="es-MX" sz="1100" dirty="0"/>
          </a:p>
        </p:txBody>
      </p:sp>
      <p:sp>
        <p:nvSpPr>
          <p:cNvPr id="51" name="Rounded Rectangle 50"/>
          <p:cNvSpPr>
            <a:spLocks/>
          </p:cNvSpPr>
          <p:nvPr/>
        </p:nvSpPr>
        <p:spPr>
          <a:xfrm>
            <a:off x="60960" y="2743201"/>
            <a:ext cx="2422596" cy="22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general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495800"/>
            <a:ext cx="9190512" cy="2239089"/>
            <a:chOff x="0" y="4495800"/>
            <a:chExt cx="9190512" cy="2239089"/>
          </a:xfrm>
        </p:grpSpPr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558069"/>
              <a:ext cx="9056914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3563888" y="6019800"/>
              <a:ext cx="2074912" cy="715089"/>
            </a:xfrm>
            <a:prstGeom prst="wedgeRoundRectCallout">
              <a:avLst>
                <a:gd name="adj1" fmla="val 59679"/>
                <a:gd name="adj2" fmla="val -97816"/>
                <a:gd name="adj3" fmla="val 16667"/>
              </a:avLst>
            </a:prstGeom>
            <a:solidFill>
              <a:srgbClr val="FFFF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sz="1200" dirty="0" err="1" smtClean="0">
                  <a:latin typeface="Calibri" pitchFamily="34" charset="0"/>
                  <a:ea typeface="Times New Roman"/>
                </a:rPr>
                <a:t>Resultados</a:t>
              </a:r>
              <a:r>
                <a:rPr lang="en-US" sz="1200" dirty="0" smtClean="0">
                  <a:latin typeface="Calibri" pitchFamily="34" charset="0"/>
                  <a:ea typeface="Times New Roman"/>
                </a:rPr>
                <a:t> de </a:t>
              </a:r>
              <a:r>
                <a:rPr lang="en-US" sz="1200" dirty="0" err="1" smtClean="0">
                  <a:latin typeface="Calibri" pitchFamily="34" charset="0"/>
                  <a:ea typeface="Times New Roman"/>
                </a:rPr>
                <a:t>servicios</a:t>
              </a:r>
              <a:r>
                <a:rPr lang="en-US" sz="1200" dirty="0" smtClean="0">
                  <a:latin typeface="Calibri" pitchFamily="34" charset="0"/>
                  <a:ea typeface="Times New Roman"/>
                </a:rPr>
                <a:t> </a:t>
              </a:r>
              <a:r>
                <a:rPr lang="en-US" sz="1200" dirty="0" err="1" smtClean="0">
                  <a:latin typeface="Calibri" pitchFamily="34" charset="0"/>
                  <a:ea typeface="Times New Roman"/>
                </a:rPr>
                <a:t>ecosistémicos</a:t>
              </a:r>
              <a:r>
                <a:rPr lang="en-US" sz="1200" dirty="0" smtClean="0">
                  <a:latin typeface="Calibri" pitchFamily="34" charset="0"/>
                  <a:ea typeface="Times New Roman"/>
                </a:rPr>
                <a:t> </a:t>
              </a:r>
              <a:r>
                <a:rPr lang="en-US" sz="1200" dirty="0" err="1" smtClean="0">
                  <a:latin typeface="Calibri" pitchFamily="34" charset="0"/>
                  <a:ea typeface="Times New Roman"/>
                </a:rPr>
                <a:t>contrinuyen</a:t>
              </a:r>
              <a:r>
                <a:rPr lang="en-US" sz="1200" dirty="0" smtClean="0">
                  <a:latin typeface="Calibri" pitchFamily="34" charset="0"/>
                  <a:ea typeface="Times New Roman"/>
                </a:rPr>
                <a:t> al </a:t>
              </a:r>
              <a:r>
                <a:rPr lang="en-US" sz="1200" dirty="0" err="1" smtClean="0">
                  <a:latin typeface="Calibri" pitchFamily="34" charset="0"/>
                  <a:ea typeface="Times New Roman"/>
                </a:rPr>
                <a:t>bienestar</a:t>
              </a:r>
              <a:r>
                <a:rPr lang="en-US" sz="1200" dirty="0" smtClean="0">
                  <a:latin typeface="Calibri" pitchFamily="34" charset="0"/>
                  <a:ea typeface="Times New Roman"/>
                </a:rPr>
                <a:t> </a:t>
              </a:r>
              <a:r>
                <a:rPr lang="en-US" sz="1200" dirty="0" err="1" smtClean="0">
                  <a:latin typeface="Calibri" pitchFamily="34" charset="0"/>
                  <a:ea typeface="Times New Roman"/>
                </a:rPr>
                <a:t>humano</a:t>
              </a:r>
              <a:endParaRPr lang="en-US" sz="1200" dirty="0">
                <a:latin typeface="Calibri" pitchFamily="34" charset="0"/>
                <a:ea typeface="Times New Roman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752600" y="4805680"/>
              <a:ext cx="1447800" cy="1061720"/>
            </a:xfrm>
            <a:prstGeom prst="rect">
              <a:avLst/>
            </a:prstGeom>
            <a:solidFill>
              <a:srgbClr val="96F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300" dirty="0" err="1" smtClean="0">
                  <a:latin typeface="Calibri" pitchFamily="34" charset="0"/>
                </a:rPr>
                <a:t>Patrullaje</a:t>
              </a:r>
              <a:r>
                <a:rPr lang="en-US" sz="1300" dirty="0" smtClean="0">
                  <a:latin typeface="Calibri" pitchFamily="34" charset="0"/>
                </a:rPr>
                <a:t> </a:t>
              </a:r>
              <a:r>
                <a:rPr lang="en-US" sz="1300" dirty="0" err="1" smtClean="0">
                  <a:latin typeface="Calibri" pitchFamily="34" charset="0"/>
                </a:rPr>
                <a:t>eficiente</a:t>
              </a:r>
              <a:r>
                <a:rPr lang="en-US" sz="1300" dirty="0" smtClean="0">
                  <a:latin typeface="Calibri" pitchFamily="34" charset="0"/>
                </a:rPr>
                <a:t>…</a:t>
              </a:r>
            </a:p>
            <a:p>
              <a:pPr algn="ctr"/>
              <a:r>
                <a:rPr lang="en-US" sz="1300" dirty="0" err="1" smtClean="0">
                  <a:latin typeface="Calibri" pitchFamily="34" charset="0"/>
                </a:rPr>
                <a:t>Madereros</a:t>
              </a:r>
              <a:r>
                <a:rPr lang="en-US" sz="1300" dirty="0" smtClean="0">
                  <a:latin typeface="Calibri" pitchFamily="34" charset="0"/>
                </a:rPr>
                <a:t> </a:t>
              </a:r>
              <a:r>
                <a:rPr lang="en-US" sz="1300" dirty="0" err="1" smtClean="0">
                  <a:latin typeface="Calibri" pitchFamily="34" charset="0"/>
                </a:rPr>
                <a:t>ilegales</a:t>
              </a:r>
              <a:r>
                <a:rPr lang="en-US" sz="1300" dirty="0" smtClean="0">
                  <a:latin typeface="Calibri" pitchFamily="34" charset="0"/>
                </a:rPr>
                <a:t> son </a:t>
              </a:r>
              <a:r>
                <a:rPr lang="en-US" sz="1300" dirty="0" err="1" smtClean="0">
                  <a:latin typeface="Calibri" pitchFamily="34" charset="0"/>
                </a:rPr>
                <a:t>castigados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5943600" y="5715000"/>
              <a:ext cx="1635348" cy="690880"/>
            </a:xfrm>
            <a:prstGeom prst="rect">
              <a:avLst/>
            </a:prstGeom>
            <a:solidFill>
              <a:srgbClr val="96F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Access to timber over long term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76600" y="4876800"/>
              <a:ext cx="1047750" cy="695325"/>
            </a:xfrm>
            <a:prstGeom prst="rect">
              <a:avLst/>
            </a:prstGeom>
            <a:solidFill>
              <a:srgbClr val="DE6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err="1" smtClean="0">
                  <a:latin typeface="Calibri" pitchFamily="34" charset="0"/>
                </a:rPr>
                <a:t>Disminuye</a:t>
              </a:r>
              <a:r>
                <a:rPr lang="en-US" sz="1400" dirty="0" smtClean="0">
                  <a:latin typeface="Calibri" pitchFamily="34" charset="0"/>
                </a:rPr>
                <a:t> la </a:t>
              </a:r>
              <a:r>
                <a:rPr lang="en-US" sz="1400" dirty="0" err="1" smtClean="0">
                  <a:latin typeface="Calibri" pitchFamily="34" charset="0"/>
                </a:rPr>
                <a:t>tala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clandestina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715000" y="4653136"/>
              <a:ext cx="2057400" cy="876300"/>
            </a:xfrm>
            <a:prstGeom prst="rect">
              <a:avLst/>
            </a:prstGeom>
            <a:solidFill>
              <a:srgbClr val="96F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err="1" smtClean="0">
                  <a:latin typeface="Calibri" pitchFamily="34" charset="0"/>
                </a:rPr>
                <a:t>Capacidad</a:t>
              </a:r>
              <a:r>
                <a:rPr lang="en-US" sz="1200" dirty="0" smtClean="0">
                  <a:latin typeface="Calibri" pitchFamily="34" charset="0"/>
                </a:rPr>
                <a:t> de </a:t>
              </a:r>
              <a:r>
                <a:rPr lang="en-US" sz="1200" dirty="0" err="1" smtClean="0">
                  <a:latin typeface="Calibri" pitchFamily="34" charset="0"/>
                </a:rPr>
                <a:t>filtración</a:t>
              </a:r>
              <a:r>
                <a:rPr lang="en-US" sz="1200" dirty="0" smtClean="0">
                  <a:latin typeface="Calibri" pitchFamily="34" charset="0"/>
                </a:rPr>
                <a:t> </a:t>
              </a:r>
              <a:r>
                <a:rPr lang="en-US" sz="1200" dirty="0" err="1" smtClean="0">
                  <a:latin typeface="Calibri" pitchFamily="34" charset="0"/>
                </a:rPr>
                <a:t>mejorada</a:t>
              </a:r>
              <a:endParaRPr lang="en-US" sz="1200" dirty="0" smtClean="0">
                <a:latin typeface="Calibri" pitchFamily="34" charset="0"/>
              </a:endParaRPr>
            </a:p>
            <a:p>
              <a:pPr algn="ctr"/>
              <a:endParaRPr lang="en-US" sz="1200" dirty="0" smtClean="0">
                <a:latin typeface="Calibri" pitchFamily="34" charset="0"/>
              </a:endParaRPr>
            </a:p>
            <a:p>
              <a:pPr algn="ctr"/>
              <a:r>
                <a:rPr lang="en-US" sz="1200" dirty="0" err="1" smtClean="0">
                  <a:latin typeface="Calibri" pitchFamily="34" charset="0"/>
                </a:rPr>
                <a:t>Disponibilidad</a:t>
              </a:r>
              <a:r>
                <a:rPr lang="en-US" sz="1200" dirty="0" smtClean="0">
                  <a:latin typeface="Calibri" pitchFamily="34" charset="0"/>
                </a:rPr>
                <a:t> de </a:t>
              </a:r>
              <a:r>
                <a:rPr lang="en-US" sz="1200" dirty="0" err="1" smtClean="0">
                  <a:latin typeface="Calibri" pitchFamily="34" charset="0"/>
                </a:rPr>
                <a:t>agua</a:t>
              </a:r>
              <a:r>
                <a:rPr lang="en-US" sz="1200" dirty="0" smtClean="0">
                  <a:latin typeface="Calibri" pitchFamily="34" charset="0"/>
                </a:rPr>
                <a:t> </a:t>
              </a:r>
              <a:r>
                <a:rPr lang="en-US" sz="1200" dirty="0" err="1" smtClean="0">
                  <a:latin typeface="Calibri" pitchFamily="34" charset="0"/>
                </a:rPr>
                <a:t>limpia</a:t>
              </a:r>
              <a:r>
                <a:rPr lang="en-US" sz="1200" dirty="0" smtClean="0">
                  <a:latin typeface="Calibri" pitchFamily="34" charset="0"/>
                </a:rPr>
                <a:t> 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805057" y="5610225"/>
              <a:ext cx="1385455" cy="707138"/>
            </a:xfrm>
            <a:prstGeom prst="ellipse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Medios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 de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vida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forestales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0" y="4800600"/>
              <a:ext cx="1834738" cy="1066800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300" dirty="0" err="1" smtClean="0">
                  <a:latin typeface="Calibri" pitchFamily="34" charset="0"/>
                </a:rPr>
                <a:t>Fotralecimiento</a:t>
              </a:r>
              <a:r>
                <a:rPr lang="en-US" sz="1300" dirty="0" smtClean="0">
                  <a:latin typeface="Calibri" pitchFamily="34" charset="0"/>
                </a:rPr>
                <a:t> de la </a:t>
              </a:r>
              <a:r>
                <a:rPr lang="en-US" sz="1300" dirty="0" err="1" smtClean="0">
                  <a:latin typeface="Calibri" pitchFamily="34" charset="0"/>
                </a:rPr>
                <a:t>aplicación</a:t>
              </a:r>
              <a:r>
                <a:rPr lang="en-US" sz="1300" dirty="0" smtClean="0">
                  <a:latin typeface="Calibri" pitchFamily="34" charset="0"/>
                </a:rPr>
                <a:t> de ley</a:t>
              </a:r>
              <a:endParaRPr lang="en-US" sz="1300" dirty="0">
                <a:latin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758545" y="4903087"/>
              <a:ext cx="1385455" cy="707138"/>
            </a:xfrm>
            <a:prstGeom prst="ellipse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Salud</a:t>
              </a:r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humana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43400" y="4800600"/>
              <a:ext cx="1503218" cy="838200"/>
            </a:xfrm>
            <a:prstGeom prst="ellipse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Bosque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pitchFamily="34" charset="0"/>
                </a:rPr>
                <a:t>conservado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2" name="Rounded Rectangle 51"/>
            <p:cNvSpPr>
              <a:spLocks/>
            </p:cNvSpPr>
            <p:nvPr/>
          </p:nvSpPr>
          <p:spPr>
            <a:xfrm>
              <a:off x="28575" y="4495800"/>
              <a:ext cx="2072640" cy="2381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 smtClean="0">
                  <a:solidFill>
                    <a:srgbClr val="000000"/>
                  </a:solidFill>
                  <a:ea typeface="Times New Roman"/>
                </a:rPr>
                <a:t>Ejemplo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9512" y="3284984"/>
            <a:ext cx="94873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Estrategia de conservación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0483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87427"/>
            <a:ext cx="9115425" cy="15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1145035" y="5867400"/>
            <a:ext cx="1497736" cy="873968"/>
          </a:xfrm>
          <a:prstGeom prst="wedgeRoundRectCallout">
            <a:avLst>
              <a:gd name="adj1" fmla="val 36177"/>
              <a:gd name="adj2" fmla="val -72310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Resultados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benefician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directamente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a la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gente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19675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Caso</a:t>
            </a:r>
            <a:r>
              <a:rPr lang="en-US" sz="3200" dirty="0" smtClean="0"/>
              <a:t> </a:t>
            </a:r>
            <a:r>
              <a:rPr lang="en-US" sz="3200" dirty="0"/>
              <a:t>3: </a:t>
            </a:r>
            <a:r>
              <a:rPr lang="en-US" sz="3200" dirty="0" smtClean="0"/>
              <a:t>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mejorado</a:t>
            </a:r>
            <a:r>
              <a:rPr lang="en-US" sz="3200" dirty="0" smtClean="0"/>
              <a:t> </a:t>
            </a:r>
            <a:r>
              <a:rPr lang="en-US" sz="3200" dirty="0" err="1" smtClean="0"/>
              <a:t>desde</a:t>
            </a:r>
            <a:r>
              <a:rPr lang="en-US" sz="3200" dirty="0" smtClean="0"/>
              <a:t> </a:t>
            </a:r>
            <a:r>
              <a:rPr lang="en-US" sz="3200" dirty="0" err="1" smtClean="0"/>
              <a:t>múltiples</a:t>
            </a:r>
            <a:r>
              <a:rPr lang="en-US" sz="3200" dirty="0" smtClean="0"/>
              <a:t> </a:t>
            </a:r>
            <a:r>
              <a:rPr lang="en-US" sz="3200" dirty="0" err="1" smtClean="0"/>
              <a:t>ángulos</a:t>
            </a:r>
            <a:endParaRPr lang="en-US" sz="3200" dirty="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981690" y="4852639"/>
            <a:ext cx="1523509" cy="904694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400" dirty="0"/>
              <a:t>Productores ganan más dinero de productos certificados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-180528" y="4889859"/>
            <a:ext cx="1699591" cy="911886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400" dirty="0"/>
              <a:t>Eco-certificación forestal</a:t>
            </a:r>
          </a:p>
          <a:p>
            <a:pPr algn="ctr"/>
            <a:endParaRPr lang="en-US" sz="1400" dirty="0"/>
          </a:p>
        </p:txBody>
      </p:sp>
      <p:cxnSp>
        <p:nvCxnSpPr>
          <p:cNvPr id="42" name="Straight Connector 41"/>
          <p:cNvCxnSpPr>
            <a:stCxn id="33" idx="2"/>
          </p:cNvCxnSpPr>
          <p:nvPr/>
        </p:nvCxnSpPr>
        <p:spPr>
          <a:xfrm>
            <a:off x="2743445" y="5757333"/>
            <a:ext cx="304555" cy="64346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8000" y="6400800"/>
            <a:ext cx="457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>
            <a:spLocks noChangeArrowheads="1"/>
          </p:cNvSpPr>
          <p:nvPr/>
        </p:nvSpPr>
        <p:spPr bwMode="auto">
          <a:xfrm>
            <a:off x="3769668" y="6080904"/>
            <a:ext cx="2433424" cy="585285"/>
          </a:xfrm>
          <a:prstGeom prst="wedgeRoundRectCallout">
            <a:avLst>
              <a:gd name="adj1" fmla="val 49706"/>
              <a:gd name="adj2" fmla="val -102423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Resultados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también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contribuyen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al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bienestar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humano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203092" y="5610225"/>
            <a:ext cx="1635348" cy="690880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Acceso</a:t>
            </a:r>
            <a:r>
              <a:rPr lang="en-US" sz="1200" dirty="0" smtClean="0"/>
              <a:t> a  </a:t>
            </a:r>
            <a:r>
              <a:rPr lang="en-US" sz="1200" dirty="0" err="1" smtClean="0"/>
              <a:t>productos</a:t>
            </a:r>
            <a:r>
              <a:rPr lang="en-US" sz="1200" dirty="0" smtClean="0"/>
              <a:t> </a:t>
            </a:r>
            <a:r>
              <a:rPr lang="en-US" sz="1200" dirty="0" err="1" smtClean="0"/>
              <a:t>maderables</a:t>
            </a:r>
            <a:r>
              <a:rPr lang="en-US" sz="1200" dirty="0" smtClean="0"/>
              <a:t> en el largo </a:t>
            </a:r>
            <a:r>
              <a:rPr lang="en-US" sz="1200" dirty="0" err="1" smtClean="0"/>
              <a:t>plazo</a:t>
            </a:r>
            <a:endParaRPr lang="en-US" sz="1200" dirty="0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5791200" y="4741333"/>
            <a:ext cx="2209800" cy="868891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Capacidad</a:t>
            </a:r>
            <a:r>
              <a:rPr lang="en-US" sz="1200" dirty="0" smtClean="0"/>
              <a:t> de </a:t>
            </a:r>
            <a:r>
              <a:rPr lang="en-US" sz="1200" dirty="0" err="1" smtClean="0"/>
              <a:t>filtración</a:t>
            </a:r>
            <a:r>
              <a:rPr lang="en-US" sz="1200" dirty="0" smtClean="0"/>
              <a:t> </a:t>
            </a:r>
            <a:r>
              <a:rPr lang="en-US" sz="1200" dirty="0" err="1" smtClean="0"/>
              <a:t>mejorada</a:t>
            </a:r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r>
              <a:rPr lang="en-US" sz="1200" dirty="0" err="1" smtClean="0"/>
              <a:t>Disponibilidad</a:t>
            </a:r>
            <a:r>
              <a:rPr lang="en-US" sz="1200" dirty="0" smtClean="0"/>
              <a:t> de </a:t>
            </a:r>
            <a:r>
              <a:rPr lang="en-US" sz="1200" dirty="0" err="1" smtClean="0"/>
              <a:t>agua</a:t>
            </a:r>
            <a:r>
              <a:rPr lang="en-US" sz="1200" dirty="0" smtClean="0"/>
              <a:t> </a:t>
            </a:r>
            <a:r>
              <a:rPr lang="en-US" sz="1200" dirty="0" err="1" smtClean="0"/>
              <a:t>limpia</a:t>
            </a:r>
            <a:endParaRPr lang="en-US" sz="1200" dirty="0"/>
          </a:p>
        </p:txBody>
      </p:sp>
      <p:sp>
        <p:nvSpPr>
          <p:cNvPr id="62" name="Oval 61"/>
          <p:cNvSpPr/>
          <p:nvPr/>
        </p:nvSpPr>
        <p:spPr>
          <a:xfrm>
            <a:off x="7758545" y="4903087"/>
            <a:ext cx="1385455" cy="707138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Salud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humana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12360" y="5610225"/>
            <a:ext cx="1385455" cy="707138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Medios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vida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forestales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6" name="Straight Arrow Connector 45"/>
          <p:cNvCxnSpPr>
            <a:endCxn id="59" idx="3"/>
          </p:cNvCxnSpPr>
          <p:nvPr/>
        </p:nvCxnSpPr>
        <p:spPr>
          <a:xfrm flipV="1">
            <a:off x="7620000" y="6213805"/>
            <a:ext cx="395255" cy="18699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648200" y="4010552"/>
            <a:ext cx="2409190" cy="715089"/>
          </a:xfrm>
          <a:prstGeom prst="wedgeRoundRectCallout">
            <a:avLst>
              <a:gd name="adj1" fmla="val 69385"/>
              <a:gd name="adj2" fmla="val 66403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200" dirty="0" err="1" smtClean="0">
                <a:latin typeface="Arial"/>
                <a:ea typeface="Times New Roman"/>
              </a:rPr>
              <a:t>Resultados</a:t>
            </a:r>
            <a:r>
              <a:rPr lang="en-US" sz="1200" dirty="0" smtClean="0">
                <a:latin typeface="Arial"/>
                <a:ea typeface="Times New Roman"/>
              </a:rPr>
              <a:t> de </a:t>
            </a:r>
            <a:r>
              <a:rPr lang="en-US" sz="1200" dirty="0" err="1" smtClean="0">
                <a:latin typeface="Arial"/>
                <a:ea typeface="Times New Roman"/>
              </a:rPr>
              <a:t>servicios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ecosistémicos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contribuyen</a:t>
            </a:r>
            <a:r>
              <a:rPr lang="en-US" sz="1200" dirty="0" smtClean="0">
                <a:latin typeface="Arial"/>
                <a:ea typeface="Times New Roman"/>
              </a:rPr>
              <a:t> al </a:t>
            </a:r>
            <a:r>
              <a:rPr lang="en-US" sz="1200" dirty="0" err="1" smtClean="0">
                <a:latin typeface="Arial"/>
                <a:ea typeface="Times New Roman"/>
              </a:rPr>
              <a:t>bienestar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humano</a:t>
            </a:r>
            <a:endParaRPr lang="en-US" sz="1200" dirty="0">
              <a:latin typeface="Arial"/>
              <a:ea typeface="Times New Roman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beneficiosos</a:t>
            </a:r>
            <a:r>
              <a:rPr lang="en-US" sz="3200" dirty="0" smtClean="0"/>
              <a:t> y </a:t>
            </a:r>
            <a:r>
              <a:rPr lang="en-US" sz="3200" dirty="0" err="1" smtClean="0"/>
              <a:t>objetos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no son lo </a:t>
            </a:r>
            <a:r>
              <a:rPr lang="en-US" sz="3200" dirty="0" err="1" smtClean="0"/>
              <a:t>mismo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95736" y="3717032"/>
            <a:ext cx="5733256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923" y="2060848"/>
            <a:ext cx="9015573" cy="1601673"/>
            <a:chOff x="28574" y="2351202"/>
            <a:chExt cx="9015573" cy="1601673"/>
          </a:xfrm>
        </p:grpSpPr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" y="2667000"/>
              <a:ext cx="9015573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1619672" y="3284984"/>
              <a:ext cx="1069132" cy="276999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Resultados</a:t>
              </a:r>
              <a:endParaRPr lang="es-MX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64497" y="3252743"/>
              <a:ext cx="1058451" cy="646331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Reducción de amenaza directa</a:t>
              </a:r>
              <a:endParaRPr lang="es-MX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51208" y="2780928"/>
              <a:ext cx="1261088" cy="46166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Alcance de  conservación</a:t>
              </a:r>
              <a:endParaRPr lang="es-MX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52324" y="3316922"/>
              <a:ext cx="899796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dirty="0" smtClean="0"/>
                <a:t>Objeto de Conservación</a:t>
              </a:r>
              <a:endParaRPr lang="es-MX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56176" y="3212976"/>
              <a:ext cx="1225612" cy="646331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Servicios </a:t>
              </a:r>
              <a:r>
                <a:rPr lang="es-MX" sz="1200" dirty="0" err="1" smtClean="0"/>
                <a:t>ecosistémicos</a:t>
              </a:r>
              <a:r>
                <a:rPr lang="es-MX" sz="1200" dirty="0" smtClean="0"/>
                <a:t> proporcionados</a:t>
              </a:r>
              <a:endParaRPr lang="es-MX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61680" y="2351202"/>
              <a:ext cx="1402808" cy="86177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/>
                <a:t>Alcance de los esfuerzos para el bienestar humano (en relación con la conservación)</a:t>
              </a:r>
              <a:endParaRPr lang="es-MX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67844" y="3259342"/>
              <a:ext cx="790480" cy="6001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Objetos Bienestar Humano</a:t>
              </a:r>
              <a:endParaRPr lang="es-MX" sz="11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9512" y="3284984"/>
              <a:ext cx="948730" cy="4308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Estrategia de conservación</a:t>
              </a:r>
              <a:endParaRPr lang="es-MX" sz="1100" dirty="0"/>
            </a:p>
          </p:txBody>
        </p:sp>
      </p:grpSp>
      <p:sp>
        <p:nvSpPr>
          <p:cNvPr id="73" name="Rounded Rectangle 72"/>
          <p:cNvSpPr>
            <a:spLocks/>
          </p:cNvSpPr>
          <p:nvPr/>
        </p:nvSpPr>
        <p:spPr>
          <a:xfrm>
            <a:off x="60960" y="2348880"/>
            <a:ext cx="2422596" cy="22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general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28992" y="3495520"/>
            <a:ext cx="243408" cy="22151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23728" y="3501008"/>
            <a:ext cx="72008" cy="22151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0" grpId="0" animBg="1"/>
      <p:bldP spid="60" grpId="0" animBg="1"/>
      <p:bldP spid="61" grpId="0" animBg="1"/>
      <p:bldP spid="62" grpId="0" animBg="1"/>
      <p:bldP spid="5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socialmente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beneficiosos</a:t>
            </a:r>
            <a:r>
              <a:rPr lang="en-US" sz="3200" dirty="0" smtClean="0"/>
              <a:t> y </a:t>
            </a:r>
            <a:r>
              <a:rPr lang="en-US" sz="3200" dirty="0" err="1" smtClean="0"/>
              <a:t>objetos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bienestar</a:t>
            </a:r>
            <a:r>
              <a:rPr lang="en-US" sz="3200" dirty="0" smtClean="0"/>
              <a:t> </a:t>
            </a:r>
            <a:r>
              <a:rPr lang="en-US" sz="3200" dirty="0" err="1" smtClean="0"/>
              <a:t>humano</a:t>
            </a:r>
            <a:r>
              <a:rPr lang="en-US" sz="3200" dirty="0" smtClean="0"/>
              <a:t> no son lo </a:t>
            </a:r>
            <a:r>
              <a:rPr lang="en-US" sz="3200" dirty="0" err="1" smtClean="0"/>
              <a:t>mismo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Puntos</a:t>
            </a:r>
            <a:r>
              <a:rPr lang="en-US" sz="2800" dirty="0" smtClean="0"/>
              <a:t> claves:</a:t>
            </a:r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Frecuentemente</a:t>
            </a:r>
            <a:r>
              <a:rPr lang="en-US" sz="2800" dirty="0" smtClean="0"/>
              <a:t> los </a:t>
            </a:r>
            <a:r>
              <a:rPr lang="en-US" sz="2800" dirty="0" err="1" smtClean="0"/>
              <a:t>equipos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 se </a:t>
            </a:r>
            <a:r>
              <a:rPr lang="en-US" sz="2800" dirty="0" err="1" smtClean="0"/>
              <a:t>centran</a:t>
            </a:r>
            <a:r>
              <a:rPr lang="en-US" sz="2800" dirty="0" smtClean="0"/>
              <a:t> en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sociales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tienen</a:t>
            </a:r>
            <a:r>
              <a:rPr lang="en-US" sz="2800" dirty="0" smtClean="0"/>
              <a:t> </a:t>
            </a:r>
            <a:r>
              <a:rPr lang="en-US" sz="2800" dirty="0" err="1" smtClean="0"/>
              <a:t>beneficios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allá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  (</a:t>
            </a:r>
            <a:r>
              <a:rPr lang="en-US" sz="2800" dirty="0"/>
              <a:t>e.g.,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de </a:t>
            </a:r>
            <a:r>
              <a:rPr lang="en-US" sz="2800" dirty="0" err="1" smtClean="0"/>
              <a:t>capacidad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un </a:t>
            </a:r>
            <a:r>
              <a:rPr lang="en-US" sz="2800" dirty="0" err="1" smtClean="0"/>
              <a:t>buen</a:t>
            </a:r>
            <a:r>
              <a:rPr lang="en-US" sz="2800" dirty="0" smtClean="0"/>
              <a:t> </a:t>
            </a:r>
            <a:r>
              <a:rPr lang="en-US" sz="2800" dirty="0" err="1" smtClean="0"/>
              <a:t>gobierno</a:t>
            </a:r>
            <a:r>
              <a:rPr lang="en-US" sz="2800" dirty="0" smtClean="0"/>
              <a:t> o </a:t>
            </a:r>
            <a:r>
              <a:rPr lang="en-US" sz="2800" dirty="0" err="1" smtClean="0"/>
              <a:t>promover</a:t>
            </a:r>
            <a:r>
              <a:rPr lang="en-US" sz="2800" dirty="0" smtClean="0"/>
              <a:t> </a:t>
            </a:r>
            <a:r>
              <a:rPr lang="en-US" sz="2800" dirty="0" err="1" smtClean="0"/>
              <a:t>formas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alternas</a:t>
            </a:r>
            <a:r>
              <a:rPr lang="en-US" sz="28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estrategias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beneficios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sociales</a:t>
            </a:r>
            <a:r>
              <a:rPr lang="en-US" sz="2800" dirty="0" smtClean="0"/>
              <a:t>, </a:t>
            </a:r>
            <a:r>
              <a:rPr lang="en-US" sz="2800" dirty="0" err="1" smtClean="0"/>
              <a:t>pero</a:t>
            </a:r>
            <a:r>
              <a:rPr lang="en-US" sz="2800" dirty="0" smtClean="0"/>
              <a:t> NO son </a:t>
            </a:r>
            <a:r>
              <a:rPr lang="en-US" sz="2800" dirty="0" err="1" smtClean="0"/>
              <a:t>equivalentes</a:t>
            </a:r>
            <a:r>
              <a:rPr lang="en-US" sz="2800" dirty="0" smtClean="0"/>
              <a:t> a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</a:t>
            </a:r>
            <a:r>
              <a:rPr lang="en-US" sz="2800" dirty="0" err="1" smtClean="0"/>
              <a:t>representan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intereses</a:t>
            </a:r>
            <a:r>
              <a:rPr lang="en-US" sz="2800" dirty="0" smtClean="0"/>
              <a:t> </a:t>
            </a:r>
            <a:r>
              <a:rPr lang="en-US" sz="2800" dirty="0" err="1" smtClean="0"/>
              <a:t>humanos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puedan</a:t>
            </a:r>
            <a:r>
              <a:rPr lang="en-US" sz="2800" dirty="0" smtClean="0"/>
              <a:t> </a:t>
            </a:r>
            <a:r>
              <a:rPr lang="en-US" sz="2800" dirty="0" err="1" smtClean="0"/>
              <a:t>mejorar</a:t>
            </a:r>
            <a:r>
              <a:rPr lang="en-US" sz="2800" dirty="0" smtClean="0"/>
              <a:t> o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obtenidos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resultado</a:t>
            </a:r>
            <a:r>
              <a:rPr lang="en-US" sz="2800" dirty="0" smtClean="0"/>
              <a:t>  de la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 de un </a:t>
            </a:r>
            <a:r>
              <a:rPr lang="en-US" sz="2800" dirty="0" err="1" smtClean="0"/>
              <a:t>ecosistema</a:t>
            </a:r>
            <a:r>
              <a:rPr lang="en-US" sz="2800" dirty="0" smtClean="0"/>
              <a:t>, </a:t>
            </a:r>
            <a:r>
              <a:rPr lang="en-US" sz="2800" dirty="0" err="1" smtClean="0"/>
              <a:t>hábitat</a:t>
            </a:r>
            <a:r>
              <a:rPr lang="en-US" sz="2800" dirty="0" smtClean="0"/>
              <a:t> o </a:t>
            </a:r>
            <a:r>
              <a:rPr lang="en-US" sz="2800" dirty="0" err="1" smtClean="0"/>
              <a:t>especies</a:t>
            </a:r>
            <a:r>
              <a:rPr lang="en-US" sz="2800" dirty="0" smtClean="0"/>
              <a:t> y los </a:t>
            </a:r>
            <a:r>
              <a:rPr lang="en-US" sz="2800" dirty="0" err="1" smtClean="0"/>
              <a:t>servicios</a:t>
            </a:r>
            <a:r>
              <a:rPr lang="en-US" sz="2800" dirty="0" smtClean="0"/>
              <a:t> </a:t>
            </a:r>
            <a:r>
              <a:rPr lang="en-US" sz="2800" dirty="0" err="1" smtClean="0"/>
              <a:t>ecosistémicos</a:t>
            </a:r>
            <a:r>
              <a:rPr lang="en-US" sz="2800" dirty="0" smtClean="0"/>
              <a:t> </a:t>
            </a:r>
            <a:r>
              <a:rPr lang="en-US" sz="2800" dirty="0" err="1" smtClean="0"/>
              <a:t>asociados</a:t>
            </a:r>
            <a:r>
              <a:rPr lang="en-US" sz="2800" dirty="0" smtClean="0"/>
              <a:t>. 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7862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 </a:t>
            </a:r>
            <a:r>
              <a:rPr lang="en-US" sz="4000" dirty="0" err="1"/>
              <a:t>que</a:t>
            </a:r>
            <a:r>
              <a:rPr lang="en-US" sz="4000" dirty="0"/>
              <a:t> las personas </a:t>
            </a:r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decían</a:t>
            </a:r>
            <a:r>
              <a:rPr lang="en-US" sz="4000" dirty="0" smtClean="0"/>
              <a:t>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Debemos</a:t>
            </a:r>
            <a:r>
              <a:rPr lang="en-US" sz="2800" dirty="0" smtClean="0"/>
              <a:t> </a:t>
            </a:r>
            <a:r>
              <a:rPr lang="en-US" sz="2800" dirty="0" err="1" smtClean="0"/>
              <a:t>reconocer</a:t>
            </a:r>
            <a:r>
              <a:rPr lang="en-US" sz="2800" dirty="0" smtClean="0"/>
              <a:t> y </a:t>
            </a:r>
            <a:r>
              <a:rPr lang="en-US" sz="2800" dirty="0" err="1" smtClean="0"/>
              <a:t>comprender</a:t>
            </a:r>
            <a:r>
              <a:rPr lang="en-US" sz="2800" dirty="0" smtClean="0"/>
              <a:t> las </a:t>
            </a:r>
            <a:r>
              <a:rPr lang="en-US" sz="2800" dirty="0" err="1" smtClean="0"/>
              <a:t>necesidades</a:t>
            </a:r>
            <a:r>
              <a:rPr lang="en-US" sz="2800" dirty="0" smtClean="0"/>
              <a:t> </a:t>
            </a:r>
            <a:r>
              <a:rPr lang="en-US" sz="2800" dirty="0" err="1" smtClean="0"/>
              <a:t>humanas</a:t>
            </a:r>
            <a:r>
              <a:rPr lang="en-US" sz="2800" dirty="0" smtClean="0"/>
              <a:t> y los </a:t>
            </a:r>
            <a:r>
              <a:rPr lang="en-US" sz="2800" dirty="0" err="1" smtClean="0"/>
              <a:t>vinculos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existen</a:t>
            </a:r>
            <a:r>
              <a:rPr lang="en-US" sz="2800" dirty="0" smtClean="0"/>
              <a:t> entre la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 y 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sz="2800" dirty="0" smtClean="0"/>
              <a:t>No hay </a:t>
            </a:r>
            <a:r>
              <a:rPr lang="en-US" sz="2800" dirty="0" err="1" smtClean="0"/>
              <a:t>manera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podamos</a:t>
            </a:r>
            <a:r>
              <a:rPr lang="en-US" sz="2800" dirty="0" smtClean="0"/>
              <a:t> </a:t>
            </a:r>
            <a:r>
              <a:rPr lang="en-US" sz="2800" dirty="0" err="1" smtClean="0"/>
              <a:t>trabajar</a:t>
            </a:r>
            <a:r>
              <a:rPr lang="en-US" sz="2800" dirty="0" smtClean="0"/>
              <a:t> </a:t>
            </a:r>
            <a:r>
              <a:rPr lang="en-US" sz="2800" dirty="0" err="1" smtClean="0"/>
              <a:t>aqui</a:t>
            </a:r>
            <a:r>
              <a:rPr lang="en-US" sz="2800" dirty="0" smtClean="0"/>
              <a:t> sin </a:t>
            </a:r>
            <a:r>
              <a:rPr lang="en-US" sz="2800" dirty="0" err="1" smtClean="0"/>
              <a:t>abordar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reconocer</a:t>
            </a:r>
            <a:r>
              <a:rPr lang="en-US" sz="2800" dirty="0" smtClean="0"/>
              <a:t> las </a:t>
            </a:r>
            <a:r>
              <a:rPr lang="en-US" sz="2800" dirty="0" err="1" smtClean="0"/>
              <a:t>necesidades</a:t>
            </a:r>
            <a:r>
              <a:rPr lang="en-US" sz="2800" dirty="0" smtClean="0"/>
              <a:t> </a:t>
            </a:r>
            <a:r>
              <a:rPr lang="en-US" sz="2800" dirty="0" err="1" smtClean="0"/>
              <a:t>humanas</a:t>
            </a:r>
            <a:endParaRPr lang="en-US" sz="2800" dirty="0" smtClean="0"/>
          </a:p>
          <a:p>
            <a:r>
              <a:rPr lang="en-US" sz="2800" dirty="0" err="1" smtClean="0"/>
              <a:t>Debemos</a:t>
            </a:r>
            <a:r>
              <a:rPr lang="en-US" sz="2800" dirty="0" smtClean="0"/>
              <a:t> </a:t>
            </a:r>
            <a:r>
              <a:rPr lang="en-US" sz="2800" dirty="0" err="1" smtClean="0"/>
              <a:t>demostrarle</a:t>
            </a:r>
            <a:r>
              <a:rPr lang="en-US" sz="2800" dirty="0" smtClean="0"/>
              <a:t> a </a:t>
            </a:r>
            <a:r>
              <a:rPr lang="en-US" sz="2800" dirty="0" err="1" smtClean="0"/>
              <a:t>nuestros</a:t>
            </a:r>
            <a:r>
              <a:rPr lang="en-US" sz="2800" dirty="0" smtClean="0"/>
              <a:t> </a:t>
            </a:r>
            <a:r>
              <a:rPr lang="en-US" sz="2800" dirty="0" err="1" smtClean="0"/>
              <a:t>aliados</a:t>
            </a:r>
            <a:r>
              <a:rPr lang="en-US" sz="2800" dirty="0" smtClean="0"/>
              <a:t> locales </a:t>
            </a:r>
            <a:r>
              <a:rPr lang="en-US" sz="2800" dirty="0" err="1" smtClean="0"/>
              <a:t>que</a:t>
            </a:r>
            <a:r>
              <a:rPr lang="en-US" sz="2800" dirty="0" smtClean="0"/>
              <a:t> hay un </a:t>
            </a:r>
            <a:r>
              <a:rPr lang="en-US" sz="2800" dirty="0" err="1" smtClean="0"/>
              <a:t>beneficio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ellos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allá</a:t>
            </a:r>
            <a:r>
              <a:rPr lang="en-US" sz="2800" dirty="0" smtClean="0"/>
              <a:t> de la </a:t>
            </a:r>
            <a:r>
              <a:rPr lang="en-US" sz="2800" dirty="0" err="1" smtClean="0"/>
              <a:t>protección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biodiversidad</a:t>
            </a:r>
            <a:endParaRPr lang="en-US" sz="2800" dirty="0" smtClean="0"/>
          </a:p>
          <a:p>
            <a:r>
              <a:rPr lang="en-US" sz="2800" dirty="0" err="1" smtClean="0"/>
              <a:t>Algunos</a:t>
            </a:r>
            <a:r>
              <a:rPr lang="en-US" sz="2800" dirty="0" smtClean="0"/>
              <a:t> </a:t>
            </a:r>
            <a:r>
              <a:rPr lang="en-US" sz="2800" dirty="0" err="1" smtClean="0"/>
              <a:t>argumentan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los </a:t>
            </a:r>
            <a:r>
              <a:rPr lang="en-US" sz="2800" dirty="0" err="1" smtClean="0"/>
              <a:t>Estándares</a:t>
            </a:r>
            <a:r>
              <a:rPr lang="en-US" sz="2800" dirty="0" smtClean="0"/>
              <a:t> </a:t>
            </a:r>
            <a:r>
              <a:rPr lang="en-US" sz="2800" dirty="0" err="1" smtClean="0"/>
              <a:t>Abiertos</a:t>
            </a:r>
            <a:r>
              <a:rPr lang="en-US" sz="2800" dirty="0" smtClean="0"/>
              <a:t> no </a:t>
            </a:r>
            <a:r>
              <a:rPr lang="en-US" sz="2800" dirty="0" err="1" smtClean="0"/>
              <a:t>funcionan</a:t>
            </a:r>
            <a:r>
              <a:rPr lang="en-US" sz="2800" dirty="0" smtClean="0"/>
              <a:t> </a:t>
            </a:r>
            <a:r>
              <a:rPr lang="en-US" sz="2800" dirty="0" err="1" smtClean="0"/>
              <a:t>bien</a:t>
            </a:r>
            <a:r>
              <a:rPr lang="en-US" sz="2800" dirty="0" smtClean="0"/>
              <a:t> en </a:t>
            </a:r>
            <a:r>
              <a:rPr lang="en-US" sz="2800" dirty="0" err="1" smtClean="0"/>
              <a:t>situaciones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sociales</a:t>
            </a:r>
            <a:r>
              <a:rPr lang="en-US" sz="2800" dirty="0" smtClean="0"/>
              <a:t> </a:t>
            </a:r>
            <a:r>
              <a:rPr lang="en-US" sz="2800" dirty="0" err="1" smtClean="0"/>
              <a:t>complejas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177800" indent="-177800"/>
            <a:r>
              <a:rPr lang="en-US" sz="2800" dirty="0" err="1" smtClean="0"/>
              <a:t>Razonamiento</a:t>
            </a:r>
            <a:r>
              <a:rPr lang="en-US" sz="2800" dirty="0" smtClean="0"/>
              <a:t> </a:t>
            </a:r>
            <a:r>
              <a:rPr lang="en-US" sz="2800" dirty="0" err="1" smtClean="0"/>
              <a:t>grupal</a:t>
            </a:r>
            <a:r>
              <a:rPr lang="en-US" sz="2800" dirty="0" smtClean="0"/>
              <a:t>: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vamos</a:t>
            </a:r>
            <a:r>
              <a:rPr lang="en-US" sz="2800" dirty="0" smtClean="0"/>
              <a:t> a </a:t>
            </a:r>
            <a:r>
              <a:rPr lang="en-US" sz="2800" dirty="0" err="1" smtClean="0"/>
              <a:t>seleccionarlos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“</a:t>
            </a:r>
            <a:r>
              <a:rPr lang="en-US" sz="2800" dirty="0" err="1" smtClean="0"/>
              <a:t>objetos</a:t>
            </a:r>
            <a:r>
              <a:rPr lang="en-US" sz="2800" dirty="0" smtClean="0"/>
              <a:t>”, </a:t>
            </a:r>
            <a:r>
              <a:rPr lang="en-US" sz="2800" dirty="0" err="1" smtClean="0"/>
              <a:t>debemos</a:t>
            </a:r>
            <a:r>
              <a:rPr lang="en-US" sz="2800" dirty="0" smtClean="0"/>
              <a:t> </a:t>
            </a:r>
            <a:r>
              <a:rPr lang="en-US" sz="2800" dirty="0" err="1" smtClean="0"/>
              <a:t>darles</a:t>
            </a:r>
            <a:r>
              <a:rPr lang="en-US" sz="2800" dirty="0" smtClean="0"/>
              <a:t> la </a:t>
            </a:r>
            <a:r>
              <a:rPr lang="en-US" sz="2800" dirty="0" err="1" smtClean="0"/>
              <a:t>misma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importancia</a:t>
            </a:r>
            <a:r>
              <a:rPr lang="en-US" sz="2800" dirty="0" smtClean="0"/>
              <a:t> y </a:t>
            </a:r>
            <a:r>
              <a:rPr lang="en-US" sz="2800" dirty="0" err="1" smtClean="0"/>
              <a:t>atención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a 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.  </a:t>
            </a:r>
          </a:p>
          <a:p>
            <a:pPr marL="177800" indent="-177800"/>
            <a:r>
              <a:rPr lang="en-US" sz="2800" dirty="0" smtClean="0"/>
              <a:t>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obligatorio</a:t>
            </a:r>
            <a:r>
              <a:rPr lang="en-US" sz="2800" dirty="0" smtClean="0"/>
              <a:t> </a:t>
            </a:r>
            <a:r>
              <a:rPr lang="en-US" sz="2800" dirty="0" err="1" smtClean="0"/>
              <a:t>seleccionar</a:t>
            </a:r>
            <a:r>
              <a:rPr lang="en-US" sz="2800" dirty="0" smtClean="0"/>
              <a:t>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del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en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proyecto</a:t>
            </a:r>
            <a:r>
              <a:rPr lang="en-US" sz="2800" dirty="0" smtClean="0"/>
              <a:t>, </a:t>
            </a:r>
            <a:r>
              <a:rPr lang="en-US" sz="2800" dirty="0" err="1" smtClean="0"/>
              <a:t>pero</a:t>
            </a:r>
            <a:r>
              <a:rPr lang="en-US" sz="2800" dirty="0" smtClean="0"/>
              <a:t> en </a:t>
            </a:r>
            <a:r>
              <a:rPr lang="en-US" sz="2800" dirty="0" err="1" smtClean="0"/>
              <a:t>caso</a:t>
            </a:r>
            <a:r>
              <a:rPr lang="en-US" sz="2800" dirty="0" smtClean="0"/>
              <a:t> de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sí</a:t>
            </a:r>
            <a:r>
              <a:rPr lang="en-US" sz="2800" dirty="0" smtClean="0"/>
              <a:t> los </a:t>
            </a:r>
            <a:r>
              <a:rPr lang="en-US" sz="2800" dirty="0" err="1" smtClean="0"/>
              <a:t>incluyan</a:t>
            </a:r>
            <a:r>
              <a:rPr lang="en-US" sz="2800" dirty="0" smtClean="0"/>
              <a:t>, </a:t>
            </a:r>
            <a:r>
              <a:rPr lang="en-US" sz="2800" dirty="0" err="1" smtClean="0"/>
              <a:t>debe</a:t>
            </a:r>
            <a:r>
              <a:rPr lang="en-US" sz="2800" dirty="0" smtClean="0"/>
              <a:t> </a:t>
            </a:r>
            <a:r>
              <a:rPr lang="en-US" sz="2800" dirty="0" err="1" smtClean="0"/>
              <a:t>tener</a:t>
            </a:r>
            <a:r>
              <a:rPr lang="en-US" sz="2800" dirty="0" smtClean="0"/>
              <a:t> </a:t>
            </a:r>
            <a:r>
              <a:rPr lang="en-US" sz="2800" dirty="0" err="1" smtClean="0"/>
              <a:t>objetivos</a:t>
            </a:r>
            <a:r>
              <a:rPr lang="en-US" sz="2800" dirty="0" smtClean="0"/>
              <a:t> </a:t>
            </a:r>
            <a:r>
              <a:rPr lang="en-US" sz="2800" dirty="0" err="1" smtClean="0"/>
              <a:t>propios</a:t>
            </a:r>
            <a:r>
              <a:rPr lang="en-US" sz="2800" dirty="0" smtClean="0"/>
              <a:t>. </a:t>
            </a:r>
          </a:p>
          <a:p>
            <a:pPr marL="177800" indent="-177800">
              <a:buNone/>
            </a:pPr>
            <a:r>
              <a:rPr lang="en-US" sz="2800" i="1" dirty="0" smtClean="0"/>
              <a:t>	</a:t>
            </a:r>
          </a:p>
          <a:p>
            <a:pPr marL="177800" indent="-177800">
              <a:buNone/>
            </a:pPr>
            <a:r>
              <a:rPr lang="en-US" sz="2800" i="1" dirty="0" smtClean="0"/>
              <a:t>	Nota: La </a:t>
            </a:r>
            <a:r>
              <a:rPr lang="en-US" sz="2800" i="1" dirty="0" err="1" smtClean="0"/>
              <a:t>guía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para</a:t>
            </a:r>
            <a:r>
              <a:rPr lang="en-US" sz="2800" i="1" dirty="0" smtClean="0"/>
              <a:t> la </a:t>
            </a:r>
            <a:r>
              <a:rPr lang="en-US" sz="2800" i="1" dirty="0" err="1" smtClean="0"/>
              <a:t>inclusión</a:t>
            </a:r>
            <a:r>
              <a:rPr lang="en-US" sz="2800" i="1" dirty="0" smtClean="0"/>
              <a:t> de OBH </a:t>
            </a:r>
            <a:r>
              <a:rPr lang="en-US" sz="2800" i="1" dirty="0" err="1" smtClean="0"/>
              <a:t>presenta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casos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donde</a:t>
            </a:r>
            <a:r>
              <a:rPr lang="en-US" sz="2800" i="1" dirty="0" smtClean="0"/>
              <a:t> no </a:t>
            </a:r>
            <a:r>
              <a:rPr lang="en-US" sz="2800" i="1" dirty="0" err="1" smtClean="0"/>
              <a:t>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necesario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determinar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objetivos</a:t>
            </a:r>
            <a:r>
              <a:rPr lang="en-US" sz="2800" i="1" dirty="0" smtClean="0"/>
              <a:t> del </a:t>
            </a:r>
            <a:r>
              <a:rPr lang="en-US" sz="2800" i="1" dirty="0" err="1" smtClean="0"/>
              <a:t>bienestar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humano</a:t>
            </a:r>
            <a:r>
              <a:rPr lang="en-US" sz="2800" i="1" dirty="0" smtClean="0"/>
              <a:t> (y </a:t>
            </a:r>
            <a:r>
              <a:rPr lang="en-US" sz="2800" i="1" dirty="0" err="1" smtClean="0"/>
              <a:t>cuándo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beneficioso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hacerlo</a:t>
            </a:r>
            <a:r>
              <a:rPr lang="en-US" sz="2800" i="1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Bienestar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Humano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82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2800" dirty="0" smtClean="0"/>
              <a:t>El </a:t>
            </a:r>
            <a:r>
              <a:rPr lang="en-US" sz="2800" dirty="0" err="1" smtClean="0"/>
              <a:t>objetivo</a:t>
            </a:r>
            <a:r>
              <a:rPr lang="en-US" sz="2800" dirty="0" smtClean="0"/>
              <a:t> </a:t>
            </a:r>
            <a:r>
              <a:rPr lang="en-US" sz="2800" dirty="0" err="1" smtClean="0"/>
              <a:t>debería</a:t>
            </a:r>
            <a:r>
              <a:rPr lang="en-US" sz="2800" dirty="0" smtClean="0"/>
              <a:t> ser </a:t>
            </a:r>
            <a:r>
              <a:rPr lang="en-US" sz="2800" dirty="0" err="1" smtClean="0"/>
              <a:t>dependiente</a:t>
            </a:r>
            <a:r>
              <a:rPr lang="en-US" sz="2800" dirty="0" smtClean="0"/>
              <a:t> o </a:t>
            </a:r>
            <a:r>
              <a:rPr lang="en-US" sz="2800" dirty="0" err="1" smtClean="0"/>
              <a:t>estar</a:t>
            </a:r>
            <a:r>
              <a:rPr lang="en-US" sz="2800" dirty="0" smtClean="0"/>
              <a:t> </a:t>
            </a:r>
            <a:r>
              <a:rPr lang="en-US" sz="2800" dirty="0" err="1" smtClean="0"/>
              <a:t>claramente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conservación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y/o de los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 </a:t>
            </a:r>
            <a:r>
              <a:rPr lang="en-US" sz="2800" dirty="0" err="1" smtClean="0"/>
              <a:t>ecosistémicos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éstos</a:t>
            </a:r>
            <a:r>
              <a:rPr lang="en-US" sz="2800" dirty="0" smtClean="0"/>
              <a:t> </a:t>
            </a:r>
            <a:r>
              <a:rPr lang="en-US" sz="2800" dirty="0" err="1" smtClean="0"/>
              <a:t>proveen</a:t>
            </a:r>
            <a:r>
              <a:rPr lang="en-US" sz="2800" dirty="0" smtClean="0"/>
              <a:t>. </a:t>
            </a:r>
          </a:p>
          <a:p>
            <a:pPr marL="177800" indent="-177800"/>
            <a:r>
              <a:rPr lang="en-US" sz="2800" dirty="0" err="1" smtClean="0"/>
              <a:t>Entonces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NO</a:t>
            </a:r>
            <a:r>
              <a:rPr lang="en-US" sz="2800" dirty="0" smtClean="0"/>
              <a:t> a los </a:t>
            </a:r>
            <a:r>
              <a:rPr lang="en-US" sz="2800" dirty="0" err="1" smtClean="0"/>
              <a:t>objetivos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relacionados</a:t>
            </a:r>
            <a:r>
              <a:rPr lang="en-US" sz="2800" dirty="0" smtClean="0"/>
              <a:t> con la </a:t>
            </a:r>
            <a:r>
              <a:rPr lang="en-US" sz="2800" dirty="0" err="1" smtClean="0"/>
              <a:t>reducción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infección</a:t>
            </a:r>
            <a:r>
              <a:rPr lang="en-US" sz="2800" dirty="0" smtClean="0"/>
              <a:t> de VIH o con la </a:t>
            </a:r>
            <a:r>
              <a:rPr lang="en-US" sz="2800" dirty="0" err="1" smtClean="0"/>
              <a:t>disminución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niveles</a:t>
            </a:r>
            <a:r>
              <a:rPr lang="en-US" sz="2800" dirty="0" smtClean="0"/>
              <a:t> de </a:t>
            </a:r>
            <a:r>
              <a:rPr lang="en-US" sz="2800" dirty="0" err="1" smtClean="0"/>
              <a:t>colesterol</a:t>
            </a:r>
            <a:r>
              <a:rPr lang="en-US" sz="2800" dirty="0" smtClean="0"/>
              <a:t>.</a:t>
            </a:r>
          </a:p>
          <a:p>
            <a:pPr marL="177800" indent="-177800"/>
            <a:r>
              <a:rPr lang="en-US" sz="2800" dirty="0" err="1" smtClean="0"/>
              <a:t>Pero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SÍ</a:t>
            </a:r>
            <a:r>
              <a:rPr lang="en-US" sz="2800" dirty="0" smtClean="0"/>
              <a:t> a los </a:t>
            </a:r>
            <a:r>
              <a:rPr lang="en-US" sz="2800" dirty="0" err="1" smtClean="0"/>
              <a:t>objetivos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relacionados</a:t>
            </a:r>
            <a:r>
              <a:rPr lang="en-US" sz="2800" dirty="0" smtClean="0"/>
              <a:t> al </a:t>
            </a:r>
            <a:r>
              <a:rPr lang="en-US" sz="2800" dirty="0" err="1" smtClean="0"/>
              <a:t>acceso</a:t>
            </a:r>
            <a:r>
              <a:rPr lang="en-US" sz="2800" dirty="0" smtClean="0"/>
              <a:t> a </a:t>
            </a:r>
            <a:r>
              <a:rPr lang="en-US" sz="2800" dirty="0" err="1" smtClean="0"/>
              <a:t>fuentes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aliemento</a:t>
            </a:r>
            <a:r>
              <a:rPr lang="en-US" sz="2800" dirty="0" smtClean="0"/>
              <a:t> </a:t>
            </a:r>
            <a:r>
              <a:rPr lang="en-US" sz="2800" dirty="0" err="1" smtClean="0"/>
              <a:t>porque</a:t>
            </a:r>
            <a:r>
              <a:rPr lang="en-US" sz="2800" dirty="0" smtClean="0"/>
              <a:t> los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</a:t>
            </a:r>
            <a:r>
              <a:rPr lang="en-US" sz="2800" dirty="0" err="1" smtClean="0"/>
              <a:t>biológicos</a:t>
            </a:r>
            <a:r>
              <a:rPr lang="en-US" sz="2800" dirty="0" smtClean="0"/>
              <a:t> </a:t>
            </a:r>
            <a:r>
              <a:rPr lang="en-US" sz="2800" dirty="0" err="1" smtClean="0"/>
              <a:t>conservados</a:t>
            </a:r>
            <a:r>
              <a:rPr lang="en-US" sz="2800" dirty="0" smtClean="0"/>
              <a:t> </a:t>
            </a:r>
            <a:r>
              <a:rPr lang="en-US" sz="2800" dirty="0" err="1" smtClean="0"/>
              <a:t>están</a:t>
            </a:r>
            <a:r>
              <a:rPr lang="en-US" sz="2800" dirty="0" smtClean="0"/>
              <a:t> </a:t>
            </a:r>
            <a:r>
              <a:rPr lang="en-US" sz="2800" dirty="0" err="1" smtClean="0"/>
              <a:t>mejorando</a:t>
            </a:r>
            <a:r>
              <a:rPr lang="en-US" sz="2800" dirty="0" smtClean="0"/>
              <a:t> los </a:t>
            </a:r>
            <a:r>
              <a:rPr lang="en-US" sz="2800" dirty="0" err="1" smtClean="0"/>
              <a:t>servicios</a:t>
            </a:r>
            <a:r>
              <a:rPr lang="en-US" sz="2800" dirty="0" smtClean="0"/>
              <a:t> de </a:t>
            </a:r>
            <a:r>
              <a:rPr lang="en-US" sz="2800" dirty="0" err="1" smtClean="0"/>
              <a:t>polinización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cultivos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Bienestar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Humano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formalmente</a:t>
            </a:r>
            <a:r>
              <a:rPr lang="en-US" dirty="0" smtClean="0"/>
              <a:t>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de los 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Vincular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Distinguir</a:t>
            </a:r>
            <a:r>
              <a:rPr lang="en-US" dirty="0" smtClean="0"/>
              <a:t> entre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beneficiosos</a:t>
            </a:r>
            <a:r>
              <a:rPr lang="en-US" dirty="0" smtClean="0"/>
              <a:t> y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objetos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7432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 smtClean="0"/>
              <a:t>Revisiones</a:t>
            </a:r>
            <a:r>
              <a:rPr lang="en-US" sz="3700" dirty="0" smtClean="0"/>
              <a:t> </a:t>
            </a:r>
            <a:r>
              <a:rPr lang="en-US" sz="3700" dirty="0" err="1" smtClean="0"/>
              <a:t>Aceptadas</a:t>
            </a:r>
            <a:r>
              <a:rPr lang="en-US" sz="3700" dirty="0" smtClean="0"/>
              <a:t> </a:t>
            </a:r>
            <a:r>
              <a:rPr lang="en-US" sz="3700" dirty="0" err="1" smtClean="0"/>
              <a:t>para</a:t>
            </a:r>
            <a:r>
              <a:rPr lang="en-US" sz="3700" dirty="0" smtClean="0"/>
              <a:t> los </a:t>
            </a:r>
            <a:r>
              <a:rPr lang="en-US" sz="3700" dirty="0" err="1" smtClean="0"/>
              <a:t>Estándares</a:t>
            </a:r>
            <a:r>
              <a:rPr lang="en-US" sz="3700" dirty="0" smtClean="0"/>
              <a:t> </a:t>
            </a:r>
            <a:r>
              <a:rPr lang="en-US" sz="3700" dirty="0" err="1" smtClean="0"/>
              <a:t>Abiertos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194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Temas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Antecedetes</a:t>
            </a:r>
            <a:endParaRPr lang="en-US" dirty="0" smtClean="0"/>
          </a:p>
          <a:p>
            <a:r>
              <a:rPr lang="en-US" dirty="0" err="1" smtClean="0"/>
              <a:t>Revisiones</a:t>
            </a:r>
            <a:r>
              <a:rPr lang="en-US" dirty="0" smtClean="0"/>
              <a:t> de AE </a:t>
            </a:r>
            <a:r>
              <a:rPr lang="en-US" dirty="0" err="1" smtClean="0"/>
              <a:t>aceptadas</a:t>
            </a:r>
            <a:endParaRPr lang="en-US" dirty="0"/>
          </a:p>
          <a:p>
            <a:r>
              <a:rPr lang="en-US" dirty="0" err="1" smtClean="0"/>
              <a:t>Enseñando</a:t>
            </a:r>
            <a:r>
              <a:rPr lang="en-US" dirty="0" smtClean="0"/>
              <a:t> OBH</a:t>
            </a:r>
          </a:p>
          <a:p>
            <a:r>
              <a:rPr lang="en-US" dirty="0" err="1" smtClean="0"/>
              <a:t>Discusión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8001000" cy="685800"/>
          </a:xfrm>
          <a:prstGeom prst="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/>
              <a:t>Enseñando</a:t>
            </a:r>
            <a:r>
              <a:rPr lang="en-US" dirty="0" smtClean="0"/>
              <a:t> OBH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err="1" smtClean="0"/>
              <a:t>Dentro</a:t>
            </a:r>
            <a:r>
              <a:rPr lang="en-US" sz="2300" dirty="0" smtClean="0"/>
              <a:t> del </a:t>
            </a:r>
            <a:r>
              <a:rPr lang="en-US" sz="2300" dirty="0" err="1" smtClean="0"/>
              <a:t>Análisis</a:t>
            </a:r>
            <a:r>
              <a:rPr lang="en-US" sz="2300" dirty="0" smtClean="0"/>
              <a:t> de </a:t>
            </a:r>
            <a:r>
              <a:rPr lang="en-US" sz="2300" dirty="0" err="1" smtClean="0"/>
              <a:t>Situación</a:t>
            </a:r>
            <a:r>
              <a:rPr lang="en-US" sz="2300" dirty="0" smtClean="0"/>
              <a:t> (Paso 1D)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Determinen</a:t>
            </a:r>
            <a:r>
              <a:rPr lang="en-US" sz="2300" dirty="0" smtClean="0"/>
              <a:t> </a:t>
            </a:r>
            <a:r>
              <a:rPr lang="en-US" sz="2300" dirty="0" err="1" smtClean="0"/>
              <a:t>quién</a:t>
            </a:r>
            <a:r>
              <a:rPr lang="en-US" sz="2300" dirty="0" smtClean="0"/>
              <a:t> se </a:t>
            </a:r>
            <a:r>
              <a:rPr lang="en-US" sz="2300" dirty="0" err="1" smtClean="0"/>
              <a:t>va</a:t>
            </a:r>
            <a:r>
              <a:rPr lang="en-US" sz="2300" dirty="0" smtClean="0"/>
              <a:t> a </a:t>
            </a:r>
            <a:r>
              <a:rPr lang="en-US" sz="2300" dirty="0" err="1" smtClean="0"/>
              <a:t>beneficiar</a:t>
            </a:r>
            <a:r>
              <a:rPr lang="en-US" sz="2300" dirty="0" smtClean="0"/>
              <a:t> (</a:t>
            </a:r>
            <a:r>
              <a:rPr lang="en-US" sz="2300" dirty="0" err="1" smtClean="0"/>
              <a:t>actores</a:t>
            </a:r>
            <a:r>
              <a:rPr lang="en-US" sz="2300" dirty="0" smtClean="0"/>
              <a:t> o sector).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Identifiquen</a:t>
            </a:r>
            <a:r>
              <a:rPr lang="en-US" sz="2300" dirty="0" smtClean="0"/>
              <a:t> los </a:t>
            </a:r>
            <a:r>
              <a:rPr lang="en-US" sz="2300" dirty="0" err="1" smtClean="0"/>
              <a:t>servicios</a:t>
            </a:r>
            <a:r>
              <a:rPr lang="en-US" sz="2300" dirty="0" smtClean="0"/>
              <a:t> </a:t>
            </a:r>
            <a:r>
              <a:rPr lang="en-US" sz="2300" dirty="0" err="1" smtClean="0"/>
              <a:t>ecosistémicos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se </a:t>
            </a:r>
            <a:r>
              <a:rPr lang="en-US" sz="2300" dirty="0" err="1" smtClean="0"/>
              <a:t>relacionan</a:t>
            </a:r>
            <a:r>
              <a:rPr lang="en-US" sz="2300" dirty="0" smtClean="0"/>
              <a:t> con el </a:t>
            </a:r>
            <a:r>
              <a:rPr lang="en-US" sz="2300" dirty="0" err="1" smtClean="0"/>
              <a:t>estado</a:t>
            </a:r>
            <a:r>
              <a:rPr lang="en-US" sz="2300" dirty="0" smtClean="0"/>
              <a:t> de </a:t>
            </a:r>
            <a:r>
              <a:rPr lang="en-US" sz="2300" dirty="0" err="1" smtClean="0"/>
              <a:t>salud</a:t>
            </a:r>
            <a:r>
              <a:rPr lang="en-US" sz="2300" dirty="0" smtClean="0"/>
              <a:t> de los </a:t>
            </a:r>
            <a:r>
              <a:rPr lang="en-US" sz="2300" dirty="0" err="1" smtClean="0"/>
              <a:t>objetos</a:t>
            </a:r>
            <a:r>
              <a:rPr lang="en-US" sz="2300" dirty="0" smtClean="0"/>
              <a:t> de </a:t>
            </a:r>
            <a:r>
              <a:rPr lang="en-US" sz="2300" dirty="0" err="1" smtClean="0"/>
              <a:t>conservación</a:t>
            </a:r>
            <a:r>
              <a:rPr lang="en-US" sz="2300" dirty="0" smtClean="0"/>
              <a:t> (</a:t>
            </a:r>
            <a:r>
              <a:rPr lang="en-US" sz="2300" dirty="0" err="1" smtClean="0"/>
              <a:t>categorías</a:t>
            </a:r>
            <a:r>
              <a:rPr lang="en-US" sz="2300" dirty="0" smtClean="0"/>
              <a:t> </a:t>
            </a:r>
            <a:r>
              <a:rPr lang="en-US" sz="2300" dirty="0" err="1" smtClean="0"/>
              <a:t>Eval</a:t>
            </a:r>
            <a:r>
              <a:rPr lang="en-US" sz="2300" dirty="0" smtClean="0"/>
              <a:t>. </a:t>
            </a:r>
            <a:r>
              <a:rPr lang="en-US" sz="2300" dirty="0" err="1" smtClean="0"/>
              <a:t>Milenio</a:t>
            </a:r>
            <a:r>
              <a:rPr lang="en-US" sz="2300" dirty="0" smtClean="0"/>
              <a:t>) y </a:t>
            </a:r>
            <a:r>
              <a:rPr lang="en-US" sz="2300" dirty="0" err="1" smtClean="0"/>
              <a:t>relaciónenlos</a:t>
            </a:r>
            <a:r>
              <a:rPr lang="en-US" sz="2300" dirty="0" smtClean="0"/>
              <a:t> a los </a:t>
            </a:r>
            <a:r>
              <a:rPr lang="en-US" sz="2300" dirty="0" err="1" smtClean="0"/>
              <a:t>objetos</a:t>
            </a:r>
            <a:r>
              <a:rPr lang="en-US" sz="2300" dirty="0" smtClean="0"/>
              <a:t> de </a:t>
            </a:r>
            <a:r>
              <a:rPr lang="en-US" sz="2300" dirty="0" err="1" smtClean="0"/>
              <a:t>conservación</a:t>
            </a:r>
            <a:r>
              <a:rPr lang="en-US" sz="2300" dirty="0" smtClean="0"/>
              <a:t> </a:t>
            </a:r>
            <a:r>
              <a:rPr lang="en-US" sz="2300" dirty="0" err="1" smtClean="0"/>
              <a:t>correspondientes</a:t>
            </a:r>
            <a:r>
              <a:rPr lang="en-US" sz="23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Identifiquen</a:t>
            </a:r>
            <a:r>
              <a:rPr lang="en-US" sz="2300" dirty="0" smtClean="0"/>
              <a:t> los </a:t>
            </a:r>
            <a:r>
              <a:rPr lang="en-US" sz="2300" dirty="0" err="1" smtClean="0"/>
              <a:t>objetos</a:t>
            </a:r>
            <a:r>
              <a:rPr lang="en-US" sz="2300" dirty="0" smtClean="0"/>
              <a:t> de </a:t>
            </a:r>
            <a:r>
              <a:rPr lang="en-US" sz="2300" dirty="0" err="1" smtClean="0"/>
              <a:t>bienestar</a:t>
            </a:r>
            <a:r>
              <a:rPr lang="en-US" sz="2300" dirty="0" smtClean="0"/>
              <a:t> </a:t>
            </a:r>
            <a:r>
              <a:rPr lang="en-US" sz="2300" dirty="0" err="1" smtClean="0"/>
              <a:t>humano</a:t>
            </a:r>
            <a:r>
              <a:rPr lang="en-US" sz="2300" dirty="0" smtClean="0"/>
              <a:t> y </a:t>
            </a:r>
            <a:r>
              <a:rPr lang="en-US" sz="2300" dirty="0" err="1" smtClean="0"/>
              <a:t>relaciónenlos</a:t>
            </a:r>
            <a:r>
              <a:rPr lang="en-US" sz="2300" dirty="0" smtClean="0"/>
              <a:t> a los </a:t>
            </a:r>
            <a:r>
              <a:rPr lang="en-US" sz="2300" dirty="0" err="1" smtClean="0"/>
              <a:t>servicios</a:t>
            </a:r>
            <a:r>
              <a:rPr lang="en-US" sz="2300" dirty="0" smtClean="0"/>
              <a:t> </a:t>
            </a:r>
            <a:r>
              <a:rPr lang="en-US" sz="2300" dirty="0" err="1" smtClean="0"/>
              <a:t>ecosistémicos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Si </a:t>
            </a:r>
            <a:r>
              <a:rPr lang="en-US" sz="2300" dirty="0" err="1" smtClean="0"/>
              <a:t>es</a:t>
            </a:r>
            <a:r>
              <a:rPr lang="en-US" sz="2300" dirty="0" smtClean="0"/>
              <a:t> </a:t>
            </a:r>
            <a:r>
              <a:rPr lang="en-US" sz="2300" dirty="0" err="1" smtClean="0"/>
              <a:t>relevante</a:t>
            </a:r>
            <a:r>
              <a:rPr lang="en-US" sz="2300" dirty="0" smtClean="0"/>
              <a:t>, </a:t>
            </a:r>
            <a:r>
              <a:rPr lang="en-US" sz="2300" dirty="0" err="1" smtClean="0"/>
              <a:t>identifiquen</a:t>
            </a:r>
            <a:r>
              <a:rPr lang="en-US" sz="2300" dirty="0" smtClean="0"/>
              <a:t> </a:t>
            </a:r>
            <a:r>
              <a:rPr lang="en-US" sz="2300" dirty="0" err="1" smtClean="0"/>
              <a:t>atributos</a:t>
            </a:r>
            <a:r>
              <a:rPr lang="en-US" sz="2300" dirty="0" smtClean="0"/>
              <a:t> claves del </a:t>
            </a:r>
            <a:r>
              <a:rPr lang="en-US" sz="2300" dirty="0" err="1" smtClean="0"/>
              <a:t>bienestar</a:t>
            </a:r>
            <a:r>
              <a:rPr lang="en-US" sz="2300" dirty="0" smtClean="0"/>
              <a:t> </a:t>
            </a:r>
            <a:r>
              <a:rPr lang="en-US" sz="2300" dirty="0" err="1" smtClean="0"/>
              <a:t>humano</a:t>
            </a:r>
            <a:r>
              <a:rPr lang="en-US" sz="2300" dirty="0" smtClean="0"/>
              <a:t> y </a:t>
            </a:r>
            <a:r>
              <a:rPr lang="en-US" sz="2300" dirty="0" err="1" smtClean="0"/>
              <a:t>establezcan</a:t>
            </a:r>
            <a:r>
              <a:rPr lang="en-US" sz="2300" dirty="0" smtClean="0"/>
              <a:t> </a:t>
            </a:r>
            <a:r>
              <a:rPr lang="en-US" sz="2300" dirty="0" err="1" smtClean="0"/>
              <a:t>objetivos</a:t>
            </a:r>
            <a:r>
              <a:rPr lang="en-US" sz="2300" dirty="0" smtClean="0"/>
              <a:t> del </a:t>
            </a:r>
            <a:r>
              <a:rPr lang="en-US" sz="2300" dirty="0" err="1" smtClean="0"/>
              <a:t>bienestar</a:t>
            </a:r>
            <a:r>
              <a:rPr lang="en-US" sz="2300" dirty="0" smtClean="0"/>
              <a:t> </a:t>
            </a:r>
            <a:r>
              <a:rPr lang="en-US" sz="2300" dirty="0" err="1" smtClean="0"/>
              <a:t>humano</a:t>
            </a:r>
            <a:r>
              <a:rPr lang="en-US" sz="23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Si </a:t>
            </a:r>
            <a:r>
              <a:rPr lang="en-US" sz="2300" dirty="0" err="1" smtClean="0"/>
              <a:t>es</a:t>
            </a:r>
            <a:r>
              <a:rPr lang="en-US" sz="2300" dirty="0" smtClean="0"/>
              <a:t> </a:t>
            </a:r>
            <a:r>
              <a:rPr lang="en-US" sz="2300" dirty="0" err="1" smtClean="0"/>
              <a:t>relevante</a:t>
            </a:r>
            <a:r>
              <a:rPr lang="en-US" sz="2300" dirty="0" smtClean="0"/>
              <a:t>, </a:t>
            </a:r>
            <a:r>
              <a:rPr lang="en-US" sz="2300" dirty="0" err="1" smtClean="0"/>
              <a:t>identifiquen</a:t>
            </a:r>
            <a:r>
              <a:rPr lang="en-US" sz="2300" dirty="0" smtClean="0"/>
              <a:t> </a:t>
            </a:r>
            <a:r>
              <a:rPr lang="en-US" sz="2300" dirty="0" err="1" smtClean="0"/>
              <a:t>indicadores</a:t>
            </a:r>
            <a:r>
              <a:rPr lang="en-US" sz="2300" dirty="0" smtClean="0"/>
              <a:t> de los </a:t>
            </a:r>
            <a:r>
              <a:rPr lang="en-US" sz="2300" dirty="0" err="1" smtClean="0"/>
              <a:t>servicios</a:t>
            </a:r>
            <a:r>
              <a:rPr lang="en-US" sz="2300" dirty="0" smtClean="0"/>
              <a:t> </a:t>
            </a:r>
            <a:r>
              <a:rPr lang="en-US" sz="2300" dirty="0" err="1" smtClean="0"/>
              <a:t>ecositémicos</a:t>
            </a:r>
            <a:r>
              <a:rPr lang="en-US" sz="2300" dirty="0" smtClean="0"/>
              <a:t> y/o del </a:t>
            </a:r>
            <a:r>
              <a:rPr lang="en-US" sz="2300" dirty="0" err="1" smtClean="0"/>
              <a:t>bienestar</a:t>
            </a:r>
            <a:r>
              <a:rPr lang="en-US" sz="2300" dirty="0" smtClean="0"/>
              <a:t> </a:t>
            </a:r>
            <a:r>
              <a:rPr lang="en-US" sz="2300" dirty="0" err="1" smtClean="0"/>
              <a:t>humano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Aclaren</a:t>
            </a:r>
            <a:r>
              <a:rPr lang="en-US" sz="2300" dirty="0" smtClean="0"/>
              <a:t> la </a:t>
            </a:r>
            <a:r>
              <a:rPr lang="en-US" sz="2300" dirty="0" err="1" smtClean="0"/>
              <a:t>diferencia</a:t>
            </a:r>
            <a:r>
              <a:rPr lang="en-US" sz="2300" dirty="0" smtClean="0"/>
              <a:t> entre </a:t>
            </a:r>
            <a:r>
              <a:rPr lang="en-US" sz="2300" dirty="0" err="1" smtClean="0"/>
              <a:t>resultados</a:t>
            </a:r>
            <a:r>
              <a:rPr lang="en-US" sz="2300" dirty="0" smtClean="0"/>
              <a:t> </a:t>
            </a:r>
            <a:r>
              <a:rPr lang="en-US" sz="2300" dirty="0" err="1" smtClean="0"/>
              <a:t>socialmente</a:t>
            </a:r>
            <a:r>
              <a:rPr lang="en-US" sz="2300" dirty="0" smtClean="0"/>
              <a:t> </a:t>
            </a:r>
            <a:r>
              <a:rPr lang="en-US" sz="2300" dirty="0" err="1" smtClean="0"/>
              <a:t>beneficiosos</a:t>
            </a:r>
            <a:r>
              <a:rPr lang="en-US" sz="2300" dirty="0" smtClean="0"/>
              <a:t> y </a:t>
            </a:r>
            <a:r>
              <a:rPr lang="en-US" sz="2300" dirty="0" err="1" smtClean="0"/>
              <a:t>objetos</a:t>
            </a:r>
            <a:r>
              <a:rPr lang="en-US" sz="2300" dirty="0" smtClean="0"/>
              <a:t> de </a:t>
            </a:r>
            <a:r>
              <a:rPr lang="en-US" sz="2300" dirty="0" err="1" smtClean="0"/>
              <a:t>bienestar</a:t>
            </a:r>
            <a:r>
              <a:rPr lang="en-US" sz="2300" dirty="0" smtClean="0"/>
              <a:t> </a:t>
            </a:r>
            <a:r>
              <a:rPr lang="en-US" sz="2300" dirty="0" err="1" smtClean="0"/>
              <a:t>humano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Determina</a:t>
            </a:r>
            <a:r>
              <a:rPr lang="en-US" dirty="0" smtClean="0"/>
              <a:t> el </a:t>
            </a:r>
            <a:r>
              <a:rPr lang="en-US" dirty="0" err="1" smtClean="0"/>
              <a:t>Bienestar</a:t>
            </a:r>
            <a:r>
              <a:rPr lang="en-US" dirty="0" smtClean="0"/>
              <a:t> de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interesa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¿Al </a:t>
            </a:r>
            <a:r>
              <a:rPr lang="en-US" dirty="0" err="1" smtClean="0"/>
              <a:t>bienestar</a:t>
            </a:r>
            <a:r>
              <a:rPr lang="en-US" dirty="0" smtClean="0"/>
              <a:t> de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err="1" smtClean="0"/>
              <a:t>Temático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actores</a:t>
            </a:r>
            <a:r>
              <a:rPr lang="en-US" dirty="0" smtClean="0"/>
              <a:t> </a:t>
            </a:r>
            <a:r>
              <a:rPr lang="en-US" dirty="0" err="1" smtClean="0"/>
              <a:t>involucrados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cadena</a:t>
            </a:r>
            <a:r>
              <a:rPr lang="en-US" dirty="0" smtClean="0"/>
              <a:t> de </a:t>
            </a:r>
            <a:r>
              <a:rPr lang="en-US" dirty="0" err="1" smtClean="0"/>
              <a:t>suministro</a:t>
            </a:r>
            <a:r>
              <a:rPr lang="en-US" dirty="0" smtClean="0"/>
              <a:t>) </a:t>
            </a:r>
            <a:endParaRPr lang="en-US" dirty="0"/>
          </a:p>
          <a:p>
            <a:pPr lvl="0"/>
            <a:r>
              <a:rPr lang="en-US" dirty="0" err="1" smtClean="0"/>
              <a:t>Geográfico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ejemplo</a:t>
            </a:r>
            <a:r>
              <a:rPr lang="en-US" dirty="0" smtClean="0"/>
              <a:t>: ¿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</a:t>
            </a:r>
            <a:r>
              <a:rPr lang="en-US" dirty="0" err="1" smtClean="0"/>
              <a:t>dentron</a:t>
            </a:r>
            <a:r>
              <a:rPr lang="en-US" dirty="0" smtClean="0"/>
              <a:t> del </a:t>
            </a:r>
            <a:r>
              <a:rPr lang="en-US" dirty="0" err="1" smtClean="0"/>
              <a:t>rango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r>
              <a:rPr lang="en-US" dirty="0" smtClean="0"/>
              <a:t>? ¿´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amplio</a:t>
            </a:r>
            <a:r>
              <a:rPr lang="en-US" dirty="0" smtClean="0"/>
              <a:t>? ¿Global</a:t>
            </a:r>
            <a:r>
              <a:rPr lang="en-US" dirty="0"/>
              <a:t>?) </a:t>
            </a:r>
          </a:p>
          <a:p>
            <a:pPr lvl="0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sucede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futuras</a:t>
            </a:r>
            <a:r>
              <a:rPr lang="en-US" dirty="0" smtClean="0"/>
              <a:t> </a:t>
            </a:r>
            <a:r>
              <a:rPr lang="en-US" dirty="0" err="1" smtClean="0"/>
              <a:t>generaciones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30"/>
            <a:ext cx="9144000" cy="574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Identidicar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3881"/>
              </p:ext>
            </p:extLst>
          </p:nvPr>
        </p:nvGraphicFramePr>
        <p:xfrm>
          <a:off x="609600" y="1524000"/>
          <a:ext cx="8229600" cy="3916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Definición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Ejemplos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 </a:t>
                      </a:r>
                      <a:r>
                        <a:rPr lang="en-US" sz="1600" dirty="0" err="1" smtClean="0"/>
                        <a:t>suministro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obtenidos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Comida, </a:t>
                      </a:r>
                      <a:r>
                        <a:rPr lang="en-US" sz="1600" dirty="0" err="1" smtClean="0"/>
                        <a:t>laña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agua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minerales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farmaceúticos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bioquímicos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energia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Benefits obtained from</a:t>
                      </a:r>
                      <a:r>
                        <a:rPr lang="en-US" sz="1600" baseline="0" dirty="0" smtClean="0"/>
                        <a:t> regulation of ecosystem processes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Carbon sequestration, climate regulation, waste</a:t>
                      </a:r>
                      <a:r>
                        <a:rPr lang="en-US" sz="1600" baseline="0" dirty="0" smtClean="0"/>
                        <a:t> decomposition, water/air purification, crop pollination, pest control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necessary for production of all other ecosystem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Nutrient dispersal &amp; cycling, seed dispersal, soil formation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Cultural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Non-material benefits obtained from ecosystems through spiritual enrichment, cognitive development, reflection, recreation, and aesthetic experiences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Cultural diversity, spiritual</a:t>
                      </a:r>
                      <a:r>
                        <a:rPr lang="en-US" sz="1600" baseline="0" dirty="0" smtClean="0"/>
                        <a:t> &amp; religious values, knowledge systems, educational values, inspiration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867400"/>
            <a:ext cx="775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Marco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pensar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intercambiar</a:t>
            </a:r>
            <a:r>
              <a:rPr lang="en-US" dirty="0" smtClean="0">
                <a:solidFill>
                  <a:srgbClr val="FF0000"/>
                </a:solidFill>
              </a:rPr>
              <a:t> ideas.  </a:t>
            </a:r>
            <a:r>
              <a:rPr lang="en-US" dirty="0" err="1" smtClean="0">
                <a:solidFill>
                  <a:srgbClr val="FF0000"/>
                </a:solidFill>
              </a:rPr>
              <a:t>Categorias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actuales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importan</a:t>
            </a:r>
            <a:r>
              <a:rPr lang="en-US" dirty="0" smtClean="0">
                <a:solidFill>
                  <a:srgbClr val="FF0000"/>
                </a:solidFill>
              </a:rPr>
              <a:t> – solo </a:t>
            </a:r>
            <a:r>
              <a:rPr lang="en-US" dirty="0" err="1" smtClean="0">
                <a:solidFill>
                  <a:srgbClr val="FF0000"/>
                </a:solidFill>
              </a:rPr>
              <a:t>determina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servicio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ecosistémico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498068"/>
            <a:ext cx="419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Source: Millennium Ecosystem Assessment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8382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505200"/>
            <a:ext cx="8382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8270" y="4114800"/>
            <a:ext cx="8382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30"/>
            <a:ext cx="9144000" cy="574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2926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identificación</a:t>
            </a:r>
            <a:r>
              <a:rPr lang="en-US" dirty="0" smtClean="0"/>
              <a:t> de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y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 </a:t>
            </a:r>
            <a:r>
              <a:rPr lang="en-US" dirty="0" err="1" smtClean="0"/>
              <a:t>menudo</a:t>
            </a:r>
            <a:r>
              <a:rPr lang="en-US" dirty="0" smtClean="0"/>
              <a:t> un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paralelo</a:t>
            </a:r>
            <a:r>
              <a:rPr lang="en-US" dirty="0" smtClean="0"/>
              <a:t> e </a:t>
            </a:r>
            <a:r>
              <a:rPr lang="en-US" dirty="0" err="1" smtClean="0"/>
              <a:t>iterativo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Material </a:t>
            </a:r>
            <a:r>
              <a:rPr lang="en-US" b="1" dirty="0" err="1" smtClean="0"/>
              <a:t>necesario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buena</a:t>
            </a:r>
            <a:r>
              <a:rPr lang="en-US" b="1" dirty="0" smtClean="0"/>
              <a:t> </a:t>
            </a:r>
            <a:r>
              <a:rPr lang="en-US" b="1" dirty="0" err="1" smtClean="0"/>
              <a:t>vida</a:t>
            </a:r>
            <a:r>
              <a:rPr lang="en-US" b="1" dirty="0" smtClean="0"/>
              <a:t>: </a:t>
            </a:r>
            <a:r>
              <a:rPr lang="en-US" dirty="0" err="1" smtClean="0"/>
              <a:t>incluye</a:t>
            </a:r>
            <a:r>
              <a:rPr lang="en-US" dirty="0" smtClean="0"/>
              <a:t> </a:t>
            </a:r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segura</a:t>
            </a:r>
            <a:r>
              <a:rPr lang="en-US" dirty="0" smtClean="0"/>
              <a:t> y </a:t>
            </a:r>
            <a:r>
              <a:rPr lang="en-US" dirty="0" err="1" smtClean="0"/>
              <a:t>adecuados</a:t>
            </a:r>
            <a:r>
              <a:rPr lang="en-US" dirty="0" smtClean="0"/>
              <a:t>, </a:t>
            </a:r>
            <a:r>
              <a:rPr lang="en-US" dirty="0" err="1" smtClean="0"/>
              <a:t>ingresos</a:t>
            </a:r>
            <a:r>
              <a:rPr lang="en-US" dirty="0" smtClean="0"/>
              <a:t> y </a:t>
            </a:r>
            <a:r>
              <a:rPr lang="en-US" dirty="0" err="1" smtClean="0"/>
              <a:t>bienes</a:t>
            </a:r>
            <a:r>
              <a:rPr lang="en-US" dirty="0" smtClean="0"/>
              <a:t>, </a:t>
            </a:r>
            <a:r>
              <a:rPr lang="en-US" dirty="0" err="1" smtClean="0"/>
              <a:t>suficiente</a:t>
            </a:r>
            <a:r>
              <a:rPr lang="en-US" dirty="0" smtClean="0"/>
              <a:t> comida en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, </a:t>
            </a:r>
            <a:r>
              <a:rPr lang="en-US" dirty="0" err="1" smtClean="0"/>
              <a:t>hogar</a:t>
            </a:r>
            <a:r>
              <a:rPr lang="en-US" dirty="0" smtClean="0"/>
              <a:t>, </a:t>
            </a:r>
            <a:r>
              <a:rPr lang="en-US" dirty="0" err="1" smtClean="0"/>
              <a:t>muebles</a:t>
            </a:r>
            <a:r>
              <a:rPr lang="en-US" dirty="0" smtClean="0"/>
              <a:t>, </a:t>
            </a:r>
            <a:r>
              <a:rPr lang="en-US" dirty="0" err="1" smtClean="0"/>
              <a:t>ropa</a:t>
            </a:r>
            <a:r>
              <a:rPr lang="en-US" dirty="0" smtClean="0"/>
              <a:t>, y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bienes</a:t>
            </a:r>
            <a:r>
              <a:rPr lang="en-US" dirty="0" smtClean="0"/>
              <a:t>;</a:t>
            </a:r>
            <a:endParaRPr lang="en-US" dirty="0"/>
          </a:p>
          <a:p>
            <a:pPr lvl="0"/>
            <a:r>
              <a:rPr lang="en-US" b="1" dirty="0" err="1" smtClean="0"/>
              <a:t>Salud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incluyendo</a:t>
            </a:r>
            <a:r>
              <a:rPr lang="en-US" dirty="0" smtClean="0"/>
              <a:t> ser </a:t>
            </a:r>
            <a:r>
              <a:rPr lang="en-US" dirty="0" err="1" smtClean="0"/>
              <a:t>fuerte</a:t>
            </a:r>
            <a:r>
              <a:rPr lang="en-US" dirty="0" smtClean="0"/>
              <a:t>, </a:t>
            </a:r>
            <a:r>
              <a:rPr lang="en-US" dirty="0" err="1" smtClean="0"/>
              <a:t>sentirse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y </a:t>
            </a:r>
            <a:r>
              <a:rPr lang="en-US" dirty="0" err="1" smtClean="0"/>
              <a:t>tener</a:t>
            </a:r>
            <a:r>
              <a:rPr lang="en-US" dirty="0" smtClean="0"/>
              <a:t> un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físicamente</a:t>
            </a:r>
            <a:r>
              <a:rPr lang="en-US" dirty="0" smtClean="0"/>
              <a:t> </a:t>
            </a:r>
            <a:r>
              <a:rPr lang="en-US" dirty="0" err="1" smtClean="0"/>
              <a:t>sano</a:t>
            </a:r>
            <a:r>
              <a:rPr lang="en-US" dirty="0" smtClean="0"/>
              <a:t>;</a:t>
            </a:r>
            <a:endParaRPr lang="en-US" dirty="0"/>
          </a:p>
          <a:p>
            <a:pPr lvl="0"/>
            <a:r>
              <a:rPr lang="en-US" b="1" dirty="0" err="1" smtClean="0"/>
              <a:t>Buenas</a:t>
            </a:r>
            <a:r>
              <a:rPr lang="en-US" b="1" dirty="0" smtClean="0"/>
              <a:t> </a:t>
            </a:r>
            <a:r>
              <a:rPr lang="en-US" b="1" dirty="0" err="1" smtClean="0"/>
              <a:t>relaciones</a:t>
            </a:r>
            <a:r>
              <a:rPr lang="en-US" b="1" dirty="0" smtClean="0"/>
              <a:t> </a:t>
            </a:r>
            <a:r>
              <a:rPr lang="en-US" b="1" dirty="0" err="1" smtClean="0"/>
              <a:t>sociales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incluyendo</a:t>
            </a:r>
            <a:r>
              <a:rPr lang="en-US" dirty="0" smtClean="0"/>
              <a:t> </a:t>
            </a:r>
            <a:r>
              <a:rPr lang="en-US" dirty="0" err="1" smtClean="0"/>
              <a:t>cohesión</a:t>
            </a:r>
            <a:r>
              <a:rPr lang="en-US" dirty="0" smtClean="0"/>
              <a:t> social, </a:t>
            </a:r>
            <a:r>
              <a:rPr lang="en-US" dirty="0" err="1" smtClean="0"/>
              <a:t>respeto</a:t>
            </a:r>
            <a:r>
              <a:rPr lang="en-US" dirty="0" smtClean="0"/>
              <a:t> </a:t>
            </a:r>
            <a:r>
              <a:rPr lang="en-US" dirty="0" err="1" smtClean="0"/>
              <a:t>mutuo</a:t>
            </a:r>
            <a:r>
              <a:rPr lang="en-US" dirty="0" smtClean="0"/>
              <a:t>,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géneros</a:t>
            </a:r>
            <a:r>
              <a:rPr lang="en-US" dirty="0" smtClean="0"/>
              <a:t> y en </a:t>
            </a:r>
            <a:r>
              <a:rPr lang="en-US" dirty="0" err="1" smtClean="0"/>
              <a:t>familia</a:t>
            </a:r>
            <a:r>
              <a:rPr lang="en-US" dirty="0" smtClean="0"/>
              <a:t> y la </a:t>
            </a:r>
            <a:r>
              <a:rPr lang="en-US" dirty="0" err="1" smtClean="0"/>
              <a:t>habilidad</a:t>
            </a:r>
            <a:r>
              <a:rPr lang="en-US" dirty="0" smtClean="0"/>
              <a:t> de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y </a:t>
            </a:r>
            <a:r>
              <a:rPr lang="en-US" dirty="0" err="1" smtClean="0"/>
              <a:t>proveer</a:t>
            </a:r>
            <a:r>
              <a:rPr lang="en-US" dirty="0" smtClean="0"/>
              <a:t> a los </a:t>
            </a:r>
            <a:r>
              <a:rPr lang="en-US" dirty="0" err="1" smtClean="0"/>
              <a:t>niños</a:t>
            </a:r>
            <a:r>
              <a:rPr lang="en-US" dirty="0" smtClean="0"/>
              <a:t>;</a:t>
            </a:r>
            <a:endParaRPr lang="en-US" dirty="0"/>
          </a:p>
          <a:p>
            <a:pPr lvl="0"/>
            <a:r>
              <a:rPr lang="en-US" b="1" dirty="0" err="1" smtClean="0"/>
              <a:t>Seguridad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incluyendo</a:t>
            </a:r>
            <a:r>
              <a:rPr lang="en-US" dirty="0" smtClean="0"/>
              <a:t> un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seguro</a:t>
            </a:r>
            <a:r>
              <a:rPr lang="en-US" dirty="0" smtClean="0"/>
              <a:t> a </a:t>
            </a:r>
            <a:r>
              <a:rPr lang="en-US" dirty="0" err="1" smtClean="0"/>
              <a:t>recrusos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, </a:t>
            </a:r>
            <a:r>
              <a:rPr lang="en-US" dirty="0" err="1" smtClean="0"/>
              <a:t>seguridad</a:t>
            </a:r>
            <a:r>
              <a:rPr lang="en-US" dirty="0" smtClean="0"/>
              <a:t> de la persona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pertenencias</a:t>
            </a:r>
            <a:r>
              <a:rPr lang="en-US" dirty="0" smtClean="0"/>
              <a:t> y </a:t>
            </a:r>
            <a:r>
              <a:rPr lang="en-US" dirty="0" err="1" smtClean="0"/>
              <a:t>vivir</a:t>
            </a:r>
            <a:r>
              <a:rPr lang="en-US" dirty="0" smtClean="0"/>
              <a:t> en un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predecible</a:t>
            </a:r>
            <a:r>
              <a:rPr lang="en-US" dirty="0" smtClean="0"/>
              <a:t> y </a:t>
            </a:r>
            <a:r>
              <a:rPr lang="en-US" dirty="0" err="1" smtClean="0"/>
              <a:t>controlable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cuente</a:t>
            </a:r>
            <a:r>
              <a:rPr lang="en-US" dirty="0" smtClean="0"/>
              <a:t> con </a:t>
            </a:r>
            <a:r>
              <a:rPr lang="en-US" dirty="0" err="1" smtClean="0"/>
              <a:t>seguridad</a:t>
            </a:r>
            <a:r>
              <a:rPr lang="en-US" dirty="0" smtClean="0"/>
              <a:t> contra </a:t>
            </a:r>
            <a:r>
              <a:rPr lang="en-US" dirty="0" err="1" smtClean="0"/>
              <a:t>desastres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 y </a:t>
            </a:r>
            <a:r>
              <a:rPr lang="en-US" dirty="0" err="1" smtClean="0"/>
              <a:t>humanos</a:t>
            </a:r>
            <a:r>
              <a:rPr lang="en-US" dirty="0" smtClean="0"/>
              <a:t>; y</a:t>
            </a:r>
            <a:endParaRPr lang="en-US" dirty="0"/>
          </a:p>
          <a:p>
            <a:pPr lvl="0"/>
            <a:r>
              <a:rPr lang="en-US" b="1" dirty="0" smtClean="0"/>
              <a:t>Libertad y </a:t>
            </a:r>
            <a:r>
              <a:rPr lang="en-US" b="1" dirty="0" err="1" smtClean="0"/>
              <a:t>poder</a:t>
            </a:r>
            <a:r>
              <a:rPr lang="en-US" b="1" dirty="0" smtClean="0"/>
              <a:t> de </a:t>
            </a:r>
            <a:r>
              <a:rPr lang="en-US" b="1" dirty="0" err="1" smtClean="0"/>
              <a:t>elección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incluye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control </a:t>
            </a:r>
            <a:r>
              <a:rPr lang="en-US" dirty="0" err="1" smtClean="0"/>
              <a:t>sobre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y ser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valora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y ser.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6077570"/>
            <a:ext cx="775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Nuevamente</a:t>
            </a:r>
            <a:r>
              <a:rPr lang="en-US" dirty="0" smtClean="0">
                <a:solidFill>
                  <a:srgbClr val="FF0000"/>
                </a:solidFill>
              </a:rPr>
              <a:t>, Marco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pensar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intercambiar</a:t>
            </a:r>
            <a:r>
              <a:rPr lang="en-US" dirty="0" smtClean="0">
                <a:solidFill>
                  <a:srgbClr val="FF0000"/>
                </a:solidFill>
              </a:rPr>
              <a:t> ideas.  </a:t>
            </a:r>
            <a:r>
              <a:rPr lang="en-US" dirty="0" err="1" smtClean="0">
                <a:solidFill>
                  <a:srgbClr val="FF0000"/>
                </a:solidFill>
              </a:rPr>
              <a:t>Categorias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actuales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importan</a:t>
            </a:r>
            <a:r>
              <a:rPr lang="en-US" dirty="0" smtClean="0">
                <a:solidFill>
                  <a:srgbClr val="FF0000"/>
                </a:solidFill>
              </a:rPr>
              <a:t> – solo </a:t>
            </a:r>
            <a:r>
              <a:rPr lang="en-US" dirty="0" err="1" smtClean="0">
                <a:solidFill>
                  <a:srgbClr val="FF0000"/>
                </a:solidFill>
              </a:rPr>
              <a:t>determina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servicio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ecosistémico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" y="5682734"/>
            <a:ext cx="419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Source: Millennium Ecosystem Assessment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32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Lo </a:t>
            </a:r>
            <a:r>
              <a:rPr lang="en-US" sz="4000" b="1" dirty="0" err="1" smtClean="0"/>
              <a:t>que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arriesgábamos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</a:t>
            </a:r>
            <a:r>
              <a:rPr lang="en-US" sz="4000" b="1" dirty="0" smtClean="0"/>
              <a:t> no </a:t>
            </a:r>
            <a:r>
              <a:rPr lang="en-US" sz="4000" b="1" dirty="0" err="1" smtClean="0"/>
              <a:t>había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cambios</a:t>
            </a:r>
            <a:r>
              <a:rPr lang="en-US" sz="4000" b="1" dirty="0" smtClean="0"/>
              <a:t> en los </a:t>
            </a:r>
            <a:r>
              <a:rPr lang="en-US" sz="4000" b="1" dirty="0" err="1" smtClean="0"/>
              <a:t>Estándares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Abiertos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447800"/>
            <a:ext cx="3931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Problema</a:t>
            </a:r>
            <a:endParaRPr lang="en-US" sz="3200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600" dirty="0" smtClean="0"/>
              <a:t>No </a:t>
            </a:r>
            <a:r>
              <a:rPr lang="en-US" sz="2600" dirty="0" err="1" smtClean="0"/>
              <a:t>había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guía</a:t>
            </a:r>
            <a:r>
              <a:rPr lang="en-US" sz="2600" dirty="0" smtClean="0"/>
              <a:t> </a:t>
            </a:r>
            <a:r>
              <a:rPr lang="en-US" sz="2600" dirty="0" err="1" smtClean="0"/>
              <a:t>consistente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600" dirty="0" err="1" smtClean="0">
                <a:sym typeface="Wingdings" pitchFamily="2" charset="2"/>
              </a:rPr>
              <a:t>Incapacidad</a:t>
            </a:r>
            <a:r>
              <a:rPr lang="en-US" sz="2600" dirty="0" smtClean="0">
                <a:sym typeface="Wingdings" pitchFamily="2" charset="2"/>
              </a:rPr>
              <a:t> de </a:t>
            </a:r>
            <a:r>
              <a:rPr lang="en-US" sz="2600" dirty="0" err="1" smtClean="0">
                <a:sym typeface="Wingdings" pitchFamily="2" charset="2"/>
              </a:rPr>
              <a:t>comparar</a:t>
            </a:r>
            <a:r>
              <a:rPr lang="en-US" sz="2600" dirty="0" smtClean="0">
                <a:sym typeface="Wingdings" pitchFamily="2" charset="2"/>
              </a:rPr>
              <a:t> entre </a:t>
            </a:r>
            <a:r>
              <a:rPr lang="en-US" sz="2600" dirty="0" err="1" smtClean="0">
                <a:sym typeface="Wingdings" pitchFamily="2" charset="2"/>
              </a:rPr>
              <a:t>proyectos</a:t>
            </a:r>
            <a:r>
              <a:rPr lang="en-US" sz="2600" dirty="0" smtClean="0">
                <a:sym typeface="Wingdings" pitchFamily="2" charset="2"/>
              </a:rPr>
              <a:t/>
            </a:r>
            <a:br>
              <a:rPr lang="en-US" sz="2600" dirty="0" smtClean="0">
                <a:sym typeface="Wingdings" pitchFamily="2" charset="2"/>
              </a:rPr>
            </a:br>
            <a:endParaRPr lang="en-US" sz="2600" dirty="0" smtClean="0">
              <a:sym typeface="Wingdings" pitchFamily="2" charset="2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600" dirty="0" err="1" smtClean="0">
                <a:sym typeface="Wingdings" pitchFamily="2" charset="2"/>
              </a:rPr>
              <a:t>Respuestas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limitadas</a:t>
            </a:r>
            <a:r>
              <a:rPr lang="en-US" sz="2600" dirty="0" smtClean="0">
                <a:sym typeface="Wingdings" pitchFamily="2" charset="2"/>
              </a:rPr>
              <a:t> a </a:t>
            </a:r>
            <a:r>
              <a:rPr lang="en-US" sz="2600" dirty="0" err="1" smtClean="0">
                <a:sym typeface="Wingdings" pitchFamily="2" charset="2"/>
              </a:rPr>
              <a:t>las</a:t>
            </a:r>
            <a:r>
              <a:rPr lang="en-US" sz="2600" dirty="0" smtClean="0">
                <a:sym typeface="Wingdings" pitchFamily="2" charset="2"/>
              </a:rPr>
              <a:t> solicitudes de </a:t>
            </a:r>
            <a:r>
              <a:rPr lang="en-US" sz="2600" dirty="0" err="1" smtClean="0">
                <a:sym typeface="Wingdings" pitchFamily="2" charset="2"/>
              </a:rPr>
              <a:t>abordar</a:t>
            </a:r>
            <a:r>
              <a:rPr lang="en-US" sz="2600" dirty="0" smtClean="0">
                <a:sym typeface="Wingdings" pitchFamily="2" charset="2"/>
              </a:rPr>
              <a:t> el </a:t>
            </a:r>
            <a:r>
              <a:rPr lang="en-US" sz="2600" dirty="0" err="1" smtClean="0">
                <a:sym typeface="Wingdings" pitchFamily="2" charset="2"/>
              </a:rPr>
              <a:t>bienestar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humano</a:t>
            </a:r>
            <a:endParaRPr lang="en-US" sz="2600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7280" y="1572174"/>
            <a:ext cx="393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Consecuencia</a:t>
            </a:r>
            <a:endParaRPr lang="en-US" sz="3200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2600" dirty="0" err="1" smtClean="0">
                <a:sym typeface="Wingdings" pitchFamily="2" charset="2"/>
              </a:rPr>
              <a:t>Aplicación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heterogénea</a:t>
            </a:r>
            <a:r>
              <a:rPr lang="en-US" sz="2600" dirty="0" smtClean="0">
                <a:sym typeface="Wingdings" pitchFamily="2" charset="2"/>
              </a:rPr>
              <a:t> e </a:t>
            </a:r>
            <a:r>
              <a:rPr lang="en-US" sz="2600" dirty="0" err="1" smtClean="0">
                <a:sym typeface="Wingdings" pitchFamily="2" charset="2"/>
              </a:rPr>
              <a:t>inconsistente</a:t>
            </a:r>
            <a:r>
              <a:rPr lang="en-US" sz="2600" dirty="0" smtClean="0">
                <a:sym typeface="Wingdings" pitchFamily="2" charset="2"/>
              </a:rPr>
              <a:t> en el campo</a:t>
            </a:r>
            <a:br>
              <a:rPr lang="en-US" sz="2600" dirty="0" smtClean="0">
                <a:sym typeface="Wingdings" pitchFamily="2" charset="2"/>
              </a:rPr>
            </a:br>
            <a:endParaRPr lang="en-US" sz="2600" dirty="0" smtClean="0"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2600" dirty="0" err="1" smtClean="0">
                <a:sym typeface="Wingdings" pitchFamily="2" charset="2"/>
              </a:rPr>
              <a:t>Erosión</a:t>
            </a:r>
            <a:r>
              <a:rPr lang="en-US" sz="2600" dirty="0" smtClean="0">
                <a:sym typeface="Wingdings" pitchFamily="2" charset="2"/>
              </a:rPr>
              <a:t> del </a:t>
            </a:r>
            <a:r>
              <a:rPr lang="en-US" sz="2600" dirty="0" err="1" smtClean="0">
                <a:sym typeface="Wingdings" pitchFamily="2" charset="2"/>
              </a:rPr>
              <a:t>lenguaje</a:t>
            </a:r>
            <a:r>
              <a:rPr lang="en-US" sz="2600" dirty="0" smtClean="0">
                <a:sym typeface="Wingdings" pitchFamily="2" charset="2"/>
              </a:rPr>
              <a:t>, </a:t>
            </a:r>
            <a:r>
              <a:rPr lang="en-US" sz="2600" dirty="0" err="1" smtClean="0">
                <a:sym typeface="Wingdings" pitchFamily="2" charset="2"/>
              </a:rPr>
              <a:t>conceptos</a:t>
            </a:r>
            <a:r>
              <a:rPr lang="en-US" sz="2600" dirty="0" smtClean="0">
                <a:sym typeface="Wingdings" pitchFamily="2" charset="2"/>
              </a:rPr>
              <a:t/>
            </a:r>
            <a:br>
              <a:rPr lang="en-US" sz="2600" dirty="0" smtClean="0">
                <a:sym typeface="Wingdings" pitchFamily="2" charset="2"/>
              </a:rPr>
            </a:br>
            <a:endParaRPr lang="en-US" sz="2600" dirty="0" smtClean="0"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2600" dirty="0" err="1" smtClean="0">
                <a:sym typeface="Wingdings" pitchFamily="2" charset="2"/>
              </a:rPr>
              <a:t>Oportunidades</a:t>
            </a:r>
            <a:r>
              <a:rPr lang="en-US" sz="2600" dirty="0" smtClean="0">
                <a:sym typeface="Wingdings" pitchFamily="2" charset="2"/>
              </a:rPr>
              <a:t> de </a:t>
            </a:r>
            <a:r>
              <a:rPr lang="en-US" sz="2600" dirty="0" err="1" smtClean="0">
                <a:sym typeface="Wingdings" pitchFamily="2" charset="2"/>
              </a:rPr>
              <a:t>colaboración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perdidas</a:t>
            </a:r>
            <a:r>
              <a:rPr lang="en-US" sz="2600" dirty="0" smtClean="0">
                <a:sym typeface="Wingdings" pitchFamily="2" charset="2"/>
              </a:rPr>
              <a:t>. </a:t>
            </a:r>
            <a:endParaRPr lang="en-US" sz="2600" b="1" dirty="0"/>
          </a:p>
        </p:txBody>
      </p:sp>
      <p:sp>
        <p:nvSpPr>
          <p:cNvPr id="9" name="Right Arrow 8"/>
          <p:cNvSpPr/>
          <p:nvPr/>
        </p:nvSpPr>
        <p:spPr>
          <a:xfrm>
            <a:off x="4176714" y="2057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176714" y="3200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176714" y="4468368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971800"/>
            <a:ext cx="86868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4267200"/>
            <a:ext cx="8686800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30"/>
            <a:ext cx="9144000" cy="574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Cuando</a:t>
            </a:r>
            <a:r>
              <a:rPr lang="en-US" b="1" dirty="0" smtClean="0"/>
              <a:t> se </a:t>
            </a:r>
            <a:r>
              <a:rPr lang="en-US" b="1" dirty="0" err="1" smtClean="0"/>
              <a:t>debe</a:t>
            </a:r>
            <a:r>
              <a:rPr lang="en-US" b="1" dirty="0" smtClean="0"/>
              <a:t> </a:t>
            </a:r>
            <a:r>
              <a:rPr lang="en-US" b="1" dirty="0" err="1" smtClean="0"/>
              <a:t>considerar</a:t>
            </a:r>
            <a:r>
              <a:rPr lang="en-US" b="1" dirty="0" smtClean="0"/>
              <a:t> </a:t>
            </a:r>
            <a:r>
              <a:rPr lang="en-US" b="1" dirty="0" err="1" smtClean="0"/>
              <a:t>establecer</a:t>
            </a:r>
            <a:r>
              <a:rPr lang="en-US" b="1" dirty="0" smtClean="0"/>
              <a:t> </a:t>
            </a:r>
            <a:r>
              <a:rPr lang="en-US" b="1" dirty="0" err="1" smtClean="0"/>
              <a:t>metas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Necesarias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los </a:t>
            </a:r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 (e.g., </a:t>
            </a:r>
            <a:r>
              <a:rPr lang="en-US" dirty="0" err="1" smtClean="0"/>
              <a:t>estatuario</a:t>
            </a:r>
            <a:r>
              <a:rPr lang="en-US" dirty="0" smtClean="0"/>
              <a:t>, </a:t>
            </a:r>
            <a:r>
              <a:rPr lang="en-US" dirty="0" err="1" smtClean="0"/>
              <a:t>financiamiento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Organización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misión</a:t>
            </a:r>
            <a:r>
              <a:rPr lang="en-US" dirty="0" smtClean="0"/>
              <a:t> y/o </a:t>
            </a:r>
            <a:r>
              <a:rPr lang="en-US" dirty="0" err="1" smtClean="0"/>
              <a:t>metas</a:t>
            </a:r>
            <a:r>
              <a:rPr lang="en-US" dirty="0" smtClean="0"/>
              <a:t> de mayor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a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; </a:t>
            </a:r>
            <a:endParaRPr lang="en-US" dirty="0"/>
          </a:p>
          <a:p>
            <a:r>
              <a:rPr lang="en-US" dirty="0" err="1" smtClean="0"/>
              <a:t>Actores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en HWB (no se </a:t>
            </a:r>
            <a:r>
              <a:rPr lang="en-US" dirty="0" err="1" smtClean="0"/>
              <a:t>conforman</a:t>
            </a:r>
            <a:r>
              <a:rPr lang="en-US" dirty="0" smtClean="0"/>
              <a:t> con </a:t>
            </a:r>
            <a:r>
              <a:rPr lang="en-US" dirty="0" err="1" smtClean="0"/>
              <a:t>enseñar</a:t>
            </a:r>
            <a:r>
              <a:rPr lang="en-US" dirty="0" smtClean="0"/>
              <a:t> los </a:t>
            </a:r>
            <a:r>
              <a:rPr lang="en-US" dirty="0" err="1" smtClean="0"/>
              <a:t>vínculos</a:t>
            </a:r>
            <a:r>
              <a:rPr lang="en-US" dirty="0" smtClean="0"/>
              <a:t> </a:t>
            </a:r>
            <a:r>
              <a:rPr lang="en-US" dirty="0" err="1" smtClean="0"/>
              <a:t>conceptuales</a:t>
            </a:r>
            <a:r>
              <a:rPr lang="en-US" dirty="0" smtClean="0"/>
              <a:t>); </a:t>
            </a:r>
            <a:endParaRPr lang="en-US" dirty="0"/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aumentar</a:t>
            </a:r>
            <a:r>
              <a:rPr lang="en-US" dirty="0" smtClean="0"/>
              <a:t> el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esfuerzos</a:t>
            </a:r>
            <a:r>
              <a:rPr lang="en-US" dirty="0" smtClean="0"/>
              <a:t> y extender el </a:t>
            </a:r>
            <a:r>
              <a:rPr lang="en-US" dirty="0" err="1" smtClean="0"/>
              <a:t>impacto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medición</a:t>
            </a:r>
            <a:r>
              <a:rPr lang="en-US" dirty="0" smtClean="0"/>
              <a:t> de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; </a:t>
            </a:r>
            <a:endParaRPr lang="en-US" dirty="0"/>
          </a:p>
          <a:p>
            <a:r>
              <a:rPr lang="en-US" dirty="0" smtClean="0"/>
              <a:t>Si no se </a:t>
            </a:r>
            <a:r>
              <a:rPr lang="en-US" dirty="0" err="1" smtClean="0"/>
              <a:t>establecen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, la </a:t>
            </a:r>
            <a:r>
              <a:rPr lang="en-US" dirty="0" err="1" smtClean="0"/>
              <a:t>habilidad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verse </a:t>
            </a:r>
            <a:r>
              <a:rPr lang="en-US" dirty="0" err="1" smtClean="0"/>
              <a:t>afectados</a:t>
            </a:r>
            <a:r>
              <a:rPr lang="en-US" dirty="0" smtClean="0"/>
              <a:t>; y/o</a:t>
            </a:r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invertir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establecer</a:t>
            </a:r>
            <a:r>
              <a:rPr lang="en-US" dirty="0" smtClean="0"/>
              <a:t> y </a:t>
            </a:r>
            <a:r>
              <a:rPr lang="en-US" dirty="0" err="1" smtClean="0"/>
              <a:t>monitorear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14286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 </a:t>
            </a:r>
            <a:r>
              <a:rPr lang="en-US" u="sng" dirty="0" err="1" smtClean="0"/>
              <a:t>Establecer</a:t>
            </a:r>
            <a:r>
              <a:rPr lang="en-US" u="sng" dirty="0" smtClean="0"/>
              <a:t> </a:t>
            </a:r>
            <a:r>
              <a:rPr lang="en-US" u="sng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1214422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 smtClean="0"/>
              <a:t>Cuando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equipo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NO </a:t>
            </a:r>
            <a:r>
              <a:rPr lang="en-US" sz="2800" b="1" dirty="0" err="1" smtClean="0"/>
              <a:t>debe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establecer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metas</a:t>
            </a:r>
            <a:endParaRPr lang="en-US" sz="2800" b="1" u="sng" dirty="0"/>
          </a:p>
          <a:p>
            <a:r>
              <a:rPr lang="en-US" sz="2500" dirty="0" err="1" smtClean="0"/>
              <a:t>Actores</a:t>
            </a:r>
            <a:r>
              <a:rPr lang="en-US" sz="2500" dirty="0" smtClean="0"/>
              <a:t> </a:t>
            </a:r>
            <a:r>
              <a:rPr lang="en-US" sz="2500" dirty="0" err="1" smtClean="0"/>
              <a:t>tienen</a:t>
            </a:r>
            <a:r>
              <a:rPr lang="en-US" sz="2500" dirty="0" smtClean="0"/>
              <a:t> </a:t>
            </a:r>
            <a:r>
              <a:rPr lang="en-US" sz="2500" dirty="0" err="1" smtClean="0"/>
              <a:t>algún</a:t>
            </a:r>
            <a:r>
              <a:rPr lang="en-US" sz="2500" dirty="0" smtClean="0"/>
              <a:t> </a:t>
            </a:r>
            <a:r>
              <a:rPr lang="en-US" sz="2500" dirty="0" err="1" smtClean="0"/>
              <a:t>interés</a:t>
            </a:r>
            <a:r>
              <a:rPr lang="en-US" sz="2500" dirty="0" smtClean="0"/>
              <a:t> en HWB, </a:t>
            </a:r>
            <a:r>
              <a:rPr lang="en-US" sz="2500" dirty="0" err="1" smtClean="0"/>
              <a:t>pero</a:t>
            </a:r>
            <a:r>
              <a:rPr lang="en-US" sz="2500" dirty="0" smtClean="0"/>
              <a:t> se </a:t>
            </a:r>
            <a:r>
              <a:rPr lang="en-US" sz="2500" dirty="0" err="1" smtClean="0"/>
              <a:t>sienten</a:t>
            </a:r>
            <a:r>
              <a:rPr lang="en-US" sz="2500" dirty="0" smtClean="0"/>
              <a:t> </a:t>
            </a:r>
            <a:r>
              <a:rPr lang="en-US" sz="2500" dirty="0" err="1" smtClean="0"/>
              <a:t>cómodos</a:t>
            </a:r>
            <a:r>
              <a:rPr lang="en-US" sz="2500" dirty="0" smtClean="0"/>
              <a:t> </a:t>
            </a:r>
            <a:r>
              <a:rPr lang="en-US" sz="2500" dirty="0" err="1" smtClean="0"/>
              <a:t>entendiendo</a:t>
            </a:r>
            <a:r>
              <a:rPr lang="en-US" sz="2500" dirty="0" smtClean="0"/>
              <a:t> los </a:t>
            </a:r>
            <a:r>
              <a:rPr lang="en-US" sz="2500" dirty="0" err="1" smtClean="0"/>
              <a:t>vínculos</a:t>
            </a:r>
            <a:r>
              <a:rPr lang="en-US" sz="2500" dirty="0" smtClean="0"/>
              <a:t> </a:t>
            </a:r>
            <a:r>
              <a:rPr lang="en-US" sz="2500" dirty="0" err="1" smtClean="0"/>
              <a:t>conceptuales</a:t>
            </a:r>
            <a:r>
              <a:rPr lang="en-US" sz="2500" dirty="0" smtClean="0"/>
              <a:t>;</a:t>
            </a:r>
            <a:endParaRPr lang="en-US" sz="2500" dirty="0"/>
          </a:p>
          <a:p>
            <a:r>
              <a:rPr lang="en-US" sz="2500" dirty="0" smtClean="0"/>
              <a:t>El </a:t>
            </a:r>
            <a:r>
              <a:rPr lang="en-US" sz="2500" dirty="0" err="1" smtClean="0"/>
              <a:t>equipo</a:t>
            </a:r>
            <a:r>
              <a:rPr lang="en-US" sz="2500" dirty="0" smtClean="0"/>
              <a:t> </a:t>
            </a:r>
            <a:r>
              <a:rPr lang="en-US" sz="2500" dirty="0" err="1" smtClean="0"/>
              <a:t>está</a:t>
            </a:r>
            <a:r>
              <a:rPr lang="en-US" sz="2500" dirty="0" smtClean="0"/>
              <a:t> </a:t>
            </a:r>
            <a:r>
              <a:rPr lang="en-US" sz="2500" dirty="0" err="1" smtClean="0"/>
              <a:t>trabajando</a:t>
            </a:r>
            <a:r>
              <a:rPr lang="en-US" sz="2500" dirty="0" smtClean="0"/>
              <a:t> con un </a:t>
            </a:r>
            <a:r>
              <a:rPr lang="en-US" sz="2500" dirty="0" err="1" smtClean="0"/>
              <a:t>grupo</a:t>
            </a:r>
            <a:r>
              <a:rPr lang="en-US" sz="2500" dirty="0" smtClean="0"/>
              <a:t> </a:t>
            </a:r>
            <a:r>
              <a:rPr lang="en-US" sz="2500" dirty="0" err="1" smtClean="0"/>
              <a:t>pequeño</a:t>
            </a:r>
            <a:r>
              <a:rPr lang="en-US" sz="2500" dirty="0" smtClean="0"/>
              <a:t> de </a:t>
            </a:r>
            <a:r>
              <a:rPr lang="en-US" sz="2500" dirty="0" err="1" smtClean="0"/>
              <a:t>actores</a:t>
            </a:r>
            <a:r>
              <a:rPr lang="en-US" sz="2500" dirty="0" smtClean="0"/>
              <a:t>, </a:t>
            </a:r>
            <a:r>
              <a:rPr lang="en-US" sz="2500" dirty="0" err="1" smtClean="0"/>
              <a:t>cuyo</a:t>
            </a:r>
            <a:r>
              <a:rPr lang="en-US" sz="2500" dirty="0" smtClean="0"/>
              <a:t> principal </a:t>
            </a:r>
            <a:r>
              <a:rPr lang="en-US" sz="2500" dirty="0" err="1" smtClean="0"/>
              <a:t>interés</a:t>
            </a:r>
            <a:r>
              <a:rPr lang="en-US" sz="2500" dirty="0" smtClean="0"/>
              <a:t> </a:t>
            </a:r>
            <a:r>
              <a:rPr lang="en-US" sz="2500" dirty="0" err="1" smtClean="0"/>
              <a:t>es</a:t>
            </a:r>
            <a:r>
              <a:rPr lang="en-US" sz="2500" dirty="0" smtClean="0"/>
              <a:t> la </a:t>
            </a:r>
            <a:r>
              <a:rPr lang="en-US" sz="2500" dirty="0" err="1" smtClean="0"/>
              <a:t>conservación</a:t>
            </a:r>
            <a:r>
              <a:rPr lang="en-US" sz="2500" dirty="0" smtClean="0"/>
              <a:t> de la </a:t>
            </a:r>
            <a:r>
              <a:rPr lang="en-US" sz="2500" dirty="0" err="1" smtClean="0"/>
              <a:t>biodiversidad</a:t>
            </a:r>
            <a:r>
              <a:rPr lang="en-US" sz="2500" dirty="0" smtClean="0"/>
              <a:t>; </a:t>
            </a:r>
          </a:p>
          <a:p>
            <a:r>
              <a:rPr lang="en-US" sz="2500" dirty="0" smtClean="0"/>
              <a:t>El </a:t>
            </a:r>
            <a:r>
              <a:rPr lang="en-US" sz="2500" dirty="0" err="1" smtClean="0"/>
              <a:t>equipo</a:t>
            </a:r>
            <a:r>
              <a:rPr lang="en-US" sz="2500" dirty="0" smtClean="0"/>
              <a:t> no </a:t>
            </a:r>
            <a:r>
              <a:rPr lang="en-US" sz="2500" dirty="0" err="1" smtClean="0"/>
              <a:t>cuenta</a:t>
            </a:r>
            <a:r>
              <a:rPr lang="en-US" sz="2500" dirty="0" smtClean="0"/>
              <a:t> con </a:t>
            </a:r>
            <a:r>
              <a:rPr lang="en-US" sz="2500" dirty="0" err="1" smtClean="0"/>
              <a:t>financiamiento</a:t>
            </a:r>
            <a:r>
              <a:rPr lang="en-US" sz="2500" dirty="0" smtClean="0"/>
              <a:t> o </a:t>
            </a:r>
            <a:r>
              <a:rPr lang="en-US" sz="2500" dirty="0" err="1" smtClean="0"/>
              <a:t>requerimientos</a:t>
            </a:r>
            <a:r>
              <a:rPr lang="en-US" sz="2500" dirty="0" smtClean="0"/>
              <a:t> </a:t>
            </a:r>
            <a:r>
              <a:rPr lang="en-US" sz="2500" dirty="0" err="1" smtClean="0"/>
              <a:t>legales</a:t>
            </a:r>
            <a:r>
              <a:rPr lang="en-US" sz="2500" dirty="0" smtClean="0"/>
              <a:t> </a:t>
            </a:r>
            <a:r>
              <a:rPr lang="en-US" sz="2500" dirty="0" err="1" smtClean="0"/>
              <a:t>para</a:t>
            </a:r>
            <a:r>
              <a:rPr lang="en-US" sz="2500" dirty="0" smtClean="0"/>
              <a:t> </a:t>
            </a:r>
            <a:r>
              <a:rPr lang="en-US" sz="2500" dirty="0" err="1" smtClean="0"/>
              <a:t>mostrar</a:t>
            </a:r>
            <a:r>
              <a:rPr lang="en-US" sz="2500" dirty="0" smtClean="0"/>
              <a:t> el </a:t>
            </a:r>
            <a:r>
              <a:rPr lang="en-US" sz="2500" dirty="0" err="1" smtClean="0"/>
              <a:t>imacto</a:t>
            </a:r>
            <a:r>
              <a:rPr lang="en-US" sz="2500" dirty="0" smtClean="0"/>
              <a:t> del </a:t>
            </a:r>
            <a:r>
              <a:rPr lang="en-US" sz="2500" dirty="0" err="1" smtClean="0"/>
              <a:t>bienestar</a:t>
            </a:r>
            <a:r>
              <a:rPr lang="en-US" sz="2500" dirty="0" smtClean="0"/>
              <a:t> </a:t>
            </a:r>
            <a:r>
              <a:rPr lang="en-US" sz="2500" dirty="0" err="1" smtClean="0"/>
              <a:t>humano</a:t>
            </a:r>
            <a:r>
              <a:rPr lang="en-US" sz="2500" dirty="0" smtClean="0"/>
              <a:t>; y/o</a:t>
            </a:r>
            <a:endParaRPr lang="en-US" sz="2500" dirty="0"/>
          </a:p>
          <a:p>
            <a:r>
              <a:rPr lang="en-US" sz="2500" dirty="0" smtClean="0"/>
              <a:t>De </a:t>
            </a:r>
            <a:r>
              <a:rPr lang="en-US" sz="2500" dirty="0" err="1" smtClean="0"/>
              <a:t>manera</a:t>
            </a:r>
            <a:r>
              <a:rPr lang="en-US" sz="2500" dirty="0" smtClean="0"/>
              <a:t> </a:t>
            </a:r>
            <a:r>
              <a:rPr lang="en-US" sz="2500" dirty="0" err="1" smtClean="0"/>
              <a:t>más</a:t>
            </a:r>
            <a:r>
              <a:rPr lang="en-US" sz="2500" dirty="0" smtClean="0"/>
              <a:t> </a:t>
            </a:r>
            <a:r>
              <a:rPr lang="en-US" sz="2500" dirty="0" err="1" smtClean="0"/>
              <a:t>importante</a:t>
            </a:r>
            <a:r>
              <a:rPr lang="en-US" sz="2500" dirty="0" smtClean="0"/>
              <a:t>, </a:t>
            </a:r>
            <a:r>
              <a:rPr lang="en-US" sz="2500" dirty="0" err="1" smtClean="0"/>
              <a:t>cuenta</a:t>
            </a:r>
            <a:r>
              <a:rPr lang="en-US" sz="2500" dirty="0" smtClean="0"/>
              <a:t> con </a:t>
            </a:r>
            <a:r>
              <a:rPr lang="en-US" sz="2500" dirty="0" err="1" smtClean="0"/>
              <a:t>recursos</a:t>
            </a:r>
            <a:r>
              <a:rPr lang="en-US" sz="2500" dirty="0" smtClean="0"/>
              <a:t> </a:t>
            </a:r>
            <a:r>
              <a:rPr lang="en-US" sz="2500" dirty="0" err="1" smtClean="0"/>
              <a:t>limitantes</a:t>
            </a:r>
            <a:r>
              <a:rPr lang="en-US" sz="2500" dirty="0" smtClean="0"/>
              <a:t> – </a:t>
            </a:r>
            <a:r>
              <a:rPr lang="en-US" sz="2500" dirty="0" err="1" smtClean="0"/>
              <a:t>establecer</a:t>
            </a:r>
            <a:r>
              <a:rPr lang="en-US" sz="2500" dirty="0" smtClean="0"/>
              <a:t> y </a:t>
            </a:r>
            <a:r>
              <a:rPr lang="en-US" sz="2500" dirty="0" err="1" smtClean="0"/>
              <a:t>monitorear</a:t>
            </a:r>
            <a:r>
              <a:rPr lang="en-US" sz="2500" dirty="0" smtClean="0"/>
              <a:t> </a:t>
            </a:r>
            <a:r>
              <a:rPr lang="en-US" sz="2500" dirty="0" err="1" smtClean="0"/>
              <a:t>las</a:t>
            </a:r>
            <a:r>
              <a:rPr lang="en-US" sz="2500" dirty="0" smtClean="0"/>
              <a:t> </a:t>
            </a:r>
            <a:r>
              <a:rPr lang="en-US" sz="2500" dirty="0" err="1" smtClean="0"/>
              <a:t>metas</a:t>
            </a:r>
            <a:r>
              <a:rPr lang="en-US" sz="2500" dirty="0" smtClean="0"/>
              <a:t> del </a:t>
            </a:r>
            <a:r>
              <a:rPr lang="en-US" sz="2500" dirty="0" err="1" smtClean="0"/>
              <a:t>bienestar</a:t>
            </a:r>
            <a:r>
              <a:rPr lang="en-US" sz="2500" dirty="0" smtClean="0"/>
              <a:t> </a:t>
            </a:r>
            <a:r>
              <a:rPr lang="en-US" sz="2500" dirty="0" err="1" smtClean="0"/>
              <a:t>humano</a:t>
            </a:r>
            <a:r>
              <a:rPr lang="en-US" sz="2500" dirty="0" smtClean="0"/>
              <a:t> </a:t>
            </a:r>
            <a:r>
              <a:rPr lang="en-US" sz="2500" dirty="0" err="1" smtClean="0"/>
              <a:t>podría</a:t>
            </a:r>
            <a:r>
              <a:rPr lang="en-US" sz="2500" dirty="0" smtClean="0"/>
              <a:t> </a:t>
            </a:r>
            <a:r>
              <a:rPr lang="en-US" sz="2500" dirty="0" err="1" smtClean="0"/>
              <a:t>comprometer</a:t>
            </a:r>
            <a:r>
              <a:rPr lang="en-US" sz="2500" dirty="0" smtClean="0"/>
              <a:t> la </a:t>
            </a:r>
            <a:r>
              <a:rPr lang="en-US" sz="2500" dirty="0" err="1" smtClean="0"/>
              <a:t>habilidad</a:t>
            </a:r>
            <a:r>
              <a:rPr lang="en-US" sz="2500" dirty="0" smtClean="0"/>
              <a:t> del </a:t>
            </a:r>
            <a:r>
              <a:rPr lang="en-US" sz="2500" dirty="0" err="1" smtClean="0"/>
              <a:t>equilo</a:t>
            </a:r>
            <a:r>
              <a:rPr lang="en-US" sz="2500" dirty="0" smtClean="0"/>
              <a:t> a </a:t>
            </a:r>
            <a:r>
              <a:rPr lang="en-US" sz="2500" dirty="0" err="1" smtClean="0"/>
              <a:t>implementar</a:t>
            </a:r>
            <a:r>
              <a:rPr lang="en-US" sz="2500" dirty="0" smtClean="0"/>
              <a:t> el </a:t>
            </a:r>
            <a:r>
              <a:rPr lang="en-US" sz="2500" dirty="0" err="1" smtClean="0"/>
              <a:t>proyecto</a:t>
            </a:r>
            <a:r>
              <a:rPr lang="en-US" sz="2500" dirty="0" smtClean="0"/>
              <a:t> de </a:t>
            </a:r>
            <a:r>
              <a:rPr lang="en-US" sz="2500" dirty="0" err="1" smtClean="0"/>
              <a:t>manera</a:t>
            </a:r>
            <a:r>
              <a:rPr lang="en-US" sz="2500" dirty="0" smtClean="0"/>
              <a:t> </a:t>
            </a:r>
            <a:r>
              <a:rPr lang="en-US" sz="2500" dirty="0" err="1" smtClean="0"/>
              <a:t>adecuada</a:t>
            </a:r>
            <a:r>
              <a:rPr lang="en-US" sz="2500" dirty="0" smtClean="0"/>
              <a:t> y </a:t>
            </a:r>
            <a:r>
              <a:rPr lang="en-US" sz="2500" dirty="0" err="1" smtClean="0"/>
              <a:t>monitorear</a:t>
            </a:r>
            <a:r>
              <a:rPr lang="en-US" sz="2500" dirty="0" smtClean="0"/>
              <a:t> los </a:t>
            </a:r>
            <a:r>
              <a:rPr lang="en-US" sz="2500" dirty="0" err="1" smtClean="0"/>
              <a:t>resultados</a:t>
            </a:r>
            <a:r>
              <a:rPr lang="en-US" sz="2500" dirty="0" smtClean="0"/>
              <a:t> de </a:t>
            </a:r>
            <a:r>
              <a:rPr lang="en-US" sz="2500" dirty="0" err="1" smtClean="0"/>
              <a:t>biodiversidad</a:t>
            </a:r>
            <a:r>
              <a:rPr lang="en-US" sz="2500" dirty="0" smtClean="0"/>
              <a:t>. 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 </a:t>
            </a:r>
            <a:r>
              <a:rPr lang="en-US" u="sng" dirty="0" err="1" smtClean="0"/>
              <a:t>Establecer</a:t>
            </a:r>
            <a:r>
              <a:rPr lang="en-US" u="sng" dirty="0" smtClean="0"/>
              <a:t> </a:t>
            </a:r>
            <a:r>
              <a:rPr lang="en-US" u="sng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8159" y="1324261"/>
            <a:ext cx="301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HWB:</a:t>
            </a:r>
          </a:p>
          <a:p>
            <a:r>
              <a:rPr lang="en-US" dirty="0" err="1" smtClean="0"/>
              <a:t>Relacionado</a:t>
            </a:r>
            <a:r>
              <a:rPr lang="en-US" dirty="0" smtClean="0"/>
              <a:t> al </a:t>
            </a:r>
            <a:r>
              <a:rPr lang="en-US" dirty="0" err="1" smtClean="0"/>
              <a:t>objetivo</a:t>
            </a:r>
            <a:r>
              <a:rPr lang="en-US" dirty="0" smtClean="0"/>
              <a:t> de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dependiente</a:t>
            </a:r>
            <a:r>
              <a:rPr lang="en-US" dirty="0" smtClean="0"/>
              <a:t> en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</a:t>
            </a:r>
            <a:r>
              <a:rPr lang="en-US" dirty="0" err="1" smtClean="0"/>
              <a:t>proporcionados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compomente</a:t>
            </a:r>
            <a:r>
              <a:rPr lang="en-US" dirty="0" smtClean="0"/>
              <a:t> la </a:t>
            </a:r>
            <a:r>
              <a:rPr lang="en-US" dirty="0" err="1" smtClean="0"/>
              <a:t>habilidad</a:t>
            </a:r>
            <a:r>
              <a:rPr lang="en-US" dirty="0" smtClean="0"/>
              <a:t> de los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de </a:t>
            </a:r>
            <a:r>
              <a:rPr lang="en-US" dirty="0" err="1" smtClean="0"/>
              <a:t>proporcionar</a:t>
            </a:r>
            <a:r>
              <a:rPr lang="en-US" dirty="0" smtClean="0"/>
              <a:t> </a:t>
            </a:r>
            <a:r>
              <a:rPr lang="en-US" dirty="0" err="1" smtClean="0"/>
              <a:t>adecuadamente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ecosistémico</a:t>
            </a:r>
            <a:r>
              <a:rPr lang="en-US" dirty="0" smtClean="0"/>
              <a:t>; y</a:t>
            </a:r>
          </a:p>
          <a:p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limitado</a:t>
            </a:r>
            <a:r>
              <a:rPr lang="en-US" dirty="0" smtClean="0"/>
              <a:t>, </a:t>
            </a:r>
            <a:r>
              <a:rPr lang="en-US" dirty="0" err="1" smtClean="0"/>
              <a:t>medible</a:t>
            </a:r>
            <a:r>
              <a:rPr lang="en-US" dirty="0" smtClean="0"/>
              <a:t> y </a:t>
            </a:r>
            <a:r>
              <a:rPr lang="en-US" dirty="0" err="1" smtClean="0"/>
              <a:t>específico</a:t>
            </a:r>
            <a:r>
              <a:rPr lang="en-US" dirty="0" smtClean="0"/>
              <a:t> (similar a los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 </a:t>
            </a:r>
            <a:r>
              <a:rPr lang="en-US" u="sng" dirty="0" err="1" smtClean="0"/>
              <a:t>Establecer</a:t>
            </a:r>
            <a:r>
              <a:rPr lang="en-US" u="sng" dirty="0" smtClean="0"/>
              <a:t> </a:t>
            </a:r>
            <a:r>
              <a:rPr lang="en-US" u="sng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FD89A-D6DD-4AB1-9490-210616DB224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472" y="1214422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 </a:t>
            </a:r>
            <a:r>
              <a:rPr lang="en-US" u="sng" dirty="0" err="1" smtClean="0"/>
              <a:t>Establecer</a:t>
            </a:r>
            <a:r>
              <a:rPr lang="en-US" u="sng" dirty="0" smtClean="0"/>
              <a:t> </a:t>
            </a:r>
            <a:r>
              <a:rPr lang="en-US" u="sng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8159" y="1181385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Atributos</a:t>
            </a:r>
            <a:r>
              <a:rPr lang="en-US" b="1" dirty="0" smtClean="0"/>
              <a:t> clave de los </a:t>
            </a:r>
            <a:r>
              <a:rPr lang="en-US" b="1" dirty="0" err="1" smtClean="0"/>
              <a:t>objetivos</a:t>
            </a:r>
            <a:r>
              <a:rPr lang="en-US" b="1" dirty="0" smtClean="0"/>
              <a:t> del </a:t>
            </a:r>
            <a:r>
              <a:rPr lang="en-US" b="1" dirty="0" err="1" smtClean="0"/>
              <a:t>bienestar</a:t>
            </a:r>
            <a:r>
              <a:rPr lang="en-US" b="1" dirty="0" smtClean="0"/>
              <a:t> </a:t>
            </a:r>
            <a:r>
              <a:rPr lang="en-US" b="1" dirty="0" err="1" smtClean="0"/>
              <a:t>humano</a:t>
            </a:r>
            <a:r>
              <a:rPr lang="en-US" b="1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del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de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r>
              <a:rPr lang="en-US" dirty="0" smtClean="0"/>
              <a:t>, </a:t>
            </a:r>
            <a:r>
              <a:rPr lang="en-US" dirty="0" err="1" smtClean="0"/>
              <a:t>definen</a:t>
            </a:r>
            <a:r>
              <a:rPr lang="en-US" dirty="0" smtClean="0"/>
              <a:t> un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saludable</a:t>
            </a:r>
            <a:r>
              <a:rPr lang="en-US" dirty="0" smtClean="0"/>
              <a:t> y en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estén</a:t>
            </a:r>
            <a:r>
              <a:rPr lang="en-US" dirty="0" smtClean="0"/>
              <a:t> </a:t>
            </a:r>
            <a:r>
              <a:rPr lang="en-US" dirty="0" err="1" smtClean="0"/>
              <a:t>ausentes</a:t>
            </a:r>
            <a:r>
              <a:rPr lang="en-US" dirty="0" smtClean="0"/>
              <a:t> o </a:t>
            </a:r>
            <a:r>
              <a:rPr lang="en-US" dirty="0" err="1" smtClean="0"/>
              <a:t>alterados</a:t>
            </a:r>
            <a:r>
              <a:rPr lang="en-US" dirty="0" smtClean="0"/>
              <a:t>,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llevar</a:t>
            </a:r>
            <a:r>
              <a:rPr lang="en-US" dirty="0" smtClean="0"/>
              <a:t> a la </a:t>
            </a:r>
            <a:r>
              <a:rPr lang="en-US" dirty="0" err="1" smtClean="0"/>
              <a:t>pérdida</a:t>
            </a:r>
            <a:r>
              <a:rPr lang="en-US" dirty="0" smtClean="0"/>
              <a:t> o </a:t>
            </a:r>
            <a:r>
              <a:rPr lang="en-US" dirty="0" err="1" smtClean="0"/>
              <a:t>degradación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> del </a:t>
            </a:r>
            <a:r>
              <a:rPr lang="en-US" dirty="0" err="1" smtClean="0"/>
              <a:t>objetivo</a:t>
            </a:r>
            <a:r>
              <a:rPr lang="en-US" dirty="0" smtClean="0"/>
              <a:t> en el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Atributos</a:t>
            </a:r>
            <a:r>
              <a:rPr lang="en-US" dirty="0" smtClean="0"/>
              <a:t> clave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 err="1" smtClean="0">
                <a:solidFill>
                  <a:srgbClr val="FF0000"/>
                </a:solidFill>
              </a:rPr>
              <a:t>Dentro</a:t>
            </a:r>
            <a:r>
              <a:rPr lang="en-US" sz="2000" i="1" dirty="0" smtClean="0">
                <a:solidFill>
                  <a:srgbClr val="FF0000"/>
                </a:solidFill>
              </a:rPr>
              <a:t> del </a:t>
            </a:r>
            <a:r>
              <a:rPr lang="en-US" sz="2000" i="1" dirty="0" err="1" smtClean="0">
                <a:solidFill>
                  <a:srgbClr val="FF0000"/>
                </a:solidFill>
              </a:rPr>
              <a:t>contexto</a:t>
            </a:r>
            <a:r>
              <a:rPr lang="en-US" sz="2000" i="1" dirty="0" smtClean="0">
                <a:solidFill>
                  <a:srgbClr val="FF0000"/>
                </a:solidFill>
              </a:rPr>
              <a:t> de </a:t>
            </a:r>
            <a:r>
              <a:rPr lang="en-US" sz="2000" i="1" dirty="0" err="1" smtClean="0">
                <a:solidFill>
                  <a:srgbClr val="FF0000"/>
                </a:solidFill>
              </a:rPr>
              <a:t>conservación</a:t>
            </a:r>
            <a:r>
              <a:rPr lang="en-US" sz="2000" i="1" dirty="0" smtClean="0">
                <a:solidFill>
                  <a:srgbClr val="FF0000"/>
                </a:solidFill>
              </a:rPr>
              <a:t>, los </a:t>
            </a:r>
            <a:r>
              <a:rPr lang="en-US" sz="2000" i="1" dirty="0" err="1" smtClean="0">
                <a:solidFill>
                  <a:srgbClr val="FF0000"/>
                </a:solidFill>
              </a:rPr>
              <a:t>atributos</a:t>
            </a:r>
            <a:r>
              <a:rPr lang="en-US" sz="2000" i="1" dirty="0" smtClean="0">
                <a:solidFill>
                  <a:srgbClr val="FF0000"/>
                </a:solidFill>
              </a:rPr>
              <a:t> claves </a:t>
            </a:r>
            <a:r>
              <a:rPr lang="en-US" sz="2000" i="1" dirty="0" err="1" smtClean="0">
                <a:solidFill>
                  <a:srgbClr val="FF0000"/>
                </a:solidFill>
              </a:rPr>
              <a:t>deberían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relacionarse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diractamente</a:t>
            </a:r>
            <a:r>
              <a:rPr lang="en-US" sz="2000" i="1" dirty="0" smtClean="0">
                <a:solidFill>
                  <a:srgbClr val="FF0000"/>
                </a:solidFill>
              </a:rPr>
              <a:t> a los </a:t>
            </a:r>
            <a:r>
              <a:rPr lang="en-US" sz="2000" i="1" dirty="0" err="1" smtClean="0">
                <a:solidFill>
                  <a:srgbClr val="FF0000"/>
                </a:solidFill>
              </a:rPr>
              <a:t>servicios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ecosistémicos</a:t>
            </a:r>
            <a:r>
              <a:rPr lang="en-US" sz="2000" i="1" dirty="0" smtClean="0">
                <a:solidFill>
                  <a:srgbClr val="FF0000"/>
                </a:solidFill>
              </a:rPr>
              <a:t> a los </a:t>
            </a:r>
            <a:r>
              <a:rPr lang="en-US" sz="2000" i="1" dirty="0" err="1" smtClean="0">
                <a:solidFill>
                  <a:srgbClr val="FF0000"/>
                </a:solidFill>
              </a:rPr>
              <a:t>cuales</a:t>
            </a:r>
            <a:r>
              <a:rPr lang="en-US" sz="2000" i="1" dirty="0" smtClean="0">
                <a:solidFill>
                  <a:srgbClr val="FF0000"/>
                </a:solidFill>
              </a:rPr>
              <a:t> el </a:t>
            </a:r>
            <a:r>
              <a:rPr lang="en-US" sz="2000" i="1" dirty="0" err="1" smtClean="0">
                <a:solidFill>
                  <a:srgbClr val="FF0000"/>
                </a:solidFill>
              </a:rPr>
              <a:t>humano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tiene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acceso</a:t>
            </a:r>
            <a:r>
              <a:rPr lang="en-US" sz="2000" i="1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17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y/o </a:t>
            </a:r>
            <a:r>
              <a:rPr lang="en-US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2910" y="1324261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2235" y="1940660"/>
            <a:ext cx="5896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</a:t>
            </a:r>
            <a:r>
              <a:rPr lang="en-US" sz="2000" dirty="0" err="1" smtClean="0"/>
              <a:t>seguro</a:t>
            </a:r>
            <a:r>
              <a:rPr lang="en-US" sz="2000" dirty="0" smtClean="0"/>
              <a:t> a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área</a:t>
            </a:r>
            <a:r>
              <a:rPr lang="en-US" sz="2000" dirty="0" smtClean="0"/>
              <a:t> </a:t>
            </a:r>
            <a:r>
              <a:rPr lang="en-US" sz="2000" dirty="0" err="1" smtClean="0"/>
              <a:t>naturales</a:t>
            </a:r>
            <a:r>
              <a:rPr lang="en-US" sz="2000" dirty="0" smtClean="0"/>
              <a:t>/</a:t>
            </a:r>
            <a:r>
              <a:rPr lang="en-US" sz="2000" dirty="0" err="1" smtClean="0"/>
              <a:t>naturaleza</a:t>
            </a:r>
            <a:r>
              <a:rPr lang="en-US" sz="2000" dirty="0" smtClean="0"/>
              <a:t> y en </a:t>
            </a:r>
            <a:r>
              <a:rPr lang="en-US" sz="2000" dirty="0" err="1" smtClean="0"/>
              <a:t>buenas</a:t>
            </a:r>
            <a:r>
              <a:rPr lang="en-US" sz="2000" dirty="0" smtClean="0"/>
              <a:t> </a:t>
            </a:r>
            <a:r>
              <a:rPr lang="en-US" sz="2000" dirty="0" err="1" smtClean="0"/>
              <a:t>condiciones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Suministro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turistas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interesandos</a:t>
            </a:r>
            <a:r>
              <a:rPr lang="en-US" sz="2000" dirty="0" smtClean="0"/>
              <a:t> en </a:t>
            </a:r>
            <a:r>
              <a:rPr lang="en-US" sz="2000" dirty="0" err="1" smtClean="0"/>
              <a:t>turismo</a:t>
            </a:r>
            <a:r>
              <a:rPr lang="en-US" sz="2000" dirty="0" smtClean="0"/>
              <a:t> del </a:t>
            </a:r>
            <a:r>
              <a:rPr lang="en-US" sz="2000" dirty="0" err="1" smtClean="0"/>
              <a:t>medio</a:t>
            </a:r>
            <a:r>
              <a:rPr lang="en-US" sz="2000" dirty="0" smtClean="0"/>
              <a:t> </a:t>
            </a:r>
            <a:r>
              <a:rPr lang="en-US" sz="2000" dirty="0" err="1" smtClean="0"/>
              <a:t>ambiente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a </a:t>
            </a:r>
            <a:r>
              <a:rPr lang="en-US" sz="2000" dirty="0" err="1" smtClean="0"/>
              <a:t>mercados</a:t>
            </a:r>
            <a:r>
              <a:rPr lang="en-US" sz="2000" dirty="0" smtClean="0"/>
              <a:t>, </a:t>
            </a:r>
            <a:r>
              <a:rPr lang="en-US" sz="2000" dirty="0" err="1" smtClean="0"/>
              <a:t>buenos</a:t>
            </a:r>
            <a:r>
              <a:rPr lang="en-US" sz="2000" dirty="0" smtClean="0"/>
              <a:t> </a:t>
            </a:r>
            <a:r>
              <a:rPr lang="en-US" sz="2000" dirty="0" err="1" smtClean="0"/>
              <a:t>contactos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Buena </a:t>
            </a:r>
            <a:r>
              <a:rPr lang="en-US" sz="2000" dirty="0" err="1" smtClean="0"/>
              <a:t>visión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los </a:t>
            </a:r>
            <a:r>
              <a:rPr lang="en-US" sz="2000" dirty="0" err="1" smtClean="0"/>
              <a:t>negocios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409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33879"/>
            <a:ext cx="2419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71800" y="4320139"/>
            <a:ext cx="5896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a </a:t>
            </a:r>
            <a:r>
              <a:rPr lang="en-US" sz="2000" dirty="0" err="1" smtClean="0"/>
              <a:t>agua</a:t>
            </a:r>
            <a:r>
              <a:rPr lang="en-US" sz="2000" dirty="0" smtClean="0"/>
              <a:t> </a:t>
            </a:r>
            <a:r>
              <a:rPr lang="en-US" sz="2000" dirty="0" err="1" smtClean="0"/>
              <a:t>limpia</a:t>
            </a:r>
            <a:r>
              <a:rPr lang="en-US" sz="2000" dirty="0" smtClean="0"/>
              <a:t> en </a:t>
            </a:r>
            <a:r>
              <a:rPr lang="en-US" sz="2000" dirty="0" err="1" smtClean="0"/>
              <a:t>cantidades</a:t>
            </a:r>
            <a:r>
              <a:rPr lang="en-US" sz="2000" dirty="0" smtClean="0"/>
              <a:t> </a:t>
            </a:r>
            <a:r>
              <a:rPr lang="en-US" sz="2000" dirty="0" err="1" smtClean="0"/>
              <a:t>suficientes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a </a:t>
            </a:r>
            <a:r>
              <a:rPr lang="en-US" sz="2000" dirty="0" err="1" smtClean="0"/>
              <a:t>aire</a:t>
            </a:r>
            <a:r>
              <a:rPr lang="en-US" sz="2000" dirty="0" smtClean="0"/>
              <a:t> </a:t>
            </a:r>
            <a:r>
              <a:rPr lang="en-US" sz="2000" dirty="0" err="1" smtClean="0"/>
              <a:t>limpio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a </a:t>
            </a:r>
            <a:r>
              <a:rPr lang="en-US" sz="2000" dirty="0" err="1" smtClean="0"/>
              <a:t>áreas</a:t>
            </a:r>
            <a:r>
              <a:rPr lang="en-US" sz="2000" dirty="0" smtClean="0"/>
              <a:t> de </a:t>
            </a:r>
            <a:r>
              <a:rPr lang="en-US" sz="2000" dirty="0" err="1" smtClean="0"/>
              <a:t>recreación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Acceso</a:t>
            </a:r>
            <a:r>
              <a:rPr lang="en-US" sz="2000" dirty="0" smtClean="0"/>
              <a:t> 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atención</a:t>
            </a:r>
            <a:r>
              <a:rPr lang="en-US" sz="2000" dirty="0" smtClean="0"/>
              <a:t> sanitaria de </a:t>
            </a:r>
            <a:r>
              <a:rPr lang="en-US" sz="2000" dirty="0" err="1" smtClean="0"/>
              <a:t>buena</a:t>
            </a:r>
            <a:r>
              <a:rPr lang="en-US" sz="2000" dirty="0" smtClean="0"/>
              <a:t> </a:t>
            </a:r>
            <a:r>
              <a:rPr lang="en-US" sz="2000" dirty="0" err="1" smtClean="0"/>
              <a:t>calidad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2287968"/>
            <a:ext cx="862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X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8782" y="4743271"/>
            <a:ext cx="692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5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atributos</a:t>
            </a:r>
            <a:r>
              <a:rPr lang="en-US" dirty="0" smtClean="0"/>
              <a:t> claves y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2910" y="1214422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Metas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81600" y="1161620"/>
            <a:ext cx="400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Atributo</a:t>
            </a:r>
            <a:r>
              <a:rPr lang="en-US" sz="1600" dirty="0" smtClean="0"/>
              <a:t>: </a:t>
            </a:r>
            <a:r>
              <a:rPr lang="en-US" sz="1600" dirty="0" err="1" smtClean="0"/>
              <a:t>Seguridad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desastres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naturales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2743200"/>
            <a:ext cx="384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Atributo</a:t>
            </a:r>
            <a:r>
              <a:rPr lang="en-US" dirty="0" smtClean="0"/>
              <a:t>: </a:t>
            </a:r>
            <a:r>
              <a:rPr lang="en-US" dirty="0" err="1" smtClean="0"/>
              <a:t>Acceso</a:t>
            </a:r>
            <a:r>
              <a:rPr lang="en-US" dirty="0" smtClean="0"/>
              <a:t> viable en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 smtClean="0"/>
              <a:t> a 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/</a:t>
            </a:r>
            <a:r>
              <a:rPr lang="en-US" dirty="0" err="1" smtClean="0"/>
              <a:t>naturaleza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57800" y="4535269"/>
            <a:ext cx="384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Attribute: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limpia</a:t>
            </a:r>
            <a:r>
              <a:rPr lang="en-US" dirty="0" smtClean="0"/>
              <a:t> en </a:t>
            </a:r>
            <a:r>
              <a:rPr lang="en-US" dirty="0" err="1" smtClean="0"/>
              <a:t>cantidades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" y="2209800"/>
            <a:ext cx="4317704" cy="11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6" y="3863756"/>
            <a:ext cx="4353068" cy="183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Callout 2 14"/>
          <p:cNvSpPr/>
          <p:nvPr/>
        </p:nvSpPr>
        <p:spPr>
          <a:xfrm>
            <a:off x="5257800" y="3381375"/>
            <a:ext cx="3848100" cy="11144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915"/>
              <a:gd name="adj6" fmla="val -2631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Para el 2030 en </a:t>
            </a:r>
            <a:r>
              <a:rPr lang="en-US" sz="1600" dirty="0" err="1" smtClean="0">
                <a:solidFill>
                  <a:schemeClr val="tx1"/>
                </a:solidFill>
              </a:rPr>
              <a:t>adelante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por</a:t>
            </a:r>
            <a:r>
              <a:rPr lang="en-US" sz="1600" dirty="0" smtClean="0">
                <a:solidFill>
                  <a:schemeClr val="tx1"/>
                </a:solidFill>
              </a:rPr>
              <a:t> lo </a:t>
            </a:r>
            <a:r>
              <a:rPr lang="en-US" sz="1600" dirty="0" err="1" smtClean="0">
                <a:solidFill>
                  <a:schemeClr val="tx1"/>
                </a:solidFill>
              </a:rPr>
              <a:t>menos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90% </a:t>
            </a:r>
            <a:r>
              <a:rPr lang="en-US" sz="1600" dirty="0" smtClean="0">
                <a:solidFill>
                  <a:schemeClr val="tx1"/>
                </a:solidFill>
              </a:rPr>
              <a:t>de </a:t>
            </a:r>
            <a:r>
              <a:rPr lang="en-US" sz="1600" dirty="0" err="1" smtClean="0">
                <a:solidFill>
                  <a:schemeClr val="tx1"/>
                </a:solidFill>
              </a:rPr>
              <a:t>las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empresas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turismo</a:t>
            </a:r>
            <a:r>
              <a:rPr lang="en-US" sz="1600" dirty="0" smtClean="0">
                <a:solidFill>
                  <a:schemeClr val="tx1"/>
                </a:solidFill>
              </a:rPr>
              <a:t> natural </a:t>
            </a:r>
            <a:r>
              <a:rPr lang="en-US" sz="1600" dirty="0" err="1" smtClean="0">
                <a:solidFill>
                  <a:schemeClr val="tx1"/>
                </a:solidFill>
              </a:rPr>
              <a:t>indican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calidad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vida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silvestre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buena</a:t>
            </a:r>
            <a:r>
              <a:rPr lang="en-US" sz="1600" dirty="0" smtClean="0">
                <a:solidFill>
                  <a:schemeClr val="tx1"/>
                </a:solidFill>
              </a:rPr>
              <a:t> y </a:t>
            </a:r>
            <a:r>
              <a:rPr lang="en-US" sz="1600" dirty="0" err="1" smtClean="0">
                <a:solidFill>
                  <a:schemeClr val="tx1"/>
                </a:solidFill>
              </a:rPr>
              <a:t>hábitats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suficientes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atraer</a:t>
            </a:r>
            <a:r>
              <a:rPr lang="en-US" sz="1600" dirty="0" smtClean="0">
                <a:solidFill>
                  <a:schemeClr val="tx1"/>
                </a:solidFill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</a:rPr>
              <a:t>turistas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5257800" y="5105400"/>
            <a:ext cx="3886200" cy="1066800"/>
          </a:xfrm>
          <a:prstGeom prst="borderCallout2">
            <a:avLst>
              <a:gd name="adj1" fmla="val 20743"/>
              <a:gd name="adj2" fmla="val -3408"/>
              <a:gd name="adj3" fmla="val 15906"/>
              <a:gd name="adj4" fmla="val -12119"/>
              <a:gd name="adj5" fmla="val 23659"/>
              <a:gd name="adj6" fmla="val -1605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 el 2030 en </a:t>
            </a:r>
            <a:r>
              <a:rPr lang="en-US" dirty="0" err="1" smtClean="0">
                <a:solidFill>
                  <a:schemeClr val="tx1"/>
                </a:solidFill>
              </a:rPr>
              <a:t>adelante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menos</a:t>
            </a:r>
            <a:r>
              <a:rPr lang="en-US" dirty="0" smtClean="0">
                <a:solidFill>
                  <a:schemeClr val="tx1"/>
                </a:solidFill>
              </a:rPr>
              <a:t> de 10 </a:t>
            </a:r>
            <a:r>
              <a:rPr lang="en-US" dirty="0" err="1" smtClean="0">
                <a:solidFill>
                  <a:schemeClr val="tx1"/>
                </a:solidFill>
              </a:rPr>
              <a:t>casos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enfermedades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transmitidas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agua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registran</a:t>
            </a:r>
            <a:r>
              <a:rPr lang="en-US" dirty="0" smtClean="0">
                <a:solidFill>
                  <a:schemeClr val="tx1"/>
                </a:solidFill>
              </a:rPr>
              <a:t> en la </a:t>
            </a:r>
            <a:r>
              <a:rPr lang="en-US" dirty="0" err="1" smtClean="0">
                <a:solidFill>
                  <a:schemeClr val="tx1"/>
                </a:solidFill>
              </a:rPr>
              <a:t>región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5257800" y="1500174"/>
            <a:ext cx="3848100" cy="10810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909"/>
              <a:gd name="adj6" fmla="val -28374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 el </a:t>
            </a:r>
            <a:r>
              <a:rPr lang="en-US" dirty="0">
                <a:solidFill>
                  <a:schemeClr val="tx1"/>
                </a:solidFill>
              </a:rPr>
              <a:t>2030 </a:t>
            </a:r>
            <a:r>
              <a:rPr lang="en-US" dirty="0" smtClean="0">
                <a:solidFill>
                  <a:schemeClr val="tx1"/>
                </a:solidFill>
              </a:rPr>
              <a:t>en </a:t>
            </a:r>
            <a:r>
              <a:rPr lang="en-US" dirty="0" err="1" smtClean="0">
                <a:solidFill>
                  <a:schemeClr val="tx1"/>
                </a:solidFill>
              </a:rPr>
              <a:t>adelante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daño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casas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granjas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debido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sequías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inundaciones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disminuirá</a:t>
            </a:r>
            <a:r>
              <a:rPr lang="en-US" dirty="0" smtClean="0">
                <a:solidFill>
                  <a:schemeClr val="tx1"/>
                </a:solidFill>
              </a:rPr>
              <a:t> en un 75% </a:t>
            </a:r>
            <a:r>
              <a:rPr lang="en-US" dirty="0" err="1" smtClean="0">
                <a:solidFill>
                  <a:schemeClr val="tx1"/>
                </a:solidFill>
              </a:rPr>
              <a:t>comparado</a:t>
            </a:r>
            <a:r>
              <a:rPr lang="en-US" dirty="0" smtClean="0">
                <a:solidFill>
                  <a:schemeClr val="tx1"/>
                </a:solidFill>
              </a:rPr>
              <a:t> a los </a:t>
            </a:r>
            <a:r>
              <a:rPr lang="en-US" dirty="0" err="1" smtClean="0">
                <a:solidFill>
                  <a:schemeClr val="tx1"/>
                </a:solidFill>
              </a:rPr>
              <a:t>niveles</a:t>
            </a:r>
            <a:r>
              <a:rPr lang="en-US" dirty="0" smtClean="0">
                <a:solidFill>
                  <a:schemeClr val="tx1"/>
                </a:solidFill>
              </a:rPr>
              <a:t> del 2010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5" grpId="0" animBg="1"/>
      <p:bldP spid="14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Precaución</a:t>
            </a:r>
            <a:r>
              <a:rPr lang="en-US" dirty="0" smtClean="0"/>
              <a:t> con los </a:t>
            </a:r>
            <a:r>
              <a:rPr lang="en-US" dirty="0" err="1" smtClean="0"/>
              <a:t>Atributos</a:t>
            </a:r>
            <a:r>
              <a:rPr lang="en-US" dirty="0" smtClean="0"/>
              <a:t> Claves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Los </a:t>
            </a:r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ser </a:t>
            </a:r>
            <a:r>
              <a:rPr lang="en-US" dirty="0" err="1" smtClean="0"/>
              <a:t>concientes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tensiones</a:t>
            </a:r>
            <a:r>
              <a:rPr lang="en-US" dirty="0" smtClean="0"/>
              <a:t> entre la </a:t>
            </a:r>
            <a:r>
              <a:rPr lang="en-US" dirty="0" err="1" smtClean="0"/>
              <a:t>maximización</a:t>
            </a:r>
            <a:r>
              <a:rPr lang="en-US" dirty="0" smtClean="0"/>
              <a:t> de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y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conservación</a:t>
            </a:r>
            <a:r>
              <a:rPr lang="en-US" dirty="0" smtClean="0"/>
              <a:t> y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y/o HWB*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307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 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6181458"/>
            <a:ext cx="3886200" cy="5241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Indicator: # cases of water-borne diseases recorded annually within the region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2452684"/>
            <a:ext cx="3848100" cy="8352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Indicadores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Valor $ annual del </a:t>
            </a:r>
            <a:r>
              <a:rPr lang="en-US" sz="1400" dirty="0" err="1" smtClean="0">
                <a:solidFill>
                  <a:schemeClr val="tx1"/>
                </a:solidFill>
              </a:rPr>
              <a:t>daño</a:t>
            </a:r>
            <a:r>
              <a:rPr lang="en-US" sz="1400" dirty="0" smtClean="0">
                <a:solidFill>
                  <a:schemeClr val="tx1"/>
                </a:solidFill>
              </a:rPr>
              <a:t> a </a:t>
            </a:r>
            <a:r>
              <a:rPr lang="en-US" sz="1400" dirty="0" err="1" smtClean="0">
                <a:solidFill>
                  <a:schemeClr val="tx1"/>
                </a:solidFill>
              </a:rPr>
              <a:t>las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casas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inundación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Valor $ </a:t>
            </a:r>
            <a:r>
              <a:rPr lang="en-US" sz="1400" dirty="0" err="1" smtClean="0">
                <a:solidFill>
                  <a:schemeClr val="tx1"/>
                </a:solidFill>
              </a:rPr>
              <a:t>anual</a:t>
            </a:r>
            <a:r>
              <a:rPr lang="en-US" sz="1400" dirty="0" smtClean="0">
                <a:solidFill>
                  <a:schemeClr val="tx1"/>
                </a:solidFill>
              </a:rPr>
              <a:t> del </a:t>
            </a:r>
            <a:r>
              <a:rPr lang="en-US" sz="1400" dirty="0" err="1" smtClean="0">
                <a:solidFill>
                  <a:schemeClr val="tx1"/>
                </a:solidFill>
              </a:rPr>
              <a:t>daño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causado</a:t>
            </a:r>
            <a:r>
              <a:rPr lang="en-US" sz="1400" dirty="0" smtClean="0">
                <a:solidFill>
                  <a:schemeClr val="tx1"/>
                </a:solidFill>
              </a:rPr>
              <a:t> a </a:t>
            </a:r>
            <a:r>
              <a:rPr lang="en-US" sz="1400" dirty="0" err="1" smtClean="0">
                <a:solidFill>
                  <a:schemeClr val="tx1"/>
                </a:solidFill>
              </a:rPr>
              <a:t>granjas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efecto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sequias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inundaciones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1" y="4495800"/>
            <a:ext cx="38481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Indicador</a:t>
            </a:r>
            <a:r>
              <a:rPr lang="en-US" sz="1200" dirty="0" smtClean="0">
                <a:solidFill>
                  <a:schemeClr val="tx1"/>
                </a:solidFill>
              </a:rPr>
              <a:t>: % de </a:t>
            </a:r>
            <a:r>
              <a:rPr lang="en-US" sz="1200" dirty="0" err="1" smtClean="0">
                <a:solidFill>
                  <a:schemeClr val="tx1"/>
                </a:solidFill>
              </a:rPr>
              <a:t>compañías</a:t>
            </a:r>
            <a:r>
              <a:rPr lang="en-US" sz="1200" dirty="0" smtClean="0">
                <a:solidFill>
                  <a:schemeClr val="tx1"/>
                </a:solidFill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</a:rPr>
              <a:t>turismo</a:t>
            </a:r>
            <a:r>
              <a:rPr lang="en-US" sz="1200" dirty="0" smtClean="0">
                <a:solidFill>
                  <a:schemeClr val="tx1"/>
                </a:solidFill>
              </a:rPr>
              <a:t> natural </a:t>
            </a:r>
            <a:r>
              <a:rPr lang="en-US" sz="1200" dirty="0" err="1" smtClean="0">
                <a:solidFill>
                  <a:schemeClr val="tx1"/>
                </a:solidFill>
              </a:rPr>
              <a:t>indicando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calidad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suficiente</a:t>
            </a:r>
            <a:r>
              <a:rPr lang="en-US" sz="1200" dirty="0" smtClean="0">
                <a:solidFill>
                  <a:schemeClr val="tx1"/>
                </a:solidFill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</a:rPr>
              <a:t>vida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silvestre</a:t>
            </a:r>
            <a:r>
              <a:rPr lang="en-US" sz="1200" dirty="0" smtClean="0">
                <a:solidFill>
                  <a:schemeClr val="tx1"/>
                </a:solidFill>
              </a:rPr>
              <a:t> y </a:t>
            </a:r>
            <a:r>
              <a:rPr lang="en-US" sz="1200" dirty="0" err="1" smtClean="0">
                <a:solidFill>
                  <a:schemeClr val="tx1"/>
                </a:solidFill>
              </a:rPr>
              <a:t>hábitats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5257800" y="1371600"/>
            <a:ext cx="3848100" cy="10810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909"/>
              <a:gd name="adj6" fmla="val -28374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 el 2030 en </a:t>
            </a:r>
            <a:r>
              <a:rPr lang="en-US" dirty="0" err="1" smtClean="0">
                <a:solidFill>
                  <a:schemeClr val="tx1"/>
                </a:solidFill>
              </a:rPr>
              <a:t>adelante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daño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casas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granjas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debido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sequías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inundaciones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disminuirá</a:t>
            </a:r>
            <a:r>
              <a:rPr lang="en-US" dirty="0" smtClean="0">
                <a:solidFill>
                  <a:schemeClr val="tx1"/>
                </a:solidFill>
              </a:rPr>
              <a:t> en un 75% </a:t>
            </a:r>
            <a:r>
              <a:rPr lang="en-US" dirty="0" err="1" smtClean="0">
                <a:solidFill>
                  <a:schemeClr val="tx1"/>
                </a:solidFill>
              </a:rPr>
              <a:t>comparado</a:t>
            </a:r>
            <a:r>
              <a:rPr lang="en-US" dirty="0" smtClean="0">
                <a:solidFill>
                  <a:schemeClr val="tx1"/>
                </a:solidFill>
              </a:rPr>
              <a:t> a los </a:t>
            </a:r>
            <a:r>
              <a:rPr lang="en-US" dirty="0" err="1" smtClean="0">
                <a:solidFill>
                  <a:schemeClr val="tx1"/>
                </a:solidFill>
              </a:rPr>
              <a:t>niveles</a:t>
            </a:r>
            <a:r>
              <a:rPr lang="en-US" dirty="0" smtClean="0">
                <a:solidFill>
                  <a:schemeClr val="tx1"/>
                </a:solidFill>
              </a:rPr>
              <a:t> del 2010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" y="2209800"/>
            <a:ext cx="4317704" cy="11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6" y="3863756"/>
            <a:ext cx="4353068" cy="183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Callout 2 23"/>
          <p:cNvSpPr/>
          <p:nvPr/>
        </p:nvSpPr>
        <p:spPr>
          <a:xfrm>
            <a:off x="5257800" y="3381375"/>
            <a:ext cx="3848100" cy="11144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915"/>
              <a:gd name="adj6" fmla="val -2631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Para el 2030 en </a:t>
            </a:r>
            <a:r>
              <a:rPr lang="en-US" sz="1600" dirty="0" err="1" smtClean="0">
                <a:solidFill>
                  <a:schemeClr val="tx1"/>
                </a:solidFill>
              </a:rPr>
              <a:t>adelante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por</a:t>
            </a:r>
            <a:r>
              <a:rPr lang="en-US" sz="1600" dirty="0" smtClean="0">
                <a:solidFill>
                  <a:schemeClr val="tx1"/>
                </a:solidFill>
              </a:rPr>
              <a:t> lo </a:t>
            </a:r>
            <a:r>
              <a:rPr lang="en-US" sz="1600" dirty="0" err="1" smtClean="0">
                <a:solidFill>
                  <a:schemeClr val="tx1"/>
                </a:solidFill>
              </a:rPr>
              <a:t>menos</a:t>
            </a:r>
            <a:r>
              <a:rPr lang="en-US" sz="1600" dirty="0" smtClean="0">
                <a:solidFill>
                  <a:schemeClr val="tx1"/>
                </a:solidFill>
              </a:rPr>
              <a:t> 90% de </a:t>
            </a:r>
            <a:r>
              <a:rPr lang="en-US" sz="1600" dirty="0" err="1" smtClean="0">
                <a:solidFill>
                  <a:schemeClr val="tx1"/>
                </a:solidFill>
              </a:rPr>
              <a:t>las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empresas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turismo</a:t>
            </a:r>
            <a:r>
              <a:rPr lang="en-US" sz="1600" dirty="0" smtClean="0">
                <a:solidFill>
                  <a:schemeClr val="tx1"/>
                </a:solidFill>
              </a:rPr>
              <a:t> natural </a:t>
            </a:r>
            <a:r>
              <a:rPr lang="en-US" sz="1600" dirty="0" err="1" smtClean="0">
                <a:solidFill>
                  <a:schemeClr val="tx1"/>
                </a:solidFill>
              </a:rPr>
              <a:t>indican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calidad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vida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silvestre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buena</a:t>
            </a:r>
            <a:r>
              <a:rPr lang="en-US" sz="1600" dirty="0" smtClean="0">
                <a:solidFill>
                  <a:schemeClr val="tx1"/>
                </a:solidFill>
              </a:rPr>
              <a:t> y </a:t>
            </a:r>
            <a:r>
              <a:rPr lang="en-US" sz="1600" dirty="0" err="1" smtClean="0">
                <a:solidFill>
                  <a:schemeClr val="tx1"/>
                </a:solidFill>
              </a:rPr>
              <a:t>hábitats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suficientes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atraer</a:t>
            </a:r>
            <a:r>
              <a:rPr lang="en-US" sz="1600" dirty="0" smtClean="0">
                <a:solidFill>
                  <a:schemeClr val="tx1"/>
                </a:solidFill>
              </a:rPr>
              <a:t> a </a:t>
            </a:r>
            <a:r>
              <a:rPr lang="en-US" sz="1600" dirty="0" err="1" smtClean="0">
                <a:solidFill>
                  <a:schemeClr val="tx1"/>
                </a:solidFill>
              </a:rPr>
              <a:t>turistas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5257800" y="5105400"/>
            <a:ext cx="3886200" cy="1066800"/>
          </a:xfrm>
          <a:prstGeom prst="borderCallout2">
            <a:avLst>
              <a:gd name="adj1" fmla="val 20743"/>
              <a:gd name="adj2" fmla="val -3408"/>
              <a:gd name="adj3" fmla="val 15906"/>
              <a:gd name="adj4" fmla="val -12119"/>
              <a:gd name="adj5" fmla="val 23659"/>
              <a:gd name="adj6" fmla="val -1605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 el 2030 en </a:t>
            </a:r>
            <a:r>
              <a:rPr lang="en-US" dirty="0" err="1" smtClean="0">
                <a:solidFill>
                  <a:schemeClr val="tx1"/>
                </a:solidFill>
              </a:rPr>
              <a:t>adelante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menos</a:t>
            </a:r>
            <a:r>
              <a:rPr lang="en-US" dirty="0" smtClean="0">
                <a:solidFill>
                  <a:schemeClr val="tx1"/>
                </a:solidFill>
              </a:rPr>
              <a:t> de 10 </a:t>
            </a:r>
            <a:r>
              <a:rPr lang="en-US" dirty="0" err="1" smtClean="0">
                <a:solidFill>
                  <a:schemeClr val="tx1"/>
                </a:solidFill>
              </a:rPr>
              <a:t>casos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enfermedades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transmitidas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agua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registran</a:t>
            </a:r>
            <a:r>
              <a:rPr lang="en-US" dirty="0" smtClean="0">
                <a:solidFill>
                  <a:schemeClr val="tx1"/>
                </a:solidFill>
              </a:rPr>
              <a:t> en la </a:t>
            </a:r>
            <a:r>
              <a:rPr lang="en-US" dirty="0" err="1" smtClean="0">
                <a:solidFill>
                  <a:schemeClr val="tx1"/>
                </a:solidFill>
              </a:rPr>
              <a:t>región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1625994"/>
            <a:ext cx="2428891" cy="7362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Indicador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promedio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diario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métros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cúbicos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liberados</a:t>
            </a:r>
            <a:r>
              <a:rPr lang="en-US" sz="1400" dirty="0" smtClean="0">
                <a:solidFill>
                  <a:schemeClr val="tx1"/>
                </a:solidFill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</a:rPr>
              <a:t>temporada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seca</a:t>
            </a:r>
            <a:r>
              <a:rPr lang="en-US" sz="1400" dirty="0" smtClean="0">
                <a:solidFill>
                  <a:schemeClr val="tx1"/>
                </a:solidFill>
              </a:rPr>
              <a:t> y </a:t>
            </a:r>
            <a:r>
              <a:rPr lang="en-US" sz="1400" dirty="0" err="1" smtClean="0">
                <a:solidFill>
                  <a:schemeClr val="tx1"/>
                </a:solidFill>
              </a:rPr>
              <a:t>húmeda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398" y="3302394"/>
            <a:ext cx="2057653" cy="7362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Indicador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Abundancia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patos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pico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azul</a:t>
            </a:r>
            <a:r>
              <a:rPr lang="en-US" sz="1400" dirty="0" smtClean="0">
                <a:solidFill>
                  <a:schemeClr val="tx1"/>
                </a:solidFill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</a:rPr>
              <a:t>áreas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turismo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5562600"/>
            <a:ext cx="2057653" cy="7362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Indicador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Concentración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coliformes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fecales</a:t>
            </a:r>
            <a:r>
              <a:rPr lang="en-US" sz="1400" dirty="0" smtClean="0">
                <a:solidFill>
                  <a:schemeClr val="tx1"/>
                </a:solidFill>
              </a:rPr>
              <a:t> (en </a:t>
            </a:r>
            <a:r>
              <a:rPr lang="en-US" sz="1400" dirty="0" err="1" smtClean="0">
                <a:solidFill>
                  <a:schemeClr val="tx1"/>
                </a:solidFill>
              </a:rPr>
              <a:t>época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seca</a:t>
            </a:r>
            <a:r>
              <a:rPr lang="en-US" sz="1400" dirty="0" smtClean="0">
                <a:solidFill>
                  <a:schemeClr val="tx1"/>
                </a:solidFill>
              </a:rPr>
              <a:t> y </a:t>
            </a:r>
            <a:r>
              <a:rPr lang="en-US" sz="1400" dirty="0" err="1" smtClean="0">
                <a:solidFill>
                  <a:schemeClr val="tx1"/>
                </a:solidFill>
              </a:rPr>
              <a:t>húmeda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8" grpId="0" animBg="1"/>
      <p:bldP spid="6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0990"/>
            <a:ext cx="5445631" cy="195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06549"/>
            <a:ext cx="6477000" cy="25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8159" y="1467137"/>
            <a:ext cx="301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714488"/>
            <a:ext cx="2971800" cy="1428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Cuando</a:t>
            </a:r>
            <a:r>
              <a:rPr lang="en-US" sz="1600" dirty="0" smtClean="0">
                <a:solidFill>
                  <a:schemeClr val="tx1"/>
                </a:solidFill>
              </a:rPr>
              <a:t> se </a:t>
            </a:r>
            <a:r>
              <a:rPr lang="en-US" sz="1600" dirty="0" err="1" smtClean="0">
                <a:solidFill>
                  <a:schemeClr val="tx1"/>
                </a:solidFill>
              </a:rPr>
              <a:t>identifica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indicadores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servicios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ecosistémicos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identifica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primero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objetivos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conservación</a:t>
            </a:r>
            <a:r>
              <a:rPr lang="en-US" sz="1600" dirty="0" smtClean="0">
                <a:solidFill>
                  <a:schemeClr val="tx1"/>
                </a:solidFill>
              </a:rPr>
              <a:t> y de </a:t>
            </a:r>
            <a:r>
              <a:rPr lang="en-US" sz="1600" dirty="0" err="1" smtClean="0">
                <a:solidFill>
                  <a:schemeClr val="tx1"/>
                </a:solidFill>
              </a:rPr>
              <a:t>bienestar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humano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y/o HWB*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Cómo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debemos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abordar</a:t>
            </a:r>
            <a:r>
              <a:rPr lang="en-US" sz="4000" b="1" dirty="0" smtClean="0"/>
              <a:t> el </a:t>
            </a:r>
            <a:r>
              <a:rPr lang="en-US" sz="4000" b="1" dirty="0" err="1" smtClean="0"/>
              <a:t>problema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043502"/>
          </a:xfrm>
        </p:spPr>
        <p:txBody>
          <a:bodyPr>
            <a:normAutofit/>
          </a:bodyPr>
          <a:lstStyle/>
          <a:p>
            <a:pPr marL="1588" indent="-1588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manera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abordarlo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hasta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el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momento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ha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sido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ad hoc</a:t>
            </a:r>
          </a:p>
          <a:p>
            <a:pPr marL="1588" indent="-1588">
              <a:buNone/>
            </a:pPr>
            <a:r>
              <a:rPr lang="es-ES" dirty="0" smtClean="0"/>
              <a:t>Se aclaró cómo las estrategias son a menudo de naturaleza social y hecho como servicio de la conservación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9144000" cy="16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0" y="2767013"/>
            <a:ext cx="8214509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y/o HWB*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159" y="1538575"/>
            <a:ext cx="301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*en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sea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relevante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6172200" y="1357298"/>
            <a:ext cx="2971800" cy="14287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Cuando</a:t>
            </a:r>
            <a:r>
              <a:rPr lang="en-US" sz="1600" dirty="0" smtClean="0">
                <a:solidFill>
                  <a:schemeClr val="tx1"/>
                </a:solidFill>
              </a:rPr>
              <a:t> se </a:t>
            </a:r>
            <a:r>
              <a:rPr lang="en-US" sz="1600" dirty="0" err="1" smtClean="0">
                <a:solidFill>
                  <a:schemeClr val="tx1"/>
                </a:solidFill>
              </a:rPr>
              <a:t>identifica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indicadores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servicios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ecosistémicos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identifica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primero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objetivos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conservación</a:t>
            </a:r>
            <a:r>
              <a:rPr lang="en-US" sz="1600" dirty="0" smtClean="0">
                <a:solidFill>
                  <a:schemeClr val="tx1"/>
                </a:solidFill>
              </a:rPr>
              <a:t> y de </a:t>
            </a:r>
            <a:r>
              <a:rPr lang="en-US" sz="1600" dirty="0" err="1" smtClean="0">
                <a:solidFill>
                  <a:schemeClr val="tx1"/>
                </a:solidFill>
              </a:rPr>
              <a:t>bienestar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humano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400" dirty="0" smtClean="0"/>
              <a:t>6. </a:t>
            </a:r>
            <a:r>
              <a:rPr lang="en-US" sz="3400" dirty="0" err="1" smtClean="0"/>
              <a:t>Establecer</a:t>
            </a:r>
            <a:r>
              <a:rPr lang="en-US" sz="3400" dirty="0" smtClean="0"/>
              <a:t> la </a:t>
            </a:r>
            <a:r>
              <a:rPr lang="en-US" sz="3400" dirty="0" err="1" smtClean="0"/>
              <a:t>diferencia</a:t>
            </a:r>
            <a:r>
              <a:rPr lang="en-US" sz="3400" dirty="0" smtClean="0"/>
              <a:t> entre </a:t>
            </a:r>
            <a:r>
              <a:rPr lang="en-US" sz="3400" dirty="0" err="1" smtClean="0"/>
              <a:t>resultados</a:t>
            </a:r>
            <a:r>
              <a:rPr lang="en-US" sz="3400" dirty="0" smtClean="0"/>
              <a:t> </a:t>
            </a:r>
            <a:r>
              <a:rPr lang="en-US" sz="3400" dirty="0" err="1" smtClean="0"/>
              <a:t>socialmente</a:t>
            </a:r>
            <a:r>
              <a:rPr lang="en-US" sz="3400" dirty="0" smtClean="0"/>
              <a:t> </a:t>
            </a:r>
            <a:r>
              <a:rPr lang="en-US" sz="3400" dirty="0" err="1" smtClean="0"/>
              <a:t>beneficiosos</a:t>
            </a:r>
            <a:r>
              <a:rPr lang="en-US" sz="3400" dirty="0" smtClean="0"/>
              <a:t> y </a:t>
            </a:r>
            <a:r>
              <a:rPr lang="en-US" sz="3400" dirty="0" err="1" smtClean="0"/>
              <a:t>bienestar</a:t>
            </a:r>
            <a:r>
              <a:rPr lang="en-US" sz="3400" dirty="0" smtClean="0"/>
              <a:t> </a:t>
            </a:r>
            <a:r>
              <a:rPr lang="en-US" sz="3400" dirty="0" err="1" smtClean="0"/>
              <a:t>humano</a:t>
            </a:r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A00FD89A-D6DD-4AB1-9490-210616DB224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8530606" cy="17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scription: Eco certification ex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4412867"/>
            <a:ext cx="9222828" cy="14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3808730" y="5865495"/>
            <a:ext cx="1449070" cy="919401"/>
          </a:xfrm>
          <a:prstGeom prst="wedgeRoundRectCallout">
            <a:avLst>
              <a:gd name="adj1" fmla="val -24981"/>
              <a:gd name="adj2" fmla="val -94124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Resultado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que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beneficia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a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humanos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directamente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399"/>
            <a:ext cx="3048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/>
          </p:cNvSpPr>
          <p:nvPr/>
        </p:nvSpPr>
        <p:spPr>
          <a:xfrm>
            <a:off x="28575" y="4286256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Ejemplo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específico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60960" y="2743200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general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4200" y="4614862"/>
            <a:ext cx="1556385" cy="876300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Madederos</a:t>
            </a:r>
            <a:r>
              <a:rPr lang="en-US" sz="1200" dirty="0" smtClean="0"/>
              <a:t> </a:t>
            </a:r>
            <a:r>
              <a:rPr lang="en-US" sz="1200" dirty="0" err="1" smtClean="0"/>
              <a:t>obtienen</a:t>
            </a:r>
            <a:r>
              <a:rPr lang="en-US" sz="1200" dirty="0" smtClean="0"/>
              <a:t> </a:t>
            </a:r>
            <a:r>
              <a:rPr lang="en-US" sz="1200" dirty="0" err="1" smtClean="0"/>
              <a:t>mayores</a:t>
            </a:r>
            <a:r>
              <a:rPr lang="en-US" sz="1200" dirty="0" smtClean="0"/>
              <a:t> </a:t>
            </a:r>
            <a:r>
              <a:rPr lang="en-US" sz="1200" dirty="0" err="1" smtClean="0"/>
              <a:t>ingresos</a:t>
            </a:r>
            <a:r>
              <a:rPr lang="en-US" sz="1200" dirty="0" smtClean="0"/>
              <a:t> de </a:t>
            </a:r>
            <a:r>
              <a:rPr lang="en-US" sz="1200" dirty="0" err="1" smtClean="0"/>
              <a:t>productos</a:t>
            </a:r>
            <a:r>
              <a:rPr lang="en-US" sz="1200" dirty="0" smtClean="0"/>
              <a:t> </a:t>
            </a:r>
            <a:r>
              <a:rPr lang="en-US" sz="1200" dirty="0" err="1" smtClean="0"/>
              <a:t>certificados</a:t>
            </a:r>
            <a:endParaRPr lang="en-US" sz="1200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-76200" y="4495800"/>
            <a:ext cx="1981200" cy="10668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/>
              <a:t>Eco-</a:t>
            </a:r>
            <a:r>
              <a:rPr lang="en-US" sz="1400" dirty="0" err="1" smtClean="0"/>
              <a:t>certificación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recursos</a:t>
            </a:r>
            <a:r>
              <a:rPr lang="en-US" sz="1400" dirty="0" smtClean="0"/>
              <a:t> </a:t>
            </a:r>
            <a:r>
              <a:rPr lang="en-US" sz="1400" dirty="0" err="1" smtClean="0"/>
              <a:t>maderables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097280" y="1688068"/>
            <a:ext cx="7475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1: HWB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mejorado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través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estrategia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orientación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social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18516"/>
              </p:ext>
            </p:extLst>
          </p:nvPr>
        </p:nvGraphicFramePr>
        <p:xfrm>
          <a:off x="838200" y="2362200"/>
          <a:ext cx="7772400" cy="427407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01604"/>
                <a:gridCol w="4570796"/>
              </a:tblGrid>
              <a:tr h="66035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Estrategia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conservación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benefician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al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humano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(y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necesarios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para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lograr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la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conservación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2084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Medios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vida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alternativos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Aumento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ingresos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Fuente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ingresos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diversificada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964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Eco-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certificación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Acceso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mercados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Aumento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ingresos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0259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Manejo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extracción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sostenible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Mejora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capacidad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manejar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los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manera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sostenible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Aunmento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los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rendimientos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(en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algunos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7780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Mejorar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gobernanza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Aumento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en la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capacidad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incluir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en la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toma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decisiones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Empoderamiento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7780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Desarrollo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asistencia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técnica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Mejora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técnicas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Mejora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la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capacidad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gestión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33017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Educación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ambiental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Mayor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conocimiento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sensibilización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7175" y="265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4356" y="21429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6. </a:t>
            </a:r>
            <a:r>
              <a:rPr lang="en-US" sz="3400" dirty="0" err="1" smtClean="0"/>
              <a:t>Establecer</a:t>
            </a:r>
            <a:r>
              <a:rPr lang="en-US" sz="3400" dirty="0" smtClean="0"/>
              <a:t> la </a:t>
            </a:r>
            <a:r>
              <a:rPr lang="en-US" sz="3400" dirty="0" err="1" smtClean="0"/>
              <a:t>diferencia</a:t>
            </a:r>
            <a:r>
              <a:rPr lang="en-US" sz="3400" dirty="0" smtClean="0"/>
              <a:t> entre </a:t>
            </a:r>
            <a:r>
              <a:rPr lang="en-US" sz="3400" dirty="0" err="1" smtClean="0"/>
              <a:t>resultados</a:t>
            </a:r>
            <a:r>
              <a:rPr lang="en-US" sz="3400" dirty="0" smtClean="0"/>
              <a:t> </a:t>
            </a:r>
            <a:r>
              <a:rPr lang="en-US" sz="3400" dirty="0" err="1" smtClean="0"/>
              <a:t>socialmente</a:t>
            </a:r>
            <a:r>
              <a:rPr lang="en-US" sz="3400" dirty="0" smtClean="0"/>
              <a:t> </a:t>
            </a:r>
            <a:r>
              <a:rPr lang="en-US" sz="3400" dirty="0" err="1" smtClean="0"/>
              <a:t>beneficiosos</a:t>
            </a:r>
            <a:r>
              <a:rPr lang="en-US" sz="3400" dirty="0" smtClean="0"/>
              <a:t> y </a:t>
            </a:r>
            <a:r>
              <a:rPr lang="en-US" sz="3400" dirty="0" err="1" smtClean="0"/>
              <a:t>bienestar</a:t>
            </a:r>
            <a:r>
              <a:rPr lang="en-US" sz="3400" dirty="0" smtClean="0"/>
              <a:t> </a:t>
            </a:r>
            <a:r>
              <a:rPr lang="en-US" sz="3400" dirty="0" err="1" smtClean="0"/>
              <a:t>humano</a:t>
            </a:r>
            <a:endParaRPr lang="en-US" sz="3400" dirty="0"/>
          </a:p>
        </p:txBody>
      </p:sp>
      <p:sp>
        <p:nvSpPr>
          <p:cNvPr id="14" name="Rectangle 13"/>
          <p:cNvSpPr/>
          <p:nvPr/>
        </p:nvSpPr>
        <p:spPr>
          <a:xfrm>
            <a:off x="1304948" y="1428736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1: HWB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mejorado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través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estrategia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orientación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social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2667000"/>
            <a:ext cx="901557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3367"/>
            <a:ext cx="90569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3714744" y="6019800"/>
            <a:ext cx="1924056" cy="715089"/>
          </a:xfrm>
          <a:prstGeom prst="wedgeRoundRectCallout">
            <a:avLst>
              <a:gd name="adj1" fmla="val 59679"/>
              <a:gd name="adj2" fmla="val -97816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200" dirty="0" err="1" smtClean="0">
                <a:latin typeface="Arial"/>
                <a:ea typeface="Times New Roman"/>
              </a:rPr>
              <a:t>Servicios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ecosistémicos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contribuye</a:t>
            </a:r>
            <a:r>
              <a:rPr lang="en-US" sz="1200" dirty="0" smtClean="0">
                <a:latin typeface="Arial"/>
                <a:ea typeface="Times New Roman"/>
              </a:rPr>
              <a:t> al </a:t>
            </a:r>
            <a:r>
              <a:rPr lang="en-US" sz="1200" dirty="0" err="1" smtClean="0">
                <a:latin typeface="Arial"/>
                <a:ea typeface="Times New Roman"/>
              </a:rPr>
              <a:t>bienestar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humano</a:t>
            </a:r>
            <a:endParaRPr lang="en-US" sz="1200" dirty="0">
              <a:latin typeface="Arial"/>
              <a:ea typeface="Times New Roman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6. </a:t>
            </a:r>
            <a:r>
              <a:rPr lang="en-US" dirty="0" err="1" smtClean="0"/>
              <a:t>Establecer</a:t>
            </a:r>
            <a:r>
              <a:rPr lang="en-US" dirty="0" smtClean="0"/>
              <a:t> la </a:t>
            </a:r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socialmente</a:t>
            </a:r>
            <a:r>
              <a:rPr lang="en-US" dirty="0" smtClean="0"/>
              <a:t> </a:t>
            </a:r>
            <a:r>
              <a:rPr lang="en-US" dirty="0" err="1" smtClean="0"/>
              <a:t>beneficiosos</a:t>
            </a:r>
            <a:r>
              <a:rPr lang="en-US" dirty="0" smtClean="0"/>
              <a:t> y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44584" y="1501522"/>
            <a:ext cx="5523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2: HWB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mejorado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mediante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ecosistémicos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60960" y="2743200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general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Rounded Rectangle 25"/>
          <p:cNvSpPr>
            <a:spLocks/>
          </p:cNvSpPr>
          <p:nvPr/>
        </p:nvSpPr>
        <p:spPr>
          <a:xfrm>
            <a:off x="28575" y="4495800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Ejemplo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específico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752600" y="4805680"/>
            <a:ext cx="1447800" cy="1052212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Patrullaje</a:t>
            </a:r>
            <a:r>
              <a:rPr lang="en-US" sz="1200" dirty="0" smtClean="0"/>
              <a:t>… </a:t>
            </a:r>
            <a:br>
              <a:rPr lang="en-US" sz="1200" dirty="0" smtClean="0"/>
            </a:br>
            <a:r>
              <a:rPr lang="en-US" sz="1200" dirty="0" err="1" smtClean="0"/>
              <a:t>Madereros</a:t>
            </a:r>
            <a:r>
              <a:rPr lang="en-US" sz="1200" dirty="0" smtClean="0"/>
              <a:t> </a:t>
            </a:r>
            <a:r>
              <a:rPr lang="en-US" sz="1200" dirty="0" err="1" smtClean="0"/>
              <a:t>ilegales</a:t>
            </a:r>
            <a:r>
              <a:rPr lang="en-US" sz="1200" dirty="0" smtClean="0"/>
              <a:t> son </a:t>
            </a:r>
            <a:r>
              <a:rPr lang="en-US" sz="1200" dirty="0" err="1" smtClean="0"/>
              <a:t>capturados</a:t>
            </a:r>
            <a:r>
              <a:rPr lang="en-US" sz="1200" dirty="0" smtClean="0"/>
              <a:t> y </a:t>
            </a:r>
            <a:r>
              <a:rPr lang="en-US" sz="1200" dirty="0" err="1" smtClean="0"/>
              <a:t>sancionados</a:t>
            </a:r>
            <a:endParaRPr lang="en-US" sz="1200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943600" y="5715000"/>
            <a:ext cx="1635348" cy="690880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Acceso</a:t>
            </a:r>
            <a:r>
              <a:rPr lang="en-US" sz="1200" dirty="0" smtClean="0"/>
              <a:t> a </a:t>
            </a:r>
            <a:r>
              <a:rPr lang="en-US" sz="1200" dirty="0" err="1" smtClean="0"/>
              <a:t>madera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un largo </a:t>
            </a:r>
            <a:r>
              <a:rPr lang="en-US" sz="1200" dirty="0" err="1" smtClean="0"/>
              <a:t>período</a:t>
            </a:r>
            <a:endParaRPr lang="en-US" sz="12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76600" y="4876800"/>
            <a:ext cx="1047750" cy="695325"/>
          </a:xfrm>
          <a:prstGeom prst="rect">
            <a:avLst/>
          </a:prstGeom>
          <a:solidFill>
            <a:srgbClr val="DE6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Disminución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tala</a:t>
            </a:r>
            <a:r>
              <a:rPr lang="en-US" sz="1200" dirty="0" smtClean="0"/>
              <a:t> </a:t>
            </a:r>
            <a:r>
              <a:rPr lang="en-US" sz="1200" dirty="0" err="1" smtClean="0"/>
              <a:t>ilegal</a:t>
            </a:r>
            <a:endParaRPr lang="en-US" sz="12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715000" y="4733925"/>
            <a:ext cx="2057400" cy="876300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/>
              <a:t>Mejora</a:t>
            </a:r>
            <a:r>
              <a:rPr lang="en-US" sz="1200" dirty="0" smtClean="0"/>
              <a:t> </a:t>
            </a:r>
            <a:r>
              <a:rPr lang="en-US" sz="1200" dirty="0" err="1" smtClean="0"/>
              <a:t>capacidad</a:t>
            </a:r>
            <a:r>
              <a:rPr lang="en-US" sz="1200" dirty="0" smtClean="0"/>
              <a:t> de </a:t>
            </a:r>
            <a:r>
              <a:rPr lang="en-US" sz="1200" dirty="0" err="1" smtClean="0"/>
              <a:t>filtración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Disponibilidad</a:t>
            </a:r>
            <a:r>
              <a:rPr lang="en-US" sz="1200" dirty="0" smtClean="0"/>
              <a:t> de </a:t>
            </a:r>
            <a:r>
              <a:rPr lang="en-US" sz="1200" dirty="0" err="1" smtClean="0"/>
              <a:t>agua</a:t>
            </a:r>
            <a:r>
              <a:rPr lang="en-US" sz="1200" dirty="0" smtClean="0"/>
              <a:t> </a:t>
            </a:r>
            <a:r>
              <a:rPr lang="en-US" sz="1200" dirty="0" err="1" smtClean="0"/>
              <a:t>limpia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7805057" y="5610225"/>
            <a:ext cx="1385455" cy="7071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Medios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vida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forestales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0" y="4800600"/>
            <a:ext cx="1857356" cy="985854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300" dirty="0" err="1" smtClean="0"/>
              <a:t>Fortalecimiento</a:t>
            </a:r>
            <a:r>
              <a:rPr lang="en-US" sz="1300" dirty="0" smtClean="0"/>
              <a:t> de la </a:t>
            </a:r>
            <a:r>
              <a:rPr lang="en-US" sz="1300" dirty="0" err="1" smtClean="0"/>
              <a:t>aplicación</a:t>
            </a:r>
            <a:r>
              <a:rPr lang="en-US" sz="1300" dirty="0" smtClean="0"/>
              <a:t> de </a:t>
            </a:r>
            <a:r>
              <a:rPr lang="en-US" sz="1300" dirty="0" err="1" smtClean="0"/>
              <a:t>leyes</a:t>
            </a:r>
            <a:endParaRPr lang="en-US" sz="1300" dirty="0"/>
          </a:p>
        </p:txBody>
      </p:sp>
      <p:sp>
        <p:nvSpPr>
          <p:cNvPr id="31" name="Oval 30"/>
          <p:cNvSpPr/>
          <p:nvPr/>
        </p:nvSpPr>
        <p:spPr>
          <a:xfrm>
            <a:off x="7758545" y="4903087"/>
            <a:ext cx="1385455" cy="7071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Salud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HUmana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57686" y="4714884"/>
            <a:ext cx="1488932" cy="923916"/>
          </a:xfrm>
          <a:prstGeom prst="ellipse">
            <a:avLst/>
          </a:prstGeom>
          <a:solidFill>
            <a:srgbClr val="99FF66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Conservación</a:t>
            </a:r>
            <a:r>
              <a:rPr lang="en-US" sz="1200" dirty="0" smtClean="0">
                <a:solidFill>
                  <a:schemeClr val="tx1"/>
                </a:solidFill>
              </a:rPr>
              <a:t> del </a:t>
            </a:r>
            <a:r>
              <a:rPr lang="en-US" sz="1200" dirty="0" err="1" smtClean="0">
                <a:solidFill>
                  <a:schemeClr val="tx1"/>
                </a:solidFill>
              </a:rPr>
              <a:t>bosque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9" grpId="0" animBg="1"/>
      <p:bldP spid="30" grpId="0" animBg="1"/>
      <p:bldP spid="33" grpId="0" animBg="1"/>
      <p:bldP spid="27" grpId="0" animBg="1"/>
      <p:bldP spid="34" grpId="0" animBg="1"/>
      <p:bldP spid="28" grpId="0" animBg="1"/>
      <p:bldP spid="31" grpId="0" animBg="1"/>
      <p:bldP spid="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19374"/>
            <a:ext cx="85153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87427"/>
            <a:ext cx="9115425" cy="15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785786" y="5791200"/>
            <a:ext cx="1776845" cy="781072"/>
          </a:xfrm>
          <a:prstGeom prst="wedgeRoundRectCallout">
            <a:avLst>
              <a:gd name="adj1" fmla="val 36177"/>
              <a:gd name="adj2" fmla="val -72310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Resultado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beneficia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a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humanos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diractamente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6. </a:t>
            </a:r>
            <a:r>
              <a:rPr lang="en-US" dirty="0" err="1" smtClean="0"/>
              <a:t>Establecer</a:t>
            </a:r>
            <a:r>
              <a:rPr lang="en-US" dirty="0" smtClean="0"/>
              <a:t> la </a:t>
            </a:r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socialmente</a:t>
            </a:r>
            <a:r>
              <a:rPr lang="en-US" dirty="0" smtClean="0"/>
              <a:t> </a:t>
            </a:r>
            <a:r>
              <a:rPr lang="en-US" dirty="0" err="1" smtClean="0"/>
              <a:t>beneficiosos</a:t>
            </a:r>
            <a:r>
              <a:rPr lang="en-US" dirty="0" smtClean="0"/>
              <a:t> y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44584" y="1501522"/>
            <a:ext cx="5523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: HWB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mejorado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mediante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múltiples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vías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>
            <a:spLocks/>
          </p:cNvSpPr>
          <p:nvPr/>
        </p:nvSpPr>
        <p:spPr>
          <a:xfrm>
            <a:off x="60960" y="2743200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Relación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general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Rounded Rectangle 31"/>
          <p:cNvSpPr>
            <a:spLocks/>
          </p:cNvSpPr>
          <p:nvPr/>
        </p:nvSpPr>
        <p:spPr>
          <a:xfrm>
            <a:off x="28575" y="4495800"/>
            <a:ext cx="2072640" cy="238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Ejemplo</a:t>
            </a: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effectLst/>
                <a:ea typeface="Times New Roman"/>
              </a:rPr>
              <a:t>específico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928794" y="4852639"/>
            <a:ext cx="1857388" cy="775115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err="1" smtClean="0"/>
              <a:t>Madederos</a:t>
            </a:r>
            <a:r>
              <a:rPr lang="en-US" sz="1400" dirty="0" smtClean="0"/>
              <a:t> </a:t>
            </a:r>
            <a:r>
              <a:rPr lang="en-US" sz="1400" dirty="0" err="1" smtClean="0"/>
              <a:t>obtienen</a:t>
            </a:r>
            <a:r>
              <a:rPr lang="en-US" sz="1400" dirty="0" smtClean="0"/>
              <a:t> </a:t>
            </a:r>
            <a:r>
              <a:rPr lang="en-US" sz="1400" dirty="0" err="1" smtClean="0"/>
              <a:t>más</a:t>
            </a:r>
            <a:r>
              <a:rPr lang="en-US" sz="1400" dirty="0" smtClean="0"/>
              <a:t> </a:t>
            </a:r>
            <a:r>
              <a:rPr lang="en-US" sz="1400" dirty="0" err="1" smtClean="0"/>
              <a:t>dinero</a:t>
            </a:r>
            <a:r>
              <a:rPr lang="en-US" sz="1400" dirty="0" smtClean="0"/>
              <a:t> de </a:t>
            </a:r>
            <a:r>
              <a:rPr lang="en-US" sz="1400" dirty="0" err="1" smtClean="0"/>
              <a:t>productos</a:t>
            </a:r>
            <a:r>
              <a:rPr lang="en-US" sz="1400" dirty="0" smtClean="0"/>
              <a:t> </a:t>
            </a:r>
            <a:r>
              <a:rPr lang="en-US" sz="1400" dirty="0" err="1" smtClean="0"/>
              <a:t>certificados</a:t>
            </a:r>
            <a:endParaRPr lang="en-US" sz="1400" dirty="0"/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-99391" y="4770327"/>
            <a:ext cx="1699591" cy="911886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/>
              <a:t>Eco-</a:t>
            </a:r>
            <a:r>
              <a:rPr lang="en-US" sz="1400" dirty="0" err="1" smtClean="0"/>
              <a:t>certificación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extracción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madera</a:t>
            </a:r>
            <a:endParaRPr lang="en-US" sz="1400" dirty="0"/>
          </a:p>
        </p:txBody>
      </p:sp>
      <p:cxnSp>
        <p:nvCxnSpPr>
          <p:cNvPr id="42" name="Straight Connector 41"/>
          <p:cNvCxnSpPr>
            <a:stCxn id="33" idx="2"/>
          </p:cNvCxnSpPr>
          <p:nvPr/>
        </p:nvCxnSpPr>
        <p:spPr>
          <a:xfrm rot="16200000" flipH="1">
            <a:off x="2566220" y="5919022"/>
            <a:ext cx="773046" cy="19051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8000" y="6400800"/>
            <a:ext cx="457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>
            <a:spLocks noChangeArrowheads="1"/>
          </p:cNvSpPr>
          <p:nvPr/>
        </p:nvSpPr>
        <p:spPr bwMode="auto">
          <a:xfrm>
            <a:off x="4062095" y="5732079"/>
            <a:ext cx="2057400" cy="533400"/>
          </a:xfrm>
          <a:prstGeom prst="wedgeRoundRectCallout">
            <a:avLst>
              <a:gd name="adj1" fmla="val 60979"/>
              <a:gd name="adj2" fmla="val 69432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Arial"/>
                <a:ea typeface="Times New Roman"/>
              </a:rPr>
              <a:t>Resultado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contriuye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al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bienestar</a:t>
            </a:r>
            <a:r>
              <a:rPr lang="en-US" sz="1200" dirty="0" smtClean="0">
                <a:effectLst/>
                <a:latin typeface="Arial"/>
                <a:ea typeface="Times New Roman"/>
              </a:rPr>
              <a:t> </a:t>
            </a:r>
            <a:r>
              <a:rPr lang="en-US" sz="1200" dirty="0" err="1" smtClean="0">
                <a:effectLst/>
                <a:latin typeface="Arial"/>
                <a:ea typeface="Times New Roman"/>
              </a:rPr>
              <a:t>humano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203092" y="5610225"/>
            <a:ext cx="1635348" cy="690880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err="1" smtClean="0"/>
              <a:t>Acceso</a:t>
            </a:r>
            <a:r>
              <a:rPr lang="en-US" sz="1400" dirty="0" smtClean="0"/>
              <a:t> a </a:t>
            </a:r>
            <a:r>
              <a:rPr lang="en-US" sz="1400" dirty="0" err="1" smtClean="0"/>
              <a:t>madera</a:t>
            </a:r>
            <a:r>
              <a:rPr lang="en-US" sz="1400" dirty="0" smtClean="0"/>
              <a:t> a largo </a:t>
            </a:r>
            <a:r>
              <a:rPr lang="en-US" sz="1400" dirty="0" err="1" smtClean="0"/>
              <a:t>plazo</a:t>
            </a:r>
            <a:endParaRPr lang="en-US" sz="1400" dirty="0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5643570" y="4952999"/>
            <a:ext cx="2357430" cy="657225"/>
          </a:xfrm>
          <a:prstGeom prst="rect">
            <a:avLst/>
          </a:prstGeom>
          <a:solidFill>
            <a:srgbClr val="96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err="1" smtClean="0"/>
              <a:t>Mejorar</a:t>
            </a:r>
            <a:r>
              <a:rPr lang="en-US" sz="1400" dirty="0" smtClean="0"/>
              <a:t> </a:t>
            </a:r>
            <a:r>
              <a:rPr lang="en-US" sz="1400" dirty="0" err="1" smtClean="0"/>
              <a:t>capacidad</a:t>
            </a:r>
            <a:r>
              <a:rPr lang="en-US" sz="1400" dirty="0" smtClean="0"/>
              <a:t> de </a:t>
            </a:r>
            <a:r>
              <a:rPr lang="en-US" sz="1400" dirty="0" err="1" smtClean="0"/>
              <a:t>filtro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Disponibilidad</a:t>
            </a:r>
            <a:r>
              <a:rPr lang="en-US" sz="1400" dirty="0" smtClean="0"/>
              <a:t> de </a:t>
            </a:r>
            <a:r>
              <a:rPr lang="en-US" sz="1400" dirty="0" err="1" smtClean="0"/>
              <a:t>agua</a:t>
            </a:r>
            <a:r>
              <a:rPr lang="en-US" sz="1400" dirty="0" smtClean="0"/>
              <a:t> </a:t>
            </a:r>
            <a:r>
              <a:rPr lang="en-US" sz="1400" dirty="0" err="1" smtClean="0"/>
              <a:t>limpia</a:t>
            </a:r>
            <a:endParaRPr lang="en-US" sz="1400" dirty="0"/>
          </a:p>
        </p:txBody>
      </p:sp>
      <p:sp>
        <p:nvSpPr>
          <p:cNvPr id="62" name="Oval 61"/>
          <p:cNvSpPr/>
          <p:nvPr/>
        </p:nvSpPr>
        <p:spPr>
          <a:xfrm>
            <a:off x="7758545" y="4903087"/>
            <a:ext cx="1385455" cy="7071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Salud</a:t>
            </a:r>
            <a:r>
              <a:rPr lang="en-US" sz="1400" dirty="0" smtClean="0">
                <a:solidFill>
                  <a:schemeClr val="tx1"/>
                </a:solidFill>
              </a:rPr>
              <a:t> Humana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05057" y="5610225"/>
            <a:ext cx="1385455" cy="7071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Medios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vida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Forestales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543800" y="6286520"/>
            <a:ext cx="528662" cy="1142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5181600" y="4000504"/>
            <a:ext cx="1875790" cy="919401"/>
          </a:xfrm>
          <a:prstGeom prst="wedgeRoundRectCallout">
            <a:avLst>
              <a:gd name="adj1" fmla="val 69385"/>
              <a:gd name="adj2" fmla="val 66403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200" dirty="0" err="1" smtClean="0">
                <a:latin typeface="Arial"/>
                <a:ea typeface="Times New Roman"/>
              </a:rPr>
              <a:t>Resultado</a:t>
            </a:r>
            <a:r>
              <a:rPr lang="en-US" sz="1200" dirty="0" smtClean="0">
                <a:latin typeface="Arial"/>
                <a:ea typeface="Times New Roman"/>
              </a:rPr>
              <a:t> de </a:t>
            </a:r>
            <a:r>
              <a:rPr lang="en-US" sz="1200" dirty="0" err="1" smtClean="0">
                <a:latin typeface="Arial"/>
                <a:ea typeface="Times New Roman"/>
              </a:rPr>
              <a:t>servicio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ecosistémico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contribuyendo</a:t>
            </a:r>
            <a:r>
              <a:rPr lang="en-US" sz="1200" dirty="0" smtClean="0">
                <a:latin typeface="Arial"/>
                <a:ea typeface="Times New Roman"/>
              </a:rPr>
              <a:t> al </a:t>
            </a:r>
            <a:r>
              <a:rPr lang="en-US" sz="1200" dirty="0" err="1" smtClean="0">
                <a:latin typeface="Arial"/>
                <a:ea typeface="Times New Roman"/>
              </a:rPr>
              <a:t>bienestar</a:t>
            </a:r>
            <a:r>
              <a:rPr lang="en-US" sz="1200" dirty="0" smtClean="0">
                <a:latin typeface="Arial"/>
                <a:ea typeface="Times New Roman"/>
              </a:rPr>
              <a:t> </a:t>
            </a:r>
            <a:r>
              <a:rPr lang="en-US" sz="1200" dirty="0" err="1" smtClean="0">
                <a:latin typeface="Arial"/>
                <a:ea typeface="Times New Roman"/>
              </a:rPr>
              <a:t>humano</a:t>
            </a:r>
            <a:endParaRPr lang="en-US" sz="1200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4" grpId="0" animBg="1"/>
      <p:bldP spid="30" grpId="0" animBg="1"/>
      <p:bldP spid="60" grpId="0" animBg="1"/>
      <p:bldP spid="61" grpId="0" animBg="1"/>
      <p:bldP spid="62" grpId="0" animBg="1"/>
      <p:bldP spid="59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Mapeo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Multi-Sector:</a:t>
            </a:r>
            <a:br>
              <a:rPr lang="en-US" dirty="0" smtClean="0"/>
            </a:br>
            <a:r>
              <a:rPr lang="en-US" sz="3600" dirty="0" err="1" smtClean="0"/>
              <a:t>Vinculando</a:t>
            </a:r>
            <a:r>
              <a:rPr lang="en-US" sz="3600" dirty="0" smtClean="0"/>
              <a:t> </a:t>
            </a:r>
            <a:r>
              <a:rPr lang="en-US" sz="3600" dirty="0" err="1" smtClean="0"/>
              <a:t>Conservación</a:t>
            </a:r>
            <a:r>
              <a:rPr lang="en-US" sz="3600" dirty="0" smtClean="0"/>
              <a:t> y </a:t>
            </a:r>
            <a:r>
              <a:rPr lang="en-US" sz="3600" dirty="0" err="1" smtClean="0"/>
              <a:t>Desarrollo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7714"/>
            <a:ext cx="8381999" cy="44392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1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Proyecto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temático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en la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conversión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de los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Bosques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Tropicales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para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aceite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palma</a:t>
            </a:r>
            <a:endParaRPr lang="en-US" sz="2800" b="1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4"/>
          <a:stretch>
            <a:fillRect/>
          </a:stretch>
        </p:blipFill>
        <p:spPr bwMode="auto">
          <a:xfrm>
            <a:off x="381000" y="13716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04800" y="15240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rgbClr val="333399"/>
                </a:solidFill>
              </a:rPr>
              <a:t>Vínculo</a:t>
            </a:r>
            <a:r>
              <a:rPr lang="en-US" sz="2800" b="1" dirty="0" smtClean="0">
                <a:solidFill>
                  <a:srgbClr val="333399"/>
                </a:solidFill>
              </a:rPr>
              <a:t> a </a:t>
            </a:r>
            <a:r>
              <a:rPr lang="en-US" sz="2800" b="1" dirty="0" err="1" smtClean="0">
                <a:solidFill>
                  <a:srgbClr val="333399"/>
                </a:solidFill>
              </a:rPr>
              <a:t>Objetos</a:t>
            </a:r>
            <a:r>
              <a:rPr lang="en-US" sz="2800" b="1" dirty="0" smtClean="0">
                <a:solidFill>
                  <a:srgbClr val="333399"/>
                </a:solidFill>
              </a:rPr>
              <a:t> del </a:t>
            </a:r>
            <a:r>
              <a:rPr lang="en-US" sz="2800" b="1" dirty="0" err="1" smtClean="0">
                <a:solidFill>
                  <a:srgbClr val="333399"/>
                </a:solidFill>
              </a:rPr>
              <a:t>Bienestar</a:t>
            </a:r>
            <a:r>
              <a:rPr lang="en-US" sz="2800" b="1" dirty="0" smtClean="0">
                <a:solidFill>
                  <a:srgbClr val="333399"/>
                </a:solidFill>
              </a:rPr>
              <a:t> </a:t>
            </a:r>
            <a:r>
              <a:rPr lang="en-US" sz="2800" b="1" dirty="0" err="1" smtClean="0">
                <a:solidFill>
                  <a:srgbClr val="333399"/>
                </a:solidFill>
              </a:rPr>
              <a:t>Humano</a:t>
            </a:r>
            <a:r>
              <a:rPr lang="en-US" sz="2800" b="1" dirty="0" smtClean="0">
                <a:solidFill>
                  <a:srgbClr val="333399"/>
                </a:solidFill>
              </a:rPr>
              <a:t>: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27652" name="Picture 2" descr="OS Palm Oil HW Targ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1" t="13522" b="22659"/>
          <a:stretch>
            <a:fillRect/>
          </a:stretch>
        </p:blipFill>
        <p:spPr bwMode="auto">
          <a:xfrm>
            <a:off x="1784350" y="2057400"/>
            <a:ext cx="68595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Proyecto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temático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en la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conversión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de los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Bosques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Tropicales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para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aceite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</a:rPr>
              <a:t>palma</a:t>
            </a:r>
            <a:endParaRPr lang="en-US" sz="2800" b="1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7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Beneficios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de los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Estándares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Actualizados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5159022" cy="3797300"/>
          </a:xfrm>
        </p:spPr>
        <p:txBody>
          <a:bodyPr/>
          <a:lstStyle/>
          <a:p>
            <a:r>
              <a:rPr lang="en-US" sz="3200" dirty="0" err="1" smtClean="0">
                <a:latin typeface="Calibri"/>
                <a:cs typeface="Calibri"/>
              </a:rPr>
              <a:t>Lenguaje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actualizado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para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reflejar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oportunidades</a:t>
            </a:r>
            <a:r>
              <a:rPr lang="en-US" sz="3200" dirty="0" smtClean="0">
                <a:latin typeface="Calibri"/>
                <a:cs typeface="Calibri"/>
              </a:rPr>
              <a:t> y </a:t>
            </a:r>
            <a:r>
              <a:rPr lang="en-US" sz="3200" dirty="0" err="1" smtClean="0">
                <a:latin typeface="Calibri"/>
                <a:cs typeface="Calibri"/>
              </a:rPr>
              <a:t>prácticas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actuales</a:t>
            </a:r>
            <a:r>
              <a:rPr lang="en-US" sz="3200" dirty="0" smtClean="0">
                <a:latin typeface="Calibri"/>
                <a:cs typeface="Calibri"/>
              </a:rPr>
              <a:t>. </a:t>
            </a:r>
          </a:p>
          <a:p>
            <a:r>
              <a:rPr lang="en-US" sz="3200" dirty="0" smtClean="0">
                <a:latin typeface="Calibri"/>
              </a:rPr>
              <a:t>Le </a:t>
            </a:r>
            <a:r>
              <a:rPr lang="en-US" sz="3200" dirty="0" err="1" smtClean="0">
                <a:latin typeface="Calibri"/>
              </a:rPr>
              <a:t>permite</a:t>
            </a:r>
            <a:r>
              <a:rPr lang="en-US" sz="3200" dirty="0" smtClean="0">
                <a:latin typeface="Calibri"/>
              </a:rPr>
              <a:t> a los </a:t>
            </a:r>
            <a:r>
              <a:rPr lang="en-US" sz="3200" dirty="0" err="1" smtClean="0">
                <a:latin typeface="Calibri"/>
              </a:rPr>
              <a:t>conservacionistas</a:t>
            </a:r>
            <a:r>
              <a:rPr lang="en-US" sz="3200" dirty="0" smtClean="0">
                <a:latin typeface="Calibri"/>
              </a:rPr>
              <a:t> a </a:t>
            </a:r>
            <a:r>
              <a:rPr lang="en-US" sz="3200" dirty="0" err="1" smtClean="0">
                <a:latin typeface="Calibri"/>
              </a:rPr>
              <a:t>incorporar</a:t>
            </a:r>
            <a:r>
              <a:rPr lang="en-US" sz="3200" dirty="0" smtClean="0">
                <a:latin typeface="Calibri"/>
              </a:rPr>
              <a:t> de </a:t>
            </a:r>
            <a:r>
              <a:rPr lang="en-US" sz="3200" dirty="0" err="1" smtClean="0">
                <a:latin typeface="Calibri"/>
              </a:rPr>
              <a:t>manera</a:t>
            </a:r>
            <a:r>
              <a:rPr lang="en-US" sz="3200" dirty="0" smtClean="0">
                <a:latin typeface="Calibri"/>
              </a:rPr>
              <a:t> </a:t>
            </a:r>
            <a:r>
              <a:rPr lang="en-US" sz="3200" dirty="0" err="1" smtClean="0">
                <a:latin typeface="Calibri"/>
              </a:rPr>
              <a:t>más</a:t>
            </a:r>
            <a:r>
              <a:rPr lang="en-US" sz="3200" dirty="0" smtClean="0">
                <a:latin typeface="Calibri"/>
              </a:rPr>
              <a:t> </a:t>
            </a:r>
            <a:r>
              <a:rPr lang="en-US" sz="3200" dirty="0" err="1" smtClean="0">
                <a:latin typeface="Calibri"/>
              </a:rPr>
              <a:t>efectiva</a:t>
            </a:r>
            <a:r>
              <a:rPr lang="en-US" sz="3200" dirty="0" smtClean="0">
                <a:latin typeface="Calibri"/>
              </a:rPr>
              <a:t> los </a:t>
            </a:r>
            <a:r>
              <a:rPr lang="en-US" sz="3200" dirty="0" err="1" smtClean="0">
                <a:latin typeface="Calibri"/>
              </a:rPr>
              <a:t>aspectos</a:t>
            </a:r>
            <a:r>
              <a:rPr lang="en-US" sz="3200" dirty="0" smtClean="0">
                <a:latin typeface="Calibri"/>
              </a:rPr>
              <a:t> de </a:t>
            </a:r>
            <a:r>
              <a:rPr lang="en-US" sz="3200" dirty="0" err="1" smtClean="0">
                <a:latin typeface="Calibri"/>
              </a:rPr>
              <a:t>bienestar</a:t>
            </a:r>
            <a:r>
              <a:rPr lang="en-US" sz="3200" dirty="0" smtClean="0">
                <a:latin typeface="Calibri"/>
              </a:rPr>
              <a:t> </a:t>
            </a:r>
            <a:r>
              <a:rPr lang="en-US" sz="3200" dirty="0" err="1" smtClean="0">
                <a:latin typeface="Calibri"/>
              </a:rPr>
              <a:t>humano</a:t>
            </a:r>
            <a:r>
              <a:rPr lang="en-US" sz="3200" dirty="0" smtClean="0">
                <a:latin typeface="Calibri"/>
              </a:rPr>
              <a:t>. </a:t>
            </a:r>
            <a:endParaRPr lang="en-US" sz="3200" dirty="0" smtClean="0"/>
          </a:p>
          <a:p>
            <a:r>
              <a:rPr lang="en-US" sz="3200" dirty="0" err="1">
                <a:latin typeface="Calibri"/>
              </a:rPr>
              <a:t>Mantienen</a:t>
            </a:r>
            <a:r>
              <a:rPr lang="en-US" sz="3200" dirty="0">
                <a:latin typeface="Calibri"/>
              </a:rPr>
              <a:t> el </a:t>
            </a:r>
            <a:r>
              <a:rPr lang="en-US" sz="3200" dirty="0" err="1">
                <a:latin typeface="Calibri"/>
              </a:rPr>
              <a:t>enfoque</a:t>
            </a:r>
            <a:r>
              <a:rPr lang="en-US" sz="3200" dirty="0">
                <a:latin typeface="Calibri"/>
              </a:rPr>
              <a:t> de la </a:t>
            </a:r>
            <a:r>
              <a:rPr lang="en-US" sz="3200" dirty="0" err="1">
                <a:latin typeface="Calibri"/>
              </a:rPr>
              <a:t>misión</a:t>
            </a:r>
            <a:r>
              <a:rPr lang="en-US" sz="3200" dirty="0">
                <a:latin typeface="Calibri"/>
              </a:rPr>
              <a:t> en la </a:t>
            </a:r>
            <a:r>
              <a:rPr lang="en-US" sz="3200" dirty="0" err="1">
                <a:latin typeface="Calibri"/>
              </a:rPr>
              <a:t>conservación</a:t>
            </a:r>
            <a:r>
              <a:rPr lang="en-US" sz="3200" dirty="0">
                <a:latin typeface="Calibri"/>
              </a:rPr>
              <a:t>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0366" y="4503737"/>
            <a:ext cx="43897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05499" y="1628800"/>
            <a:ext cx="3098799" cy="4524315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Para </a:t>
            </a:r>
            <a:r>
              <a:rPr lang="en-US" sz="1800" dirty="0" err="1" smtClean="0">
                <a:solidFill>
                  <a:schemeClr val="bg1"/>
                </a:solidFill>
                <a:latin typeface="Tahoma" charset="0"/>
              </a:rPr>
              <a:t>aprender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ahoma" charset="0"/>
              </a:rPr>
              <a:t>más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: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La </a:t>
            </a:r>
            <a:r>
              <a:rPr lang="en-US" sz="1800" dirty="0" err="1" smtClean="0">
                <a:solidFill>
                  <a:schemeClr val="bg1"/>
                </a:solidFill>
                <a:latin typeface="Tahoma" charset="0"/>
              </a:rPr>
              <a:t>guía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: </a:t>
            </a:r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ahoma" charset="0"/>
              </a:rPr>
              <a:t>http://</a:t>
            </a:r>
            <a:r>
              <a:rPr lang="en-US" sz="1800" dirty="0" err="1">
                <a:solidFill>
                  <a:schemeClr val="bg1"/>
                </a:solidFill>
                <a:latin typeface="Tahoma" charset="0"/>
              </a:rPr>
              <a:t>www.fosonline.org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/resource/human-wellbeing-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targets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Tahoma" charset="0"/>
              </a:rPr>
              <a:t>Contacto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:</a:t>
            </a:r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ahoma" charset="0"/>
              </a:rPr>
              <a:t>Marcia Brown </a:t>
            </a:r>
            <a:r>
              <a:rPr lang="en-US" sz="1800" dirty="0" smtClean="0">
                <a:solidFill>
                  <a:schemeClr val="bg1"/>
                </a:solidFill>
                <a:latin typeface="Tahoma" charset="0"/>
                <a:hlinkClick r:id="rId2"/>
              </a:rPr>
              <a:t>marcia@fosonline.org</a:t>
            </a:r>
            <a:endParaRPr lang="en-US" sz="1800" dirty="0" smtClean="0">
              <a:solidFill>
                <a:schemeClr val="bg1"/>
              </a:solidFill>
              <a:latin typeface="Tahoma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Tahoma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Tahoma" charset="0"/>
              </a:rPr>
              <a:t>Cristina Lasch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ahoma" charset="0"/>
                <a:hlinkClick r:id="rId3"/>
              </a:rPr>
              <a:t>clasch@tnc.org</a:t>
            </a:r>
            <a:endParaRPr lang="en-US" dirty="0" smtClean="0">
              <a:solidFill>
                <a:schemeClr val="bg1"/>
              </a:solidFill>
              <a:latin typeface="Tahoma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bg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Cómo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debemos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lidiar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eso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Mostrar</a:t>
            </a:r>
            <a:r>
              <a:rPr lang="en-US" dirty="0" smtClean="0"/>
              <a:t> los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conservación</a:t>
            </a:r>
            <a:r>
              <a:rPr lang="en-US" dirty="0" smtClean="0"/>
              <a:t> con un enlace a los </a:t>
            </a: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bienestar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/>
          <a:stretch/>
        </p:blipFill>
        <p:spPr bwMode="auto">
          <a:xfrm>
            <a:off x="2071670" y="2830631"/>
            <a:ext cx="5317215" cy="402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638800" y="47244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Esto</a:t>
            </a:r>
            <a:r>
              <a:rPr lang="en-US" dirty="0" smtClean="0"/>
              <a:t> no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Autofit/>
          </a:bodyPr>
          <a:lstStyle/>
          <a:p>
            <a:r>
              <a:rPr lang="es-ES" sz="3000" dirty="0" smtClean="0"/>
              <a:t>Reiteradas peticiones de una mayor claridad acerca de las relaciones entre la conservación y los objetivos de bienestar humano</a:t>
            </a:r>
          </a:p>
          <a:p>
            <a:r>
              <a:rPr lang="en-US" sz="3000" dirty="0" err="1" smtClean="0"/>
              <a:t>Pero</a:t>
            </a:r>
            <a:r>
              <a:rPr lang="en-US" sz="3000" dirty="0" smtClean="0"/>
              <a:t>, no hay </a:t>
            </a:r>
            <a:r>
              <a:rPr lang="en-US" sz="3000" dirty="0" err="1" smtClean="0"/>
              <a:t>una</a:t>
            </a:r>
            <a:r>
              <a:rPr lang="en-US" sz="3000" dirty="0" smtClean="0"/>
              <a:t> </a:t>
            </a:r>
            <a:r>
              <a:rPr lang="en-US" sz="3000" dirty="0" err="1" smtClean="0"/>
              <a:t>guía</a:t>
            </a:r>
            <a:r>
              <a:rPr lang="en-US" sz="3000" dirty="0" smtClean="0"/>
              <a:t> </a:t>
            </a:r>
            <a:r>
              <a:rPr lang="en-US" sz="3000" dirty="0" err="1" smtClean="0"/>
              <a:t>consistente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828800"/>
            <a:ext cx="7040246" cy="48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HWT en </a:t>
            </a:r>
            <a:r>
              <a:rPr lang="en-US" sz="4000" b="1" dirty="0" err="1" smtClean="0"/>
              <a:t>Práctica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ejemplo</a:t>
            </a:r>
            <a:r>
              <a:rPr lang="en-US" sz="4000" b="1" dirty="0" smtClean="0"/>
              <a:t> 1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655058" y="3500438"/>
            <a:ext cx="1202958" cy="192882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1335354"/>
            <a:ext cx="857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ecositémicos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bienestar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humano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HWT en </a:t>
            </a:r>
            <a:r>
              <a:rPr lang="en-US" sz="4000" b="1" dirty="0" err="1" smtClean="0"/>
              <a:t>Práctica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ejemplo</a:t>
            </a:r>
            <a:r>
              <a:rPr lang="en-US" sz="4000" b="1" dirty="0" smtClean="0"/>
              <a:t> 2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6451"/>
            <a:ext cx="8733014" cy="37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b="30082"/>
          <a:stretch/>
        </p:blipFill>
        <p:spPr bwMode="auto">
          <a:xfrm>
            <a:off x="985287" y="5467952"/>
            <a:ext cx="7067240" cy="12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06" y="5143512"/>
            <a:ext cx="90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ecosistémicos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factores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entre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conservación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bienestar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humano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652618"/>
            <a:ext cx="1385894" cy="103774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3" b="60143"/>
          <a:stretch/>
        </p:blipFill>
        <p:spPr bwMode="auto">
          <a:xfrm>
            <a:off x="4384307" y="4030749"/>
            <a:ext cx="1891365" cy="99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89A-D6DD-4AB1-9490-210616DB22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4.3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32233</TotalTime>
  <Words>3992</Words>
  <Application>Microsoft Office PowerPoint</Application>
  <PresentationFormat>Letter Paper (8.5x11 in)</PresentationFormat>
  <Paragraphs>558</Paragraphs>
  <Slides>58</Slides>
  <Notes>29</Notes>
  <HiddenSlides>30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1_Default Design</vt:lpstr>
      <vt:lpstr>Integración de Objetos de Bienestar Humano  a los Estándares Abiertos </vt:lpstr>
      <vt:lpstr>Temas</vt:lpstr>
      <vt:lpstr>Lo que las personas nos decían…</vt:lpstr>
      <vt:lpstr>Lo que arriesgábamos si no había cambios en los Estándares Abiertos</vt:lpstr>
      <vt:lpstr>Cómo debemos abordar el problema</vt:lpstr>
      <vt:lpstr>Cómo debemos lidiar con eso</vt:lpstr>
      <vt:lpstr>Esto no ha sido suficiente</vt:lpstr>
      <vt:lpstr>HWT en Práctica – ejemplo 1</vt:lpstr>
      <vt:lpstr>HWT en Práctica – ejemplo 2</vt:lpstr>
      <vt:lpstr>HWT en Práctica – ejemplo 3</vt:lpstr>
      <vt:lpstr>HWT en Práctica – ejemplo 4 Indicadores socioeconómicos, otros factoress fuera del dominio de conservación </vt:lpstr>
      <vt:lpstr>HWT en Práctica – ejemplo 5</vt:lpstr>
      <vt:lpstr>HWT en Práctica – ejemplo 6</vt:lpstr>
      <vt:lpstr>La Alianza para Medidas en la Conservación (CMP):</vt:lpstr>
      <vt:lpstr>Grupo de trabajo del CMP  </vt:lpstr>
      <vt:lpstr>Tabajo para Abordar el Problema hasta la Fecha</vt:lpstr>
      <vt:lpstr>Temas</vt:lpstr>
      <vt:lpstr>PowerPoint Presentation</vt:lpstr>
      <vt:lpstr>1. Definir formalmente Bienestar Humano dentro del contexto de los Estándares Abiertos</vt:lpstr>
      <vt:lpstr>1. Denifir formalmente Bienestar Humano dentro de los Estándares Abiertos</vt:lpstr>
      <vt:lpstr>1. Incorporación de Objetos de Bienestar Humano (OBH) dentro de los Estándares Abiertos</vt:lpstr>
      <vt:lpstr>2. Vincular bienestar humano a objetos de conservación a través de servicios ecosistémicos</vt:lpstr>
      <vt:lpstr>Servicios Ecosistémicos</vt:lpstr>
      <vt:lpstr>Relaciones entre objetos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Temas</vt:lpstr>
      <vt:lpstr>Enseñando OBH</vt:lpstr>
      <vt:lpstr>1. Determina el Bienestar de Quién te interesa</vt:lpstr>
      <vt:lpstr>2. Identidicar los servicios ecosistémicos</vt:lpstr>
      <vt:lpstr>2. Identificar los servicios ecosistémicos</vt:lpstr>
      <vt:lpstr>2. Identificar los servicios ecosistémicos</vt:lpstr>
      <vt:lpstr>3. Identificar los Objetivos del Bienestar Humano</vt:lpstr>
      <vt:lpstr>3. Identificar los Objetivos del Bienestar Humano</vt:lpstr>
      <vt:lpstr>PowerPoint Presentation</vt:lpstr>
      <vt:lpstr>PowerPoint Presentation</vt:lpstr>
      <vt:lpstr>4. Identificar los Atributos claves y Establecer Metas*</vt:lpstr>
      <vt:lpstr>4. Identificar los Atributos claves y Establecer Metas*</vt:lpstr>
      <vt:lpstr>4. Identificar indicadores para los Atributos Claves y/o Metas*</vt:lpstr>
      <vt:lpstr>4. Identificar los atributos claves y establecer metas*</vt:lpstr>
      <vt:lpstr>Precaución con los Atributos Claves</vt:lpstr>
      <vt:lpstr>5. Identificar Indicadores para los Servicios Ecosistémicos y/o HWB*</vt:lpstr>
      <vt:lpstr>5. Identificar Indicadores para los Servicios Ecosistémicos y/o HWB*</vt:lpstr>
      <vt:lpstr>5. Identificar Indicadores para los Servicios Ecosistémicos y/o HWB*</vt:lpstr>
      <vt:lpstr>6. Establecer la diferencia entre resultados socialmente beneficiosos y bienestar humano</vt:lpstr>
      <vt:lpstr>6. Establecer la diferencia entre resultados socialmente beneficiosos y bienestar humano</vt:lpstr>
      <vt:lpstr>PowerPoint Presentation</vt:lpstr>
      <vt:lpstr>PowerPoint Presentation</vt:lpstr>
      <vt:lpstr>Mapeo de Trabajo Multi-Sector: Vinculando Conservación y Desarrollo</vt:lpstr>
      <vt:lpstr>PowerPoint Presentation</vt:lpstr>
      <vt:lpstr>PowerPoint Presentation</vt:lpstr>
      <vt:lpstr>Beneficios de los Estándares Actualizados</vt:lpstr>
    </vt:vector>
  </TitlesOfParts>
  <Company>Foundations of Success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 Lab Meeting</dc:title>
  <dc:creator>Caroline Stem</dc:creator>
  <cp:lastModifiedBy>Cristina Lasch</cp:lastModifiedBy>
  <cp:revision>432</cp:revision>
  <cp:lastPrinted>2013-08-17T04:19:22Z</cp:lastPrinted>
  <dcterms:created xsi:type="dcterms:W3CDTF">2011-11-07T10:22:33Z</dcterms:created>
  <dcterms:modified xsi:type="dcterms:W3CDTF">2014-05-05T19:01:28Z</dcterms:modified>
</cp:coreProperties>
</file>