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2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</p:sldMasterIdLst>
  <p:notesMasterIdLst>
    <p:notesMasterId r:id="rId28"/>
  </p:notesMasterIdLst>
  <p:sldIdLst>
    <p:sldId id="256" r:id="rId3"/>
    <p:sldId id="257" r:id="rId4"/>
    <p:sldId id="283" r:id="rId5"/>
    <p:sldId id="275" r:id="rId6"/>
    <p:sldId id="272" r:id="rId7"/>
    <p:sldId id="279" r:id="rId8"/>
    <p:sldId id="264" r:id="rId9"/>
    <p:sldId id="274" r:id="rId10"/>
    <p:sldId id="258" r:id="rId11"/>
    <p:sldId id="268" r:id="rId12"/>
    <p:sldId id="266" r:id="rId13"/>
    <p:sldId id="267" r:id="rId14"/>
    <p:sldId id="277" r:id="rId15"/>
    <p:sldId id="262" r:id="rId16"/>
    <p:sldId id="281" r:id="rId17"/>
    <p:sldId id="280" r:id="rId18"/>
    <p:sldId id="270" r:id="rId19"/>
    <p:sldId id="273" r:id="rId20"/>
    <p:sldId id="260" r:id="rId21"/>
    <p:sldId id="282" r:id="rId22"/>
    <p:sldId id="265" r:id="rId23"/>
    <p:sldId id="26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120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89" autoAdjust="0"/>
  </p:normalViewPr>
  <p:slideViewPr>
    <p:cSldViewPr>
      <p:cViewPr varScale="1">
        <p:scale>
          <a:sx n="68" d="100"/>
          <a:sy n="68" d="100"/>
        </p:scale>
        <p:origin x="-1192" y="-104"/>
      </p:cViewPr>
      <p:guideLst>
        <p:guide orient="horz" pos="2160"/>
        <p:guide pos="1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24"/>
    </p:cViewPr>
  </p:sorterViewPr>
  <p:notesViewPr>
    <p:cSldViewPr>
      <p:cViewPr varScale="1">
        <p:scale>
          <a:sx n="51" d="100"/>
          <a:sy n="51" d="100"/>
        </p:scale>
        <p:origin x="-260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2CDA7F-BB80-49A7-BCB4-1C525564B6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793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6B088-BB04-4903-915C-0043081811B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6289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398FAB-8ED2-4F70-A72D-EA27A709012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894679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FCD4B-A989-41F4-BC4E-D3C8C912093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2407331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73085-F733-4735-8CEB-B55A348A313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14832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FECA02-B572-46CF-97B4-1A741264663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022295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8491E-D6C6-4734-B101-0B33CA647582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089199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4FFA22-BE94-4585-8BD3-09EAA4B6016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0887389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D44259-92AA-4512-87B5-47A688709C8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4159322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62045A-0E50-4424-87E9-EB3062D3444D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0042601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57583B-DA78-4CFA-BA5E-CC02DC822E1C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292200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471FB5-90C0-4947-8255-289BEE42DC64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noProof="0" dirty="0" smtClean="0"/>
              <a:t>Achar as respostas para estas perguntas fará com que surjam ideias do que é realmente preciso e o que é preciso fazer  para conseguir as mudanças almejadas e o alcançar suas metas</a:t>
            </a:r>
          </a:p>
        </p:txBody>
      </p:sp>
    </p:spTree>
    <p:extLst>
      <p:ext uri="{BB962C8B-B14F-4D97-AF65-F5344CB8AC3E}">
        <p14:creationId xmlns:p14="http://schemas.microsoft.com/office/powerpoint/2010/main" val="4023548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E305E-15FD-4E8F-A5E0-A6512FF1227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8087099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0F9377-1E5D-42FA-8AE9-BFFB5ADC71D2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4523743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A58D04-21D2-4D70-AF8D-0BCEB6339330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13108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A58D04-21D2-4D70-AF8D-0BCEB6339330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13108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A58D04-21D2-4D70-AF8D-0BCEB6339330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1310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C4357-A682-43D8-A57F-1AFDEAAB075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910897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433101-EF7E-478D-A156-C600E6859AA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lIns="89730" tIns="44865" rIns="89730" bIns="44865"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637927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5146AD-AB21-4FAB-B771-076A5D0A4A30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303265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5B0DB1-5239-431D-990B-6BDECB51E60B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39732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C34040-9EA1-446C-88AE-C2EE30DF659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2711568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E4CFFE-3600-46B4-B257-0C170AE6A854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1018639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31142-AB1F-40A4-AF3E-024BFDAB79FA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577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CNet PP header blank-0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19400"/>
            <a:ext cx="6477000" cy="15240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5715000"/>
            <a:ext cx="5105400" cy="1066800"/>
          </a:xfrm>
        </p:spPr>
        <p:txBody>
          <a:bodyPr/>
          <a:lstStyle>
            <a:lvl1pPr marL="0" indent="0">
              <a:buFontTx/>
              <a:buNone/>
              <a:defRPr sz="3200">
                <a:latin typeface="Garamond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418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418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667000"/>
            <a:ext cx="3659188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9788" y="2667000"/>
            <a:ext cx="3660775" cy="312261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038600" cy="3763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43000"/>
            <a:ext cx="2057400" cy="4983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019800" cy="4983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67000"/>
            <a:ext cx="3659188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2667000"/>
            <a:ext cx="3660775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667000"/>
            <a:ext cx="7472363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5"/>
          <p:cNvSpPr>
            <a:spLocks noChangeArrowheads="1"/>
          </p:cNvSpPr>
          <p:nvPr userDrawn="1"/>
        </p:nvSpPr>
        <p:spPr bwMode="auto">
          <a:xfrm>
            <a:off x="3276600" y="2286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pt-BR" sz="4000" b="1">
              <a:latin typeface="Garamond" pitchFamily="18" charset="0"/>
            </a:endParaRPr>
          </a:p>
        </p:txBody>
      </p:sp>
      <p:pic>
        <p:nvPicPr>
          <p:cNvPr id="1029" name="Picture 6" descr="CCNet PP header blank-02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143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62200"/>
            <a:ext cx="8229600" cy="376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2052" name="Picture 7" descr="skyscape bann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09800"/>
            <a:ext cx="8001000" cy="1295400"/>
          </a:xfrm>
        </p:spPr>
        <p:txBody>
          <a:bodyPr/>
          <a:lstStyle/>
          <a:p>
            <a:pPr algn="ctr" eaLnBrk="1" hangingPunct="1"/>
            <a:r>
              <a:rPr lang="pt-BR" sz="5400" b="1" dirty="0" smtClean="0">
                <a:solidFill>
                  <a:srgbClr val="008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 de Conservação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1600200" y="4114800"/>
            <a:ext cx="6096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SzPct val="65000"/>
              <a:buFont typeface="Monotype Sorts" pitchFamily="2" charset="2"/>
              <a:buNone/>
              <a:defRPr/>
            </a:pPr>
            <a:r>
              <a:rPr lang="pt-BR" sz="3200" b="1" i="1" dirty="0" smtClean="0">
                <a:solidFill>
                  <a:srgbClr val="000099"/>
                </a:solidFill>
                <a:latin typeface="+mn-lt"/>
              </a:rPr>
              <a:t>Os caminhos para o Sucesso</a:t>
            </a:r>
          </a:p>
        </p:txBody>
      </p:sp>
      <p:sp>
        <p:nvSpPr>
          <p:cNvPr id="4100" name="TextBox 5"/>
          <p:cNvSpPr txBox="1">
            <a:spLocks noChangeArrowheads="1"/>
          </p:cNvSpPr>
          <p:nvPr/>
        </p:nvSpPr>
        <p:spPr bwMode="auto">
          <a:xfrm>
            <a:off x="1828800" y="152400"/>
            <a:ext cx="7315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Calibri" pitchFamily="34" charset="0"/>
              </a:rPr>
              <a:t>Rede de Treinadores em Conservação </a:t>
            </a:r>
          </a:p>
          <a:p>
            <a:pPr algn="ctr"/>
            <a:r>
              <a:rPr lang="pt-BR" sz="3600" b="1" dirty="0" smtClean="0">
                <a:solidFill>
                  <a:schemeClr val="bg1"/>
                </a:solidFill>
                <a:latin typeface="Calibri" pitchFamily="34" charset="0"/>
              </a:rPr>
              <a:t>Capacitando Novos Treinadores</a:t>
            </a:r>
            <a:endParaRPr lang="en-US" sz="36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4101" name="Group 319"/>
          <p:cNvGrpSpPr>
            <a:grpSpLocks/>
          </p:cNvGrpSpPr>
          <p:nvPr/>
        </p:nvGrpSpPr>
        <p:grpSpPr bwMode="auto">
          <a:xfrm>
            <a:off x="6477000" y="4953000"/>
            <a:ext cx="2368550" cy="1447800"/>
            <a:chOff x="298450" y="2133600"/>
            <a:chExt cx="8555038" cy="3776663"/>
          </a:xfrm>
        </p:grpSpPr>
        <p:sp>
          <p:nvSpPr>
            <p:cNvPr id="6" name="Freeform 28"/>
            <p:cNvSpPr>
              <a:spLocks/>
            </p:cNvSpPr>
            <p:nvPr/>
          </p:nvSpPr>
          <p:spPr bwMode="auto">
            <a:xfrm>
              <a:off x="4266336" y="4038496"/>
              <a:ext cx="957570" cy="567329"/>
            </a:xfrm>
            <a:custGeom>
              <a:avLst/>
              <a:gdLst>
                <a:gd name="T0" fmla="*/ 2147483647 w 2304"/>
                <a:gd name="T1" fmla="*/ 2147483647 h 1536"/>
                <a:gd name="T2" fmla="*/ 2147483647 w 2304"/>
                <a:gd name="T3" fmla="*/ 2147483647 h 1536"/>
                <a:gd name="T4" fmla="*/ 2147483647 w 2304"/>
                <a:gd name="T5" fmla="*/ 2147483647 h 1536"/>
                <a:gd name="T6" fmla="*/ 2147483647 w 2304"/>
                <a:gd name="T7" fmla="*/ 2147483647 h 1536"/>
                <a:gd name="T8" fmla="*/ 2147483647 w 2304"/>
                <a:gd name="T9" fmla="*/ 2147483647 h 1536"/>
                <a:gd name="T10" fmla="*/ 2147483647 w 2304"/>
                <a:gd name="T11" fmla="*/ 0 h 1536"/>
                <a:gd name="T12" fmla="*/ 2147483647 w 2304"/>
                <a:gd name="T13" fmla="*/ 0 h 1536"/>
                <a:gd name="T14" fmla="*/ 0 w 2304"/>
                <a:gd name="T15" fmla="*/ 2147483647 h 1536"/>
                <a:gd name="T16" fmla="*/ 0 w 2304"/>
                <a:gd name="T17" fmla="*/ 2147483647 h 1536"/>
                <a:gd name="T18" fmla="*/ 2147483647 w 2304"/>
                <a:gd name="T19" fmla="*/ 2147483647 h 1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4"/>
                <a:gd name="T31" fmla="*/ 0 h 1536"/>
                <a:gd name="T32" fmla="*/ 2304 w 2304"/>
                <a:gd name="T33" fmla="*/ 1536 h 1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4" h="1536">
                  <a:moveTo>
                    <a:pt x="96" y="1536"/>
                  </a:moveTo>
                  <a:lnTo>
                    <a:pt x="2208" y="1536"/>
                  </a:lnTo>
                  <a:cubicBezTo>
                    <a:pt x="2261" y="1536"/>
                    <a:pt x="2304" y="1493"/>
                    <a:pt x="2304" y="1440"/>
                  </a:cubicBezTo>
                  <a:cubicBezTo>
                    <a:pt x="2304" y="1440"/>
                    <a:pt x="2304" y="1440"/>
                    <a:pt x="2304" y="1440"/>
                  </a:cubicBezTo>
                  <a:lnTo>
                    <a:pt x="2304" y="96"/>
                  </a:lnTo>
                  <a:cubicBezTo>
                    <a:pt x="2304" y="43"/>
                    <a:pt x="2261" y="0"/>
                    <a:pt x="2208" y="0"/>
                  </a:cubicBezTo>
                  <a:lnTo>
                    <a:pt x="96" y="0"/>
                  </a:lnTo>
                  <a:cubicBezTo>
                    <a:pt x="43" y="0"/>
                    <a:pt x="0" y="43"/>
                    <a:pt x="0" y="96"/>
                  </a:cubicBezTo>
                  <a:lnTo>
                    <a:pt x="0" y="1440"/>
                  </a:lnTo>
                  <a:cubicBezTo>
                    <a:pt x="0" y="1493"/>
                    <a:pt x="43" y="1536"/>
                    <a:pt x="96" y="1536"/>
                  </a:cubicBezTo>
                  <a:close/>
                </a:path>
              </a:pathLst>
            </a:custGeom>
            <a:solidFill>
              <a:srgbClr val="0066FF"/>
            </a:solidFill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>
                <a:defRPr/>
              </a:pPr>
              <a:endParaRPr lang="en-US">
                <a:latin typeface="+mj-lt"/>
              </a:endParaRPr>
            </a:p>
          </p:txBody>
        </p:sp>
        <p:sp>
          <p:nvSpPr>
            <p:cNvPr id="7" name="Freeform 29"/>
            <p:cNvSpPr>
              <a:spLocks/>
            </p:cNvSpPr>
            <p:nvPr/>
          </p:nvSpPr>
          <p:spPr bwMode="auto">
            <a:xfrm>
              <a:off x="4266336" y="4038496"/>
              <a:ext cx="957570" cy="567329"/>
            </a:xfrm>
            <a:custGeom>
              <a:avLst/>
              <a:gdLst>
                <a:gd name="T0" fmla="*/ 2147483647 w 2304"/>
                <a:gd name="T1" fmla="*/ 2147483647 h 1536"/>
                <a:gd name="T2" fmla="*/ 2147483647 w 2304"/>
                <a:gd name="T3" fmla="*/ 2147483647 h 1536"/>
                <a:gd name="T4" fmla="*/ 2147483647 w 2304"/>
                <a:gd name="T5" fmla="*/ 2147483647 h 1536"/>
                <a:gd name="T6" fmla="*/ 2147483647 w 2304"/>
                <a:gd name="T7" fmla="*/ 2147483647 h 1536"/>
                <a:gd name="T8" fmla="*/ 2147483647 w 2304"/>
                <a:gd name="T9" fmla="*/ 2147483647 h 1536"/>
                <a:gd name="T10" fmla="*/ 2147483647 w 2304"/>
                <a:gd name="T11" fmla="*/ 0 h 1536"/>
                <a:gd name="T12" fmla="*/ 2147483647 w 2304"/>
                <a:gd name="T13" fmla="*/ 0 h 1536"/>
                <a:gd name="T14" fmla="*/ 0 w 2304"/>
                <a:gd name="T15" fmla="*/ 2147483647 h 1536"/>
                <a:gd name="T16" fmla="*/ 0 w 2304"/>
                <a:gd name="T17" fmla="*/ 2147483647 h 1536"/>
                <a:gd name="T18" fmla="*/ 2147483647 w 2304"/>
                <a:gd name="T19" fmla="*/ 2147483647 h 1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304"/>
                <a:gd name="T31" fmla="*/ 0 h 1536"/>
                <a:gd name="T32" fmla="*/ 2304 w 2304"/>
                <a:gd name="T33" fmla="*/ 1536 h 1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304" h="1536">
                  <a:moveTo>
                    <a:pt x="96" y="1536"/>
                  </a:moveTo>
                  <a:lnTo>
                    <a:pt x="2208" y="1536"/>
                  </a:lnTo>
                  <a:cubicBezTo>
                    <a:pt x="2261" y="1536"/>
                    <a:pt x="2304" y="1493"/>
                    <a:pt x="2304" y="1440"/>
                  </a:cubicBezTo>
                  <a:cubicBezTo>
                    <a:pt x="2304" y="1440"/>
                    <a:pt x="2304" y="1440"/>
                    <a:pt x="2304" y="1440"/>
                  </a:cubicBezTo>
                  <a:lnTo>
                    <a:pt x="2304" y="96"/>
                  </a:lnTo>
                  <a:cubicBezTo>
                    <a:pt x="2304" y="43"/>
                    <a:pt x="2261" y="0"/>
                    <a:pt x="2208" y="0"/>
                  </a:cubicBezTo>
                  <a:lnTo>
                    <a:pt x="96" y="0"/>
                  </a:lnTo>
                  <a:cubicBezTo>
                    <a:pt x="43" y="0"/>
                    <a:pt x="0" y="43"/>
                    <a:pt x="0" y="96"/>
                  </a:cubicBezTo>
                  <a:lnTo>
                    <a:pt x="0" y="1440"/>
                  </a:lnTo>
                  <a:cubicBezTo>
                    <a:pt x="0" y="1493"/>
                    <a:pt x="43" y="1536"/>
                    <a:pt x="96" y="1536"/>
                  </a:cubicBezTo>
                  <a:close/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defTabSz="912813">
                <a:defRPr/>
              </a:pPr>
              <a:endParaRPr lang="en-US">
                <a:latin typeface="+mj-lt"/>
              </a:endParaRPr>
            </a:p>
          </p:txBody>
        </p:sp>
        <p:grpSp>
          <p:nvGrpSpPr>
            <p:cNvPr id="4104" name="Group 318"/>
            <p:cNvGrpSpPr>
              <a:grpSpLocks/>
            </p:cNvGrpSpPr>
            <p:nvPr/>
          </p:nvGrpSpPr>
          <p:grpSpPr bwMode="auto">
            <a:xfrm>
              <a:off x="298450" y="2133600"/>
              <a:ext cx="8555038" cy="3776663"/>
              <a:chOff x="298450" y="2133600"/>
              <a:chExt cx="8555038" cy="3776663"/>
            </a:xfrm>
          </p:grpSpPr>
          <p:sp>
            <p:nvSpPr>
              <p:cNvPr id="9" name="Line 2"/>
              <p:cNvSpPr>
                <a:spLocks noChangeShapeType="1"/>
              </p:cNvSpPr>
              <p:nvPr/>
            </p:nvSpPr>
            <p:spPr bwMode="auto">
              <a:xfrm>
                <a:off x="4759455" y="4862572"/>
                <a:ext cx="0" cy="32300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+mj-lt"/>
                </a:endParaRPr>
              </a:p>
            </p:txBody>
          </p:sp>
          <p:sp>
            <p:nvSpPr>
              <p:cNvPr id="10" name="Freeform 76"/>
              <p:cNvSpPr>
                <a:spLocks/>
              </p:cNvSpPr>
              <p:nvPr/>
            </p:nvSpPr>
            <p:spPr bwMode="auto">
              <a:xfrm flipV="1">
                <a:off x="4650512" y="4630671"/>
                <a:ext cx="212154" cy="231900"/>
              </a:xfrm>
              <a:custGeom>
                <a:avLst/>
                <a:gdLst>
                  <a:gd name="T0" fmla="*/ 2147483647 w 161"/>
                  <a:gd name="T1" fmla="*/ 0 h 162"/>
                  <a:gd name="T2" fmla="*/ 2147483647 w 161"/>
                  <a:gd name="T3" fmla="*/ 2147483647 h 162"/>
                  <a:gd name="T4" fmla="*/ 0 w 161"/>
                  <a:gd name="T5" fmla="*/ 0 h 162"/>
                  <a:gd name="T6" fmla="*/ 2147483647 w 161"/>
                  <a:gd name="T7" fmla="*/ 0 h 16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1"/>
                  <a:gd name="T13" fmla="*/ 0 h 162"/>
                  <a:gd name="T14" fmla="*/ 161 w 161"/>
                  <a:gd name="T15" fmla="*/ 162 h 16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1" h="162">
                    <a:moveTo>
                      <a:pt x="161" y="0"/>
                    </a:moveTo>
                    <a:lnTo>
                      <a:pt x="81" y="162"/>
                    </a:lnTo>
                    <a:lnTo>
                      <a:pt x="0" y="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defTabSz="912813">
                  <a:defRPr/>
                </a:pPr>
                <a:endParaRPr lang="en-US">
                  <a:latin typeface="+mj-lt"/>
                </a:endParaRPr>
              </a:p>
            </p:txBody>
          </p:sp>
          <p:grpSp>
            <p:nvGrpSpPr>
              <p:cNvPr id="4107" name="Group 317"/>
              <p:cNvGrpSpPr>
                <a:grpSpLocks/>
              </p:cNvGrpSpPr>
              <p:nvPr/>
            </p:nvGrpSpPr>
            <p:grpSpPr bwMode="auto">
              <a:xfrm>
                <a:off x="298450" y="2133600"/>
                <a:ext cx="8555038" cy="3776663"/>
                <a:chOff x="298450" y="2133600"/>
                <a:chExt cx="8555038" cy="3776663"/>
              </a:xfrm>
            </p:grpSpPr>
            <p:grpSp>
              <p:nvGrpSpPr>
                <p:cNvPr id="4108" name="Group 306"/>
                <p:cNvGrpSpPr>
                  <a:grpSpLocks/>
                </p:cNvGrpSpPr>
                <p:nvPr/>
              </p:nvGrpSpPr>
              <p:grpSpPr bwMode="auto">
                <a:xfrm>
                  <a:off x="298450" y="2133600"/>
                  <a:ext cx="8555038" cy="3676650"/>
                  <a:chOff x="298450" y="2133600"/>
                  <a:chExt cx="8555038" cy="3676650"/>
                </a:xfrm>
              </p:grpSpPr>
              <p:sp>
                <p:nvSpPr>
                  <p:cNvPr id="17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608083" y="2133600"/>
                    <a:ext cx="7712151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18" name="Freeform 4"/>
                  <p:cNvSpPr>
                    <a:spLocks/>
                  </p:cNvSpPr>
                  <p:nvPr/>
                </p:nvSpPr>
                <p:spPr bwMode="auto">
                  <a:xfrm>
                    <a:off x="7385599" y="2224704"/>
                    <a:ext cx="1456421" cy="2969153"/>
                  </a:xfrm>
                  <a:custGeom>
                    <a:avLst/>
                    <a:gdLst>
                      <a:gd name="T0" fmla="*/ 2147483647 w 3504"/>
                      <a:gd name="T1" fmla="*/ 2147483647 h 8064"/>
                      <a:gd name="T2" fmla="*/ 2147483647 w 3504"/>
                      <a:gd name="T3" fmla="*/ 2147483647 h 8064"/>
                      <a:gd name="T4" fmla="*/ 2147483647 w 3504"/>
                      <a:gd name="T5" fmla="*/ 0 h 8064"/>
                      <a:gd name="T6" fmla="*/ 2147483647 w 3504"/>
                      <a:gd name="T7" fmla="*/ 0 h 8064"/>
                      <a:gd name="T8" fmla="*/ 2147483647 w 3504"/>
                      <a:gd name="T9" fmla="*/ 0 h 8064"/>
                      <a:gd name="T10" fmla="*/ 2147483647 w 3504"/>
                      <a:gd name="T11" fmla="*/ 0 h 8064"/>
                      <a:gd name="T12" fmla="*/ 0 w 3504"/>
                      <a:gd name="T13" fmla="*/ 2147483647 h 8064"/>
                      <a:gd name="T14" fmla="*/ 0 w 3504"/>
                      <a:gd name="T15" fmla="*/ 2147483647 h 8064"/>
                      <a:gd name="T16" fmla="*/ 0 w 3504"/>
                      <a:gd name="T17" fmla="*/ 2147483647 h 8064"/>
                      <a:gd name="T18" fmla="*/ 2147483647 w 3504"/>
                      <a:gd name="T19" fmla="*/ 2147483647 h 8064"/>
                      <a:gd name="T20" fmla="*/ 2147483647 w 3504"/>
                      <a:gd name="T21" fmla="*/ 2147483647 h 8064"/>
                      <a:gd name="T22" fmla="*/ 2147483647 w 3504"/>
                      <a:gd name="T23" fmla="*/ 2147483647 h 806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504"/>
                      <a:gd name="T37" fmla="*/ 0 h 8064"/>
                      <a:gd name="T38" fmla="*/ 3504 w 3504"/>
                      <a:gd name="T39" fmla="*/ 8064 h 806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504" h="8064">
                        <a:moveTo>
                          <a:pt x="3504" y="7584"/>
                        </a:moveTo>
                        <a:lnTo>
                          <a:pt x="3504" y="480"/>
                        </a:lnTo>
                        <a:cubicBezTo>
                          <a:pt x="3504" y="214"/>
                          <a:pt x="3289" y="0"/>
                          <a:pt x="3024" y="0"/>
                        </a:cubicBezTo>
                        <a:cubicBezTo>
                          <a:pt x="3024" y="0"/>
                          <a:pt x="3024" y="0"/>
                          <a:pt x="3024" y="0"/>
                        </a:cubicBezTo>
                        <a:lnTo>
                          <a:pt x="480" y="0"/>
                        </a:lnTo>
                        <a:cubicBezTo>
                          <a:pt x="215" y="0"/>
                          <a:pt x="0" y="214"/>
                          <a:pt x="0" y="480"/>
                        </a:cubicBezTo>
                        <a:lnTo>
                          <a:pt x="0" y="7584"/>
                        </a:lnTo>
                        <a:cubicBezTo>
                          <a:pt x="0" y="7849"/>
                          <a:pt x="215" y="8064"/>
                          <a:pt x="480" y="8064"/>
                        </a:cubicBezTo>
                        <a:lnTo>
                          <a:pt x="3024" y="8064"/>
                        </a:lnTo>
                        <a:cubicBezTo>
                          <a:pt x="3289" y="8064"/>
                          <a:pt x="3504" y="7849"/>
                          <a:pt x="3504" y="7584"/>
                        </a:cubicBezTo>
                        <a:close/>
                      </a:path>
                    </a:pathLst>
                  </a:custGeom>
                  <a:solidFill>
                    <a:srgbClr val="00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19" name="Freeform 5"/>
                  <p:cNvSpPr>
                    <a:spLocks/>
                  </p:cNvSpPr>
                  <p:nvPr/>
                </p:nvSpPr>
                <p:spPr bwMode="auto">
                  <a:xfrm>
                    <a:off x="7385599" y="2224704"/>
                    <a:ext cx="1456421" cy="2969153"/>
                  </a:xfrm>
                  <a:custGeom>
                    <a:avLst/>
                    <a:gdLst>
                      <a:gd name="T0" fmla="*/ 2147483647 w 3504"/>
                      <a:gd name="T1" fmla="*/ 2147483647 h 8064"/>
                      <a:gd name="T2" fmla="*/ 2147483647 w 3504"/>
                      <a:gd name="T3" fmla="*/ 2147483647 h 8064"/>
                      <a:gd name="T4" fmla="*/ 2147483647 w 3504"/>
                      <a:gd name="T5" fmla="*/ 0 h 8064"/>
                      <a:gd name="T6" fmla="*/ 2147483647 w 3504"/>
                      <a:gd name="T7" fmla="*/ 0 h 8064"/>
                      <a:gd name="T8" fmla="*/ 2147483647 w 3504"/>
                      <a:gd name="T9" fmla="*/ 0 h 8064"/>
                      <a:gd name="T10" fmla="*/ 2147483647 w 3504"/>
                      <a:gd name="T11" fmla="*/ 0 h 8064"/>
                      <a:gd name="T12" fmla="*/ 0 w 3504"/>
                      <a:gd name="T13" fmla="*/ 2147483647 h 8064"/>
                      <a:gd name="T14" fmla="*/ 0 w 3504"/>
                      <a:gd name="T15" fmla="*/ 2147483647 h 8064"/>
                      <a:gd name="T16" fmla="*/ 0 w 3504"/>
                      <a:gd name="T17" fmla="*/ 2147483647 h 8064"/>
                      <a:gd name="T18" fmla="*/ 2147483647 w 3504"/>
                      <a:gd name="T19" fmla="*/ 2147483647 h 8064"/>
                      <a:gd name="T20" fmla="*/ 2147483647 w 3504"/>
                      <a:gd name="T21" fmla="*/ 2147483647 h 8064"/>
                      <a:gd name="T22" fmla="*/ 2147483647 w 3504"/>
                      <a:gd name="T23" fmla="*/ 2147483647 h 8064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504"/>
                      <a:gd name="T37" fmla="*/ 0 h 8064"/>
                      <a:gd name="T38" fmla="*/ 3504 w 3504"/>
                      <a:gd name="T39" fmla="*/ 8064 h 8064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504" h="8064">
                        <a:moveTo>
                          <a:pt x="3504" y="7584"/>
                        </a:moveTo>
                        <a:lnTo>
                          <a:pt x="3504" y="480"/>
                        </a:lnTo>
                        <a:cubicBezTo>
                          <a:pt x="3504" y="214"/>
                          <a:pt x="3289" y="0"/>
                          <a:pt x="3024" y="0"/>
                        </a:cubicBezTo>
                        <a:cubicBezTo>
                          <a:pt x="3024" y="0"/>
                          <a:pt x="3024" y="0"/>
                          <a:pt x="3024" y="0"/>
                        </a:cubicBezTo>
                        <a:lnTo>
                          <a:pt x="480" y="0"/>
                        </a:lnTo>
                        <a:cubicBezTo>
                          <a:pt x="215" y="0"/>
                          <a:pt x="0" y="214"/>
                          <a:pt x="0" y="480"/>
                        </a:cubicBezTo>
                        <a:lnTo>
                          <a:pt x="0" y="7584"/>
                        </a:lnTo>
                        <a:cubicBezTo>
                          <a:pt x="0" y="7849"/>
                          <a:pt x="215" y="8064"/>
                          <a:pt x="480" y="8064"/>
                        </a:cubicBezTo>
                        <a:lnTo>
                          <a:pt x="3024" y="8064"/>
                        </a:lnTo>
                        <a:cubicBezTo>
                          <a:pt x="3289" y="8064"/>
                          <a:pt x="3504" y="7849"/>
                          <a:pt x="3504" y="7584"/>
                        </a:cubicBez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0" name="Freeform 7"/>
                  <p:cNvSpPr>
                    <a:spLocks/>
                  </p:cNvSpPr>
                  <p:nvPr/>
                </p:nvSpPr>
                <p:spPr bwMode="auto">
                  <a:xfrm>
                    <a:off x="6708995" y="3284819"/>
                    <a:ext cx="647937" cy="0"/>
                  </a:xfrm>
                  <a:custGeom>
                    <a:avLst/>
                    <a:gdLst>
                      <a:gd name="T0" fmla="*/ 0 w 1563"/>
                      <a:gd name="T1" fmla="*/ 0 h 10"/>
                      <a:gd name="T2" fmla="*/ 2147483647 w 1563"/>
                      <a:gd name="T3" fmla="*/ 0 h 10"/>
                      <a:gd name="T4" fmla="*/ 2147483647 w 1563"/>
                      <a:gd name="T5" fmla="*/ 2147483647 h 10"/>
                      <a:gd name="T6" fmla="*/ 2147483647 w 1563"/>
                      <a:gd name="T7" fmla="*/ 2147483647 h 10"/>
                      <a:gd name="T8" fmla="*/ 2147483647 w 1563"/>
                      <a:gd name="T9" fmla="*/ 2147483647 h 10"/>
                      <a:gd name="T10" fmla="*/ 2147483647 w 1563"/>
                      <a:gd name="T11" fmla="*/ 2147483647 h 1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563"/>
                      <a:gd name="T19" fmla="*/ 0 h 10"/>
                      <a:gd name="T20" fmla="*/ 1563 w 1563"/>
                      <a:gd name="T21" fmla="*/ 10 h 1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563" h="10">
                        <a:moveTo>
                          <a:pt x="0" y="0"/>
                        </a:moveTo>
                        <a:lnTo>
                          <a:pt x="283" y="0"/>
                        </a:lnTo>
                        <a:cubicBezTo>
                          <a:pt x="285" y="0"/>
                          <a:pt x="288" y="3"/>
                          <a:pt x="288" y="5"/>
                        </a:cubicBezTo>
                        <a:cubicBezTo>
                          <a:pt x="288" y="5"/>
                          <a:pt x="288" y="5"/>
                          <a:pt x="288" y="5"/>
                        </a:cubicBezTo>
                        <a:cubicBezTo>
                          <a:pt x="288" y="8"/>
                          <a:pt x="290" y="10"/>
                          <a:pt x="293" y="10"/>
                        </a:cubicBezTo>
                        <a:lnTo>
                          <a:pt x="1563" y="10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1" name="Freeform 8"/>
                  <p:cNvSpPr>
                    <a:spLocks/>
                  </p:cNvSpPr>
                  <p:nvPr/>
                </p:nvSpPr>
                <p:spPr bwMode="auto">
                  <a:xfrm>
                    <a:off x="7328260" y="3189576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2" name="Freeform 10"/>
                  <p:cNvSpPr>
                    <a:spLocks/>
                  </p:cNvSpPr>
                  <p:nvPr/>
                </p:nvSpPr>
                <p:spPr bwMode="auto">
                  <a:xfrm>
                    <a:off x="5533539" y="3189576"/>
                    <a:ext cx="212154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3" name="Freeform 11"/>
                  <p:cNvSpPr>
                    <a:spLocks/>
                  </p:cNvSpPr>
                  <p:nvPr/>
                </p:nvSpPr>
                <p:spPr bwMode="auto">
                  <a:xfrm>
                    <a:off x="2075971" y="3259973"/>
                    <a:ext cx="194954" cy="0"/>
                  </a:xfrm>
                  <a:custGeom>
                    <a:avLst/>
                    <a:gdLst>
                      <a:gd name="T0" fmla="*/ 0 w 471"/>
                      <a:gd name="T1" fmla="*/ 2147483647 h 6"/>
                      <a:gd name="T2" fmla="*/ 2147483647 w 471"/>
                      <a:gd name="T3" fmla="*/ 2147483647 h 6"/>
                      <a:gd name="T4" fmla="*/ 2147483647 w 471"/>
                      <a:gd name="T5" fmla="*/ 2147483647 h 6"/>
                      <a:gd name="T6" fmla="*/ 2147483647 w 471"/>
                      <a:gd name="T7" fmla="*/ 2147483647 h 6"/>
                      <a:gd name="T8" fmla="*/ 2147483647 w 471"/>
                      <a:gd name="T9" fmla="*/ 0 h 6"/>
                      <a:gd name="T10" fmla="*/ 2147483647 w 471"/>
                      <a:gd name="T11" fmla="*/ 0 h 6"/>
                      <a:gd name="T12" fmla="*/ 2147483647 w 471"/>
                      <a:gd name="T13" fmla="*/ 0 h 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471"/>
                      <a:gd name="T22" fmla="*/ 0 h 6"/>
                      <a:gd name="T23" fmla="*/ 471 w 471"/>
                      <a:gd name="T24" fmla="*/ 6 h 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471" h="6">
                        <a:moveTo>
                          <a:pt x="0" y="6"/>
                        </a:moveTo>
                        <a:lnTo>
                          <a:pt x="285" y="6"/>
                        </a:lnTo>
                        <a:cubicBezTo>
                          <a:pt x="286" y="6"/>
                          <a:pt x="288" y="4"/>
                          <a:pt x="288" y="3"/>
                        </a:cubicBezTo>
                        <a:cubicBezTo>
                          <a:pt x="288" y="3"/>
                          <a:pt x="288" y="3"/>
                          <a:pt x="288" y="3"/>
                        </a:cubicBezTo>
                        <a:cubicBezTo>
                          <a:pt x="288" y="2"/>
                          <a:pt x="289" y="0"/>
                          <a:pt x="290" y="0"/>
                        </a:cubicBezTo>
                        <a:lnTo>
                          <a:pt x="471" y="0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4" name="Freeform 12"/>
                  <p:cNvSpPr>
                    <a:spLocks/>
                  </p:cNvSpPr>
                  <p:nvPr/>
                </p:nvSpPr>
                <p:spPr bwMode="auto">
                  <a:xfrm>
                    <a:off x="2161982" y="3181294"/>
                    <a:ext cx="212154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5" name="Freeform 21"/>
                  <p:cNvSpPr>
                    <a:spLocks/>
                  </p:cNvSpPr>
                  <p:nvPr/>
                </p:nvSpPr>
                <p:spPr bwMode="auto">
                  <a:xfrm>
                    <a:off x="5745693" y="2999086"/>
                    <a:ext cx="963302" cy="567326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solidFill>
                    <a:srgbClr val="FF99CC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6" name="Freeform 22"/>
                  <p:cNvSpPr>
                    <a:spLocks/>
                  </p:cNvSpPr>
                  <p:nvPr/>
                </p:nvSpPr>
                <p:spPr bwMode="auto">
                  <a:xfrm>
                    <a:off x="5745693" y="2999086"/>
                    <a:ext cx="963302" cy="567326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7" name="Freeform 28"/>
                  <p:cNvSpPr>
                    <a:spLocks/>
                  </p:cNvSpPr>
                  <p:nvPr/>
                </p:nvSpPr>
                <p:spPr bwMode="auto">
                  <a:xfrm>
                    <a:off x="2374136" y="2994944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solidFill>
                    <a:srgbClr val="0066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8" name="Freeform 29"/>
                  <p:cNvSpPr>
                    <a:spLocks/>
                  </p:cNvSpPr>
                  <p:nvPr/>
                </p:nvSpPr>
                <p:spPr bwMode="auto">
                  <a:xfrm>
                    <a:off x="2374136" y="2994944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29" name="Freeform 39"/>
                  <p:cNvSpPr>
                    <a:spLocks/>
                  </p:cNvSpPr>
                  <p:nvPr/>
                </p:nvSpPr>
                <p:spPr bwMode="auto">
                  <a:xfrm>
                    <a:off x="7328260" y="3189576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0" name="Freeform 40"/>
                  <p:cNvSpPr>
                    <a:spLocks/>
                  </p:cNvSpPr>
                  <p:nvPr/>
                </p:nvSpPr>
                <p:spPr bwMode="auto">
                  <a:xfrm>
                    <a:off x="608083" y="2895558"/>
                    <a:ext cx="1467889" cy="728829"/>
                  </a:xfrm>
                  <a:custGeom>
                    <a:avLst/>
                    <a:gdLst>
                      <a:gd name="T0" fmla="*/ 2147483647 w 3526"/>
                      <a:gd name="T1" fmla="*/ 2147483647 h 1983"/>
                      <a:gd name="T2" fmla="*/ 2147483647 w 3526"/>
                      <a:gd name="T3" fmla="*/ 2147483647 h 1983"/>
                      <a:gd name="T4" fmla="*/ 2147483647 w 3526"/>
                      <a:gd name="T5" fmla="*/ 2147483647 h 1983"/>
                      <a:gd name="T6" fmla="*/ 2147483647 w 3526"/>
                      <a:gd name="T7" fmla="*/ 2147483647 h 1983"/>
                      <a:gd name="T8" fmla="*/ 2147483647 w 3526"/>
                      <a:gd name="T9" fmla="*/ 2147483647 h 1983"/>
                      <a:gd name="T10" fmla="*/ 2147483647 w 3526"/>
                      <a:gd name="T11" fmla="*/ 2147483647 h 1983"/>
                      <a:gd name="T12" fmla="*/ 2147483647 w 3526"/>
                      <a:gd name="T13" fmla="*/ 0 h 1983"/>
                      <a:gd name="T14" fmla="*/ 2147483647 w 3526"/>
                      <a:gd name="T15" fmla="*/ 0 h 1983"/>
                      <a:gd name="T16" fmla="*/ 2147483647 w 3526"/>
                      <a:gd name="T17" fmla="*/ 2147483647 h 1983"/>
                      <a:gd name="T18" fmla="*/ 2147483647 w 3526"/>
                      <a:gd name="T19" fmla="*/ 2147483647 h 1983"/>
                      <a:gd name="T20" fmla="*/ 2147483647 w 3526"/>
                      <a:gd name="T21" fmla="*/ 2147483647 h 1983"/>
                      <a:gd name="T22" fmla="*/ 2147483647 w 3526"/>
                      <a:gd name="T23" fmla="*/ 2147483647 h 1983"/>
                      <a:gd name="T24" fmla="*/ 2147483647 w 3526"/>
                      <a:gd name="T25" fmla="*/ 2147483647 h 198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526"/>
                      <a:gd name="T40" fmla="*/ 0 h 1983"/>
                      <a:gd name="T41" fmla="*/ 3526 w 3526"/>
                      <a:gd name="T42" fmla="*/ 1983 h 1983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526" h="1983">
                        <a:moveTo>
                          <a:pt x="445" y="1983"/>
                        </a:moveTo>
                        <a:lnTo>
                          <a:pt x="3081" y="1983"/>
                        </a:lnTo>
                        <a:cubicBezTo>
                          <a:pt x="3121" y="1983"/>
                          <a:pt x="3156" y="1958"/>
                          <a:pt x="3170" y="1922"/>
                        </a:cubicBezTo>
                        <a:lnTo>
                          <a:pt x="3517" y="1026"/>
                        </a:lnTo>
                        <a:cubicBezTo>
                          <a:pt x="3526" y="1004"/>
                          <a:pt x="3526" y="979"/>
                          <a:pt x="3517" y="957"/>
                        </a:cubicBezTo>
                        <a:lnTo>
                          <a:pt x="3170" y="62"/>
                        </a:lnTo>
                        <a:cubicBezTo>
                          <a:pt x="3156" y="25"/>
                          <a:pt x="3121" y="0"/>
                          <a:pt x="3081" y="0"/>
                        </a:cubicBezTo>
                        <a:lnTo>
                          <a:pt x="445" y="0"/>
                        </a:lnTo>
                        <a:cubicBezTo>
                          <a:pt x="406" y="0"/>
                          <a:pt x="370" y="25"/>
                          <a:pt x="356" y="62"/>
                        </a:cubicBezTo>
                        <a:lnTo>
                          <a:pt x="9" y="957"/>
                        </a:lnTo>
                        <a:cubicBezTo>
                          <a:pt x="0" y="979"/>
                          <a:pt x="0" y="1004"/>
                          <a:pt x="9" y="1026"/>
                        </a:cubicBezTo>
                        <a:lnTo>
                          <a:pt x="356" y="1922"/>
                        </a:lnTo>
                        <a:cubicBezTo>
                          <a:pt x="370" y="1958"/>
                          <a:pt x="406" y="1983"/>
                          <a:pt x="445" y="1983"/>
                        </a:cubicBez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1" name="Freeform 41"/>
                  <p:cNvSpPr>
                    <a:spLocks/>
                  </p:cNvSpPr>
                  <p:nvPr/>
                </p:nvSpPr>
                <p:spPr bwMode="auto">
                  <a:xfrm>
                    <a:off x="608083" y="2895558"/>
                    <a:ext cx="1467889" cy="728829"/>
                  </a:xfrm>
                  <a:custGeom>
                    <a:avLst/>
                    <a:gdLst>
                      <a:gd name="T0" fmla="*/ 2147483647 w 3526"/>
                      <a:gd name="T1" fmla="*/ 2147483647 h 1983"/>
                      <a:gd name="T2" fmla="*/ 2147483647 w 3526"/>
                      <a:gd name="T3" fmla="*/ 2147483647 h 1983"/>
                      <a:gd name="T4" fmla="*/ 2147483647 w 3526"/>
                      <a:gd name="T5" fmla="*/ 2147483647 h 1983"/>
                      <a:gd name="T6" fmla="*/ 2147483647 w 3526"/>
                      <a:gd name="T7" fmla="*/ 2147483647 h 1983"/>
                      <a:gd name="T8" fmla="*/ 2147483647 w 3526"/>
                      <a:gd name="T9" fmla="*/ 2147483647 h 1983"/>
                      <a:gd name="T10" fmla="*/ 2147483647 w 3526"/>
                      <a:gd name="T11" fmla="*/ 2147483647 h 1983"/>
                      <a:gd name="T12" fmla="*/ 2147483647 w 3526"/>
                      <a:gd name="T13" fmla="*/ 0 h 1983"/>
                      <a:gd name="T14" fmla="*/ 2147483647 w 3526"/>
                      <a:gd name="T15" fmla="*/ 0 h 1983"/>
                      <a:gd name="T16" fmla="*/ 2147483647 w 3526"/>
                      <a:gd name="T17" fmla="*/ 2147483647 h 1983"/>
                      <a:gd name="T18" fmla="*/ 2147483647 w 3526"/>
                      <a:gd name="T19" fmla="*/ 2147483647 h 1983"/>
                      <a:gd name="T20" fmla="*/ 2147483647 w 3526"/>
                      <a:gd name="T21" fmla="*/ 2147483647 h 1983"/>
                      <a:gd name="T22" fmla="*/ 2147483647 w 3526"/>
                      <a:gd name="T23" fmla="*/ 2147483647 h 1983"/>
                      <a:gd name="T24" fmla="*/ 2147483647 w 3526"/>
                      <a:gd name="T25" fmla="*/ 2147483647 h 1983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w 3526"/>
                      <a:gd name="T40" fmla="*/ 0 h 1983"/>
                      <a:gd name="T41" fmla="*/ 3526 w 3526"/>
                      <a:gd name="T42" fmla="*/ 1983 h 1983"/>
                    </a:gdLst>
                    <a:ahLst/>
                    <a:cxnLst>
                      <a:cxn ang="T26">
                        <a:pos x="T0" y="T1"/>
                      </a:cxn>
                      <a:cxn ang="T27">
                        <a:pos x="T2" y="T3"/>
                      </a:cxn>
                      <a:cxn ang="T28">
                        <a:pos x="T4" y="T5"/>
                      </a:cxn>
                      <a:cxn ang="T29">
                        <a:pos x="T6" y="T7"/>
                      </a:cxn>
                      <a:cxn ang="T30">
                        <a:pos x="T8" y="T9"/>
                      </a:cxn>
                      <a:cxn ang="T31">
                        <a:pos x="T10" y="T11"/>
                      </a:cxn>
                      <a:cxn ang="T32">
                        <a:pos x="T12" y="T13"/>
                      </a:cxn>
                      <a:cxn ang="T33">
                        <a:pos x="T14" y="T15"/>
                      </a:cxn>
                      <a:cxn ang="T34">
                        <a:pos x="T16" y="T17"/>
                      </a:cxn>
                      <a:cxn ang="T35">
                        <a:pos x="T18" y="T19"/>
                      </a:cxn>
                      <a:cxn ang="T36">
                        <a:pos x="T20" y="T21"/>
                      </a:cxn>
                      <a:cxn ang="T37">
                        <a:pos x="T22" y="T23"/>
                      </a:cxn>
                      <a:cxn ang="T38">
                        <a:pos x="T24" y="T25"/>
                      </a:cxn>
                    </a:cxnLst>
                    <a:rect l="T39" t="T40" r="T41" b="T42"/>
                    <a:pathLst>
                      <a:path w="3526" h="1983">
                        <a:moveTo>
                          <a:pt x="445" y="1983"/>
                        </a:moveTo>
                        <a:lnTo>
                          <a:pt x="3081" y="1983"/>
                        </a:lnTo>
                        <a:cubicBezTo>
                          <a:pt x="3121" y="1983"/>
                          <a:pt x="3156" y="1958"/>
                          <a:pt x="3170" y="1922"/>
                        </a:cubicBezTo>
                        <a:lnTo>
                          <a:pt x="3517" y="1026"/>
                        </a:lnTo>
                        <a:cubicBezTo>
                          <a:pt x="3526" y="1004"/>
                          <a:pt x="3526" y="979"/>
                          <a:pt x="3517" y="957"/>
                        </a:cubicBezTo>
                        <a:lnTo>
                          <a:pt x="3170" y="62"/>
                        </a:lnTo>
                        <a:cubicBezTo>
                          <a:pt x="3156" y="25"/>
                          <a:pt x="3121" y="0"/>
                          <a:pt x="3081" y="0"/>
                        </a:cubicBezTo>
                        <a:lnTo>
                          <a:pt x="445" y="0"/>
                        </a:lnTo>
                        <a:cubicBezTo>
                          <a:pt x="406" y="0"/>
                          <a:pt x="370" y="25"/>
                          <a:pt x="356" y="62"/>
                        </a:cubicBezTo>
                        <a:lnTo>
                          <a:pt x="9" y="957"/>
                        </a:lnTo>
                        <a:cubicBezTo>
                          <a:pt x="0" y="979"/>
                          <a:pt x="0" y="1004"/>
                          <a:pt x="9" y="1026"/>
                        </a:cubicBezTo>
                        <a:lnTo>
                          <a:pt x="356" y="1922"/>
                        </a:lnTo>
                        <a:cubicBezTo>
                          <a:pt x="370" y="1958"/>
                          <a:pt x="406" y="1983"/>
                          <a:pt x="445" y="1983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2" name="Freeform 51"/>
                  <p:cNvSpPr>
                    <a:spLocks/>
                  </p:cNvSpPr>
                  <p:nvPr/>
                </p:nvSpPr>
                <p:spPr bwMode="auto">
                  <a:xfrm>
                    <a:off x="7328260" y="4535424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1"/>
                      <a:gd name="T2" fmla="*/ 2147483647 w 162"/>
                      <a:gd name="T3" fmla="*/ 2147483647 h 161"/>
                      <a:gd name="T4" fmla="*/ 0 w 162"/>
                      <a:gd name="T5" fmla="*/ 2147483647 h 161"/>
                      <a:gd name="T6" fmla="*/ 0 w 162"/>
                      <a:gd name="T7" fmla="*/ 0 h 161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1"/>
                      <a:gd name="T14" fmla="*/ 162 w 162"/>
                      <a:gd name="T15" fmla="*/ 161 h 161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1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3" name="Freeform 52"/>
                  <p:cNvSpPr>
                    <a:spLocks/>
                  </p:cNvSpPr>
                  <p:nvPr/>
                </p:nvSpPr>
                <p:spPr bwMode="auto">
                  <a:xfrm>
                    <a:off x="6227344" y="3566413"/>
                    <a:ext cx="1129588" cy="1064258"/>
                  </a:xfrm>
                  <a:custGeom>
                    <a:avLst/>
                    <a:gdLst>
                      <a:gd name="T0" fmla="*/ 0 w 2711"/>
                      <a:gd name="T1" fmla="*/ 0 h 2895"/>
                      <a:gd name="T2" fmla="*/ 0 w 2711"/>
                      <a:gd name="T3" fmla="*/ 2147483647 h 2895"/>
                      <a:gd name="T4" fmla="*/ 2147483647 w 2711"/>
                      <a:gd name="T5" fmla="*/ 2147483647 h 2895"/>
                      <a:gd name="T6" fmla="*/ 2147483647 w 2711"/>
                      <a:gd name="T7" fmla="*/ 2147483647 h 2895"/>
                      <a:gd name="T8" fmla="*/ 2147483647 w 2711"/>
                      <a:gd name="T9" fmla="*/ 2147483647 h 2895"/>
                      <a:gd name="T10" fmla="*/ 2147483647 w 2711"/>
                      <a:gd name="T11" fmla="*/ 2147483647 h 2895"/>
                      <a:gd name="T12" fmla="*/ 2147483647 w 2711"/>
                      <a:gd name="T13" fmla="*/ 2147483647 h 2895"/>
                      <a:gd name="T14" fmla="*/ 2147483647 w 2711"/>
                      <a:gd name="T15" fmla="*/ 2147483647 h 2895"/>
                      <a:gd name="T16" fmla="*/ 2147483647 w 2711"/>
                      <a:gd name="T17" fmla="*/ 2147483647 h 2895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2711"/>
                      <a:gd name="T28" fmla="*/ 0 h 2895"/>
                      <a:gd name="T29" fmla="*/ 2711 w 2711"/>
                      <a:gd name="T30" fmla="*/ 2895 h 2895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2711" h="2895">
                        <a:moveTo>
                          <a:pt x="0" y="0"/>
                        </a:moveTo>
                        <a:lnTo>
                          <a:pt x="0" y="563"/>
                        </a:lnTo>
                        <a:cubicBezTo>
                          <a:pt x="0" y="616"/>
                          <a:pt x="43" y="659"/>
                          <a:pt x="96" y="659"/>
                        </a:cubicBezTo>
                        <a:lnTo>
                          <a:pt x="1340" y="659"/>
                        </a:lnTo>
                        <a:cubicBezTo>
                          <a:pt x="1393" y="659"/>
                          <a:pt x="1436" y="702"/>
                          <a:pt x="1436" y="755"/>
                        </a:cubicBezTo>
                        <a:cubicBezTo>
                          <a:pt x="1436" y="755"/>
                          <a:pt x="1436" y="755"/>
                          <a:pt x="1436" y="755"/>
                        </a:cubicBezTo>
                        <a:lnTo>
                          <a:pt x="1436" y="2799"/>
                        </a:lnTo>
                        <a:cubicBezTo>
                          <a:pt x="1436" y="2852"/>
                          <a:pt x="1479" y="2895"/>
                          <a:pt x="1532" y="2895"/>
                        </a:cubicBezTo>
                        <a:lnTo>
                          <a:pt x="2711" y="2895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4" name="Freeform 53"/>
                  <p:cNvSpPr>
                    <a:spLocks/>
                  </p:cNvSpPr>
                  <p:nvPr/>
                </p:nvSpPr>
                <p:spPr bwMode="auto">
                  <a:xfrm>
                    <a:off x="7328260" y="4535424"/>
                    <a:ext cx="217890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5" name="Freeform 61"/>
                  <p:cNvSpPr>
                    <a:spLocks/>
                  </p:cNvSpPr>
                  <p:nvPr/>
                </p:nvSpPr>
                <p:spPr bwMode="auto">
                  <a:xfrm>
                    <a:off x="1066798" y="2684364"/>
                    <a:ext cx="665137" cy="289875"/>
                  </a:xfrm>
                  <a:custGeom>
                    <a:avLst/>
                    <a:gdLst>
                      <a:gd name="T0" fmla="*/ 2147483647 w 1601"/>
                      <a:gd name="T1" fmla="*/ 2147483647 h 789"/>
                      <a:gd name="T2" fmla="*/ 0 w 1601"/>
                      <a:gd name="T3" fmla="*/ 2147483647 h 789"/>
                      <a:gd name="T4" fmla="*/ 0 w 1601"/>
                      <a:gd name="T5" fmla="*/ 2147483647 h 789"/>
                      <a:gd name="T6" fmla="*/ 0 w 1601"/>
                      <a:gd name="T7" fmla="*/ 2147483647 h 789"/>
                      <a:gd name="T8" fmla="*/ 2147483647 w 1601"/>
                      <a:gd name="T9" fmla="*/ 0 h 789"/>
                      <a:gd name="T10" fmla="*/ 2147483647 w 1601"/>
                      <a:gd name="T11" fmla="*/ 0 h 789"/>
                      <a:gd name="T12" fmla="*/ 2147483647 w 1601"/>
                      <a:gd name="T13" fmla="*/ 0 h 789"/>
                      <a:gd name="T14" fmla="*/ 2147483647 w 1601"/>
                      <a:gd name="T15" fmla="*/ 2147483647 h 789"/>
                      <a:gd name="T16" fmla="*/ 2147483647 w 1601"/>
                      <a:gd name="T17" fmla="*/ 2147483647 h 789"/>
                      <a:gd name="T18" fmla="*/ 2147483647 w 1601"/>
                      <a:gd name="T19" fmla="*/ 2147483647 h 789"/>
                      <a:gd name="T20" fmla="*/ 2147483647 w 1601"/>
                      <a:gd name="T21" fmla="*/ 2147483647 h 78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601"/>
                      <a:gd name="T34" fmla="*/ 0 h 789"/>
                      <a:gd name="T35" fmla="*/ 1601 w 1601"/>
                      <a:gd name="T36" fmla="*/ 789 h 78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601" h="789">
                        <a:moveTo>
                          <a:pt x="302" y="789"/>
                        </a:moveTo>
                        <a:cubicBezTo>
                          <a:pt x="135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5" y="0"/>
                          <a:pt x="302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1" y="136"/>
                          <a:pt x="1601" y="303"/>
                        </a:cubicBezTo>
                        <a:lnTo>
                          <a:pt x="1601" y="487"/>
                        </a:lnTo>
                        <a:cubicBezTo>
                          <a:pt x="1601" y="654"/>
                          <a:pt x="1466" y="789"/>
                          <a:pt x="1299" y="789"/>
                        </a:cubicBezTo>
                        <a:lnTo>
                          <a:pt x="302" y="78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6" name="Freeform 62"/>
                  <p:cNvSpPr>
                    <a:spLocks/>
                  </p:cNvSpPr>
                  <p:nvPr/>
                </p:nvSpPr>
                <p:spPr bwMode="auto">
                  <a:xfrm>
                    <a:off x="1066798" y="2684364"/>
                    <a:ext cx="665137" cy="289875"/>
                  </a:xfrm>
                  <a:custGeom>
                    <a:avLst/>
                    <a:gdLst>
                      <a:gd name="T0" fmla="*/ 2147483647 w 1601"/>
                      <a:gd name="T1" fmla="*/ 2147483647 h 789"/>
                      <a:gd name="T2" fmla="*/ 0 w 1601"/>
                      <a:gd name="T3" fmla="*/ 2147483647 h 789"/>
                      <a:gd name="T4" fmla="*/ 0 w 1601"/>
                      <a:gd name="T5" fmla="*/ 2147483647 h 789"/>
                      <a:gd name="T6" fmla="*/ 0 w 1601"/>
                      <a:gd name="T7" fmla="*/ 2147483647 h 789"/>
                      <a:gd name="T8" fmla="*/ 2147483647 w 1601"/>
                      <a:gd name="T9" fmla="*/ 0 h 789"/>
                      <a:gd name="T10" fmla="*/ 2147483647 w 1601"/>
                      <a:gd name="T11" fmla="*/ 0 h 789"/>
                      <a:gd name="T12" fmla="*/ 2147483647 w 1601"/>
                      <a:gd name="T13" fmla="*/ 0 h 789"/>
                      <a:gd name="T14" fmla="*/ 2147483647 w 1601"/>
                      <a:gd name="T15" fmla="*/ 2147483647 h 789"/>
                      <a:gd name="T16" fmla="*/ 2147483647 w 1601"/>
                      <a:gd name="T17" fmla="*/ 2147483647 h 789"/>
                      <a:gd name="T18" fmla="*/ 2147483647 w 1601"/>
                      <a:gd name="T19" fmla="*/ 2147483647 h 789"/>
                      <a:gd name="T20" fmla="*/ 2147483647 w 1601"/>
                      <a:gd name="T21" fmla="*/ 2147483647 h 789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1601"/>
                      <a:gd name="T34" fmla="*/ 0 h 789"/>
                      <a:gd name="T35" fmla="*/ 1601 w 1601"/>
                      <a:gd name="T36" fmla="*/ 789 h 789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1601" h="789">
                        <a:moveTo>
                          <a:pt x="302" y="789"/>
                        </a:moveTo>
                        <a:cubicBezTo>
                          <a:pt x="135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5" y="0"/>
                          <a:pt x="302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1" y="136"/>
                          <a:pt x="1601" y="303"/>
                        </a:cubicBezTo>
                        <a:lnTo>
                          <a:pt x="1601" y="487"/>
                        </a:lnTo>
                        <a:cubicBezTo>
                          <a:pt x="1601" y="654"/>
                          <a:pt x="1466" y="789"/>
                          <a:pt x="1299" y="789"/>
                        </a:cubicBezTo>
                        <a:lnTo>
                          <a:pt x="302" y="7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7" name="Freeform 64"/>
                  <p:cNvSpPr>
                    <a:spLocks/>
                  </p:cNvSpPr>
                  <p:nvPr/>
                </p:nvSpPr>
                <p:spPr bwMode="auto">
                  <a:xfrm>
                    <a:off x="298450" y="2684364"/>
                    <a:ext cx="665137" cy="289875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8" name="Freeform 65"/>
                  <p:cNvSpPr>
                    <a:spLocks/>
                  </p:cNvSpPr>
                  <p:nvPr/>
                </p:nvSpPr>
                <p:spPr bwMode="auto">
                  <a:xfrm>
                    <a:off x="298450" y="2684364"/>
                    <a:ext cx="665137" cy="289875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39" name="Freeform 69"/>
                  <p:cNvSpPr>
                    <a:spLocks/>
                  </p:cNvSpPr>
                  <p:nvPr/>
                </p:nvSpPr>
                <p:spPr bwMode="auto">
                  <a:xfrm>
                    <a:off x="5768628" y="3019790"/>
                    <a:ext cx="120415" cy="107668"/>
                  </a:xfrm>
                  <a:custGeom>
                    <a:avLst/>
                    <a:gdLst>
                      <a:gd name="T0" fmla="*/ 2147483647 w 288"/>
                      <a:gd name="T1" fmla="*/ 2147483647 h 288"/>
                      <a:gd name="T2" fmla="*/ 2147483647 w 288"/>
                      <a:gd name="T3" fmla="*/ 2147483647 h 288"/>
                      <a:gd name="T4" fmla="*/ 2147483647 w 288"/>
                      <a:gd name="T5" fmla="*/ 2147483647 h 288"/>
                      <a:gd name="T6" fmla="*/ 2147483647 w 288"/>
                      <a:gd name="T7" fmla="*/ 2147483647 h 288"/>
                      <a:gd name="T8" fmla="*/ 2147483647 w 288"/>
                      <a:gd name="T9" fmla="*/ 2147483647 h 288"/>
                      <a:gd name="T10" fmla="*/ 2147483647 w 288"/>
                      <a:gd name="T11" fmla="*/ 0 h 288"/>
                      <a:gd name="T12" fmla="*/ 2147483647 w 288"/>
                      <a:gd name="T13" fmla="*/ 0 h 288"/>
                      <a:gd name="T14" fmla="*/ 0 w 288"/>
                      <a:gd name="T15" fmla="*/ 2147483647 h 288"/>
                      <a:gd name="T16" fmla="*/ 0 w 288"/>
                      <a:gd name="T17" fmla="*/ 2147483647 h 288"/>
                      <a:gd name="T18" fmla="*/ 2147483647 w 288"/>
                      <a:gd name="T19" fmla="*/ 2147483647 h 28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88"/>
                      <a:gd name="T31" fmla="*/ 0 h 288"/>
                      <a:gd name="T32" fmla="*/ 288 w 288"/>
                      <a:gd name="T33" fmla="*/ 288 h 28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88" h="288">
                        <a:moveTo>
                          <a:pt x="96" y="288"/>
                        </a:moveTo>
                        <a:lnTo>
                          <a:pt x="192" y="288"/>
                        </a:lnTo>
                        <a:cubicBezTo>
                          <a:pt x="245" y="288"/>
                          <a:pt x="288" y="245"/>
                          <a:pt x="288" y="192"/>
                        </a:cubicBezTo>
                        <a:cubicBezTo>
                          <a:pt x="288" y="192"/>
                          <a:pt x="288" y="192"/>
                          <a:pt x="288" y="192"/>
                        </a:cubicBezTo>
                        <a:lnTo>
                          <a:pt x="288" y="96"/>
                        </a:lnTo>
                        <a:cubicBezTo>
                          <a:pt x="288" y="43"/>
                          <a:pt x="245" y="0"/>
                          <a:pt x="192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92"/>
                        </a:lnTo>
                        <a:cubicBezTo>
                          <a:pt x="0" y="245"/>
                          <a:pt x="43" y="288"/>
                          <a:pt x="96" y="288"/>
                        </a:cubicBezTo>
                        <a:close/>
                      </a:path>
                    </a:pathLst>
                  </a:custGeom>
                  <a:solidFill>
                    <a:srgbClr val="FF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0" name="Freeform 70"/>
                  <p:cNvSpPr>
                    <a:spLocks/>
                  </p:cNvSpPr>
                  <p:nvPr/>
                </p:nvSpPr>
                <p:spPr bwMode="auto">
                  <a:xfrm>
                    <a:off x="5768628" y="3019790"/>
                    <a:ext cx="120415" cy="107668"/>
                  </a:xfrm>
                  <a:custGeom>
                    <a:avLst/>
                    <a:gdLst>
                      <a:gd name="T0" fmla="*/ 2147483647 w 288"/>
                      <a:gd name="T1" fmla="*/ 2147483647 h 288"/>
                      <a:gd name="T2" fmla="*/ 2147483647 w 288"/>
                      <a:gd name="T3" fmla="*/ 2147483647 h 288"/>
                      <a:gd name="T4" fmla="*/ 2147483647 w 288"/>
                      <a:gd name="T5" fmla="*/ 2147483647 h 288"/>
                      <a:gd name="T6" fmla="*/ 2147483647 w 288"/>
                      <a:gd name="T7" fmla="*/ 2147483647 h 288"/>
                      <a:gd name="T8" fmla="*/ 2147483647 w 288"/>
                      <a:gd name="T9" fmla="*/ 2147483647 h 288"/>
                      <a:gd name="T10" fmla="*/ 2147483647 w 288"/>
                      <a:gd name="T11" fmla="*/ 0 h 288"/>
                      <a:gd name="T12" fmla="*/ 2147483647 w 288"/>
                      <a:gd name="T13" fmla="*/ 0 h 288"/>
                      <a:gd name="T14" fmla="*/ 0 w 288"/>
                      <a:gd name="T15" fmla="*/ 2147483647 h 288"/>
                      <a:gd name="T16" fmla="*/ 0 w 288"/>
                      <a:gd name="T17" fmla="*/ 2147483647 h 288"/>
                      <a:gd name="T18" fmla="*/ 2147483647 w 288"/>
                      <a:gd name="T19" fmla="*/ 2147483647 h 28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88"/>
                      <a:gd name="T31" fmla="*/ 0 h 288"/>
                      <a:gd name="T32" fmla="*/ 288 w 288"/>
                      <a:gd name="T33" fmla="*/ 288 h 288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88" h="288">
                        <a:moveTo>
                          <a:pt x="96" y="288"/>
                        </a:moveTo>
                        <a:lnTo>
                          <a:pt x="192" y="288"/>
                        </a:lnTo>
                        <a:cubicBezTo>
                          <a:pt x="245" y="288"/>
                          <a:pt x="288" y="245"/>
                          <a:pt x="288" y="192"/>
                        </a:cubicBezTo>
                        <a:cubicBezTo>
                          <a:pt x="288" y="192"/>
                          <a:pt x="288" y="192"/>
                          <a:pt x="288" y="192"/>
                        </a:cubicBezTo>
                        <a:lnTo>
                          <a:pt x="288" y="96"/>
                        </a:lnTo>
                        <a:cubicBezTo>
                          <a:pt x="288" y="43"/>
                          <a:pt x="245" y="0"/>
                          <a:pt x="192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92"/>
                        </a:lnTo>
                        <a:cubicBezTo>
                          <a:pt x="0" y="245"/>
                          <a:pt x="43" y="288"/>
                          <a:pt x="96" y="288"/>
                        </a:cubicBezTo>
                        <a:close/>
                      </a:path>
                    </a:pathLst>
                  </a:custGeom>
                  <a:noFill/>
                  <a:ln w="317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1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688358" y="2361361"/>
                    <a:ext cx="7706415" cy="299399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2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837440" y="2514579"/>
                    <a:ext cx="7712151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3" name="Line 9"/>
                  <p:cNvSpPr>
                    <a:spLocks noChangeShapeType="1"/>
                  </p:cNvSpPr>
                  <p:nvPr/>
                </p:nvSpPr>
                <p:spPr bwMode="auto">
                  <a:xfrm>
                    <a:off x="5235374" y="3288962"/>
                    <a:ext cx="292429" cy="4140"/>
                  </a:xfrm>
                  <a:prstGeom prst="line">
                    <a:avLst/>
                  </a:pr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4" name="Freeform 28"/>
                  <p:cNvSpPr>
                    <a:spLocks/>
                  </p:cNvSpPr>
                  <p:nvPr/>
                </p:nvSpPr>
                <p:spPr bwMode="auto">
                  <a:xfrm>
                    <a:off x="4277804" y="3003226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solidFill>
                    <a:srgbClr val="0066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5" name="Freeform 29"/>
                  <p:cNvSpPr>
                    <a:spLocks/>
                  </p:cNvSpPr>
                  <p:nvPr/>
                </p:nvSpPr>
                <p:spPr bwMode="auto">
                  <a:xfrm>
                    <a:off x="4277804" y="3003226"/>
                    <a:ext cx="957570" cy="567329"/>
                  </a:xfrm>
                  <a:custGeom>
                    <a:avLst/>
                    <a:gdLst>
                      <a:gd name="T0" fmla="*/ 2147483647 w 2304"/>
                      <a:gd name="T1" fmla="*/ 2147483647 h 1536"/>
                      <a:gd name="T2" fmla="*/ 2147483647 w 2304"/>
                      <a:gd name="T3" fmla="*/ 2147483647 h 1536"/>
                      <a:gd name="T4" fmla="*/ 2147483647 w 2304"/>
                      <a:gd name="T5" fmla="*/ 2147483647 h 1536"/>
                      <a:gd name="T6" fmla="*/ 2147483647 w 2304"/>
                      <a:gd name="T7" fmla="*/ 2147483647 h 1536"/>
                      <a:gd name="T8" fmla="*/ 2147483647 w 2304"/>
                      <a:gd name="T9" fmla="*/ 2147483647 h 1536"/>
                      <a:gd name="T10" fmla="*/ 2147483647 w 2304"/>
                      <a:gd name="T11" fmla="*/ 0 h 1536"/>
                      <a:gd name="T12" fmla="*/ 2147483647 w 2304"/>
                      <a:gd name="T13" fmla="*/ 0 h 1536"/>
                      <a:gd name="T14" fmla="*/ 0 w 2304"/>
                      <a:gd name="T15" fmla="*/ 2147483647 h 1536"/>
                      <a:gd name="T16" fmla="*/ 0 w 2304"/>
                      <a:gd name="T17" fmla="*/ 2147483647 h 1536"/>
                      <a:gd name="T18" fmla="*/ 2147483647 w 2304"/>
                      <a:gd name="T19" fmla="*/ 2147483647 h 1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2304"/>
                      <a:gd name="T31" fmla="*/ 0 h 1536"/>
                      <a:gd name="T32" fmla="*/ 2304 w 2304"/>
                      <a:gd name="T33" fmla="*/ 1536 h 1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2304" h="1536">
                        <a:moveTo>
                          <a:pt x="96" y="1536"/>
                        </a:moveTo>
                        <a:lnTo>
                          <a:pt x="2208" y="1536"/>
                        </a:lnTo>
                        <a:cubicBezTo>
                          <a:pt x="2261" y="1536"/>
                          <a:pt x="2304" y="1493"/>
                          <a:pt x="2304" y="1440"/>
                        </a:cubicBezTo>
                        <a:cubicBezTo>
                          <a:pt x="2304" y="1440"/>
                          <a:pt x="2304" y="1440"/>
                          <a:pt x="2304" y="1440"/>
                        </a:cubicBezTo>
                        <a:lnTo>
                          <a:pt x="2304" y="96"/>
                        </a:lnTo>
                        <a:cubicBezTo>
                          <a:pt x="2304" y="43"/>
                          <a:pt x="2261" y="0"/>
                          <a:pt x="2208" y="0"/>
                        </a:cubicBezTo>
                        <a:lnTo>
                          <a:pt x="96" y="0"/>
                        </a:lnTo>
                        <a:cubicBezTo>
                          <a:pt x="43" y="0"/>
                          <a:pt x="0" y="43"/>
                          <a:pt x="0" y="96"/>
                        </a:cubicBezTo>
                        <a:lnTo>
                          <a:pt x="0" y="1440"/>
                        </a:lnTo>
                        <a:cubicBezTo>
                          <a:pt x="0" y="1493"/>
                          <a:pt x="43" y="1536"/>
                          <a:pt x="96" y="1536"/>
                        </a:cubicBez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6" name="Freeform 12"/>
                  <p:cNvSpPr>
                    <a:spLocks/>
                  </p:cNvSpPr>
                  <p:nvPr/>
                </p:nvSpPr>
                <p:spPr bwMode="auto">
                  <a:xfrm>
                    <a:off x="4117254" y="3201998"/>
                    <a:ext cx="212158" cy="190490"/>
                  </a:xfrm>
                  <a:custGeom>
                    <a:avLst/>
                    <a:gdLst>
                      <a:gd name="T0" fmla="*/ 0 w 162"/>
                      <a:gd name="T1" fmla="*/ 0 h 162"/>
                      <a:gd name="T2" fmla="*/ 2147483647 w 162"/>
                      <a:gd name="T3" fmla="*/ 2147483647 h 162"/>
                      <a:gd name="T4" fmla="*/ 0 w 162"/>
                      <a:gd name="T5" fmla="*/ 2147483647 h 162"/>
                      <a:gd name="T6" fmla="*/ 0 w 162"/>
                      <a:gd name="T7" fmla="*/ 0 h 16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62"/>
                      <a:gd name="T13" fmla="*/ 0 h 162"/>
                      <a:gd name="T14" fmla="*/ 162 w 162"/>
                      <a:gd name="T15" fmla="*/ 162 h 162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62" h="162">
                        <a:moveTo>
                          <a:pt x="0" y="0"/>
                        </a:moveTo>
                        <a:lnTo>
                          <a:pt x="162" y="81"/>
                        </a:lnTo>
                        <a:lnTo>
                          <a:pt x="0" y="16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7" name="Freeform 7"/>
                  <p:cNvSpPr>
                    <a:spLocks/>
                  </p:cNvSpPr>
                  <p:nvPr/>
                </p:nvSpPr>
                <p:spPr bwMode="auto">
                  <a:xfrm>
                    <a:off x="3658539" y="3276537"/>
                    <a:ext cx="647937" cy="4142"/>
                  </a:xfrm>
                  <a:custGeom>
                    <a:avLst/>
                    <a:gdLst>
                      <a:gd name="T0" fmla="*/ 0 w 1563"/>
                      <a:gd name="T1" fmla="*/ 0 h 10"/>
                      <a:gd name="T2" fmla="*/ 2147483647 w 1563"/>
                      <a:gd name="T3" fmla="*/ 0 h 10"/>
                      <a:gd name="T4" fmla="*/ 2147483647 w 1563"/>
                      <a:gd name="T5" fmla="*/ 2147483647 h 10"/>
                      <a:gd name="T6" fmla="*/ 2147483647 w 1563"/>
                      <a:gd name="T7" fmla="*/ 2147483647 h 10"/>
                      <a:gd name="T8" fmla="*/ 2147483647 w 1563"/>
                      <a:gd name="T9" fmla="*/ 2147483647 h 10"/>
                      <a:gd name="T10" fmla="*/ 2147483647 w 1563"/>
                      <a:gd name="T11" fmla="*/ 2147483647 h 1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563"/>
                      <a:gd name="T19" fmla="*/ 0 h 10"/>
                      <a:gd name="T20" fmla="*/ 1563 w 1563"/>
                      <a:gd name="T21" fmla="*/ 10 h 10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563" h="10">
                        <a:moveTo>
                          <a:pt x="0" y="0"/>
                        </a:moveTo>
                        <a:lnTo>
                          <a:pt x="283" y="0"/>
                        </a:lnTo>
                        <a:cubicBezTo>
                          <a:pt x="285" y="0"/>
                          <a:pt x="288" y="3"/>
                          <a:pt x="288" y="5"/>
                        </a:cubicBezTo>
                        <a:cubicBezTo>
                          <a:pt x="288" y="5"/>
                          <a:pt x="288" y="5"/>
                          <a:pt x="288" y="5"/>
                        </a:cubicBezTo>
                        <a:cubicBezTo>
                          <a:pt x="288" y="8"/>
                          <a:pt x="290" y="10"/>
                          <a:pt x="293" y="10"/>
                        </a:cubicBezTo>
                        <a:lnTo>
                          <a:pt x="1563" y="10"/>
                        </a:lnTo>
                      </a:path>
                    </a:pathLst>
                  </a:custGeom>
                  <a:noFill/>
                  <a:ln w="33338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8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992259" y="2667800"/>
                    <a:ext cx="7706415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49" name="AutoShape 3"/>
                  <p:cNvSpPr>
                    <a:spLocks noChangeAspect="1" noChangeArrowheads="1" noTextEdit="1"/>
                  </p:cNvSpPr>
                  <p:nvPr/>
                </p:nvSpPr>
                <p:spPr bwMode="auto">
                  <a:xfrm>
                    <a:off x="1141341" y="2821019"/>
                    <a:ext cx="7712147" cy="2989857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50" name="Freeform 64"/>
                  <p:cNvSpPr>
                    <a:spLocks/>
                  </p:cNvSpPr>
                  <p:nvPr/>
                </p:nvSpPr>
                <p:spPr bwMode="auto">
                  <a:xfrm>
                    <a:off x="3400513" y="3127458"/>
                    <a:ext cx="665137" cy="294018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solidFill>
                    <a:srgbClr val="FFFF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  <p:sp>
                <p:nvSpPr>
                  <p:cNvPr id="51" name="Freeform 65"/>
                  <p:cNvSpPr>
                    <a:spLocks/>
                  </p:cNvSpPr>
                  <p:nvPr/>
                </p:nvSpPr>
                <p:spPr bwMode="auto">
                  <a:xfrm>
                    <a:off x="3400513" y="3127458"/>
                    <a:ext cx="665137" cy="294018"/>
                  </a:xfrm>
                  <a:custGeom>
                    <a:avLst/>
                    <a:gdLst>
                      <a:gd name="T0" fmla="*/ 2147483647 w 1602"/>
                      <a:gd name="T1" fmla="*/ 2147483647 h 789"/>
                      <a:gd name="T2" fmla="*/ 0 w 1602"/>
                      <a:gd name="T3" fmla="*/ 2147483647 h 789"/>
                      <a:gd name="T4" fmla="*/ 0 w 1602"/>
                      <a:gd name="T5" fmla="*/ 2147483647 h 789"/>
                      <a:gd name="T6" fmla="*/ 0 w 1602"/>
                      <a:gd name="T7" fmla="*/ 2147483647 h 789"/>
                      <a:gd name="T8" fmla="*/ 2147483647 w 1602"/>
                      <a:gd name="T9" fmla="*/ 0 h 789"/>
                      <a:gd name="T10" fmla="*/ 2147483647 w 1602"/>
                      <a:gd name="T11" fmla="*/ 0 h 789"/>
                      <a:gd name="T12" fmla="*/ 2147483647 w 1602"/>
                      <a:gd name="T13" fmla="*/ 0 h 789"/>
                      <a:gd name="T14" fmla="*/ 2147483647 w 1602"/>
                      <a:gd name="T15" fmla="*/ 2147483647 h 789"/>
                      <a:gd name="T16" fmla="*/ 2147483647 w 1602"/>
                      <a:gd name="T17" fmla="*/ 2147483647 h 789"/>
                      <a:gd name="T18" fmla="*/ 2147483647 w 1602"/>
                      <a:gd name="T19" fmla="*/ 2147483647 h 789"/>
                      <a:gd name="T20" fmla="*/ 2147483647 w 1602"/>
                      <a:gd name="T21" fmla="*/ 2147483647 h 789"/>
                      <a:gd name="T22" fmla="*/ 2147483647 w 1602"/>
                      <a:gd name="T23" fmla="*/ 2147483647 h 789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602"/>
                      <a:gd name="T37" fmla="*/ 0 h 789"/>
                      <a:gd name="T38" fmla="*/ 1602 w 1602"/>
                      <a:gd name="T39" fmla="*/ 789 h 789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602" h="789">
                        <a:moveTo>
                          <a:pt x="303" y="789"/>
                        </a:moveTo>
                        <a:cubicBezTo>
                          <a:pt x="136" y="789"/>
                          <a:pt x="0" y="654"/>
                          <a:pt x="0" y="487"/>
                        </a:cubicBezTo>
                        <a:lnTo>
                          <a:pt x="0" y="303"/>
                        </a:lnTo>
                        <a:cubicBezTo>
                          <a:pt x="0" y="136"/>
                          <a:pt x="136" y="0"/>
                          <a:pt x="303" y="0"/>
                        </a:cubicBezTo>
                        <a:lnTo>
                          <a:pt x="1299" y="0"/>
                        </a:lnTo>
                        <a:cubicBezTo>
                          <a:pt x="1466" y="0"/>
                          <a:pt x="1602" y="136"/>
                          <a:pt x="1602" y="303"/>
                        </a:cubicBezTo>
                        <a:lnTo>
                          <a:pt x="1602" y="487"/>
                        </a:lnTo>
                        <a:cubicBezTo>
                          <a:pt x="1602" y="654"/>
                          <a:pt x="1466" y="789"/>
                          <a:pt x="1299" y="789"/>
                        </a:cubicBezTo>
                        <a:lnTo>
                          <a:pt x="303" y="789"/>
                        </a:lnTo>
                        <a:close/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defTabSz="912813">
                      <a:defRPr/>
                    </a:pPr>
                    <a:endParaRPr lang="en-US">
                      <a:latin typeface="+mj-lt"/>
                    </a:endParaRPr>
                  </a:p>
                </p:txBody>
              </p:sp>
            </p:grpSp>
            <p:sp>
              <p:nvSpPr>
                <p:cNvPr id="13" name="Freeform 55"/>
                <p:cNvSpPr>
                  <a:spLocks/>
                </p:cNvSpPr>
                <p:nvPr/>
              </p:nvSpPr>
              <p:spPr bwMode="auto">
                <a:xfrm>
                  <a:off x="3962439" y="5164869"/>
                  <a:ext cx="1467889" cy="745394"/>
                </a:xfrm>
                <a:custGeom>
                  <a:avLst/>
                  <a:gdLst>
                    <a:gd name="T0" fmla="*/ 2147483647 w 3526"/>
                    <a:gd name="T1" fmla="*/ 2147483647 h 1982"/>
                    <a:gd name="T2" fmla="*/ 2147483647 w 3526"/>
                    <a:gd name="T3" fmla="*/ 2147483647 h 1982"/>
                    <a:gd name="T4" fmla="*/ 2147483647 w 3526"/>
                    <a:gd name="T5" fmla="*/ 2147483647 h 1982"/>
                    <a:gd name="T6" fmla="*/ 2147483647 w 3526"/>
                    <a:gd name="T7" fmla="*/ 2147483647 h 1982"/>
                    <a:gd name="T8" fmla="*/ 2147483647 w 3526"/>
                    <a:gd name="T9" fmla="*/ 2147483647 h 1982"/>
                    <a:gd name="T10" fmla="*/ 2147483647 w 3526"/>
                    <a:gd name="T11" fmla="*/ 2147483647 h 1982"/>
                    <a:gd name="T12" fmla="*/ 2147483647 w 3526"/>
                    <a:gd name="T13" fmla="*/ 2147483647 h 1982"/>
                    <a:gd name="T14" fmla="*/ 2147483647 w 3526"/>
                    <a:gd name="T15" fmla="*/ 0 h 1982"/>
                    <a:gd name="T16" fmla="*/ 2147483647 w 3526"/>
                    <a:gd name="T17" fmla="*/ 0 h 1982"/>
                    <a:gd name="T18" fmla="*/ 2147483647 w 3526"/>
                    <a:gd name="T19" fmla="*/ 2147483647 h 1982"/>
                    <a:gd name="T20" fmla="*/ 2147483647 w 3526"/>
                    <a:gd name="T21" fmla="*/ 2147483647 h 1982"/>
                    <a:gd name="T22" fmla="*/ 2147483647 w 3526"/>
                    <a:gd name="T23" fmla="*/ 2147483647 h 1982"/>
                    <a:gd name="T24" fmla="*/ 2147483647 w 3526"/>
                    <a:gd name="T25" fmla="*/ 2147483647 h 1982"/>
                    <a:gd name="T26" fmla="*/ 2147483647 w 3526"/>
                    <a:gd name="T27" fmla="*/ 2147483647 h 1982"/>
                    <a:gd name="T28" fmla="*/ 2147483647 w 3526"/>
                    <a:gd name="T29" fmla="*/ 2147483647 h 198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526"/>
                    <a:gd name="T46" fmla="*/ 0 h 1982"/>
                    <a:gd name="T47" fmla="*/ 3526 w 3526"/>
                    <a:gd name="T48" fmla="*/ 1982 h 198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526" h="1982">
                      <a:moveTo>
                        <a:pt x="445" y="1982"/>
                      </a:moveTo>
                      <a:lnTo>
                        <a:pt x="3081" y="1982"/>
                      </a:lnTo>
                      <a:cubicBezTo>
                        <a:pt x="3121" y="1982"/>
                        <a:pt x="3156" y="1958"/>
                        <a:pt x="3170" y="1921"/>
                      </a:cubicBezTo>
                      <a:lnTo>
                        <a:pt x="3517" y="1026"/>
                      </a:lnTo>
                      <a:cubicBezTo>
                        <a:pt x="3526" y="1003"/>
                        <a:pt x="3526" y="979"/>
                        <a:pt x="3517" y="956"/>
                      </a:cubicBezTo>
                      <a:lnTo>
                        <a:pt x="3170" y="61"/>
                      </a:lnTo>
                      <a:cubicBezTo>
                        <a:pt x="3156" y="24"/>
                        <a:pt x="3121" y="0"/>
                        <a:pt x="3081" y="0"/>
                      </a:cubicBezTo>
                      <a:lnTo>
                        <a:pt x="445" y="0"/>
                      </a:lnTo>
                      <a:cubicBezTo>
                        <a:pt x="406" y="0"/>
                        <a:pt x="370" y="24"/>
                        <a:pt x="356" y="61"/>
                      </a:cubicBezTo>
                      <a:lnTo>
                        <a:pt x="9" y="956"/>
                      </a:lnTo>
                      <a:cubicBezTo>
                        <a:pt x="0" y="979"/>
                        <a:pt x="0" y="1003"/>
                        <a:pt x="9" y="1026"/>
                      </a:cubicBezTo>
                      <a:lnTo>
                        <a:pt x="356" y="1921"/>
                      </a:lnTo>
                      <a:cubicBezTo>
                        <a:pt x="370" y="1958"/>
                        <a:pt x="406" y="1982"/>
                        <a:pt x="445" y="1982"/>
                      </a:cubicBezTo>
                      <a:close/>
                    </a:path>
                  </a:pathLst>
                </a:custGeom>
                <a:solidFill>
                  <a:srgbClr val="FFFF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2813">
                    <a:defRPr/>
                  </a:pPr>
                  <a:endParaRPr lang="en-US">
                    <a:latin typeface="+mj-lt"/>
                  </a:endParaRPr>
                </a:p>
              </p:txBody>
            </p:sp>
            <p:sp>
              <p:nvSpPr>
                <p:cNvPr id="14" name="Freeform 56"/>
                <p:cNvSpPr>
                  <a:spLocks/>
                </p:cNvSpPr>
                <p:nvPr/>
              </p:nvSpPr>
              <p:spPr bwMode="auto">
                <a:xfrm>
                  <a:off x="3962439" y="5181433"/>
                  <a:ext cx="1467889" cy="728830"/>
                </a:xfrm>
                <a:custGeom>
                  <a:avLst/>
                  <a:gdLst>
                    <a:gd name="T0" fmla="*/ 2147483647 w 3526"/>
                    <a:gd name="T1" fmla="*/ 2147483647 h 1982"/>
                    <a:gd name="T2" fmla="*/ 2147483647 w 3526"/>
                    <a:gd name="T3" fmla="*/ 2147483647 h 1982"/>
                    <a:gd name="T4" fmla="*/ 2147483647 w 3526"/>
                    <a:gd name="T5" fmla="*/ 2147483647 h 1982"/>
                    <a:gd name="T6" fmla="*/ 2147483647 w 3526"/>
                    <a:gd name="T7" fmla="*/ 2147483647 h 1982"/>
                    <a:gd name="T8" fmla="*/ 2147483647 w 3526"/>
                    <a:gd name="T9" fmla="*/ 2147483647 h 1982"/>
                    <a:gd name="T10" fmla="*/ 2147483647 w 3526"/>
                    <a:gd name="T11" fmla="*/ 2147483647 h 1982"/>
                    <a:gd name="T12" fmla="*/ 2147483647 w 3526"/>
                    <a:gd name="T13" fmla="*/ 2147483647 h 1982"/>
                    <a:gd name="T14" fmla="*/ 2147483647 w 3526"/>
                    <a:gd name="T15" fmla="*/ 0 h 1982"/>
                    <a:gd name="T16" fmla="*/ 2147483647 w 3526"/>
                    <a:gd name="T17" fmla="*/ 0 h 1982"/>
                    <a:gd name="T18" fmla="*/ 2147483647 w 3526"/>
                    <a:gd name="T19" fmla="*/ 2147483647 h 1982"/>
                    <a:gd name="T20" fmla="*/ 2147483647 w 3526"/>
                    <a:gd name="T21" fmla="*/ 2147483647 h 1982"/>
                    <a:gd name="T22" fmla="*/ 2147483647 w 3526"/>
                    <a:gd name="T23" fmla="*/ 2147483647 h 1982"/>
                    <a:gd name="T24" fmla="*/ 2147483647 w 3526"/>
                    <a:gd name="T25" fmla="*/ 2147483647 h 1982"/>
                    <a:gd name="T26" fmla="*/ 2147483647 w 3526"/>
                    <a:gd name="T27" fmla="*/ 2147483647 h 1982"/>
                    <a:gd name="T28" fmla="*/ 2147483647 w 3526"/>
                    <a:gd name="T29" fmla="*/ 2147483647 h 1982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526"/>
                    <a:gd name="T46" fmla="*/ 0 h 1982"/>
                    <a:gd name="T47" fmla="*/ 3526 w 3526"/>
                    <a:gd name="T48" fmla="*/ 1982 h 1982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526" h="1982">
                      <a:moveTo>
                        <a:pt x="445" y="1982"/>
                      </a:moveTo>
                      <a:lnTo>
                        <a:pt x="3081" y="1982"/>
                      </a:lnTo>
                      <a:cubicBezTo>
                        <a:pt x="3121" y="1982"/>
                        <a:pt x="3156" y="1958"/>
                        <a:pt x="3170" y="1921"/>
                      </a:cubicBezTo>
                      <a:lnTo>
                        <a:pt x="3517" y="1026"/>
                      </a:lnTo>
                      <a:cubicBezTo>
                        <a:pt x="3526" y="1003"/>
                        <a:pt x="3526" y="979"/>
                        <a:pt x="3517" y="956"/>
                      </a:cubicBezTo>
                      <a:lnTo>
                        <a:pt x="3170" y="61"/>
                      </a:lnTo>
                      <a:cubicBezTo>
                        <a:pt x="3156" y="24"/>
                        <a:pt x="3121" y="0"/>
                        <a:pt x="3081" y="0"/>
                      </a:cubicBezTo>
                      <a:lnTo>
                        <a:pt x="445" y="0"/>
                      </a:lnTo>
                      <a:cubicBezTo>
                        <a:pt x="406" y="0"/>
                        <a:pt x="370" y="24"/>
                        <a:pt x="356" y="61"/>
                      </a:cubicBezTo>
                      <a:lnTo>
                        <a:pt x="9" y="956"/>
                      </a:lnTo>
                      <a:cubicBezTo>
                        <a:pt x="0" y="979"/>
                        <a:pt x="0" y="1003"/>
                        <a:pt x="9" y="1026"/>
                      </a:cubicBezTo>
                      <a:lnTo>
                        <a:pt x="356" y="1921"/>
                      </a:lnTo>
                      <a:cubicBezTo>
                        <a:pt x="370" y="1958"/>
                        <a:pt x="406" y="1982"/>
                        <a:pt x="445" y="1982"/>
                      </a:cubicBezTo>
                      <a:close/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2813">
                    <a:defRPr/>
                  </a:pPr>
                  <a:endParaRPr lang="en-US">
                    <a:latin typeface="+mj-lt"/>
                  </a:endParaRPr>
                </a:p>
              </p:txBody>
            </p:sp>
            <p:sp>
              <p:nvSpPr>
                <p:cNvPr id="15" name="Line 2"/>
                <p:cNvSpPr>
                  <a:spLocks noChangeShapeType="1"/>
                </p:cNvSpPr>
                <p:nvPr/>
              </p:nvSpPr>
              <p:spPr bwMode="auto">
                <a:xfrm flipH="1">
                  <a:off x="4725051" y="3810738"/>
                  <a:ext cx="17204" cy="22775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+mj-lt"/>
                  </a:endParaRPr>
                </a:p>
              </p:txBody>
            </p:sp>
            <p:sp>
              <p:nvSpPr>
                <p:cNvPr id="16" name="Freeform 76"/>
                <p:cNvSpPr>
                  <a:spLocks/>
                </p:cNvSpPr>
                <p:nvPr/>
              </p:nvSpPr>
              <p:spPr bwMode="auto">
                <a:xfrm flipV="1">
                  <a:off x="4633308" y="3582977"/>
                  <a:ext cx="212158" cy="227761"/>
                </a:xfrm>
                <a:custGeom>
                  <a:avLst/>
                  <a:gdLst>
                    <a:gd name="T0" fmla="*/ 2147483647 w 161"/>
                    <a:gd name="T1" fmla="*/ 0 h 162"/>
                    <a:gd name="T2" fmla="*/ 2147483647 w 161"/>
                    <a:gd name="T3" fmla="*/ 2147483647 h 162"/>
                    <a:gd name="T4" fmla="*/ 0 w 161"/>
                    <a:gd name="T5" fmla="*/ 0 h 162"/>
                    <a:gd name="T6" fmla="*/ 2147483647 w 161"/>
                    <a:gd name="T7" fmla="*/ 0 h 16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61"/>
                    <a:gd name="T13" fmla="*/ 0 h 162"/>
                    <a:gd name="T14" fmla="*/ 161 w 161"/>
                    <a:gd name="T15" fmla="*/ 162 h 16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61" h="162">
                      <a:moveTo>
                        <a:pt x="161" y="0"/>
                      </a:moveTo>
                      <a:lnTo>
                        <a:pt x="81" y="162"/>
                      </a:lnTo>
                      <a:lnTo>
                        <a:pt x="0" y="0"/>
                      </a:lnTo>
                      <a:lnTo>
                        <a:pt x="161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defTabSz="912813">
                    <a:defRPr/>
                  </a:pPr>
                  <a:endParaRPr lang="en-US">
                    <a:latin typeface="+mj-lt"/>
                  </a:endParaRPr>
                </a:p>
              </p:txBody>
            </p:sp>
          </p:grpSp>
        </p:grpSp>
      </p:grpSp>
      <p:pic>
        <p:nvPicPr>
          <p:cNvPr id="52" name="Picture 1" descr="1F7AF9A4-C838-4031-9765-CD600002D39F@earthlink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6" y="28575"/>
            <a:ext cx="91535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1534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dirty="0" smtClean="0">
                <a:solidFill>
                  <a:srgbClr val="008000"/>
                </a:solidFill>
              </a:rPr>
              <a:t>No seu conjunto, as Estratégias são capazes de </a:t>
            </a:r>
            <a:r>
              <a:rPr lang="pt-BR" sz="3600" b="1" u="sng" dirty="0" smtClean="0">
                <a:solidFill>
                  <a:srgbClr val="008000"/>
                </a:solidFill>
              </a:rPr>
              <a:t>Alcançar</a:t>
            </a:r>
            <a:r>
              <a:rPr lang="pt-BR" sz="3600" dirty="0" smtClean="0">
                <a:solidFill>
                  <a:srgbClr val="008000"/>
                </a:solidFill>
              </a:rPr>
              <a:t> o Objetivo?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dirty="0" smtClean="0">
                <a:solidFill>
                  <a:srgbClr val="008000"/>
                </a:solidFill>
              </a:rPr>
              <a:t>Neutralizar a ameaça?</a:t>
            </a:r>
            <a:endParaRPr lang="pt-BR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  <a:p>
            <a:pPr lvl="1" eaLnBrk="1" hangingPunct="1">
              <a:spcBef>
                <a:spcPts val="400"/>
              </a:spcBef>
              <a:buClr>
                <a:schemeClr val="tx1"/>
              </a:buClr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648200" cy="1143000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Perguntas Cruciais</a:t>
            </a: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3317" name="Picture 7" descr="C:\Documents and Settings\JYoung\Local Settings\Temporary Internet Files\Content.IE5\DZ3YYEYE\MC90023411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6888" y="4267200"/>
            <a:ext cx="2906712" cy="210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8006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e Recomendações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8006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pt-BR" sz="3200" b="1" dirty="0" smtClean="0">
                <a:solidFill>
                  <a:srgbClr val="000099"/>
                </a:solidFill>
              </a:rPr>
              <a:t>Dificuldade: E a questão da terminologia?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endParaRPr lang="pt-BR" sz="2800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pt-BR" sz="2800" dirty="0" smtClean="0">
                <a:solidFill>
                  <a:srgbClr val="008000"/>
                </a:solidFill>
              </a:rPr>
              <a:t>Organizações diferentes usam termos diferentes para as mesmas coisas. Não se aflija demais com isto!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pt-BR" sz="2800" dirty="0" smtClean="0">
                <a:solidFill>
                  <a:srgbClr val="000099"/>
                </a:solidFill>
              </a:rPr>
              <a:t>Os termos são sempre flexíveis – equipes até inventam seus próprios termos!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</a:pPr>
            <a:r>
              <a:rPr lang="pt-BR" sz="2800" dirty="0" smtClean="0">
                <a:solidFill>
                  <a:srgbClr val="008000"/>
                </a:solidFill>
              </a:rPr>
              <a:t>O que a equipe precisa entender mesmo 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buNone/>
            </a:pPr>
            <a:r>
              <a:rPr lang="pt-BR" sz="2800" dirty="0" smtClean="0">
                <a:solidFill>
                  <a:srgbClr val="008000"/>
                </a:solidFill>
              </a:rPr>
              <a:t>    são os </a:t>
            </a:r>
            <a:r>
              <a:rPr lang="pt-BR" sz="2800" b="1" u="sng" dirty="0" smtClean="0">
                <a:solidFill>
                  <a:srgbClr val="008000"/>
                </a:solidFill>
              </a:rPr>
              <a:t>conceitos</a:t>
            </a:r>
          </a:p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endParaRPr lang="en-US" sz="3600" dirty="0" smtClean="0">
              <a:solidFill>
                <a:srgbClr val="008000"/>
              </a:solidFill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de-DE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8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8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  <p:bldP spid="22835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</a:rPr>
              <a:t>   </a:t>
            </a:r>
            <a:r>
              <a:rPr lang="pt-BR" sz="2800" b="1" dirty="0" smtClean="0">
                <a:solidFill>
                  <a:srgbClr val="000099"/>
                </a:solidFill>
              </a:rPr>
              <a:t>Dificuldade: A equipe não dispõe de informações suficientes para formular objetivos claros ou metas de redução de ameaças</a:t>
            </a:r>
            <a:r>
              <a:rPr lang="pt-BR" sz="2800" dirty="0" smtClean="0">
                <a:solidFill>
                  <a:srgbClr val="000099"/>
                </a:solidFill>
              </a:rPr>
              <a:t>:</a:t>
            </a:r>
          </a:p>
          <a:p>
            <a:pPr marL="400050" lvl="1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pt-BR" sz="2800" dirty="0" smtClean="0">
                <a:solidFill>
                  <a:srgbClr val="008000"/>
                </a:solidFill>
              </a:rPr>
              <a:t>Definir como </a:t>
            </a:r>
            <a:r>
              <a:rPr lang="pt-BR" sz="2800" dirty="0" err="1" smtClean="0">
                <a:solidFill>
                  <a:srgbClr val="008000"/>
                </a:solidFill>
              </a:rPr>
              <a:t>TBD</a:t>
            </a:r>
            <a:r>
              <a:rPr lang="pt-BR" sz="2800" dirty="0" smtClean="0">
                <a:solidFill>
                  <a:srgbClr val="008000"/>
                </a:solidFill>
              </a:rPr>
              <a:t> (A Ser Desenvolvido) ou descrever o nível de redução de ameaças  ou modificação de estado ecológico que almeja usando a linguagem do corpo 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None/>
              <a:defRPr/>
            </a:pPr>
            <a:r>
              <a:rPr lang="pt-BR" sz="2800" dirty="0" smtClean="0">
                <a:solidFill>
                  <a:srgbClr val="000099"/>
                </a:solidFill>
              </a:rPr>
              <a:t>                  Encontrar a resposta se torna 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  <a:buNone/>
              <a:defRPr/>
            </a:pPr>
            <a:r>
              <a:rPr lang="pt-BR" sz="2800" dirty="0" smtClean="0">
                <a:solidFill>
                  <a:srgbClr val="000099"/>
                </a:solidFill>
              </a:rPr>
              <a:t>                   Atividade #1 -- pesquisa prioritária</a:t>
            </a:r>
          </a:p>
        </p:txBody>
      </p:sp>
      <p:pic>
        <p:nvPicPr>
          <p:cNvPr id="15363" name="Picture 9" descr="C:\Documents and Settings\JYoung\Local Settings\Temporary Internet Files\Content.IE5\OTLS7KBE\MC90007873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5105400"/>
            <a:ext cx="1258888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7244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e Recomendações</a:t>
            </a:r>
          </a:p>
        </p:txBody>
      </p:sp>
      <p:sp>
        <p:nvSpPr>
          <p:cNvPr id="8" name="Down Arrow 7"/>
          <p:cNvSpPr/>
          <p:nvPr/>
        </p:nvSpPr>
        <p:spPr>
          <a:xfrm>
            <a:off x="1295400" y="47244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8006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e Recomendações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10600" cy="48006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pt-BR" sz="3200" b="1" dirty="0" smtClean="0">
                <a:solidFill>
                  <a:srgbClr val="000099"/>
                </a:solidFill>
              </a:rPr>
              <a:t>Dificuldade: O prazo para alcançar os objetivos e metas é longo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sz="3200" dirty="0" smtClean="0">
                <a:solidFill>
                  <a:srgbClr val="000099"/>
                </a:solidFill>
              </a:rPr>
              <a:t>É normal para </a:t>
            </a:r>
            <a:r>
              <a:rPr lang="pt-BR" sz="3200" i="1" dirty="0" smtClean="0">
                <a:solidFill>
                  <a:srgbClr val="000099"/>
                </a:solidFill>
              </a:rPr>
              <a:t>Objetivos e metas de redução de ameaças </a:t>
            </a:r>
            <a:r>
              <a:rPr lang="pt-BR" sz="3200" dirty="0" smtClean="0">
                <a:solidFill>
                  <a:srgbClr val="000099"/>
                </a:solidFill>
              </a:rPr>
              <a:t>ser de longo prazo – é o tempo necessário para chegar-se ao “destino”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sz="3200" dirty="0" smtClean="0">
                <a:solidFill>
                  <a:srgbClr val="000099"/>
                </a:solidFill>
              </a:rPr>
              <a:t>Metas intermediárias geralmente visam prazos mais curtos – passos no caminho</a:t>
            </a:r>
            <a:endParaRPr lang="pt-BR" sz="3200" dirty="0" smtClean="0">
              <a:solidFill>
                <a:srgbClr val="008000"/>
              </a:solidFill>
            </a:endParaRPr>
          </a:p>
          <a:p>
            <a:pPr marL="0" indent="0"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en-US" sz="3200" dirty="0" smtClean="0">
                <a:solidFill>
                  <a:srgbClr val="000099"/>
                </a:solidFill>
              </a:rPr>
              <a:t> </a:t>
            </a:r>
            <a:endParaRPr lang="en-US" sz="3600" dirty="0" smtClean="0">
              <a:solidFill>
                <a:srgbClr val="008000"/>
              </a:solidFill>
            </a:endParaRPr>
          </a:p>
        </p:txBody>
      </p:sp>
      <p:sp>
        <p:nvSpPr>
          <p:cNvPr id="228356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de-DE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8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8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8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8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8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355" grpId="0" build="p" autoUpdateAnimBg="0"/>
      <p:bldP spid="22835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pt-BR" sz="2000" b="1" dirty="0" smtClean="0">
                <a:solidFill>
                  <a:srgbClr val="000099"/>
                </a:solidFill>
              </a:rPr>
              <a:t>   Dificuldade: Estratégias para abordar ameaças classificadas como de nível “Médio”; ou manter viabilidade classificada como “Muito Boa”?</a:t>
            </a: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endParaRPr lang="pt-BR" sz="2000" b="1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  <a:defRPr/>
            </a:pPr>
            <a:r>
              <a:rPr lang="pt-BR" sz="2000" dirty="0" smtClean="0">
                <a:solidFill>
                  <a:srgbClr val="008000"/>
                </a:solidFill>
              </a:rPr>
              <a:t>“Frutos em galhos baixos” (estratégias fáceis ou de baixo custo) são aceitáveis: </a:t>
            </a: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pt-BR" sz="2000" dirty="0" smtClean="0">
                <a:solidFill>
                  <a:srgbClr val="000090"/>
                </a:solidFill>
              </a:rPr>
              <a:t>conquanto que possam conduzir </a:t>
            </a:r>
            <a:r>
              <a:rPr lang="pt-BR" sz="2000" dirty="0" smtClean="0">
                <a:solidFill>
                  <a:srgbClr val="000099"/>
                </a:solidFill>
              </a:rPr>
              <a:t>a um outro nível de estratégia com maior poder de alavancagem ou ajudar a reforçar ou construir uma aliança essencial </a:t>
            </a: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endParaRPr lang="pt-BR" sz="2000" dirty="0" smtClean="0">
              <a:solidFill>
                <a:srgbClr val="008000"/>
              </a:solidFill>
            </a:endParaRP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pt-BR" sz="2000" dirty="0" smtClean="0">
                <a:solidFill>
                  <a:srgbClr val="008000"/>
                </a:solidFill>
              </a:rPr>
              <a:t>se nós suspeitarmos que a ameaça poderá ficar muito pior (como, por exemplo, uma espécie invasora)</a:t>
            </a: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endParaRPr lang="pt-BR" sz="2000" dirty="0" smtClean="0">
              <a:solidFill>
                <a:srgbClr val="000099"/>
              </a:solidFill>
            </a:endParaRPr>
          </a:p>
          <a:p>
            <a:pPr marL="1371600" lvl="2" indent="-514350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pt-BR" sz="2000" dirty="0" smtClean="0">
                <a:solidFill>
                  <a:srgbClr val="000099"/>
                </a:solidFill>
              </a:rPr>
              <a:t>se apesar de ter pouca probabilidade de ocorrer a ameaça tem potencial para gerar impactos catastróficos com, por </a:t>
            </a:r>
            <a:r>
              <a:rPr lang="pt-BR" sz="2000" dirty="0" err="1" smtClean="0">
                <a:solidFill>
                  <a:srgbClr val="000099"/>
                </a:solidFill>
              </a:rPr>
              <a:t>examplo</a:t>
            </a:r>
            <a:r>
              <a:rPr lang="pt-BR" sz="2000" dirty="0" smtClean="0">
                <a:solidFill>
                  <a:srgbClr val="000099"/>
                </a:solidFill>
              </a:rPr>
              <a:t>, um derramamento maciço de petróleo</a:t>
            </a:r>
          </a:p>
          <a:p>
            <a:pPr marL="457200" lvl="1" indent="0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1400" dirty="0" smtClean="0">
              <a:solidFill>
                <a:srgbClr val="008000"/>
              </a:solidFill>
            </a:endParaRPr>
          </a:p>
          <a:p>
            <a:pPr marL="971550" lvl="1" indent="-514350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en-US" sz="1400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SzPct val="60000"/>
              <a:buFontTx/>
              <a:buNone/>
              <a:defRPr/>
            </a:pPr>
            <a:endParaRPr lang="en-US" sz="1400" dirty="0" smtClean="0">
              <a:solidFill>
                <a:srgbClr val="008000"/>
              </a:solidFill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de-DE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7244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</a:t>
            </a:r>
            <a:b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 Recomendações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6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 autoUpdateAnimBg="0"/>
      <p:bldP spid="21606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991600" cy="52578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25000"/>
              </a:spcBef>
              <a:buFontTx/>
              <a:buNone/>
            </a:pPr>
            <a:r>
              <a:rPr lang="pt-BR" sz="2800" b="1" dirty="0" smtClean="0">
                <a:solidFill>
                  <a:srgbClr val="000099"/>
                </a:solidFill>
              </a:rPr>
              <a:t>Dificuldade: Como desenvolver Estratégias quando estas tem metas potencialmente conflitantes?</a:t>
            </a:r>
            <a:endParaRPr lang="pt-BR" sz="2800" b="1" dirty="0" smtClean="0">
              <a:solidFill>
                <a:srgbClr val="008000"/>
              </a:solidFill>
            </a:endParaRPr>
          </a:p>
          <a:p>
            <a:endParaRPr lang="pt-BR" sz="1000" dirty="0" smtClean="0"/>
          </a:p>
          <a:p>
            <a:pPr lvl="1"/>
            <a:r>
              <a:rPr lang="pt-BR" sz="2000" dirty="0" smtClean="0">
                <a:solidFill>
                  <a:srgbClr val="008000"/>
                </a:solidFill>
              </a:rPr>
              <a:t>Lembre-se – uma visão compartilhada ajuda a analisar as opções!</a:t>
            </a:r>
          </a:p>
          <a:p>
            <a:pPr lvl="1"/>
            <a:endParaRPr lang="pt-BR" sz="2000" dirty="0" smtClean="0">
              <a:solidFill>
                <a:srgbClr val="000099"/>
              </a:solidFill>
            </a:endParaRPr>
          </a:p>
          <a:p>
            <a:pPr lvl="1"/>
            <a:r>
              <a:rPr lang="pt-BR" sz="2000" dirty="0" smtClean="0">
                <a:solidFill>
                  <a:srgbClr val="000099"/>
                </a:solidFill>
              </a:rPr>
              <a:t>Mais do que nunca – O processo decisório tem que ser totalmente transparente  e colaborativo.</a:t>
            </a:r>
          </a:p>
          <a:p>
            <a:pPr lvl="1"/>
            <a:endParaRPr lang="pt-BR" sz="2000" dirty="0" smtClean="0">
              <a:solidFill>
                <a:srgbClr val="008000"/>
              </a:solidFill>
            </a:endParaRPr>
          </a:p>
          <a:p>
            <a:pPr lvl="1"/>
            <a:r>
              <a:rPr lang="pt-BR" sz="2000" dirty="0" smtClean="0">
                <a:solidFill>
                  <a:srgbClr val="008000"/>
                </a:solidFill>
              </a:rPr>
              <a:t>Algumas equipes estão utilizando ferramentas de modelagem para iluminar os potenciais </a:t>
            </a:r>
            <a:r>
              <a:rPr lang="pt-BR" sz="2000" dirty="0" smtClean="0">
                <a:solidFill>
                  <a:srgbClr val="00B050"/>
                </a:solidFill>
              </a:rPr>
              <a:t>trade-</a:t>
            </a:r>
            <a:r>
              <a:rPr lang="pt-BR" sz="2000" dirty="0" err="1" smtClean="0">
                <a:solidFill>
                  <a:srgbClr val="00B050"/>
                </a:solidFill>
              </a:rPr>
              <a:t>offs</a:t>
            </a:r>
            <a:r>
              <a:rPr lang="pt-BR" sz="2000" dirty="0" smtClean="0">
                <a:solidFill>
                  <a:srgbClr val="00B050"/>
                </a:solidFill>
              </a:rPr>
              <a:t> </a:t>
            </a:r>
            <a:r>
              <a:rPr lang="pt-BR" sz="2000" dirty="0" smtClean="0">
                <a:solidFill>
                  <a:srgbClr val="008000"/>
                </a:solidFill>
              </a:rPr>
              <a:t>entre as diversas alternativas. Alguns exemplos são:</a:t>
            </a:r>
          </a:p>
          <a:p>
            <a:pPr lvl="2"/>
            <a:r>
              <a:rPr lang="en-US" sz="1800" dirty="0" err="1" smtClean="0">
                <a:solidFill>
                  <a:srgbClr val="000099"/>
                </a:solidFill>
              </a:rPr>
              <a:t>InVEST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</a:p>
          <a:p>
            <a:pPr lvl="2"/>
            <a:r>
              <a:rPr lang="en-US" sz="1800" dirty="0" err="1" smtClean="0">
                <a:solidFill>
                  <a:srgbClr val="000099"/>
                </a:solidFill>
              </a:rPr>
              <a:t>ECOSAUT</a:t>
            </a:r>
            <a:r>
              <a:rPr lang="en-US" sz="1800" dirty="0" smtClean="0">
                <a:solidFill>
                  <a:srgbClr val="000099"/>
                </a:solidFill>
              </a:rPr>
              <a:t> </a:t>
            </a:r>
          </a:p>
          <a:p>
            <a:pPr lvl="2"/>
            <a:r>
              <a:rPr lang="en-US" sz="1800" dirty="0" err="1" smtClean="0">
                <a:solidFill>
                  <a:srgbClr val="000099"/>
                </a:solidFill>
              </a:rPr>
              <a:t>Marxan</a:t>
            </a:r>
            <a:r>
              <a:rPr lang="en-US" sz="1800" dirty="0" smtClean="0">
                <a:solidFill>
                  <a:srgbClr val="000099"/>
                </a:solidFill>
              </a:rPr>
              <a:t> with Zones </a:t>
            </a:r>
          </a:p>
          <a:p>
            <a:pPr lvl="2"/>
            <a:r>
              <a:rPr lang="en-US" sz="1800" dirty="0" err="1" smtClean="0">
                <a:solidFill>
                  <a:srgbClr val="000099"/>
                </a:solidFill>
              </a:rPr>
              <a:t>Previsão</a:t>
            </a:r>
            <a:r>
              <a:rPr lang="en-US" sz="1800" dirty="0" smtClean="0">
                <a:solidFill>
                  <a:srgbClr val="000099"/>
                </a:solidFill>
              </a:rPr>
              <a:t> de </a:t>
            </a:r>
            <a:r>
              <a:rPr lang="en-US" sz="1800" dirty="0" err="1" smtClean="0">
                <a:solidFill>
                  <a:srgbClr val="000099"/>
                </a:solidFill>
              </a:rPr>
              <a:t>Paisagens</a:t>
            </a:r>
            <a:endParaRPr lang="en-US" sz="18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SzPct val="60000"/>
              <a:buFontTx/>
              <a:buNone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609600" y="3429000"/>
            <a:ext cx="7848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Clr>
                <a:srgbClr val="666633"/>
              </a:buClr>
              <a:buFontTx/>
              <a:buChar char="•"/>
            </a:pPr>
            <a:endParaRPr lang="de-DE" sz="2000" b="1">
              <a:solidFill>
                <a:srgbClr val="666633"/>
              </a:solidFill>
              <a:latin typeface="Comic Sans MS" pitchFamily="66" charset="0"/>
            </a:endParaRP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8768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</a:t>
            </a:r>
            <a:b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 Recomendações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6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6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6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160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6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16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3960813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pt-BR" sz="3200" b="1" dirty="0" smtClean="0">
                <a:solidFill>
                  <a:srgbClr val="000099"/>
                </a:solidFill>
              </a:rPr>
              <a:t>Dificuldade: Estratégias demais</a:t>
            </a:r>
          </a:p>
          <a:p>
            <a:pPr marL="0" indent="0">
              <a:buFontTx/>
              <a:buNone/>
              <a:defRPr/>
            </a:pPr>
            <a:endParaRPr lang="pt-BR" sz="3600" dirty="0" smtClean="0">
              <a:solidFill>
                <a:srgbClr val="000099"/>
              </a:solidFill>
            </a:endParaRPr>
          </a:p>
          <a:p>
            <a:pPr>
              <a:defRPr/>
            </a:pPr>
            <a:r>
              <a:rPr lang="pt-BR" sz="3200" dirty="0" smtClean="0">
                <a:solidFill>
                  <a:srgbClr val="008000"/>
                </a:solidFill>
              </a:rPr>
              <a:t>Estabeleça um conjunto de critérios e avalie e estabeleça prioridades entre benefícios, custos, riscos, etc.</a:t>
            </a:r>
          </a:p>
          <a:p>
            <a:pPr>
              <a:defRPr/>
            </a:pPr>
            <a:endParaRPr lang="pt-BR" sz="3200" dirty="0" smtClean="0">
              <a:solidFill>
                <a:srgbClr val="008000"/>
              </a:solidFill>
            </a:endParaRPr>
          </a:p>
          <a:p>
            <a:pPr>
              <a:defRPr/>
            </a:pPr>
            <a:r>
              <a:rPr lang="pt-BR" sz="3200" dirty="0" smtClean="0">
                <a:solidFill>
                  <a:srgbClr val="000099"/>
                </a:solidFill>
              </a:rPr>
              <a:t>Convide seus colegas para revisar as estratégias</a:t>
            </a:r>
          </a:p>
          <a:p>
            <a:pPr marL="0" indent="0"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sp>
        <p:nvSpPr>
          <p:cNvPr id="19459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4958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</a:t>
            </a:r>
            <a:b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 Recomendações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51816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r>
              <a:rPr lang="pt-BR" sz="3200" b="1" dirty="0" smtClean="0">
                <a:solidFill>
                  <a:srgbClr val="000099"/>
                </a:solidFill>
              </a:rPr>
              <a:t>Dificuldade: Qual nível de detalhe é preciso no estágio inicial?</a:t>
            </a: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pt-BR" b="1" dirty="0" smtClean="0">
                <a:solidFill>
                  <a:srgbClr val="008000"/>
                </a:solidFill>
              </a:rPr>
              <a:t>Não suponha </a:t>
            </a:r>
            <a:r>
              <a:rPr lang="pt-BR" dirty="0" smtClean="0">
                <a:solidFill>
                  <a:srgbClr val="008000"/>
                </a:solidFill>
              </a:rPr>
              <a:t>que a equipe sabe tudo que precisa para completar todas as estratégias.  As ações (atividades) evoluem e são construídas na base da experiência.</a:t>
            </a:r>
            <a:endParaRPr lang="pt-BR" dirty="0" smtClean="0">
              <a:solidFill>
                <a:srgbClr val="000099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buFontTx/>
              <a:buNone/>
              <a:defRPr/>
            </a:pPr>
            <a:endParaRPr lang="pt-BR" dirty="0" smtClean="0">
              <a:solidFill>
                <a:srgbClr val="008000"/>
              </a:solidFill>
            </a:endParaRPr>
          </a:p>
          <a:p>
            <a:pPr lvl="1" eaLnBrk="1" hangingPunct="1">
              <a:lnSpc>
                <a:spcPct val="110000"/>
              </a:lnSpc>
              <a:spcBef>
                <a:spcPct val="10000"/>
              </a:spcBef>
              <a:defRPr/>
            </a:pPr>
            <a:r>
              <a:rPr lang="pt-BR" b="1" dirty="0" smtClean="0">
                <a:solidFill>
                  <a:srgbClr val="000099"/>
                </a:solidFill>
              </a:rPr>
              <a:t>Incentive </a:t>
            </a:r>
            <a:r>
              <a:rPr lang="pt-BR" dirty="0" smtClean="0">
                <a:solidFill>
                  <a:srgbClr val="000099"/>
                </a:solidFill>
              </a:rPr>
              <a:t>as equipes a pensarem sobre alguns dos próximos passos como meio de colocar o processo          em andamento</a:t>
            </a:r>
          </a:p>
          <a:p>
            <a:pPr eaLnBrk="1" hangingPunct="1">
              <a:lnSpc>
                <a:spcPct val="110000"/>
              </a:lnSpc>
              <a:spcBef>
                <a:spcPct val="10000"/>
              </a:spcBef>
              <a:buSzPct val="60000"/>
              <a:buFont typeface="Monotype Sorts" pitchFamily="2" charset="2"/>
              <a:buChar char="u"/>
              <a:defRPr/>
            </a:pPr>
            <a:endParaRPr lang="en-US" sz="28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20483" name="Object 2"/>
          <p:cNvGraphicFramePr>
            <a:graphicFrameLocks noChangeAspect="1"/>
          </p:cNvGraphicFramePr>
          <p:nvPr/>
        </p:nvGraphicFramePr>
        <p:xfrm>
          <a:off x="8229600" y="5486400"/>
          <a:ext cx="611188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Clip" r:id="rId4" imgW="3247313" imgH="5879194" progId="">
                  <p:embed/>
                </p:oleObj>
              </mc:Choice>
              <mc:Fallback>
                <p:oleObj name="Clip" r:id="rId4" imgW="3247313" imgH="5879194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9600" y="5486400"/>
                        <a:ext cx="611188" cy="110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800600" cy="1143000"/>
          </a:xfrm>
          <a:noFill/>
        </p:spPr>
        <p:txBody>
          <a:bodyPr/>
          <a:lstStyle/>
          <a:p>
            <a:pPr eaLnBrk="1" hangingPunct="1"/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Dificuldades Comuns </a:t>
            </a:r>
            <a:b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pt-BR" sz="32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 Recomendações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6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343400" cy="914400"/>
          </a:xfrm>
          <a:noFill/>
        </p:spPr>
        <p:txBody>
          <a:bodyPr/>
          <a:lstStyle/>
          <a:p>
            <a:pPr eaLnBrk="1" hangingPunct="1"/>
            <a:r>
              <a:rPr lang="pt-BR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Dicas Úteis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7467600" cy="5105400"/>
          </a:xfrm>
        </p:spPr>
        <p:txBody>
          <a:bodyPr/>
          <a:lstStyle/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pt-BR" dirty="0" smtClean="0">
                <a:solidFill>
                  <a:srgbClr val="000099"/>
                </a:solidFill>
              </a:rPr>
              <a:t>Não poupe esforços para garantir que  para este passo do processo a equipe inclua: </a:t>
            </a: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dirty="0" smtClean="0">
                <a:solidFill>
                  <a:srgbClr val="000099"/>
                </a:solidFill>
              </a:rPr>
              <a:t>Pessoas hábeis em</a:t>
            </a:r>
            <a:r>
              <a:rPr lang="pt-BR" u="sng" dirty="0" smtClean="0">
                <a:solidFill>
                  <a:srgbClr val="000099"/>
                </a:solidFill>
              </a:rPr>
              <a:t> pensar estrategicamente</a:t>
            </a: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dirty="0" smtClean="0">
                <a:solidFill>
                  <a:srgbClr val="008000"/>
                </a:solidFill>
              </a:rPr>
              <a:t>Pessoas com grande </a:t>
            </a:r>
            <a:r>
              <a:rPr lang="pt-BR" u="sng" dirty="0" smtClean="0">
                <a:solidFill>
                  <a:srgbClr val="008000"/>
                </a:solidFill>
              </a:rPr>
              <a:t>experiência em conservação</a:t>
            </a:r>
            <a:r>
              <a:rPr lang="pt-BR" dirty="0" smtClean="0">
                <a:solidFill>
                  <a:srgbClr val="008000"/>
                </a:solidFill>
              </a:rPr>
              <a:t> que já conhecem as ameaças a serem confrontadas</a:t>
            </a:r>
          </a:p>
          <a:p>
            <a:pPr marL="514350" indent="-514350"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dirty="0" smtClean="0">
                <a:solidFill>
                  <a:srgbClr val="000099"/>
                </a:solidFill>
              </a:rPr>
              <a:t>Pessoas com </a:t>
            </a:r>
            <a:r>
              <a:rPr lang="pt-BR" u="sng" dirty="0" smtClean="0">
                <a:solidFill>
                  <a:srgbClr val="000099"/>
                </a:solidFill>
              </a:rPr>
              <a:t>conhecimento dos atores </a:t>
            </a:r>
            <a:r>
              <a:rPr lang="pt-BR" dirty="0" smtClean="0">
                <a:solidFill>
                  <a:srgbClr val="000099"/>
                </a:solidFill>
              </a:rPr>
              <a:t>envolvidos e as necessidades das pessoas da comunidade.</a:t>
            </a:r>
          </a:p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r>
              <a:rPr lang="pt-BR" dirty="0" smtClean="0">
                <a:solidFill>
                  <a:srgbClr val="008000"/>
                </a:solidFill>
              </a:rPr>
              <a:t>Para conduzir este passo é imprescindível que a composição da equipe seja apropriada.</a:t>
            </a:r>
          </a:p>
        </p:txBody>
      </p:sp>
      <p:pic>
        <p:nvPicPr>
          <p:cNvPr id="21508" name="Picture 4" descr="C:\Documents and Settings\JYoung\Local Settings\Temporary Internet Files\Content.IE5\GE3W9MSK\MC90007874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447800"/>
            <a:ext cx="1260475" cy="514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114800" cy="914400"/>
          </a:xfrm>
          <a:noFill/>
        </p:spPr>
        <p:txBody>
          <a:bodyPr/>
          <a:lstStyle/>
          <a:p>
            <a:pPr eaLnBrk="1" hangingPunct="1"/>
            <a:r>
              <a:rPr lang="pt-BR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Dicas Úteis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7630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sz="3200" dirty="0" smtClean="0">
                <a:solidFill>
                  <a:srgbClr val="008000"/>
                </a:solidFill>
              </a:rPr>
              <a:t>Reúna a equipe num local tranquilo distante do seu local de trabalho.  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sz="3200" dirty="0" smtClean="0">
                <a:solidFill>
                  <a:srgbClr val="000099"/>
                </a:solidFill>
              </a:rPr>
              <a:t>Use a análise situacional que a equipe produziu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sz="3200" dirty="0" smtClean="0">
                <a:solidFill>
                  <a:srgbClr val="008000"/>
                </a:solidFill>
              </a:rPr>
              <a:t>Desenvolva um objetivo e uma meta de redução de ameaças bastante claros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  <a:defRPr/>
            </a:pPr>
            <a:r>
              <a:rPr lang="pt-BR" sz="3200" u="sng" dirty="0" smtClean="0">
                <a:solidFill>
                  <a:srgbClr val="000099"/>
                </a:solidFill>
              </a:rPr>
              <a:t>Lembre-se, o ato de pensar nos Objetivos e Metas é a chave para mudar o foco do pensamento para as soluções</a:t>
            </a:r>
            <a:r>
              <a:rPr lang="pt-BR" sz="3200" dirty="0" smtClean="0">
                <a:solidFill>
                  <a:srgbClr val="000099"/>
                </a:solidFill>
              </a:rPr>
              <a:t>!</a:t>
            </a:r>
          </a:p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ct val="50000"/>
              </a:spcBef>
              <a:buClr>
                <a:schemeClr val="tx1"/>
              </a:buClr>
              <a:buFontTx/>
              <a:buNone/>
              <a:defRPr/>
            </a:pPr>
            <a:endParaRPr lang="en-US" sz="3600" dirty="0" smtClean="0">
              <a:solidFill>
                <a:srgbClr val="008000"/>
              </a:solidFill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362200"/>
            <a:ext cx="8686800" cy="2895600"/>
          </a:xfrm>
        </p:spPr>
        <p:txBody>
          <a:bodyPr/>
          <a:lstStyle/>
          <a:p>
            <a:pPr marL="0" indent="0" eaLnBrk="1" hangingPunct="1">
              <a:buClr>
                <a:schemeClr val="tx1"/>
              </a:buClr>
              <a:buFontTx/>
              <a:buNone/>
            </a:pPr>
            <a:r>
              <a:rPr lang="pt-BR" sz="3200" dirty="0" smtClean="0">
                <a:solidFill>
                  <a:srgbClr val="000099"/>
                </a:solidFill>
              </a:rPr>
              <a:t>Qual intervenção ou combinação de intervenções poderia restaurar o(s) alvo(s) ou reduzir a(s) ameaça(s)?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2672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Qual é a Pergunta a fazer?</a:t>
            </a:r>
          </a:p>
        </p:txBody>
      </p:sp>
      <p:sp>
        <p:nvSpPr>
          <p:cNvPr id="5124" name="TextBox 1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114800" cy="914400"/>
          </a:xfrm>
          <a:noFill/>
        </p:spPr>
        <p:txBody>
          <a:bodyPr/>
          <a:lstStyle/>
          <a:p>
            <a:pPr eaLnBrk="1" hangingPunct="1"/>
            <a:r>
              <a:rPr lang="pt-BR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Dicas Úteis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7630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t-BR" sz="3200" dirty="0" smtClean="0">
                <a:solidFill>
                  <a:srgbClr val="000099"/>
                </a:solidFill>
              </a:rPr>
              <a:t>Estimule Tempestades de Ideias! </a:t>
            </a:r>
          </a:p>
          <a:p>
            <a:pPr lvl="1" eaLnBrk="1" hangingPunct="1">
              <a:spcBef>
                <a:spcPct val="50000"/>
              </a:spcBef>
              <a:buClr>
                <a:schemeClr val="tx1"/>
              </a:buClr>
            </a:pPr>
            <a:r>
              <a:rPr lang="pt-BR" dirty="0" smtClean="0">
                <a:solidFill>
                  <a:srgbClr val="008000"/>
                </a:solidFill>
              </a:rPr>
              <a:t>Estimule as equipes a pensar fora dos moldes convencionais e a usar as listas de ideias que criaram antes de decidir quais serão executadas</a:t>
            </a:r>
            <a:endParaRPr lang="pt-BR" sz="3200" dirty="0" smtClean="0">
              <a:solidFill>
                <a:srgbClr val="000099"/>
              </a:solidFill>
            </a:endParaRP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t-BR" sz="2800" dirty="0" smtClean="0">
                <a:solidFill>
                  <a:srgbClr val="000099"/>
                </a:solidFill>
              </a:rPr>
              <a:t>Misture as pessoas nos grupos, estimule-as, pense em maneiras de provocar o pensamento criativo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t-BR" sz="2800" dirty="0" smtClean="0">
                <a:solidFill>
                  <a:srgbClr val="008000"/>
                </a:solidFill>
              </a:rPr>
              <a:t>Questione estratégias com cara de                      “o “o mesmo de sempre”</a:t>
            </a: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3557" name="Picture 5" descr="C:\Documents and Settings\JYoung\Local Settings\Temporary Internet Files\Content.IE5\83G2ZPFS\MC90007877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4495800"/>
            <a:ext cx="2322513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7696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pt-BR" sz="3200" i="1" dirty="0" smtClean="0">
                <a:solidFill>
                  <a:srgbClr val="000099"/>
                </a:solidFill>
              </a:rPr>
              <a:t>investigar, investigar, investigar...</a:t>
            </a:r>
            <a:r>
              <a:rPr lang="pt-BR" sz="3200" dirty="0" smtClean="0">
                <a:solidFill>
                  <a:srgbClr val="000099"/>
                </a:solidFill>
              </a:rPr>
              <a:t> as fontes de estresse, causas indiretas atuais ou em potencial, possíveis oportunidades</a:t>
            </a:r>
            <a:endParaRPr lang="pt-BR" sz="1400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pt-BR" sz="3200" dirty="0" smtClean="0">
                <a:solidFill>
                  <a:srgbClr val="008000"/>
                </a:solidFill>
              </a:rPr>
              <a:t>Quem pode ganhar e quem pode perder se esta meta for alcançada?</a:t>
            </a:r>
            <a:endParaRPr lang="pt-BR" sz="16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pt-BR" sz="3200" dirty="0" smtClean="0">
                <a:solidFill>
                  <a:srgbClr val="000099"/>
                </a:solidFill>
              </a:rPr>
              <a:t>Quais são os atores-chave?</a:t>
            </a:r>
            <a:r>
              <a:rPr lang="pt-BR" sz="3200" dirty="0" smtClean="0">
                <a:solidFill>
                  <a:srgbClr val="FF0000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pt-BR" sz="2800" dirty="0" smtClean="0">
                <a:solidFill>
                  <a:srgbClr val="008000"/>
                </a:solidFill>
              </a:rPr>
              <a:t>O que os </a:t>
            </a:r>
            <a:r>
              <a:rPr lang="pt-BR" sz="2800" u="sng" dirty="0" smtClean="0">
                <a:solidFill>
                  <a:srgbClr val="008000"/>
                </a:solidFill>
              </a:rPr>
              <a:t>motiva</a:t>
            </a:r>
            <a:r>
              <a:rPr lang="pt-BR" sz="2800" dirty="0" smtClean="0">
                <a:solidFill>
                  <a:srgbClr val="008000"/>
                </a:solidFill>
              </a:rPr>
              <a:t>?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</a:pPr>
            <a:r>
              <a:rPr lang="pt-BR" sz="2800" dirty="0" smtClean="0">
                <a:solidFill>
                  <a:srgbClr val="000099"/>
                </a:solidFill>
              </a:rPr>
              <a:t> O que eles precisam fazer, ou evitar de fazer? 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en-US" sz="3200" dirty="0" smtClean="0"/>
          </a:p>
        </p:txBody>
      </p:sp>
      <p:pic>
        <p:nvPicPr>
          <p:cNvPr id="24579" name="Picture 5" descr="C:\Documents and Settings\JYoung\Local Settings\Temporary Internet Files\Content.IE5\OTLS7KBE\MC90007875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162800" y="3962400"/>
            <a:ext cx="2133600" cy="226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343400" cy="914400"/>
          </a:xfrm>
          <a:noFill/>
        </p:spPr>
        <p:txBody>
          <a:bodyPr/>
          <a:lstStyle/>
          <a:p>
            <a:pPr eaLnBrk="1" hangingPunct="1"/>
            <a:r>
              <a:rPr lang="pt-BR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Dica Úteis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58200" cy="51054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t-BR" sz="2800" dirty="0" smtClean="0">
                <a:solidFill>
                  <a:srgbClr val="000099"/>
                </a:solidFill>
              </a:rPr>
              <a:t>Modelos de cadeias de resultados servem para testar a lógica das estratégias da sua equipe e podem revelar onde faltam ações e atividades no seu Plano</a:t>
            </a:r>
            <a:endParaRPr lang="pt-BR" sz="3200" dirty="0" smtClean="0"/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t-BR" sz="2800" dirty="0" smtClean="0">
                <a:solidFill>
                  <a:srgbClr val="008000"/>
                </a:solidFill>
              </a:rPr>
              <a:t>O </a:t>
            </a:r>
            <a:r>
              <a:rPr lang="pt-BR" sz="2800" dirty="0" err="1" smtClean="0">
                <a:solidFill>
                  <a:srgbClr val="008000"/>
                </a:solidFill>
              </a:rPr>
              <a:t>Miradi</a:t>
            </a:r>
            <a:r>
              <a:rPr lang="pt-BR" sz="2800" dirty="0" smtClean="0">
                <a:solidFill>
                  <a:srgbClr val="008000"/>
                </a:solidFill>
              </a:rPr>
              <a:t> é ótimo mas... poderá ser mais fácil usar </a:t>
            </a:r>
            <a:r>
              <a:rPr lang="pt-BR" sz="2800" dirty="0" err="1" smtClean="0">
                <a:solidFill>
                  <a:srgbClr val="008000"/>
                </a:solidFill>
              </a:rPr>
              <a:t>flipchart</a:t>
            </a:r>
            <a:r>
              <a:rPr lang="pt-BR" sz="2800" dirty="0" smtClean="0">
                <a:solidFill>
                  <a:srgbClr val="008000"/>
                </a:solidFill>
              </a:rPr>
              <a:t> ou </a:t>
            </a:r>
            <a:r>
              <a:rPr lang="pt-BR" sz="2800" dirty="0" err="1" smtClean="0">
                <a:solidFill>
                  <a:srgbClr val="008000"/>
                </a:solidFill>
              </a:rPr>
              <a:t>ppt</a:t>
            </a:r>
            <a:r>
              <a:rPr lang="pt-BR" sz="2800" dirty="0" smtClean="0">
                <a:solidFill>
                  <a:srgbClr val="008000"/>
                </a:solidFill>
              </a:rPr>
              <a:t> para  apresentar as </a:t>
            </a:r>
            <a:r>
              <a:rPr lang="pt-BR" sz="2800" smtClean="0">
                <a:solidFill>
                  <a:srgbClr val="008000"/>
                </a:solidFill>
              </a:rPr>
              <a:t>estratégias em uma </a:t>
            </a:r>
            <a:r>
              <a:rPr lang="pt-BR" sz="2800" dirty="0" smtClean="0">
                <a:solidFill>
                  <a:srgbClr val="008000"/>
                </a:solidFill>
              </a:rPr>
              <a:t>oficina</a:t>
            </a: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343400" cy="914400"/>
          </a:xfrm>
          <a:noFill/>
        </p:spPr>
        <p:txBody>
          <a:bodyPr/>
          <a:lstStyle/>
          <a:p>
            <a:pPr eaLnBrk="1" hangingPunct="1"/>
            <a:r>
              <a:rPr lang="pt-BR" sz="44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Dicas Úteis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28800" y="0"/>
            <a:ext cx="4038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6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EXERCÍCIO</a:t>
            </a:r>
            <a:endParaRPr lang="en-US" sz="36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81000" y="1828800"/>
            <a:ext cx="8763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endParaRPr lang="de-DE" sz="2400">
              <a:solidFill>
                <a:srgbClr val="008000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867400" y="152400"/>
            <a:ext cx="304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32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Determinando Objetivos</a:t>
            </a:r>
            <a:endParaRPr lang="pt-BR" sz="32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1509" name="Rectangle 3"/>
          <p:cNvSpPr txBox="1">
            <a:spLocks noChangeArrowheads="1"/>
          </p:cNvSpPr>
          <p:nvPr/>
        </p:nvSpPr>
        <p:spPr bwMode="auto">
          <a:xfrm>
            <a:off x="304800" y="14478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tx1"/>
              </a:buClr>
            </a:pPr>
            <a:r>
              <a:rPr lang="pt-BR" sz="2800" b="1" dirty="0" smtClean="0">
                <a:solidFill>
                  <a:schemeClr val="accent2"/>
                </a:solidFill>
              </a:rPr>
              <a:t>INSTRUÇÕES</a:t>
            </a:r>
            <a:r>
              <a:rPr lang="pt-BR" sz="2800" dirty="0" smtClean="0">
                <a:solidFill>
                  <a:schemeClr val="accent2"/>
                </a:solidFill>
              </a:rPr>
              <a:t>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800" u="sng" dirty="0" smtClean="0">
                <a:solidFill>
                  <a:srgbClr val="008000"/>
                </a:solidFill>
              </a:rPr>
              <a:t>Grupo 1</a:t>
            </a:r>
            <a:r>
              <a:rPr lang="pt-BR" sz="2800" dirty="0" smtClean="0">
                <a:solidFill>
                  <a:srgbClr val="008000"/>
                </a:solidFill>
              </a:rPr>
              <a:t>: </a:t>
            </a:r>
            <a:r>
              <a:rPr lang="pt-BR" sz="2800" b="1" dirty="0" smtClean="0">
                <a:solidFill>
                  <a:srgbClr val="008000"/>
                </a:solidFill>
              </a:rPr>
              <a:t>Mariana (líder)</a:t>
            </a:r>
            <a:r>
              <a:rPr lang="pt-BR" sz="2800" dirty="0" smtClean="0">
                <a:solidFill>
                  <a:srgbClr val="008000"/>
                </a:solidFill>
              </a:rPr>
              <a:t>, </a:t>
            </a:r>
            <a:r>
              <a:rPr lang="pt-BR" sz="2800" dirty="0" err="1" smtClean="0">
                <a:solidFill>
                  <a:srgbClr val="008000"/>
                </a:solidFill>
              </a:rPr>
              <a:t>Jasy</a:t>
            </a:r>
            <a:r>
              <a:rPr lang="pt-BR" sz="2800" dirty="0" smtClean="0">
                <a:solidFill>
                  <a:srgbClr val="008000"/>
                </a:solidFill>
              </a:rPr>
              <a:t>, Jane, Luiz Felipe, Ligia, </a:t>
            </a:r>
            <a:r>
              <a:rPr lang="pt-BR" sz="2800" dirty="0" err="1" smtClean="0">
                <a:solidFill>
                  <a:srgbClr val="008000"/>
                </a:solidFill>
              </a:rPr>
              <a:t>Desireé</a:t>
            </a:r>
            <a:r>
              <a:rPr lang="pt-BR" sz="2800" dirty="0" smtClean="0">
                <a:solidFill>
                  <a:srgbClr val="008000"/>
                </a:solidFill>
              </a:rPr>
              <a:t>, Cléa, </a:t>
            </a:r>
            <a:r>
              <a:rPr lang="pt-BR" sz="2800" b="1" dirty="0" smtClean="0">
                <a:solidFill>
                  <a:srgbClr val="008000"/>
                </a:solidFill>
              </a:rPr>
              <a:t>Tiago (facilitador)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 sz="2800" b="1" dirty="0" smtClean="0">
              <a:solidFill>
                <a:srgbClr val="008000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r>
              <a:rPr lang="pt-BR" sz="2800" u="sng" dirty="0" smtClean="0">
                <a:solidFill>
                  <a:srgbClr val="000090"/>
                </a:solidFill>
              </a:rPr>
              <a:t>Grupo 2</a:t>
            </a:r>
            <a:r>
              <a:rPr lang="pt-BR" sz="2800" dirty="0" smtClean="0">
                <a:solidFill>
                  <a:srgbClr val="000090"/>
                </a:solidFill>
              </a:rPr>
              <a:t>: </a:t>
            </a:r>
            <a:r>
              <a:rPr lang="pt-BR" sz="2800" b="1" dirty="0" smtClean="0">
                <a:solidFill>
                  <a:srgbClr val="000090"/>
                </a:solidFill>
              </a:rPr>
              <a:t>Reinaldo (líder), </a:t>
            </a:r>
            <a:r>
              <a:rPr lang="pt-BR" sz="2800" dirty="0" err="1" smtClean="0">
                <a:solidFill>
                  <a:srgbClr val="000090"/>
                </a:solidFill>
              </a:rPr>
              <a:t>Hânia</a:t>
            </a:r>
            <a:r>
              <a:rPr lang="pt-BR" sz="2800" dirty="0" smtClean="0">
                <a:solidFill>
                  <a:srgbClr val="000090"/>
                </a:solidFill>
              </a:rPr>
              <a:t>, Gustavo, Cris, Leda, Andrea, Philippe, </a:t>
            </a:r>
            <a:r>
              <a:rPr lang="pt-BR" sz="2800" b="1" dirty="0" smtClean="0">
                <a:solidFill>
                  <a:srgbClr val="000090"/>
                </a:solidFill>
              </a:rPr>
              <a:t>Osvaldo (facilitador)</a:t>
            </a:r>
          </a:p>
        </p:txBody>
      </p:sp>
    </p:spTree>
    <p:extLst>
      <p:ext uri="{BB962C8B-B14F-4D97-AF65-F5344CB8AC3E}">
        <p14:creationId xmlns:p14="http://schemas.microsoft.com/office/powerpoint/2010/main" val="3966894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28800" y="0"/>
            <a:ext cx="441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INSTRUÇÕES PARA O  EXERCÍCIO 8B</a:t>
            </a:r>
            <a:endParaRPr lang="en-US" sz="32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81000" y="1828800"/>
            <a:ext cx="8763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endParaRPr lang="de-DE" sz="2400">
              <a:solidFill>
                <a:srgbClr val="008000"/>
              </a:solidFill>
            </a:endParaRPr>
          </a:p>
        </p:txBody>
      </p:sp>
      <p:sp>
        <p:nvSpPr>
          <p:cNvPr id="21509" name="Rectangle 3"/>
          <p:cNvSpPr txBox="1">
            <a:spLocks noChangeArrowheads="1"/>
          </p:cNvSpPr>
          <p:nvPr/>
        </p:nvSpPr>
        <p:spPr bwMode="auto">
          <a:xfrm>
            <a:off x="304800" y="14478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pt-BR" b="1" dirty="0" smtClean="0">
                <a:solidFill>
                  <a:srgbClr val="008000"/>
                </a:solidFill>
              </a:rPr>
              <a:t>OBJETIVO: Praticar a facilitação do processo de determinação de objetivos e metas </a:t>
            </a:r>
            <a:br>
              <a:rPr lang="pt-BR" b="1" dirty="0" smtClean="0">
                <a:solidFill>
                  <a:srgbClr val="008000"/>
                </a:solidFill>
              </a:rPr>
            </a:br>
            <a:endParaRPr lang="pt-BR" sz="1000" b="1" dirty="0" smtClean="0">
              <a:solidFill>
                <a:srgbClr val="00800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>
                <a:solidFill>
                  <a:srgbClr val="000090"/>
                </a:solidFill>
              </a:rPr>
              <a:t>Facilitador esclarece dúvidas e convida uma pessoa a ser </a:t>
            </a:r>
            <a:r>
              <a:rPr lang="pt-BR" dirty="0" err="1">
                <a:solidFill>
                  <a:srgbClr val="000090"/>
                </a:solidFill>
              </a:rPr>
              <a:t>co</a:t>
            </a:r>
            <a:r>
              <a:rPr lang="pt-BR" dirty="0">
                <a:solidFill>
                  <a:srgbClr val="000090"/>
                </a:solidFill>
              </a:rPr>
              <a:t>-facilitador.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8000"/>
                </a:solidFill>
              </a:rPr>
              <a:t>Facilitador auxilia Grupo a selecionar um objetivo ou uma meta (baseada na apresentação).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0090"/>
                </a:solidFill>
              </a:rPr>
              <a:t>Os apresentadores (Reinaldo e Mariana) fazem papel de líder de equipe: irão receber os comentários dos outros sobre o objetivo ou meta</a:t>
            </a:r>
            <a:r>
              <a:rPr lang="pt-BR" dirty="0">
                <a:solidFill>
                  <a:srgbClr val="000090"/>
                </a:solidFill>
              </a:rPr>
              <a:t> </a:t>
            </a:r>
            <a:r>
              <a:rPr lang="pt-BR" dirty="0" smtClean="0">
                <a:solidFill>
                  <a:srgbClr val="000090"/>
                </a:solidFill>
              </a:rPr>
              <a:t>selecionada.</a:t>
            </a:r>
            <a:endParaRPr lang="pt-BR" b="1" dirty="0" smtClean="0">
              <a:solidFill>
                <a:srgbClr val="00009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err="1" smtClean="0">
                <a:solidFill>
                  <a:srgbClr val="008000"/>
                </a:solidFill>
              </a:rPr>
              <a:t>Co</a:t>
            </a:r>
            <a:r>
              <a:rPr lang="pt-BR" dirty="0" smtClean="0">
                <a:solidFill>
                  <a:srgbClr val="008000"/>
                </a:solidFill>
              </a:rPr>
              <a:t>-facilitador controla horário e revê teoria, inclusive lembrando (discretamente) o facilitador sobre dicas de facilitação.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0090"/>
                </a:solidFill>
              </a:rPr>
              <a:t>Após todos terem feito comentários sobre a meta/objetivo, devem refiná-lo com o auxílio do facilitador. UTILIZEM PERGUNTAS-CHAVE !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8000"/>
                </a:solidFill>
              </a:rPr>
              <a:t>10 minutos antes do final, Grupo discute, de forma construtiva, o desempenho do Facilitador.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0090"/>
                </a:solidFill>
              </a:rPr>
              <a:t>Facilitador compartilha impressões sobre comentários do grupo.</a:t>
            </a:r>
          </a:p>
          <a:p>
            <a:pPr lvl="1" algn="ctr">
              <a:spcBef>
                <a:spcPct val="20000"/>
              </a:spcBef>
              <a:buClr>
                <a:schemeClr val="tx1"/>
              </a:buClr>
            </a:pPr>
            <a:r>
              <a:rPr lang="pt-BR" dirty="0" smtClean="0">
                <a:solidFill>
                  <a:srgbClr val="008000"/>
                </a:solidFill>
              </a:rPr>
              <a:t>TEMPO: 30 minutos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pt-BR" dirty="0" smtClean="0">
              <a:solidFill>
                <a:srgbClr val="00009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pt-BR" dirty="0" smtClean="0">
              <a:solidFill>
                <a:srgbClr val="00800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pt-BR" dirty="0" smtClean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 dirty="0" smtClean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867400" y="152400"/>
            <a:ext cx="304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Determinando Objetivos</a:t>
            </a:r>
            <a:endParaRPr lang="pt-BR" sz="28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56281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828800" y="0"/>
            <a:ext cx="4419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INSTRUÇÕES PARA O  EXERCÍCIO 8C</a:t>
            </a:r>
            <a:endParaRPr lang="en-US" sz="32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381000" y="1828800"/>
            <a:ext cx="87630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Char char="•"/>
            </a:pPr>
            <a:endParaRPr lang="de-DE" sz="2400">
              <a:solidFill>
                <a:srgbClr val="008000"/>
              </a:solidFill>
            </a:endParaRPr>
          </a:p>
        </p:txBody>
      </p:sp>
      <p:sp>
        <p:nvSpPr>
          <p:cNvPr id="21509" name="Rectangle 3"/>
          <p:cNvSpPr txBox="1">
            <a:spLocks noChangeArrowheads="1"/>
          </p:cNvSpPr>
          <p:nvPr/>
        </p:nvSpPr>
        <p:spPr bwMode="auto">
          <a:xfrm>
            <a:off x="304800" y="1447800"/>
            <a:ext cx="853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pt-BR" b="1" dirty="0" smtClean="0">
                <a:solidFill>
                  <a:srgbClr val="008000"/>
                </a:solidFill>
              </a:rPr>
              <a:t>OBJETIVO: Praticar a facilitação do processos de definição de Estratégias </a:t>
            </a:r>
            <a:br>
              <a:rPr lang="pt-BR" b="1" dirty="0" smtClean="0">
                <a:solidFill>
                  <a:srgbClr val="008000"/>
                </a:solidFill>
              </a:rPr>
            </a:br>
            <a:endParaRPr lang="pt-BR" sz="1000" b="1" dirty="0" smtClean="0">
              <a:solidFill>
                <a:srgbClr val="00800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>
                <a:solidFill>
                  <a:srgbClr val="000090"/>
                </a:solidFill>
              </a:rPr>
              <a:t>Facilitador esclarece dúvidas e convida uma pessoa a ser </a:t>
            </a:r>
            <a:r>
              <a:rPr lang="pt-BR" dirty="0" err="1">
                <a:solidFill>
                  <a:srgbClr val="000090"/>
                </a:solidFill>
              </a:rPr>
              <a:t>co</a:t>
            </a:r>
            <a:r>
              <a:rPr lang="pt-BR" dirty="0">
                <a:solidFill>
                  <a:srgbClr val="000090"/>
                </a:solidFill>
              </a:rPr>
              <a:t>-facilitador.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8000"/>
                </a:solidFill>
              </a:rPr>
              <a:t>Facilitador auxilia Grupo a selecionar uma ameaça classificada como “muito alta” no exercício anterior.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0090"/>
                </a:solidFill>
              </a:rPr>
              <a:t>Os participantes devem refletir sobre a análise situacional relativa a esta ameaça. </a:t>
            </a:r>
            <a:r>
              <a:rPr lang="pt-BR" dirty="0" err="1" smtClean="0">
                <a:solidFill>
                  <a:srgbClr val="000090"/>
                </a:solidFill>
              </a:rPr>
              <a:t>Coach</a:t>
            </a:r>
            <a:r>
              <a:rPr lang="pt-BR" dirty="0" smtClean="0">
                <a:solidFill>
                  <a:srgbClr val="000090"/>
                </a:solidFill>
              </a:rPr>
              <a:t> estimulará uma “chuva de </a:t>
            </a:r>
            <a:r>
              <a:rPr lang="pt-BR" dirty="0" err="1" smtClean="0">
                <a:solidFill>
                  <a:srgbClr val="000090"/>
                </a:solidFill>
              </a:rPr>
              <a:t>idéias</a:t>
            </a:r>
            <a:r>
              <a:rPr lang="pt-BR" dirty="0" smtClean="0">
                <a:solidFill>
                  <a:srgbClr val="000090"/>
                </a:solidFill>
              </a:rPr>
              <a:t>” sobre possíveis estratégias</a:t>
            </a:r>
            <a:endParaRPr lang="pt-BR" b="1" dirty="0" smtClean="0">
              <a:solidFill>
                <a:srgbClr val="00009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err="1" smtClean="0">
                <a:solidFill>
                  <a:srgbClr val="008000"/>
                </a:solidFill>
              </a:rPr>
              <a:t>Co</a:t>
            </a:r>
            <a:r>
              <a:rPr lang="pt-BR" dirty="0" smtClean="0">
                <a:solidFill>
                  <a:srgbClr val="008000"/>
                </a:solidFill>
              </a:rPr>
              <a:t>-facilitador controla horário e revê teoria, inclusive lembrando (discretamente) o facilitador sobre dicas de facilitação.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err="1" smtClean="0">
                <a:solidFill>
                  <a:srgbClr val="000090"/>
                </a:solidFill>
              </a:rPr>
              <a:t>Coach</a:t>
            </a:r>
            <a:r>
              <a:rPr lang="pt-BR" dirty="0" smtClean="0">
                <a:solidFill>
                  <a:srgbClr val="000090"/>
                </a:solidFill>
              </a:rPr>
              <a:t> deverá estimular o desenvolvimento de pelo menos 3 estratégias UTILIZEM PERGUNTAS-CHAVE !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8000"/>
                </a:solidFill>
              </a:rPr>
              <a:t>10 minutos antes do final, Grupo discute, de forma construtiva, o desempenho do Facilitador.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pt-BR" dirty="0" smtClean="0">
                <a:solidFill>
                  <a:srgbClr val="000090"/>
                </a:solidFill>
              </a:rPr>
              <a:t>Facilitador compartilha impressões sobre comentários do grupo.</a:t>
            </a:r>
          </a:p>
          <a:p>
            <a:pPr lvl="1" algn="ctr">
              <a:spcBef>
                <a:spcPct val="20000"/>
              </a:spcBef>
              <a:buClr>
                <a:schemeClr val="tx1"/>
              </a:buClr>
            </a:pPr>
            <a:r>
              <a:rPr lang="pt-BR" dirty="0" smtClean="0">
                <a:solidFill>
                  <a:srgbClr val="008000"/>
                </a:solidFill>
              </a:rPr>
              <a:t>TEMPO</a:t>
            </a:r>
            <a:r>
              <a:rPr lang="pt-BR" smtClean="0">
                <a:solidFill>
                  <a:srgbClr val="008000"/>
                </a:solidFill>
              </a:rPr>
              <a:t>: </a:t>
            </a:r>
            <a:r>
              <a:rPr lang="pt-BR" smtClean="0">
                <a:solidFill>
                  <a:srgbClr val="008000"/>
                </a:solidFill>
              </a:rPr>
              <a:t>20 </a:t>
            </a:r>
            <a:r>
              <a:rPr lang="pt-BR" dirty="0" smtClean="0">
                <a:solidFill>
                  <a:srgbClr val="008000"/>
                </a:solidFill>
              </a:rPr>
              <a:t>minutos</a:t>
            </a: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pt-BR" dirty="0" smtClean="0">
              <a:solidFill>
                <a:srgbClr val="00009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pt-BR" dirty="0" smtClean="0">
              <a:solidFill>
                <a:srgbClr val="008000"/>
              </a:solidFill>
            </a:endParaRPr>
          </a:p>
          <a:p>
            <a:pPr marL="971550" lvl="1" indent="-514350">
              <a:spcBef>
                <a:spcPct val="20000"/>
              </a:spcBef>
              <a:buClr>
                <a:schemeClr val="tx1"/>
              </a:buClr>
              <a:buFont typeface="+mj-lt"/>
              <a:buAutoNum type="arabicPeriod"/>
            </a:pPr>
            <a:endParaRPr lang="pt-BR" dirty="0" smtClean="0">
              <a:solidFill>
                <a:srgbClr val="0000FF"/>
              </a:solidFill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–"/>
            </a:pPr>
            <a:endParaRPr lang="pt-BR" dirty="0" smtClean="0">
              <a:solidFill>
                <a:srgbClr val="008000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867400" y="152400"/>
            <a:ext cx="304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>
              <a:defRPr/>
            </a:pPr>
            <a:r>
              <a:rPr lang="pt-BR" sz="2800" b="1" kern="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Definindo Estratégias</a:t>
            </a:r>
            <a:endParaRPr lang="pt-BR" sz="2800" b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12988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296400" cy="4953000"/>
          </a:xfrm>
        </p:spPr>
        <p:txBody>
          <a:bodyPr/>
          <a:lstStyle/>
          <a:p>
            <a:pPr marL="0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pt-BR" sz="3200" b="1" u="sng" dirty="0" smtClean="0">
                <a:solidFill>
                  <a:srgbClr val="000099"/>
                </a:solidFill>
              </a:rPr>
              <a:t>Estratégia de Conservação</a:t>
            </a:r>
            <a:r>
              <a:rPr lang="pt-BR" sz="3200" u="sng" dirty="0" smtClean="0"/>
              <a:t> </a:t>
            </a:r>
          </a:p>
          <a:p>
            <a:pPr marL="0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pt-BR" sz="3200" u="sng" dirty="0" smtClean="0">
                <a:solidFill>
                  <a:srgbClr val="008000"/>
                </a:solidFill>
              </a:rPr>
              <a:t>Conjunto de Ações projetadas para</a:t>
            </a:r>
            <a:r>
              <a:rPr lang="pt-BR" sz="3200" dirty="0" smtClean="0">
                <a:solidFill>
                  <a:srgbClr val="008000"/>
                </a:solidFill>
              </a:rPr>
              <a:t>: </a:t>
            </a:r>
          </a:p>
          <a:p>
            <a:pPr marL="457200" lvl="1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pt-BR" sz="3200" i="1" dirty="0" smtClean="0">
                <a:solidFill>
                  <a:srgbClr val="008000"/>
                </a:solidFill>
              </a:rPr>
              <a:t>melhorar a viabilidade de </a:t>
            </a:r>
            <a:r>
              <a:rPr lang="pt-BR" sz="3200" dirty="0" smtClean="0">
                <a:solidFill>
                  <a:srgbClr val="008000"/>
                </a:solidFill>
              </a:rPr>
              <a:t>um alvo – OBJETIVO</a:t>
            </a:r>
          </a:p>
          <a:p>
            <a:pPr marL="457200" lvl="1" indent="0" algn="ctr" eaLnBrk="1" hangingPunct="1">
              <a:buClr>
                <a:schemeClr val="tx1"/>
              </a:buClr>
              <a:buFontTx/>
              <a:buNone/>
              <a:defRPr/>
            </a:pPr>
            <a:r>
              <a:rPr lang="pt-BR" sz="3200" i="1" dirty="0" smtClean="0">
                <a:solidFill>
                  <a:srgbClr val="008000"/>
                </a:solidFill>
              </a:rPr>
              <a:t>Acabar com uma </a:t>
            </a:r>
            <a:r>
              <a:rPr lang="pt-BR" sz="3200" dirty="0" smtClean="0">
                <a:solidFill>
                  <a:srgbClr val="008000"/>
                </a:solidFill>
              </a:rPr>
              <a:t>ameaça crítica  - META</a:t>
            </a:r>
          </a:p>
          <a:p>
            <a:pPr marL="0" indent="0" algn="ctr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pt-BR" dirty="0" smtClean="0"/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r>
              <a:rPr lang="pt-BR" dirty="0" smtClean="0">
                <a:solidFill>
                  <a:srgbClr val="000099"/>
                </a:solidFill>
              </a:rPr>
              <a:t>Lembre-se:</a:t>
            </a:r>
          </a:p>
          <a:p>
            <a:pPr marL="400050" lvl="1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r>
              <a:rPr lang="pt-BR" u="sng" dirty="0" smtClean="0">
                <a:solidFill>
                  <a:srgbClr val="008000"/>
                </a:solidFill>
              </a:rPr>
              <a:t>Objetivos</a:t>
            </a:r>
            <a:r>
              <a:rPr lang="pt-BR" dirty="0" smtClean="0"/>
              <a:t> – </a:t>
            </a:r>
            <a:r>
              <a:rPr lang="pt-BR" dirty="0" smtClean="0">
                <a:solidFill>
                  <a:srgbClr val="000099"/>
                </a:solidFill>
              </a:rPr>
              <a:t>baseados na avaliação de Viabilidade</a:t>
            </a:r>
          </a:p>
          <a:p>
            <a:pPr marL="400050" lvl="1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r>
              <a:rPr lang="pt-BR" u="sng" dirty="0" smtClean="0">
                <a:solidFill>
                  <a:srgbClr val="008000"/>
                </a:solidFill>
              </a:rPr>
              <a:t>Metas de Redução de Ameaças</a:t>
            </a:r>
            <a:r>
              <a:rPr lang="pt-BR" dirty="0" smtClean="0"/>
              <a:t> – </a:t>
            </a:r>
            <a:r>
              <a:rPr lang="pt-BR" dirty="0" smtClean="0">
                <a:solidFill>
                  <a:schemeClr val="accent2">
                    <a:lumMod val="75000"/>
                  </a:schemeClr>
                </a:solidFill>
              </a:rPr>
              <a:t>baseados na classificação do grau de ameaça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228600"/>
            <a:ext cx="48768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Arial" charset="0"/>
              </a:rPr>
              <a:t>Pontos-chave para Introduzir este Passo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148" name="TextBox 1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86800" cy="4953000"/>
          </a:xfrm>
        </p:spPr>
        <p:txBody>
          <a:bodyPr/>
          <a:lstStyle/>
          <a:p>
            <a:pPr marL="0" indent="0" algn="ctr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b="1" u="sng" dirty="0" smtClean="0">
                <a:solidFill>
                  <a:srgbClr val="008000"/>
                </a:solidFill>
              </a:rPr>
              <a:t>Conceitos Centrais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pt-BR" sz="3600" b="1" u="sng" dirty="0" smtClean="0">
              <a:solidFill>
                <a:srgbClr val="008000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b="1" dirty="0" smtClean="0">
                <a:solidFill>
                  <a:srgbClr val="008000"/>
                </a:solidFill>
              </a:rPr>
              <a:t>Objetivos e Metas – 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dirty="0" smtClean="0">
                <a:solidFill>
                  <a:srgbClr val="000099"/>
                </a:solidFill>
              </a:rPr>
              <a:t>		O que você quer alcançar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b="1" dirty="0" smtClean="0">
                <a:solidFill>
                  <a:srgbClr val="008000"/>
                </a:solidFill>
              </a:rPr>
              <a:t>Estratégias</a:t>
            </a:r>
            <a:r>
              <a:rPr lang="pt-BR" sz="3600" dirty="0" smtClean="0">
                <a:solidFill>
                  <a:srgbClr val="008000"/>
                </a:solidFill>
              </a:rPr>
              <a:t> –</a:t>
            </a:r>
            <a:r>
              <a:rPr lang="pt-BR" sz="3600" dirty="0" smtClean="0">
                <a:solidFill>
                  <a:srgbClr val="000099"/>
                </a:solidFill>
              </a:rPr>
              <a:t> 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600" dirty="0" smtClean="0">
                <a:solidFill>
                  <a:srgbClr val="000099"/>
                </a:solidFill>
              </a:rPr>
              <a:t>		Como vai conseguir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9530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Arial" charset="0"/>
              </a:rPr>
              <a:t>Pontos-chave para Introduzir este Passo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228600" y="2438400"/>
            <a:ext cx="8539163" cy="312261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4800" dirty="0" smtClean="0">
                <a:solidFill>
                  <a:srgbClr val="008000"/>
                </a:solidFill>
              </a:rPr>
              <a:t>Objetivos &amp; Metas </a:t>
            </a:r>
          </a:p>
          <a:p>
            <a:pPr algn="ctr" eaLnBrk="1" hangingPunct="1">
              <a:buFontTx/>
              <a:buNone/>
            </a:pPr>
            <a:r>
              <a:rPr lang="pt-BR" sz="4800" dirty="0" smtClean="0">
                <a:solidFill>
                  <a:srgbClr val="008000"/>
                </a:solidFill>
              </a:rPr>
              <a:t>são a </a:t>
            </a:r>
            <a:r>
              <a:rPr lang="pt-BR" sz="4800" b="1" u="sng" dirty="0" smtClean="0">
                <a:solidFill>
                  <a:srgbClr val="008000"/>
                </a:solidFill>
              </a:rPr>
              <a:t>chave</a:t>
            </a:r>
            <a:r>
              <a:rPr lang="pt-BR" sz="4800" dirty="0" smtClean="0">
                <a:solidFill>
                  <a:srgbClr val="008000"/>
                </a:solidFill>
              </a:rPr>
              <a:t> para conseguir a mudança para um modo de pensar que visa soluções!</a:t>
            </a:r>
          </a:p>
          <a:p>
            <a:pPr eaLnBrk="1" hangingPunct="1"/>
            <a:endParaRPr lang="en-US" dirty="0" smtClean="0"/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9530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Arial" charset="0"/>
              </a:rPr>
              <a:t>Pontos-chave para Introduzir este Passo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4953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pt-BR" sz="2800" b="1" dirty="0" smtClean="0">
                <a:solidFill>
                  <a:srgbClr val="008000"/>
                </a:solidFill>
              </a:rPr>
              <a:t>O trabalho de desenvolver estratégias é baseado em todo o trabalho, reflexão e pensamento que foi feito antes</a:t>
            </a:r>
            <a:endParaRPr lang="pt-BR" dirty="0" smtClean="0"/>
          </a:p>
          <a:p>
            <a:pPr marL="0" indent="0" eaLnBrk="1" hangingPunct="1">
              <a:buFontTx/>
              <a:buNone/>
            </a:pPr>
            <a:r>
              <a:rPr lang="pt-BR" sz="2800" b="1" u="sng" dirty="0" smtClean="0">
                <a:solidFill>
                  <a:srgbClr val="008000"/>
                </a:solidFill>
              </a:rPr>
              <a:t>Objetivo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0099"/>
                </a:solidFill>
              </a:rPr>
              <a:t>= destino</a:t>
            </a:r>
          </a:p>
          <a:p>
            <a:pPr marL="0" indent="0" eaLnBrk="1" hangingPunct="1">
              <a:buFontTx/>
              <a:buNone/>
            </a:pPr>
            <a:r>
              <a:rPr lang="pt-BR" sz="2800" dirty="0" smtClean="0"/>
              <a:t>	</a:t>
            </a:r>
            <a:r>
              <a:rPr lang="pt-BR" sz="2800" b="1" u="sng" dirty="0" smtClean="0">
                <a:solidFill>
                  <a:srgbClr val="008000"/>
                </a:solidFill>
              </a:rPr>
              <a:t>Ameaça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0099"/>
                </a:solidFill>
              </a:rPr>
              <a:t>= definição e escala do problema</a:t>
            </a:r>
          </a:p>
          <a:p>
            <a:pPr marL="0" indent="0" eaLnBrk="1" hangingPunct="1">
              <a:buFontTx/>
              <a:buNone/>
            </a:pPr>
            <a:r>
              <a:rPr lang="pt-BR" sz="2800" dirty="0" smtClean="0"/>
              <a:t>		</a:t>
            </a:r>
            <a:r>
              <a:rPr lang="pt-BR" sz="2800" b="1" u="sng" dirty="0" smtClean="0">
                <a:solidFill>
                  <a:srgbClr val="008000"/>
                </a:solidFill>
              </a:rPr>
              <a:t>Análise </a:t>
            </a:r>
            <a:r>
              <a:rPr lang="pt-BR" sz="2800" b="1" u="sng" dirty="0" err="1" smtClean="0">
                <a:solidFill>
                  <a:srgbClr val="008000"/>
                </a:solidFill>
              </a:rPr>
              <a:t>Situaional</a:t>
            </a:r>
            <a:r>
              <a:rPr lang="pt-BR" sz="2800" b="1" u="sng" dirty="0" smtClean="0">
                <a:solidFill>
                  <a:srgbClr val="008000"/>
                </a:solidFill>
              </a:rPr>
              <a:t> </a:t>
            </a:r>
            <a:r>
              <a:rPr lang="pt-BR" sz="2800" dirty="0" smtClean="0">
                <a:solidFill>
                  <a:srgbClr val="000099"/>
                </a:solidFill>
              </a:rPr>
              <a:t>= a compreensão da</a:t>
            </a:r>
          </a:p>
          <a:p>
            <a:pPr marL="0" indent="0" eaLnBrk="1" hangingPunct="1">
              <a:buFontTx/>
              <a:buNone/>
            </a:pPr>
            <a:r>
              <a:rPr lang="pt-BR" sz="2800" dirty="0" smtClean="0">
                <a:solidFill>
                  <a:srgbClr val="000099"/>
                </a:solidFill>
              </a:rPr>
              <a:t>                           situação e a identificação dos pontos    </a:t>
            </a:r>
          </a:p>
          <a:p>
            <a:pPr marL="0" indent="0" eaLnBrk="1" hangingPunct="1">
              <a:buFontTx/>
              <a:buNone/>
            </a:pPr>
            <a:r>
              <a:rPr lang="pt-BR" sz="2800" dirty="0" smtClean="0">
                <a:solidFill>
                  <a:srgbClr val="000099"/>
                </a:solidFill>
              </a:rPr>
              <a:t>                            de intervenção</a:t>
            </a:r>
          </a:p>
          <a:p>
            <a:pPr marL="0" indent="0" eaLnBrk="1" hangingPunct="1">
              <a:buFontTx/>
              <a:buNone/>
            </a:pPr>
            <a:r>
              <a:rPr lang="pt-BR" sz="2800" dirty="0" smtClean="0"/>
              <a:t>			</a:t>
            </a:r>
            <a:r>
              <a:rPr lang="pt-BR" sz="2800" b="1" u="sng" dirty="0" smtClean="0">
                <a:solidFill>
                  <a:srgbClr val="008000"/>
                </a:solidFill>
              </a:rPr>
              <a:t>Estratégia</a:t>
            </a:r>
            <a:r>
              <a:rPr lang="pt-BR" sz="2800" dirty="0" smtClean="0"/>
              <a:t> </a:t>
            </a:r>
            <a:r>
              <a:rPr lang="pt-BR" sz="2800" dirty="0" smtClean="0">
                <a:solidFill>
                  <a:srgbClr val="000099"/>
                </a:solidFill>
              </a:rPr>
              <a:t>= solução</a:t>
            </a:r>
          </a:p>
          <a:p>
            <a:pPr marL="0" indent="0" eaLnBrk="1" hangingPunct="1">
              <a:buFontTx/>
              <a:buNone/>
            </a:pPr>
            <a:endParaRPr lang="en-US" dirty="0" smtClean="0"/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8768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Arial" charset="0"/>
              </a:rPr>
              <a:t>Pontos-chave para Introduzir este Passo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200" dirty="0" smtClean="0">
                <a:solidFill>
                  <a:srgbClr val="000099"/>
                </a:solidFill>
              </a:rPr>
              <a:t>O trabalho consiste em mudar as cores nas tabelas de Viabilidade e de Ameaças de </a:t>
            </a:r>
            <a:r>
              <a:rPr lang="pt-BR" sz="3200" b="1" dirty="0" smtClean="0">
                <a:solidFill>
                  <a:srgbClr val="FF0000"/>
                </a:solidFill>
              </a:rPr>
              <a:t>Vermelho</a:t>
            </a:r>
            <a:r>
              <a:rPr lang="pt-BR" sz="3200" dirty="0" smtClean="0">
                <a:solidFill>
                  <a:srgbClr val="000099"/>
                </a:solidFill>
              </a:rPr>
              <a:t> &amp; </a:t>
            </a:r>
            <a:r>
              <a:rPr lang="pt-BR" sz="3200" b="1" dirty="0" smtClean="0">
                <a:solidFill>
                  <a:srgbClr val="FFC000"/>
                </a:solidFill>
              </a:rPr>
              <a:t>Amarelo</a:t>
            </a:r>
            <a:r>
              <a:rPr lang="pt-BR" sz="3200" dirty="0" smtClean="0">
                <a:solidFill>
                  <a:srgbClr val="000099"/>
                </a:solidFill>
              </a:rPr>
              <a:t> para </a:t>
            </a:r>
            <a:r>
              <a:rPr lang="pt-BR" sz="3200" b="1" dirty="0" smtClean="0">
                <a:solidFill>
                  <a:srgbClr val="008000"/>
                </a:solidFill>
              </a:rPr>
              <a:t>Verde</a:t>
            </a:r>
            <a:r>
              <a:rPr lang="pt-BR" sz="3200" dirty="0" smtClean="0">
                <a:solidFill>
                  <a:srgbClr val="000099"/>
                </a:solidFill>
              </a:rPr>
              <a:t> – 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endParaRPr lang="pt-BR" sz="3200" u="sng" dirty="0" smtClean="0">
              <a:solidFill>
                <a:srgbClr val="000099"/>
              </a:solidFill>
            </a:endParaRP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200" u="sng" dirty="0" smtClean="0">
                <a:solidFill>
                  <a:srgbClr val="000099"/>
                </a:solidFill>
              </a:rPr>
              <a:t>frequentemente é o trabalho de uma</a:t>
            </a:r>
          </a:p>
          <a:p>
            <a:pPr marL="0" indent="0" eaLnBrk="1" hangingPunct="1"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200" u="sng" dirty="0" smtClean="0">
                <a:solidFill>
                  <a:srgbClr val="000099"/>
                </a:solidFill>
              </a:rPr>
              <a:t> vida inteira</a:t>
            </a:r>
            <a:endParaRPr lang="pt-BR" sz="3600" b="1" dirty="0" smtClean="0">
              <a:solidFill>
                <a:srgbClr val="008000"/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Tx/>
              <a:buNone/>
            </a:pPr>
            <a:r>
              <a:rPr lang="pt-BR" sz="3200" b="1" dirty="0" smtClean="0">
                <a:solidFill>
                  <a:srgbClr val="008000"/>
                </a:solidFill>
              </a:rPr>
              <a:t>3 a 5 Estratégias bem desenhadas= </a:t>
            </a:r>
            <a:r>
              <a:rPr lang="pt-BR" sz="3200" b="1" u="sng" dirty="0" smtClean="0">
                <a:solidFill>
                  <a:srgbClr val="008000"/>
                </a:solidFill>
              </a:rPr>
              <a:t>muito trabalho</a:t>
            </a:r>
            <a:r>
              <a:rPr lang="pt-BR" sz="3200" b="1" dirty="0" smtClean="0">
                <a:solidFill>
                  <a:srgbClr val="008000"/>
                </a:solidFill>
              </a:rPr>
              <a:t>!!!</a:t>
            </a:r>
          </a:p>
          <a:p>
            <a:pPr marL="0" indent="0" eaLnBrk="1" hangingPunct="1">
              <a:buFontTx/>
              <a:buNone/>
            </a:pPr>
            <a:endParaRPr lang="en-US" sz="3200" dirty="0" smtClean="0">
              <a:solidFill>
                <a:srgbClr val="008000"/>
              </a:solidFill>
            </a:endParaRPr>
          </a:p>
        </p:txBody>
      </p:sp>
      <p:graphicFrame>
        <p:nvGraphicFramePr>
          <p:cNvPr id="10243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7775575" y="3200400"/>
          <a:ext cx="9810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8" name="Clip" r:id="rId4" imgW="1776413" imgH="3170238" progId="">
                  <p:embed/>
                </p:oleObj>
              </mc:Choice>
              <mc:Fallback>
                <p:oleObj name="Clip" r:id="rId4" imgW="1776413" imgH="3170238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5575" y="3200400"/>
                        <a:ext cx="981075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8768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Arial" charset="0"/>
              </a:rPr>
              <a:t>Pontos-chave para Introduzir este Passo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8839200" cy="51816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pt-BR" b="1" dirty="0" smtClean="0">
                <a:solidFill>
                  <a:srgbClr val="000099"/>
                </a:solidFill>
              </a:rPr>
              <a:t>Projetos e Problemas complexos requerem um conjunto de Estratégias:</a:t>
            </a:r>
          </a:p>
          <a:p>
            <a:pPr marL="0" indent="0">
              <a:buFontTx/>
              <a:buNone/>
            </a:pPr>
            <a:r>
              <a:rPr lang="pt-BR" i="1" dirty="0" smtClean="0">
                <a:solidFill>
                  <a:srgbClr val="008000"/>
                </a:solidFill>
              </a:rPr>
              <a:t>Por exemplo: impedir a sobrepesca e a dragagem (</a:t>
            </a:r>
            <a:r>
              <a:rPr lang="pt-BR" b="1" i="1" dirty="0" smtClean="0">
                <a:solidFill>
                  <a:srgbClr val="008000"/>
                </a:solidFill>
              </a:rPr>
              <a:t>ameaças</a:t>
            </a:r>
            <a:r>
              <a:rPr lang="pt-BR" i="1" dirty="0" smtClean="0">
                <a:solidFill>
                  <a:srgbClr val="008000"/>
                </a:solidFill>
              </a:rPr>
              <a:t>) para salvar um recife (</a:t>
            </a:r>
            <a:r>
              <a:rPr lang="pt-BR" b="1" i="1" dirty="0" smtClean="0">
                <a:solidFill>
                  <a:srgbClr val="008000"/>
                </a:solidFill>
              </a:rPr>
              <a:t>alvo</a:t>
            </a:r>
            <a:r>
              <a:rPr lang="pt-BR" i="1" dirty="0" smtClean="0">
                <a:solidFill>
                  <a:srgbClr val="008000"/>
                </a:solidFill>
              </a:rPr>
              <a:t>)</a:t>
            </a:r>
            <a:endParaRPr lang="pt-BR" b="1" i="1" dirty="0" smtClean="0">
              <a:solidFill>
                <a:srgbClr val="008000"/>
              </a:solidFill>
            </a:endParaRPr>
          </a:p>
          <a:p>
            <a:pPr marL="0" indent="0">
              <a:buFontTx/>
              <a:buNone/>
            </a:pPr>
            <a:r>
              <a:rPr lang="pt-BR" sz="2800" b="1" i="1" dirty="0" smtClean="0">
                <a:solidFill>
                  <a:srgbClr val="000099"/>
                </a:solidFill>
              </a:rPr>
              <a:t>Estratégias……</a:t>
            </a:r>
          </a:p>
          <a:p>
            <a:pPr lvl="1"/>
            <a:r>
              <a:rPr lang="pt-BR" dirty="0" smtClean="0">
                <a:solidFill>
                  <a:srgbClr val="008000"/>
                </a:solidFill>
              </a:rPr>
              <a:t>Você precisa </a:t>
            </a:r>
            <a:r>
              <a:rPr lang="pt-BR" b="1" dirty="0" smtClean="0">
                <a:solidFill>
                  <a:srgbClr val="008000"/>
                </a:solidFill>
              </a:rPr>
              <a:t>demonstrar</a:t>
            </a:r>
            <a:r>
              <a:rPr lang="pt-BR" dirty="0" smtClean="0">
                <a:solidFill>
                  <a:srgbClr val="008000"/>
                </a:solidFill>
              </a:rPr>
              <a:t> práticas alternativas de pesca?</a:t>
            </a:r>
          </a:p>
          <a:p>
            <a:pPr lvl="1"/>
            <a:r>
              <a:rPr lang="pt-BR" dirty="0" smtClean="0">
                <a:solidFill>
                  <a:srgbClr val="000099"/>
                </a:solidFill>
              </a:rPr>
              <a:t>A </a:t>
            </a:r>
            <a:r>
              <a:rPr lang="pt-BR" b="1" dirty="0" smtClean="0">
                <a:solidFill>
                  <a:srgbClr val="000099"/>
                </a:solidFill>
              </a:rPr>
              <a:t>política</a:t>
            </a:r>
            <a:r>
              <a:rPr lang="pt-BR" dirty="0" smtClean="0">
                <a:solidFill>
                  <a:srgbClr val="000099"/>
                </a:solidFill>
              </a:rPr>
              <a:t> precisa ser mudada?</a:t>
            </a:r>
          </a:p>
          <a:p>
            <a:pPr lvl="1"/>
            <a:r>
              <a:rPr lang="pt-BR" dirty="0" smtClean="0">
                <a:solidFill>
                  <a:srgbClr val="008000"/>
                </a:solidFill>
              </a:rPr>
              <a:t>Você precisa lançar mão de </a:t>
            </a:r>
            <a:r>
              <a:rPr lang="pt-BR" b="1" dirty="0" smtClean="0">
                <a:solidFill>
                  <a:srgbClr val="008000"/>
                </a:solidFill>
              </a:rPr>
              <a:t>comunicação/educação </a:t>
            </a:r>
            <a:r>
              <a:rPr lang="pt-BR" dirty="0" smtClean="0">
                <a:solidFill>
                  <a:srgbClr val="008000"/>
                </a:solidFill>
              </a:rPr>
              <a:t>para gerar pressão de consumidores ou informações para os formuladores de políticas? </a:t>
            </a:r>
            <a:endParaRPr lang="pt-BR" b="1" dirty="0" smtClean="0">
              <a:solidFill>
                <a:srgbClr val="000099"/>
              </a:solidFill>
            </a:endParaRPr>
          </a:p>
          <a:p>
            <a:pPr lvl="1"/>
            <a:r>
              <a:rPr lang="pt-BR" dirty="0" smtClean="0">
                <a:solidFill>
                  <a:srgbClr val="000099"/>
                </a:solidFill>
              </a:rPr>
              <a:t>Você precisa engajar parceiros influentes numa </a:t>
            </a:r>
            <a:r>
              <a:rPr lang="pt-BR" b="1" dirty="0" smtClean="0">
                <a:solidFill>
                  <a:srgbClr val="000099"/>
                </a:solidFill>
              </a:rPr>
              <a:t>aliança estratégica</a:t>
            </a:r>
            <a:r>
              <a:rPr lang="pt-BR" dirty="0" smtClean="0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title"/>
          </p:nvPr>
        </p:nvSpPr>
        <p:spPr>
          <a:xfrm>
            <a:off x="1600200" y="76200"/>
            <a:ext cx="4953000" cy="1219200"/>
          </a:xfrm>
          <a:noFill/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ＭＳ Ｐゴシック" charset="0"/>
                <a:cs typeface="Arial" charset="0"/>
              </a:rPr>
              <a:t>Pontos-chave para Introduzir este Passo</a:t>
            </a:r>
            <a:endParaRPr lang="en-US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4267200" cy="1143000"/>
          </a:xfrm>
        </p:spPr>
        <p:txBody>
          <a:bodyPr/>
          <a:lstStyle/>
          <a:p>
            <a:pPr eaLnBrk="1" hangingPunct="1"/>
            <a:r>
              <a:rPr lang="pt-BR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Perguntas Cruciais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46482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r>
              <a:rPr lang="pt-BR" sz="2800" u="sng" dirty="0" smtClean="0">
                <a:solidFill>
                  <a:srgbClr val="000099"/>
                </a:solidFill>
              </a:rPr>
              <a:t>Concentre-se </a:t>
            </a:r>
            <a:r>
              <a:rPr lang="pt-BR" sz="2800" u="sng" dirty="0">
                <a:solidFill>
                  <a:srgbClr val="000099"/>
                </a:solidFill>
              </a:rPr>
              <a:t>n</a:t>
            </a:r>
            <a:r>
              <a:rPr lang="pt-BR" sz="2800" u="sng" dirty="0" smtClean="0">
                <a:solidFill>
                  <a:srgbClr val="000099"/>
                </a:solidFill>
              </a:rPr>
              <a:t>o Objetivo </a:t>
            </a:r>
            <a:r>
              <a:rPr lang="pt-BR" sz="2800" dirty="0" smtClean="0">
                <a:solidFill>
                  <a:srgbClr val="000099"/>
                </a:solidFill>
              </a:rPr>
              <a:t> – é específico? </a:t>
            </a:r>
          </a:p>
          <a:p>
            <a:pPr marL="0" indent="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pt-BR" sz="28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r>
              <a:rPr lang="pt-BR" sz="2800" dirty="0" smtClean="0">
                <a:solidFill>
                  <a:srgbClr val="008000"/>
                </a:solidFill>
              </a:rPr>
              <a:t>E a meta de redução de ameaças? É clara? É suficiente? </a:t>
            </a:r>
          </a:p>
          <a:p>
            <a:pPr marL="0" indent="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pt-BR" sz="2800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r>
              <a:rPr lang="pt-BR" sz="2800" dirty="0" smtClean="0">
                <a:solidFill>
                  <a:srgbClr val="000099"/>
                </a:solidFill>
              </a:rPr>
              <a:t>O objetivo e a meta de redução de ameaças oferecem uma visão CLARA do “destino”?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</a:p>
          <a:p>
            <a:pPr marL="0" indent="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0099"/>
              </a:solidFill>
            </a:endParaRPr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>
              <a:solidFill>
                <a:srgbClr val="008000"/>
              </a:solidFill>
            </a:endParaRPr>
          </a:p>
          <a:p>
            <a:pPr marL="457200" indent="-457200"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endParaRPr lang="en-US" sz="2800" dirty="0" smtClean="0"/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defRPr/>
            </a:pPr>
            <a:endParaRPr lang="en-US" sz="2800" dirty="0" smtClean="0"/>
          </a:p>
          <a:p>
            <a:pPr eaLnBrk="1" hangingPunct="1">
              <a:lnSpc>
                <a:spcPct val="95000"/>
              </a:lnSpc>
              <a:spcBef>
                <a:spcPts val="1200"/>
              </a:spcBef>
              <a:buClr>
                <a:schemeClr val="tx1"/>
              </a:buClr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211972" name="Picture 4" descr="bd0002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5562600"/>
            <a:ext cx="1143000" cy="1119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6096000" y="533400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pt-BR" sz="4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Estratégias</a:t>
            </a:r>
            <a:endParaRPr lang="pt-BR" sz="4000" b="1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1482</TotalTime>
  <Words>1292</Words>
  <Application>Microsoft Macintosh PowerPoint</Application>
  <PresentationFormat>On-screen Show (4:3)</PresentationFormat>
  <Paragraphs>217</Paragraphs>
  <Slides>25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1_Default Design</vt:lpstr>
      <vt:lpstr>Custom Design</vt:lpstr>
      <vt:lpstr>Clip</vt:lpstr>
      <vt:lpstr>Estratégias de Conservação</vt:lpstr>
      <vt:lpstr>Qual é a Pergunta a fazer?</vt:lpstr>
      <vt:lpstr>Pontos-chave para Introduzir este Passo</vt:lpstr>
      <vt:lpstr>Pontos-chave para Introduzir este Passo</vt:lpstr>
      <vt:lpstr>Pontos-chave para Introduzir este Passo</vt:lpstr>
      <vt:lpstr>Pontos-chave para Introduzir este Passo</vt:lpstr>
      <vt:lpstr>Pontos-chave para Introduzir este Passo</vt:lpstr>
      <vt:lpstr>Pontos-chave para Introduzir este Passo</vt:lpstr>
      <vt:lpstr>Perguntas Cruciais</vt:lpstr>
      <vt:lpstr>Perguntas Cruciais</vt:lpstr>
      <vt:lpstr>Dificuldades Comuns e Recomendações</vt:lpstr>
      <vt:lpstr>Dificuldades Comuns e Recomendações</vt:lpstr>
      <vt:lpstr>Dificuldades Comuns e Recomendações</vt:lpstr>
      <vt:lpstr>Dificuldades Comuns  e Recomendações</vt:lpstr>
      <vt:lpstr>Dificuldades Comuns  e Recomendações</vt:lpstr>
      <vt:lpstr>Dificuldades Comuns  e Recomendações</vt:lpstr>
      <vt:lpstr>Dificuldades Comuns  e Recomendações</vt:lpstr>
      <vt:lpstr>Dicas Úteis</vt:lpstr>
      <vt:lpstr>Dicas Úteis</vt:lpstr>
      <vt:lpstr>Dicas Úteis</vt:lpstr>
      <vt:lpstr>Dica Úteis</vt:lpstr>
      <vt:lpstr>Dicas Úteis</vt:lpstr>
      <vt:lpstr>PowerPoint Presentation</vt:lpstr>
      <vt:lpstr>PowerPoint Presentation</vt:lpstr>
      <vt:lpstr>PowerPoint Presentation</vt:lpstr>
    </vt:vector>
  </TitlesOfParts>
  <Company>Nuclear Energy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 Britt</dc:creator>
  <cp:lastModifiedBy>Roger Barbosa</cp:lastModifiedBy>
  <cp:revision>182</cp:revision>
  <dcterms:created xsi:type="dcterms:W3CDTF">2002-12-14T17:41:30Z</dcterms:created>
  <dcterms:modified xsi:type="dcterms:W3CDTF">2014-05-29T13:34:04Z</dcterms:modified>
</cp:coreProperties>
</file>