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notesMasterIdLst>
    <p:notesMasterId r:id="rId26"/>
  </p:notesMasterIdLst>
  <p:sldIdLst>
    <p:sldId id="256" r:id="rId3"/>
    <p:sldId id="257" r:id="rId4"/>
    <p:sldId id="283" r:id="rId5"/>
    <p:sldId id="275" r:id="rId6"/>
    <p:sldId id="272" r:id="rId7"/>
    <p:sldId id="279" r:id="rId8"/>
    <p:sldId id="264" r:id="rId9"/>
    <p:sldId id="274" r:id="rId10"/>
    <p:sldId id="258" r:id="rId11"/>
    <p:sldId id="268" r:id="rId12"/>
    <p:sldId id="266" r:id="rId13"/>
    <p:sldId id="267" r:id="rId14"/>
    <p:sldId id="277" r:id="rId15"/>
    <p:sldId id="262" r:id="rId16"/>
    <p:sldId id="281" r:id="rId17"/>
    <p:sldId id="280" r:id="rId18"/>
    <p:sldId id="284" r:id="rId19"/>
    <p:sldId id="270" r:id="rId20"/>
    <p:sldId id="273" r:id="rId21"/>
    <p:sldId id="260" r:id="rId22"/>
    <p:sldId id="282" r:id="rId23"/>
    <p:sldId id="265" r:id="rId24"/>
    <p:sldId id="263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 autoAdjust="0"/>
    <p:restoredTop sz="94698" autoAdjust="0"/>
  </p:normalViewPr>
  <p:slideViewPr>
    <p:cSldViewPr>
      <p:cViewPr>
        <p:scale>
          <a:sx n="59" d="100"/>
          <a:sy n="59" d="100"/>
        </p:scale>
        <p:origin x="-912" y="374"/>
      </p:cViewPr>
      <p:guideLst>
        <p:guide orient="horz" pos="2160"/>
        <p:guide pos="1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60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A284F5-9F29-4563-9BEE-106E05A13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65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081DD7-16C6-4DB9-A987-42A89A5F2A9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B748C6-23E4-4950-A69C-3668D9B4ABB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28528D-E714-49A0-8E2D-D74195801A1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63134A-0BE3-4A41-8DDE-1968A8C9D3C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5C7F4C-2FEA-4995-B531-23C722F97A9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AF483E-E982-4D2F-9809-76431D58B1F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8D710F-FCB8-4B41-93A2-A7B40F2580D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5E771-B020-41E5-BF39-7C79EB508B5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B3B559-0A88-427B-842B-F39E6DA3C9A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8A0BD-5B88-4907-A74B-E0162749C69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2F03E5-2774-4DD9-9740-2A83EB01E7F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Answers to these and similar questions will start to give you ideas of what you need to DO to create the change you need to see to realize your goals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914110-759B-451D-88DC-FA817631D80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89730" tIns="44865" rIns="89730" bIns="44865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9D36DC-12F8-4AAA-A5E9-FF1C02DFDB09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7BFDC3-1499-4644-9FCD-3C4EB493B8C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89730" tIns="44865" rIns="89730" bIns="44865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FF6D3F-E80F-4BEC-AB4F-E106827CECB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89730" tIns="44865" rIns="89730" bIns="44865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4B568F-0B9E-4884-8646-5074DF518ECC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298B29-2142-4067-9D41-45CF5672E04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AFDF7C-82F8-4A94-82D5-43F41A6A07C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30B6B3-CE88-401E-8888-EBCCDB485C3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4A93A-A428-40EC-9320-51C375826C9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CNet PP header blank-02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2819400"/>
            <a:ext cx="6477000" cy="15240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5715000"/>
            <a:ext cx="5105400" cy="1066800"/>
          </a:xfrm>
        </p:spPr>
        <p:txBody>
          <a:bodyPr/>
          <a:lstStyle>
            <a:lvl1pPr marL="0" indent="0">
              <a:buFontTx/>
              <a:buNone/>
              <a:defRPr sz="3200">
                <a:latin typeface="Garamond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418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418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667000"/>
            <a:ext cx="3659188" cy="3122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9788" y="2667000"/>
            <a:ext cx="3660775" cy="312261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498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498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667000"/>
            <a:ext cx="3659188" cy="312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2667000"/>
            <a:ext cx="3660775" cy="312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667000"/>
            <a:ext cx="7472363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3276600" y="2286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000" b="1">
              <a:latin typeface="Garamond" pitchFamily="18" charset="0"/>
            </a:endParaRPr>
          </a:p>
        </p:txBody>
      </p:sp>
      <p:pic>
        <p:nvPicPr>
          <p:cNvPr id="3077" name="Picture 6" descr="CCNet PP header blank-02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62200"/>
            <a:ext cx="82296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00" name="Picture 7" descr="skyscape banner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8229600" cy="1295400"/>
          </a:xfrm>
        </p:spPr>
        <p:txBody>
          <a:bodyPr/>
          <a:lstStyle/>
          <a:p>
            <a:pPr algn="ctr" eaLnBrk="1" hangingPunct="1"/>
            <a:r>
              <a:rPr lang="en-US" sz="5400" b="1" dirty="0" err="1" smtClean="0">
                <a:solidFill>
                  <a:srgbClr val="008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r>
              <a:rPr lang="en-US" sz="5400" b="1" dirty="0" smtClean="0">
                <a:solidFill>
                  <a:srgbClr val="008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de </a:t>
            </a:r>
            <a:r>
              <a:rPr lang="en-US" sz="5400" b="1" dirty="0" err="1" smtClean="0">
                <a:solidFill>
                  <a:srgbClr val="008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conservación</a:t>
            </a:r>
            <a:endParaRPr lang="en-US" sz="5400" b="1" dirty="0" smtClean="0">
              <a:solidFill>
                <a:srgbClr val="008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2743200" y="3505200"/>
            <a:ext cx="3200400" cy="58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SzPct val="65000"/>
              <a:buFont typeface="Monotype Sorts" pitchFamily="2" charset="2"/>
              <a:buNone/>
              <a:defRPr/>
            </a:pPr>
            <a:r>
              <a:rPr lang="en-US" sz="3200" b="1" i="1" dirty="0" err="1" smtClean="0">
                <a:solidFill>
                  <a:srgbClr val="000099"/>
                </a:solidFill>
                <a:latin typeface="+mn-lt"/>
              </a:rPr>
              <a:t>Rutas</a:t>
            </a:r>
            <a:r>
              <a:rPr lang="en-US" sz="3200" b="1" i="1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3200" b="1" i="1" dirty="0" smtClean="0">
                <a:solidFill>
                  <a:srgbClr val="000099"/>
                </a:solidFill>
                <a:latin typeface="+mn-lt"/>
              </a:rPr>
              <a:t>al </a:t>
            </a:r>
            <a:r>
              <a:rPr lang="en-US" sz="3200" b="1" i="1" dirty="0" err="1" smtClean="0">
                <a:solidFill>
                  <a:srgbClr val="000099"/>
                </a:solidFill>
                <a:latin typeface="+mn-lt"/>
              </a:rPr>
              <a:t>éxito</a:t>
            </a:r>
            <a:endParaRPr lang="en-US" sz="3200" b="1" i="1" dirty="0" smtClean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1828800" y="152400"/>
            <a:ext cx="6172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alibri" pitchFamily="34" charset="0"/>
              </a:rPr>
              <a:t>Conservation </a:t>
            </a:r>
            <a:r>
              <a:rPr lang="en-US" sz="3600" b="1" dirty="0">
                <a:solidFill>
                  <a:schemeClr val="bg1"/>
                </a:solidFill>
                <a:latin typeface="Calibri" pitchFamily="34" charset="0"/>
              </a:rPr>
              <a:t>Coaches Network </a:t>
            </a:r>
            <a:r>
              <a:rPr lang="en-US" sz="3600" b="1" dirty="0" err="1" smtClean="0">
                <a:solidFill>
                  <a:schemeClr val="bg1"/>
                </a:solidFill>
                <a:latin typeface="Calibri" pitchFamily="34" charset="0"/>
              </a:rPr>
              <a:t>Cpaacitación</a:t>
            </a:r>
            <a:r>
              <a:rPr lang="en-US" sz="3600" b="1" dirty="0" smtClean="0">
                <a:solidFill>
                  <a:schemeClr val="bg1"/>
                </a:solidFill>
                <a:latin typeface="Calibri" pitchFamily="34" charset="0"/>
              </a:rPr>
              <a:t> de Coaches </a:t>
            </a:r>
            <a:r>
              <a:rPr lang="en-US" sz="3600" b="1" dirty="0">
                <a:solidFill>
                  <a:schemeClr val="bg1"/>
                </a:solidFill>
                <a:latin typeface="Calibri" pitchFamily="34" charset="0"/>
              </a:rPr>
              <a:t>Training</a:t>
            </a:r>
          </a:p>
        </p:txBody>
      </p:sp>
      <p:grpSp>
        <p:nvGrpSpPr>
          <p:cNvPr id="6149" name="Group 319"/>
          <p:cNvGrpSpPr>
            <a:grpSpLocks/>
          </p:cNvGrpSpPr>
          <p:nvPr/>
        </p:nvGrpSpPr>
        <p:grpSpPr bwMode="auto">
          <a:xfrm>
            <a:off x="6477000" y="4953000"/>
            <a:ext cx="2368550" cy="1447800"/>
            <a:chOff x="298450" y="2133600"/>
            <a:chExt cx="8555038" cy="3776663"/>
          </a:xfrm>
        </p:grpSpPr>
        <p:sp>
          <p:nvSpPr>
            <p:cNvPr id="6" name="Freeform 28"/>
            <p:cNvSpPr>
              <a:spLocks/>
            </p:cNvSpPr>
            <p:nvPr/>
          </p:nvSpPr>
          <p:spPr bwMode="auto">
            <a:xfrm>
              <a:off x="4266336" y="4038496"/>
              <a:ext cx="957570" cy="567329"/>
            </a:xfrm>
            <a:custGeom>
              <a:avLst/>
              <a:gdLst>
                <a:gd name="T0" fmla="*/ 2147483647 w 2304"/>
                <a:gd name="T1" fmla="*/ 2147483647 h 1536"/>
                <a:gd name="T2" fmla="*/ 2147483647 w 2304"/>
                <a:gd name="T3" fmla="*/ 2147483647 h 1536"/>
                <a:gd name="T4" fmla="*/ 2147483647 w 2304"/>
                <a:gd name="T5" fmla="*/ 2147483647 h 1536"/>
                <a:gd name="T6" fmla="*/ 2147483647 w 2304"/>
                <a:gd name="T7" fmla="*/ 2147483647 h 1536"/>
                <a:gd name="T8" fmla="*/ 2147483647 w 2304"/>
                <a:gd name="T9" fmla="*/ 2147483647 h 1536"/>
                <a:gd name="T10" fmla="*/ 2147483647 w 2304"/>
                <a:gd name="T11" fmla="*/ 0 h 1536"/>
                <a:gd name="T12" fmla="*/ 2147483647 w 2304"/>
                <a:gd name="T13" fmla="*/ 0 h 1536"/>
                <a:gd name="T14" fmla="*/ 0 w 2304"/>
                <a:gd name="T15" fmla="*/ 2147483647 h 1536"/>
                <a:gd name="T16" fmla="*/ 0 w 2304"/>
                <a:gd name="T17" fmla="*/ 2147483647 h 1536"/>
                <a:gd name="T18" fmla="*/ 2147483647 w 2304"/>
                <a:gd name="T19" fmla="*/ 2147483647 h 1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04"/>
                <a:gd name="T31" fmla="*/ 0 h 1536"/>
                <a:gd name="T32" fmla="*/ 2304 w 2304"/>
                <a:gd name="T33" fmla="*/ 1536 h 1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04" h="1536">
                  <a:moveTo>
                    <a:pt x="96" y="1536"/>
                  </a:moveTo>
                  <a:lnTo>
                    <a:pt x="2208" y="1536"/>
                  </a:lnTo>
                  <a:cubicBezTo>
                    <a:pt x="2261" y="1536"/>
                    <a:pt x="2304" y="1493"/>
                    <a:pt x="2304" y="1440"/>
                  </a:cubicBezTo>
                  <a:cubicBezTo>
                    <a:pt x="2304" y="1440"/>
                    <a:pt x="2304" y="1440"/>
                    <a:pt x="2304" y="1440"/>
                  </a:cubicBezTo>
                  <a:lnTo>
                    <a:pt x="2304" y="96"/>
                  </a:lnTo>
                  <a:cubicBezTo>
                    <a:pt x="2304" y="43"/>
                    <a:pt x="2261" y="0"/>
                    <a:pt x="2208" y="0"/>
                  </a:cubicBezTo>
                  <a:lnTo>
                    <a:pt x="96" y="0"/>
                  </a:lnTo>
                  <a:cubicBezTo>
                    <a:pt x="43" y="0"/>
                    <a:pt x="0" y="43"/>
                    <a:pt x="0" y="96"/>
                  </a:cubicBezTo>
                  <a:lnTo>
                    <a:pt x="0" y="1440"/>
                  </a:lnTo>
                  <a:cubicBezTo>
                    <a:pt x="0" y="1493"/>
                    <a:pt x="43" y="1536"/>
                    <a:pt x="96" y="1536"/>
                  </a:cubicBez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7" name="Freeform 29"/>
            <p:cNvSpPr>
              <a:spLocks/>
            </p:cNvSpPr>
            <p:nvPr/>
          </p:nvSpPr>
          <p:spPr bwMode="auto">
            <a:xfrm>
              <a:off x="4266336" y="4038496"/>
              <a:ext cx="957570" cy="567329"/>
            </a:xfrm>
            <a:custGeom>
              <a:avLst/>
              <a:gdLst>
                <a:gd name="T0" fmla="*/ 2147483647 w 2304"/>
                <a:gd name="T1" fmla="*/ 2147483647 h 1536"/>
                <a:gd name="T2" fmla="*/ 2147483647 w 2304"/>
                <a:gd name="T3" fmla="*/ 2147483647 h 1536"/>
                <a:gd name="T4" fmla="*/ 2147483647 w 2304"/>
                <a:gd name="T5" fmla="*/ 2147483647 h 1536"/>
                <a:gd name="T6" fmla="*/ 2147483647 w 2304"/>
                <a:gd name="T7" fmla="*/ 2147483647 h 1536"/>
                <a:gd name="T8" fmla="*/ 2147483647 w 2304"/>
                <a:gd name="T9" fmla="*/ 2147483647 h 1536"/>
                <a:gd name="T10" fmla="*/ 2147483647 w 2304"/>
                <a:gd name="T11" fmla="*/ 0 h 1536"/>
                <a:gd name="T12" fmla="*/ 2147483647 w 2304"/>
                <a:gd name="T13" fmla="*/ 0 h 1536"/>
                <a:gd name="T14" fmla="*/ 0 w 2304"/>
                <a:gd name="T15" fmla="*/ 2147483647 h 1536"/>
                <a:gd name="T16" fmla="*/ 0 w 2304"/>
                <a:gd name="T17" fmla="*/ 2147483647 h 1536"/>
                <a:gd name="T18" fmla="*/ 2147483647 w 2304"/>
                <a:gd name="T19" fmla="*/ 2147483647 h 1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04"/>
                <a:gd name="T31" fmla="*/ 0 h 1536"/>
                <a:gd name="T32" fmla="*/ 2304 w 2304"/>
                <a:gd name="T33" fmla="*/ 1536 h 1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04" h="1536">
                  <a:moveTo>
                    <a:pt x="96" y="1536"/>
                  </a:moveTo>
                  <a:lnTo>
                    <a:pt x="2208" y="1536"/>
                  </a:lnTo>
                  <a:cubicBezTo>
                    <a:pt x="2261" y="1536"/>
                    <a:pt x="2304" y="1493"/>
                    <a:pt x="2304" y="1440"/>
                  </a:cubicBezTo>
                  <a:cubicBezTo>
                    <a:pt x="2304" y="1440"/>
                    <a:pt x="2304" y="1440"/>
                    <a:pt x="2304" y="1440"/>
                  </a:cubicBezTo>
                  <a:lnTo>
                    <a:pt x="2304" y="96"/>
                  </a:lnTo>
                  <a:cubicBezTo>
                    <a:pt x="2304" y="43"/>
                    <a:pt x="2261" y="0"/>
                    <a:pt x="2208" y="0"/>
                  </a:cubicBezTo>
                  <a:lnTo>
                    <a:pt x="96" y="0"/>
                  </a:lnTo>
                  <a:cubicBezTo>
                    <a:pt x="43" y="0"/>
                    <a:pt x="0" y="43"/>
                    <a:pt x="0" y="96"/>
                  </a:cubicBezTo>
                  <a:lnTo>
                    <a:pt x="0" y="1440"/>
                  </a:lnTo>
                  <a:cubicBezTo>
                    <a:pt x="0" y="1493"/>
                    <a:pt x="43" y="1536"/>
                    <a:pt x="96" y="1536"/>
                  </a:cubicBez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>
                <a:defRPr/>
              </a:pPr>
              <a:endParaRPr lang="en-US">
                <a:latin typeface="+mj-lt"/>
              </a:endParaRPr>
            </a:p>
          </p:txBody>
        </p:sp>
        <p:grpSp>
          <p:nvGrpSpPr>
            <p:cNvPr id="6152" name="Group 318"/>
            <p:cNvGrpSpPr>
              <a:grpSpLocks/>
            </p:cNvGrpSpPr>
            <p:nvPr/>
          </p:nvGrpSpPr>
          <p:grpSpPr bwMode="auto">
            <a:xfrm>
              <a:off x="298450" y="2133600"/>
              <a:ext cx="8555038" cy="3776663"/>
              <a:chOff x="298450" y="2133600"/>
              <a:chExt cx="8555038" cy="3776663"/>
            </a:xfrm>
          </p:grpSpPr>
          <p:sp>
            <p:nvSpPr>
              <p:cNvPr id="9" name="Line 2"/>
              <p:cNvSpPr>
                <a:spLocks noChangeShapeType="1"/>
              </p:cNvSpPr>
              <p:nvPr/>
            </p:nvSpPr>
            <p:spPr bwMode="auto">
              <a:xfrm>
                <a:off x="4759455" y="4862572"/>
                <a:ext cx="0" cy="32300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j-lt"/>
                </a:endParaRPr>
              </a:p>
            </p:txBody>
          </p:sp>
          <p:sp>
            <p:nvSpPr>
              <p:cNvPr id="10" name="Freeform 76"/>
              <p:cNvSpPr>
                <a:spLocks/>
              </p:cNvSpPr>
              <p:nvPr/>
            </p:nvSpPr>
            <p:spPr bwMode="auto">
              <a:xfrm flipV="1">
                <a:off x="4650512" y="4630671"/>
                <a:ext cx="212154" cy="231900"/>
              </a:xfrm>
              <a:custGeom>
                <a:avLst/>
                <a:gdLst>
                  <a:gd name="T0" fmla="*/ 2147483647 w 161"/>
                  <a:gd name="T1" fmla="*/ 0 h 162"/>
                  <a:gd name="T2" fmla="*/ 2147483647 w 161"/>
                  <a:gd name="T3" fmla="*/ 2147483647 h 162"/>
                  <a:gd name="T4" fmla="*/ 0 w 161"/>
                  <a:gd name="T5" fmla="*/ 0 h 162"/>
                  <a:gd name="T6" fmla="*/ 2147483647 w 161"/>
                  <a:gd name="T7" fmla="*/ 0 h 1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1"/>
                  <a:gd name="T13" fmla="*/ 0 h 162"/>
                  <a:gd name="T14" fmla="*/ 161 w 161"/>
                  <a:gd name="T15" fmla="*/ 162 h 1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1" h="162">
                    <a:moveTo>
                      <a:pt x="161" y="0"/>
                    </a:moveTo>
                    <a:lnTo>
                      <a:pt x="81" y="162"/>
                    </a:lnTo>
                    <a:lnTo>
                      <a:pt x="0" y="0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en-US">
                  <a:latin typeface="+mj-lt"/>
                </a:endParaRPr>
              </a:p>
            </p:txBody>
          </p:sp>
          <p:grpSp>
            <p:nvGrpSpPr>
              <p:cNvPr id="6155" name="Group 317"/>
              <p:cNvGrpSpPr>
                <a:grpSpLocks/>
              </p:cNvGrpSpPr>
              <p:nvPr/>
            </p:nvGrpSpPr>
            <p:grpSpPr bwMode="auto">
              <a:xfrm>
                <a:off x="298450" y="2133600"/>
                <a:ext cx="8555038" cy="3776663"/>
                <a:chOff x="298450" y="2133600"/>
                <a:chExt cx="8555038" cy="3776663"/>
              </a:xfrm>
            </p:grpSpPr>
            <p:grpSp>
              <p:nvGrpSpPr>
                <p:cNvPr id="6156" name="Group 306"/>
                <p:cNvGrpSpPr>
                  <a:grpSpLocks/>
                </p:cNvGrpSpPr>
                <p:nvPr/>
              </p:nvGrpSpPr>
              <p:grpSpPr bwMode="auto">
                <a:xfrm>
                  <a:off x="298450" y="2133600"/>
                  <a:ext cx="8555038" cy="3676650"/>
                  <a:chOff x="298450" y="2133600"/>
                  <a:chExt cx="8555038" cy="3676650"/>
                </a:xfrm>
              </p:grpSpPr>
              <p:sp>
                <p:nvSpPr>
                  <p:cNvPr id="17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608083" y="2133600"/>
                    <a:ext cx="7712151" cy="29898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18" name="Freeform 4"/>
                  <p:cNvSpPr>
                    <a:spLocks/>
                  </p:cNvSpPr>
                  <p:nvPr/>
                </p:nvSpPr>
                <p:spPr bwMode="auto">
                  <a:xfrm>
                    <a:off x="7385599" y="2224704"/>
                    <a:ext cx="1456421" cy="2969153"/>
                  </a:xfrm>
                  <a:custGeom>
                    <a:avLst/>
                    <a:gdLst>
                      <a:gd name="T0" fmla="*/ 2147483647 w 3504"/>
                      <a:gd name="T1" fmla="*/ 2147483647 h 8064"/>
                      <a:gd name="T2" fmla="*/ 2147483647 w 3504"/>
                      <a:gd name="T3" fmla="*/ 2147483647 h 8064"/>
                      <a:gd name="T4" fmla="*/ 2147483647 w 3504"/>
                      <a:gd name="T5" fmla="*/ 0 h 8064"/>
                      <a:gd name="T6" fmla="*/ 2147483647 w 3504"/>
                      <a:gd name="T7" fmla="*/ 0 h 8064"/>
                      <a:gd name="T8" fmla="*/ 2147483647 w 3504"/>
                      <a:gd name="T9" fmla="*/ 0 h 8064"/>
                      <a:gd name="T10" fmla="*/ 2147483647 w 3504"/>
                      <a:gd name="T11" fmla="*/ 0 h 8064"/>
                      <a:gd name="T12" fmla="*/ 0 w 3504"/>
                      <a:gd name="T13" fmla="*/ 2147483647 h 8064"/>
                      <a:gd name="T14" fmla="*/ 0 w 3504"/>
                      <a:gd name="T15" fmla="*/ 2147483647 h 8064"/>
                      <a:gd name="T16" fmla="*/ 0 w 3504"/>
                      <a:gd name="T17" fmla="*/ 2147483647 h 8064"/>
                      <a:gd name="T18" fmla="*/ 2147483647 w 3504"/>
                      <a:gd name="T19" fmla="*/ 2147483647 h 8064"/>
                      <a:gd name="T20" fmla="*/ 2147483647 w 3504"/>
                      <a:gd name="T21" fmla="*/ 2147483647 h 8064"/>
                      <a:gd name="T22" fmla="*/ 2147483647 w 3504"/>
                      <a:gd name="T23" fmla="*/ 2147483647 h 8064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504"/>
                      <a:gd name="T37" fmla="*/ 0 h 8064"/>
                      <a:gd name="T38" fmla="*/ 3504 w 3504"/>
                      <a:gd name="T39" fmla="*/ 8064 h 8064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504" h="8064">
                        <a:moveTo>
                          <a:pt x="3504" y="7584"/>
                        </a:moveTo>
                        <a:lnTo>
                          <a:pt x="3504" y="480"/>
                        </a:lnTo>
                        <a:cubicBezTo>
                          <a:pt x="3504" y="214"/>
                          <a:pt x="3289" y="0"/>
                          <a:pt x="3024" y="0"/>
                        </a:cubicBezTo>
                        <a:cubicBezTo>
                          <a:pt x="3024" y="0"/>
                          <a:pt x="3024" y="0"/>
                          <a:pt x="3024" y="0"/>
                        </a:cubicBezTo>
                        <a:lnTo>
                          <a:pt x="480" y="0"/>
                        </a:lnTo>
                        <a:cubicBezTo>
                          <a:pt x="215" y="0"/>
                          <a:pt x="0" y="214"/>
                          <a:pt x="0" y="480"/>
                        </a:cubicBezTo>
                        <a:lnTo>
                          <a:pt x="0" y="7584"/>
                        </a:lnTo>
                        <a:cubicBezTo>
                          <a:pt x="0" y="7849"/>
                          <a:pt x="215" y="8064"/>
                          <a:pt x="480" y="8064"/>
                        </a:cubicBezTo>
                        <a:lnTo>
                          <a:pt x="3024" y="8064"/>
                        </a:lnTo>
                        <a:cubicBezTo>
                          <a:pt x="3289" y="8064"/>
                          <a:pt x="3504" y="7849"/>
                          <a:pt x="3504" y="7584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19" name="Freeform 5"/>
                  <p:cNvSpPr>
                    <a:spLocks/>
                  </p:cNvSpPr>
                  <p:nvPr/>
                </p:nvSpPr>
                <p:spPr bwMode="auto">
                  <a:xfrm>
                    <a:off x="7385599" y="2224704"/>
                    <a:ext cx="1456421" cy="2969153"/>
                  </a:xfrm>
                  <a:custGeom>
                    <a:avLst/>
                    <a:gdLst>
                      <a:gd name="T0" fmla="*/ 2147483647 w 3504"/>
                      <a:gd name="T1" fmla="*/ 2147483647 h 8064"/>
                      <a:gd name="T2" fmla="*/ 2147483647 w 3504"/>
                      <a:gd name="T3" fmla="*/ 2147483647 h 8064"/>
                      <a:gd name="T4" fmla="*/ 2147483647 w 3504"/>
                      <a:gd name="T5" fmla="*/ 0 h 8064"/>
                      <a:gd name="T6" fmla="*/ 2147483647 w 3504"/>
                      <a:gd name="T7" fmla="*/ 0 h 8064"/>
                      <a:gd name="T8" fmla="*/ 2147483647 w 3504"/>
                      <a:gd name="T9" fmla="*/ 0 h 8064"/>
                      <a:gd name="T10" fmla="*/ 2147483647 w 3504"/>
                      <a:gd name="T11" fmla="*/ 0 h 8064"/>
                      <a:gd name="T12" fmla="*/ 0 w 3504"/>
                      <a:gd name="T13" fmla="*/ 2147483647 h 8064"/>
                      <a:gd name="T14" fmla="*/ 0 w 3504"/>
                      <a:gd name="T15" fmla="*/ 2147483647 h 8064"/>
                      <a:gd name="T16" fmla="*/ 0 w 3504"/>
                      <a:gd name="T17" fmla="*/ 2147483647 h 8064"/>
                      <a:gd name="T18" fmla="*/ 2147483647 w 3504"/>
                      <a:gd name="T19" fmla="*/ 2147483647 h 8064"/>
                      <a:gd name="T20" fmla="*/ 2147483647 w 3504"/>
                      <a:gd name="T21" fmla="*/ 2147483647 h 8064"/>
                      <a:gd name="T22" fmla="*/ 2147483647 w 3504"/>
                      <a:gd name="T23" fmla="*/ 2147483647 h 8064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504"/>
                      <a:gd name="T37" fmla="*/ 0 h 8064"/>
                      <a:gd name="T38" fmla="*/ 3504 w 3504"/>
                      <a:gd name="T39" fmla="*/ 8064 h 8064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504" h="8064">
                        <a:moveTo>
                          <a:pt x="3504" y="7584"/>
                        </a:moveTo>
                        <a:lnTo>
                          <a:pt x="3504" y="480"/>
                        </a:lnTo>
                        <a:cubicBezTo>
                          <a:pt x="3504" y="214"/>
                          <a:pt x="3289" y="0"/>
                          <a:pt x="3024" y="0"/>
                        </a:cubicBezTo>
                        <a:cubicBezTo>
                          <a:pt x="3024" y="0"/>
                          <a:pt x="3024" y="0"/>
                          <a:pt x="3024" y="0"/>
                        </a:cubicBezTo>
                        <a:lnTo>
                          <a:pt x="480" y="0"/>
                        </a:lnTo>
                        <a:cubicBezTo>
                          <a:pt x="215" y="0"/>
                          <a:pt x="0" y="214"/>
                          <a:pt x="0" y="480"/>
                        </a:cubicBezTo>
                        <a:lnTo>
                          <a:pt x="0" y="7584"/>
                        </a:lnTo>
                        <a:cubicBezTo>
                          <a:pt x="0" y="7849"/>
                          <a:pt x="215" y="8064"/>
                          <a:pt x="480" y="8064"/>
                        </a:cubicBezTo>
                        <a:lnTo>
                          <a:pt x="3024" y="8064"/>
                        </a:lnTo>
                        <a:cubicBezTo>
                          <a:pt x="3289" y="8064"/>
                          <a:pt x="3504" y="7849"/>
                          <a:pt x="3504" y="7584"/>
                        </a:cubicBez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0" name="Freeform 7"/>
                  <p:cNvSpPr>
                    <a:spLocks/>
                  </p:cNvSpPr>
                  <p:nvPr/>
                </p:nvSpPr>
                <p:spPr bwMode="auto">
                  <a:xfrm>
                    <a:off x="6708995" y="3284819"/>
                    <a:ext cx="647937" cy="0"/>
                  </a:xfrm>
                  <a:custGeom>
                    <a:avLst/>
                    <a:gdLst>
                      <a:gd name="T0" fmla="*/ 0 w 1563"/>
                      <a:gd name="T1" fmla="*/ 0 h 10"/>
                      <a:gd name="T2" fmla="*/ 2147483647 w 1563"/>
                      <a:gd name="T3" fmla="*/ 0 h 10"/>
                      <a:gd name="T4" fmla="*/ 2147483647 w 1563"/>
                      <a:gd name="T5" fmla="*/ 2147483647 h 10"/>
                      <a:gd name="T6" fmla="*/ 2147483647 w 1563"/>
                      <a:gd name="T7" fmla="*/ 2147483647 h 10"/>
                      <a:gd name="T8" fmla="*/ 2147483647 w 1563"/>
                      <a:gd name="T9" fmla="*/ 2147483647 h 10"/>
                      <a:gd name="T10" fmla="*/ 2147483647 w 1563"/>
                      <a:gd name="T11" fmla="*/ 2147483647 h 1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563"/>
                      <a:gd name="T19" fmla="*/ 0 h 10"/>
                      <a:gd name="T20" fmla="*/ 1563 w 1563"/>
                      <a:gd name="T21" fmla="*/ 10 h 1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563" h="10">
                        <a:moveTo>
                          <a:pt x="0" y="0"/>
                        </a:moveTo>
                        <a:lnTo>
                          <a:pt x="283" y="0"/>
                        </a:lnTo>
                        <a:cubicBezTo>
                          <a:pt x="285" y="0"/>
                          <a:pt x="288" y="3"/>
                          <a:pt x="288" y="5"/>
                        </a:cubicBezTo>
                        <a:cubicBezTo>
                          <a:pt x="288" y="5"/>
                          <a:pt x="288" y="5"/>
                          <a:pt x="288" y="5"/>
                        </a:cubicBezTo>
                        <a:cubicBezTo>
                          <a:pt x="288" y="8"/>
                          <a:pt x="290" y="10"/>
                          <a:pt x="293" y="10"/>
                        </a:cubicBezTo>
                        <a:lnTo>
                          <a:pt x="1563" y="10"/>
                        </a:lnTo>
                      </a:path>
                    </a:pathLst>
                  </a:custGeom>
                  <a:noFill/>
                  <a:ln w="3333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1" name="Freeform 8"/>
                  <p:cNvSpPr>
                    <a:spLocks/>
                  </p:cNvSpPr>
                  <p:nvPr/>
                </p:nvSpPr>
                <p:spPr bwMode="auto">
                  <a:xfrm>
                    <a:off x="7328260" y="3189576"/>
                    <a:ext cx="217890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2" name="Freeform 10"/>
                  <p:cNvSpPr>
                    <a:spLocks/>
                  </p:cNvSpPr>
                  <p:nvPr/>
                </p:nvSpPr>
                <p:spPr bwMode="auto">
                  <a:xfrm>
                    <a:off x="5533539" y="3189576"/>
                    <a:ext cx="212154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3" name="Freeform 11"/>
                  <p:cNvSpPr>
                    <a:spLocks/>
                  </p:cNvSpPr>
                  <p:nvPr/>
                </p:nvSpPr>
                <p:spPr bwMode="auto">
                  <a:xfrm>
                    <a:off x="2075971" y="3259973"/>
                    <a:ext cx="194954" cy="0"/>
                  </a:xfrm>
                  <a:custGeom>
                    <a:avLst/>
                    <a:gdLst>
                      <a:gd name="T0" fmla="*/ 0 w 471"/>
                      <a:gd name="T1" fmla="*/ 2147483647 h 6"/>
                      <a:gd name="T2" fmla="*/ 2147483647 w 471"/>
                      <a:gd name="T3" fmla="*/ 2147483647 h 6"/>
                      <a:gd name="T4" fmla="*/ 2147483647 w 471"/>
                      <a:gd name="T5" fmla="*/ 2147483647 h 6"/>
                      <a:gd name="T6" fmla="*/ 2147483647 w 471"/>
                      <a:gd name="T7" fmla="*/ 2147483647 h 6"/>
                      <a:gd name="T8" fmla="*/ 2147483647 w 471"/>
                      <a:gd name="T9" fmla="*/ 0 h 6"/>
                      <a:gd name="T10" fmla="*/ 2147483647 w 471"/>
                      <a:gd name="T11" fmla="*/ 0 h 6"/>
                      <a:gd name="T12" fmla="*/ 2147483647 w 471"/>
                      <a:gd name="T13" fmla="*/ 0 h 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71"/>
                      <a:gd name="T22" fmla="*/ 0 h 6"/>
                      <a:gd name="T23" fmla="*/ 471 w 471"/>
                      <a:gd name="T24" fmla="*/ 6 h 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71" h="6">
                        <a:moveTo>
                          <a:pt x="0" y="6"/>
                        </a:moveTo>
                        <a:lnTo>
                          <a:pt x="285" y="6"/>
                        </a:lnTo>
                        <a:cubicBezTo>
                          <a:pt x="286" y="6"/>
                          <a:pt x="288" y="4"/>
                          <a:pt x="288" y="3"/>
                        </a:cubicBezTo>
                        <a:cubicBezTo>
                          <a:pt x="288" y="3"/>
                          <a:pt x="288" y="3"/>
                          <a:pt x="288" y="3"/>
                        </a:cubicBezTo>
                        <a:cubicBezTo>
                          <a:pt x="288" y="2"/>
                          <a:pt x="289" y="0"/>
                          <a:pt x="290" y="0"/>
                        </a:cubicBezTo>
                        <a:lnTo>
                          <a:pt x="471" y="0"/>
                        </a:lnTo>
                      </a:path>
                    </a:pathLst>
                  </a:custGeom>
                  <a:noFill/>
                  <a:ln w="3333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4" name="Freeform 12"/>
                  <p:cNvSpPr>
                    <a:spLocks/>
                  </p:cNvSpPr>
                  <p:nvPr/>
                </p:nvSpPr>
                <p:spPr bwMode="auto">
                  <a:xfrm>
                    <a:off x="2161982" y="3181294"/>
                    <a:ext cx="212154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5" name="Freeform 21"/>
                  <p:cNvSpPr>
                    <a:spLocks/>
                  </p:cNvSpPr>
                  <p:nvPr/>
                </p:nvSpPr>
                <p:spPr bwMode="auto">
                  <a:xfrm>
                    <a:off x="5745693" y="2999086"/>
                    <a:ext cx="963302" cy="567326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solidFill>
                    <a:srgbClr val="FF99CC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6" name="Freeform 22"/>
                  <p:cNvSpPr>
                    <a:spLocks/>
                  </p:cNvSpPr>
                  <p:nvPr/>
                </p:nvSpPr>
                <p:spPr bwMode="auto">
                  <a:xfrm>
                    <a:off x="5745693" y="2999086"/>
                    <a:ext cx="963302" cy="567326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7" name="Freeform 28"/>
                  <p:cNvSpPr>
                    <a:spLocks/>
                  </p:cNvSpPr>
                  <p:nvPr/>
                </p:nvSpPr>
                <p:spPr bwMode="auto">
                  <a:xfrm>
                    <a:off x="2374136" y="2994944"/>
                    <a:ext cx="957570" cy="567329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solidFill>
                    <a:srgbClr val="0066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8" name="Freeform 29"/>
                  <p:cNvSpPr>
                    <a:spLocks/>
                  </p:cNvSpPr>
                  <p:nvPr/>
                </p:nvSpPr>
                <p:spPr bwMode="auto">
                  <a:xfrm>
                    <a:off x="2374136" y="2994944"/>
                    <a:ext cx="957570" cy="567329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9" name="Freeform 39"/>
                  <p:cNvSpPr>
                    <a:spLocks/>
                  </p:cNvSpPr>
                  <p:nvPr/>
                </p:nvSpPr>
                <p:spPr bwMode="auto">
                  <a:xfrm>
                    <a:off x="7328260" y="3189576"/>
                    <a:ext cx="217890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0" name="Freeform 40"/>
                  <p:cNvSpPr>
                    <a:spLocks/>
                  </p:cNvSpPr>
                  <p:nvPr/>
                </p:nvSpPr>
                <p:spPr bwMode="auto">
                  <a:xfrm>
                    <a:off x="608083" y="2895558"/>
                    <a:ext cx="1467889" cy="728829"/>
                  </a:xfrm>
                  <a:custGeom>
                    <a:avLst/>
                    <a:gdLst>
                      <a:gd name="T0" fmla="*/ 2147483647 w 3526"/>
                      <a:gd name="T1" fmla="*/ 2147483647 h 1983"/>
                      <a:gd name="T2" fmla="*/ 2147483647 w 3526"/>
                      <a:gd name="T3" fmla="*/ 2147483647 h 1983"/>
                      <a:gd name="T4" fmla="*/ 2147483647 w 3526"/>
                      <a:gd name="T5" fmla="*/ 2147483647 h 1983"/>
                      <a:gd name="T6" fmla="*/ 2147483647 w 3526"/>
                      <a:gd name="T7" fmla="*/ 2147483647 h 1983"/>
                      <a:gd name="T8" fmla="*/ 2147483647 w 3526"/>
                      <a:gd name="T9" fmla="*/ 2147483647 h 1983"/>
                      <a:gd name="T10" fmla="*/ 2147483647 w 3526"/>
                      <a:gd name="T11" fmla="*/ 2147483647 h 1983"/>
                      <a:gd name="T12" fmla="*/ 2147483647 w 3526"/>
                      <a:gd name="T13" fmla="*/ 0 h 1983"/>
                      <a:gd name="T14" fmla="*/ 2147483647 w 3526"/>
                      <a:gd name="T15" fmla="*/ 0 h 1983"/>
                      <a:gd name="T16" fmla="*/ 2147483647 w 3526"/>
                      <a:gd name="T17" fmla="*/ 2147483647 h 1983"/>
                      <a:gd name="T18" fmla="*/ 2147483647 w 3526"/>
                      <a:gd name="T19" fmla="*/ 2147483647 h 1983"/>
                      <a:gd name="T20" fmla="*/ 2147483647 w 3526"/>
                      <a:gd name="T21" fmla="*/ 2147483647 h 1983"/>
                      <a:gd name="T22" fmla="*/ 2147483647 w 3526"/>
                      <a:gd name="T23" fmla="*/ 2147483647 h 1983"/>
                      <a:gd name="T24" fmla="*/ 2147483647 w 3526"/>
                      <a:gd name="T25" fmla="*/ 2147483647 h 1983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3526"/>
                      <a:gd name="T40" fmla="*/ 0 h 1983"/>
                      <a:gd name="T41" fmla="*/ 3526 w 3526"/>
                      <a:gd name="T42" fmla="*/ 1983 h 1983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3526" h="1983">
                        <a:moveTo>
                          <a:pt x="445" y="1983"/>
                        </a:moveTo>
                        <a:lnTo>
                          <a:pt x="3081" y="1983"/>
                        </a:lnTo>
                        <a:cubicBezTo>
                          <a:pt x="3121" y="1983"/>
                          <a:pt x="3156" y="1958"/>
                          <a:pt x="3170" y="1922"/>
                        </a:cubicBezTo>
                        <a:lnTo>
                          <a:pt x="3517" y="1026"/>
                        </a:lnTo>
                        <a:cubicBezTo>
                          <a:pt x="3526" y="1004"/>
                          <a:pt x="3526" y="979"/>
                          <a:pt x="3517" y="957"/>
                        </a:cubicBezTo>
                        <a:lnTo>
                          <a:pt x="3170" y="62"/>
                        </a:lnTo>
                        <a:cubicBezTo>
                          <a:pt x="3156" y="25"/>
                          <a:pt x="3121" y="0"/>
                          <a:pt x="3081" y="0"/>
                        </a:cubicBezTo>
                        <a:lnTo>
                          <a:pt x="445" y="0"/>
                        </a:lnTo>
                        <a:cubicBezTo>
                          <a:pt x="406" y="0"/>
                          <a:pt x="370" y="25"/>
                          <a:pt x="356" y="62"/>
                        </a:cubicBezTo>
                        <a:lnTo>
                          <a:pt x="9" y="957"/>
                        </a:lnTo>
                        <a:cubicBezTo>
                          <a:pt x="0" y="979"/>
                          <a:pt x="0" y="1004"/>
                          <a:pt x="9" y="1026"/>
                        </a:cubicBezTo>
                        <a:lnTo>
                          <a:pt x="356" y="1922"/>
                        </a:lnTo>
                        <a:cubicBezTo>
                          <a:pt x="370" y="1958"/>
                          <a:pt x="406" y="1983"/>
                          <a:pt x="445" y="1983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1" name="Freeform 41"/>
                  <p:cNvSpPr>
                    <a:spLocks/>
                  </p:cNvSpPr>
                  <p:nvPr/>
                </p:nvSpPr>
                <p:spPr bwMode="auto">
                  <a:xfrm>
                    <a:off x="608083" y="2895558"/>
                    <a:ext cx="1467889" cy="728829"/>
                  </a:xfrm>
                  <a:custGeom>
                    <a:avLst/>
                    <a:gdLst>
                      <a:gd name="T0" fmla="*/ 2147483647 w 3526"/>
                      <a:gd name="T1" fmla="*/ 2147483647 h 1983"/>
                      <a:gd name="T2" fmla="*/ 2147483647 w 3526"/>
                      <a:gd name="T3" fmla="*/ 2147483647 h 1983"/>
                      <a:gd name="T4" fmla="*/ 2147483647 w 3526"/>
                      <a:gd name="T5" fmla="*/ 2147483647 h 1983"/>
                      <a:gd name="T6" fmla="*/ 2147483647 w 3526"/>
                      <a:gd name="T7" fmla="*/ 2147483647 h 1983"/>
                      <a:gd name="T8" fmla="*/ 2147483647 w 3526"/>
                      <a:gd name="T9" fmla="*/ 2147483647 h 1983"/>
                      <a:gd name="T10" fmla="*/ 2147483647 w 3526"/>
                      <a:gd name="T11" fmla="*/ 2147483647 h 1983"/>
                      <a:gd name="T12" fmla="*/ 2147483647 w 3526"/>
                      <a:gd name="T13" fmla="*/ 0 h 1983"/>
                      <a:gd name="T14" fmla="*/ 2147483647 w 3526"/>
                      <a:gd name="T15" fmla="*/ 0 h 1983"/>
                      <a:gd name="T16" fmla="*/ 2147483647 w 3526"/>
                      <a:gd name="T17" fmla="*/ 2147483647 h 1983"/>
                      <a:gd name="T18" fmla="*/ 2147483647 w 3526"/>
                      <a:gd name="T19" fmla="*/ 2147483647 h 1983"/>
                      <a:gd name="T20" fmla="*/ 2147483647 w 3526"/>
                      <a:gd name="T21" fmla="*/ 2147483647 h 1983"/>
                      <a:gd name="T22" fmla="*/ 2147483647 w 3526"/>
                      <a:gd name="T23" fmla="*/ 2147483647 h 1983"/>
                      <a:gd name="T24" fmla="*/ 2147483647 w 3526"/>
                      <a:gd name="T25" fmla="*/ 2147483647 h 1983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3526"/>
                      <a:gd name="T40" fmla="*/ 0 h 1983"/>
                      <a:gd name="T41" fmla="*/ 3526 w 3526"/>
                      <a:gd name="T42" fmla="*/ 1983 h 1983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3526" h="1983">
                        <a:moveTo>
                          <a:pt x="445" y="1983"/>
                        </a:moveTo>
                        <a:lnTo>
                          <a:pt x="3081" y="1983"/>
                        </a:lnTo>
                        <a:cubicBezTo>
                          <a:pt x="3121" y="1983"/>
                          <a:pt x="3156" y="1958"/>
                          <a:pt x="3170" y="1922"/>
                        </a:cubicBezTo>
                        <a:lnTo>
                          <a:pt x="3517" y="1026"/>
                        </a:lnTo>
                        <a:cubicBezTo>
                          <a:pt x="3526" y="1004"/>
                          <a:pt x="3526" y="979"/>
                          <a:pt x="3517" y="957"/>
                        </a:cubicBezTo>
                        <a:lnTo>
                          <a:pt x="3170" y="62"/>
                        </a:lnTo>
                        <a:cubicBezTo>
                          <a:pt x="3156" y="25"/>
                          <a:pt x="3121" y="0"/>
                          <a:pt x="3081" y="0"/>
                        </a:cubicBezTo>
                        <a:lnTo>
                          <a:pt x="445" y="0"/>
                        </a:lnTo>
                        <a:cubicBezTo>
                          <a:pt x="406" y="0"/>
                          <a:pt x="370" y="25"/>
                          <a:pt x="356" y="62"/>
                        </a:cubicBezTo>
                        <a:lnTo>
                          <a:pt x="9" y="957"/>
                        </a:lnTo>
                        <a:cubicBezTo>
                          <a:pt x="0" y="979"/>
                          <a:pt x="0" y="1004"/>
                          <a:pt x="9" y="1026"/>
                        </a:cubicBezTo>
                        <a:lnTo>
                          <a:pt x="356" y="1922"/>
                        </a:lnTo>
                        <a:cubicBezTo>
                          <a:pt x="370" y="1958"/>
                          <a:pt x="406" y="1983"/>
                          <a:pt x="445" y="1983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2" name="Freeform 51"/>
                  <p:cNvSpPr>
                    <a:spLocks/>
                  </p:cNvSpPr>
                  <p:nvPr/>
                </p:nvSpPr>
                <p:spPr bwMode="auto">
                  <a:xfrm>
                    <a:off x="7328260" y="4535424"/>
                    <a:ext cx="217890" cy="190490"/>
                  </a:xfrm>
                  <a:custGeom>
                    <a:avLst/>
                    <a:gdLst>
                      <a:gd name="T0" fmla="*/ 0 w 162"/>
                      <a:gd name="T1" fmla="*/ 0 h 161"/>
                      <a:gd name="T2" fmla="*/ 2147483647 w 162"/>
                      <a:gd name="T3" fmla="*/ 2147483647 h 161"/>
                      <a:gd name="T4" fmla="*/ 0 w 162"/>
                      <a:gd name="T5" fmla="*/ 2147483647 h 161"/>
                      <a:gd name="T6" fmla="*/ 0 w 162"/>
                      <a:gd name="T7" fmla="*/ 0 h 16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1"/>
                      <a:gd name="T14" fmla="*/ 162 w 162"/>
                      <a:gd name="T15" fmla="*/ 161 h 16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1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3" name="Freeform 52"/>
                  <p:cNvSpPr>
                    <a:spLocks/>
                  </p:cNvSpPr>
                  <p:nvPr/>
                </p:nvSpPr>
                <p:spPr bwMode="auto">
                  <a:xfrm>
                    <a:off x="6227344" y="3566413"/>
                    <a:ext cx="1129588" cy="1064258"/>
                  </a:xfrm>
                  <a:custGeom>
                    <a:avLst/>
                    <a:gdLst>
                      <a:gd name="T0" fmla="*/ 0 w 2711"/>
                      <a:gd name="T1" fmla="*/ 0 h 2895"/>
                      <a:gd name="T2" fmla="*/ 0 w 2711"/>
                      <a:gd name="T3" fmla="*/ 2147483647 h 2895"/>
                      <a:gd name="T4" fmla="*/ 2147483647 w 2711"/>
                      <a:gd name="T5" fmla="*/ 2147483647 h 2895"/>
                      <a:gd name="T6" fmla="*/ 2147483647 w 2711"/>
                      <a:gd name="T7" fmla="*/ 2147483647 h 2895"/>
                      <a:gd name="T8" fmla="*/ 2147483647 w 2711"/>
                      <a:gd name="T9" fmla="*/ 2147483647 h 2895"/>
                      <a:gd name="T10" fmla="*/ 2147483647 w 2711"/>
                      <a:gd name="T11" fmla="*/ 2147483647 h 2895"/>
                      <a:gd name="T12" fmla="*/ 2147483647 w 2711"/>
                      <a:gd name="T13" fmla="*/ 2147483647 h 2895"/>
                      <a:gd name="T14" fmla="*/ 2147483647 w 2711"/>
                      <a:gd name="T15" fmla="*/ 2147483647 h 2895"/>
                      <a:gd name="T16" fmla="*/ 2147483647 w 2711"/>
                      <a:gd name="T17" fmla="*/ 2147483647 h 2895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711"/>
                      <a:gd name="T28" fmla="*/ 0 h 2895"/>
                      <a:gd name="T29" fmla="*/ 2711 w 2711"/>
                      <a:gd name="T30" fmla="*/ 2895 h 2895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711" h="2895">
                        <a:moveTo>
                          <a:pt x="0" y="0"/>
                        </a:moveTo>
                        <a:lnTo>
                          <a:pt x="0" y="563"/>
                        </a:lnTo>
                        <a:cubicBezTo>
                          <a:pt x="0" y="616"/>
                          <a:pt x="43" y="659"/>
                          <a:pt x="96" y="659"/>
                        </a:cubicBezTo>
                        <a:lnTo>
                          <a:pt x="1340" y="659"/>
                        </a:lnTo>
                        <a:cubicBezTo>
                          <a:pt x="1393" y="659"/>
                          <a:pt x="1436" y="702"/>
                          <a:pt x="1436" y="755"/>
                        </a:cubicBezTo>
                        <a:cubicBezTo>
                          <a:pt x="1436" y="755"/>
                          <a:pt x="1436" y="755"/>
                          <a:pt x="1436" y="755"/>
                        </a:cubicBezTo>
                        <a:lnTo>
                          <a:pt x="1436" y="2799"/>
                        </a:lnTo>
                        <a:cubicBezTo>
                          <a:pt x="1436" y="2852"/>
                          <a:pt x="1479" y="2895"/>
                          <a:pt x="1532" y="2895"/>
                        </a:cubicBezTo>
                        <a:lnTo>
                          <a:pt x="2711" y="2895"/>
                        </a:lnTo>
                      </a:path>
                    </a:pathLst>
                  </a:custGeom>
                  <a:noFill/>
                  <a:ln w="3333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4" name="Freeform 53"/>
                  <p:cNvSpPr>
                    <a:spLocks/>
                  </p:cNvSpPr>
                  <p:nvPr/>
                </p:nvSpPr>
                <p:spPr bwMode="auto">
                  <a:xfrm>
                    <a:off x="7328260" y="4535424"/>
                    <a:ext cx="217890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5" name="Freeform 61"/>
                  <p:cNvSpPr>
                    <a:spLocks/>
                  </p:cNvSpPr>
                  <p:nvPr/>
                </p:nvSpPr>
                <p:spPr bwMode="auto">
                  <a:xfrm>
                    <a:off x="1066798" y="2684364"/>
                    <a:ext cx="665137" cy="289875"/>
                  </a:xfrm>
                  <a:custGeom>
                    <a:avLst/>
                    <a:gdLst>
                      <a:gd name="T0" fmla="*/ 2147483647 w 1601"/>
                      <a:gd name="T1" fmla="*/ 2147483647 h 789"/>
                      <a:gd name="T2" fmla="*/ 0 w 1601"/>
                      <a:gd name="T3" fmla="*/ 2147483647 h 789"/>
                      <a:gd name="T4" fmla="*/ 0 w 1601"/>
                      <a:gd name="T5" fmla="*/ 2147483647 h 789"/>
                      <a:gd name="T6" fmla="*/ 0 w 1601"/>
                      <a:gd name="T7" fmla="*/ 2147483647 h 789"/>
                      <a:gd name="T8" fmla="*/ 2147483647 w 1601"/>
                      <a:gd name="T9" fmla="*/ 0 h 789"/>
                      <a:gd name="T10" fmla="*/ 2147483647 w 1601"/>
                      <a:gd name="T11" fmla="*/ 0 h 789"/>
                      <a:gd name="T12" fmla="*/ 2147483647 w 1601"/>
                      <a:gd name="T13" fmla="*/ 0 h 789"/>
                      <a:gd name="T14" fmla="*/ 2147483647 w 1601"/>
                      <a:gd name="T15" fmla="*/ 2147483647 h 789"/>
                      <a:gd name="T16" fmla="*/ 2147483647 w 1601"/>
                      <a:gd name="T17" fmla="*/ 2147483647 h 789"/>
                      <a:gd name="T18" fmla="*/ 2147483647 w 1601"/>
                      <a:gd name="T19" fmla="*/ 2147483647 h 789"/>
                      <a:gd name="T20" fmla="*/ 2147483647 w 1601"/>
                      <a:gd name="T21" fmla="*/ 2147483647 h 78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601"/>
                      <a:gd name="T34" fmla="*/ 0 h 789"/>
                      <a:gd name="T35" fmla="*/ 1601 w 1601"/>
                      <a:gd name="T36" fmla="*/ 789 h 78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601" h="789">
                        <a:moveTo>
                          <a:pt x="302" y="789"/>
                        </a:moveTo>
                        <a:cubicBezTo>
                          <a:pt x="135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5" y="0"/>
                          <a:pt x="302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1" y="136"/>
                          <a:pt x="1601" y="303"/>
                        </a:cubicBezTo>
                        <a:lnTo>
                          <a:pt x="1601" y="487"/>
                        </a:lnTo>
                        <a:cubicBezTo>
                          <a:pt x="1601" y="654"/>
                          <a:pt x="1466" y="789"/>
                          <a:pt x="1299" y="789"/>
                        </a:cubicBezTo>
                        <a:lnTo>
                          <a:pt x="302" y="789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6" name="Freeform 62"/>
                  <p:cNvSpPr>
                    <a:spLocks/>
                  </p:cNvSpPr>
                  <p:nvPr/>
                </p:nvSpPr>
                <p:spPr bwMode="auto">
                  <a:xfrm>
                    <a:off x="1066798" y="2684364"/>
                    <a:ext cx="665137" cy="289875"/>
                  </a:xfrm>
                  <a:custGeom>
                    <a:avLst/>
                    <a:gdLst>
                      <a:gd name="T0" fmla="*/ 2147483647 w 1601"/>
                      <a:gd name="T1" fmla="*/ 2147483647 h 789"/>
                      <a:gd name="T2" fmla="*/ 0 w 1601"/>
                      <a:gd name="T3" fmla="*/ 2147483647 h 789"/>
                      <a:gd name="T4" fmla="*/ 0 w 1601"/>
                      <a:gd name="T5" fmla="*/ 2147483647 h 789"/>
                      <a:gd name="T6" fmla="*/ 0 w 1601"/>
                      <a:gd name="T7" fmla="*/ 2147483647 h 789"/>
                      <a:gd name="T8" fmla="*/ 2147483647 w 1601"/>
                      <a:gd name="T9" fmla="*/ 0 h 789"/>
                      <a:gd name="T10" fmla="*/ 2147483647 w 1601"/>
                      <a:gd name="T11" fmla="*/ 0 h 789"/>
                      <a:gd name="T12" fmla="*/ 2147483647 w 1601"/>
                      <a:gd name="T13" fmla="*/ 0 h 789"/>
                      <a:gd name="T14" fmla="*/ 2147483647 w 1601"/>
                      <a:gd name="T15" fmla="*/ 2147483647 h 789"/>
                      <a:gd name="T16" fmla="*/ 2147483647 w 1601"/>
                      <a:gd name="T17" fmla="*/ 2147483647 h 789"/>
                      <a:gd name="T18" fmla="*/ 2147483647 w 1601"/>
                      <a:gd name="T19" fmla="*/ 2147483647 h 789"/>
                      <a:gd name="T20" fmla="*/ 2147483647 w 1601"/>
                      <a:gd name="T21" fmla="*/ 2147483647 h 78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601"/>
                      <a:gd name="T34" fmla="*/ 0 h 789"/>
                      <a:gd name="T35" fmla="*/ 1601 w 1601"/>
                      <a:gd name="T36" fmla="*/ 789 h 78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601" h="789">
                        <a:moveTo>
                          <a:pt x="302" y="789"/>
                        </a:moveTo>
                        <a:cubicBezTo>
                          <a:pt x="135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5" y="0"/>
                          <a:pt x="302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1" y="136"/>
                          <a:pt x="1601" y="303"/>
                        </a:cubicBezTo>
                        <a:lnTo>
                          <a:pt x="1601" y="487"/>
                        </a:lnTo>
                        <a:cubicBezTo>
                          <a:pt x="1601" y="654"/>
                          <a:pt x="1466" y="789"/>
                          <a:pt x="1299" y="789"/>
                        </a:cubicBezTo>
                        <a:lnTo>
                          <a:pt x="302" y="789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7" name="Freeform 64"/>
                  <p:cNvSpPr>
                    <a:spLocks/>
                  </p:cNvSpPr>
                  <p:nvPr/>
                </p:nvSpPr>
                <p:spPr bwMode="auto">
                  <a:xfrm>
                    <a:off x="298450" y="2684364"/>
                    <a:ext cx="665137" cy="289875"/>
                  </a:xfrm>
                  <a:custGeom>
                    <a:avLst/>
                    <a:gdLst>
                      <a:gd name="T0" fmla="*/ 2147483647 w 1602"/>
                      <a:gd name="T1" fmla="*/ 2147483647 h 789"/>
                      <a:gd name="T2" fmla="*/ 0 w 1602"/>
                      <a:gd name="T3" fmla="*/ 2147483647 h 789"/>
                      <a:gd name="T4" fmla="*/ 0 w 1602"/>
                      <a:gd name="T5" fmla="*/ 2147483647 h 789"/>
                      <a:gd name="T6" fmla="*/ 0 w 1602"/>
                      <a:gd name="T7" fmla="*/ 2147483647 h 789"/>
                      <a:gd name="T8" fmla="*/ 2147483647 w 1602"/>
                      <a:gd name="T9" fmla="*/ 0 h 789"/>
                      <a:gd name="T10" fmla="*/ 2147483647 w 1602"/>
                      <a:gd name="T11" fmla="*/ 0 h 789"/>
                      <a:gd name="T12" fmla="*/ 2147483647 w 1602"/>
                      <a:gd name="T13" fmla="*/ 0 h 789"/>
                      <a:gd name="T14" fmla="*/ 2147483647 w 1602"/>
                      <a:gd name="T15" fmla="*/ 2147483647 h 789"/>
                      <a:gd name="T16" fmla="*/ 2147483647 w 1602"/>
                      <a:gd name="T17" fmla="*/ 2147483647 h 789"/>
                      <a:gd name="T18" fmla="*/ 2147483647 w 1602"/>
                      <a:gd name="T19" fmla="*/ 2147483647 h 789"/>
                      <a:gd name="T20" fmla="*/ 2147483647 w 1602"/>
                      <a:gd name="T21" fmla="*/ 2147483647 h 789"/>
                      <a:gd name="T22" fmla="*/ 2147483647 w 1602"/>
                      <a:gd name="T23" fmla="*/ 2147483647 h 789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602"/>
                      <a:gd name="T37" fmla="*/ 0 h 789"/>
                      <a:gd name="T38" fmla="*/ 1602 w 1602"/>
                      <a:gd name="T39" fmla="*/ 789 h 789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602" h="789">
                        <a:moveTo>
                          <a:pt x="303" y="789"/>
                        </a:moveTo>
                        <a:cubicBezTo>
                          <a:pt x="136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6" y="0"/>
                          <a:pt x="303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2" y="136"/>
                          <a:pt x="1602" y="303"/>
                        </a:cubicBezTo>
                        <a:lnTo>
                          <a:pt x="1602" y="487"/>
                        </a:lnTo>
                        <a:cubicBezTo>
                          <a:pt x="1602" y="654"/>
                          <a:pt x="1466" y="789"/>
                          <a:pt x="1299" y="789"/>
                        </a:cubicBezTo>
                        <a:lnTo>
                          <a:pt x="303" y="789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8" name="Freeform 65"/>
                  <p:cNvSpPr>
                    <a:spLocks/>
                  </p:cNvSpPr>
                  <p:nvPr/>
                </p:nvSpPr>
                <p:spPr bwMode="auto">
                  <a:xfrm>
                    <a:off x="298450" y="2684364"/>
                    <a:ext cx="665137" cy="289875"/>
                  </a:xfrm>
                  <a:custGeom>
                    <a:avLst/>
                    <a:gdLst>
                      <a:gd name="T0" fmla="*/ 2147483647 w 1602"/>
                      <a:gd name="T1" fmla="*/ 2147483647 h 789"/>
                      <a:gd name="T2" fmla="*/ 0 w 1602"/>
                      <a:gd name="T3" fmla="*/ 2147483647 h 789"/>
                      <a:gd name="T4" fmla="*/ 0 w 1602"/>
                      <a:gd name="T5" fmla="*/ 2147483647 h 789"/>
                      <a:gd name="T6" fmla="*/ 0 w 1602"/>
                      <a:gd name="T7" fmla="*/ 2147483647 h 789"/>
                      <a:gd name="T8" fmla="*/ 2147483647 w 1602"/>
                      <a:gd name="T9" fmla="*/ 0 h 789"/>
                      <a:gd name="T10" fmla="*/ 2147483647 w 1602"/>
                      <a:gd name="T11" fmla="*/ 0 h 789"/>
                      <a:gd name="T12" fmla="*/ 2147483647 w 1602"/>
                      <a:gd name="T13" fmla="*/ 0 h 789"/>
                      <a:gd name="T14" fmla="*/ 2147483647 w 1602"/>
                      <a:gd name="T15" fmla="*/ 2147483647 h 789"/>
                      <a:gd name="T16" fmla="*/ 2147483647 w 1602"/>
                      <a:gd name="T17" fmla="*/ 2147483647 h 789"/>
                      <a:gd name="T18" fmla="*/ 2147483647 w 1602"/>
                      <a:gd name="T19" fmla="*/ 2147483647 h 789"/>
                      <a:gd name="T20" fmla="*/ 2147483647 w 1602"/>
                      <a:gd name="T21" fmla="*/ 2147483647 h 789"/>
                      <a:gd name="T22" fmla="*/ 2147483647 w 1602"/>
                      <a:gd name="T23" fmla="*/ 2147483647 h 789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602"/>
                      <a:gd name="T37" fmla="*/ 0 h 789"/>
                      <a:gd name="T38" fmla="*/ 1602 w 1602"/>
                      <a:gd name="T39" fmla="*/ 789 h 789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602" h="789">
                        <a:moveTo>
                          <a:pt x="303" y="789"/>
                        </a:moveTo>
                        <a:cubicBezTo>
                          <a:pt x="136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6" y="0"/>
                          <a:pt x="303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2" y="136"/>
                          <a:pt x="1602" y="303"/>
                        </a:cubicBezTo>
                        <a:lnTo>
                          <a:pt x="1602" y="487"/>
                        </a:lnTo>
                        <a:cubicBezTo>
                          <a:pt x="1602" y="654"/>
                          <a:pt x="1466" y="789"/>
                          <a:pt x="1299" y="789"/>
                        </a:cubicBezTo>
                        <a:lnTo>
                          <a:pt x="303" y="789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9" name="Freeform 69"/>
                  <p:cNvSpPr>
                    <a:spLocks/>
                  </p:cNvSpPr>
                  <p:nvPr/>
                </p:nvSpPr>
                <p:spPr bwMode="auto">
                  <a:xfrm>
                    <a:off x="5768628" y="3019790"/>
                    <a:ext cx="120415" cy="107668"/>
                  </a:xfrm>
                  <a:custGeom>
                    <a:avLst/>
                    <a:gdLst>
                      <a:gd name="T0" fmla="*/ 2147483647 w 288"/>
                      <a:gd name="T1" fmla="*/ 2147483647 h 288"/>
                      <a:gd name="T2" fmla="*/ 2147483647 w 288"/>
                      <a:gd name="T3" fmla="*/ 2147483647 h 288"/>
                      <a:gd name="T4" fmla="*/ 2147483647 w 288"/>
                      <a:gd name="T5" fmla="*/ 2147483647 h 288"/>
                      <a:gd name="T6" fmla="*/ 2147483647 w 288"/>
                      <a:gd name="T7" fmla="*/ 2147483647 h 288"/>
                      <a:gd name="T8" fmla="*/ 2147483647 w 288"/>
                      <a:gd name="T9" fmla="*/ 2147483647 h 288"/>
                      <a:gd name="T10" fmla="*/ 2147483647 w 288"/>
                      <a:gd name="T11" fmla="*/ 0 h 288"/>
                      <a:gd name="T12" fmla="*/ 2147483647 w 288"/>
                      <a:gd name="T13" fmla="*/ 0 h 288"/>
                      <a:gd name="T14" fmla="*/ 0 w 288"/>
                      <a:gd name="T15" fmla="*/ 2147483647 h 288"/>
                      <a:gd name="T16" fmla="*/ 0 w 288"/>
                      <a:gd name="T17" fmla="*/ 2147483647 h 288"/>
                      <a:gd name="T18" fmla="*/ 2147483647 w 288"/>
                      <a:gd name="T19" fmla="*/ 2147483647 h 28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88"/>
                      <a:gd name="T31" fmla="*/ 0 h 288"/>
                      <a:gd name="T32" fmla="*/ 288 w 288"/>
                      <a:gd name="T33" fmla="*/ 288 h 288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88" h="288">
                        <a:moveTo>
                          <a:pt x="96" y="288"/>
                        </a:moveTo>
                        <a:lnTo>
                          <a:pt x="192" y="288"/>
                        </a:lnTo>
                        <a:cubicBezTo>
                          <a:pt x="245" y="288"/>
                          <a:pt x="288" y="245"/>
                          <a:pt x="288" y="192"/>
                        </a:cubicBezTo>
                        <a:cubicBezTo>
                          <a:pt x="288" y="192"/>
                          <a:pt x="288" y="192"/>
                          <a:pt x="288" y="192"/>
                        </a:cubicBezTo>
                        <a:lnTo>
                          <a:pt x="288" y="96"/>
                        </a:lnTo>
                        <a:cubicBezTo>
                          <a:pt x="288" y="43"/>
                          <a:pt x="245" y="0"/>
                          <a:pt x="192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92"/>
                        </a:lnTo>
                        <a:cubicBezTo>
                          <a:pt x="0" y="245"/>
                          <a:pt x="43" y="288"/>
                          <a:pt x="96" y="288"/>
                        </a:cubicBez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0" name="Freeform 70"/>
                  <p:cNvSpPr>
                    <a:spLocks/>
                  </p:cNvSpPr>
                  <p:nvPr/>
                </p:nvSpPr>
                <p:spPr bwMode="auto">
                  <a:xfrm>
                    <a:off x="5768628" y="3019790"/>
                    <a:ext cx="120415" cy="107668"/>
                  </a:xfrm>
                  <a:custGeom>
                    <a:avLst/>
                    <a:gdLst>
                      <a:gd name="T0" fmla="*/ 2147483647 w 288"/>
                      <a:gd name="T1" fmla="*/ 2147483647 h 288"/>
                      <a:gd name="T2" fmla="*/ 2147483647 w 288"/>
                      <a:gd name="T3" fmla="*/ 2147483647 h 288"/>
                      <a:gd name="T4" fmla="*/ 2147483647 w 288"/>
                      <a:gd name="T5" fmla="*/ 2147483647 h 288"/>
                      <a:gd name="T6" fmla="*/ 2147483647 w 288"/>
                      <a:gd name="T7" fmla="*/ 2147483647 h 288"/>
                      <a:gd name="T8" fmla="*/ 2147483647 w 288"/>
                      <a:gd name="T9" fmla="*/ 2147483647 h 288"/>
                      <a:gd name="T10" fmla="*/ 2147483647 w 288"/>
                      <a:gd name="T11" fmla="*/ 0 h 288"/>
                      <a:gd name="T12" fmla="*/ 2147483647 w 288"/>
                      <a:gd name="T13" fmla="*/ 0 h 288"/>
                      <a:gd name="T14" fmla="*/ 0 w 288"/>
                      <a:gd name="T15" fmla="*/ 2147483647 h 288"/>
                      <a:gd name="T16" fmla="*/ 0 w 288"/>
                      <a:gd name="T17" fmla="*/ 2147483647 h 288"/>
                      <a:gd name="T18" fmla="*/ 2147483647 w 288"/>
                      <a:gd name="T19" fmla="*/ 2147483647 h 28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88"/>
                      <a:gd name="T31" fmla="*/ 0 h 288"/>
                      <a:gd name="T32" fmla="*/ 288 w 288"/>
                      <a:gd name="T33" fmla="*/ 288 h 288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88" h="288">
                        <a:moveTo>
                          <a:pt x="96" y="288"/>
                        </a:moveTo>
                        <a:lnTo>
                          <a:pt x="192" y="288"/>
                        </a:lnTo>
                        <a:cubicBezTo>
                          <a:pt x="245" y="288"/>
                          <a:pt x="288" y="245"/>
                          <a:pt x="288" y="192"/>
                        </a:cubicBezTo>
                        <a:cubicBezTo>
                          <a:pt x="288" y="192"/>
                          <a:pt x="288" y="192"/>
                          <a:pt x="288" y="192"/>
                        </a:cubicBezTo>
                        <a:lnTo>
                          <a:pt x="288" y="96"/>
                        </a:lnTo>
                        <a:cubicBezTo>
                          <a:pt x="288" y="43"/>
                          <a:pt x="245" y="0"/>
                          <a:pt x="192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92"/>
                        </a:lnTo>
                        <a:cubicBezTo>
                          <a:pt x="0" y="245"/>
                          <a:pt x="43" y="288"/>
                          <a:pt x="96" y="288"/>
                        </a:cubicBez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1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688358" y="2361361"/>
                    <a:ext cx="7706415" cy="299399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2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837440" y="2514579"/>
                    <a:ext cx="7712151" cy="29898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3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5235374" y="3288962"/>
                    <a:ext cx="292429" cy="4140"/>
                  </a:xfrm>
                  <a:prstGeom prst="line">
                    <a:avLst/>
                  </a:prstGeom>
                  <a:noFill/>
                  <a:ln w="3333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4" name="Freeform 28"/>
                  <p:cNvSpPr>
                    <a:spLocks/>
                  </p:cNvSpPr>
                  <p:nvPr/>
                </p:nvSpPr>
                <p:spPr bwMode="auto">
                  <a:xfrm>
                    <a:off x="4277804" y="3003226"/>
                    <a:ext cx="957570" cy="567329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solidFill>
                    <a:srgbClr val="0066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5" name="Freeform 29"/>
                  <p:cNvSpPr>
                    <a:spLocks/>
                  </p:cNvSpPr>
                  <p:nvPr/>
                </p:nvSpPr>
                <p:spPr bwMode="auto">
                  <a:xfrm>
                    <a:off x="4277804" y="3003226"/>
                    <a:ext cx="957570" cy="567329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6" name="Freeform 12"/>
                  <p:cNvSpPr>
                    <a:spLocks/>
                  </p:cNvSpPr>
                  <p:nvPr/>
                </p:nvSpPr>
                <p:spPr bwMode="auto">
                  <a:xfrm>
                    <a:off x="4117254" y="3201998"/>
                    <a:ext cx="212158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7" name="Freeform 7"/>
                  <p:cNvSpPr>
                    <a:spLocks/>
                  </p:cNvSpPr>
                  <p:nvPr/>
                </p:nvSpPr>
                <p:spPr bwMode="auto">
                  <a:xfrm>
                    <a:off x="3658539" y="3276537"/>
                    <a:ext cx="647937" cy="4142"/>
                  </a:xfrm>
                  <a:custGeom>
                    <a:avLst/>
                    <a:gdLst>
                      <a:gd name="T0" fmla="*/ 0 w 1563"/>
                      <a:gd name="T1" fmla="*/ 0 h 10"/>
                      <a:gd name="T2" fmla="*/ 2147483647 w 1563"/>
                      <a:gd name="T3" fmla="*/ 0 h 10"/>
                      <a:gd name="T4" fmla="*/ 2147483647 w 1563"/>
                      <a:gd name="T5" fmla="*/ 2147483647 h 10"/>
                      <a:gd name="T6" fmla="*/ 2147483647 w 1563"/>
                      <a:gd name="T7" fmla="*/ 2147483647 h 10"/>
                      <a:gd name="T8" fmla="*/ 2147483647 w 1563"/>
                      <a:gd name="T9" fmla="*/ 2147483647 h 10"/>
                      <a:gd name="T10" fmla="*/ 2147483647 w 1563"/>
                      <a:gd name="T11" fmla="*/ 2147483647 h 1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563"/>
                      <a:gd name="T19" fmla="*/ 0 h 10"/>
                      <a:gd name="T20" fmla="*/ 1563 w 1563"/>
                      <a:gd name="T21" fmla="*/ 10 h 1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563" h="10">
                        <a:moveTo>
                          <a:pt x="0" y="0"/>
                        </a:moveTo>
                        <a:lnTo>
                          <a:pt x="283" y="0"/>
                        </a:lnTo>
                        <a:cubicBezTo>
                          <a:pt x="285" y="0"/>
                          <a:pt x="288" y="3"/>
                          <a:pt x="288" y="5"/>
                        </a:cubicBezTo>
                        <a:cubicBezTo>
                          <a:pt x="288" y="5"/>
                          <a:pt x="288" y="5"/>
                          <a:pt x="288" y="5"/>
                        </a:cubicBezTo>
                        <a:cubicBezTo>
                          <a:pt x="288" y="8"/>
                          <a:pt x="290" y="10"/>
                          <a:pt x="293" y="10"/>
                        </a:cubicBezTo>
                        <a:lnTo>
                          <a:pt x="1563" y="10"/>
                        </a:lnTo>
                      </a:path>
                    </a:pathLst>
                  </a:custGeom>
                  <a:noFill/>
                  <a:ln w="3333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8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992259" y="2667800"/>
                    <a:ext cx="7706415" cy="29898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9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1141341" y="2821019"/>
                    <a:ext cx="7712147" cy="29898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50" name="Freeform 64"/>
                  <p:cNvSpPr>
                    <a:spLocks/>
                  </p:cNvSpPr>
                  <p:nvPr/>
                </p:nvSpPr>
                <p:spPr bwMode="auto">
                  <a:xfrm>
                    <a:off x="3400513" y="3127458"/>
                    <a:ext cx="665137" cy="294018"/>
                  </a:xfrm>
                  <a:custGeom>
                    <a:avLst/>
                    <a:gdLst>
                      <a:gd name="T0" fmla="*/ 2147483647 w 1602"/>
                      <a:gd name="T1" fmla="*/ 2147483647 h 789"/>
                      <a:gd name="T2" fmla="*/ 0 w 1602"/>
                      <a:gd name="T3" fmla="*/ 2147483647 h 789"/>
                      <a:gd name="T4" fmla="*/ 0 w 1602"/>
                      <a:gd name="T5" fmla="*/ 2147483647 h 789"/>
                      <a:gd name="T6" fmla="*/ 0 w 1602"/>
                      <a:gd name="T7" fmla="*/ 2147483647 h 789"/>
                      <a:gd name="T8" fmla="*/ 2147483647 w 1602"/>
                      <a:gd name="T9" fmla="*/ 0 h 789"/>
                      <a:gd name="T10" fmla="*/ 2147483647 w 1602"/>
                      <a:gd name="T11" fmla="*/ 0 h 789"/>
                      <a:gd name="T12" fmla="*/ 2147483647 w 1602"/>
                      <a:gd name="T13" fmla="*/ 0 h 789"/>
                      <a:gd name="T14" fmla="*/ 2147483647 w 1602"/>
                      <a:gd name="T15" fmla="*/ 2147483647 h 789"/>
                      <a:gd name="T16" fmla="*/ 2147483647 w 1602"/>
                      <a:gd name="T17" fmla="*/ 2147483647 h 789"/>
                      <a:gd name="T18" fmla="*/ 2147483647 w 1602"/>
                      <a:gd name="T19" fmla="*/ 2147483647 h 789"/>
                      <a:gd name="T20" fmla="*/ 2147483647 w 1602"/>
                      <a:gd name="T21" fmla="*/ 2147483647 h 789"/>
                      <a:gd name="T22" fmla="*/ 2147483647 w 1602"/>
                      <a:gd name="T23" fmla="*/ 2147483647 h 789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602"/>
                      <a:gd name="T37" fmla="*/ 0 h 789"/>
                      <a:gd name="T38" fmla="*/ 1602 w 1602"/>
                      <a:gd name="T39" fmla="*/ 789 h 789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602" h="789">
                        <a:moveTo>
                          <a:pt x="303" y="789"/>
                        </a:moveTo>
                        <a:cubicBezTo>
                          <a:pt x="136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6" y="0"/>
                          <a:pt x="303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2" y="136"/>
                          <a:pt x="1602" y="303"/>
                        </a:cubicBezTo>
                        <a:lnTo>
                          <a:pt x="1602" y="487"/>
                        </a:lnTo>
                        <a:cubicBezTo>
                          <a:pt x="1602" y="654"/>
                          <a:pt x="1466" y="789"/>
                          <a:pt x="1299" y="789"/>
                        </a:cubicBezTo>
                        <a:lnTo>
                          <a:pt x="303" y="789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51" name="Freeform 65"/>
                  <p:cNvSpPr>
                    <a:spLocks/>
                  </p:cNvSpPr>
                  <p:nvPr/>
                </p:nvSpPr>
                <p:spPr bwMode="auto">
                  <a:xfrm>
                    <a:off x="3400513" y="3127458"/>
                    <a:ext cx="665137" cy="294018"/>
                  </a:xfrm>
                  <a:custGeom>
                    <a:avLst/>
                    <a:gdLst>
                      <a:gd name="T0" fmla="*/ 2147483647 w 1602"/>
                      <a:gd name="T1" fmla="*/ 2147483647 h 789"/>
                      <a:gd name="T2" fmla="*/ 0 w 1602"/>
                      <a:gd name="T3" fmla="*/ 2147483647 h 789"/>
                      <a:gd name="T4" fmla="*/ 0 w 1602"/>
                      <a:gd name="T5" fmla="*/ 2147483647 h 789"/>
                      <a:gd name="T6" fmla="*/ 0 w 1602"/>
                      <a:gd name="T7" fmla="*/ 2147483647 h 789"/>
                      <a:gd name="T8" fmla="*/ 2147483647 w 1602"/>
                      <a:gd name="T9" fmla="*/ 0 h 789"/>
                      <a:gd name="T10" fmla="*/ 2147483647 w 1602"/>
                      <a:gd name="T11" fmla="*/ 0 h 789"/>
                      <a:gd name="T12" fmla="*/ 2147483647 w 1602"/>
                      <a:gd name="T13" fmla="*/ 0 h 789"/>
                      <a:gd name="T14" fmla="*/ 2147483647 w 1602"/>
                      <a:gd name="T15" fmla="*/ 2147483647 h 789"/>
                      <a:gd name="T16" fmla="*/ 2147483647 w 1602"/>
                      <a:gd name="T17" fmla="*/ 2147483647 h 789"/>
                      <a:gd name="T18" fmla="*/ 2147483647 w 1602"/>
                      <a:gd name="T19" fmla="*/ 2147483647 h 789"/>
                      <a:gd name="T20" fmla="*/ 2147483647 w 1602"/>
                      <a:gd name="T21" fmla="*/ 2147483647 h 789"/>
                      <a:gd name="T22" fmla="*/ 2147483647 w 1602"/>
                      <a:gd name="T23" fmla="*/ 2147483647 h 789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602"/>
                      <a:gd name="T37" fmla="*/ 0 h 789"/>
                      <a:gd name="T38" fmla="*/ 1602 w 1602"/>
                      <a:gd name="T39" fmla="*/ 789 h 789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602" h="789">
                        <a:moveTo>
                          <a:pt x="303" y="789"/>
                        </a:moveTo>
                        <a:cubicBezTo>
                          <a:pt x="136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6" y="0"/>
                          <a:pt x="303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2" y="136"/>
                          <a:pt x="1602" y="303"/>
                        </a:cubicBezTo>
                        <a:lnTo>
                          <a:pt x="1602" y="487"/>
                        </a:lnTo>
                        <a:cubicBezTo>
                          <a:pt x="1602" y="654"/>
                          <a:pt x="1466" y="789"/>
                          <a:pt x="1299" y="789"/>
                        </a:cubicBezTo>
                        <a:lnTo>
                          <a:pt x="303" y="789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</p:grpSp>
            <p:sp>
              <p:nvSpPr>
                <p:cNvPr id="13" name="Freeform 55"/>
                <p:cNvSpPr>
                  <a:spLocks/>
                </p:cNvSpPr>
                <p:nvPr/>
              </p:nvSpPr>
              <p:spPr bwMode="auto">
                <a:xfrm>
                  <a:off x="3962439" y="5164869"/>
                  <a:ext cx="1467889" cy="745394"/>
                </a:xfrm>
                <a:custGeom>
                  <a:avLst/>
                  <a:gdLst>
                    <a:gd name="T0" fmla="*/ 2147483647 w 3526"/>
                    <a:gd name="T1" fmla="*/ 2147483647 h 1982"/>
                    <a:gd name="T2" fmla="*/ 2147483647 w 3526"/>
                    <a:gd name="T3" fmla="*/ 2147483647 h 1982"/>
                    <a:gd name="T4" fmla="*/ 2147483647 w 3526"/>
                    <a:gd name="T5" fmla="*/ 2147483647 h 1982"/>
                    <a:gd name="T6" fmla="*/ 2147483647 w 3526"/>
                    <a:gd name="T7" fmla="*/ 2147483647 h 1982"/>
                    <a:gd name="T8" fmla="*/ 2147483647 w 3526"/>
                    <a:gd name="T9" fmla="*/ 2147483647 h 1982"/>
                    <a:gd name="T10" fmla="*/ 2147483647 w 3526"/>
                    <a:gd name="T11" fmla="*/ 2147483647 h 1982"/>
                    <a:gd name="T12" fmla="*/ 2147483647 w 3526"/>
                    <a:gd name="T13" fmla="*/ 2147483647 h 1982"/>
                    <a:gd name="T14" fmla="*/ 2147483647 w 3526"/>
                    <a:gd name="T15" fmla="*/ 0 h 1982"/>
                    <a:gd name="T16" fmla="*/ 2147483647 w 3526"/>
                    <a:gd name="T17" fmla="*/ 0 h 1982"/>
                    <a:gd name="T18" fmla="*/ 2147483647 w 3526"/>
                    <a:gd name="T19" fmla="*/ 2147483647 h 1982"/>
                    <a:gd name="T20" fmla="*/ 2147483647 w 3526"/>
                    <a:gd name="T21" fmla="*/ 2147483647 h 1982"/>
                    <a:gd name="T22" fmla="*/ 2147483647 w 3526"/>
                    <a:gd name="T23" fmla="*/ 2147483647 h 1982"/>
                    <a:gd name="T24" fmla="*/ 2147483647 w 3526"/>
                    <a:gd name="T25" fmla="*/ 2147483647 h 1982"/>
                    <a:gd name="T26" fmla="*/ 2147483647 w 3526"/>
                    <a:gd name="T27" fmla="*/ 2147483647 h 1982"/>
                    <a:gd name="T28" fmla="*/ 2147483647 w 3526"/>
                    <a:gd name="T29" fmla="*/ 2147483647 h 198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3526"/>
                    <a:gd name="T46" fmla="*/ 0 h 1982"/>
                    <a:gd name="T47" fmla="*/ 3526 w 3526"/>
                    <a:gd name="T48" fmla="*/ 1982 h 198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3526" h="1982">
                      <a:moveTo>
                        <a:pt x="445" y="1982"/>
                      </a:moveTo>
                      <a:lnTo>
                        <a:pt x="3081" y="1982"/>
                      </a:lnTo>
                      <a:cubicBezTo>
                        <a:pt x="3121" y="1982"/>
                        <a:pt x="3156" y="1958"/>
                        <a:pt x="3170" y="1921"/>
                      </a:cubicBezTo>
                      <a:lnTo>
                        <a:pt x="3517" y="1026"/>
                      </a:lnTo>
                      <a:cubicBezTo>
                        <a:pt x="3526" y="1003"/>
                        <a:pt x="3526" y="979"/>
                        <a:pt x="3517" y="956"/>
                      </a:cubicBezTo>
                      <a:lnTo>
                        <a:pt x="3170" y="61"/>
                      </a:lnTo>
                      <a:cubicBezTo>
                        <a:pt x="3156" y="24"/>
                        <a:pt x="3121" y="0"/>
                        <a:pt x="3081" y="0"/>
                      </a:cubicBezTo>
                      <a:lnTo>
                        <a:pt x="445" y="0"/>
                      </a:lnTo>
                      <a:cubicBezTo>
                        <a:pt x="406" y="0"/>
                        <a:pt x="370" y="24"/>
                        <a:pt x="356" y="61"/>
                      </a:cubicBezTo>
                      <a:lnTo>
                        <a:pt x="9" y="956"/>
                      </a:lnTo>
                      <a:cubicBezTo>
                        <a:pt x="0" y="979"/>
                        <a:pt x="0" y="1003"/>
                        <a:pt x="9" y="1026"/>
                      </a:cubicBezTo>
                      <a:lnTo>
                        <a:pt x="356" y="1921"/>
                      </a:lnTo>
                      <a:cubicBezTo>
                        <a:pt x="370" y="1958"/>
                        <a:pt x="406" y="1982"/>
                        <a:pt x="445" y="1982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2813">
                    <a:defRPr/>
                  </a:pPr>
                  <a:endParaRPr lang="en-US">
                    <a:latin typeface="+mj-lt"/>
                  </a:endParaRPr>
                </a:p>
              </p:txBody>
            </p:sp>
            <p:sp>
              <p:nvSpPr>
                <p:cNvPr id="14" name="Freeform 56"/>
                <p:cNvSpPr>
                  <a:spLocks/>
                </p:cNvSpPr>
                <p:nvPr/>
              </p:nvSpPr>
              <p:spPr bwMode="auto">
                <a:xfrm>
                  <a:off x="3962439" y="5181433"/>
                  <a:ext cx="1467889" cy="728830"/>
                </a:xfrm>
                <a:custGeom>
                  <a:avLst/>
                  <a:gdLst>
                    <a:gd name="T0" fmla="*/ 2147483647 w 3526"/>
                    <a:gd name="T1" fmla="*/ 2147483647 h 1982"/>
                    <a:gd name="T2" fmla="*/ 2147483647 w 3526"/>
                    <a:gd name="T3" fmla="*/ 2147483647 h 1982"/>
                    <a:gd name="T4" fmla="*/ 2147483647 w 3526"/>
                    <a:gd name="T5" fmla="*/ 2147483647 h 1982"/>
                    <a:gd name="T6" fmla="*/ 2147483647 w 3526"/>
                    <a:gd name="T7" fmla="*/ 2147483647 h 1982"/>
                    <a:gd name="T8" fmla="*/ 2147483647 w 3526"/>
                    <a:gd name="T9" fmla="*/ 2147483647 h 1982"/>
                    <a:gd name="T10" fmla="*/ 2147483647 w 3526"/>
                    <a:gd name="T11" fmla="*/ 2147483647 h 1982"/>
                    <a:gd name="T12" fmla="*/ 2147483647 w 3526"/>
                    <a:gd name="T13" fmla="*/ 2147483647 h 1982"/>
                    <a:gd name="T14" fmla="*/ 2147483647 w 3526"/>
                    <a:gd name="T15" fmla="*/ 0 h 1982"/>
                    <a:gd name="T16" fmla="*/ 2147483647 w 3526"/>
                    <a:gd name="T17" fmla="*/ 0 h 1982"/>
                    <a:gd name="T18" fmla="*/ 2147483647 w 3526"/>
                    <a:gd name="T19" fmla="*/ 2147483647 h 1982"/>
                    <a:gd name="T20" fmla="*/ 2147483647 w 3526"/>
                    <a:gd name="T21" fmla="*/ 2147483647 h 1982"/>
                    <a:gd name="T22" fmla="*/ 2147483647 w 3526"/>
                    <a:gd name="T23" fmla="*/ 2147483647 h 1982"/>
                    <a:gd name="T24" fmla="*/ 2147483647 w 3526"/>
                    <a:gd name="T25" fmla="*/ 2147483647 h 1982"/>
                    <a:gd name="T26" fmla="*/ 2147483647 w 3526"/>
                    <a:gd name="T27" fmla="*/ 2147483647 h 1982"/>
                    <a:gd name="T28" fmla="*/ 2147483647 w 3526"/>
                    <a:gd name="T29" fmla="*/ 2147483647 h 198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3526"/>
                    <a:gd name="T46" fmla="*/ 0 h 1982"/>
                    <a:gd name="T47" fmla="*/ 3526 w 3526"/>
                    <a:gd name="T48" fmla="*/ 1982 h 198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3526" h="1982">
                      <a:moveTo>
                        <a:pt x="445" y="1982"/>
                      </a:moveTo>
                      <a:lnTo>
                        <a:pt x="3081" y="1982"/>
                      </a:lnTo>
                      <a:cubicBezTo>
                        <a:pt x="3121" y="1982"/>
                        <a:pt x="3156" y="1958"/>
                        <a:pt x="3170" y="1921"/>
                      </a:cubicBezTo>
                      <a:lnTo>
                        <a:pt x="3517" y="1026"/>
                      </a:lnTo>
                      <a:cubicBezTo>
                        <a:pt x="3526" y="1003"/>
                        <a:pt x="3526" y="979"/>
                        <a:pt x="3517" y="956"/>
                      </a:cubicBezTo>
                      <a:lnTo>
                        <a:pt x="3170" y="61"/>
                      </a:lnTo>
                      <a:cubicBezTo>
                        <a:pt x="3156" y="24"/>
                        <a:pt x="3121" y="0"/>
                        <a:pt x="3081" y="0"/>
                      </a:cubicBezTo>
                      <a:lnTo>
                        <a:pt x="445" y="0"/>
                      </a:lnTo>
                      <a:cubicBezTo>
                        <a:pt x="406" y="0"/>
                        <a:pt x="370" y="24"/>
                        <a:pt x="356" y="61"/>
                      </a:cubicBezTo>
                      <a:lnTo>
                        <a:pt x="9" y="956"/>
                      </a:lnTo>
                      <a:cubicBezTo>
                        <a:pt x="0" y="979"/>
                        <a:pt x="0" y="1003"/>
                        <a:pt x="9" y="1026"/>
                      </a:cubicBezTo>
                      <a:lnTo>
                        <a:pt x="356" y="1921"/>
                      </a:lnTo>
                      <a:cubicBezTo>
                        <a:pt x="370" y="1958"/>
                        <a:pt x="406" y="1982"/>
                        <a:pt x="445" y="1982"/>
                      </a:cubicBezTo>
                      <a:close/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2813">
                    <a:defRPr/>
                  </a:pPr>
                  <a:endParaRPr lang="en-US">
                    <a:latin typeface="+mj-lt"/>
                  </a:endParaRPr>
                </a:p>
              </p:txBody>
            </p:sp>
            <p:sp>
              <p:nvSpPr>
                <p:cNvPr id="15" name="Line 2"/>
                <p:cNvSpPr>
                  <a:spLocks noChangeShapeType="1"/>
                </p:cNvSpPr>
                <p:nvPr/>
              </p:nvSpPr>
              <p:spPr bwMode="auto">
                <a:xfrm flipH="1">
                  <a:off x="4725051" y="3810738"/>
                  <a:ext cx="17204" cy="22775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+mj-lt"/>
                  </a:endParaRPr>
                </a:p>
              </p:txBody>
            </p:sp>
            <p:sp>
              <p:nvSpPr>
                <p:cNvPr id="16" name="Freeform 76"/>
                <p:cNvSpPr>
                  <a:spLocks/>
                </p:cNvSpPr>
                <p:nvPr/>
              </p:nvSpPr>
              <p:spPr bwMode="auto">
                <a:xfrm flipV="1">
                  <a:off x="4633308" y="3582977"/>
                  <a:ext cx="212158" cy="227761"/>
                </a:xfrm>
                <a:custGeom>
                  <a:avLst/>
                  <a:gdLst>
                    <a:gd name="T0" fmla="*/ 2147483647 w 161"/>
                    <a:gd name="T1" fmla="*/ 0 h 162"/>
                    <a:gd name="T2" fmla="*/ 2147483647 w 161"/>
                    <a:gd name="T3" fmla="*/ 2147483647 h 162"/>
                    <a:gd name="T4" fmla="*/ 0 w 161"/>
                    <a:gd name="T5" fmla="*/ 0 h 162"/>
                    <a:gd name="T6" fmla="*/ 2147483647 w 161"/>
                    <a:gd name="T7" fmla="*/ 0 h 16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61"/>
                    <a:gd name="T13" fmla="*/ 0 h 162"/>
                    <a:gd name="T14" fmla="*/ 161 w 161"/>
                    <a:gd name="T15" fmla="*/ 162 h 16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1" h="162">
                      <a:moveTo>
                        <a:pt x="161" y="0"/>
                      </a:moveTo>
                      <a:lnTo>
                        <a:pt x="81" y="162"/>
                      </a:lnTo>
                      <a:lnTo>
                        <a:pt x="0" y="0"/>
                      </a:lnTo>
                      <a:lnTo>
                        <a:pt x="16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2813">
                    <a:defRPr/>
                  </a:pPr>
                  <a:endParaRPr lang="en-US">
                    <a:latin typeface="+mj-lt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153400" cy="4419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en-US" sz="3600" dirty="0" smtClean="0">
                <a:solidFill>
                  <a:srgbClr val="008000"/>
                </a:solidFill>
              </a:rPr>
              <a:t>¿Las </a:t>
            </a:r>
            <a:r>
              <a:rPr lang="en-US" sz="3600" dirty="0" err="1" smtClean="0">
                <a:solidFill>
                  <a:srgbClr val="008000"/>
                </a:solidFill>
              </a:rPr>
              <a:t>estrategias</a:t>
            </a:r>
            <a:r>
              <a:rPr lang="en-US" sz="3600" dirty="0" smtClean="0">
                <a:solidFill>
                  <a:srgbClr val="008000"/>
                </a:solidFill>
              </a:rPr>
              <a:t> en </a:t>
            </a:r>
            <a:r>
              <a:rPr lang="en-US" sz="3600" dirty="0" err="1" smtClean="0">
                <a:solidFill>
                  <a:srgbClr val="008000"/>
                </a:solidFill>
              </a:rPr>
              <a:t>conjunto</a:t>
            </a:r>
            <a:r>
              <a:rPr lang="en-US" sz="3600" dirty="0" smtClean="0">
                <a:solidFill>
                  <a:srgbClr val="008000"/>
                </a:solidFill>
              </a:rPr>
              <a:t> </a:t>
            </a:r>
            <a:r>
              <a:rPr lang="en-US" sz="3600" dirty="0" err="1" smtClean="0">
                <a:solidFill>
                  <a:srgbClr val="008000"/>
                </a:solidFill>
              </a:rPr>
              <a:t>permitirán</a:t>
            </a:r>
            <a:r>
              <a:rPr lang="en-US" sz="3600" dirty="0" smtClean="0">
                <a:solidFill>
                  <a:srgbClr val="008000"/>
                </a:solidFill>
              </a:rPr>
              <a:t> </a:t>
            </a:r>
            <a:r>
              <a:rPr lang="en-US" sz="3600" b="1" u="sng" dirty="0" err="1" smtClean="0">
                <a:solidFill>
                  <a:srgbClr val="008000"/>
                </a:solidFill>
              </a:rPr>
              <a:t>cumplir</a:t>
            </a:r>
            <a:r>
              <a:rPr lang="en-US" sz="3600" dirty="0" smtClean="0">
                <a:solidFill>
                  <a:srgbClr val="008000"/>
                </a:solidFill>
              </a:rPr>
              <a:t> </a:t>
            </a:r>
            <a:r>
              <a:rPr lang="en-US" sz="3600" dirty="0" smtClean="0">
                <a:solidFill>
                  <a:srgbClr val="008000"/>
                </a:solidFill>
              </a:rPr>
              <a:t>el </a:t>
            </a:r>
            <a:r>
              <a:rPr lang="en-US" sz="3600" dirty="0" err="1" smtClean="0">
                <a:solidFill>
                  <a:srgbClr val="008000"/>
                </a:solidFill>
              </a:rPr>
              <a:t>objetivo</a:t>
            </a:r>
            <a:r>
              <a:rPr lang="en-US" sz="3600" dirty="0" smtClean="0">
                <a:solidFill>
                  <a:srgbClr val="008000"/>
                </a:solidFill>
              </a:rPr>
              <a:t>? </a:t>
            </a:r>
            <a:endParaRPr lang="en-US" sz="3600" dirty="0" smtClean="0">
              <a:solidFill>
                <a:srgbClr val="008000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en-US" sz="3600" dirty="0" smtClean="0">
                <a:solidFill>
                  <a:srgbClr val="008000"/>
                </a:solidFill>
              </a:rPr>
              <a:t>¿</a:t>
            </a:r>
            <a:r>
              <a:rPr lang="en-US" sz="3600" dirty="0" err="1" smtClean="0">
                <a:solidFill>
                  <a:srgbClr val="008000"/>
                </a:solidFill>
              </a:rPr>
              <a:t>Disminuir</a:t>
            </a:r>
            <a:r>
              <a:rPr lang="en-US" sz="3600" dirty="0" smtClean="0">
                <a:solidFill>
                  <a:srgbClr val="008000"/>
                </a:solidFill>
              </a:rPr>
              <a:t> la </a:t>
            </a:r>
            <a:r>
              <a:rPr lang="en-US" sz="3600" dirty="0" err="1" smtClean="0">
                <a:solidFill>
                  <a:srgbClr val="008000"/>
                </a:solidFill>
              </a:rPr>
              <a:t>amenaza</a:t>
            </a:r>
            <a:r>
              <a:rPr lang="en-US" sz="3600" dirty="0" smtClean="0">
                <a:solidFill>
                  <a:srgbClr val="008000"/>
                </a:solidFill>
              </a:rPr>
              <a:t> </a:t>
            </a:r>
            <a:r>
              <a:rPr lang="en-US" sz="3600" dirty="0" err="1" smtClean="0">
                <a:solidFill>
                  <a:srgbClr val="008000"/>
                </a:solidFill>
              </a:rPr>
              <a:t>significativamente</a:t>
            </a:r>
            <a:r>
              <a:rPr lang="en-US" sz="3600" dirty="0" smtClean="0">
                <a:solidFill>
                  <a:srgbClr val="008000"/>
                </a:solidFill>
              </a:rPr>
              <a:t>?</a:t>
            </a:r>
            <a:endParaRPr lang="en-US" sz="2800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ts val="400"/>
              </a:spcBef>
              <a:buClr>
                <a:schemeClr val="tx1"/>
              </a:buClr>
              <a:buFontTx/>
              <a:buNone/>
            </a:pPr>
            <a:endParaRPr lang="en-US" sz="2800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ts val="400"/>
              </a:spcBef>
              <a:buClr>
                <a:schemeClr val="tx1"/>
              </a:buClr>
              <a:buFontTx/>
              <a:buNone/>
            </a:pPr>
            <a:endParaRPr lang="en-US" sz="2800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ts val="400"/>
              </a:spcBef>
              <a:buClr>
                <a:schemeClr val="tx1"/>
              </a:buClr>
              <a:buFontTx/>
              <a:buNone/>
            </a:pPr>
            <a:endParaRPr lang="en-US" sz="2800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ts val="400"/>
              </a:spcBef>
              <a:buClr>
                <a:schemeClr val="tx1"/>
              </a:buClr>
              <a:buFontTx/>
              <a:buNone/>
            </a:pPr>
            <a:endParaRPr lang="en-US" sz="2800" dirty="0" smtClean="0">
              <a:solidFill>
                <a:srgbClr val="008000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6482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Preguntas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Críticas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4341" name="Picture 7" descr="C:\Documents and Settings\JYoung\Local Settings\Temporary Internet Files\Content.IE5\DZ3YYEYE\MC900234118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36888" y="4602162"/>
            <a:ext cx="290671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3733800" cy="1143000"/>
          </a:xfrm>
          <a:noFill/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Problemas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comunes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&amp;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Recomendaciones</a:t>
            </a:r>
            <a:endParaRPr lang="en-US" sz="32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00600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sz="3200" b="1" dirty="0" err="1" smtClean="0">
                <a:solidFill>
                  <a:srgbClr val="000099"/>
                </a:solidFill>
              </a:rPr>
              <a:t>Problema</a:t>
            </a:r>
            <a:r>
              <a:rPr lang="en-US" sz="3200" b="1" dirty="0" smtClean="0">
                <a:solidFill>
                  <a:srgbClr val="000099"/>
                </a:solidFill>
              </a:rPr>
              <a:t>: ¿</a:t>
            </a:r>
            <a:r>
              <a:rPr lang="en-US" sz="3200" b="1" dirty="0" err="1" smtClean="0">
                <a:solidFill>
                  <a:srgbClr val="000099"/>
                </a:solidFill>
              </a:rPr>
              <a:t>Qué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sucede</a:t>
            </a:r>
            <a:r>
              <a:rPr lang="en-US" sz="3200" b="1" dirty="0" smtClean="0">
                <a:solidFill>
                  <a:srgbClr val="000099"/>
                </a:solidFill>
              </a:rPr>
              <a:t> con la </a:t>
            </a:r>
            <a:r>
              <a:rPr lang="en-US" sz="3200" b="1" dirty="0" err="1" smtClean="0">
                <a:solidFill>
                  <a:srgbClr val="000099"/>
                </a:solidFill>
              </a:rPr>
              <a:t>terminología</a:t>
            </a:r>
            <a:r>
              <a:rPr lang="en-US" sz="3200" b="1" dirty="0" smtClean="0">
                <a:solidFill>
                  <a:srgbClr val="000099"/>
                </a:solidFill>
              </a:rPr>
              <a:t>?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endParaRPr lang="en-US" sz="2800" dirty="0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800" dirty="0" err="1" smtClean="0">
                <a:solidFill>
                  <a:srgbClr val="008000"/>
                </a:solidFill>
              </a:rPr>
              <a:t>Diferentes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organizaciones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tienen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términos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ligeramente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distintos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para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las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mismas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cosas</a:t>
            </a:r>
            <a:r>
              <a:rPr lang="en-US" sz="2800" dirty="0" smtClean="0">
                <a:solidFill>
                  <a:srgbClr val="008000"/>
                </a:solidFill>
              </a:rPr>
              <a:t>. 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  <a:buNone/>
            </a:pPr>
            <a:r>
              <a:rPr lang="en-US" sz="2800" dirty="0" smtClean="0">
                <a:solidFill>
                  <a:srgbClr val="008000"/>
                </a:solidFill>
              </a:rPr>
              <a:t>	¡No se </a:t>
            </a:r>
            <a:r>
              <a:rPr lang="en-US" sz="2800" dirty="0" err="1" smtClean="0">
                <a:solidFill>
                  <a:srgbClr val="008000"/>
                </a:solidFill>
              </a:rPr>
              <a:t>estresen</a:t>
            </a:r>
            <a:r>
              <a:rPr lang="en-US" sz="2800" dirty="0" smtClean="0">
                <a:solidFill>
                  <a:srgbClr val="008000"/>
                </a:solidFill>
              </a:rPr>
              <a:t>!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endParaRPr lang="en-US" sz="2800" dirty="0" smtClean="0">
              <a:solidFill>
                <a:srgbClr val="000099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800" dirty="0" smtClean="0">
                <a:solidFill>
                  <a:srgbClr val="000099"/>
                </a:solidFill>
              </a:rPr>
              <a:t>Los </a:t>
            </a:r>
            <a:r>
              <a:rPr lang="en-US" sz="2800" dirty="0" err="1" smtClean="0">
                <a:solidFill>
                  <a:srgbClr val="000099"/>
                </a:solidFill>
              </a:rPr>
              <a:t>términos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siempre</a:t>
            </a:r>
            <a:r>
              <a:rPr lang="en-US" sz="2800" dirty="0" smtClean="0">
                <a:solidFill>
                  <a:srgbClr val="000099"/>
                </a:solidFill>
              </a:rPr>
              <a:t> son </a:t>
            </a:r>
            <a:r>
              <a:rPr lang="en-US" sz="2800" dirty="0" err="1" smtClean="0">
                <a:solidFill>
                  <a:srgbClr val="000099"/>
                </a:solidFill>
              </a:rPr>
              <a:t>flexibles</a:t>
            </a:r>
            <a:r>
              <a:rPr lang="en-US" sz="2800" dirty="0" smtClean="0">
                <a:solidFill>
                  <a:srgbClr val="000099"/>
                </a:solidFill>
              </a:rPr>
              <a:t> – ¡el </a:t>
            </a:r>
            <a:r>
              <a:rPr lang="en-US" sz="2800" dirty="0" err="1" smtClean="0">
                <a:solidFill>
                  <a:srgbClr val="000099"/>
                </a:solidFill>
              </a:rPr>
              <a:t>equipo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puede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crear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sus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propias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palabras</a:t>
            </a:r>
            <a:r>
              <a:rPr lang="en-US" sz="2800" dirty="0" smtClean="0">
                <a:solidFill>
                  <a:srgbClr val="000099"/>
                </a:solidFill>
              </a:rPr>
              <a:t>!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endParaRPr lang="en-US" sz="2800" dirty="0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800" dirty="0" smtClean="0">
                <a:solidFill>
                  <a:srgbClr val="008000"/>
                </a:solidFill>
              </a:rPr>
              <a:t>El </a:t>
            </a:r>
            <a:r>
              <a:rPr lang="en-US" sz="2800" dirty="0" err="1" smtClean="0">
                <a:solidFill>
                  <a:srgbClr val="008000"/>
                </a:solidFill>
              </a:rPr>
              <a:t>equipo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debe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comprender</a:t>
            </a:r>
            <a:r>
              <a:rPr lang="en-US" sz="2800" dirty="0" smtClean="0">
                <a:solidFill>
                  <a:srgbClr val="008000"/>
                </a:solidFill>
              </a:rPr>
              <a:t> los </a:t>
            </a:r>
            <a:r>
              <a:rPr lang="en-US" sz="2800" b="1" u="sng" dirty="0" err="1" smtClean="0">
                <a:solidFill>
                  <a:srgbClr val="008000"/>
                </a:solidFill>
              </a:rPr>
              <a:t>conceptos</a:t>
            </a:r>
            <a:endParaRPr lang="en-US" sz="2800" b="1" u="sng" dirty="0" smtClean="0">
              <a:solidFill>
                <a:srgbClr val="008000"/>
              </a:solidFill>
            </a:endParaRPr>
          </a:p>
          <a:p>
            <a:pPr marL="0" indent="0"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endParaRPr lang="en-US" sz="3600" dirty="0" smtClean="0">
              <a:solidFill>
                <a:srgbClr val="008000"/>
              </a:solidFill>
            </a:endParaRP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609600" y="3429000"/>
            <a:ext cx="784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666633"/>
              </a:buClr>
              <a:buFontTx/>
              <a:buChar char="•"/>
            </a:pPr>
            <a:endParaRPr lang="es-ES" sz="2000" b="1">
              <a:solidFill>
                <a:srgbClr val="666633"/>
              </a:solidFill>
              <a:latin typeface="Comic Sans MS" pitchFamily="66" charset="0"/>
            </a:endParaRP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 autoUpdateAnimBg="0"/>
      <p:bldP spid="22835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802688" cy="51054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r>
              <a:rPr lang="en-US" sz="2800" b="1" dirty="0" smtClean="0">
                <a:solidFill>
                  <a:srgbClr val="000099"/>
                </a:solidFill>
              </a:rPr>
              <a:t>  </a:t>
            </a:r>
            <a:r>
              <a:rPr lang="en-US" sz="2800" b="1" dirty="0" err="1" smtClean="0">
                <a:solidFill>
                  <a:srgbClr val="000099"/>
                </a:solidFill>
              </a:rPr>
              <a:t>Problema</a:t>
            </a:r>
            <a:r>
              <a:rPr lang="en-US" sz="2800" b="1" dirty="0" smtClean="0">
                <a:solidFill>
                  <a:srgbClr val="000099"/>
                </a:solidFill>
              </a:rPr>
              <a:t>: El </a:t>
            </a:r>
            <a:r>
              <a:rPr lang="en-US" sz="2800" b="1" dirty="0" err="1" smtClean="0">
                <a:solidFill>
                  <a:srgbClr val="000099"/>
                </a:solidFill>
              </a:rPr>
              <a:t>equipo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carece</a:t>
            </a:r>
            <a:r>
              <a:rPr lang="en-US" sz="2800" b="1" dirty="0" smtClean="0">
                <a:solidFill>
                  <a:srgbClr val="000099"/>
                </a:solidFill>
              </a:rPr>
              <a:t> de </a:t>
            </a:r>
            <a:r>
              <a:rPr lang="en-US" sz="2800" b="1" dirty="0" err="1" smtClean="0">
                <a:solidFill>
                  <a:srgbClr val="000099"/>
                </a:solidFill>
              </a:rPr>
              <a:t>información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crítica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para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generar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objetivos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claros</a:t>
            </a:r>
            <a:r>
              <a:rPr lang="en-US" sz="2800" b="1" dirty="0" smtClean="0">
                <a:solidFill>
                  <a:srgbClr val="000099"/>
                </a:solidFill>
              </a:rPr>
              <a:t> de </a:t>
            </a:r>
            <a:r>
              <a:rPr lang="en-US" sz="2800" b="1" dirty="0" err="1" smtClean="0">
                <a:solidFill>
                  <a:srgbClr val="000099"/>
                </a:solidFill>
              </a:rPr>
              <a:t>viabilidad</a:t>
            </a:r>
            <a:r>
              <a:rPr lang="en-US" sz="2800" b="1" dirty="0" smtClean="0">
                <a:solidFill>
                  <a:srgbClr val="000099"/>
                </a:solidFill>
              </a:rPr>
              <a:t> y </a:t>
            </a:r>
            <a:r>
              <a:rPr lang="en-US" sz="2800" b="1" dirty="0" err="1" smtClean="0">
                <a:solidFill>
                  <a:srgbClr val="000099"/>
                </a:solidFill>
              </a:rPr>
              <a:t>objetivos</a:t>
            </a:r>
            <a:r>
              <a:rPr lang="en-US" sz="2800" b="1" dirty="0" smtClean="0">
                <a:solidFill>
                  <a:srgbClr val="000099"/>
                </a:solidFill>
              </a:rPr>
              <a:t> de </a:t>
            </a:r>
            <a:r>
              <a:rPr lang="en-US" sz="2800" b="1" dirty="0" err="1" smtClean="0">
                <a:solidFill>
                  <a:srgbClr val="000099"/>
                </a:solidFill>
              </a:rPr>
              <a:t>mitigación</a:t>
            </a:r>
            <a:r>
              <a:rPr lang="en-US" sz="2800" b="1" dirty="0" smtClean="0">
                <a:solidFill>
                  <a:srgbClr val="000099"/>
                </a:solidFill>
              </a:rPr>
              <a:t> de </a:t>
            </a:r>
            <a:r>
              <a:rPr lang="en-US" sz="2800" b="1" dirty="0" err="1" smtClean="0">
                <a:solidFill>
                  <a:srgbClr val="000099"/>
                </a:solidFill>
              </a:rPr>
              <a:t>amenaza</a:t>
            </a:r>
            <a:r>
              <a:rPr lang="en-US" sz="2800" b="1" dirty="0" smtClean="0">
                <a:solidFill>
                  <a:srgbClr val="000099"/>
                </a:solidFill>
              </a:rPr>
              <a:t>: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endParaRPr lang="en-US" sz="900" dirty="0" smtClean="0">
              <a:solidFill>
                <a:srgbClr val="008000"/>
              </a:solidFill>
            </a:endParaRPr>
          </a:p>
          <a:p>
            <a:pPr marL="287338" lvl="1" indent="0"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r>
              <a:rPr lang="en-US" sz="2800" dirty="0" err="1" smtClean="0">
                <a:solidFill>
                  <a:srgbClr val="008000"/>
                </a:solidFill>
              </a:rPr>
              <a:t>Usen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“</a:t>
            </a:r>
            <a:r>
              <a:rPr lang="en-US" sz="2800" dirty="0" err="1" smtClean="0">
                <a:solidFill>
                  <a:srgbClr val="008000"/>
                </a:solidFill>
              </a:rPr>
              <a:t>por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determinar</a:t>
            </a:r>
            <a:r>
              <a:rPr lang="en-US" sz="2800" dirty="0" smtClean="0">
                <a:solidFill>
                  <a:srgbClr val="008000"/>
                </a:solidFill>
              </a:rPr>
              <a:t>” o </a:t>
            </a:r>
            <a:r>
              <a:rPr lang="en-US" sz="2800" dirty="0" err="1" smtClean="0">
                <a:solidFill>
                  <a:srgbClr val="008000"/>
                </a:solidFill>
              </a:rPr>
              <a:t>describan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en </a:t>
            </a:r>
            <a:r>
              <a:rPr lang="en-US" sz="2800" dirty="0" err="1" smtClean="0">
                <a:solidFill>
                  <a:srgbClr val="008000"/>
                </a:solidFill>
              </a:rPr>
              <a:t>lenguaje</a:t>
            </a:r>
            <a:r>
              <a:rPr lang="en-US" sz="2800" dirty="0" smtClean="0">
                <a:solidFill>
                  <a:srgbClr val="008000"/>
                </a:solidFill>
              </a:rPr>
              <a:t> visual (   ) el </a:t>
            </a:r>
            <a:r>
              <a:rPr lang="en-US" sz="2800" dirty="0" err="1" smtClean="0">
                <a:solidFill>
                  <a:srgbClr val="008000"/>
                </a:solidFill>
              </a:rPr>
              <a:t>nivel</a:t>
            </a:r>
            <a:r>
              <a:rPr lang="en-US" sz="2800" dirty="0" smtClean="0">
                <a:solidFill>
                  <a:srgbClr val="008000"/>
                </a:solidFill>
              </a:rPr>
              <a:t> de </a:t>
            </a:r>
            <a:r>
              <a:rPr lang="en-US" sz="2800" dirty="0" err="1" smtClean="0">
                <a:solidFill>
                  <a:srgbClr val="008000"/>
                </a:solidFill>
              </a:rPr>
              <a:t>reducción</a:t>
            </a:r>
            <a:r>
              <a:rPr lang="en-US" sz="2800" dirty="0" smtClean="0">
                <a:solidFill>
                  <a:srgbClr val="008000"/>
                </a:solidFill>
              </a:rPr>
              <a:t> de la </a:t>
            </a:r>
            <a:r>
              <a:rPr lang="en-US" sz="2800" dirty="0" err="1" smtClean="0">
                <a:solidFill>
                  <a:srgbClr val="008000"/>
                </a:solidFill>
              </a:rPr>
              <a:t>amenaza</a:t>
            </a:r>
            <a:r>
              <a:rPr lang="en-US" sz="2800" dirty="0" smtClean="0">
                <a:solidFill>
                  <a:srgbClr val="008000"/>
                </a:solidFill>
              </a:rPr>
              <a:t> o el </a:t>
            </a:r>
            <a:r>
              <a:rPr lang="en-US" sz="2800" dirty="0" err="1" smtClean="0">
                <a:solidFill>
                  <a:srgbClr val="008000"/>
                </a:solidFill>
              </a:rPr>
              <a:t>estado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ecológico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que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esperamos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lograr</a:t>
            </a:r>
            <a:r>
              <a:rPr lang="en-US" sz="2800" dirty="0" smtClean="0">
                <a:solidFill>
                  <a:srgbClr val="008000"/>
                </a:solidFill>
              </a:rPr>
              <a:t>. </a:t>
            </a:r>
          </a:p>
          <a:p>
            <a:pPr lvl="1"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2800" dirty="0" err="1" smtClean="0">
                <a:solidFill>
                  <a:srgbClr val="000099"/>
                </a:solidFill>
              </a:rPr>
              <a:t>Encontrar</a:t>
            </a:r>
            <a:r>
              <a:rPr lang="en-US" sz="2800" dirty="0" smtClean="0">
                <a:solidFill>
                  <a:srgbClr val="000099"/>
                </a:solidFill>
              </a:rPr>
              <a:t> la </a:t>
            </a:r>
            <a:r>
              <a:rPr lang="en-US" sz="2800" dirty="0" err="1" smtClean="0">
                <a:solidFill>
                  <a:srgbClr val="000099"/>
                </a:solidFill>
              </a:rPr>
              <a:t>respuesta</a:t>
            </a:r>
            <a:r>
              <a:rPr lang="en-US" sz="2800" dirty="0" smtClean="0">
                <a:solidFill>
                  <a:srgbClr val="000099"/>
                </a:solidFill>
              </a:rPr>
              <a:t> se </a:t>
            </a:r>
            <a:r>
              <a:rPr lang="en-US" sz="2800" dirty="0" err="1" smtClean="0">
                <a:solidFill>
                  <a:srgbClr val="000099"/>
                </a:solidFill>
              </a:rPr>
              <a:t>convierte</a:t>
            </a:r>
            <a:r>
              <a:rPr lang="en-US" sz="2800" dirty="0" smtClean="0">
                <a:solidFill>
                  <a:srgbClr val="000099"/>
                </a:solidFill>
              </a:rPr>
              <a:t> en </a:t>
            </a:r>
            <a:r>
              <a:rPr lang="en-US" sz="2800" dirty="0" err="1" smtClean="0">
                <a:solidFill>
                  <a:srgbClr val="000099"/>
                </a:solidFill>
              </a:rPr>
              <a:t>Actividad</a:t>
            </a:r>
            <a:r>
              <a:rPr lang="en-US" sz="2800" dirty="0" smtClean="0">
                <a:solidFill>
                  <a:srgbClr val="000099"/>
                </a:solidFill>
              </a:rPr>
              <a:t> #1</a:t>
            </a:r>
          </a:p>
          <a:p>
            <a:pPr algn="ctr"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r>
              <a:rPr lang="en-US" sz="2800" dirty="0" smtClean="0">
                <a:solidFill>
                  <a:srgbClr val="000099"/>
                </a:solidFill>
              </a:rPr>
              <a:t>--</a:t>
            </a:r>
            <a:r>
              <a:rPr lang="en-US" sz="2800" dirty="0" err="1" smtClean="0">
                <a:solidFill>
                  <a:srgbClr val="000099"/>
                </a:solidFill>
              </a:rPr>
              <a:t>prioridad</a:t>
            </a:r>
            <a:r>
              <a:rPr lang="en-US" sz="2800" dirty="0" smtClean="0">
                <a:solidFill>
                  <a:srgbClr val="000099"/>
                </a:solidFill>
              </a:rPr>
              <a:t> de </a:t>
            </a:r>
            <a:r>
              <a:rPr lang="en-US" sz="2800" dirty="0" err="1" smtClean="0">
                <a:solidFill>
                  <a:srgbClr val="000099"/>
                </a:solidFill>
              </a:rPr>
              <a:t>investigación</a:t>
            </a:r>
            <a:endParaRPr lang="en-US" sz="2800" dirty="0" smtClean="0">
              <a:solidFill>
                <a:srgbClr val="000099"/>
              </a:solidFill>
            </a:endParaRPr>
          </a:p>
        </p:txBody>
      </p:sp>
      <p:pic>
        <p:nvPicPr>
          <p:cNvPr id="16387" name="Picture 9" descr="C:\Documents and Settings\JYoung\Local Settings\Temporary Internet Files\Content.IE5\OTLS7KBE\MC900078738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181600"/>
            <a:ext cx="1258888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3733800" cy="1143000"/>
          </a:xfrm>
          <a:noFill/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Problemas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comunes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&amp;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Recomendaciones</a:t>
            </a:r>
            <a:endParaRPr lang="en-US" sz="32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1447800" y="3757158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3886200" cy="1143000"/>
          </a:xfrm>
          <a:noFill/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Problemas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comunes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&amp;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Recomendaciones</a:t>
            </a:r>
            <a:endParaRPr lang="en-US" sz="32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10600" cy="4800600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25000"/>
              </a:spcBef>
              <a:buFontTx/>
              <a:buNone/>
              <a:defRPr/>
            </a:pPr>
            <a:r>
              <a:rPr lang="en-US" sz="3200" b="1" dirty="0" err="1" smtClean="0">
                <a:solidFill>
                  <a:srgbClr val="000099"/>
                </a:solidFill>
              </a:rPr>
              <a:t>Problema</a:t>
            </a:r>
            <a:r>
              <a:rPr lang="en-US" sz="3200" b="1" dirty="0" smtClean="0">
                <a:solidFill>
                  <a:srgbClr val="000099"/>
                </a:solidFill>
              </a:rPr>
              <a:t>: ¿</a:t>
            </a:r>
            <a:r>
              <a:rPr lang="en-US" sz="3200" b="1" dirty="0" err="1" smtClean="0">
                <a:solidFill>
                  <a:srgbClr val="000099"/>
                </a:solidFill>
              </a:rPr>
              <a:t>Período</a:t>
            </a:r>
            <a:r>
              <a:rPr lang="en-US" sz="3200" b="1" dirty="0" smtClean="0">
                <a:solidFill>
                  <a:srgbClr val="000099"/>
                </a:solidFill>
              </a:rPr>
              <a:t> de </a:t>
            </a:r>
            <a:r>
              <a:rPr lang="en-US" sz="3200" b="1" dirty="0" err="1" smtClean="0">
                <a:solidFill>
                  <a:srgbClr val="000099"/>
                </a:solidFill>
              </a:rPr>
              <a:t>tiempo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para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cumplir</a:t>
            </a:r>
            <a:r>
              <a:rPr lang="en-US" sz="3200" b="1" dirty="0" smtClean="0">
                <a:solidFill>
                  <a:srgbClr val="000099"/>
                </a:solidFill>
              </a:rPr>
              <a:t> con </a:t>
            </a:r>
            <a:r>
              <a:rPr lang="en-US" sz="3200" b="1" dirty="0" smtClean="0">
                <a:solidFill>
                  <a:srgbClr val="000099"/>
                </a:solidFill>
              </a:rPr>
              <a:t>los </a:t>
            </a:r>
            <a:r>
              <a:rPr lang="en-US" sz="3200" b="1" dirty="0" err="1" smtClean="0">
                <a:solidFill>
                  <a:srgbClr val="000099"/>
                </a:solidFill>
              </a:rPr>
              <a:t>objetivos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es</a:t>
            </a:r>
            <a:r>
              <a:rPr lang="en-US" sz="3200" b="1" dirty="0" smtClean="0">
                <a:solidFill>
                  <a:srgbClr val="000099"/>
                </a:solidFill>
              </a:rPr>
              <a:t> largo?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3200" dirty="0" err="1" smtClean="0">
                <a:solidFill>
                  <a:srgbClr val="008000"/>
                </a:solidFill>
              </a:rPr>
              <a:t>Objetivos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err="1" smtClean="0">
                <a:solidFill>
                  <a:srgbClr val="008000"/>
                </a:solidFill>
              </a:rPr>
              <a:t>para</a:t>
            </a:r>
            <a:r>
              <a:rPr lang="en-US" sz="3200" dirty="0" smtClean="0">
                <a:solidFill>
                  <a:srgbClr val="008000"/>
                </a:solidFill>
              </a:rPr>
              <a:t> la </a:t>
            </a:r>
            <a:r>
              <a:rPr lang="en-US" sz="3200" dirty="0" err="1" smtClean="0">
                <a:solidFill>
                  <a:srgbClr val="008000"/>
                </a:solidFill>
              </a:rPr>
              <a:t>mitigación</a:t>
            </a:r>
            <a:r>
              <a:rPr lang="en-US" sz="3200" dirty="0" smtClean="0">
                <a:solidFill>
                  <a:srgbClr val="008000"/>
                </a:solidFill>
              </a:rPr>
              <a:t> de </a:t>
            </a:r>
            <a:r>
              <a:rPr lang="en-US" sz="3200" dirty="0" err="1" smtClean="0">
                <a:solidFill>
                  <a:srgbClr val="008000"/>
                </a:solidFill>
              </a:rPr>
              <a:t>amenazas</a:t>
            </a:r>
            <a:r>
              <a:rPr lang="en-US" sz="3200" dirty="0" smtClean="0">
                <a:solidFill>
                  <a:srgbClr val="008000"/>
                </a:solidFill>
              </a:rPr>
              <a:t> son de largo </a:t>
            </a:r>
            <a:r>
              <a:rPr lang="en-US" sz="3200" dirty="0" err="1" smtClean="0">
                <a:solidFill>
                  <a:srgbClr val="008000"/>
                </a:solidFill>
              </a:rPr>
              <a:t>plazo</a:t>
            </a:r>
            <a:r>
              <a:rPr lang="en-US" sz="3200" dirty="0" smtClean="0">
                <a:solidFill>
                  <a:srgbClr val="008000"/>
                </a:solidFill>
              </a:rPr>
              <a:t> – </a:t>
            </a:r>
            <a:r>
              <a:rPr lang="en-US" sz="3200" dirty="0" err="1" smtClean="0">
                <a:solidFill>
                  <a:srgbClr val="008000"/>
                </a:solidFill>
              </a:rPr>
              <a:t>tiempo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err="1" smtClean="0">
                <a:solidFill>
                  <a:srgbClr val="008000"/>
                </a:solidFill>
              </a:rPr>
              <a:t>requerido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err="1" smtClean="0">
                <a:solidFill>
                  <a:srgbClr val="008000"/>
                </a:solidFill>
              </a:rPr>
              <a:t>para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err="1" smtClean="0">
                <a:solidFill>
                  <a:srgbClr val="008000"/>
                </a:solidFill>
              </a:rPr>
              <a:t>llegar</a:t>
            </a:r>
            <a:r>
              <a:rPr lang="en-US" sz="3200" dirty="0" smtClean="0">
                <a:solidFill>
                  <a:srgbClr val="008000"/>
                </a:solidFill>
              </a:rPr>
              <a:t> al </a:t>
            </a:r>
            <a:r>
              <a:rPr lang="en-US" sz="3200" dirty="0" err="1" smtClean="0">
                <a:solidFill>
                  <a:srgbClr val="008000"/>
                </a:solidFill>
              </a:rPr>
              <a:t>destino</a:t>
            </a:r>
            <a:endParaRPr lang="en-US" sz="3200" dirty="0" smtClean="0">
              <a:solidFill>
                <a:srgbClr val="008000"/>
              </a:solidFill>
            </a:endParaRP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3200" dirty="0" err="1" smtClean="0">
                <a:solidFill>
                  <a:srgbClr val="000099"/>
                </a:solidFill>
              </a:rPr>
              <a:t>Objetivos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intermedios</a:t>
            </a:r>
            <a:r>
              <a:rPr lang="en-US" sz="3200" dirty="0" smtClean="0">
                <a:solidFill>
                  <a:srgbClr val="000099"/>
                </a:solidFill>
              </a:rPr>
              <a:t> son, </a:t>
            </a:r>
            <a:r>
              <a:rPr lang="en-US" sz="3200" dirty="0" err="1" smtClean="0">
                <a:solidFill>
                  <a:srgbClr val="000099"/>
                </a:solidFill>
              </a:rPr>
              <a:t>generalmente</a:t>
            </a:r>
            <a:r>
              <a:rPr lang="en-US" sz="3200" dirty="0" smtClean="0">
                <a:solidFill>
                  <a:srgbClr val="000099"/>
                </a:solidFill>
              </a:rPr>
              <a:t>, de </a:t>
            </a:r>
            <a:r>
              <a:rPr lang="en-US" sz="3200" dirty="0" err="1" smtClean="0">
                <a:solidFill>
                  <a:srgbClr val="000099"/>
                </a:solidFill>
              </a:rPr>
              <a:t>corto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plazo</a:t>
            </a:r>
            <a:r>
              <a:rPr lang="en-US" sz="3200" dirty="0" smtClean="0">
                <a:solidFill>
                  <a:srgbClr val="000099"/>
                </a:solidFill>
              </a:rPr>
              <a:t> – </a:t>
            </a:r>
            <a:r>
              <a:rPr lang="en-US" sz="3200" dirty="0" err="1" smtClean="0">
                <a:solidFill>
                  <a:srgbClr val="000099"/>
                </a:solidFill>
              </a:rPr>
              <a:t>pasos</a:t>
            </a:r>
            <a:r>
              <a:rPr lang="en-US" sz="3200" dirty="0" smtClean="0">
                <a:solidFill>
                  <a:srgbClr val="000099"/>
                </a:solidFill>
              </a:rPr>
              <a:t> a lo largo del </a:t>
            </a:r>
            <a:r>
              <a:rPr lang="en-US" sz="3200" dirty="0" err="1" smtClean="0">
                <a:solidFill>
                  <a:srgbClr val="000099"/>
                </a:solidFill>
              </a:rPr>
              <a:t>camino</a:t>
            </a:r>
            <a:endParaRPr lang="en-US" sz="3200" dirty="0" smtClean="0">
              <a:solidFill>
                <a:srgbClr val="000099"/>
              </a:solidFill>
            </a:endParaRPr>
          </a:p>
          <a:p>
            <a:pPr marL="0" indent="0" eaLnBrk="1" hangingPunct="1">
              <a:lnSpc>
                <a:spcPct val="110000"/>
              </a:lnSpc>
              <a:spcBef>
                <a:spcPct val="25000"/>
              </a:spcBef>
              <a:buFontTx/>
              <a:buNone/>
              <a:defRPr/>
            </a:pPr>
            <a:endParaRPr lang="en-US" sz="3200" dirty="0" smtClean="0">
              <a:solidFill>
                <a:srgbClr val="008000"/>
              </a:solidFill>
            </a:endParaRPr>
          </a:p>
          <a:p>
            <a:pPr marL="0" indent="0" eaLnBrk="1" hangingPunct="1">
              <a:lnSpc>
                <a:spcPct val="110000"/>
              </a:lnSpc>
              <a:spcBef>
                <a:spcPct val="25000"/>
              </a:spcBef>
              <a:buFontTx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</a:rPr>
              <a:t> </a:t>
            </a:r>
            <a:endParaRPr lang="en-US" sz="3600" dirty="0" smtClean="0">
              <a:solidFill>
                <a:srgbClr val="008000"/>
              </a:solidFill>
            </a:endParaRP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609600" y="3429000"/>
            <a:ext cx="784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666633"/>
              </a:buClr>
              <a:buFontTx/>
              <a:buChar char="•"/>
            </a:pPr>
            <a:endParaRPr lang="es-ES" sz="2000" b="1">
              <a:solidFill>
                <a:srgbClr val="666633"/>
              </a:solidFill>
              <a:latin typeface="Comic Sans MS" pitchFamily="66" charset="0"/>
            </a:endParaRP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 autoUpdateAnimBg="0"/>
      <p:bldP spid="22835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  <a:defRPr/>
            </a:pPr>
            <a:r>
              <a:rPr lang="en-US" sz="2800" b="1" dirty="0" smtClean="0">
                <a:solidFill>
                  <a:srgbClr val="000099"/>
                </a:solidFill>
              </a:rPr>
              <a:t>   </a:t>
            </a:r>
            <a:r>
              <a:rPr lang="en-US" sz="2600" b="1" dirty="0" err="1" smtClean="0">
                <a:solidFill>
                  <a:srgbClr val="000099"/>
                </a:solidFill>
              </a:rPr>
              <a:t>Problema</a:t>
            </a:r>
            <a:r>
              <a:rPr lang="en-US" sz="2600" b="1" dirty="0" smtClean="0">
                <a:solidFill>
                  <a:srgbClr val="000099"/>
                </a:solidFill>
              </a:rPr>
              <a:t>: ¿</a:t>
            </a:r>
            <a:r>
              <a:rPr lang="en-US" sz="2600" b="1" dirty="0" err="1" smtClean="0">
                <a:solidFill>
                  <a:srgbClr val="000099"/>
                </a:solidFill>
              </a:rPr>
              <a:t>Qué</a:t>
            </a:r>
            <a:r>
              <a:rPr lang="en-US" sz="2600" b="1" dirty="0" smtClean="0">
                <a:solidFill>
                  <a:srgbClr val="000099"/>
                </a:solidFill>
              </a:rPr>
              <a:t> </a:t>
            </a:r>
            <a:r>
              <a:rPr lang="en-US" sz="2600" b="1" dirty="0" err="1" smtClean="0">
                <a:solidFill>
                  <a:srgbClr val="000099"/>
                </a:solidFill>
              </a:rPr>
              <a:t>sucede</a:t>
            </a:r>
            <a:r>
              <a:rPr lang="en-US" sz="2600" b="1" dirty="0" smtClean="0">
                <a:solidFill>
                  <a:srgbClr val="000099"/>
                </a:solidFill>
              </a:rPr>
              <a:t> con </a:t>
            </a:r>
            <a:r>
              <a:rPr lang="en-US" sz="2600" b="1" dirty="0" err="1" smtClean="0">
                <a:solidFill>
                  <a:srgbClr val="000099"/>
                </a:solidFill>
              </a:rPr>
              <a:t>las</a:t>
            </a:r>
            <a:r>
              <a:rPr lang="en-US" sz="2600" b="1" dirty="0" smtClean="0">
                <a:solidFill>
                  <a:srgbClr val="000099"/>
                </a:solidFill>
              </a:rPr>
              <a:t> </a:t>
            </a:r>
            <a:r>
              <a:rPr lang="en-US" sz="2600" b="1" dirty="0" err="1" smtClean="0">
                <a:solidFill>
                  <a:srgbClr val="000099"/>
                </a:solidFill>
              </a:rPr>
              <a:t>estrategias</a:t>
            </a:r>
            <a:r>
              <a:rPr lang="en-US" sz="2600" b="1" dirty="0" smtClean="0">
                <a:solidFill>
                  <a:srgbClr val="000099"/>
                </a:solidFill>
              </a:rPr>
              <a:t> </a:t>
            </a:r>
            <a:r>
              <a:rPr lang="en-US" sz="2600" b="1" dirty="0" err="1" smtClean="0">
                <a:solidFill>
                  <a:srgbClr val="000099"/>
                </a:solidFill>
              </a:rPr>
              <a:t>que</a:t>
            </a:r>
            <a:r>
              <a:rPr lang="en-US" sz="2600" b="1" dirty="0" smtClean="0">
                <a:solidFill>
                  <a:srgbClr val="000099"/>
                </a:solidFill>
              </a:rPr>
              <a:t> </a:t>
            </a:r>
            <a:r>
              <a:rPr lang="en-US" sz="2600" b="1" dirty="0" err="1" smtClean="0">
                <a:solidFill>
                  <a:srgbClr val="000099"/>
                </a:solidFill>
              </a:rPr>
              <a:t>abordan</a:t>
            </a:r>
            <a:r>
              <a:rPr lang="en-US" sz="2600" b="1" dirty="0" smtClean="0">
                <a:solidFill>
                  <a:srgbClr val="000099"/>
                </a:solidFill>
              </a:rPr>
              <a:t> </a:t>
            </a:r>
            <a:r>
              <a:rPr lang="en-US" sz="2600" b="1" dirty="0" err="1" smtClean="0">
                <a:solidFill>
                  <a:srgbClr val="000099"/>
                </a:solidFill>
              </a:rPr>
              <a:t>amenazas</a:t>
            </a:r>
            <a:r>
              <a:rPr lang="en-US" sz="2600" b="1" dirty="0" smtClean="0">
                <a:solidFill>
                  <a:srgbClr val="000099"/>
                </a:solidFill>
              </a:rPr>
              <a:t> “</a:t>
            </a:r>
            <a:r>
              <a:rPr lang="en-US" sz="2600" b="1" dirty="0" err="1" smtClean="0">
                <a:solidFill>
                  <a:srgbClr val="000099"/>
                </a:solidFill>
              </a:rPr>
              <a:t>medianas</a:t>
            </a:r>
            <a:r>
              <a:rPr lang="en-US" sz="2600" b="1" dirty="0" smtClean="0">
                <a:solidFill>
                  <a:srgbClr val="000099"/>
                </a:solidFill>
              </a:rPr>
              <a:t>” o </a:t>
            </a:r>
            <a:r>
              <a:rPr lang="en-US" sz="2600" b="1" dirty="0" err="1" smtClean="0">
                <a:solidFill>
                  <a:srgbClr val="000099"/>
                </a:solidFill>
              </a:rPr>
              <a:t>aseguran</a:t>
            </a:r>
            <a:r>
              <a:rPr lang="en-US" sz="2600" b="1" dirty="0" smtClean="0">
                <a:solidFill>
                  <a:srgbClr val="000099"/>
                </a:solidFill>
              </a:rPr>
              <a:t> </a:t>
            </a:r>
            <a:r>
              <a:rPr lang="en-US" sz="2600" b="1" dirty="0" err="1" smtClean="0">
                <a:solidFill>
                  <a:srgbClr val="000099"/>
                </a:solidFill>
              </a:rPr>
              <a:t>una</a:t>
            </a:r>
            <a:r>
              <a:rPr lang="en-US" sz="2600" b="1" dirty="0" smtClean="0">
                <a:solidFill>
                  <a:srgbClr val="000099"/>
                </a:solidFill>
              </a:rPr>
              <a:t> “</a:t>
            </a:r>
            <a:r>
              <a:rPr lang="en-US" sz="2600" b="1" dirty="0" err="1" smtClean="0">
                <a:solidFill>
                  <a:srgbClr val="000099"/>
                </a:solidFill>
              </a:rPr>
              <a:t>muy</a:t>
            </a:r>
            <a:r>
              <a:rPr lang="en-US" sz="2600" b="1" dirty="0" smtClean="0">
                <a:solidFill>
                  <a:srgbClr val="000099"/>
                </a:solidFill>
              </a:rPr>
              <a:t> </a:t>
            </a:r>
            <a:r>
              <a:rPr lang="en-US" sz="2600" b="1" dirty="0" err="1" smtClean="0">
                <a:solidFill>
                  <a:srgbClr val="000099"/>
                </a:solidFill>
              </a:rPr>
              <a:t>buena</a:t>
            </a:r>
            <a:r>
              <a:rPr lang="en-US" sz="2600" b="1" dirty="0" smtClean="0">
                <a:solidFill>
                  <a:srgbClr val="000099"/>
                </a:solidFill>
              </a:rPr>
              <a:t>” </a:t>
            </a:r>
            <a:r>
              <a:rPr lang="en-US" sz="2600" b="1" dirty="0" err="1" smtClean="0">
                <a:solidFill>
                  <a:srgbClr val="000099"/>
                </a:solidFill>
              </a:rPr>
              <a:t>viabilidad</a:t>
            </a:r>
            <a:r>
              <a:rPr lang="en-US" sz="2600" b="1" dirty="0" smtClean="0">
                <a:solidFill>
                  <a:srgbClr val="000099"/>
                </a:solidFill>
              </a:rPr>
              <a:t>? 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  <a:defRPr/>
            </a:pPr>
            <a:endParaRPr lang="en-US" sz="900" b="1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  <a:defRPr/>
            </a:pPr>
            <a:r>
              <a:rPr lang="en-US" dirty="0" smtClean="0">
                <a:solidFill>
                  <a:srgbClr val="008000"/>
                </a:solidFill>
              </a:rPr>
              <a:t>“</a:t>
            </a:r>
            <a:r>
              <a:rPr lang="en-US" dirty="0" err="1" smtClean="0">
                <a:solidFill>
                  <a:srgbClr val="008000"/>
                </a:solidFill>
              </a:rPr>
              <a:t>Fruta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que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cuelga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más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abajo</a:t>
            </a:r>
            <a:r>
              <a:rPr lang="en-US" dirty="0" smtClean="0">
                <a:solidFill>
                  <a:srgbClr val="008000"/>
                </a:solidFill>
              </a:rPr>
              <a:t>” (</a:t>
            </a:r>
            <a:r>
              <a:rPr lang="en-US" dirty="0" err="1" smtClean="0">
                <a:solidFill>
                  <a:srgbClr val="008000"/>
                </a:solidFill>
              </a:rPr>
              <a:t>estrategias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fáciles</a:t>
            </a:r>
            <a:r>
              <a:rPr lang="en-US" dirty="0" smtClean="0">
                <a:solidFill>
                  <a:srgbClr val="008000"/>
                </a:solidFill>
              </a:rPr>
              <a:t> y/o </a:t>
            </a:r>
            <a:r>
              <a:rPr lang="en-US" dirty="0" err="1" smtClean="0">
                <a:solidFill>
                  <a:srgbClr val="008000"/>
                </a:solidFill>
              </a:rPr>
              <a:t>baratas</a:t>
            </a:r>
            <a:r>
              <a:rPr lang="en-US" dirty="0" smtClean="0">
                <a:solidFill>
                  <a:srgbClr val="008000"/>
                </a:solidFill>
              </a:rPr>
              <a:t>) OK: </a:t>
            </a:r>
          </a:p>
          <a:p>
            <a:pPr marL="1371600" lvl="2" indent="-514350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en-US" dirty="0" smtClean="0">
                <a:solidFill>
                  <a:srgbClr val="000099"/>
                </a:solidFill>
              </a:rPr>
              <a:t>Si </a:t>
            </a:r>
            <a:r>
              <a:rPr lang="en-US" dirty="0" err="1" smtClean="0">
                <a:solidFill>
                  <a:srgbClr val="000099"/>
                </a:solidFill>
              </a:rPr>
              <a:t>pueden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llevar</a:t>
            </a:r>
            <a:r>
              <a:rPr lang="en-US" dirty="0" smtClean="0">
                <a:solidFill>
                  <a:srgbClr val="000099"/>
                </a:solidFill>
              </a:rPr>
              <a:t> a </a:t>
            </a:r>
            <a:r>
              <a:rPr lang="en-US" dirty="0" err="1" smtClean="0">
                <a:solidFill>
                  <a:srgbClr val="000099"/>
                </a:solidFill>
              </a:rPr>
              <a:t>una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estrategia</a:t>
            </a:r>
            <a:r>
              <a:rPr lang="en-US" dirty="0" smtClean="0">
                <a:solidFill>
                  <a:srgbClr val="000099"/>
                </a:solidFill>
              </a:rPr>
              <a:t> de mayor </a:t>
            </a:r>
            <a:r>
              <a:rPr lang="en-US" dirty="0" err="1" smtClean="0">
                <a:solidFill>
                  <a:srgbClr val="000099"/>
                </a:solidFill>
              </a:rPr>
              <a:t>nivel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fortalece</a:t>
            </a:r>
            <a:r>
              <a:rPr lang="en-US" dirty="0" smtClean="0">
                <a:solidFill>
                  <a:srgbClr val="000099"/>
                </a:solidFill>
              </a:rPr>
              <a:t> o </a:t>
            </a:r>
            <a:r>
              <a:rPr lang="en-US" dirty="0" err="1" smtClean="0">
                <a:solidFill>
                  <a:srgbClr val="000099"/>
                </a:solidFill>
              </a:rPr>
              <a:t>construye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una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alianza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crítica</a:t>
            </a:r>
            <a:endParaRPr lang="en-US" dirty="0" smtClean="0">
              <a:solidFill>
                <a:srgbClr val="000099"/>
              </a:solidFill>
            </a:endParaRPr>
          </a:p>
          <a:p>
            <a:pPr marL="1371600" lvl="2" indent="-514350" eaLnBrk="1" hangingPunct="1">
              <a:lnSpc>
                <a:spcPct val="110000"/>
              </a:lnSpc>
              <a:spcBef>
                <a:spcPct val="10000"/>
              </a:spcBef>
              <a:defRPr/>
            </a:pPr>
            <a:endParaRPr lang="en-US" sz="900" dirty="0" smtClean="0">
              <a:solidFill>
                <a:srgbClr val="008000"/>
              </a:solidFill>
            </a:endParaRPr>
          </a:p>
          <a:p>
            <a:pPr marL="1371600" lvl="2" indent="-514350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en-US" dirty="0" smtClean="0">
                <a:solidFill>
                  <a:srgbClr val="008000"/>
                </a:solidFill>
              </a:rPr>
              <a:t>Si hay </a:t>
            </a:r>
            <a:r>
              <a:rPr lang="en-US" dirty="0" err="1" smtClean="0">
                <a:solidFill>
                  <a:srgbClr val="008000"/>
                </a:solidFill>
              </a:rPr>
              <a:t>una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sospecha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que</a:t>
            </a:r>
            <a:r>
              <a:rPr lang="en-US" dirty="0" smtClean="0">
                <a:solidFill>
                  <a:srgbClr val="008000"/>
                </a:solidFill>
              </a:rPr>
              <a:t> la </a:t>
            </a:r>
            <a:r>
              <a:rPr lang="en-US" dirty="0" err="1" smtClean="0">
                <a:solidFill>
                  <a:srgbClr val="008000"/>
                </a:solidFill>
              </a:rPr>
              <a:t>amenaza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pueda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empeorar</a:t>
            </a:r>
            <a:r>
              <a:rPr lang="en-US" dirty="0" smtClean="0">
                <a:solidFill>
                  <a:srgbClr val="008000"/>
                </a:solidFill>
              </a:rPr>
              <a:t> (e.g., </a:t>
            </a:r>
            <a:r>
              <a:rPr lang="en-US" dirty="0" err="1" smtClean="0">
                <a:solidFill>
                  <a:srgbClr val="008000"/>
                </a:solidFill>
              </a:rPr>
              <a:t>especies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invasoras</a:t>
            </a:r>
            <a:r>
              <a:rPr lang="en-US" dirty="0" smtClean="0">
                <a:solidFill>
                  <a:srgbClr val="008000"/>
                </a:solidFill>
              </a:rPr>
              <a:t>)</a:t>
            </a:r>
          </a:p>
          <a:p>
            <a:pPr marL="1371600" lvl="2" indent="-514350" eaLnBrk="1" hangingPunct="1">
              <a:lnSpc>
                <a:spcPct val="110000"/>
              </a:lnSpc>
              <a:spcBef>
                <a:spcPct val="10000"/>
              </a:spcBef>
              <a:defRPr/>
            </a:pPr>
            <a:endParaRPr lang="en-US" sz="900" dirty="0" smtClean="0">
              <a:solidFill>
                <a:srgbClr val="000099"/>
              </a:solidFill>
            </a:endParaRPr>
          </a:p>
          <a:p>
            <a:pPr marL="1371600" lvl="2" indent="-514350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en-US" dirty="0" smtClean="0">
                <a:solidFill>
                  <a:srgbClr val="000099"/>
                </a:solidFill>
              </a:rPr>
              <a:t>Si la </a:t>
            </a:r>
            <a:r>
              <a:rPr lang="en-US" dirty="0" err="1" smtClean="0">
                <a:solidFill>
                  <a:srgbClr val="000099"/>
                </a:solidFill>
              </a:rPr>
              <a:t>amenaza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tiene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una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baja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probabilidad</a:t>
            </a:r>
            <a:r>
              <a:rPr lang="en-US" dirty="0" smtClean="0">
                <a:solidFill>
                  <a:srgbClr val="000099"/>
                </a:solidFill>
              </a:rPr>
              <a:t> de </a:t>
            </a:r>
            <a:r>
              <a:rPr lang="en-US" dirty="0" err="1" smtClean="0">
                <a:solidFill>
                  <a:srgbClr val="000099"/>
                </a:solidFill>
              </a:rPr>
              <a:t>ocurencia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pero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tiene</a:t>
            </a:r>
            <a:r>
              <a:rPr lang="en-US" dirty="0" smtClean="0">
                <a:solidFill>
                  <a:srgbClr val="000099"/>
                </a:solidFill>
              </a:rPr>
              <a:t> un </a:t>
            </a:r>
            <a:r>
              <a:rPr lang="en-US" dirty="0" err="1" smtClean="0">
                <a:solidFill>
                  <a:srgbClr val="000099"/>
                </a:solidFill>
              </a:rPr>
              <a:t>potencial</a:t>
            </a:r>
            <a:r>
              <a:rPr lang="en-US" dirty="0" smtClean="0">
                <a:solidFill>
                  <a:srgbClr val="000099"/>
                </a:solidFill>
              </a:rPr>
              <a:t> de </a:t>
            </a:r>
            <a:r>
              <a:rPr lang="en-US" dirty="0" err="1" smtClean="0">
                <a:solidFill>
                  <a:srgbClr val="000099"/>
                </a:solidFill>
              </a:rPr>
              <a:t>impacto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catastrófico</a:t>
            </a:r>
            <a:r>
              <a:rPr lang="en-US" dirty="0" smtClean="0">
                <a:solidFill>
                  <a:srgbClr val="000099"/>
                </a:solidFill>
              </a:rPr>
              <a:t> (e.g. </a:t>
            </a:r>
            <a:r>
              <a:rPr lang="en-US" dirty="0" err="1" smtClean="0">
                <a:solidFill>
                  <a:srgbClr val="000099"/>
                </a:solidFill>
              </a:rPr>
              <a:t>derrame</a:t>
            </a:r>
            <a:r>
              <a:rPr lang="en-US" dirty="0" smtClean="0">
                <a:solidFill>
                  <a:srgbClr val="000099"/>
                </a:solidFill>
              </a:rPr>
              <a:t> de </a:t>
            </a:r>
            <a:r>
              <a:rPr lang="en-US" dirty="0" err="1" smtClean="0">
                <a:solidFill>
                  <a:srgbClr val="000099"/>
                </a:solidFill>
              </a:rPr>
              <a:t>petróleo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masivo</a:t>
            </a:r>
            <a:r>
              <a:rPr lang="en-US" dirty="0" smtClean="0">
                <a:solidFill>
                  <a:srgbClr val="000099"/>
                </a:solidFill>
              </a:rPr>
              <a:t>)</a:t>
            </a:r>
          </a:p>
          <a:p>
            <a:pPr marL="457200" lvl="1" indent="0" eaLnBrk="1" hangingPunct="1">
              <a:lnSpc>
                <a:spcPct val="110000"/>
              </a:lnSpc>
              <a:spcBef>
                <a:spcPct val="10000"/>
              </a:spcBef>
              <a:buFontTx/>
              <a:buNone/>
              <a:defRPr/>
            </a:pPr>
            <a:endParaRPr lang="en-US" sz="2800" dirty="0" smtClean="0">
              <a:solidFill>
                <a:srgbClr val="008000"/>
              </a:solidFill>
            </a:endParaRPr>
          </a:p>
          <a:p>
            <a:pPr marL="971550" lvl="1" indent="-514350" eaLnBrk="1" hangingPunct="1">
              <a:lnSpc>
                <a:spcPct val="110000"/>
              </a:lnSpc>
              <a:spcBef>
                <a:spcPct val="10000"/>
              </a:spcBef>
              <a:buFontTx/>
              <a:buNone/>
              <a:defRPr/>
            </a:pPr>
            <a:endParaRPr lang="en-US" sz="2800" dirty="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SzPct val="60000"/>
              <a:buFontTx/>
              <a:buNone/>
              <a:defRPr/>
            </a:pPr>
            <a:endParaRPr lang="en-US" sz="2800" dirty="0" smtClean="0">
              <a:solidFill>
                <a:srgbClr val="008000"/>
              </a:solidFill>
            </a:endParaRP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609600" y="3429000"/>
            <a:ext cx="784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666633"/>
              </a:buClr>
              <a:buFontTx/>
              <a:buChar char="•"/>
            </a:pPr>
            <a:endParaRPr lang="es-ES" sz="2000" b="1">
              <a:solidFill>
                <a:srgbClr val="666633"/>
              </a:solidFill>
              <a:latin typeface="Comic Sans MS" pitchFamily="66" charset="0"/>
            </a:endParaRPr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3810000" cy="1143000"/>
          </a:xfrm>
          <a:noFill/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Problemas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comunes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&amp;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Recomendaciones</a:t>
            </a:r>
            <a:endParaRPr lang="en-US" sz="32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 autoUpdateAnimBg="0"/>
      <p:bldP spid="21606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610600" cy="5257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sz="2800" b="1" dirty="0" err="1" smtClean="0">
                <a:solidFill>
                  <a:srgbClr val="000099"/>
                </a:solidFill>
              </a:rPr>
              <a:t>Problema</a:t>
            </a:r>
            <a:r>
              <a:rPr lang="en-US" sz="2800" b="1" dirty="0" smtClean="0">
                <a:solidFill>
                  <a:srgbClr val="000099"/>
                </a:solidFill>
              </a:rPr>
              <a:t>: ¿</a:t>
            </a:r>
            <a:r>
              <a:rPr lang="en-US" sz="2800" b="1" dirty="0" err="1" smtClean="0">
                <a:solidFill>
                  <a:srgbClr val="000099"/>
                </a:solidFill>
              </a:rPr>
              <a:t>Cómo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desarrollar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estrategias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si</a:t>
            </a:r>
            <a:r>
              <a:rPr lang="en-US" sz="2800" b="1" dirty="0" smtClean="0">
                <a:solidFill>
                  <a:srgbClr val="000099"/>
                </a:solidFill>
              </a:rPr>
              <a:t> hay </a:t>
            </a:r>
            <a:r>
              <a:rPr lang="en-US" sz="2800" b="1" dirty="0" err="1" smtClean="0">
                <a:solidFill>
                  <a:srgbClr val="000099"/>
                </a:solidFill>
              </a:rPr>
              <a:t>objetivos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potencialmente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conflictivos</a:t>
            </a:r>
            <a:r>
              <a:rPr lang="en-US" sz="2800" b="1" dirty="0" smtClean="0">
                <a:solidFill>
                  <a:srgbClr val="000099"/>
                </a:solidFill>
              </a:rPr>
              <a:t>?</a:t>
            </a:r>
            <a:endParaRPr lang="en-US" sz="2800" b="1" dirty="0" smtClean="0">
              <a:solidFill>
                <a:srgbClr val="008000"/>
              </a:solidFill>
            </a:endParaRPr>
          </a:p>
          <a:p>
            <a:endParaRPr lang="en-US" sz="1000" dirty="0" smtClean="0"/>
          </a:p>
          <a:p>
            <a:pPr lvl="1"/>
            <a:r>
              <a:rPr lang="en-US" sz="1800" dirty="0" err="1" smtClean="0">
                <a:solidFill>
                  <a:srgbClr val="008000"/>
                </a:solidFill>
              </a:rPr>
              <a:t>Recordar</a:t>
            </a:r>
            <a:r>
              <a:rPr lang="en-US" sz="1800" dirty="0" smtClean="0">
                <a:solidFill>
                  <a:srgbClr val="008000"/>
                </a:solidFill>
              </a:rPr>
              <a:t> – </a:t>
            </a:r>
            <a:r>
              <a:rPr lang="en-US" sz="1800" dirty="0" err="1" smtClean="0">
                <a:solidFill>
                  <a:srgbClr val="008000"/>
                </a:solidFill>
              </a:rPr>
              <a:t>Una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visión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compartida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puede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ayudar</a:t>
            </a:r>
            <a:r>
              <a:rPr lang="en-US" sz="1800" dirty="0" smtClean="0">
                <a:solidFill>
                  <a:srgbClr val="008000"/>
                </a:solidFill>
              </a:rPr>
              <a:t> a </a:t>
            </a:r>
            <a:r>
              <a:rPr lang="en-US" sz="1800" dirty="0" err="1" smtClean="0">
                <a:solidFill>
                  <a:srgbClr val="008000"/>
                </a:solidFill>
              </a:rPr>
              <a:t>balancear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las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opciones</a:t>
            </a:r>
            <a:endParaRPr lang="en-US" sz="1800" dirty="0" smtClean="0">
              <a:solidFill>
                <a:srgbClr val="008000"/>
              </a:solidFill>
            </a:endParaRPr>
          </a:p>
          <a:p>
            <a:pPr lvl="1"/>
            <a:endParaRPr lang="en-US" sz="1800" dirty="0" smtClean="0">
              <a:solidFill>
                <a:srgbClr val="000099"/>
              </a:solidFill>
            </a:endParaRPr>
          </a:p>
          <a:p>
            <a:pPr lvl="1"/>
            <a:r>
              <a:rPr lang="en-US" sz="1800" dirty="0" err="1" smtClean="0">
                <a:solidFill>
                  <a:srgbClr val="000099"/>
                </a:solidFill>
              </a:rPr>
              <a:t>Más</a:t>
            </a:r>
            <a:r>
              <a:rPr lang="en-US" sz="1800" dirty="0" smtClean="0">
                <a:solidFill>
                  <a:srgbClr val="000099"/>
                </a:solidFill>
              </a:rPr>
              <a:t> </a:t>
            </a:r>
            <a:r>
              <a:rPr lang="en-US" sz="1800" dirty="0" err="1" smtClean="0">
                <a:solidFill>
                  <a:srgbClr val="000099"/>
                </a:solidFill>
              </a:rPr>
              <a:t>que</a:t>
            </a:r>
            <a:r>
              <a:rPr lang="en-US" sz="1800" dirty="0" smtClean="0">
                <a:solidFill>
                  <a:srgbClr val="000099"/>
                </a:solidFill>
              </a:rPr>
              <a:t> </a:t>
            </a:r>
            <a:r>
              <a:rPr lang="en-US" sz="1800" dirty="0" err="1" smtClean="0">
                <a:solidFill>
                  <a:srgbClr val="000099"/>
                </a:solidFill>
              </a:rPr>
              <a:t>nunca</a:t>
            </a:r>
            <a:r>
              <a:rPr lang="en-US" sz="1800" dirty="0" smtClean="0">
                <a:solidFill>
                  <a:srgbClr val="000099"/>
                </a:solidFill>
              </a:rPr>
              <a:t> – El </a:t>
            </a:r>
            <a:r>
              <a:rPr lang="en-US" sz="1800" dirty="0" err="1" smtClean="0">
                <a:solidFill>
                  <a:srgbClr val="000099"/>
                </a:solidFill>
              </a:rPr>
              <a:t>proceso</a:t>
            </a:r>
            <a:r>
              <a:rPr lang="en-US" sz="1800" dirty="0" smtClean="0">
                <a:solidFill>
                  <a:srgbClr val="000099"/>
                </a:solidFill>
              </a:rPr>
              <a:t> de </a:t>
            </a:r>
            <a:r>
              <a:rPr lang="en-US" sz="1800" dirty="0" err="1" smtClean="0">
                <a:solidFill>
                  <a:srgbClr val="000099"/>
                </a:solidFill>
              </a:rPr>
              <a:t>decisión</a:t>
            </a:r>
            <a:r>
              <a:rPr lang="en-US" sz="1800" dirty="0" smtClean="0">
                <a:solidFill>
                  <a:srgbClr val="000099"/>
                </a:solidFill>
              </a:rPr>
              <a:t> </a:t>
            </a:r>
            <a:r>
              <a:rPr lang="en-US" sz="1800" dirty="0" err="1" smtClean="0">
                <a:solidFill>
                  <a:srgbClr val="000099"/>
                </a:solidFill>
              </a:rPr>
              <a:t>debe</a:t>
            </a:r>
            <a:r>
              <a:rPr lang="en-US" sz="1800" dirty="0" smtClean="0">
                <a:solidFill>
                  <a:srgbClr val="000099"/>
                </a:solidFill>
              </a:rPr>
              <a:t> ser </a:t>
            </a:r>
            <a:r>
              <a:rPr lang="en-US" sz="1800" dirty="0" err="1" smtClean="0">
                <a:solidFill>
                  <a:srgbClr val="000099"/>
                </a:solidFill>
              </a:rPr>
              <a:t>completamente</a:t>
            </a:r>
            <a:r>
              <a:rPr lang="en-US" sz="1800" dirty="0" smtClean="0">
                <a:solidFill>
                  <a:srgbClr val="000099"/>
                </a:solidFill>
              </a:rPr>
              <a:t> </a:t>
            </a:r>
            <a:r>
              <a:rPr lang="en-US" sz="1800" dirty="0" err="1" smtClean="0">
                <a:solidFill>
                  <a:srgbClr val="000099"/>
                </a:solidFill>
              </a:rPr>
              <a:t>transparente</a:t>
            </a:r>
            <a:r>
              <a:rPr lang="en-US" sz="1800" dirty="0" smtClean="0">
                <a:solidFill>
                  <a:srgbClr val="000099"/>
                </a:solidFill>
              </a:rPr>
              <a:t> y lo </a:t>
            </a:r>
            <a:r>
              <a:rPr lang="en-US" sz="1800" dirty="0" err="1" smtClean="0">
                <a:solidFill>
                  <a:srgbClr val="000099"/>
                </a:solidFill>
              </a:rPr>
              <a:t>más</a:t>
            </a:r>
            <a:r>
              <a:rPr lang="en-US" sz="1800" dirty="0" smtClean="0">
                <a:solidFill>
                  <a:srgbClr val="000099"/>
                </a:solidFill>
              </a:rPr>
              <a:t> </a:t>
            </a:r>
            <a:r>
              <a:rPr lang="en-US" sz="1800" dirty="0" err="1" smtClean="0">
                <a:solidFill>
                  <a:srgbClr val="000099"/>
                </a:solidFill>
              </a:rPr>
              <a:t>colaborativo</a:t>
            </a:r>
            <a:r>
              <a:rPr lang="en-US" sz="1800" dirty="0" smtClean="0">
                <a:solidFill>
                  <a:srgbClr val="000099"/>
                </a:solidFill>
              </a:rPr>
              <a:t> </a:t>
            </a:r>
            <a:r>
              <a:rPr lang="en-US" sz="1800" dirty="0" err="1" smtClean="0">
                <a:solidFill>
                  <a:srgbClr val="000099"/>
                </a:solidFill>
              </a:rPr>
              <a:t>posible</a:t>
            </a:r>
            <a:r>
              <a:rPr lang="en-US" sz="1800" dirty="0" smtClean="0">
                <a:solidFill>
                  <a:srgbClr val="000099"/>
                </a:solidFill>
              </a:rPr>
              <a:t>.</a:t>
            </a:r>
          </a:p>
          <a:p>
            <a:pPr lvl="1"/>
            <a:endParaRPr lang="en-US" sz="1800" dirty="0" smtClean="0">
              <a:solidFill>
                <a:srgbClr val="008000"/>
              </a:solidFill>
            </a:endParaRPr>
          </a:p>
          <a:p>
            <a:pPr lvl="1"/>
            <a:r>
              <a:rPr lang="en-US" sz="1800" dirty="0" err="1" smtClean="0">
                <a:solidFill>
                  <a:srgbClr val="008000"/>
                </a:solidFill>
              </a:rPr>
              <a:t>Algunos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equipos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utilizan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herramientas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smtClean="0">
                <a:solidFill>
                  <a:srgbClr val="008000"/>
                </a:solidFill>
              </a:rPr>
              <a:t>de </a:t>
            </a:r>
            <a:r>
              <a:rPr lang="en-US" sz="1800" dirty="0" err="1" smtClean="0">
                <a:solidFill>
                  <a:srgbClr val="008000"/>
                </a:solidFill>
              </a:rPr>
              <a:t>modelaje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sofisticados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para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visualizar</a:t>
            </a:r>
            <a:r>
              <a:rPr lang="en-US" sz="1800" dirty="0" smtClean="0">
                <a:solidFill>
                  <a:srgbClr val="008000"/>
                </a:solidFill>
              </a:rPr>
              <a:t> los </a:t>
            </a:r>
            <a:r>
              <a:rPr lang="en-US" sz="1800" dirty="0" err="1" smtClean="0">
                <a:solidFill>
                  <a:srgbClr val="008000"/>
                </a:solidFill>
              </a:rPr>
              <a:t>potenciales</a:t>
            </a:r>
            <a:r>
              <a:rPr lang="en-US" sz="1800" dirty="0" smtClean="0">
                <a:solidFill>
                  <a:srgbClr val="008000"/>
                </a:solidFill>
              </a:rPr>
              <a:t> “trade-offs” (</a:t>
            </a:r>
            <a:r>
              <a:rPr lang="en-US" sz="1800" dirty="0" err="1" smtClean="0">
                <a:solidFill>
                  <a:srgbClr val="008000"/>
                </a:solidFill>
              </a:rPr>
              <a:t>compensaciones</a:t>
            </a:r>
            <a:r>
              <a:rPr lang="en-US" sz="1800" dirty="0" smtClean="0">
                <a:solidFill>
                  <a:srgbClr val="008000"/>
                </a:solidFill>
              </a:rPr>
              <a:t>) de las </a:t>
            </a:r>
            <a:r>
              <a:rPr lang="en-US" sz="1800" dirty="0" err="1" smtClean="0">
                <a:solidFill>
                  <a:srgbClr val="008000"/>
                </a:solidFill>
              </a:rPr>
              <a:t>distintas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opciones</a:t>
            </a:r>
            <a:r>
              <a:rPr lang="en-US" sz="1800" dirty="0" smtClean="0">
                <a:solidFill>
                  <a:srgbClr val="008000"/>
                </a:solidFill>
              </a:rPr>
              <a:t>. E.g.</a:t>
            </a:r>
          </a:p>
          <a:p>
            <a:pPr lvl="2"/>
            <a:r>
              <a:rPr lang="en-US" sz="1800" dirty="0" err="1" smtClean="0">
                <a:solidFill>
                  <a:srgbClr val="008000"/>
                </a:solidFill>
              </a:rPr>
              <a:t>InVEST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</a:p>
          <a:p>
            <a:pPr lvl="2"/>
            <a:r>
              <a:rPr lang="en-US" sz="1800" dirty="0" smtClean="0">
                <a:solidFill>
                  <a:srgbClr val="008000"/>
                </a:solidFill>
              </a:rPr>
              <a:t>ECOSAUT </a:t>
            </a:r>
          </a:p>
          <a:p>
            <a:pPr lvl="2"/>
            <a:r>
              <a:rPr lang="en-US" sz="1800" dirty="0" err="1" smtClean="0">
                <a:solidFill>
                  <a:srgbClr val="008000"/>
                </a:solidFill>
              </a:rPr>
              <a:t>Marxan</a:t>
            </a:r>
            <a:r>
              <a:rPr lang="en-US" sz="1800" dirty="0" smtClean="0">
                <a:solidFill>
                  <a:srgbClr val="008000"/>
                </a:solidFill>
              </a:rPr>
              <a:t> with Zones </a:t>
            </a:r>
          </a:p>
          <a:p>
            <a:pPr lvl="2"/>
            <a:r>
              <a:rPr lang="en-US" sz="1800" dirty="0" smtClean="0">
                <a:solidFill>
                  <a:srgbClr val="008000"/>
                </a:solidFill>
              </a:rPr>
              <a:t>Landscape Forecasting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SzPct val="60000"/>
              <a:buFontTx/>
              <a:buNone/>
            </a:pPr>
            <a:endParaRPr lang="en-US" sz="2800" dirty="0" smtClean="0">
              <a:solidFill>
                <a:srgbClr val="008000"/>
              </a:solidFill>
            </a:endParaRP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609600" y="3429000"/>
            <a:ext cx="784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666633"/>
              </a:buClr>
              <a:buFontTx/>
              <a:buChar char="•"/>
            </a:pPr>
            <a:endParaRPr lang="es-ES" sz="2000" b="1">
              <a:solidFill>
                <a:srgbClr val="666633"/>
              </a:solidFill>
              <a:latin typeface="Comic Sans MS" pitchFamily="66" charset="0"/>
            </a:endParaRP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3886200" cy="1143000"/>
          </a:xfrm>
          <a:noFill/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Problemas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comunes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&amp;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Recomendaciones</a:t>
            </a:r>
            <a:endParaRPr lang="en-US" sz="32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 autoUpdateAnimBg="0"/>
      <p:bldP spid="21606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39608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b="1" dirty="0" err="1" smtClean="0">
                <a:solidFill>
                  <a:srgbClr val="000099"/>
                </a:solidFill>
              </a:rPr>
              <a:t>Problema</a:t>
            </a:r>
            <a:r>
              <a:rPr lang="en-US" sz="3200" b="1" dirty="0" smtClean="0">
                <a:solidFill>
                  <a:srgbClr val="000099"/>
                </a:solidFill>
              </a:rPr>
              <a:t>: </a:t>
            </a:r>
            <a:r>
              <a:rPr lang="en-US" sz="3200" b="1" dirty="0" err="1" smtClean="0">
                <a:solidFill>
                  <a:srgbClr val="000099"/>
                </a:solidFill>
              </a:rPr>
              <a:t>Muchas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estrategias</a:t>
            </a:r>
            <a:endParaRPr lang="en-US" sz="3200" b="1" dirty="0" smtClean="0">
              <a:solidFill>
                <a:srgbClr val="000099"/>
              </a:solidFill>
            </a:endParaRPr>
          </a:p>
          <a:p>
            <a:pPr marL="0" indent="0">
              <a:buFontTx/>
              <a:buNone/>
              <a:defRPr/>
            </a:pPr>
            <a:endParaRPr lang="en-US" sz="36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US" sz="3200" dirty="0" err="1" smtClean="0">
                <a:solidFill>
                  <a:srgbClr val="008000"/>
                </a:solidFill>
              </a:rPr>
              <a:t>Establecer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err="1" smtClean="0">
                <a:solidFill>
                  <a:srgbClr val="008000"/>
                </a:solidFill>
              </a:rPr>
              <a:t>criterios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8000"/>
                </a:solidFill>
              </a:rPr>
              <a:t>de </a:t>
            </a:r>
            <a:r>
              <a:rPr lang="en-US" sz="3200" dirty="0" err="1" smtClean="0">
                <a:solidFill>
                  <a:srgbClr val="008000"/>
                </a:solidFill>
              </a:rPr>
              <a:t>evaluación</a:t>
            </a:r>
            <a:r>
              <a:rPr lang="en-US" sz="3200" dirty="0" smtClean="0">
                <a:solidFill>
                  <a:srgbClr val="008000"/>
                </a:solidFill>
              </a:rPr>
              <a:t>, </a:t>
            </a:r>
            <a:r>
              <a:rPr lang="en-US" sz="3200" dirty="0" err="1" smtClean="0">
                <a:solidFill>
                  <a:srgbClr val="008000"/>
                </a:solidFill>
              </a:rPr>
              <a:t>evaluar</a:t>
            </a:r>
            <a:r>
              <a:rPr lang="en-US" sz="3200" dirty="0" smtClean="0">
                <a:solidFill>
                  <a:srgbClr val="008000"/>
                </a:solidFill>
              </a:rPr>
              <a:t> y </a:t>
            </a:r>
            <a:r>
              <a:rPr lang="en-US" sz="3200" dirty="0" err="1" smtClean="0">
                <a:solidFill>
                  <a:srgbClr val="008000"/>
                </a:solidFill>
              </a:rPr>
              <a:t>priorizar</a:t>
            </a:r>
            <a:r>
              <a:rPr lang="en-US" sz="3200" dirty="0" smtClean="0">
                <a:solidFill>
                  <a:srgbClr val="008000"/>
                </a:solidFill>
              </a:rPr>
              <a:t> (e.g., ¿</a:t>
            </a:r>
            <a:r>
              <a:rPr lang="en-US" sz="3200" dirty="0" err="1" smtClean="0">
                <a:solidFill>
                  <a:srgbClr val="008000"/>
                </a:solidFill>
              </a:rPr>
              <a:t>beneficios</a:t>
            </a:r>
            <a:r>
              <a:rPr lang="en-US" sz="3200" dirty="0" smtClean="0">
                <a:solidFill>
                  <a:srgbClr val="008000"/>
                </a:solidFill>
              </a:rPr>
              <a:t>, </a:t>
            </a:r>
            <a:r>
              <a:rPr lang="en-US" sz="3200" dirty="0" err="1" smtClean="0">
                <a:solidFill>
                  <a:srgbClr val="008000"/>
                </a:solidFill>
              </a:rPr>
              <a:t>viabilidad</a:t>
            </a:r>
            <a:r>
              <a:rPr lang="en-US" sz="3200" dirty="0" smtClean="0">
                <a:solidFill>
                  <a:srgbClr val="008000"/>
                </a:solidFill>
              </a:rPr>
              <a:t>, </a:t>
            </a:r>
            <a:r>
              <a:rPr lang="en-US" sz="3200" dirty="0" err="1" smtClean="0">
                <a:solidFill>
                  <a:srgbClr val="008000"/>
                </a:solidFill>
              </a:rPr>
              <a:t>costo</a:t>
            </a:r>
            <a:r>
              <a:rPr lang="en-US" sz="3200" dirty="0" smtClean="0">
                <a:solidFill>
                  <a:srgbClr val="008000"/>
                </a:solidFill>
              </a:rPr>
              <a:t>, </a:t>
            </a:r>
            <a:r>
              <a:rPr lang="en-US" sz="3200" dirty="0" err="1" smtClean="0">
                <a:solidFill>
                  <a:srgbClr val="008000"/>
                </a:solidFill>
              </a:rPr>
              <a:t>riesgo</a:t>
            </a:r>
            <a:r>
              <a:rPr lang="en-US" sz="3200" dirty="0" smtClean="0">
                <a:solidFill>
                  <a:srgbClr val="008000"/>
                </a:solidFill>
              </a:rPr>
              <a:t>?)</a:t>
            </a:r>
          </a:p>
          <a:p>
            <a:pPr>
              <a:defRPr/>
            </a:pPr>
            <a:endParaRPr lang="en-US" sz="3200" dirty="0" smtClean="0">
              <a:solidFill>
                <a:srgbClr val="008000"/>
              </a:solidFill>
            </a:endParaRPr>
          </a:p>
          <a:p>
            <a:pPr>
              <a:defRPr/>
            </a:pPr>
            <a:r>
              <a:rPr lang="en-US" sz="3200" dirty="0" err="1" smtClean="0">
                <a:solidFill>
                  <a:srgbClr val="000099"/>
                </a:solidFill>
              </a:rPr>
              <a:t>Buscar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revisión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grupal</a:t>
            </a:r>
            <a:endParaRPr lang="en-US" sz="3200" dirty="0" smtClean="0">
              <a:solidFill>
                <a:srgbClr val="000099"/>
              </a:solidFill>
            </a:endParaRPr>
          </a:p>
          <a:p>
            <a:pPr marL="0" indent="0">
              <a:buFontTx/>
              <a:buNone/>
              <a:defRPr/>
            </a:pPr>
            <a:endParaRPr lang="en-US" sz="2800" dirty="0" smtClean="0">
              <a:solidFill>
                <a:srgbClr val="008000"/>
              </a:solidFill>
            </a:endParaRPr>
          </a:p>
        </p:txBody>
      </p:sp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Strategies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038600" cy="1143000"/>
          </a:xfrm>
          <a:noFill/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Problemas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comunes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&amp;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Recomendaciones</a:t>
            </a:r>
            <a:endParaRPr lang="en-US" sz="32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587911"/>
              </p:ext>
            </p:extLst>
          </p:nvPr>
        </p:nvGraphicFramePr>
        <p:xfrm>
          <a:off x="152400" y="1524000"/>
          <a:ext cx="8610599" cy="516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608"/>
                <a:gridCol w="1071608"/>
                <a:gridCol w="1262967"/>
                <a:gridCol w="1109880"/>
                <a:gridCol w="918522"/>
                <a:gridCol w="981510"/>
                <a:gridCol w="1123435"/>
                <a:gridCol w="1071069"/>
              </a:tblGrid>
              <a:tr h="839167">
                <a:tc>
                  <a:txBody>
                    <a:bodyPr/>
                    <a:lstStyle/>
                    <a:p>
                      <a:endParaRPr lang="en-AU" sz="1200" i="1" dirty="0"/>
                    </a:p>
                  </a:txBody>
                  <a:tcPr marL="81210" marR="81210" marT="40605" marB="40605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>
                          <a:solidFill>
                            <a:schemeClr val="tx1"/>
                          </a:solidFill>
                        </a:rPr>
                        <a:t>Seguridad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err="1" smtClean="0">
                          <a:solidFill>
                            <a:schemeClr val="tx1"/>
                          </a:solidFill>
                        </a:rPr>
                        <a:t>Ingresos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>
                          <a:solidFill>
                            <a:schemeClr val="tx1"/>
                          </a:solidFill>
                        </a:rPr>
                        <a:t>Pastizales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Vida</a:t>
                      </a:r>
                      <a:r>
                        <a:rPr lang="en-AU" sz="1200" baseline="0" dirty="0" smtClean="0">
                          <a:solidFill>
                            <a:schemeClr val="tx1"/>
                          </a:solidFill>
                        </a:rPr>
                        <a:t> Silvestre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>
                          <a:solidFill>
                            <a:schemeClr val="tx1"/>
                          </a:solidFill>
                        </a:rPr>
                        <a:t>Costos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>
                          <a:solidFill>
                            <a:schemeClr val="tx1"/>
                          </a:solidFill>
                        </a:rPr>
                        <a:t>Alineación</a:t>
                      </a:r>
                      <a:r>
                        <a:rPr lang="en-AU" sz="1200" baseline="0" dirty="0" smtClean="0">
                          <a:solidFill>
                            <a:schemeClr val="tx1"/>
                          </a:solidFill>
                        </a:rPr>
                        <a:t> con </a:t>
                      </a:r>
                      <a:r>
                        <a:rPr lang="en-AU" sz="1200" baseline="0" dirty="0" err="1" smtClean="0">
                          <a:solidFill>
                            <a:schemeClr val="tx1"/>
                          </a:solidFill>
                        </a:rPr>
                        <a:t>nicho</a:t>
                      </a:r>
                      <a:r>
                        <a:rPr lang="en-AU" sz="1200" baseline="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AU" sz="1200" baseline="0" dirty="0" err="1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n-AU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AU" sz="1200" baseline="0" dirty="0" err="1" smtClean="0">
                          <a:solidFill>
                            <a:schemeClr val="tx1"/>
                          </a:solidFill>
                        </a:rPr>
                        <a:t>organizacional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>
                          <a:solidFill>
                            <a:schemeClr val="tx1"/>
                          </a:solidFill>
                        </a:rPr>
                        <a:t>Probabilida</a:t>
                      </a:r>
                      <a:r>
                        <a:rPr lang="en-AU" sz="1200" dirty="0" smtClean="0">
                          <a:solidFill>
                            <a:schemeClr val="tx1"/>
                          </a:solidFill>
                        </a:rPr>
                        <a:t>-des</a:t>
                      </a:r>
                      <a:r>
                        <a:rPr lang="en-AU" sz="1200" baseline="0" dirty="0" smtClean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AU" sz="1200" baseline="0" dirty="0" err="1" smtClean="0">
                          <a:solidFill>
                            <a:schemeClr val="tx1"/>
                          </a:solidFill>
                        </a:rPr>
                        <a:t>éxito</a:t>
                      </a:r>
                      <a:endParaRPr lang="en-AU" sz="1200" dirty="0">
                        <a:solidFill>
                          <a:schemeClr val="tx1"/>
                        </a:solidFill>
                      </a:endParaRPr>
                    </a:p>
                  </a:txBody>
                  <a:tcPr marL="81210" marR="81210" marT="40605" marB="40605"/>
                </a:tc>
              </a:tr>
              <a:tr h="1231681">
                <a:tc>
                  <a:txBody>
                    <a:bodyPr/>
                    <a:lstStyle/>
                    <a:p>
                      <a:endParaRPr lang="en-AU" sz="1200" b="1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sz="1200" b="1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sz="1200" b="1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sz="1200" b="1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sz="1200" b="1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300" b="1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Estrategias</a:t>
                      </a:r>
                      <a:endParaRPr lang="en-AU" sz="1300" b="1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210" marR="81210" marT="40605" marB="4060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 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incidencias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robo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ganado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</a:t>
                      </a:r>
                      <a:endParaRPr lang="en-AU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aseline="0" dirty="0" smtClean="0"/>
                        <a:t># </a:t>
                      </a:r>
                      <a:r>
                        <a:rPr lang="en-AU" sz="1200" baseline="0" dirty="0" smtClean="0"/>
                        <a:t> de </a:t>
                      </a:r>
                      <a:r>
                        <a:rPr lang="en-AU" sz="1200" baseline="0" dirty="0" err="1" smtClean="0"/>
                        <a:t>hogares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que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reciben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ingresos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relacionados</a:t>
                      </a:r>
                      <a:r>
                        <a:rPr lang="en-AU" sz="1200" baseline="0" dirty="0" smtClean="0"/>
                        <a:t> con la </a:t>
                      </a:r>
                      <a:r>
                        <a:rPr lang="en-AU" sz="1200" baseline="0" dirty="0" err="1" smtClean="0"/>
                        <a:t>conservación</a:t>
                      </a:r>
                      <a:endParaRPr lang="en-AU" sz="1200" dirty="0" smtClean="0"/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% </a:t>
                      </a:r>
                      <a:r>
                        <a:rPr lang="en-AU" sz="1200" dirty="0" smtClean="0"/>
                        <a:t>de </a:t>
                      </a:r>
                      <a:r>
                        <a:rPr lang="en-AU" sz="1200" dirty="0" err="1" smtClean="0"/>
                        <a:t>cobertura</a:t>
                      </a:r>
                      <a:r>
                        <a:rPr lang="en-AU" sz="1200" dirty="0" smtClean="0"/>
                        <a:t> de </a:t>
                      </a:r>
                      <a:r>
                        <a:rPr lang="en-AU" sz="1200" dirty="0" err="1" smtClean="0"/>
                        <a:t>pastos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perennes</a:t>
                      </a:r>
                      <a:endParaRPr lang="en-AU" sz="1200" dirty="0"/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Tamaño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poblacional</a:t>
                      </a:r>
                      <a:r>
                        <a:rPr lang="en-AU" sz="1200" dirty="0" smtClean="0"/>
                        <a:t> de </a:t>
                      </a:r>
                      <a:r>
                        <a:rPr lang="en-AU" sz="1200" dirty="0" err="1" smtClean="0"/>
                        <a:t>especies</a:t>
                      </a:r>
                      <a:r>
                        <a:rPr lang="en-AU" sz="1200" baseline="0" dirty="0" smtClean="0"/>
                        <a:t> clave</a:t>
                      </a:r>
                      <a:endParaRPr lang="en-AU" sz="1200" dirty="0"/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$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smtClean="0"/>
                        <a:t>o </a:t>
                      </a:r>
                      <a:r>
                        <a:rPr lang="en-AU" sz="1200" baseline="0" dirty="0" err="1" smtClean="0"/>
                        <a:t>índice</a:t>
                      </a:r>
                      <a:r>
                        <a:rPr lang="en-AU" sz="1200" baseline="0" dirty="0" smtClean="0"/>
                        <a:t> de </a:t>
                      </a:r>
                      <a:r>
                        <a:rPr lang="en-AU" sz="1200" baseline="0" dirty="0" err="1" smtClean="0"/>
                        <a:t>sustentabili</a:t>
                      </a:r>
                      <a:r>
                        <a:rPr lang="en-AU" sz="1200" baseline="0" dirty="0" smtClean="0"/>
                        <a:t>-dad</a:t>
                      </a:r>
                      <a:endParaRPr lang="en-AU" sz="1200" dirty="0"/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Escala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construida</a:t>
                      </a:r>
                      <a:endParaRPr lang="en-AU" sz="1200" dirty="0"/>
                    </a:p>
                  </a:txBody>
                  <a:tcPr marL="81210" marR="81210" marT="40605" marB="40605"/>
                </a:tc>
                <a:tc>
                  <a:txBody>
                    <a:bodyPr/>
                    <a:lstStyle/>
                    <a:p>
                      <a:r>
                        <a:rPr lang="en-AU" sz="1200" b="0" dirty="0" err="1" smtClean="0"/>
                        <a:t>Probabilidad</a:t>
                      </a:r>
                      <a:endParaRPr lang="en-AU" sz="1200" b="0" dirty="0"/>
                    </a:p>
                  </a:txBody>
                  <a:tcPr marL="81210" marR="81210" marT="40605" marB="40605"/>
                </a:tc>
              </a:tr>
              <a:tr h="602420">
                <a:tc>
                  <a:txBody>
                    <a:bodyPr/>
                    <a:lstStyle/>
                    <a:p>
                      <a:r>
                        <a:rPr lang="en-AU" sz="1200" b="1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</a:t>
                      </a:r>
                      <a:r>
                        <a:rPr lang="en-AU" sz="12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b="1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ganadero</a:t>
                      </a:r>
                      <a:endParaRPr lang="en-AU" sz="1200" b="1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210" marR="81210" marT="40605" marB="40605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30%</a:t>
                      </a:r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30%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1000-1500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$</a:t>
                      </a:r>
                      <a:r>
                        <a:rPr lang="en-AU" sz="1200" dirty="0" smtClean="0"/>
                        <a:t>500,000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Bajo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0" dirty="0" smtClean="0"/>
                        <a:t>70%</a:t>
                      </a:r>
                      <a:endParaRPr lang="en-AU" sz="1200" b="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1494">
                <a:tc>
                  <a:txBody>
                    <a:bodyPr/>
                    <a:lstStyle/>
                    <a:p>
                      <a:r>
                        <a:rPr lang="en-AU" sz="1200" b="1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Manejo</a:t>
                      </a:r>
                      <a:r>
                        <a:rPr lang="en-AU" sz="12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AU" sz="1200" b="1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pastoreo</a:t>
                      </a:r>
                      <a:endParaRPr lang="en-AU" sz="1200" b="1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210" marR="81210" marT="40605" marB="40605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80%</a:t>
                      </a:r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60%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2100-3000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$</a:t>
                      </a:r>
                      <a:r>
                        <a:rPr lang="en-AU" sz="1200" dirty="0" smtClean="0"/>
                        <a:t>150,000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Alto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0" dirty="0" smtClean="0"/>
                        <a:t>70%</a:t>
                      </a:r>
                      <a:endParaRPr lang="en-AU" sz="1200" b="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31581">
                <a:tc>
                  <a:txBody>
                    <a:bodyPr/>
                    <a:lstStyle/>
                    <a:p>
                      <a:r>
                        <a:rPr lang="en-AU" sz="1200" b="1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Incremento</a:t>
                      </a:r>
                      <a:r>
                        <a:rPr lang="en-AU" sz="12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AU" sz="1200" b="1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patrullaje</a:t>
                      </a:r>
                      <a:endParaRPr lang="en-AU" sz="1200" b="1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210" marR="81210" marT="40605" marB="40605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10%</a:t>
                      </a:r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20%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2000-2200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$</a:t>
                      </a:r>
                      <a:r>
                        <a:rPr lang="en-AU" sz="1200" dirty="0" smtClean="0"/>
                        <a:t>200,000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Bajo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0" dirty="0" smtClean="0"/>
                        <a:t>90%</a:t>
                      </a:r>
                      <a:endParaRPr lang="en-AU" sz="1200" b="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3974">
                <a:tc>
                  <a:txBody>
                    <a:bodyPr/>
                    <a:lstStyle/>
                    <a:p>
                      <a:r>
                        <a:rPr lang="en-AU" sz="1200" b="1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Promoción</a:t>
                      </a:r>
                      <a:r>
                        <a:rPr lang="en-AU" sz="12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b="1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turística</a:t>
                      </a:r>
                      <a:endParaRPr lang="en-AU" sz="1200" b="1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210" marR="81210" marT="40605" marB="40605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40%</a:t>
                      </a:r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20%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700-1100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$</a:t>
                      </a:r>
                      <a:r>
                        <a:rPr lang="en-AU" sz="1200" dirty="0" smtClean="0"/>
                        <a:t>100,000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Medio</a:t>
                      </a:r>
                      <a:endParaRPr lang="en-AU" sz="120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0" dirty="0" smtClean="0"/>
                        <a:t>70%</a:t>
                      </a:r>
                      <a:endParaRPr lang="en-AU" sz="1200" b="0" dirty="0"/>
                    </a:p>
                  </a:txBody>
                  <a:tcPr marL="81210" marR="81210" marT="40605" marB="40605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600200" y="381000"/>
            <a:ext cx="7543800" cy="1143000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sz="3200" kern="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Ejemplo</a:t>
            </a:r>
            <a:r>
              <a:rPr lang="en-US" sz="3200" kern="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kern="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sencillo</a:t>
            </a:r>
            <a:r>
              <a:rPr lang="en-US" sz="3200" kern="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kern="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para</a:t>
            </a:r>
            <a:r>
              <a:rPr lang="en-US" sz="3200" kern="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kern="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comparar</a:t>
            </a:r>
            <a:r>
              <a:rPr lang="en-US" sz="3200" kern="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kern="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3200" kern="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644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991600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10000"/>
              </a:spcBef>
              <a:buFontTx/>
              <a:buNone/>
              <a:defRPr/>
            </a:pPr>
            <a:r>
              <a:rPr lang="en-US" sz="3200" b="1" dirty="0" err="1" smtClean="0">
                <a:solidFill>
                  <a:srgbClr val="000099"/>
                </a:solidFill>
              </a:rPr>
              <a:t>Problema</a:t>
            </a:r>
            <a:r>
              <a:rPr lang="en-US" sz="3200" b="1" dirty="0" smtClean="0">
                <a:solidFill>
                  <a:srgbClr val="000099"/>
                </a:solidFill>
              </a:rPr>
              <a:t>: ¿</a:t>
            </a:r>
            <a:r>
              <a:rPr lang="en-US" sz="3200" b="1" dirty="0" err="1" smtClean="0">
                <a:solidFill>
                  <a:srgbClr val="000099"/>
                </a:solidFill>
              </a:rPr>
              <a:t>Cuánto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detalle</a:t>
            </a:r>
            <a:r>
              <a:rPr lang="en-US" sz="3200" b="1" dirty="0" smtClean="0">
                <a:solidFill>
                  <a:srgbClr val="000099"/>
                </a:solidFill>
              </a:rPr>
              <a:t> se </a:t>
            </a:r>
            <a:r>
              <a:rPr lang="en-US" sz="3200" b="1" dirty="0" err="1" smtClean="0">
                <a:solidFill>
                  <a:srgbClr val="000099"/>
                </a:solidFill>
              </a:rPr>
              <a:t>requiere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inicialmente</a:t>
            </a:r>
            <a:r>
              <a:rPr lang="en-US" sz="3200" b="1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Tx/>
              <a:buNone/>
              <a:defRPr/>
            </a:pPr>
            <a:endParaRPr lang="en-US" sz="2800" dirty="0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en-US" b="1" dirty="0" smtClean="0">
                <a:solidFill>
                  <a:srgbClr val="000099"/>
                </a:solidFill>
              </a:rPr>
              <a:t>No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esperen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que</a:t>
            </a:r>
            <a:r>
              <a:rPr lang="en-US" dirty="0" smtClean="0">
                <a:solidFill>
                  <a:srgbClr val="000099"/>
                </a:solidFill>
              </a:rPr>
              <a:t> el </a:t>
            </a:r>
            <a:r>
              <a:rPr lang="en-US" dirty="0" err="1" smtClean="0">
                <a:solidFill>
                  <a:srgbClr val="000099"/>
                </a:solidFill>
              </a:rPr>
              <a:t>equipo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sepa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todo</a:t>
            </a:r>
            <a:r>
              <a:rPr lang="en-US" dirty="0" smtClean="0">
                <a:solidFill>
                  <a:srgbClr val="000099"/>
                </a:solidFill>
              </a:rPr>
              <a:t> lo </a:t>
            </a:r>
            <a:r>
              <a:rPr lang="en-US" dirty="0" err="1" smtClean="0">
                <a:solidFill>
                  <a:srgbClr val="000099"/>
                </a:solidFill>
              </a:rPr>
              <a:t>que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</a:t>
            </a:r>
            <a:r>
              <a:rPr lang="en-US" dirty="0" smtClean="0">
                <a:solidFill>
                  <a:srgbClr val="000099"/>
                </a:solidFill>
              </a:rPr>
              <a:t> a </a:t>
            </a:r>
            <a:r>
              <a:rPr lang="en-US" dirty="0" err="1" smtClean="0">
                <a:solidFill>
                  <a:srgbClr val="000099"/>
                </a:solidFill>
              </a:rPr>
              <a:t>necesitar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hacer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para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completar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cada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estrategia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marL="400050" lvl="1" indent="0" eaLnBrk="1" hangingPunct="1">
              <a:lnSpc>
                <a:spcPct val="110000"/>
              </a:lnSpc>
              <a:spcBef>
                <a:spcPct val="10000"/>
              </a:spcBef>
              <a:buFontTx/>
              <a:buNone/>
              <a:defRPr/>
            </a:pPr>
            <a:endParaRPr lang="en-US" sz="1600" dirty="0" smtClean="0">
              <a:solidFill>
                <a:srgbClr val="000099"/>
              </a:solidFill>
            </a:endParaRPr>
          </a:p>
          <a:p>
            <a:pPr marL="914400" lvl="2" indent="0" eaLnBrk="1" hangingPunct="1">
              <a:lnSpc>
                <a:spcPct val="110000"/>
              </a:lnSpc>
              <a:spcBef>
                <a:spcPct val="10000"/>
              </a:spcBef>
              <a:buFontTx/>
              <a:buNone/>
              <a:defRPr/>
            </a:pPr>
            <a:r>
              <a:rPr lang="en-US" dirty="0" smtClean="0">
                <a:solidFill>
                  <a:srgbClr val="008000"/>
                </a:solidFill>
              </a:rPr>
              <a:t>Las </a:t>
            </a:r>
            <a:r>
              <a:rPr lang="en-US" dirty="0" err="1" smtClean="0">
                <a:solidFill>
                  <a:srgbClr val="008000"/>
                </a:solidFill>
              </a:rPr>
              <a:t>acciones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(</a:t>
            </a:r>
            <a:r>
              <a:rPr lang="en-US" dirty="0" err="1" smtClean="0">
                <a:solidFill>
                  <a:srgbClr val="008000"/>
                </a:solidFill>
              </a:rPr>
              <a:t>actividades</a:t>
            </a:r>
            <a:r>
              <a:rPr lang="en-US" dirty="0" smtClean="0">
                <a:solidFill>
                  <a:srgbClr val="008000"/>
                </a:solidFill>
              </a:rPr>
              <a:t>) </a:t>
            </a:r>
            <a:r>
              <a:rPr lang="en-US" dirty="0" err="1" smtClean="0">
                <a:solidFill>
                  <a:srgbClr val="008000"/>
                </a:solidFill>
              </a:rPr>
              <a:t>evolucionan</a:t>
            </a:r>
            <a:r>
              <a:rPr lang="en-US" dirty="0" smtClean="0">
                <a:solidFill>
                  <a:srgbClr val="008000"/>
                </a:solidFill>
              </a:rPr>
              <a:t> y </a:t>
            </a:r>
            <a:r>
              <a:rPr lang="en-US" dirty="0" smtClean="0">
                <a:solidFill>
                  <a:srgbClr val="008000"/>
                </a:solidFill>
              </a:rPr>
              <a:t>se </a:t>
            </a:r>
            <a:r>
              <a:rPr lang="en-US" dirty="0" err="1" smtClean="0">
                <a:solidFill>
                  <a:srgbClr val="008000"/>
                </a:solidFill>
              </a:rPr>
              <a:t>fortalecen</a:t>
            </a:r>
            <a:r>
              <a:rPr lang="en-US" dirty="0" smtClean="0">
                <a:solidFill>
                  <a:srgbClr val="008000"/>
                </a:solidFill>
              </a:rPr>
              <a:t> con la </a:t>
            </a:r>
            <a:r>
              <a:rPr lang="en-US" dirty="0" err="1" smtClean="0">
                <a:solidFill>
                  <a:srgbClr val="008000"/>
                </a:solidFill>
              </a:rPr>
              <a:t>experiencia</a:t>
            </a:r>
            <a:r>
              <a:rPr lang="en-US" dirty="0" smtClean="0">
                <a:solidFill>
                  <a:srgbClr val="008000"/>
                </a:solidFill>
              </a:rPr>
              <a:t>.</a:t>
            </a:r>
            <a:endParaRPr lang="en-US" dirty="0" smtClean="0">
              <a:solidFill>
                <a:srgbClr val="000099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  <a:buFontTx/>
              <a:buNone/>
              <a:defRPr/>
            </a:pPr>
            <a:endParaRPr lang="en-US" sz="1600" dirty="0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en-US" b="1" dirty="0" err="1" smtClean="0">
                <a:solidFill>
                  <a:srgbClr val="000099"/>
                </a:solidFill>
              </a:rPr>
              <a:t>Instar</a:t>
            </a:r>
            <a:r>
              <a:rPr lang="en-US" b="1" dirty="0" smtClean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000099"/>
                </a:solidFill>
              </a:rPr>
              <a:t>a los </a:t>
            </a:r>
            <a:r>
              <a:rPr lang="en-US" dirty="0" err="1" smtClean="0">
                <a:solidFill>
                  <a:srgbClr val="000099"/>
                </a:solidFill>
              </a:rPr>
              <a:t>equipos</a:t>
            </a:r>
            <a:r>
              <a:rPr lang="en-US" dirty="0" smtClean="0">
                <a:solidFill>
                  <a:srgbClr val="000099"/>
                </a:solidFill>
              </a:rPr>
              <a:t> a </a:t>
            </a:r>
            <a:r>
              <a:rPr lang="en-US" dirty="0" err="1" smtClean="0">
                <a:solidFill>
                  <a:srgbClr val="000099"/>
                </a:solidFill>
              </a:rPr>
              <a:t>pensar</a:t>
            </a:r>
            <a:r>
              <a:rPr lang="en-US" dirty="0" smtClean="0">
                <a:solidFill>
                  <a:srgbClr val="000099"/>
                </a:solidFill>
              </a:rPr>
              <a:t> en los “</a:t>
            </a:r>
            <a:r>
              <a:rPr lang="en-US" b="1" dirty="0" err="1" smtClean="0">
                <a:solidFill>
                  <a:srgbClr val="000099"/>
                </a:solidFill>
              </a:rPr>
              <a:t>pasos</a:t>
            </a:r>
            <a:r>
              <a:rPr lang="en-US" b="1" dirty="0" smtClean="0">
                <a:solidFill>
                  <a:srgbClr val="000099"/>
                </a:solidFill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</a:rPr>
              <a:t>siguentes</a:t>
            </a:r>
            <a:r>
              <a:rPr lang="en-US" dirty="0" smtClean="0">
                <a:solidFill>
                  <a:srgbClr val="000099"/>
                </a:solidFill>
              </a:rPr>
              <a:t>” 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  <a:buNone/>
              <a:defRPr/>
            </a:pPr>
            <a:r>
              <a:rPr lang="en-US" dirty="0" smtClean="0">
                <a:solidFill>
                  <a:srgbClr val="000099"/>
                </a:solidFill>
              </a:rPr>
              <a:t>	</a:t>
            </a:r>
            <a:r>
              <a:rPr lang="en-US" dirty="0" err="1" smtClean="0">
                <a:solidFill>
                  <a:srgbClr val="000099"/>
                </a:solidFill>
              </a:rPr>
              <a:t>para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hacer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que</a:t>
            </a:r>
            <a:r>
              <a:rPr lang="en-US" dirty="0" smtClean="0">
                <a:solidFill>
                  <a:srgbClr val="000099"/>
                </a:solidFill>
              </a:rPr>
              <a:t> la “</a:t>
            </a:r>
            <a:r>
              <a:rPr lang="en-US" dirty="0" err="1" smtClean="0">
                <a:solidFill>
                  <a:srgbClr val="000099"/>
                </a:solidFill>
              </a:rPr>
              <a:t>pelota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ruede</a:t>
            </a:r>
            <a:r>
              <a:rPr lang="en-US" dirty="0" smtClean="0">
                <a:solidFill>
                  <a:srgbClr val="000099"/>
                </a:solidFill>
              </a:rPr>
              <a:t>”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SzPct val="60000"/>
              <a:buFont typeface="Monotype Sorts" pitchFamily="2" charset="2"/>
              <a:buChar char="u"/>
              <a:defRPr/>
            </a:pPr>
            <a:endParaRPr lang="en-US" sz="2800" dirty="0" smtClean="0">
              <a:solidFill>
                <a:srgbClr val="008000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532812" y="5753100"/>
          <a:ext cx="611188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Clip" r:id="rId4" imgW="3247313" imgH="5879194" progId="MS_ClipArt_Gallery.2">
                  <p:embed/>
                </p:oleObj>
              </mc:Choice>
              <mc:Fallback>
                <p:oleObj name="Clip" r:id="rId4" imgW="3247313" imgH="5879194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2812" y="5753100"/>
                        <a:ext cx="611188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3886200" cy="1143000"/>
          </a:xfrm>
          <a:noFill/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Problemas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comunes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&amp;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Recomendaciones</a:t>
            </a:r>
            <a:endParaRPr lang="en-US" sz="32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343400" cy="914400"/>
          </a:xfrm>
          <a:noFill/>
        </p:spPr>
        <p:txBody>
          <a:bodyPr/>
          <a:lstStyle/>
          <a:p>
            <a:pPr eaLnBrk="1" hangingPunct="1"/>
            <a:r>
              <a:rPr lang="en-US" sz="44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Consejos</a:t>
            </a:r>
            <a:r>
              <a:rPr lang="en-US" sz="44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útiles</a:t>
            </a:r>
            <a:endParaRPr lang="en-US" sz="44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467600" cy="5105400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r>
              <a:rPr lang="en-US" sz="2800" dirty="0" err="1" smtClean="0">
                <a:solidFill>
                  <a:srgbClr val="000099"/>
                </a:solidFill>
              </a:rPr>
              <a:t>Hacer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todo</a:t>
            </a:r>
            <a:r>
              <a:rPr lang="en-US" sz="2800" dirty="0" smtClean="0">
                <a:solidFill>
                  <a:srgbClr val="000099"/>
                </a:solidFill>
              </a:rPr>
              <a:t> lo </a:t>
            </a:r>
            <a:r>
              <a:rPr lang="en-US" sz="2800" dirty="0" err="1" smtClean="0">
                <a:solidFill>
                  <a:srgbClr val="000099"/>
                </a:solidFill>
              </a:rPr>
              <a:t>posible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para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asegurar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que</a:t>
            </a:r>
            <a:r>
              <a:rPr lang="en-US" sz="2800" dirty="0" smtClean="0">
                <a:solidFill>
                  <a:srgbClr val="000099"/>
                </a:solidFill>
              </a:rPr>
              <a:t> el </a:t>
            </a:r>
            <a:r>
              <a:rPr lang="en-US" sz="2800" dirty="0" err="1" smtClean="0">
                <a:solidFill>
                  <a:srgbClr val="000099"/>
                </a:solidFill>
              </a:rPr>
              <a:t>equipo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incluya</a:t>
            </a:r>
            <a:r>
              <a:rPr lang="en-US" sz="2800" dirty="0" smtClean="0">
                <a:solidFill>
                  <a:srgbClr val="000099"/>
                </a:solidFill>
              </a:rPr>
              <a:t>:</a:t>
            </a:r>
          </a:p>
          <a:p>
            <a:pPr marL="514350" indent="-514350"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2600" dirty="0" smtClean="0">
                <a:solidFill>
                  <a:srgbClr val="000099"/>
                </a:solidFill>
              </a:rPr>
              <a:t>Buenos </a:t>
            </a:r>
            <a:r>
              <a:rPr lang="en-US" sz="2600" u="sng" dirty="0" err="1" smtClean="0">
                <a:solidFill>
                  <a:srgbClr val="000099"/>
                </a:solidFill>
              </a:rPr>
              <a:t>pensadores</a:t>
            </a:r>
            <a:r>
              <a:rPr lang="en-US" sz="2600" u="sng" dirty="0" smtClean="0">
                <a:solidFill>
                  <a:srgbClr val="000099"/>
                </a:solidFill>
              </a:rPr>
              <a:t> </a:t>
            </a:r>
            <a:r>
              <a:rPr lang="en-US" sz="2600" u="sng" dirty="0" err="1" smtClean="0">
                <a:solidFill>
                  <a:srgbClr val="000099"/>
                </a:solidFill>
              </a:rPr>
              <a:t>estratégicos</a:t>
            </a:r>
            <a:r>
              <a:rPr lang="en-US" sz="2600" dirty="0" smtClean="0">
                <a:solidFill>
                  <a:srgbClr val="000099"/>
                </a:solidFill>
              </a:rPr>
              <a:t> </a:t>
            </a:r>
          </a:p>
          <a:p>
            <a:pPr marL="514350" indent="-514350"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2600" dirty="0" smtClean="0">
                <a:solidFill>
                  <a:srgbClr val="008000"/>
                </a:solidFill>
              </a:rPr>
              <a:t>Personas con </a:t>
            </a:r>
            <a:r>
              <a:rPr lang="en-US" sz="2600" u="sng" dirty="0" err="1" smtClean="0">
                <a:solidFill>
                  <a:srgbClr val="008000"/>
                </a:solidFill>
              </a:rPr>
              <a:t>experiencia</a:t>
            </a:r>
            <a:r>
              <a:rPr lang="en-US" sz="2600" u="sng" dirty="0" smtClean="0">
                <a:solidFill>
                  <a:srgbClr val="008000"/>
                </a:solidFill>
              </a:rPr>
              <a:t> en </a:t>
            </a:r>
            <a:r>
              <a:rPr lang="en-US" sz="2600" u="sng" dirty="0" err="1" smtClean="0">
                <a:solidFill>
                  <a:srgbClr val="008000"/>
                </a:solidFill>
              </a:rPr>
              <a:t>conservación</a:t>
            </a:r>
            <a:r>
              <a:rPr lang="en-US" sz="2600" dirty="0" smtClean="0">
                <a:solidFill>
                  <a:srgbClr val="008000"/>
                </a:solidFill>
              </a:rPr>
              <a:t> </a:t>
            </a:r>
            <a:r>
              <a:rPr lang="en-US" sz="2600" dirty="0" err="1" smtClean="0">
                <a:solidFill>
                  <a:srgbClr val="008000"/>
                </a:solidFill>
              </a:rPr>
              <a:t>relacionadas</a:t>
            </a:r>
            <a:r>
              <a:rPr lang="en-US" sz="2600" dirty="0" smtClean="0">
                <a:solidFill>
                  <a:srgbClr val="008000"/>
                </a:solidFill>
              </a:rPr>
              <a:t> con </a:t>
            </a:r>
            <a:r>
              <a:rPr lang="en-US" sz="2600" dirty="0" smtClean="0">
                <a:solidFill>
                  <a:srgbClr val="008000"/>
                </a:solidFill>
              </a:rPr>
              <a:t>las </a:t>
            </a:r>
            <a:r>
              <a:rPr lang="en-US" sz="2600" dirty="0" err="1" smtClean="0">
                <a:solidFill>
                  <a:srgbClr val="008000"/>
                </a:solidFill>
              </a:rPr>
              <a:t>amenzas</a:t>
            </a:r>
            <a:r>
              <a:rPr lang="en-US" sz="2600" dirty="0" smtClean="0">
                <a:solidFill>
                  <a:srgbClr val="008000"/>
                </a:solidFill>
              </a:rPr>
              <a:t> </a:t>
            </a:r>
            <a:r>
              <a:rPr lang="en-US" sz="2600" dirty="0" err="1" smtClean="0">
                <a:solidFill>
                  <a:srgbClr val="008000"/>
                </a:solidFill>
              </a:rPr>
              <a:t>que</a:t>
            </a:r>
            <a:r>
              <a:rPr lang="en-US" sz="2600" dirty="0" smtClean="0">
                <a:solidFill>
                  <a:srgbClr val="008000"/>
                </a:solidFill>
              </a:rPr>
              <a:t> </a:t>
            </a:r>
            <a:r>
              <a:rPr lang="en-US" sz="2600" dirty="0" err="1" smtClean="0">
                <a:solidFill>
                  <a:srgbClr val="008000"/>
                </a:solidFill>
              </a:rPr>
              <a:t>enfrentan</a:t>
            </a:r>
            <a:endParaRPr lang="en-US" sz="2600" dirty="0" smtClean="0">
              <a:solidFill>
                <a:srgbClr val="008000"/>
              </a:solidFill>
            </a:endParaRPr>
          </a:p>
          <a:p>
            <a:pPr marL="514350" indent="-514350"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2600" dirty="0" smtClean="0">
                <a:solidFill>
                  <a:srgbClr val="000099"/>
                </a:solidFill>
              </a:rPr>
              <a:t>Personas con </a:t>
            </a:r>
            <a:r>
              <a:rPr lang="en-US" sz="2600" u="sng" dirty="0" err="1" smtClean="0">
                <a:solidFill>
                  <a:srgbClr val="000099"/>
                </a:solidFill>
              </a:rPr>
              <a:t>conocimiento</a:t>
            </a:r>
            <a:r>
              <a:rPr lang="en-US" sz="2600" u="sng" dirty="0" smtClean="0">
                <a:solidFill>
                  <a:srgbClr val="000099"/>
                </a:solidFill>
              </a:rPr>
              <a:t> de los </a:t>
            </a:r>
            <a:r>
              <a:rPr lang="en-US" sz="2600" u="sng" dirty="0" err="1" smtClean="0">
                <a:solidFill>
                  <a:srgbClr val="000099"/>
                </a:solidFill>
              </a:rPr>
              <a:t>actores</a:t>
            </a:r>
            <a:r>
              <a:rPr lang="en-US" sz="2600" u="sng" dirty="0" smtClean="0">
                <a:solidFill>
                  <a:srgbClr val="000099"/>
                </a:solidFill>
              </a:rPr>
              <a:t> </a:t>
            </a:r>
            <a:r>
              <a:rPr lang="en-US" sz="2600" dirty="0" smtClean="0">
                <a:solidFill>
                  <a:srgbClr val="000099"/>
                </a:solidFill>
              </a:rPr>
              <a:t>y </a:t>
            </a:r>
            <a:r>
              <a:rPr lang="en-US" sz="2600" dirty="0" err="1" smtClean="0">
                <a:solidFill>
                  <a:srgbClr val="000099"/>
                </a:solidFill>
              </a:rPr>
              <a:t>necesidades</a:t>
            </a:r>
            <a:r>
              <a:rPr lang="en-US" sz="2600" dirty="0" smtClean="0">
                <a:solidFill>
                  <a:srgbClr val="000099"/>
                </a:solidFill>
              </a:rPr>
              <a:t> de </a:t>
            </a:r>
            <a:r>
              <a:rPr lang="en-US" sz="2600" dirty="0" err="1" smtClean="0">
                <a:solidFill>
                  <a:srgbClr val="000099"/>
                </a:solidFill>
              </a:rPr>
              <a:t>las</a:t>
            </a:r>
            <a:r>
              <a:rPr lang="en-US" sz="2600" dirty="0" smtClean="0">
                <a:solidFill>
                  <a:srgbClr val="000099"/>
                </a:solidFill>
              </a:rPr>
              <a:t> personas en la </a:t>
            </a:r>
            <a:r>
              <a:rPr lang="en-US" sz="2600" dirty="0" err="1" smtClean="0">
                <a:solidFill>
                  <a:srgbClr val="000099"/>
                </a:solidFill>
              </a:rPr>
              <a:t>comunidad</a:t>
            </a:r>
            <a:endParaRPr lang="en-US" sz="2600" dirty="0" smtClean="0">
              <a:solidFill>
                <a:srgbClr val="000099"/>
              </a:solidFill>
            </a:endParaRPr>
          </a:p>
          <a:p>
            <a:pPr marL="514350" indent="-514350"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2600" dirty="0" smtClean="0">
                <a:solidFill>
                  <a:srgbClr val="008000"/>
                </a:solidFill>
              </a:rPr>
              <a:t>No hay un </a:t>
            </a:r>
            <a:r>
              <a:rPr lang="en-US" sz="2600" u="sng" dirty="0" err="1" smtClean="0">
                <a:solidFill>
                  <a:srgbClr val="008000"/>
                </a:solidFill>
              </a:rPr>
              <a:t>substituto</a:t>
            </a:r>
            <a:r>
              <a:rPr lang="en-US" sz="2600" dirty="0" smtClean="0">
                <a:solidFill>
                  <a:srgbClr val="008000"/>
                </a:solidFill>
              </a:rPr>
              <a:t> </a:t>
            </a:r>
            <a:r>
              <a:rPr lang="en-US" sz="2600" dirty="0" err="1" smtClean="0">
                <a:solidFill>
                  <a:srgbClr val="008000"/>
                </a:solidFill>
              </a:rPr>
              <a:t>para</a:t>
            </a:r>
            <a:r>
              <a:rPr lang="en-US" sz="2600" dirty="0" smtClean="0">
                <a:solidFill>
                  <a:srgbClr val="008000"/>
                </a:solidFill>
              </a:rPr>
              <a:t> la </a:t>
            </a:r>
            <a:r>
              <a:rPr lang="en-US" sz="2600" dirty="0" err="1" smtClean="0">
                <a:solidFill>
                  <a:srgbClr val="008000"/>
                </a:solidFill>
              </a:rPr>
              <a:t>mezcla</a:t>
            </a:r>
            <a:r>
              <a:rPr lang="en-US" sz="2600" dirty="0" smtClean="0">
                <a:solidFill>
                  <a:srgbClr val="008000"/>
                </a:solidFill>
              </a:rPr>
              <a:t> “</a:t>
            </a:r>
            <a:r>
              <a:rPr lang="en-US" sz="2600" dirty="0" err="1" smtClean="0">
                <a:solidFill>
                  <a:srgbClr val="008000"/>
                </a:solidFill>
              </a:rPr>
              <a:t>correcta</a:t>
            </a:r>
            <a:r>
              <a:rPr lang="en-US" sz="2600" dirty="0" smtClean="0">
                <a:solidFill>
                  <a:srgbClr val="008000"/>
                </a:solidFill>
              </a:rPr>
              <a:t>” de “</a:t>
            </a:r>
            <a:r>
              <a:rPr lang="en-US" sz="2600" dirty="0" err="1" smtClean="0">
                <a:solidFill>
                  <a:srgbClr val="008000"/>
                </a:solidFill>
              </a:rPr>
              <a:t>cerebros</a:t>
            </a:r>
            <a:r>
              <a:rPr lang="en-US" sz="2600" dirty="0" smtClean="0">
                <a:solidFill>
                  <a:srgbClr val="008000"/>
                </a:solidFill>
              </a:rPr>
              <a:t>” </a:t>
            </a:r>
            <a:r>
              <a:rPr lang="en-US" sz="2600" dirty="0" err="1" smtClean="0">
                <a:solidFill>
                  <a:srgbClr val="008000"/>
                </a:solidFill>
              </a:rPr>
              <a:t>involucrados</a:t>
            </a:r>
            <a:r>
              <a:rPr lang="en-US" sz="2600" dirty="0" smtClean="0">
                <a:solidFill>
                  <a:srgbClr val="008000"/>
                </a:solidFill>
              </a:rPr>
              <a:t> en </a:t>
            </a:r>
            <a:r>
              <a:rPr lang="en-US" sz="2600" dirty="0" err="1" smtClean="0">
                <a:solidFill>
                  <a:srgbClr val="008000"/>
                </a:solidFill>
              </a:rPr>
              <a:t>este</a:t>
            </a:r>
            <a:r>
              <a:rPr lang="en-US" sz="2600" dirty="0" smtClean="0">
                <a:solidFill>
                  <a:srgbClr val="008000"/>
                </a:solidFill>
              </a:rPr>
              <a:t> </a:t>
            </a:r>
            <a:r>
              <a:rPr lang="en-US" sz="2600" dirty="0" err="1" smtClean="0">
                <a:solidFill>
                  <a:srgbClr val="008000"/>
                </a:solidFill>
              </a:rPr>
              <a:t>paso</a:t>
            </a:r>
            <a:r>
              <a:rPr lang="en-US" sz="2600" dirty="0" smtClean="0">
                <a:solidFill>
                  <a:srgbClr val="008000"/>
                </a:solidFill>
              </a:rPr>
              <a:t>.</a:t>
            </a:r>
          </a:p>
        </p:txBody>
      </p:sp>
      <p:pic>
        <p:nvPicPr>
          <p:cNvPr id="21508" name="Picture 4" descr="C:\Documents and Settings\JYoung\Local Settings\Temporary Internet Files\Content.IE5\GE3W9MSK\MC900078747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31125" y="1447800"/>
            <a:ext cx="1260475" cy="51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2362200"/>
            <a:ext cx="7772400" cy="2895600"/>
          </a:xfrm>
        </p:spPr>
        <p:txBody>
          <a:bodyPr/>
          <a:lstStyle/>
          <a:p>
            <a:pPr marL="0" indent="0" eaLnBrk="1" hangingPunct="1">
              <a:buClr>
                <a:schemeClr val="tx1"/>
              </a:buClr>
              <a:buFontTx/>
              <a:buNone/>
            </a:pPr>
            <a:r>
              <a:rPr lang="en-US" sz="3200" dirty="0" smtClean="0">
                <a:solidFill>
                  <a:srgbClr val="000099"/>
                </a:solidFill>
              </a:rPr>
              <a:t>¿</a:t>
            </a:r>
            <a:r>
              <a:rPr lang="en-US" sz="3200" dirty="0" err="1" smtClean="0">
                <a:solidFill>
                  <a:srgbClr val="000099"/>
                </a:solidFill>
              </a:rPr>
              <a:t>Qué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intervención</a:t>
            </a:r>
            <a:r>
              <a:rPr lang="en-US" sz="3200" dirty="0" smtClean="0">
                <a:solidFill>
                  <a:srgbClr val="000099"/>
                </a:solidFill>
              </a:rPr>
              <a:t> o </a:t>
            </a:r>
            <a:r>
              <a:rPr lang="en-US" sz="3200" dirty="0" err="1" smtClean="0">
                <a:solidFill>
                  <a:srgbClr val="000099"/>
                </a:solidFill>
              </a:rPr>
              <a:t>combinación</a:t>
            </a:r>
            <a:r>
              <a:rPr lang="en-US" sz="3200" dirty="0" smtClean="0">
                <a:solidFill>
                  <a:srgbClr val="000099"/>
                </a:solidFill>
              </a:rPr>
              <a:t> de </a:t>
            </a:r>
            <a:r>
              <a:rPr lang="en-US" sz="3200" dirty="0" err="1" smtClean="0">
                <a:solidFill>
                  <a:srgbClr val="000099"/>
                </a:solidFill>
              </a:rPr>
              <a:t>intervenciones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logrará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restaurar</a:t>
            </a:r>
            <a:r>
              <a:rPr lang="en-US" sz="3200" dirty="0" smtClean="0">
                <a:solidFill>
                  <a:srgbClr val="000099"/>
                </a:solidFill>
              </a:rPr>
              <a:t> el(los) </a:t>
            </a:r>
            <a:r>
              <a:rPr lang="en-US" sz="3200" dirty="0" err="1" smtClean="0">
                <a:solidFill>
                  <a:srgbClr val="000099"/>
                </a:solidFill>
              </a:rPr>
              <a:t>objeto</a:t>
            </a:r>
            <a:r>
              <a:rPr lang="en-US" sz="3200" dirty="0" smtClean="0">
                <a:solidFill>
                  <a:srgbClr val="000099"/>
                </a:solidFill>
              </a:rPr>
              <a:t>(s) o </a:t>
            </a:r>
            <a:r>
              <a:rPr lang="en-US" sz="3200" dirty="0" err="1" smtClean="0">
                <a:solidFill>
                  <a:srgbClr val="000099"/>
                </a:solidFill>
              </a:rPr>
              <a:t>reducir</a:t>
            </a:r>
            <a:r>
              <a:rPr lang="en-US" sz="3200" dirty="0" smtClean="0">
                <a:solidFill>
                  <a:srgbClr val="000099"/>
                </a:solidFill>
              </a:rPr>
              <a:t> la(s) </a:t>
            </a:r>
            <a:r>
              <a:rPr lang="en-US" sz="3200" dirty="0" err="1" smtClean="0">
                <a:solidFill>
                  <a:srgbClr val="000099"/>
                </a:solidFill>
              </a:rPr>
              <a:t>amenaza</a:t>
            </a:r>
            <a:r>
              <a:rPr lang="en-US" sz="3200" dirty="0" smtClean="0">
                <a:solidFill>
                  <a:srgbClr val="000099"/>
                </a:solidFill>
              </a:rPr>
              <a:t>(s)?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267200" cy="1219200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¿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Cuál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la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pregunta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?</a:t>
            </a: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114800" cy="914400"/>
          </a:xfrm>
          <a:noFill/>
        </p:spPr>
        <p:txBody>
          <a:bodyPr/>
          <a:lstStyle/>
          <a:p>
            <a:pPr eaLnBrk="1" hangingPunct="1"/>
            <a:r>
              <a:rPr lang="en-US" sz="44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Consejos</a:t>
            </a:r>
            <a:r>
              <a:rPr lang="en-US" sz="44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útiles</a:t>
            </a:r>
            <a:endParaRPr lang="en-US" sz="44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763000" cy="51054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3000" dirty="0" err="1" smtClean="0">
                <a:solidFill>
                  <a:srgbClr val="008000"/>
                </a:solidFill>
              </a:rPr>
              <a:t>Reunirse</a:t>
            </a:r>
            <a:r>
              <a:rPr lang="en-US" sz="3000" dirty="0" smtClean="0">
                <a:solidFill>
                  <a:srgbClr val="008000"/>
                </a:solidFill>
              </a:rPr>
              <a:t> en un </a:t>
            </a:r>
            <a:r>
              <a:rPr lang="en-US" sz="3000" dirty="0" err="1" smtClean="0">
                <a:solidFill>
                  <a:srgbClr val="008000"/>
                </a:solidFill>
              </a:rPr>
              <a:t>lugar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tranquilo</a:t>
            </a:r>
            <a:r>
              <a:rPr lang="en-US" sz="3000" dirty="0" smtClean="0">
                <a:solidFill>
                  <a:srgbClr val="008000"/>
                </a:solidFill>
              </a:rPr>
              <a:t>, </a:t>
            </a:r>
            <a:r>
              <a:rPr lang="en-US" sz="3000" dirty="0" err="1" smtClean="0">
                <a:solidFill>
                  <a:srgbClr val="008000"/>
                </a:solidFill>
              </a:rPr>
              <a:t>lejos</a:t>
            </a:r>
            <a:r>
              <a:rPr lang="en-US" sz="3000" dirty="0" smtClean="0">
                <a:solidFill>
                  <a:srgbClr val="008000"/>
                </a:solidFill>
              </a:rPr>
              <a:t> de los </a:t>
            </a:r>
            <a:r>
              <a:rPr lang="en-US" sz="3000" dirty="0" err="1" smtClean="0">
                <a:solidFill>
                  <a:srgbClr val="008000"/>
                </a:solidFill>
              </a:rPr>
              <a:t>espacios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smtClean="0">
                <a:solidFill>
                  <a:srgbClr val="008000"/>
                </a:solidFill>
              </a:rPr>
              <a:t>en los </a:t>
            </a:r>
            <a:r>
              <a:rPr lang="en-US" sz="3000" dirty="0" err="1" smtClean="0">
                <a:solidFill>
                  <a:srgbClr val="008000"/>
                </a:solidFill>
              </a:rPr>
              <a:t>que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trabajan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diariamente</a:t>
            </a:r>
            <a:r>
              <a:rPr lang="en-US" sz="3000" dirty="0" smtClean="0">
                <a:solidFill>
                  <a:srgbClr val="008000"/>
                </a:solidFill>
              </a:rPr>
              <a:t>. 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3000" dirty="0" err="1" smtClean="0">
                <a:solidFill>
                  <a:srgbClr val="000099"/>
                </a:solidFill>
              </a:rPr>
              <a:t>Tener</a:t>
            </a:r>
            <a:r>
              <a:rPr lang="en-US" sz="3000" dirty="0" smtClean="0">
                <a:solidFill>
                  <a:srgbClr val="000099"/>
                </a:solidFill>
              </a:rPr>
              <a:t> la </a:t>
            </a:r>
            <a:r>
              <a:rPr lang="en-US" sz="3000" dirty="0" err="1" smtClean="0">
                <a:solidFill>
                  <a:srgbClr val="000099"/>
                </a:solidFill>
              </a:rPr>
              <a:t>información</a:t>
            </a:r>
            <a:r>
              <a:rPr lang="en-US" sz="3000" dirty="0" smtClean="0">
                <a:solidFill>
                  <a:srgbClr val="000099"/>
                </a:solidFill>
              </a:rPr>
              <a:t> de los </a:t>
            </a:r>
            <a:r>
              <a:rPr lang="en-US" sz="3000" dirty="0" err="1" smtClean="0">
                <a:solidFill>
                  <a:srgbClr val="000099"/>
                </a:solidFill>
              </a:rPr>
              <a:t>análisis</a:t>
            </a:r>
            <a:r>
              <a:rPr lang="en-US" sz="3000" dirty="0" smtClean="0">
                <a:solidFill>
                  <a:srgbClr val="000099"/>
                </a:solidFill>
              </a:rPr>
              <a:t> de la </a:t>
            </a:r>
            <a:r>
              <a:rPr lang="en-US" sz="3000" dirty="0" err="1" smtClean="0">
                <a:solidFill>
                  <a:srgbClr val="000099"/>
                </a:solidFill>
              </a:rPr>
              <a:t>situación</a:t>
            </a:r>
            <a:r>
              <a:rPr lang="en-US" sz="3000" dirty="0" smtClean="0">
                <a:solidFill>
                  <a:srgbClr val="000099"/>
                </a:solidFill>
              </a:rPr>
              <a:t> a la </a:t>
            </a:r>
            <a:r>
              <a:rPr lang="en-US" sz="3000" dirty="0" err="1" smtClean="0">
                <a:solidFill>
                  <a:srgbClr val="000099"/>
                </a:solidFill>
              </a:rPr>
              <a:t>mano</a:t>
            </a:r>
            <a:r>
              <a:rPr lang="en-US" sz="3000" dirty="0" smtClean="0">
                <a:solidFill>
                  <a:srgbClr val="000099"/>
                </a:solidFill>
              </a:rPr>
              <a:t>   </a:t>
            </a:r>
            <a:endParaRPr lang="en-US" sz="3000" dirty="0">
              <a:solidFill>
                <a:srgbClr val="000099"/>
              </a:solidFill>
            </a:endParaRP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3000" dirty="0" err="1" smtClean="0">
                <a:solidFill>
                  <a:srgbClr val="008000"/>
                </a:solidFill>
              </a:rPr>
              <a:t>Desarrollar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objetivos</a:t>
            </a:r>
            <a:r>
              <a:rPr lang="en-US" sz="3000" dirty="0" smtClean="0">
                <a:solidFill>
                  <a:srgbClr val="008000"/>
                </a:solidFill>
              </a:rPr>
              <a:t> de </a:t>
            </a:r>
            <a:r>
              <a:rPr lang="en-US" sz="3000" dirty="0" err="1" smtClean="0">
                <a:solidFill>
                  <a:srgbClr val="008000"/>
                </a:solidFill>
              </a:rPr>
              <a:t>viabilidad</a:t>
            </a:r>
            <a:r>
              <a:rPr lang="en-US" sz="3000" dirty="0" smtClean="0">
                <a:solidFill>
                  <a:srgbClr val="008000"/>
                </a:solidFill>
              </a:rPr>
              <a:t> y </a:t>
            </a:r>
            <a:r>
              <a:rPr lang="en-US" sz="3000" dirty="0" err="1" smtClean="0">
                <a:solidFill>
                  <a:srgbClr val="008000"/>
                </a:solidFill>
              </a:rPr>
              <a:t>objetivo</a:t>
            </a:r>
            <a:r>
              <a:rPr lang="en-US" sz="3000" dirty="0" smtClean="0">
                <a:solidFill>
                  <a:srgbClr val="008000"/>
                </a:solidFill>
              </a:rPr>
              <a:t> de </a:t>
            </a:r>
            <a:r>
              <a:rPr lang="en-US" sz="3000" dirty="0" err="1" smtClean="0">
                <a:solidFill>
                  <a:srgbClr val="008000"/>
                </a:solidFill>
              </a:rPr>
              <a:t>amenaza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claros</a:t>
            </a:r>
            <a:endParaRPr lang="en-US" sz="3000" dirty="0" smtClean="0">
              <a:solidFill>
                <a:srgbClr val="008000"/>
              </a:solidFill>
            </a:endParaRP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3000" dirty="0" err="1" smtClean="0">
                <a:solidFill>
                  <a:srgbClr val="000099"/>
                </a:solidFill>
              </a:rPr>
              <a:t>Recordar</a:t>
            </a:r>
            <a:r>
              <a:rPr lang="en-US" sz="3000" dirty="0" smtClean="0">
                <a:solidFill>
                  <a:srgbClr val="000099"/>
                </a:solidFill>
              </a:rPr>
              <a:t>: el </a:t>
            </a:r>
            <a:r>
              <a:rPr lang="en-US" sz="3000" u="sng" dirty="0" err="1" smtClean="0">
                <a:solidFill>
                  <a:srgbClr val="000099"/>
                </a:solidFill>
              </a:rPr>
              <a:t>acto</a:t>
            </a:r>
            <a:r>
              <a:rPr lang="en-US" sz="3000" u="sng" dirty="0" smtClean="0">
                <a:solidFill>
                  <a:srgbClr val="000099"/>
                </a:solidFill>
              </a:rPr>
              <a:t> de </a:t>
            </a:r>
            <a:r>
              <a:rPr lang="en-US" sz="3000" u="sng" dirty="0" err="1" smtClean="0">
                <a:solidFill>
                  <a:srgbClr val="000099"/>
                </a:solidFill>
              </a:rPr>
              <a:t>pensar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acerca</a:t>
            </a:r>
            <a:r>
              <a:rPr lang="en-US" sz="3000" dirty="0" smtClean="0">
                <a:solidFill>
                  <a:srgbClr val="000099"/>
                </a:solidFill>
              </a:rPr>
              <a:t> de </a:t>
            </a:r>
            <a:r>
              <a:rPr lang="en-US" sz="3000" dirty="0" smtClean="0">
                <a:solidFill>
                  <a:srgbClr val="000099"/>
                </a:solidFill>
              </a:rPr>
              <a:t>los </a:t>
            </a:r>
            <a:r>
              <a:rPr lang="en-US" sz="3000" dirty="0" err="1" smtClean="0">
                <a:solidFill>
                  <a:srgbClr val="000099"/>
                </a:solidFill>
              </a:rPr>
              <a:t>Objetivos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es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b="1" u="sng" dirty="0" smtClean="0">
                <a:solidFill>
                  <a:srgbClr val="000099"/>
                </a:solidFill>
              </a:rPr>
              <a:t>clave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para</a:t>
            </a:r>
            <a:r>
              <a:rPr lang="en-US" sz="3000" dirty="0" smtClean="0">
                <a:solidFill>
                  <a:srgbClr val="000099"/>
                </a:solidFill>
              </a:rPr>
              <a:t> el </a:t>
            </a:r>
            <a:r>
              <a:rPr lang="en-US" sz="3000" dirty="0" err="1" smtClean="0">
                <a:solidFill>
                  <a:srgbClr val="000099"/>
                </a:solidFill>
              </a:rPr>
              <a:t>cambio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hacia</a:t>
            </a:r>
            <a:r>
              <a:rPr lang="en-US" sz="3000" dirty="0" smtClean="0">
                <a:solidFill>
                  <a:srgbClr val="000099"/>
                </a:solidFill>
              </a:rPr>
              <a:t> un </a:t>
            </a:r>
            <a:r>
              <a:rPr lang="en-US" sz="3000" dirty="0" err="1" smtClean="0">
                <a:solidFill>
                  <a:srgbClr val="000099"/>
                </a:solidFill>
              </a:rPr>
              <a:t>pensamiento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orientado</a:t>
            </a:r>
            <a:r>
              <a:rPr lang="en-US" sz="3000" dirty="0" smtClean="0">
                <a:solidFill>
                  <a:srgbClr val="000099"/>
                </a:solidFill>
              </a:rPr>
              <a:t> a </a:t>
            </a:r>
            <a:r>
              <a:rPr lang="en-US" sz="3000" dirty="0" err="1" smtClean="0">
                <a:solidFill>
                  <a:srgbClr val="000099"/>
                </a:solidFill>
              </a:rPr>
              <a:t>soluciones</a:t>
            </a:r>
            <a:r>
              <a:rPr lang="en-US" sz="3000" dirty="0" smtClean="0">
                <a:solidFill>
                  <a:srgbClr val="000099"/>
                </a:solidFill>
              </a:rPr>
              <a:t>!</a:t>
            </a:r>
            <a:endParaRPr lang="en-US" sz="3000" dirty="0">
              <a:solidFill>
                <a:srgbClr val="000099"/>
              </a:solidFill>
            </a:endParaRPr>
          </a:p>
          <a:p>
            <a:pPr marL="0" indent="0"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endParaRPr lang="en-US" sz="2800" dirty="0" smtClean="0">
              <a:solidFill>
                <a:srgbClr val="000099"/>
              </a:solidFill>
            </a:endParaRPr>
          </a:p>
          <a:p>
            <a:pPr marL="0" indent="0"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endParaRPr lang="en-US" sz="3600" dirty="0" smtClean="0">
              <a:solidFill>
                <a:srgbClr val="008000"/>
              </a:solidFill>
            </a:endParaRP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114800" cy="914400"/>
          </a:xfrm>
          <a:noFill/>
        </p:spPr>
        <p:txBody>
          <a:bodyPr/>
          <a:lstStyle/>
          <a:p>
            <a:pPr eaLnBrk="1" hangingPunct="1"/>
            <a:r>
              <a:rPr lang="en-US" sz="44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Consejos</a:t>
            </a:r>
            <a:r>
              <a:rPr lang="en-US" sz="44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útiles</a:t>
            </a:r>
            <a:endParaRPr lang="en-US" sz="44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1054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en-US" sz="3000" dirty="0" err="1" smtClean="0">
                <a:solidFill>
                  <a:srgbClr val="000099"/>
                </a:solidFill>
              </a:rPr>
              <a:t>Fomentar</a:t>
            </a:r>
            <a:r>
              <a:rPr lang="en-US" sz="3000" dirty="0" smtClean="0">
                <a:solidFill>
                  <a:srgbClr val="000099"/>
                </a:solidFill>
              </a:rPr>
              <a:t> la </a:t>
            </a:r>
            <a:r>
              <a:rPr lang="en-US" sz="3000" dirty="0" err="1" smtClean="0">
                <a:solidFill>
                  <a:srgbClr val="000099"/>
                </a:solidFill>
              </a:rPr>
              <a:t>lluvia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smtClean="0">
                <a:solidFill>
                  <a:srgbClr val="000099"/>
                </a:solidFill>
              </a:rPr>
              <a:t>de ideas!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</a:p>
          <a:p>
            <a:pPr lvl="1" eaLnBrk="1" hangingPunct="1">
              <a:spcBef>
                <a:spcPct val="50000"/>
              </a:spcBef>
              <a:buClr>
                <a:schemeClr val="tx1"/>
              </a:buClr>
            </a:pPr>
            <a:r>
              <a:rPr lang="en-US" dirty="0" smtClean="0">
                <a:solidFill>
                  <a:srgbClr val="008000"/>
                </a:solidFill>
              </a:rPr>
              <a:t>Motiva a los </a:t>
            </a:r>
            <a:r>
              <a:rPr lang="en-US" dirty="0" err="1" smtClean="0">
                <a:solidFill>
                  <a:srgbClr val="008000"/>
                </a:solidFill>
              </a:rPr>
              <a:t>equipos</a:t>
            </a:r>
            <a:r>
              <a:rPr lang="en-US" dirty="0" smtClean="0">
                <a:solidFill>
                  <a:srgbClr val="008000"/>
                </a:solidFill>
              </a:rPr>
              <a:t> a “</a:t>
            </a:r>
            <a:r>
              <a:rPr lang="en-US" dirty="0" err="1" smtClean="0">
                <a:solidFill>
                  <a:srgbClr val="008000"/>
                </a:solidFill>
              </a:rPr>
              <a:t>pensar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más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allá</a:t>
            </a:r>
            <a:r>
              <a:rPr lang="en-US" dirty="0" smtClean="0">
                <a:solidFill>
                  <a:srgbClr val="008000"/>
                </a:solidFill>
              </a:rPr>
              <a:t> de lo </a:t>
            </a:r>
            <a:r>
              <a:rPr lang="en-US" dirty="0" err="1" smtClean="0">
                <a:solidFill>
                  <a:srgbClr val="008000"/>
                </a:solidFill>
              </a:rPr>
              <a:t>convencional</a:t>
            </a:r>
            <a:r>
              <a:rPr lang="en-US" dirty="0" smtClean="0">
                <a:solidFill>
                  <a:srgbClr val="008000"/>
                </a:solidFill>
              </a:rPr>
              <a:t>” y </a:t>
            </a:r>
            <a:r>
              <a:rPr lang="en-US" dirty="0" err="1" smtClean="0">
                <a:solidFill>
                  <a:srgbClr val="008000"/>
                </a:solidFill>
              </a:rPr>
              <a:t>mantener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una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lista</a:t>
            </a:r>
            <a:r>
              <a:rPr lang="en-US" dirty="0" smtClean="0">
                <a:solidFill>
                  <a:srgbClr val="008000"/>
                </a:solidFill>
              </a:rPr>
              <a:t> con </a:t>
            </a:r>
            <a:r>
              <a:rPr lang="en-US" dirty="0" err="1" smtClean="0">
                <a:solidFill>
                  <a:srgbClr val="008000"/>
                </a:solidFill>
              </a:rPr>
              <a:t>sus</a:t>
            </a:r>
            <a:r>
              <a:rPr lang="en-US" dirty="0" smtClean="0">
                <a:solidFill>
                  <a:srgbClr val="008000"/>
                </a:solidFill>
              </a:rPr>
              <a:t> ideas antes de </a:t>
            </a:r>
            <a:r>
              <a:rPr lang="en-US" dirty="0" err="1" smtClean="0">
                <a:solidFill>
                  <a:srgbClr val="008000"/>
                </a:solidFill>
              </a:rPr>
              <a:t>decidir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cuáles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ejecutarán</a:t>
            </a:r>
            <a:r>
              <a:rPr lang="en-US" dirty="0" smtClean="0">
                <a:solidFill>
                  <a:srgbClr val="008000"/>
                </a:solidFill>
              </a:rPr>
              <a:t> y </a:t>
            </a:r>
            <a:r>
              <a:rPr lang="en-US" dirty="0" err="1" smtClean="0">
                <a:solidFill>
                  <a:srgbClr val="008000"/>
                </a:solidFill>
              </a:rPr>
              <a:t>cuáles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desecharán</a:t>
            </a:r>
            <a:endParaRPr lang="en-US" sz="3200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en-US" sz="3000" dirty="0" err="1" smtClean="0">
                <a:solidFill>
                  <a:srgbClr val="000099"/>
                </a:solidFill>
              </a:rPr>
              <a:t>Mezclen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smtClean="0">
                <a:solidFill>
                  <a:srgbClr val="000099"/>
                </a:solidFill>
              </a:rPr>
              <a:t>a las personas, </a:t>
            </a:r>
            <a:r>
              <a:rPr lang="en-US" sz="3000" dirty="0" err="1" smtClean="0">
                <a:solidFill>
                  <a:srgbClr val="000099"/>
                </a:solidFill>
              </a:rPr>
              <a:t>hagan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que</a:t>
            </a:r>
            <a:r>
              <a:rPr lang="en-US" sz="3000" dirty="0" smtClean="0">
                <a:solidFill>
                  <a:srgbClr val="000099"/>
                </a:solidFill>
              </a:rPr>
              <a:t> se </a:t>
            </a:r>
            <a:r>
              <a:rPr lang="en-US" sz="3000" dirty="0" err="1" smtClean="0">
                <a:solidFill>
                  <a:srgbClr val="000099"/>
                </a:solidFill>
              </a:rPr>
              <a:t>paren</a:t>
            </a:r>
            <a:r>
              <a:rPr lang="en-US" sz="3000" dirty="0" smtClean="0">
                <a:solidFill>
                  <a:srgbClr val="000099"/>
                </a:solidFill>
              </a:rPr>
              <a:t>, </a:t>
            </a:r>
            <a:r>
              <a:rPr lang="en-US" sz="3000" dirty="0" err="1" smtClean="0">
                <a:solidFill>
                  <a:srgbClr val="000099"/>
                </a:solidFill>
              </a:rPr>
              <a:t>consideren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formas</a:t>
            </a:r>
            <a:r>
              <a:rPr lang="en-US" sz="3000" dirty="0" smtClean="0">
                <a:solidFill>
                  <a:srgbClr val="000099"/>
                </a:solidFill>
              </a:rPr>
              <a:t> de </a:t>
            </a:r>
            <a:r>
              <a:rPr lang="en-US" sz="3000" dirty="0" err="1" smtClean="0">
                <a:solidFill>
                  <a:srgbClr val="000099"/>
                </a:solidFill>
              </a:rPr>
              <a:t>estimular</a:t>
            </a:r>
            <a:r>
              <a:rPr lang="en-US" sz="3000" dirty="0" smtClean="0">
                <a:solidFill>
                  <a:srgbClr val="000099"/>
                </a:solidFill>
              </a:rPr>
              <a:t> el </a:t>
            </a:r>
            <a:r>
              <a:rPr lang="en-US" sz="3000" dirty="0" err="1" smtClean="0">
                <a:solidFill>
                  <a:srgbClr val="000099"/>
                </a:solidFill>
              </a:rPr>
              <a:t>pensamiento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creativo</a:t>
            </a:r>
            <a:endParaRPr lang="en-US" sz="3000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en-US" sz="3000" dirty="0" err="1" smtClean="0">
                <a:solidFill>
                  <a:srgbClr val="008000"/>
                </a:solidFill>
              </a:rPr>
              <a:t>Cuestionen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estrategias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que</a:t>
            </a:r>
            <a:r>
              <a:rPr lang="en-US" sz="3000" dirty="0" smtClean="0">
                <a:solidFill>
                  <a:srgbClr val="008000"/>
                </a:solidFill>
              </a:rPr>
              <a:t> se </a:t>
            </a:r>
            <a:r>
              <a:rPr lang="en-US" sz="3000" dirty="0" err="1" smtClean="0">
                <a:solidFill>
                  <a:srgbClr val="008000"/>
                </a:solidFill>
              </a:rPr>
              <a:t>parezcan</a:t>
            </a:r>
            <a:r>
              <a:rPr lang="en-US" sz="3000" dirty="0" smtClean="0">
                <a:solidFill>
                  <a:srgbClr val="008000"/>
                </a:solidFill>
              </a:rPr>
              <a:t>                   a las </a:t>
            </a:r>
            <a:r>
              <a:rPr lang="en-US" sz="3000" dirty="0" err="1" smtClean="0">
                <a:solidFill>
                  <a:srgbClr val="008000"/>
                </a:solidFill>
              </a:rPr>
              <a:t>que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siempre</a:t>
            </a:r>
            <a:r>
              <a:rPr lang="en-US" sz="3000" dirty="0" smtClean="0">
                <a:solidFill>
                  <a:srgbClr val="008000"/>
                </a:solidFill>
              </a:rPr>
              <a:t> son </a:t>
            </a:r>
            <a:r>
              <a:rPr lang="en-US" sz="3000" dirty="0" err="1" smtClean="0">
                <a:solidFill>
                  <a:srgbClr val="008000"/>
                </a:solidFill>
              </a:rPr>
              <a:t>utilizadas</a:t>
            </a:r>
            <a:endParaRPr lang="en-US" sz="3000" dirty="0" smtClean="0">
              <a:solidFill>
                <a:srgbClr val="008000"/>
              </a:solidFill>
            </a:endParaRPr>
          </a:p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en-US" sz="3000" dirty="0" err="1" smtClean="0">
                <a:solidFill>
                  <a:srgbClr val="000099"/>
                </a:solidFill>
              </a:rPr>
              <a:t>Traigan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caramelos</a:t>
            </a:r>
            <a:r>
              <a:rPr lang="en-US" sz="3000" dirty="0" smtClean="0">
                <a:solidFill>
                  <a:srgbClr val="000099"/>
                </a:solidFill>
              </a:rPr>
              <a:t> o </a:t>
            </a:r>
            <a:r>
              <a:rPr lang="en-US" sz="3000" dirty="0" err="1" smtClean="0">
                <a:solidFill>
                  <a:srgbClr val="000099"/>
                </a:solidFill>
              </a:rPr>
              <a:t>algo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para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picar</a:t>
            </a:r>
            <a:endParaRPr lang="en-US" sz="3000" dirty="0" smtClean="0">
              <a:solidFill>
                <a:srgbClr val="000099"/>
              </a:solidFill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3557" name="Picture 5" descr="C:\Documents and Settings\JYoung\Local Settings\Temporary Internet Files\Content.IE5\83G2ZPFS\MC90007877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5911">
            <a:off x="7258954" y="5170974"/>
            <a:ext cx="1818147" cy="1470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153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r>
              <a:rPr lang="en-US" sz="3000" i="1" dirty="0" err="1" smtClean="0">
                <a:solidFill>
                  <a:srgbClr val="000099"/>
                </a:solidFill>
              </a:rPr>
              <a:t>Explora</a:t>
            </a:r>
            <a:r>
              <a:rPr lang="en-US" sz="3000" i="1" dirty="0" smtClean="0">
                <a:solidFill>
                  <a:srgbClr val="000099"/>
                </a:solidFill>
              </a:rPr>
              <a:t>, </a:t>
            </a:r>
            <a:r>
              <a:rPr lang="en-US" sz="3000" i="1" dirty="0" err="1" smtClean="0">
                <a:solidFill>
                  <a:srgbClr val="000099"/>
                </a:solidFill>
              </a:rPr>
              <a:t>explora</a:t>
            </a:r>
            <a:r>
              <a:rPr lang="en-US" sz="3000" i="1" dirty="0" smtClean="0">
                <a:solidFill>
                  <a:srgbClr val="000099"/>
                </a:solidFill>
              </a:rPr>
              <a:t>, </a:t>
            </a:r>
            <a:r>
              <a:rPr lang="en-US" sz="3000" i="1" dirty="0" err="1" smtClean="0">
                <a:solidFill>
                  <a:srgbClr val="000099"/>
                </a:solidFill>
              </a:rPr>
              <a:t>explora</a:t>
            </a:r>
            <a:r>
              <a:rPr lang="en-US" sz="3000" i="1" dirty="0" smtClean="0">
                <a:solidFill>
                  <a:srgbClr val="000099"/>
                </a:solidFill>
              </a:rPr>
              <a:t>...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las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fuentes</a:t>
            </a:r>
            <a:r>
              <a:rPr lang="en-US" sz="3000" dirty="0" smtClean="0">
                <a:solidFill>
                  <a:srgbClr val="000099"/>
                </a:solidFill>
              </a:rPr>
              <a:t> de </a:t>
            </a:r>
            <a:r>
              <a:rPr lang="en-US" sz="3000" dirty="0" err="1" smtClean="0">
                <a:solidFill>
                  <a:srgbClr val="000099"/>
                </a:solidFill>
              </a:rPr>
              <a:t>estrés</a:t>
            </a:r>
            <a:r>
              <a:rPr lang="en-US" sz="3000" dirty="0" smtClean="0">
                <a:solidFill>
                  <a:srgbClr val="000099"/>
                </a:solidFill>
              </a:rPr>
              <a:t>, </a:t>
            </a:r>
            <a:r>
              <a:rPr lang="en-US" sz="3000" dirty="0" err="1" smtClean="0">
                <a:solidFill>
                  <a:srgbClr val="000099"/>
                </a:solidFill>
              </a:rPr>
              <a:t>las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causas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potenciales</a:t>
            </a:r>
            <a:r>
              <a:rPr lang="en-US" sz="3000" dirty="0" smtClean="0">
                <a:solidFill>
                  <a:srgbClr val="000099"/>
                </a:solidFill>
              </a:rPr>
              <a:t>, </a:t>
            </a:r>
            <a:r>
              <a:rPr lang="en-US" sz="3000" dirty="0" err="1" smtClean="0">
                <a:solidFill>
                  <a:srgbClr val="000099"/>
                </a:solidFill>
              </a:rPr>
              <a:t>posibles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oportunidades</a:t>
            </a:r>
            <a:endParaRPr lang="en-US" sz="3000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endParaRPr lang="en-US" sz="1200" dirty="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r>
              <a:rPr lang="en-US" sz="3000" dirty="0" smtClean="0">
                <a:solidFill>
                  <a:srgbClr val="008000"/>
                </a:solidFill>
              </a:rPr>
              <a:t>¿</a:t>
            </a:r>
            <a:r>
              <a:rPr lang="en-US" sz="3000" dirty="0" err="1" smtClean="0">
                <a:solidFill>
                  <a:srgbClr val="008000"/>
                </a:solidFill>
              </a:rPr>
              <a:t>Quién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gana</a:t>
            </a:r>
            <a:r>
              <a:rPr lang="en-US" sz="3000" dirty="0" smtClean="0">
                <a:solidFill>
                  <a:srgbClr val="008000"/>
                </a:solidFill>
              </a:rPr>
              <a:t> y </a:t>
            </a:r>
            <a:r>
              <a:rPr lang="en-US" sz="3000" dirty="0" err="1" smtClean="0">
                <a:solidFill>
                  <a:srgbClr val="008000"/>
                </a:solidFill>
              </a:rPr>
              <a:t>quién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pierde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si</a:t>
            </a:r>
            <a:r>
              <a:rPr lang="en-US" sz="3000" dirty="0" smtClean="0">
                <a:solidFill>
                  <a:srgbClr val="008000"/>
                </a:solidFill>
              </a:rPr>
              <a:t> se </a:t>
            </a:r>
            <a:r>
              <a:rPr lang="en-US" sz="3000" dirty="0" err="1" smtClean="0">
                <a:solidFill>
                  <a:srgbClr val="008000"/>
                </a:solidFill>
              </a:rPr>
              <a:t>logra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este</a:t>
            </a:r>
            <a:r>
              <a:rPr lang="en-US" sz="3000" dirty="0" smtClean="0">
                <a:solidFill>
                  <a:srgbClr val="008000"/>
                </a:solidFill>
              </a:rPr>
              <a:t> </a:t>
            </a:r>
            <a:r>
              <a:rPr lang="en-US" sz="3000" dirty="0" err="1" smtClean="0">
                <a:solidFill>
                  <a:srgbClr val="008000"/>
                </a:solidFill>
              </a:rPr>
              <a:t>objetivo</a:t>
            </a:r>
            <a:r>
              <a:rPr lang="en-US" sz="3000" dirty="0" smtClean="0">
                <a:solidFill>
                  <a:srgbClr val="008000"/>
                </a:solidFill>
              </a:rPr>
              <a:t>?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None/>
            </a:pPr>
            <a:endParaRPr lang="en-US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r>
              <a:rPr lang="en-US" sz="3000" dirty="0" smtClean="0">
                <a:solidFill>
                  <a:srgbClr val="000099"/>
                </a:solidFill>
              </a:rPr>
              <a:t>¿</a:t>
            </a:r>
            <a:r>
              <a:rPr lang="en-US" sz="3000" dirty="0" err="1" smtClean="0">
                <a:solidFill>
                  <a:srgbClr val="000099"/>
                </a:solidFill>
              </a:rPr>
              <a:t>Quiénes</a:t>
            </a:r>
            <a:r>
              <a:rPr lang="en-US" sz="3000" dirty="0" smtClean="0">
                <a:solidFill>
                  <a:srgbClr val="000099"/>
                </a:solidFill>
              </a:rPr>
              <a:t> son los </a:t>
            </a:r>
            <a:r>
              <a:rPr lang="en-US" sz="3000" dirty="0" err="1" smtClean="0">
                <a:solidFill>
                  <a:srgbClr val="000099"/>
                </a:solidFill>
              </a:rPr>
              <a:t>principales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</a:rPr>
              <a:t>involucrados</a:t>
            </a:r>
            <a:r>
              <a:rPr lang="en-US" sz="3000" dirty="0" smtClean="0">
                <a:solidFill>
                  <a:srgbClr val="000099"/>
                </a:solidFill>
              </a:rPr>
              <a:t>?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r>
              <a:rPr lang="en-US" sz="2800" dirty="0" smtClean="0">
                <a:solidFill>
                  <a:srgbClr val="008000"/>
                </a:solidFill>
              </a:rPr>
              <a:t>¿</a:t>
            </a:r>
            <a:r>
              <a:rPr lang="en-US" sz="2800" dirty="0" err="1" smtClean="0">
                <a:solidFill>
                  <a:srgbClr val="008000"/>
                </a:solidFill>
              </a:rPr>
              <a:t>Qué</a:t>
            </a:r>
            <a:r>
              <a:rPr lang="en-US" sz="2800" dirty="0" smtClean="0">
                <a:solidFill>
                  <a:srgbClr val="008000"/>
                </a:solidFill>
              </a:rPr>
              <a:t> los </a:t>
            </a:r>
            <a:r>
              <a:rPr lang="en-US" sz="2800" u="sng" dirty="0" err="1" smtClean="0">
                <a:solidFill>
                  <a:srgbClr val="008000"/>
                </a:solidFill>
              </a:rPr>
              <a:t>motiva</a:t>
            </a:r>
            <a:r>
              <a:rPr lang="en-US" sz="2800" dirty="0" smtClean="0">
                <a:solidFill>
                  <a:srgbClr val="008000"/>
                </a:solidFill>
              </a:rPr>
              <a:t>?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r>
              <a:rPr lang="en-US" sz="2800" dirty="0" smtClean="0">
                <a:solidFill>
                  <a:srgbClr val="000099"/>
                </a:solidFill>
              </a:rPr>
              <a:t>¿</a:t>
            </a:r>
            <a:r>
              <a:rPr lang="en-US" sz="2800" dirty="0" err="1" smtClean="0">
                <a:solidFill>
                  <a:srgbClr val="000099"/>
                </a:solidFill>
              </a:rPr>
              <a:t>Qué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es</a:t>
            </a:r>
            <a:r>
              <a:rPr lang="en-US" sz="2800" dirty="0" smtClean="0">
                <a:solidFill>
                  <a:srgbClr val="000099"/>
                </a:solidFill>
              </a:rPr>
              <a:t> lo </a:t>
            </a:r>
            <a:r>
              <a:rPr lang="en-US" sz="2800" dirty="0" err="1" smtClean="0">
                <a:solidFill>
                  <a:srgbClr val="000099"/>
                </a:solidFill>
              </a:rPr>
              <a:t>que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u="sng" dirty="0" err="1" smtClean="0">
                <a:solidFill>
                  <a:srgbClr val="000099"/>
                </a:solidFill>
              </a:rPr>
              <a:t>tienen</a:t>
            </a:r>
            <a:r>
              <a:rPr lang="en-US" sz="2800" u="sng" dirty="0" smtClean="0">
                <a:solidFill>
                  <a:srgbClr val="000099"/>
                </a:solidFill>
              </a:rPr>
              <a:t> </a:t>
            </a:r>
            <a:r>
              <a:rPr lang="en-US" sz="2800" u="sng" dirty="0" err="1" smtClean="0">
                <a:solidFill>
                  <a:srgbClr val="000099"/>
                </a:solidFill>
              </a:rPr>
              <a:t>que</a:t>
            </a:r>
            <a:r>
              <a:rPr lang="en-US" sz="2800" u="sng" dirty="0" smtClean="0">
                <a:solidFill>
                  <a:srgbClr val="000099"/>
                </a:solidFill>
              </a:rPr>
              <a:t> </a:t>
            </a:r>
            <a:r>
              <a:rPr lang="en-US" sz="2800" u="sng" dirty="0" err="1" smtClean="0">
                <a:solidFill>
                  <a:srgbClr val="000099"/>
                </a:solidFill>
              </a:rPr>
              <a:t>hacer</a:t>
            </a:r>
            <a:r>
              <a:rPr lang="en-US" sz="2800" dirty="0" smtClean="0">
                <a:solidFill>
                  <a:srgbClr val="000099"/>
                </a:solidFill>
              </a:rPr>
              <a:t> (o no </a:t>
            </a:r>
            <a:r>
              <a:rPr lang="en-US" sz="2800" dirty="0" err="1" smtClean="0">
                <a:solidFill>
                  <a:srgbClr val="000099"/>
                </a:solidFill>
              </a:rPr>
              <a:t>deben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hacer</a:t>
            </a:r>
            <a:r>
              <a:rPr lang="en-US" sz="2800" dirty="0" smtClean="0">
                <a:solidFill>
                  <a:srgbClr val="000099"/>
                </a:solidFill>
              </a:rPr>
              <a:t>)?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Tx/>
              <a:buNone/>
            </a:pPr>
            <a:endParaRPr lang="en-US" sz="3200" dirty="0" smtClean="0"/>
          </a:p>
        </p:txBody>
      </p:sp>
      <p:pic>
        <p:nvPicPr>
          <p:cNvPr id="24579" name="Picture 5" descr="C:\Documents and Settings\JYoung\Local Settings\Temporary Internet Files\Content.IE5\OTLS7KBE\MC90007875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082067" y="3581400"/>
            <a:ext cx="2061933" cy="219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343400" cy="914400"/>
          </a:xfrm>
          <a:noFill/>
        </p:spPr>
        <p:txBody>
          <a:bodyPr/>
          <a:lstStyle/>
          <a:p>
            <a:pPr eaLnBrk="1" hangingPunct="1"/>
            <a:r>
              <a:rPr lang="en-US" sz="44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Consejos</a:t>
            </a:r>
            <a:r>
              <a:rPr lang="en-US" sz="44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útiles</a:t>
            </a:r>
            <a:endParaRPr lang="en-US" sz="44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51054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en-US" sz="2800" dirty="0" smtClean="0">
                <a:solidFill>
                  <a:srgbClr val="000099"/>
                </a:solidFill>
              </a:rPr>
              <a:t>Los </a:t>
            </a:r>
            <a:r>
              <a:rPr lang="en-US" sz="2800" dirty="0" err="1" smtClean="0">
                <a:solidFill>
                  <a:srgbClr val="000099"/>
                </a:solidFill>
              </a:rPr>
              <a:t>modelos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smtClean="0">
                <a:solidFill>
                  <a:srgbClr val="000099"/>
                </a:solidFill>
              </a:rPr>
              <a:t>de </a:t>
            </a:r>
            <a:r>
              <a:rPr lang="en-US" sz="2800" dirty="0" err="1" smtClean="0">
                <a:solidFill>
                  <a:srgbClr val="000099"/>
                </a:solidFill>
              </a:rPr>
              <a:t>cadenas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smtClean="0">
                <a:solidFill>
                  <a:srgbClr val="000099"/>
                </a:solidFill>
              </a:rPr>
              <a:t>de </a:t>
            </a:r>
            <a:r>
              <a:rPr lang="en-US" sz="2800" dirty="0" err="1" smtClean="0">
                <a:solidFill>
                  <a:srgbClr val="000099"/>
                </a:solidFill>
              </a:rPr>
              <a:t>resultados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pueden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cuestionar</a:t>
            </a:r>
            <a:r>
              <a:rPr lang="en-US" sz="2800" dirty="0" smtClean="0">
                <a:solidFill>
                  <a:srgbClr val="000099"/>
                </a:solidFill>
              </a:rPr>
              <a:t> la </a:t>
            </a:r>
            <a:r>
              <a:rPr lang="en-US" sz="2800" dirty="0" err="1" smtClean="0">
                <a:solidFill>
                  <a:srgbClr val="000099"/>
                </a:solidFill>
              </a:rPr>
              <a:t>lógica</a:t>
            </a:r>
            <a:r>
              <a:rPr lang="en-US" sz="2800" dirty="0" smtClean="0">
                <a:solidFill>
                  <a:srgbClr val="000099"/>
                </a:solidFill>
              </a:rPr>
              <a:t> de las </a:t>
            </a:r>
            <a:r>
              <a:rPr lang="en-US" sz="2800" dirty="0" err="1" smtClean="0">
                <a:solidFill>
                  <a:srgbClr val="000099"/>
                </a:solidFill>
              </a:rPr>
              <a:t>estrategias</a:t>
            </a:r>
            <a:r>
              <a:rPr lang="en-US" sz="2800" dirty="0" smtClean="0">
                <a:solidFill>
                  <a:srgbClr val="000099"/>
                </a:solidFill>
              </a:rPr>
              <a:t> del </a:t>
            </a:r>
            <a:r>
              <a:rPr lang="en-US" sz="2800" dirty="0" err="1" smtClean="0">
                <a:solidFill>
                  <a:srgbClr val="000099"/>
                </a:solidFill>
              </a:rPr>
              <a:t>equipo</a:t>
            </a:r>
            <a:r>
              <a:rPr lang="en-US" sz="2800" dirty="0" smtClean="0">
                <a:solidFill>
                  <a:srgbClr val="000099"/>
                </a:solidFill>
              </a:rPr>
              <a:t> y </a:t>
            </a:r>
            <a:r>
              <a:rPr lang="en-US" sz="2800" dirty="0" err="1" smtClean="0">
                <a:solidFill>
                  <a:srgbClr val="000099"/>
                </a:solidFill>
              </a:rPr>
              <a:t>pueden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enseñarnos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dónde</a:t>
            </a:r>
            <a:r>
              <a:rPr lang="en-US" sz="2800" dirty="0" smtClean="0">
                <a:solidFill>
                  <a:srgbClr val="000099"/>
                </a:solidFill>
              </a:rPr>
              <a:t> se </a:t>
            </a:r>
            <a:r>
              <a:rPr lang="en-US" sz="2800" dirty="0" err="1" smtClean="0">
                <a:solidFill>
                  <a:srgbClr val="000099"/>
                </a:solidFill>
              </a:rPr>
              <a:t>requiere</a:t>
            </a:r>
            <a:r>
              <a:rPr lang="en-US" sz="2800" dirty="0" smtClean="0">
                <a:solidFill>
                  <a:srgbClr val="000099"/>
                </a:solidFill>
              </a:rPr>
              <a:t> de </a:t>
            </a:r>
            <a:r>
              <a:rPr lang="en-US" sz="2800" dirty="0" err="1" smtClean="0">
                <a:solidFill>
                  <a:srgbClr val="000099"/>
                </a:solidFill>
              </a:rPr>
              <a:t>acciones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smtClean="0">
                <a:solidFill>
                  <a:srgbClr val="000099"/>
                </a:solidFill>
              </a:rPr>
              <a:t>y </a:t>
            </a:r>
            <a:r>
              <a:rPr lang="en-US" sz="2800" dirty="0" err="1" smtClean="0">
                <a:solidFill>
                  <a:srgbClr val="000099"/>
                </a:solidFill>
              </a:rPr>
              <a:t>actividades</a:t>
            </a:r>
            <a:endParaRPr lang="en-US" sz="2800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None/>
            </a:pPr>
            <a:endParaRPr lang="en-US" sz="3200" dirty="0" smtClean="0"/>
          </a:p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en-US" sz="2800" dirty="0" smtClean="0">
                <a:solidFill>
                  <a:srgbClr val="008000"/>
                </a:solidFill>
              </a:rPr>
              <a:t>Miradi </a:t>
            </a:r>
            <a:r>
              <a:rPr lang="en-US" sz="2800" dirty="0" err="1" smtClean="0">
                <a:solidFill>
                  <a:srgbClr val="008000"/>
                </a:solidFill>
              </a:rPr>
              <a:t>es</a:t>
            </a:r>
            <a:r>
              <a:rPr lang="en-US" sz="2800" dirty="0" smtClean="0">
                <a:solidFill>
                  <a:srgbClr val="008000"/>
                </a:solidFill>
              </a:rPr>
              <a:t> un gran </a:t>
            </a:r>
            <a:r>
              <a:rPr lang="en-US" sz="2800" dirty="0" err="1" smtClean="0">
                <a:solidFill>
                  <a:srgbClr val="008000"/>
                </a:solidFill>
              </a:rPr>
              <a:t>programa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para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documentar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cadenas</a:t>
            </a:r>
            <a:r>
              <a:rPr lang="en-US" sz="2800" dirty="0" smtClean="0">
                <a:solidFill>
                  <a:srgbClr val="008000"/>
                </a:solidFill>
              </a:rPr>
              <a:t> de </a:t>
            </a:r>
            <a:r>
              <a:rPr lang="en-US" sz="2800" dirty="0" err="1" smtClean="0">
                <a:solidFill>
                  <a:srgbClr val="008000"/>
                </a:solidFill>
              </a:rPr>
              <a:t>resultados</a:t>
            </a:r>
            <a:r>
              <a:rPr lang="en-US" sz="2800" dirty="0" smtClean="0">
                <a:solidFill>
                  <a:srgbClr val="008000"/>
                </a:solidFill>
              </a:rPr>
              <a:t>, sin embargo, el </a:t>
            </a:r>
            <a:r>
              <a:rPr lang="en-US" sz="2800" dirty="0" err="1" smtClean="0">
                <a:solidFill>
                  <a:srgbClr val="008000"/>
                </a:solidFill>
              </a:rPr>
              <a:t>equipo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también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puede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usar</a:t>
            </a:r>
            <a:r>
              <a:rPr lang="en-US" sz="2800" dirty="0" smtClean="0">
                <a:solidFill>
                  <a:srgbClr val="008000"/>
                </a:solidFill>
              </a:rPr>
              <a:t> post-its, </a:t>
            </a:r>
            <a:r>
              <a:rPr lang="en-US" sz="2800" dirty="0" err="1" smtClean="0">
                <a:solidFill>
                  <a:srgbClr val="008000"/>
                </a:solidFill>
              </a:rPr>
              <a:t>diagramas</a:t>
            </a:r>
            <a:r>
              <a:rPr lang="en-US" sz="2800" dirty="0" smtClean="0">
                <a:solidFill>
                  <a:srgbClr val="008000"/>
                </a:solidFill>
              </a:rPr>
              <a:t> de </a:t>
            </a:r>
            <a:r>
              <a:rPr lang="en-US" sz="2800" dirty="0" err="1" smtClean="0">
                <a:solidFill>
                  <a:srgbClr val="008000"/>
                </a:solidFill>
              </a:rPr>
              <a:t>flujo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o </a:t>
            </a:r>
            <a:r>
              <a:rPr lang="en-US" sz="2800" dirty="0" err="1" smtClean="0">
                <a:solidFill>
                  <a:srgbClr val="008000"/>
                </a:solidFill>
              </a:rPr>
              <a:t>diapositivas</a:t>
            </a:r>
            <a:r>
              <a:rPr lang="en-US" sz="2800" dirty="0" smtClean="0">
                <a:solidFill>
                  <a:srgbClr val="008000"/>
                </a:solidFill>
              </a:rPr>
              <a:t> de PowerPoint </a:t>
            </a:r>
            <a:r>
              <a:rPr lang="en-US" sz="2800" dirty="0" err="1" smtClean="0">
                <a:solidFill>
                  <a:srgbClr val="008000"/>
                </a:solidFill>
              </a:rPr>
              <a:t>para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presentar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sus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estrategias</a:t>
            </a:r>
            <a:r>
              <a:rPr lang="en-US" sz="2800" dirty="0" smtClean="0">
                <a:solidFill>
                  <a:srgbClr val="008000"/>
                </a:solidFill>
              </a:rPr>
              <a:t> en los </a:t>
            </a:r>
            <a:r>
              <a:rPr lang="en-US" sz="2800" dirty="0" err="1" smtClean="0">
                <a:solidFill>
                  <a:srgbClr val="008000"/>
                </a:solidFill>
              </a:rPr>
              <a:t>talleres</a:t>
            </a:r>
            <a:r>
              <a:rPr lang="en-US" sz="2800" dirty="0" smtClean="0">
                <a:solidFill>
                  <a:srgbClr val="008000"/>
                </a:solidFill>
              </a:rPr>
              <a:t>. </a:t>
            </a:r>
            <a:r>
              <a:rPr lang="en-US" sz="2200" dirty="0" smtClean="0">
                <a:solidFill>
                  <a:srgbClr val="008000"/>
                </a:solidFill>
              </a:rPr>
              <a:t>(No </a:t>
            </a:r>
            <a:r>
              <a:rPr lang="en-US" sz="2200" dirty="0" err="1" smtClean="0">
                <a:solidFill>
                  <a:srgbClr val="008000"/>
                </a:solidFill>
              </a:rPr>
              <a:t>es</a:t>
            </a:r>
            <a:r>
              <a:rPr lang="en-US" sz="2200" dirty="0" smtClean="0">
                <a:solidFill>
                  <a:srgbClr val="008000"/>
                </a:solidFill>
              </a:rPr>
              <a:t> </a:t>
            </a:r>
            <a:r>
              <a:rPr lang="en-US" sz="2200" dirty="0" err="1" smtClean="0">
                <a:solidFill>
                  <a:srgbClr val="008000"/>
                </a:solidFill>
              </a:rPr>
              <a:t>práctico</a:t>
            </a:r>
            <a:r>
              <a:rPr lang="en-US" sz="2200" dirty="0" smtClean="0">
                <a:solidFill>
                  <a:srgbClr val="008000"/>
                </a:solidFill>
              </a:rPr>
              <a:t> </a:t>
            </a:r>
            <a:r>
              <a:rPr lang="en-US" sz="2200" dirty="0" err="1" smtClean="0">
                <a:solidFill>
                  <a:srgbClr val="008000"/>
                </a:solidFill>
              </a:rPr>
              <a:t>trabajar</a:t>
            </a:r>
            <a:r>
              <a:rPr lang="en-US" sz="2200" dirty="0" smtClean="0">
                <a:solidFill>
                  <a:srgbClr val="008000"/>
                </a:solidFill>
              </a:rPr>
              <a:t> </a:t>
            </a:r>
            <a:r>
              <a:rPr lang="en-US" sz="2200" dirty="0" err="1" smtClean="0">
                <a:solidFill>
                  <a:srgbClr val="008000"/>
                </a:solidFill>
              </a:rPr>
              <a:t>participativamente</a:t>
            </a:r>
            <a:r>
              <a:rPr lang="en-US" sz="2200" smtClean="0">
                <a:solidFill>
                  <a:srgbClr val="008000"/>
                </a:solidFill>
              </a:rPr>
              <a:t> con </a:t>
            </a:r>
            <a:r>
              <a:rPr lang="en-US" sz="2200" dirty="0" err="1" smtClean="0">
                <a:solidFill>
                  <a:srgbClr val="008000"/>
                </a:solidFill>
              </a:rPr>
              <a:t>Miradi</a:t>
            </a:r>
            <a:r>
              <a:rPr lang="en-US" sz="2200" dirty="0" smtClean="0">
                <a:solidFill>
                  <a:srgbClr val="008000"/>
                </a:solidFill>
              </a:rPr>
              <a:t> en </a:t>
            </a:r>
            <a:r>
              <a:rPr lang="en-US" sz="2200" dirty="0" err="1" smtClean="0">
                <a:solidFill>
                  <a:srgbClr val="008000"/>
                </a:solidFill>
              </a:rPr>
              <a:t>grupos</a:t>
            </a:r>
            <a:r>
              <a:rPr lang="en-US" sz="2200" dirty="0" smtClean="0">
                <a:solidFill>
                  <a:srgbClr val="008000"/>
                </a:solidFill>
              </a:rPr>
              <a:t> </a:t>
            </a:r>
            <a:r>
              <a:rPr lang="en-US" sz="2200" dirty="0" err="1" smtClean="0">
                <a:solidFill>
                  <a:srgbClr val="008000"/>
                </a:solidFill>
              </a:rPr>
              <a:t>grandes</a:t>
            </a:r>
            <a:r>
              <a:rPr lang="en-US" sz="2200" dirty="0" smtClean="0">
                <a:solidFill>
                  <a:srgbClr val="008000"/>
                </a:solidFill>
              </a:rPr>
              <a:t>).</a:t>
            </a:r>
            <a:endParaRPr lang="en-US" sz="2200" dirty="0" smtClean="0">
              <a:solidFill>
                <a:srgbClr val="008000"/>
              </a:solidFill>
            </a:endParaRP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343400" cy="914400"/>
          </a:xfrm>
          <a:noFill/>
        </p:spPr>
        <p:txBody>
          <a:bodyPr/>
          <a:lstStyle/>
          <a:p>
            <a:pPr eaLnBrk="1" hangingPunct="1"/>
            <a:r>
              <a:rPr lang="en-US" sz="44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Consejos</a:t>
            </a:r>
            <a:r>
              <a:rPr lang="en-US" sz="44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útiles</a:t>
            </a:r>
            <a:endParaRPr lang="en-US" sz="44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marL="0" indent="0" algn="ctr" eaLnBrk="1" hangingPunct="1">
              <a:buClr>
                <a:schemeClr val="tx1"/>
              </a:buClr>
              <a:buFontTx/>
              <a:buNone/>
              <a:defRPr/>
            </a:pPr>
            <a:r>
              <a:rPr lang="en-US" sz="3200" b="1" u="sng" dirty="0" err="1" smtClean="0">
                <a:solidFill>
                  <a:srgbClr val="000099"/>
                </a:solidFill>
              </a:rPr>
              <a:t>Estrategia</a:t>
            </a:r>
            <a:r>
              <a:rPr lang="en-US" sz="3200" b="1" u="sng" dirty="0" smtClean="0">
                <a:solidFill>
                  <a:srgbClr val="000099"/>
                </a:solidFill>
              </a:rPr>
              <a:t> de </a:t>
            </a:r>
            <a:r>
              <a:rPr lang="en-US" sz="3200" b="1" u="sng" dirty="0" err="1" smtClean="0">
                <a:solidFill>
                  <a:srgbClr val="000099"/>
                </a:solidFill>
              </a:rPr>
              <a:t>Conservación</a:t>
            </a:r>
            <a:endParaRPr lang="en-US" sz="3200" u="sng" dirty="0" smtClean="0"/>
          </a:p>
          <a:p>
            <a:pPr marL="0" indent="0" eaLnBrk="1" hangingPunct="1">
              <a:buClr>
                <a:schemeClr val="tx1"/>
              </a:buClr>
              <a:buFontTx/>
              <a:buNone/>
              <a:defRPr/>
            </a:pPr>
            <a:endParaRPr lang="en-US" sz="3200" dirty="0" smtClean="0">
              <a:solidFill>
                <a:srgbClr val="008000"/>
              </a:solidFill>
            </a:endParaRPr>
          </a:p>
          <a:p>
            <a:pPr marL="0" indent="0" algn="ctr" eaLnBrk="1" hangingPunct="1">
              <a:buClr>
                <a:schemeClr val="tx1"/>
              </a:buClr>
              <a:buFontTx/>
              <a:buNone/>
              <a:defRPr/>
            </a:pPr>
            <a:r>
              <a:rPr lang="en-US" sz="3200" u="sng" dirty="0" err="1" smtClean="0">
                <a:solidFill>
                  <a:srgbClr val="008000"/>
                </a:solidFill>
              </a:rPr>
              <a:t>Conjunto</a:t>
            </a:r>
            <a:r>
              <a:rPr lang="en-US" sz="3200" u="sng" dirty="0" smtClean="0">
                <a:solidFill>
                  <a:srgbClr val="008000"/>
                </a:solidFill>
              </a:rPr>
              <a:t> de </a:t>
            </a:r>
            <a:r>
              <a:rPr lang="en-US" sz="3200" u="sng" dirty="0" err="1" smtClean="0">
                <a:solidFill>
                  <a:srgbClr val="008000"/>
                </a:solidFill>
              </a:rPr>
              <a:t>acciones</a:t>
            </a:r>
            <a:r>
              <a:rPr lang="en-US" sz="3200" u="sng" dirty="0" smtClean="0">
                <a:solidFill>
                  <a:srgbClr val="008000"/>
                </a:solidFill>
              </a:rPr>
              <a:t> </a:t>
            </a:r>
            <a:r>
              <a:rPr lang="en-US" sz="3200" u="sng" dirty="0" err="1" smtClean="0">
                <a:solidFill>
                  <a:srgbClr val="008000"/>
                </a:solidFill>
              </a:rPr>
              <a:t>dirigidas</a:t>
            </a:r>
            <a:r>
              <a:rPr lang="en-US" sz="3200" u="sng" dirty="0" smtClean="0">
                <a:solidFill>
                  <a:srgbClr val="008000"/>
                </a:solidFill>
              </a:rPr>
              <a:t> a</a:t>
            </a:r>
            <a:r>
              <a:rPr lang="en-US" sz="3200" dirty="0" smtClean="0">
                <a:solidFill>
                  <a:srgbClr val="008000"/>
                </a:solidFill>
              </a:rPr>
              <a:t>: </a:t>
            </a:r>
          </a:p>
          <a:p>
            <a:pPr marL="457200" lvl="1" indent="0" algn="ctr" eaLnBrk="1" hangingPunct="1">
              <a:buClr>
                <a:schemeClr val="tx1"/>
              </a:buClr>
              <a:buFontTx/>
              <a:buNone/>
              <a:defRPr/>
            </a:pPr>
            <a:r>
              <a:rPr lang="en-US" sz="3200" i="1" dirty="0" err="1" smtClean="0">
                <a:solidFill>
                  <a:srgbClr val="008000"/>
                </a:solidFill>
              </a:rPr>
              <a:t>Mejorar</a:t>
            </a:r>
            <a:r>
              <a:rPr lang="en-US" sz="3200" i="1" dirty="0" smtClean="0">
                <a:solidFill>
                  <a:srgbClr val="008000"/>
                </a:solidFill>
              </a:rPr>
              <a:t> la </a:t>
            </a:r>
            <a:r>
              <a:rPr lang="en-US" sz="3200" i="1" dirty="0" err="1" smtClean="0">
                <a:solidFill>
                  <a:srgbClr val="008000"/>
                </a:solidFill>
              </a:rPr>
              <a:t>viabilidad</a:t>
            </a:r>
            <a:r>
              <a:rPr lang="en-US" sz="3200" i="1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8000"/>
                </a:solidFill>
              </a:rPr>
              <a:t>de un </a:t>
            </a:r>
            <a:r>
              <a:rPr lang="en-US" sz="3200" dirty="0" err="1" smtClean="0">
                <a:solidFill>
                  <a:srgbClr val="008000"/>
                </a:solidFill>
              </a:rPr>
              <a:t>objeto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8000"/>
                </a:solidFill>
              </a:rPr>
              <a:t>– </a:t>
            </a:r>
            <a:r>
              <a:rPr lang="en-US" sz="3200" dirty="0" smtClean="0">
                <a:solidFill>
                  <a:srgbClr val="008000"/>
                </a:solidFill>
              </a:rPr>
              <a:t>OBJETIVO</a:t>
            </a:r>
            <a:endParaRPr lang="en-US" sz="3200" dirty="0" smtClean="0">
              <a:solidFill>
                <a:srgbClr val="008000"/>
              </a:solidFill>
            </a:endParaRPr>
          </a:p>
          <a:p>
            <a:pPr marL="457200" lvl="1" indent="0" algn="ctr" eaLnBrk="1" hangingPunct="1">
              <a:buClr>
                <a:schemeClr val="tx1"/>
              </a:buClr>
              <a:buFontTx/>
              <a:buNone/>
              <a:defRPr/>
            </a:pPr>
            <a:r>
              <a:rPr lang="en-US" sz="3200" i="1" dirty="0" err="1" smtClean="0">
                <a:solidFill>
                  <a:srgbClr val="008000"/>
                </a:solidFill>
              </a:rPr>
              <a:t>Disminuir</a:t>
            </a:r>
            <a:r>
              <a:rPr lang="en-US" sz="3200" i="1" dirty="0" smtClean="0">
                <a:solidFill>
                  <a:srgbClr val="008000"/>
                </a:solidFill>
              </a:rPr>
              <a:t> </a:t>
            </a:r>
            <a:r>
              <a:rPr lang="en-US" sz="3200" i="1" dirty="0" err="1" smtClean="0">
                <a:solidFill>
                  <a:srgbClr val="008000"/>
                </a:solidFill>
              </a:rPr>
              <a:t>una</a:t>
            </a:r>
            <a:r>
              <a:rPr lang="en-US" sz="3200" i="1" dirty="0" smtClean="0">
                <a:solidFill>
                  <a:srgbClr val="008000"/>
                </a:solidFill>
              </a:rPr>
              <a:t> </a:t>
            </a:r>
            <a:r>
              <a:rPr lang="en-US" sz="3200" i="1" dirty="0" err="1" smtClean="0">
                <a:solidFill>
                  <a:srgbClr val="008000"/>
                </a:solidFill>
              </a:rPr>
              <a:t>amenaza</a:t>
            </a:r>
            <a:r>
              <a:rPr lang="en-US" sz="3200" i="1" dirty="0" smtClean="0">
                <a:solidFill>
                  <a:srgbClr val="008000"/>
                </a:solidFill>
              </a:rPr>
              <a:t> </a:t>
            </a:r>
            <a:r>
              <a:rPr lang="en-US" sz="3200" i="1" dirty="0" err="1" smtClean="0">
                <a:solidFill>
                  <a:srgbClr val="008000"/>
                </a:solidFill>
              </a:rPr>
              <a:t>crítica</a:t>
            </a:r>
            <a:r>
              <a:rPr lang="en-US" sz="3200" i="1" dirty="0" smtClean="0">
                <a:solidFill>
                  <a:srgbClr val="008000"/>
                </a:solidFill>
              </a:rPr>
              <a:t>- </a:t>
            </a:r>
            <a:r>
              <a:rPr lang="en-US" sz="3200" dirty="0" smtClean="0">
                <a:solidFill>
                  <a:srgbClr val="008000"/>
                </a:solidFill>
              </a:rPr>
              <a:t>OBJETIVO</a:t>
            </a: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en-US" sz="1000" dirty="0" smtClean="0">
              <a:solidFill>
                <a:srgbClr val="000099"/>
              </a:solidFill>
            </a:endParaRP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r>
              <a:rPr lang="en-US" sz="2200" dirty="0" err="1" smtClean="0">
                <a:solidFill>
                  <a:srgbClr val="000099"/>
                </a:solidFill>
              </a:rPr>
              <a:t>Recuerden</a:t>
            </a:r>
            <a:r>
              <a:rPr lang="en-US" sz="2200" dirty="0" smtClean="0">
                <a:solidFill>
                  <a:srgbClr val="000099"/>
                </a:solidFill>
              </a:rPr>
              <a:t>:</a:t>
            </a:r>
          </a:p>
          <a:p>
            <a:pPr marL="400050" lvl="1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r>
              <a:rPr lang="en-US" sz="2200" u="sng" dirty="0" err="1" smtClean="0">
                <a:solidFill>
                  <a:srgbClr val="008000"/>
                </a:solidFill>
              </a:rPr>
              <a:t>Objetivos</a:t>
            </a:r>
            <a:r>
              <a:rPr lang="en-US" sz="2200" u="sng" dirty="0" smtClean="0">
                <a:solidFill>
                  <a:srgbClr val="008000"/>
                </a:solidFill>
              </a:rPr>
              <a:t> </a:t>
            </a:r>
            <a:r>
              <a:rPr lang="en-US" sz="2200" u="sng" dirty="0" err="1" smtClean="0">
                <a:solidFill>
                  <a:srgbClr val="008000"/>
                </a:solidFill>
              </a:rPr>
              <a:t>para</a:t>
            </a:r>
            <a:r>
              <a:rPr lang="en-US" sz="2200" u="sng" dirty="0" smtClean="0">
                <a:solidFill>
                  <a:srgbClr val="008000"/>
                </a:solidFill>
              </a:rPr>
              <a:t> la </a:t>
            </a:r>
            <a:r>
              <a:rPr lang="en-US" sz="2200" u="sng" dirty="0" err="1" smtClean="0">
                <a:solidFill>
                  <a:srgbClr val="008000"/>
                </a:solidFill>
              </a:rPr>
              <a:t>salud</a:t>
            </a:r>
            <a:r>
              <a:rPr lang="en-US" sz="2200" u="sng" dirty="0" smtClean="0">
                <a:solidFill>
                  <a:srgbClr val="008000"/>
                </a:solidFill>
              </a:rPr>
              <a:t> de </a:t>
            </a:r>
            <a:r>
              <a:rPr lang="en-US" sz="2200" u="sng" dirty="0" err="1" smtClean="0">
                <a:solidFill>
                  <a:srgbClr val="008000"/>
                </a:solidFill>
              </a:rPr>
              <a:t>objetos</a:t>
            </a:r>
            <a:r>
              <a:rPr lang="en-US" sz="2200" dirty="0" smtClean="0"/>
              <a:t> </a:t>
            </a:r>
            <a:r>
              <a:rPr lang="en-US" sz="2200" dirty="0" smtClean="0"/>
              <a:t>– </a:t>
            </a:r>
            <a:r>
              <a:rPr lang="en-US" sz="2200" dirty="0" err="1" smtClean="0">
                <a:solidFill>
                  <a:srgbClr val="000099"/>
                </a:solidFill>
              </a:rPr>
              <a:t>basadas</a:t>
            </a:r>
            <a:r>
              <a:rPr lang="en-US" sz="2200" dirty="0" smtClean="0">
                <a:solidFill>
                  <a:srgbClr val="000099"/>
                </a:solidFill>
              </a:rPr>
              <a:t> en </a:t>
            </a:r>
            <a:r>
              <a:rPr lang="en-US" sz="2200" dirty="0" err="1" smtClean="0">
                <a:solidFill>
                  <a:srgbClr val="000099"/>
                </a:solidFill>
              </a:rPr>
              <a:t>evaluación</a:t>
            </a:r>
            <a:r>
              <a:rPr lang="en-US" sz="2200" dirty="0" smtClean="0">
                <a:solidFill>
                  <a:srgbClr val="000099"/>
                </a:solidFill>
              </a:rPr>
              <a:t> de </a:t>
            </a:r>
            <a:r>
              <a:rPr lang="en-US" sz="2200" dirty="0" err="1">
                <a:solidFill>
                  <a:srgbClr val="000099"/>
                </a:solidFill>
              </a:rPr>
              <a:t>v</a:t>
            </a:r>
            <a:r>
              <a:rPr lang="en-US" sz="2200" dirty="0" err="1" smtClean="0">
                <a:solidFill>
                  <a:srgbClr val="000099"/>
                </a:solidFill>
              </a:rPr>
              <a:t>iabilidad</a:t>
            </a:r>
            <a:endParaRPr lang="en-US" sz="2200" dirty="0" smtClean="0">
              <a:solidFill>
                <a:srgbClr val="000099"/>
              </a:solidFill>
            </a:endParaRPr>
          </a:p>
          <a:p>
            <a:pPr marL="400050" lvl="1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r>
              <a:rPr lang="en-US" sz="2200" u="sng" dirty="0" err="1" smtClean="0">
                <a:solidFill>
                  <a:srgbClr val="008000"/>
                </a:solidFill>
              </a:rPr>
              <a:t>Objetivos</a:t>
            </a:r>
            <a:r>
              <a:rPr lang="en-US" sz="2200" u="sng" dirty="0" smtClean="0">
                <a:solidFill>
                  <a:srgbClr val="008000"/>
                </a:solidFill>
              </a:rPr>
              <a:t> </a:t>
            </a:r>
            <a:r>
              <a:rPr lang="en-US" sz="2200" u="sng" dirty="0" err="1" smtClean="0">
                <a:solidFill>
                  <a:srgbClr val="008000"/>
                </a:solidFill>
              </a:rPr>
              <a:t>para</a:t>
            </a:r>
            <a:r>
              <a:rPr lang="en-US" sz="2200" u="sng" dirty="0" smtClean="0">
                <a:solidFill>
                  <a:srgbClr val="008000"/>
                </a:solidFill>
              </a:rPr>
              <a:t> la </a:t>
            </a:r>
            <a:r>
              <a:rPr lang="en-US" sz="2200" u="sng" dirty="0" err="1" smtClean="0">
                <a:solidFill>
                  <a:srgbClr val="008000"/>
                </a:solidFill>
              </a:rPr>
              <a:t>mitigación</a:t>
            </a:r>
            <a:r>
              <a:rPr lang="en-US" sz="2200" u="sng" dirty="0" smtClean="0">
                <a:solidFill>
                  <a:srgbClr val="008000"/>
                </a:solidFill>
              </a:rPr>
              <a:t> de </a:t>
            </a:r>
            <a:r>
              <a:rPr lang="en-US" sz="2200" u="sng" dirty="0" err="1" smtClean="0">
                <a:solidFill>
                  <a:srgbClr val="008000"/>
                </a:solidFill>
              </a:rPr>
              <a:t>amenazas</a:t>
            </a:r>
            <a:r>
              <a:rPr lang="en-US" sz="2200" dirty="0" smtClean="0"/>
              <a:t> -- </a:t>
            </a:r>
            <a:r>
              <a:rPr lang="en-US" sz="2200" dirty="0" err="1" smtClean="0">
                <a:solidFill>
                  <a:srgbClr val="000099"/>
                </a:solidFill>
              </a:rPr>
              <a:t>informado</a:t>
            </a:r>
            <a:r>
              <a:rPr lang="en-US" sz="2200" dirty="0" smtClean="0">
                <a:solidFill>
                  <a:srgbClr val="000099"/>
                </a:solidFill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</a:rPr>
              <a:t>por</a:t>
            </a:r>
            <a:r>
              <a:rPr lang="en-US" sz="2200" dirty="0" smtClean="0">
                <a:solidFill>
                  <a:srgbClr val="000099"/>
                </a:solidFill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</a:rPr>
              <a:t>calificaciones</a:t>
            </a:r>
            <a:r>
              <a:rPr lang="en-US" sz="2200" dirty="0" smtClean="0">
                <a:solidFill>
                  <a:srgbClr val="000099"/>
                </a:solidFill>
              </a:rPr>
              <a:t> de </a:t>
            </a:r>
            <a:r>
              <a:rPr lang="en-US" sz="2200" dirty="0" err="1" smtClean="0">
                <a:solidFill>
                  <a:srgbClr val="000099"/>
                </a:solidFill>
              </a:rPr>
              <a:t>amenazas</a:t>
            </a:r>
            <a:endParaRPr lang="en-US" sz="2200" dirty="0" smtClean="0">
              <a:solidFill>
                <a:srgbClr val="000099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495800" cy="1219200"/>
          </a:xfrm>
          <a:noFill/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Puntos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claves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para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Introducir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este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Paso</a:t>
            </a:r>
          </a:p>
        </p:txBody>
      </p:sp>
      <p:sp>
        <p:nvSpPr>
          <p:cNvPr id="8196" name="TextBox 1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86800" cy="4953000"/>
          </a:xfrm>
        </p:spPr>
        <p:txBody>
          <a:bodyPr/>
          <a:lstStyle/>
          <a:p>
            <a:pPr marL="0" indent="0" algn="ctr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en-US" sz="3600" b="1" u="sng" dirty="0" err="1" smtClean="0">
                <a:solidFill>
                  <a:srgbClr val="008000"/>
                </a:solidFill>
              </a:rPr>
              <a:t>Conceptos</a:t>
            </a:r>
            <a:r>
              <a:rPr lang="en-US" sz="3600" b="1" u="sng" dirty="0" smtClean="0">
                <a:solidFill>
                  <a:srgbClr val="008000"/>
                </a:solidFill>
              </a:rPr>
              <a:t> </a:t>
            </a:r>
            <a:r>
              <a:rPr lang="en-US" sz="3600" b="1" u="sng" dirty="0" err="1" smtClean="0">
                <a:solidFill>
                  <a:srgbClr val="008000"/>
                </a:solidFill>
              </a:rPr>
              <a:t>centrales</a:t>
            </a:r>
            <a:endParaRPr lang="en-US" sz="3600" b="1" u="sng" dirty="0" smtClean="0">
              <a:solidFill>
                <a:srgbClr val="008000"/>
              </a:solidFill>
            </a:endParaRP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endParaRPr lang="en-US" sz="3600" b="1" u="sng" dirty="0" smtClean="0">
              <a:solidFill>
                <a:srgbClr val="008000"/>
              </a:solidFill>
            </a:endParaRP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en-US" sz="3600" b="1" dirty="0" err="1" smtClean="0">
                <a:solidFill>
                  <a:srgbClr val="008000"/>
                </a:solidFill>
              </a:rPr>
              <a:t>Objetivos</a:t>
            </a:r>
            <a:r>
              <a:rPr lang="en-US" sz="3600" b="1" dirty="0" smtClean="0">
                <a:solidFill>
                  <a:srgbClr val="008000"/>
                </a:solidFill>
              </a:rPr>
              <a:t> </a:t>
            </a:r>
            <a:r>
              <a:rPr lang="en-US" sz="3600" b="1" dirty="0" smtClean="0">
                <a:solidFill>
                  <a:srgbClr val="008000"/>
                </a:solidFill>
              </a:rPr>
              <a:t>– </a:t>
            </a: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	</a:t>
            </a:r>
            <a:r>
              <a:rPr lang="en-US" sz="3600" dirty="0" err="1" smtClean="0">
                <a:solidFill>
                  <a:srgbClr val="000099"/>
                </a:solidFill>
              </a:rPr>
              <a:t>Qué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es</a:t>
            </a:r>
            <a:r>
              <a:rPr lang="en-US" sz="3600" dirty="0" smtClean="0">
                <a:solidFill>
                  <a:srgbClr val="000099"/>
                </a:solidFill>
              </a:rPr>
              <a:t> lo </a:t>
            </a:r>
            <a:r>
              <a:rPr lang="en-US" sz="3600" dirty="0" err="1" smtClean="0">
                <a:solidFill>
                  <a:srgbClr val="000099"/>
                </a:solidFill>
              </a:rPr>
              <a:t>que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queremos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lograr</a:t>
            </a:r>
            <a:endParaRPr lang="en-US" sz="3600" dirty="0" smtClean="0">
              <a:solidFill>
                <a:srgbClr val="000099"/>
              </a:solidFill>
            </a:endParaRP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en-US" sz="3600" b="1" dirty="0" err="1" smtClean="0">
                <a:solidFill>
                  <a:srgbClr val="008000"/>
                </a:solidFill>
              </a:rPr>
              <a:t>Estrategias</a:t>
            </a:r>
            <a:r>
              <a:rPr lang="en-US" sz="3600" dirty="0" smtClean="0">
                <a:solidFill>
                  <a:srgbClr val="008000"/>
                </a:solidFill>
              </a:rPr>
              <a:t> –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     </a:t>
            </a:r>
            <a:r>
              <a:rPr lang="en-US" sz="3600" dirty="0" err="1" smtClean="0">
                <a:solidFill>
                  <a:srgbClr val="000099"/>
                </a:solidFill>
              </a:rPr>
              <a:t>Cómo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vamos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smtClean="0">
                <a:solidFill>
                  <a:srgbClr val="000099"/>
                </a:solidFill>
              </a:rPr>
              <a:t>a </a:t>
            </a:r>
            <a:r>
              <a:rPr lang="en-US" sz="3600" dirty="0" err="1" smtClean="0">
                <a:solidFill>
                  <a:srgbClr val="000099"/>
                </a:solidFill>
              </a:rPr>
              <a:t>lograrlo</a:t>
            </a:r>
            <a:endParaRPr lang="en-US" sz="3600" dirty="0" smtClean="0">
              <a:solidFill>
                <a:srgbClr val="000099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495800" cy="1219200"/>
          </a:xfrm>
          <a:noFill/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Puntos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claves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para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introducir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este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paso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0" name="TextBox 1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539163" cy="31226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800" dirty="0" smtClean="0">
                <a:solidFill>
                  <a:srgbClr val="008000"/>
                </a:solidFill>
              </a:rPr>
              <a:t>Los </a:t>
            </a:r>
            <a:r>
              <a:rPr lang="en-US" sz="4800" dirty="0" err="1" smtClean="0">
                <a:solidFill>
                  <a:srgbClr val="008000"/>
                </a:solidFill>
              </a:rPr>
              <a:t>objetivos</a:t>
            </a:r>
            <a:endParaRPr lang="en-US" sz="4800" dirty="0" smtClean="0">
              <a:solidFill>
                <a:srgbClr val="008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4800" dirty="0" smtClean="0">
                <a:solidFill>
                  <a:srgbClr val="008000"/>
                </a:solidFill>
              </a:rPr>
              <a:t>son </a:t>
            </a:r>
            <a:r>
              <a:rPr lang="en-US" sz="4800" b="1" u="sng" dirty="0" smtClean="0">
                <a:solidFill>
                  <a:srgbClr val="008000"/>
                </a:solidFill>
              </a:rPr>
              <a:t>claves</a:t>
            </a:r>
            <a:r>
              <a:rPr lang="en-US" sz="4800" dirty="0" smtClean="0">
                <a:solidFill>
                  <a:srgbClr val="008000"/>
                </a:solidFill>
              </a:rPr>
              <a:t> </a:t>
            </a:r>
            <a:r>
              <a:rPr lang="en-US" sz="4800" dirty="0" err="1" smtClean="0">
                <a:solidFill>
                  <a:srgbClr val="008000"/>
                </a:solidFill>
              </a:rPr>
              <a:t>para</a:t>
            </a:r>
            <a:r>
              <a:rPr lang="en-US" sz="4800" dirty="0" smtClean="0">
                <a:solidFill>
                  <a:srgbClr val="008000"/>
                </a:solidFill>
              </a:rPr>
              <a:t> </a:t>
            </a:r>
            <a:r>
              <a:rPr lang="en-US" sz="4800" dirty="0" err="1" smtClean="0">
                <a:solidFill>
                  <a:srgbClr val="008000"/>
                </a:solidFill>
              </a:rPr>
              <a:t>cambiar</a:t>
            </a:r>
            <a:r>
              <a:rPr lang="en-US" sz="4800" dirty="0" smtClean="0">
                <a:solidFill>
                  <a:srgbClr val="008000"/>
                </a:solidFill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US" sz="4800" dirty="0" err="1" smtClean="0">
                <a:solidFill>
                  <a:srgbClr val="008000"/>
                </a:solidFill>
              </a:rPr>
              <a:t>hacia</a:t>
            </a:r>
            <a:r>
              <a:rPr lang="en-US" sz="4800" dirty="0" smtClean="0">
                <a:solidFill>
                  <a:srgbClr val="008000"/>
                </a:solidFill>
              </a:rPr>
              <a:t> un </a:t>
            </a:r>
            <a:r>
              <a:rPr lang="en-US" sz="4800" dirty="0" err="1" smtClean="0">
                <a:solidFill>
                  <a:srgbClr val="008000"/>
                </a:solidFill>
              </a:rPr>
              <a:t>pensamiento</a:t>
            </a:r>
            <a:r>
              <a:rPr lang="en-US" sz="4800" dirty="0" smtClean="0">
                <a:solidFill>
                  <a:srgbClr val="008000"/>
                </a:solidFill>
              </a:rPr>
              <a:t> </a:t>
            </a:r>
            <a:r>
              <a:rPr lang="en-US" sz="4800" u="sng" dirty="0" err="1" smtClean="0">
                <a:solidFill>
                  <a:srgbClr val="008000"/>
                </a:solidFill>
              </a:rPr>
              <a:t>orientado</a:t>
            </a:r>
            <a:r>
              <a:rPr lang="en-US" sz="4800" u="sng" dirty="0" smtClean="0">
                <a:solidFill>
                  <a:srgbClr val="008000"/>
                </a:solidFill>
              </a:rPr>
              <a:t> a </a:t>
            </a:r>
            <a:r>
              <a:rPr lang="en-US" sz="4800" u="sng" dirty="0" err="1" smtClean="0">
                <a:solidFill>
                  <a:srgbClr val="008000"/>
                </a:solidFill>
              </a:rPr>
              <a:t>soluciones</a:t>
            </a:r>
            <a:endParaRPr lang="en-US" sz="4800" dirty="0" smtClean="0">
              <a:solidFill>
                <a:srgbClr val="008000"/>
              </a:solidFill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572000" cy="1219200"/>
          </a:xfrm>
          <a:noFill/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Puntos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claves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para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ntroducir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este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paso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91600" cy="49530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2800" b="1" dirty="0" smtClean="0">
                <a:solidFill>
                  <a:srgbClr val="008000"/>
                </a:solidFill>
              </a:rPr>
              <a:t>El </a:t>
            </a:r>
            <a:r>
              <a:rPr lang="en-US" sz="2800" b="1" dirty="0" err="1" smtClean="0">
                <a:solidFill>
                  <a:srgbClr val="008000"/>
                </a:solidFill>
              </a:rPr>
              <a:t>desarrollo</a:t>
            </a:r>
            <a:r>
              <a:rPr lang="en-US" sz="2800" b="1" dirty="0" smtClean="0">
                <a:solidFill>
                  <a:srgbClr val="008000"/>
                </a:solidFill>
              </a:rPr>
              <a:t> </a:t>
            </a:r>
            <a:r>
              <a:rPr lang="en-US" sz="2800" b="1" dirty="0" smtClean="0">
                <a:solidFill>
                  <a:srgbClr val="008000"/>
                </a:solidFill>
              </a:rPr>
              <a:t>de </a:t>
            </a:r>
            <a:r>
              <a:rPr lang="en-US" sz="2800" b="1" dirty="0" err="1" smtClean="0">
                <a:solidFill>
                  <a:srgbClr val="008000"/>
                </a:solidFill>
              </a:rPr>
              <a:t>estrategias</a:t>
            </a:r>
            <a:r>
              <a:rPr lang="en-US" sz="2800" b="1" dirty="0" smtClean="0">
                <a:solidFill>
                  <a:srgbClr val="008000"/>
                </a:solidFill>
              </a:rPr>
              <a:t> </a:t>
            </a:r>
            <a:r>
              <a:rPr lang="en-US" sz="2800" b="1" u="sng" dirty="0" smtClean="0">
                <a:solidFill>
                  <a:srgbClr val="008000"/>
                </a:solidFill>
              </a:rPr>
              <a:t>se </a:t>
            </a:r>
            <a:r>
              <a:rPr lang="en-US" sz="2800" b="1" u="sng" dirty="0" err="1" smtClean="0">
                <a:solidFill>
                  <a:srgbClr val="008000"/>
                </a:solidFill>
              </a:rPr>
              <a:t>basa</a:t>
            </a:r>
            <a:r>
              <a:rPr lang="en-US" sz="2800" b="1" dirty="0" smtClean="0">
                <a:solidFill>
                  <a:srgbClr val="008000"/>
                </a:solidFill>
              </a:rPr>
              <a:t> en </a:t>
            </a:r>
            <a:r>
              <a:rPr lang="en-US" sz="2800" b="1" dirty="0" err="1" smtClean="0">
                <a:solidFill>
                  <a:srgbClr val="008000"/>
                </a:solidFill>
              </a:rPr>
              <a:t>todo</a:t>
            </a:r>
            <a:r>
              <a:rPr lang="en-US" sz="2800" b="1" dirty="0" smtClean="0">
                <a:solidFill>
                  <a:srgbClr val="008000"/>
                </a:solidFill>
              </a:rPr>
              <a:t> el </a:t>
            </a:r>
            <a:r>
              <a:rPr lang="en-US" sz="2800" b="1" dirty="0" err="1" smtClean="0">
                <a:solidFill>
                  <a:srgbClr val="008000"/>
                </a:solidFill>
              </a:rPr>
              <a:t>trabajo</a:t>
            </a:r>
            <a:r>
              <a:rPr lang="en-US" sz="2800" b="1" dirty="0" smtClean="0">
                <a:solidFill>
                  <a:srgbClr val="008000"/>
                </a:solidFill>
              </a:rPr>
              <a:t> y </a:t>
            </a:r>
            <a:r>
              <a:rPr lang="en-US" sz="2800" b="1" dirty="0" err="1" smtClean="0">
                <a:solidFill>
                  <a:srgbClr val="008000"/>
                </a:solidFill>
              </a:rPr>
              <a:t>buen</a:t>
            </a:r>
            <a:r>
              <a:rPr lang="en-US" sz="2800" b="1" dirty="0" smtClean="0">
                <a:solidFill>
                  <a:srgbClr val="008000"/>
                </a:solidFill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</a:rPr>
              <a:t>pensamiento</a:t>
            </a:r>
            <a:r>
              <a:rPr lang="en-US" sz="2800" b="1" dirty="0" smtClean="0">
                <a:solidFill>
                  <a:srgbClr val="008000"/>
                </a:solidFill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</a:rPr>
              <a:t>que</a:t>
            </a:r>
            <a:r>
              <a:rPr lang="en-US" sz="2800" b="1" dirty="0" smtClean="0">
                <a:solidFill>
                  <a:srgbClr val="008000"/>
                </a:solidFill>
              </a:rPr>
              <a:t> se ha </a:t>
            </a:r>
            <a:r>
              <a:rPr lang="en-US" sz="2800" b="1" dirty="0" err="1" smtClean="0">
                <a:solidFill>
                  <a:srgbClr val="008000"/>
                </a:solidFill>
              </a:rPr>
              <a:t>realizado</a:t>
            </a:r>
            <a:r>
              <a:rPr lang="en-US" sz="2800" b="1" dirty="0" smtClean="0">
                <a:solidFill>
                  <a:srgbClr val="008000"/>
                </a:solidFill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</a:rPr>
              <a:t>previamente</a:t>
            </a:r>
            <a:endParaRPr lang="en-US" sz="2800" b="1" dirty="0" smtClean="0">
              <a:solidFill>
                <a:srgbClr val="008000"/>
              </a:solidFill>
            </a:endParaRPr>
          </a:p>
          <a:p>
            <a:pPr marL="0" indent="0" eaLnBrk="1" hangingPunct="1">
              <a:buFontTx/>
              <a:buNone/>
            </a:pPr>
            <a:endParaRPr lang="en-US" dirty="0" smtClean="0"/>
          </a:p>
          <a:p>
            <a:pPr marL="0" indent="0" eaLnBrk="1" hangingPunct="1">
              <a:buFontTx/>
              <a:buNone/>
            </a:pPr>
            <a:r>
              <a:rPr lang="en-US" sz="2800" b="1" u="sng" dirty="0" err="1" smtClean="0">
                <a:solidFill>
                  <a:srgbClr val="008000"/>
                </a:solidFill>
              </a:rPr>
              <a:t>Objetivo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99"/>
                </a:solidFill>
              </a:rPr>
              <a:t>= </a:t>
            </a:r>
            <a:r>
              <a:rPr lang="en-US" sz="2800" dirty="0" err="1" smtClean="0">
                <a:solidFill>
                  <a:srgbClr val="000099"/>
                </a:solidFill>
              </a:rPr>
              <a:t>destino</a:t>
            </a:r>
            <a:endParaRPr lang="en-US" sz="2800" dirty="0" smtClean="0">
              <a:solidFill>
                <a:srgbClr val="000099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US" sz="2800" dirty="0" smtClean="0"/>
              <a:t>	</a:t>
            </a:r>
            <a:r>
              <a:rPr lang="en-US" sz="2800" b="1" u="sng" dirty="0" err="1" smtClean="0">
                <a:solidFill>
                  <a:srgbClr val="008000"/>
                </a:solidFill>
              </a:rPr>
              <a:t>Amenaza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99"/>
                </a:solidFill>
              </a:rPr>
              <a:t>= </a:t>
            </a:r>
            <a:r>
              <a:rPr lang="en-US" sz="2800" dirty="0" err="1" smtClean="0">
                <a:solidFill>
                  <a:srgbClr val="000099"/>
                </a:solidFill>
              </a:rPr>
              <a:t>definición</a:t>
            </a:r>
            <a:r>
              <a:rPr lang="en-US" sz="2800" dirty="0" smtClean="0">
                <a:solidFill>
                  <a:srgbClr val="000099"/>
                </a:solidFill>
              </a:rPr>
              <a:t> y </a:t>
            </a:r>
            <a:r>
              <a:rPr lang="en-US" sz="2800" dirty="0" err="1" smtClean="0">
                <a:solidFill>
                  <a:srgbClr val="000099"/>
                </a:solidFill>
              </a:rPr>
              <a:t>escala</a:t>
            </a:r>
            <a:r>
              <a:rPr lang="en-US" sz="2800" dirty="0" smtClean="0">
                <a:solidFill>
                  <a:srgbClr val="000099"/>
                </a:solidFill>
              </a:rPr>
              <a:t> del </a:t>
            </a:r>
            <a:r>
              <a:rPr lang="en-US" sz="2800" dirty="0" err="1" smtClean="0">
                <a:solidFill>
                  <a:srgbClr val="000099"/>
                </a:solidFill>
              </a:rPr>
              <a:t>problema</a:t>
            </a:r>
            <a:endParaRPr lang="en-US" sz="2800" dirty="0" smtClean="0">
              <a:solidFill>
                <a:srgbClr val="000099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US" sz="2800" dirty="0" smtClean="0"/>
              <a:t>		</a:t>
            </a:r>
            <a:r>
              <a:rPr lang="en-US" sz="2800" b="1" u="sng" dirty="0" err="1" smtClean="0">
                <a:solidFill>
                  <a:srgbClr val="008000"/>
                </a:solidFill>
              </a:rPr>
              <a:t>Análisis</a:t>
            </a:r>
            <a:r>
              <a:rPr lang="en-US" sz="2800" b="1" u="sng" dirty="0" smtClean="0">
                <a:solidFill>
                  <a:srgbClr val="008000"/>
                </a:solidFill>
              </a:rPr>
              <a:t> de la </a:t>
            </a:r>
            <a:r>
              <a:rPr lang="en-US" sz="2800" b="1" u="sng" dirty="0" err="1" smtClean="0">
                <a:solidFill>
                  <a:srgbClr val="008000"/>
                </a:solidFill>
              </a:rPr>
              <a:t>situación</a:t>
            </a:r>
            <a:r>
              <a:rPr lang="en-US" sz="2800" b="1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0099"/>
                </a:solidFill>
              </a:rPr>
              <a:t>= </a:t>
            </a:r>
            <a:r>
              <a:rPr lang="en-US" sz="2800" dirty="0" err="1" smtClean="0">
                <a:solidFill>
                  <a:srgbClr val="000099"/>
                </a:solidFill>
              </a:rPr>
              <a:t>comprensión</a:t>
            </a:r>
            <a:r>
              <a:rPr lang="en-US" sz="2800" dirty="0" smtClean="0">
                <a:solidFill>
                  <a:srgbClr val="000099"/>
                </a:solidFill>
              </a:rPr>
              <a:t> 		de la </a:t>
            </a:r>
            <a:r>
              <a:rPr lang="en-US" sz="2800" dirty="0" err="1" smtClean="0">
                <a:solidFill>
                  <a:srgbClr val="000099"/>
                </a:solidFill>
              </a:rPr>
              <a:t>situación</a:t>
            </a:r>
            <a:r>
              <a:rPr lang="en-US" sz="2800" dirty="0" smtClean="0">
                <a:solidFill>
                  <a:srgbClr val="000099"/>
                </a:solidFill>
              </a:rPr>
              <a:t> y </a:t>
            </a:r>
            <a:r>
              <a:rPr lang="en-US" sz="2800" dirty="0" err="1" smtClean="0">
                <a:solidFill>
                  <a:srgbClr val="000099"/>
                </a:solidFill>
              </a:rPr>
              <a:t>puntos</a:t>
            </a:r>
            <a:r>
              <a:rPr lang="en-US" sz="2800" dirty="0" smtClean="0">
                <a:solidFill>
                  <a:srgbClr val="000099"/>
                </a:solidFill>
              </a:rPr>
              <a:t> de </a:t>
            </a:r>
            <a:r>
              <a:rPr lang="en-US" sz="2800" dirty="0" err="1" smtClean="0">
                <a:solidFill>
                  <a:srgbClr val="000099"/>
                </a:solidFill>
              </a:rPr>
              <a:t>intervención</a:t>
            </a:r>
            <a:endParaRPr lang="en-US" sz="2800" dirty="0" smtClean="0">
              <a:solidFill>
                <a:srgbClr val="000099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US" sz="2800" dirty="0" smtClean="0"/>
              <a:t>			</a:t>
            </a:r>
            <a:r>
              <a:rPr lang="en-US" sz="2800" b="1" u="sng" dirty="0" err="1" smtClean="0">
                <a:solidFill>
                  <a:srgbClr val="008000"/>
                </a:solidFill>
              </a:rPr>
              <a:t>Estrategia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99"/>
                </a:solidFill>
              </a:rPr>
              <a:t>= </a:t>
            </a:r>
            <a:r>
              <a:rPr lang="en-US" sz="2800" dirty="0" err="1" smtClean="0">
                <a:solidFill>
                  <a:srgbClr val="000099"/>
                </a:solidFill>
              </a:rPr>
              <a:t>solución</a:t>
            </a:r>
            <a:endParaRPr lang="en-US" sz="2800" dirty="0" smtClean="0">
              <a:solidFill>
                <a:srgbClr val="000099"/>
              </a:solidFill>
            </a:endParaRPr>
          </a:p>
          <a:p>
            <a:pPr marL="0" indent="0" eaLnBrk="1" hangingPunct="1">
              <a:buFontTx/>
              <a:buNone/>
            </a:pPr>
            <a:endParaRPr lang="en-US" dirty="0" smtClean="0"/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495800" cy="1219200"/>
          </a:xfrm>
          <a:noFill/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Puntos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claves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para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ntroducir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este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paso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5105400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en-US" sz="3200" dirty="0" smtClean="0">
                <a:solidFill>
                  <a:srgbClr val="000099"/>
                </a:solidFill>
              </a:rPr>
              <a:t>El </a:t>
            </a:r>
            <a:r>
              <a:rPr lang="en-US" sz="3200" dirty="0" err="1" smtClean="0">
                <a:solidFill>
                  <a:srgbClr val="000099"/>
                </a:solidFill>
              </a:rPr>
              <a:t>trabajo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es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hacer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que</a:t>
            </a:r>
            <a:r>
              <a:rPr lang="en-US" sz="3200" dirty="0" smtClean="0">
                <a:solidFill>
                  <a:srgbClr val="000099"/>
                </a:solidFill>
              </a:rPr>
              <a:t> los “</a:t>
            </a:r>
            <a:r>
              <a:rPr lang="en-US" sz="3200" dirty="0" err="1" smtClean="0">
                <a:solidFill>
                  <a:srgbClr val="000099"/>
                </a:solidFill>
              </a:rPr>
              <a:t>colores</a:t>
            </a:r>
            <a:r>
              <a:rPr lang="en-US" sz="3200" dirty="0" smtClean="0">
                <a:solidFill>
                  <a:srgbClr val="000099"/>
                </a:solidFill>
              </a:rPr>
              <a:t>” de las </a:t>
            </a:r>
            <a:r>
              <a:rPr lang="en-US" sz="3200" dirty="0" err="1" smtClean="0">
                <a:solidFill>
                  <a:srgbClr val="000099"/>
                </a:solidFill>
              </a:rPr>
              <a:t>tablas</a:t>
            </a:r>
            <a:r>
              <a:rPr lang="en-US" sz="3200" dirty="0" smtClean="0">
                <a:solidFill>
                  <a:srgbClr val="000099"/>
                </a:solidFill>
              </a:rPr>
              <a:t> de </a:t>
            </a:r>
            <a:r>
              <a:rPr lang="en-US" sz="3200" dirty="0" err="1" smtClean="0">
                <a:solidFill>
                  <a:srgbClr val="000099"/>
                </a:solidFill>
              </a:rPr>
              <a:t>Viabilidad</a:t>
            </a:r>
            <a:r>
              <a:rPr lang="en-US" sz="3200" dirty="0" smtClean="0">
                <a:solidFill>
                  <a:srgbClr val="000099"/>
                </a:solidFill>
              </a:rPr>
              <a:t> y </a:t>
            </a:r>
            <a:r>
              <a:rPr lang="en-US" sz="3200" dirty="0" err="1" smtClean="0">
                <a:solidFill>
                  <a:srgbClr val="000099"/>
                </a:solidFill>
              </a:rPr>
              <a:t>Amenazas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</a:rPr>
              <a:t>cambien</a:t>
            </a:r>
            <a:r>
              <a:rPr lang="en-US" sz="3200" dirty="0" smtClean="0">
                <a:solidFill>
                  <a:srgbClr val="000099"/>
                </a:solidFill>
              </a:rPr>
              <a:t> de </a:t>
            </a:r>
            <a:r>
              <a:rPr lang="en-US" sz="3200" b="1" dirty="0" err="1" smtClean="0">
                <a:solidFill>
                  <a:srgbClr val="FF0000"/>
                </a:solidFill>
              </a:rPr>
              <a:t>Rojo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smtClean="0">
                <a:solidFill>
                  <a:srgbClr val="000099"/>
                </a:solidFill>
              </a:rPr>
              <a:t>y </a:t>
            </a:r>
            <a:r>
              <a:rPr lang="en-US" sz="3200" b="1" dirty="0" smtClean="0">
                <a:solidFill>
                  <a:srgbClr val="FFC000"/>
                </a:solidFill>
              </a:rPr>
              <a:t>Amarillo</a:t>
            </a:r>
            <a:r>
              <a:rPr lang="en-US" sz="3200" dirty="0" smtClean="0">
                <a:solidFill>
                  <a:srgbClr val="000099"/>
                </a:solidFill>
              </a:rPr>
              <a:t> a </a:t>
            </a:r>
            <a:r>
              <a:rPr lang="en-US" sz="3200" b="1" dirty="0" smtClean="0">
                <a:solidFill>
                  <a:srgbClr val="008000"/>
                </a:solidFill>
              </a:rPr>
              <a:t>Verde</a:t>
            </a:r>
            <a:r>
              <a:rPr lang="en-US" sz="3200" dirty="0" smtClean="0">
                <a:solidFill>
                  <a:srgbClr val="000099"/>
                </a:solidFill>
              </a:rPr>
              <a:t> – </a:t>
            </a: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endParaRPr lang="en-US" sz="3200" u="sng" dirty="0" smtClean="0">
              <a:solidFill>
                <a:srgbClr val="000099"/>
              </a:solidFill>
            </a:endParaRP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en-US" sz="3200" u="sng" dirty="0" smtClean="0">
                <a:solidFill>
                  <a:srgbClr val="000099"/>
                </a:solidFill>
              </a:rPr>
              <a:t>A menudo, el </a:t>
            </a:r>
            <a:r>
              <a:rPr lang="en-US" sz="3200" u="sng" dirty="0" err="1" smtClean="0">
                <a:solidFill>
                  <a:srgbClr val="000099"/>
                </a:solidFill>
              </a:rPr>
              <a:t>viaje</a:t>
            </a:r>
            <a:r>
              <a:rPr lang="en-US" sz="3200" u="sng" dirty="0" smtClean="0">
                <a:solidFill>
                  <a:srgbClr val="000099"/>
                </a:solidFill>
              </a:rPr>
              <a:t> de </a:t>
            </a:r>
            <a:r>
              <a:rPr lang="en-US" sz="3200" u="sng" dirty="0" err="1" smtClean="0">
                <a:solidFill>
                  <a:srgbClr val="000099"/>
                </a:solidFill>
              </a:rPr>
              <a:t>toda</a:t>
            </a:r>
            <a:r>
              <a:rPr lang="en-US" sz="3200" u="sng" dirty="0" smtClean="0">
                <a:solidFill>
                  <a:srgbClr val="000099"/>
                </a:solidFill>
              </a:rPr>
              <a:t> </a:t>
            </a:r>
            <a:r>
              <a:rPr lang="en-US" sz="3200" u="sng" dirty="0" err="1" smtClean="0">
                <a:solidFill>
                  <a:srgbClr val="000099"/>
                </a:solidFill>
              </a:rPr>
              <a:t>una</a:t>
            </a:r>
            <a:r>
              <a:rPr lang="en-US" sz="3200" u="sng" dirty="0" smtClean="0">
                <a:solidFill>
                  <a:srgbClr val="000099"/>
                </a:solidFill>
              </a:rPr>
              <a:t> </a:t>
            </a:r>
            <a:r>
              <a:rPr lang="en-US" sz="3200" u="sng" dirty="0" err="1" smtClean="0">
                <a:solidFill>
                  <a:srgbClr val="000099"/>
                </a:solidFill>
              </a:rPr>
              <a:t>vida</a:t>
            </a:r>
            <a:endParaRPr lang="en-US" sz="3200" i="1" u="sng" dirty="0" smtClean="0">
              <a:solidFill>
                <a:srgbClr val="000099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spcBef>
                <a:spcPts val="400"/>
              </a:spcBef>
              <a:buClr>
                <a:srgbClr val="008000"/>
              </a:buClr>
              <a:buFontTx/>
              <a:buNone/>
            </a:pPr>
            <a:endParaRPr lang="en-US" sz="3200" i="1" dirty="0" smtClean="0">
              <a:solidFill>
                <a:srgbClr val="0080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Tx/>
              <a:buNone/>
            </a:pPr>
            <a:endParaRPr lang="en-US" sz="3600" b="1" dirty="0" smtClean="0">
              <a:solidFill>
                <a:srgbClr val="0080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en-US" sz="3200" b="1" dirty="0" smtClean="0">
                <a:solidFill>
                  <a:srgbClr val="008000"/>
                </a:solidFill>
              </a:rPr>
              <a:t>De 3 a 5 </a:t>
            </a:r>
            <a:r>
              <a:rPr lang="en-US" sz="3200" b="1" dirty="0" err="1" smtClean="0">
                <a:solidFill>
                  <a:srgbClr val="008000"/>
                </a:solidFill>
              </a:rPr>
              <a:t>estrategias</a:t>
            </a:r>
            <a:r>
              <a:rPr lang="en-US" sz="3200" b="1" dirty="0" smtClean="0">
                <a:solidFill>
                  <a:srgbClr val="008000"/>
                </a:solidFill>
              </a:rPr>
              <a:t> </a:t>
            </a:r>
            <a:r>
              <a:rPr lang="en-US" sz="3200" b="1" dirty="0" err="1" smtClean="0">
                <a:solidFill>
                  <a:srgbClr val="008000"/>
                </a:solidFill>
              </a:rPr>
              <a:t>bien</a:t>
            </a:r>
            <a:r>
              <a:rPr lang="en-US" sz="3200" b="1" dirty="0" smtClean="0">
                <a:solidFill>
                  <a:srgbClr val="008000"/>
                </a:solidFill>
              </a:rPr>
              <a:t> </a:t>
            </a:r>
            <a:r>
              <a:rPr lang="en-US" sz="3200" b="1" dirty="0" err="1" smtClean="0">
                <a:solidFill>
                  <a:srgbClr val="008000"/>
                </a:solidFill>
              </a:rPr>
              <a:t>elaboradas</a:t>
            </a:r>
            <a:r>
              <a:rPr lang="en-US" sz="3200" b="1" dirty="0" smtClean="0">
                <a:solidFill>
                  <a:srgbClr val="008000"/>
                </a:solidFill>
              </a:rPr>
              <a:t> = </a:t>
            </a:r>
            <a:r>
              <a:rPr lang="en-US" sz="3200" b="1" u="sng" dirty="0" smtClean="0">
                <a:solidFill>
                  <a:srgbClr val="008000"/>
                </a:solidFill>
              </a:rPr>
              <a:t>mucho </a:t>
            </a:r>
            <a:r>
              <a:rPr lang="en-US" sz="3200" b="1" u="sng" dirty="0" err="1" smtClean="0">
                <a:solidFill>
                  <a:srgbClr val="008000"/>
                </a:solidFill>
              </a:rPr>
              <a:t>trabajo</a:t>
            </a:r>
            <a:r>
              <a:rPr lang="en-US" sz="3200" b="1" dirty="0" smtClean="0">
                <a:solidFill>
                  <a:srgbClr val="008000"/>
                </a:solidFill>
              </a:rPr>
              <a:t>!!!</a:t>
            </a:r>
          </a:p>
          <a:p>
            <a:pPr marL="0" indent="0" eaLnBrk="1" hangingPunct="1">
              <a:buFontTx/>
              <a:buNone/>
            </a:pPr>
            <a:endParaRPr lang="en-US" sz="3200" dirty="0" smtClean="0">
              <a:solidFill>
                <a:srgbClr val="008000"/>
              </a:solidFill>
            </a:endParaRP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7775575" y="3200400"/>
          <a:ext cx="98107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Clip" r:id="rId4" imgW="1776413" imgH="3170238" progId="MS_ClipArt_Gallery.2">
                  <p:embed/>
                </p:oleObj>
              </mc:Choice>
              <mc:Fallback>
                <p:oleObj name="Clip" r:id="rId4" imgW="1776413" imgH="31702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5575" y="3200400"/>
                        <a:ext cx="981075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724400" cy="1219200"/>
          </a:xfrm>
          <a:noFill/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Puntos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claves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para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Introducir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este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Paso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b="1" dirty="0" smtClean="0">
                <a:solidFill>
                  <a:srgbClr val="000099"/>
                </a:solidFill>
              </a:rPr>
              <a:t>Los </a:t>
            </a:r>
            <a:r>
              <a:rPr lang="en-US" b="1" dirty="0" err="1" smtClean="0">
                <a:solidFill>
                  <a:srgbClr val="000099"/>
                </a:solidFill>
              </a:rPr>
              <a:t>proyectos</a:t>
            </a:r>
            <a:r>
              <a:rPr lang="en-US" b="1" dirty="0" smtClean="0">
                <a:solidFill>
                  <a:srgbClr val="000099"/>
                </a:solidFill>
              </a:rPr>
              <a:t> </a:t>
            </a:r>
            <a:r>
              <a:rPr lang="en-US" b="1" dirty="0" smtClean="0">
                <a:solidFill>
                  <a:srgbClr val="000099"/>
                </a:solidFill>
              </a:rPr>
              <a:t>y </a:t>
            </a:r>
            <a:r>
              <a:rPr lang="en-US" b="1" dirty="0" err="1" smtClean="0">
                <a:solidFill>
                  <a:srgbClr val="000099"/>
                </a:solidFill>
              </a:rPr>
              <a:t>problemas</a:t>
            </a:r>
            <a:r>
              <a:rPr lang="en-US" b="1" dirty="0" smtClean="0">
                <a:solidFill>
                  <a:srgbClr val="000099"/>
                </a:solidFill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</a:rPr>
              <a:t>complejos</a:t>
            </a:r>
            <a:r>
              <a:rPr lang="en-US" b="1" dirty="0" smtClean="0">
                <a:solidFill>
                  <a:srgbClr val="000099"/>
                </a:solidFill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</a:rPr>
              <a:t>requieren</a:t>
            </a:r>
            <a:r>
              <a:rPr lang="en-US" b="1" dirty="0" smtClean="0">
                <a:solidFill>
                  <a:srgbClr val="000099"/>
                </a:solidFill>
              </a:rPr>
              <a:t> de un </a:t>
            </a:r>
            <a:r>
              <a:rPr lang="en-US" b="1" dirty="0" err="1" smtClean="0">
                <a:solidFill>
                  <a:srgbClr val="000099"/>
                </a:solidFill>
              </a:rPr>
              <a:t>conjunto</a:t>
            </a:r>
            <a:r>
              <a:rPr lang="en-US" b="1" dirty="0" smtClean="0">
                <a:solidFill>
                  <a:srgbClr val="000099"/>
                </a:solidFill>
              </a:rPr>
              <a:t> de </a:t>
            </a:r>
            <a:r>
              <a:rPr lang="en-US" b="1" dirty="0" err="1" smtClean="0">
                <a:solidFill>
                  <a:srgbClr val="000099"/>
                </a:solidFill>
              </a:rPr>
              <a:t>estrategias</a:t>
            </a:r>
            <a:r>
              <a:rPr lang="en-US" b="1" dirty="0" smtClean="0">
                <a:solidFill>
                  <a:srgbClr val="000099"/>
                </a:solidFill>
              </a:rPr>
              <a:t>:</a:t>
            </a:r>
          </a:p>
          <a:p>
            <a:pPr marL="0" indent="0">
              <a:buFontTx/>
              <a:buNone/>
            </a:pPr>
            <a:r>
              <a:rPr lang="en-US" i="1" dirty="0" err="1" smtClean="0">
                <a:solidFill>
                  <a:srgbClr val="008000"/>
                </a:solidFill>
              </a:rPr>
              <a:t>Ej</a:t>
            </a:r>
            <a:r>
              <a:rPr lang="en-US" i="1" dirty="0" smtClean="0">
                <a:solidFill>
                  <a:srgbClr val="008000"/>
                </a:solidFill>
              </a:rPr>
              <a:t>., </a:t>
            </a:r>
            <a:r>
              <a:rPr lang="en-US" i="1" dirty="0" err="1" smtClean="0">
                <a:solidFill>
                  <a:srgbClr val="008000"/>
                </a:solidFill>
              </a:rPr>
              <a:t>parar</a:t>
            </a:r>
            <a:r>
              <a:rPr lang="en-US" i="1" dirty="0" smtClean="0">
                <a:solidFill>
                  <a:srgbClr val="008000"/>
                </a:solidFill>
              </a:rPr>
              <a:t> </a:t>
            </a:r>
            <a:r>
              <a:rPr lang="en-US" i="1" dirty="0" err="1" smtClean="0">
                <a:solidFill>
                  <a:srgbClr val="008000"/>
                </a:solidFill>
              </a:rPr>
              <a:t>pesca</a:t>
            </a:r>
            <a:r>
              <a:rPr lang="en-US" i="1" dirty="0" smtClean="0">
                <a:solidFill>
                  <a:srgbClr val="008000"/>
                </a:solidFill>
              </a:rPr>
              <a:t> </a:t>
            </a:r>
            <a:r>
              <a:rPr lang="en-US" i="1" dirty="0" err="1" smtClean="0">
                <a:solidFill>
                  <a:srgbClr val="008000"/>
                </a:solidFill>
              </a:rPr>
              <a:t>excesiva</a:t>
            </a:r>
            <a:r>
              <a:rPr lang="en-US" i="1" dirty="0" smtClean="0">
                <a:solidFill>
                  <a:srgbClr val="008000"/>
                </a:solidFill>
              </a:rPr>
              <a:t> y </a:t>
            </a:r>
            <a:r>
              <a:rPr lang="en-US" i="1" dirty="0" err="1" smtClean="0">
                <a:solidFill>
                  <a:srgbClr val="008000"/>
                </a:solidFill>
              </a:rPr>
              <a:t>dragado</a:t>
            </a:r>
            <a:r>
              <a:rPr lang="en-US" i="1" dirty="0" smtClean="0">
                <a:solidFill>
                  <a:srgbClr val="008000"/>
                </a:solidFill>
              </a:rPr>
              <a:t> </a:t>
            </a:r>
            <a:r>
              <a:rPr lang="en-US" b="1" i="1" dirty="0" smtClean="0">
                <a:solidFill>
                  <a:srgbClr val="008000"/>
                </a:solidFill>
              </a:rPr>
              <a:t>(</a:t>
            </a:r>
            <a:r>
              <a:rPr lang="en-US" b="1" i="1" dirty="0" err="1" smtClean="0">
                <a:solidFill>
                  <a:srgbClr val="008000"/>
                </a:solidFill>
              </a:rPr>
              <a:t>amenaza</a:t>
            </a:r>
            <a:r>
              <a:rPr lang="en-US" b="1" i="1" dirty="0" smtClean="0">
                <a:solidFill>
                  <a:srgbClr val="008000"/>
                </a:solidFill>
              </a:rPr>
              <a:t>) </a:t>
            </a:r>
            <a:r>
              <a:rPr lang="en-US" i="1" dirty="0" err="1" smtClean="0">
                <a:solidFill>
                  <a:srgbClr val="008000"/>
                </a:solidFill>
              </a:rPr>
              <a:t>para</a:t>
            </a:r>
            <a:r>
              <a:rPr lang="en-US" i="1" dirty="0" smtClean="0">
                <a:solidFill>
                  <a:srgbClr val="008000"/>
                </a:solidFill>
              </a:rPr>
              <a:t> </a:t>
            </a:r>
            <a:r>
              <a:rPr lang="en-US" i="1" dirty="0" err="1" smtClean="0">
                <a:solidFill>
                  <a:srgbClr val="008000"/>
                </a:solidFill>
              </a:rPr>
              <a:t>salvar</a:t>
            </a:r>
            <a:r>
              <a:rPr lang="en-US" i="1" dirty="0" smtClean="0">
                <a:solidFill>
                  <a:srgbClr val="008000"/>
                </a:solidFill>
              </a:rPr>
              <a:t> el </a:t>
            </a:r>
            <a:r>
              <a:rPr lang="en-US" i="1" dirty="0" err="1" smtClean="0">
                <a:solidFill>
                  <a:srgbClr val="008000"/>
                </a:solidFill>
              </a:rPr>
              <a:t>arrecife</a:t>
            </a:r>
            <a:r>
              <a:rPr lang="en-US" i="1" dirty="0" smtClean="0">
                <a:solidFill>
                  <a:srgbClr val="008000"/>
                </a:solidFill>
              </a:rPr>
              <a:t> </a:t>
            </a:r>
            <a:r>
              <a:rPr lang="en-US" b="1" i="1" dirty="0" smtClean="0">
                <a:solidFill>
                  <a:srgbClr val="008000"/>
                </a:solidFill>
              </a:rPr>
              <a:t>(</a:t>
            </a:r>
            <a:r>
              <a:rPr lang="en-US" b="1" i="1" dirty="0" err="1" smtClean="0">
                <a:solidFill>
                  <a:srgbClr val="008000"/>
                </a:solidFill>
              </a:rPr>
              <a:t>objeto</a:t>
            </a:r>
            <a:r>
              <a:rPr lang="en-US" b="1" i="1" dirty="0" smtClean="0">
                <a:solidFill>
                  <a:srgbClr val="008000"/>
                </a:solidFill>
              </a:rPr>
              <a:t>)?</a:t>
            </a:r>
          </a:p>
          <a:p>
            <a:pPr marL="0" indent="0">
              <a:buFontTx/>
              <a:buNone/>
            </a:pPr>
            <a:endParaRPr lang="en-US" sz="800" b="1" i="1" dirty="0" smtClean="0">
              <a:solidFill>
                <a:srgbClr val="000099"/>
              </a:solidFill>
            </a:endParaRPr>
          </a:p>
          <a:p>
            <a:pPr marL="0" indent="0">
              <a:buFontTx/>
              <a:buNone/>
            </a:pPr>
            <a:r>
              <a:rPr lang="en-US" sz="2800" b="1" i="1" dirty="0" err="1" smtClean="0">
                <a:solidFill>
                  <a:srgbClr val="000099"/>
                </a:solidFill>
              </a:rPr>
              <a:t>Estrategias</a:t>
            </a:r>
            <a:r>
              <a:rPr lang="en-US" sz="2800" b="1" i="1" dirty="0" smtClean="0">
                <a:solidFill>
                  <a:srgbClr val="000099"/>
                </a:solidFill>
              </a:rPr>
              <a:t>……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¿</a:t>
            </a:r>
            <a:r>
              <a:rPr lang="en-US" dirty="0" err="1" smtClean="0">
                <a:solidFill>
                  <a:srgbClr val="008000"/>
                </a:solidFill>
              </a:rPr>
              <a:t>Necesita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</a:rPr>
              <a:t>demostrar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prácticas</a:t>
            </a:r>
            <a:r>
              <a:rPr lang="en-US" dirty="0" smtClean="0">
                <a:solidFill>
                  <a:srgbClr val="008000"/>
                </a:solidFill>
              </a:rPr>
              <a:t> de </a:t>
            </a:r>
            <a:r>
              <a:rPr lang="en-US" dirty="0" err="1" smtClean="0">
                <a:solidFill>
                  <a:srgbClr val="008000"/>
                </a:solidFill>
              </a:rPr>
              <a:t>pesca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alternativa</a:t>
            </a:r>
            <a:r>
              <a:rPr lang="en-US" dirty="0" smtClean="0">
                <a:solidFill>
                  <a:srgbClr val="008000"/>
                </a:solidFill>
              </a:rPr>
              <a:t>? 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¿Las </a:t>
            </a:r>
            <a:r>
              <a:rPr lang="en-US" b="1" dirty="0" err="1" smtClean="0">
                <a:solidFill>
                  <a:srgbClr val="000099"/>
                </a:solidFill>
              </a:rPr>
              <a:t>normas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tienen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cambiar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</a:p>
          <a:p>
            <a:pPr lvl="1"/>
            <a:r>
              <a:rPr lang="en-US" dirty="0" err="1" smtClean="0">
                <a:solidFill>
                  <a:srgbClr val="008000"/>
                </a:solidFill>
              </a:rPr>
              <a:t>Requiere</a:t>
            </a:r>
            <a:r>
              <a:rPr lang="en-US" dirty="0" smtClean="0">
                <a:solidFill>
                  <a:srgbClr val="008000"/>
                </a:solidFill>
              </a:rPr>
              <a:t> de </a:t>
            </a:r>
            <a:r>
              <a:rPr lang="en-US" b="1" dirty="0" err="1" smtClean="0">
                <a:solidFill>
                  <a:srgbClr val="008000"/>
                </a:solidFill>
              </a:rPr>
              <a:t>comunicación</a:t>
            </a:r>
            <a:r>
              <a:rPr lang="en-US" b="1" dirty="0" smtClean="0">
                <a:solidFill>
                  <a:srgbClr val="008000"/>
                </a:solidFill>
              </a:rPr>
              <a:t>/</a:t>
            </a:r>
            <a:r>
              <a:rPr lang="en-US" b="1" dirty="0" err="1" smtClean="0">
                <a:solidFill>
                  <a:srgbClr val="008000"/>
                </a:solidFill>
              </a:rPr>
              <a:t>educación</a:t>
            </a:r>
            <a:r>
              <a:rPr lang="en-US" b="1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para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proporcionar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presión</a:t>
            </a:r>
            <a:r>
              <a:rPr lang="en-US" dirty="0" smtClean="0">
                <a:solidFill>
                  <a:srgbClr val="008000"/>
                </a:solidFill>
              </a:rPr>
              <a:t> de los </a:t>
            </a:r>
            <a:r>
              <a:rPr lang="en-US" dirty="0" err="1" smtClean="0">
                <a:solidFill>
                  <a:srgbClr val="008000"/>
                </a:solidFill>
              </a:rPr>
              <a:t>consumidores</a:t>
            </a:r>
            <a:r>
              <a:rPr lang="en-US" dirty="0" smtClean="0">
                <a:solidFill>
                  <a:srgbClr val="008000"/>
                </a:solidFill>
              </a:rPr>
              <a:t> o </a:t>
            </a:r>
            <a:r>
              <a:rPr lang="en-US" dirty="0" err="1" smtClean="0">
                <a:solidFill>
                  <a:srgbClr val="008000"/>
                </a:solidFill>
              </a:rPr>
              <a:t>información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para</a:t>
            </a:r>
            <a:r>
              <a:rPr lang="en-US" dirty="0" smtClean="0">
                <a:solidFill>
                  <a:srgbClr val="008000"/>
                </a:solidFill>
              </a:rPr>
              <a:t> los </a:t>
            </a:r>
            <a:r>
              <a:rPr lang="en-US" dirty="0" err="1" smtClean="0">
                <a:solidFill>
                  <a:srgbClr val="008000"/>
                </a:solidFill>
              </a:rPr>
              <a:t>responsables</a:t>
            </a:r>
            <a:r>
              <a:rPr lang="en-US" dirty="0" smtClean="0">
                <a:solidFill>
                  <a:srgbClr val="008000"/>
                </a:solidFill>
              </a:rPr>
              <a:t> de </a:t>
            </a:r>
            <a:r>
              <a:rPr lang="en-US" dirty="0" err="1" smtClean="0">
                <a:solidFill>
                  <a:srgbClr val="008000"/>
                </a:solidFill>
              </a:rPr>
              <a:t>las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políticas</a:t>
            </a:r>
            <a:r>
              <a:rPr lang="en-US" dirty="0" smtClean="0">
                <a:solidFill>
                  <a:srgbClr val="008000"/>
                </a:solidFill>
              </a:rPr>
              <a:t>?</a:t>
            </a:r>
            <a:endParaRPr lang="en-US" b="1" dirty="0" smtClean="0">
              <a:solidFill>
                <a:srgbClr val="000099"/>
              </a:solidFill>
            </a:endParaRP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¿Es </a:t>
            </a:r>
            <a:r>
              <a:rPr lang="en-US" dirty="0" err="1" smtClean="0">
                <a:solidFill>
                  <a:srgbClr val="000099"/>
                </a:solidFill>
              </a:rPr>
              <a:t>necesario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involucrar</a:t>
            </a:r>
            <a:r>
              <a:rPr lang="en-US" dirty="0" smtClean="0">
                <a:solidFill>
                  <a:srgbClr val="000099"/>
                </a:solidFill>
              </a:rPr>
              <a:t> a </a:t>
            </a:r>
            <a:r>
              <a:rPr lang="en-US" dirty="0" err="1" smtClean="0">
                <a:solidFill>
                  <a:srgbClr val="000099"/>
                </a:solidFill>
              </a:rPr>
              <a:t>socios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influyentes</a:t>
            </a:r>
            <a:r>
              <a:rPr lang="en-US" dirty="0" smtClean="0">
                <a:solidFill>
                  <a:srgbClr val="000099"/>
                </a:solidFill>
              </a:rPr>
              <a:t> en </a:t>
            </a:r>
            <a:r>
              <a:rPr lang="en-US" dirty="0" err="1" smtClean="0">
                <a:solidFill>
                  <a:srgbClr val="000099"/>
                </a:solidFill>
              </a:rPr>
              <a:t>una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</a:rPr>
              <a:t>alianza</a:t>
            </a:r>
            <a:r>
              <a:rPr lang="en-US" b="1" dirty="0" smtClean="0">
                <a:solidFill>
                  <a:srgbClr val="000099"/>
                </a:solidFill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</a:rPr>
              <a:t>estratégica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648200" cy="1219200"/>
          </a:xfrm>
          <a:noFill/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Puntos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claves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para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Introducir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este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Paso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2672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Preguntas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críticas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6482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defRPr/>
            </a:pPr>
            <a:r>
              <a:rPr lang="en-US" sz="2800" u="sng" dirty="0" err="1" smtClean="0">
                <a:solidFill>
                  <a:srgbClr val="000099"/>
                </a:solidFill>
              </a:rPr>
              <a:t>Centrarse</a:t>
            </a:r>
            <a:r>
              <a:rPr lang="en-US" sz="2800" u="sng" dirty="0" smtClean="0">
                <a:solidFill>
                  <a:srgbClr val="000099"/>
                </a:solidFill>
              </a:rPr>
              <a:t> en el </a:t>
            </a:r>
            <a:r>
              <a:rPr lang="en-US" sz="2800" u="sng" dirty="0" err="1" smtClean="0">
                <a:solidFill>
                  <a:srgbClr val="000099"/>
                </a:solidFill>
              </a:rPr>
              <a:t>objetivo</a:t>
            </a:r>
            <a:r>
              <a:rPr lang="en-US" sz="2800" dirty="0" smtClean="0">
                <a:solidFill>
                  <a:srgbClr val="000099"/>
                </a:solidFill>
              </a:rPr>
              <a:t> – ¿</a:t>
            </a:r>
            <a:r>
              <a:rPr lang="en-US" sz="2800" dirty="0" err="1" smtClean="0">
                <a:solidFill>
                  <a:srgbClr val="000099"/>
                </a:solidFill>
              </a:rPr>
              <a:t>es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específico</a:t>
            </a:r>
            <a:r>
              <a:rPr lang="en-US" sz="2800" dirty="0" smtClean="0">
                <a:solidFill>
                  <a:srgbClr val="000099"/>
                </a:solidFill>
              </a:rPr>
              <a:t>? </a:t>
            </a:r>
          </a:p>
          <a:p>
            <a:pPr marL="0" indent="0"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en-US" sz="2800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defRPr/>
            </a:pPr>
            <a:r>
              <a:rPr lang="en-US" sz="2800" dirty="0" smtClean="0">
                <a:solidFill>
                  <a:srgbClr val="008000"/>
                </a:solidFill>
              </a:rPr>
              <a:t>¿</a:t>
            </a:r>
            <a:r>
              <a:rPr lang="en-US" sz="2800" dirty="0" err="1" smtClean="0">
                <a:solidFill>
                  <a:srgbClr val="008000"/>
                </a:solidFill>
              </a:rPr>
              <a:t>Qué</a:t>
            </a:r>
            <a:r>
              <a:rPr lang="en-US" sz="2800" dirty="0" smtClean="0">
                <a:solidFill>
                  <a:srgbClr val="008000"/>
                </a:solidFill>
              </a:rPr>
              <a:t> hay de la </a:t>
            </a:r>
            <a:r>
              <a:rPr lang="en-US" sz="2800" dirty="0" err="1" smtClean="0">
                <a:solidFill>
                  <a:srgbClr val="008000"/>
                </a:solidFill>
              </a:rPr>
              <a:t>reducción</a:t>
            </a:r>
            <a:r>
              <a:rPr lang="en-US" sz="2800" dirty="0" smtClean="0">
                <a:solidFill>
                  <a:srgbClr val="008000"/>
                </a:solidFill>
              </a:rPr>
              <a:t> de las </a:t>
            </a:r>
            <a:r>
              <a:rPr lang="en-US" sz="2800" dirty="0" err="1" smtClean="0">
                <a:solidFill>
                  <a:srgbClr val="008000"/>
                </a:solidFill>
              </a:rPr>
              <a:t>amenazas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que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afectan</a:t>
            </a:r>
            <a:r>
              <a:rPr lang="en-US" sz="2800" dirty="0" smtClean="0">
                <a:solidFill>
                  <a:srgbClr val="008000"/>
                </a:solidFill>
              </a:rPr>
              <a:t> al </a:t>
            </a:r>
            <a:r>
              <a:rPr lang="en-US" sz="2800" dirty="0" err="1" smtClean="0">
                <a:solidFill>
                  <a:srgbClr val="008000"/>
                </a:solidFill>
              </a:rPr>
              <a:t>objeto</a:t>
            </a:r>
            <a:r>
              <a:rPr lang="en-US" sz="2800" dirty="0" smtClean="0">
                <a:solidFill>
                  <a:srgbClr val="008000"/>
                </a:solidFill>
              </a:rPr>
              <a:t>? </a:t>
            </a:r>
            <a:r>
              <a:rPr lang="en-US" sz="2800" dirty="0" smtClean="0">
                <a:solidFill>
                  <a:srgbClr val="008000"/>
                </a:solidFill>
              </a:rPr>
              <a:t>¿</a:t>
            </a:r>
            <a:r>
              <a:rPr lang="en-US" sz="2800" dirty="0" err="1" smtClean="0">
                <a:solidFill>
                  <a:srgbClr val="008000"/>
                </a:solidFill>
              </a:rPr>
              <a:t>Es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claro</a:t>
            </a:r>
            <a:r>
              <a:rPr lang="en-US" sz="2800" dirty="0" smtClean="0">
                <a:solidFill>
                  <a:srgbClr val="008000"/>
                </a:solidFill>
              </a:rPr>
              <a:t>? </a:t>
            </a:r>
            <a:r>
              <a:rPr lang="en-US" sz="2800" dirty="0" smtClean="0">
                <a:solidFill>
                  <a:srgbClr val="008000"/>
                </a:solidFill>
              </a:rPr>
              <a:t>¿</a:t>
            </a:r>
            <a:r>
              <a:rPr lang="en-US" sz="2800" dirty="0" err="1" smtClean="0">
                <a:solidFill>
                  <a:srgbClr val="008000"/>
                </a:solidFill>
              </a:rPr>
              <a:t>Es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suficiente</a:t>
            </a:r>
            <a:r>
              <a:rPr lang="en-US" sz="2800" dirty="0" smtClean="0">
                <a:solidFill>
                  <a:srgbClr val="008000"/>
                </a:solidFill>
              </a:rPr>
              <a:t>? </a:t>
            </a:r>
          </a:p>
          <a:p>
            <a:pPr marL="0" indent="0"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en-US" sz="2800" dirty="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defRPr/>
            </a:pPr>
            <a:r>
              <a:rPr lang="en-US" sz="2800" dirty="0" smtClean="0">
                <a:solidFill>
                  <a:srgbClr val="000099"/>
                </a:solidFill>
              </a:rPr>
              <a:t>¿El </a:t>
            </a:r>
            <a:r>
              <a:rPr lang="en-US" sz="2800" dirty="0" err="1" smtClean="0">
                <a:solidFill>
                  <a:srgbClr val="000099"/>
                </a:solidFill>
              </a:rPr>
              <a:t>objetivo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salud</a:t>
            </a:r>
            <a:r>
              <a:rPr lang="en-US" sz="2800" dirty="0" smtClean="0">
                <a:solidFill>
                  <a:srgbClr val="000099"/>
                </a:solidFill>
              </a:rPr>
              <a:t> y la </a:t>
            </a:r>
            <a:r>
              <a:rPr lang="en-US" sz="2800" dirty="0" err="1" smtClean="0">
                <a:solidFill>
                  <a:srgbClr val="000099"/>
                </a:solidFill>
              </a:rPr>
              <a:t>reducción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smtClean="0">
                <a:solidFill>
                  <a:srgbClr val="000099"/>
                </a:solidFill>
              </a:rPr>
              <a:t>de </a:t>
            </a:r>
            <a:r>
              <a:rPr lang="en-US" sz="2800" dirty="0" err="1" smtClean="0">
                <a:solidFill>
                  <a:srgbClr val="000099"/>
                </a:solidFill>
              </a:rPr>
              <a:t>amenazas</a:t>
            </a:r>
            <a:r>
              <a:rPr lang="en-US" sz="2800" dirty="0" smtClean="0">
                <a:solidFill>
                  <a:srgbClr val="000099"/>
                </a:solidFill>
              </a:rPr>
              <a:t> del </a:t>
            </a:r>
            <a:r>
              <a:rPr lang="en-US" sz="2800" dirty="0" err="1" smtClean="0">
                <a:solidFill>
                  <a:srgbClr val="000099"/>
                </a:solidFill>
              </a:rPr>
              <a:t>objeto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proporcionan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una</a:t>
            </a:r>
            <a:r>
              <a:rPr lang="en-US" sz="2800" dirty="0" smtClean="0">
                <a:solidFill>
                  <a:srgbClr val="000099"/>
                </a:solidFill>
              </a:rPr>
              <a:t> idea CLARA del “</a:t>
            </a:r>
            <a:r>
              <a:rPr lang="en-US" sz="2800" dirty="0" err="1" smtClean="0">
                <a:solidFill>
                  <a:srgbClr val="000099"/>
                </a:solidFill>
              </a:rPr>
              <a:t>destino</a:t>
            </a:r>
            <a:r>
              <a:rPr lang="en-US" sz="2800" dirty="0" smtClean="0">
                <a:solidFill>
                  <a:srgbClr val="000099"/>
                </a:solidFill>
              </a:rPr>
              <a:t>”? </a:t>
            </a:r>
          </a:p>
          <a:p>
            <a:pPr marL="0" indent="0"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en-US" sz="2800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en-US" sz="2800" dirty="0" smtClean="0">
              <a:solidFill>
                <a:srgbClr val="008000"/>
              </a:solidFill>
            </a:endParaRPr>
          </a:p>
          <a:p>
            <a:pPr marL="457200" indent="-457200"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defRPr/>
            </a:pPr>
            <a:endParaRPr lang="en-US" sz="2800" dirty="0" smtClean="0"/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defRPr/>
            </a:pPr>
            <a:endParaRPr lang="en-US" sz="2800" dirty="0" smtClean="0"/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en-US" sz="2800" dirty="0" smtClean="0"/>
          </a:p>
        </p:txBody>
      </p:sp>
      <p:pic>
        <p:nvPicPr>
          <p:cNvPr id="211972" name="Picture 4" descr="bd00028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5562600"/>
            <a:ext cx="11430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Estrategias</a:t>
            </a:r>
            <a:endParaRPr lang="en-US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3715</TotalTime>
  <Words>1242</Words>
  <Application>Microsoft Office PowerPoint</Application>
  <PresentationFormat>On-screen Show (4:3)</PresentationFormat>
  <Paragraphs>246</Paragraphs>
  <Slides>23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1_Default Design</vt:lpstr>
      <vt:lpstr>Custom Design</vt:lpstr>
      <vt:lpstr>Clip</vt:lpstr>
      <vt:lpstr>Estrategias de conservación</vt:lpstr>
      <vt:lpstr>¿Cuál es la pregunta?</vt:lpstr>
      <vt:lpstr>Puntos claves para Introducir este Paso</vt:lpstr>
      <vt:lpstr>Puntos claves para introducir este paso</vt:lpstr>
      <vt:lpstr>Puntos claves para introducir este paso</vt:lpstr>
      <vt:lpstr>Puntos claves para introducir este paso</vt:lpstr>
      <vt:lpstr>Puntos claves para Introducir este Paso</vt:lpstr>
      <vt:lpstr>Puntos claves para Introducir este Paso</vt:lpstr>
      <vt:lpstr>Preguntas críticas</vt:lpstr>
      <vt:lpstr>Preguntas Críticas</vt:lpstr>
      <vt:lpstr>Problemas comunes &amp; Recomendaciones</vt:lpstr>
      <vt:lpstr>Problemas comunes &amp; Recomendaciones</vt:lpstr>
      <vt:lpstr>Problemas comunes &amp; Recomendaciones</vt:lpstr>
      <vt:lpstr>Problemas comunes &amp; Recomendaciones</vt:lpstr>
      <vt:lpstr>Problemas comunes &amp; Recomendaciones</vt:lpstr>
      <vt:lpstr>Problemas comunes &amp; Recomendaciones</vt:lpstr>
      <vt:lpstr>PowerPoint Presentation</vt:lpstr>
      <vt:lpstr>Problemas comunes &amp; Recomendaciones</vt:lpstr>
      <vt:lpstr>Consejos útiles</vt:lpstr>
      <vt:lpstr>Consejos útiles</vt:lpstr>
      <vt:lpstr>Consejos útiles</vt:lpstr>
      <vt:lpstr>Consejos útiles</vt:lpstr>
      <vt:lpstr>Consejos útiles</vt:lpstr>
    </vt:vector>
  </TitlesOfParts>
  <Company>Nuclear Energy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Britt</dc:creator>
  <cp:lastModifiedBy>Cristina Lasch</cp:lastModifiedBy>
  <cp:revision>173</cp:revision>
  <dcterms:created xsi:type="dcterms:W3CDTF">2002-12-14T17:41:30Z</dcterms:created>
  <dcterms:modified xsi:type="dcterms:W3CDTF">2013-08-16T22:07:19Z</dcterms:modified>
</cp:coreProperties>
</file>