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6600"/>
    <a:srgbClr val="CCECFF"/>
    <a:srgbClr val="FE77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1896" y="101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872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4872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C7D48A61-C531-45DD-AE36-ACE51F383D4B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54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14550" y="685800"/>
            <a:ext cx="26289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92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6693C6C2-48DD-423D-83D1-BF87B824F9C3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14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43F199-9799-4562-B0D9-B133ED8E1F45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0770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9FA68-C6DA-440D-8F6D-2BF1370C2C8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FE6B0-A288-4442-9E6B-E5F7378EEE0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1EEF-F85D-4ADF-B969-BB62E7697EF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A1025-E7A9-40E6-B48B-694424771F9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84908-5985-4D95-833F-CA8A1AAB219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3B204-E9E3-4790-967C-4DED393BD60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8F42F-51D6-4F28-966E-6C7559C814F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8CC94-DF1F-41ED-9F36-103F463D9A2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EA285-FD6E-4655-9AA6-93A0A711A2D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F61AD-7D7C-4EC9-B4AA-8CB4A732BE6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F3DA2-F74E-4C8F-A563-C85223BBC28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120ECD-23CD-4ECD-997A-4980A6B7B967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6" name="Rectangle 78"/>
          <p:cNvSpPr>
            <a:spLocks noChangeArrowheads="1"/>
          </p:cNvSpPr>
          <p:nvPr/>
        </p:nvSpPr>
        <p:spPr bwMode="auto">
          <a:xfrm>
            <a:off x="762000" y="152400"/>
            <a:ext cx="518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127" name="Text Box 79"/>
          <p:cNvSpPr txBox="1">
            <a:spLocks noChangeArrowheads="1"/>
          </p:cNvSpPr>
          <p:nvPr/>
        </p:nvSpPr>
        <p:spPr bwMode="auto">
          <a:xfrm>
            <a:off x="685800" y="304800"/>
            <a:ext cx="541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smtClean="0">
                <a:latin typeface="Arial" charset="0"/>
              </a:rPr>
              <a:t>Método</a:t>
            </a:r>
            <a:r>
              <a:rPr lang="pt-BR" sz="1800" b="1" smtClean="0">
                <a:latin typeface="Arial" charset="0"/>
              </a:rPr>
              <a:t> </a:t>
            </a:r>
            <a:r>
              <a:rPr lang="pt-BR" sz="1800" b="1" dirty="0" smtClean="0">
                <a:latin typeface="Arial" charset="0"/>
              </a:rPr>
              <a:t>para Desenvolver Estratégias</a:t>
            </a:r>
            <a:endParaRPr lang="pt-BR" sz="1600" b="1" dirty="0"/>
          </a:p>
        </p:txBody>
      </p:sp>
      <p:sp>
        <p:nvSpPr>
          <p:cNvPr id="2159" name="Text Box 111"/>
          <p:cNvSpPr txBox="1">
            <a:spLocks noChangeArrowheads="1"/>
          </p:cNvSpPr>
          <p:nvPr/>
        </p:nvSpPr>
        <p:spPr bwMode="auto">
          <a:xfrm>
            <a:off x="2590800" y="1600200"/>
            <a:ext cx="1690688" cy="7620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Ctr="1"/>
          <a:lstStyle/>
          <a:p>
            <a:pPr algn="ctr">
              <a:spcBef>
                <a:spcPct val="50000"/>
              </a:spcBef>
            </a:pPr>
            <a:r>
              <a:rPr lang="pt-BR" sz="1000" b="1" dirty="0" smtClean="0"/>
              <a:t>Para reduzir a ameaça precisa influenciar uma pessoa ou órgão com poder decisório?</a:t>
            </a:r>
            <a:endParaRPr lang="pt-BR" b="1" dirty="0"/>
          </a:p>
        </p:txBody>
      </p:sp>
      <p:sp>
        <p:nvSpPr>
          <p:cNvPr id="2192" name="AutoShape 144"/>
          <p:cNvSpPr>
            <a:spLocks noChangeArrowheads="1"/>
          </p:cNvSpPr>
          <p:nvPr/>
        </p:nvSpPr>
        <p:spPr bwMode="auto">
          <a:xfrm>
            <a:off x="228600" y="8458200"/>
            <a:ext cx="6477000" cy="381000"/>
          </a:xfrm>
          <a:prstGeom prst="flowChartAlternateProcess">
            <a:avLst/>
          </a:prstGeom>
          <a:solidFill>
            <a:srgbClr val="DDDDDD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400" b="1" i="1" dirty="0" smtClean="0">
                <a:latin typeface="Arial" charset="0"/>
              </a:rPr>
              <a:t>Avalie Benefícios, Exequibilidade &amp; Custo comparados a outras estratégias</a:t>
            </a:r>
            <a:endParaRPr lang="pt-BR" sz="1400" b="1" i="1" dirty="0">
              <a:latin typeface="Arial" charset="0"/>
            </a:endParaRPr>
          </a:p>
        </p:txBody>
      </p:sp>
      <p:sp>
        <p:nvSpPr>
          <p:cNvPr id="2204" name="Text Box 156"/>
          <p:cNvSpPr txBox="1">
            <a:spLocks noChangeArrowheads="1"/>
          </p:cNvSpPr>
          <p:nvPr/>
        </p:nvSpPr>
        <p:spPr bwMode="auto">
          <a:xfrm>
            <a:off x="228600" y="7848600"/>
            <a:ext cx="6477000" cy="533400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400" b="1" i="1" dirty="0" smtClean="0">
                <a:latin typeface="Arial" charset="0"/>
              </a:rPr>
              <a:t>Qual é o resultado final necessário para reduzir a ameaça à categoria Média?</a:t>
            </a:r>
          </a:p>
          <a:p>
            <a:pPr algn="ctr"/>
            <a:r>
              <a:rPr lang="pt-BR" sz="1400" b="1" i="1" dirty="0" smtClean="0">
                <a:latin typeface="Arial" charset="0"/>
              </a:rPr>
              <a:t>Descreva esse resultado, a estratégia geral e as ações para obtê-lo.</a:t>
            </a:r>
            <a:endParaRPr lang="pt-BR" sz="1400" b="1" i="1" dirty="0">
              <a:latin typeface="Arial" charset="0"/>
            </a:endParaRPr>
          </a:p>
        </p:txBody>
      </p:sp>
      <p:sp>
        <p:nvSpPr>
          <p:cNvPr id="2208" name="AutoShape 160"/>
          <p:cNvSpPr>
            <a:spLocks noChangeArrowheads="1"/>
          </p:cNvSpPr>
          <p:nvPr/>
        </p:nvSpPr>
        <p:spPr bwMode="auto">
          <a:xfrm>
            <a:off x="228600" y="2362200"/>
            <a:ext cx="1700213" cy="1295400"/>
          </a:xfrm>
          <a:prstGeom prst="flowChartProcess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5720" tIns="18288" rIns="45720" bIns="18288"/>
          <a:lstStyle/>
          <a:p>
            <a:r>
              <a:rPr lang="pt-BR" sz="800" i="1" u="sng" dirty="0" smtClean="0"/>
              <a:t>Exemplos</a:t>
            </a:r>
            <a:endParaRPr lang="pt-BR" sz="800" i="1" dirty="0" smtClean="0"/>
          </a:p>
          <a:p>
            <a:pPr>
              <a:buFontTx/>
              <a:buChar char="•"/>
            </a:pPr>
            <a:r>
              <a:rPr lang="pt-BR" sz="800" i="1" dirty="0" smtClean="0"/>
              <a:t>  Comprar terras ou direito de uso</a:t>
            </a:r>
          </a:p>
          <a:p>
            <a:pPr>
              <a:buFontTx/>
              <a:buChar char="•"/>
            </a:pPr>
            <a:r>
              <a:rPr lang="pt-BR" sz="800" i="1" dirty="0" smtClean="0"/>
              <a:t>  Proteger riachos do gado</a:t>
            </a:r>
          </a:p>
          <a:p>
            <a:pPr>
              <a:buFontTx/>
              <a:buChar char="•"/>
            </a:pPr>
            <a:r>
              <a:rPr lang="pt-BR" sz="800" i="1" dirty="0" smtClean="0"/>
              <a:t> Eliminar e prevenir contra </a:t>
            </a:r>
          </a:p>
          <a:p>
            <a:r>
              <a:rPr lang="pt-BR" sz="800" i="1" dirty="0" smtClean="0"/>
              <a:t>plantas invasoras por meio de </a:t>
            </a:r>
          </a:p>
          <a:p>
            <a:r>
              <a:rPr lang="pt-BR" sz="800" i="1" dirty="0" smtClean="0"/>
              <a:t>uma cooperativa específica </a:t>
            </a:r>
          </a:p>
          <a:p>
            <a:pPr>
              <a:buFontTx/>
              <a:buChar char="•"/>
            </a:pPr>
            <a:r>
              <a:rPr lang="pt-BR" sz="800" i="1" dirty="0" smtClean="0"/>
              <a:t> Captar fundos para queimadas </a:t>
            </a:r>
          </a:p>
          <a:p>
            <a:r>
              <a:rPr lang="pt-BR" sz="800" i="1" dirty="0" smtClean="0"/>
              <a:t>    preventivas na Floresta Nacional</a:t>
            </a:r>
          </a:p>
          <a:p>
            <a:pPr>
              <a:buFontTx/>
              <a:buChar char="•"/>
            </a:pPr>
            <a:r>
              <a:rPr lang="pt-BR" sz="800" i="1" dirty="0" smtClean="0"/>
              <a:t>  Contratar guardas florestais para </a:t>
            </a:r>
          </a:p>
          <a:p>
            <a:r>
              <a:rPr lang="pt-BR" sz="800" i="1" dirty="0" smtClean="0"/>
              <a:t>coibir invasões</a:t>
            </a:r>
            <a:endParaRPr lang="en-US" sz="900" i="1" dirty="0"/>
          </a:p>
        </p:txBody>
      </p:sp>
      <p:sp>
        <p:nvSpPr>
          <p:cNvPr id="2210" name="Text Box 162"/>
          <p:cNvSpPr txBox="1">
            <a:spLocks noChangeArrowheads="1"/>
          </p:cNvSpPr>
          <p:nvPr/>
        </p:nvSpPr>
        <p:spPr bwMode="auto">
          <a:xfrm>
            <a:off x="152400" y="8915400"/>
            <a:ext cx="64008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900" dirty="0" smtClean="0"/>
              <a:t>       </a:t>
            </a:r>
            <a:r>
              <a:rPr lang="pt-BR" sz="900" dirty="0" smtClean="0"/>
              <a:t>Obs. Os três caminhos não são mutuamente excludentes.  As vezes precisa trilhar mais de uma rota para acabar com uma ameaça</a:t>
            </a:r>
            <a:endParaRPr lang="pt-BR" sz="900" dirty="0"/>
          </a:p>
        </p:txBody>
      </p:sp>
      <p:sp>
        <p:nvSpPr>
          <p:cNvPr id="2227" name="Text Box 179"/>
          <p:cNvSpPr txBox="1">
            <a:spLocks noChangeArrowheads="1"/>
          </p:cNvSpPr>
          <p:nvPr/>
        </p:nvSpPr>
        <p:spPr bwMode="auto">
          <a:xfrm>
            <a:off x="228600" y="1066800"/>
            <a:ext cx="1690688" cy="5334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91440" bIns="91440" anchor="ctr" anchorCtr="1"/>
          <a:lstStyle/>
          <a:p>
            <a:pPr algn="ctr">
              <a:spcBef>
                <a:spcPct val="50000"/>
              </a:spcBef>
            </a:pPr>
            <a:r>
              <a:rPr lang="pt-BR" sz="1400" b="1" dirty="0" smtClean="0"/>
              <a:t>Proteção Direta ou Manejo</a:t>
            </a:r>
            <a:endParaRPr lang="pt-BR" sz="1400" b="1" dirty="0"/>
          </a:p>
        </p:txBody>
      </p:sp>
      <p:sp>
        <p:nvSpPr>
          <p:cNvPr id="2228" name="Text Box 180"/>
          <p:cNvSpPr txBox="1">
            <a:spLocks noChangeArrowheads="1"/>
          </p:cNvSpPr>
          <p:nvPr/>
        </p:nvSpPr>
        <p:spPr bwMode="auto">
          <a:xfrm>
            <a:off x="2590800" y="1066800"/>
            <a:ext cx="1690688" cy="5334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91440" bIns="91440" anchor="ctr" anchorCtr="1"/>
          <a:lstStyle/>
          <a:p>
            <a:pPr algn="ctr">
              <a:spcBef>
                <a:spcPct val="50000"/>
              </a:spcBef>
            </a:pPr>
            <a:r>
              <a:rPr lang="pt-BR" sz="1400" b="1" dirty="0" smtClean="0"/>
              <a:t>“Ponto de Pressão”</a:t>
            </a:r>
            <a:endParaRPr lang="pt-BR" sz="1400" b="1" dirty="0"/>
          </a:p>
        </p:txBody>
      </p:sp>
      <p:sp>
        <p:nvSpPr>
          <p:cNvPr id="2229" name="Text Box 181"/>
          <p:cNvSpPr txBox="1">
            <a:spLocks noChangeArrowheads="1"/>
          </p:cNvSpPr>
          <p:nvPr/>
        </p:nvSpPr>
        <p:spPr bwMode="auto">
          <a:xfrm>
            <a:off x="5029200" y="1066800"/>
            <a:ext cx="1690688" cy="5334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91440" bIns="91440" anchor="ctr" anchorCtr="1"/>
          <a:lstStyle/>
          <a:p>
            <a:pPr algn="ctr">
              <a:spcBef>
                <a:spcPct val="50000"/>
              </a:spcBef>
            </a:pPr>
            <a:r>
              <a:rPr lang="pt-BR" sz="1400" b="1" dirty="0" smtClean="0"/>
              <a:t>Fator subjacente</a:t>
            </a:r>
            <a:endParaRPr lang="pt-BR" sz="1400" b="1" dirty="0"/>
          </a:p>
        </p:txBody>
      </p:sp>
      <p:sp>
        <p:nvSpPr>
          <p:cNvPr id="2230" name="Text Box 182"/>
          <p:cNvSpPr txBox="1">
            <a:spLocks noChangeArrowheads="1"/>
          </p:cNvSpPr>
          <p:nvPr/>
        </p:nvSpPr>
        <p:spPr bwMode="auto">
          <a:xfrm>
            <a:off x="685800" y="609600"/>
            <a:ext cx="5410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600" b="1" i="1" dirty="0" smtClean="0">
                <a:latin typeface="Arial" charset="0"/>
              </a:rPr>
              <a:t>Três “caminhos” para Reduzir Ameaças Críticas</a:t>
            </a:r>
            <a:endParaRPr lang="pt-BR" sz="1600" b="1" dirty="0"/>
          </a:p>
        </p:txBody>
      </p:sp>
      <p:sp>
        <p:nvSpPr>
          <p:cNvPr id="2231" name="Text Box 183"/>
          <p:cNvSpPr txBox="1">
            <a:spLocks noChangeArrowheads="1"/>
          </p:cNvSpPr>
          <p:nvPr/>
        </p:nvSpPr>
        <p:spPr bwMode="auto">
          <a:xfrm>
            <a:off x="228600" y="1600200"/>
            <a:ext cx="1690688" cy="7620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bIns="91440" anchorCtr="1"/>
          <a:lstStyle/>
          <a:p>
            <a:pPr algn="ctr">
              <a:spcBef>
                <a:spcPct val="50000"/>
              </a:spcBef>
            </a:pPr>
            <a:r>
              <a:rPr lang="pt-BR" sz="1000" b="1" dirty="0" smtClean="0"/>
              <a:t>Reduzir a ameaça requer proteção direta ou manejo ecológico de terra ou águas?</a:t>
            </a:r>
            <a:endParaRPr lang="pt-BR" b="1" dirty="0"/>
          </a:p>
        </p:txBody>
      </p:sp>
      <p:sp>
        <p:nvSpPr>
          <p:cNvPr id="2232" name="Text Box 184"/>
          <p:cNvSpPr txBox="1">
            <a:spLocks noChangeArrowheads="1"/>
          </p:cNvSpPr>
          <p:nvPr/>
        </p:nvSpPr>
        <p:spPr bwMode="auto">
          <a:xfrm>
            <a:off x="5029200" y="1600200"/>
            <a:ext cx="1690688" cy="7620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Ctr="1"/>
          <a:lstStyle/>
          <a:p>
            <a:pPr algn="ctr">
              <a:spcBef>
                <a:spcPct val="50000"/>
              </a:spcBef>
            </a:pPr>
            <a:r>
              <a:rPr lang="pt-BR" sz="1000" b="1" dirty="0" smtClean="0"/>
              <a:t>Para reduzir a ameaça é preciso abordar algum fator-chave subjacente relacionada  com ela?</a:t>
            </a:r>
            <a:endParaRPr lang="pt-BR" b="1" dirty="0"/>
          </a:p>
        </p:txBody>
      </p:sp>
      <p:sp>
        <p:nvSpPr>
          <p:cNvPr id="2233" name="Text Box 185"/>
          <p:cNvSpPr txBox="1">
            <a:spLocks noChangeArrowheads="1"/>
          </p:cNvSpPr>
          <p:nvPr/>
        </p:nvSpPr>
        <p:spPr bwMode="auto">
          <a:xfrm>
            <a:off x="2590800" y="41910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Quem á a figura ou órgão-chave com poder decisório que pode ou vai determinar ou influenciar o resultado final?</a:t>
            </a:r>
            <a:endParaRPr lang="pt-BR" sz="900" dirty="0"/>
          </a:p>
        </p:txBody>
      </p:sp>
      <p:sp>
        <p:nvSpPr>
          <p:cNvPr id="2234" name="Text Box 186"/>
          <p:cNvSpPr txBox="1">
            <a:spLocks noChangeArrowheads="1"/>
          </p:cNvSpPr>
          <p:nvPr/>
        </p:nvSpPr>
        <p:spPr bwMode="auto">
          <a:xfrm>
            <a:off x="2590800" y="48006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Qual outra autoridade o status legal está investido neles ou qual outra influencia eles exercem?</a:t>
            </a:r>
            <a:endParaRPr lang="pt-BR" sz="900" dirty="0"/>
          </a:p>
        </p:txBody>
      </p:sp>
      <p:sp>
        <p:nvSpPr>
          <p:cNvPr id="2235" name="Text Box 187"/>
          <p:cNvSpPr txBox="1">
            <a:spLocks noChangeArrowheads="1"/>
          </p:cNvSpPr>
          <p:nvPr/>
        </p:nvSpPr>
        <p:spPr bwMode="auto">
          <a:xfrm>
            <a:off x="2590800" y="54102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O que motiva eles?</a:t>
            </a:r>
            <a:endParaRPr lang="pt-BR" sz="900" dirty="0"/>
          </a:p>
        </p:txBody>
      </p:sp>
      <p:sp>
        <p:nvSpPr>
          <p:cNvPr id="2236" name="Text Box 188"/>
          <p:cNvSpPr txBox="1">
            <a:spLocks noChangeArrowheads="1"/>
          </p:cNvSpPr>
          <p:nvPr/>
        </p:nvSpPr>
        <p:spPr bwMode="auto">
          <a:xfrm>
            <a:off x="2590800" y="60198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800" dirty="0" smtClean="0"/>
              <a:t>Quais outras partes envolvidas poderiam sofrer os impactos da ameaça? Eles podem de fato influenciar o processo decisório?</a:t>
            </a:r>
            <a:endParaRPr lang="en-US" sz="800" dirty="0"/>
          </a:p>
        </p:txBody>
      </p:sp>
      <p:sp>
        <p:nvSpPr>
          <p:cNvPr id="2237" name="Text Box 189"/>
          <p:cNvSpPr txBox="1">
            <a:spLocks noChangeArrowheads="1"/>
          </p:cNvSpPr>
          <p:nvPr/>
        </p:nvSpPr>
        <p:spPr bwMode="auto">
          <a:xfrm>
            <a:off x="2590800" y="66294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Quais são os atores que serão beneficiados caso a ameaça se realizar? Eles podem ser neutralizadas</a:t>
            </a:r>
            <a:r>
              <a:rPr lang="en-US" sz="900" dirty="0" smtClean="0"/>
              <a:t>?</a:t>
            </a:r>
            <a:endParaRPr lang="en-US" sz="900" dirty="0"/>
          </a:p>
        </p:txBody>
      </p:sp>
      <p:sp>
        <p:nvSpPr>
          <p:cNvPr id="2238" name="Text Box 190"/>
          <p:cNvSpPr txBox="1">
            <a:spLocks noChangeArrowheads="1"/>
          </p:cNvSpPr>
          <p:nvPr/>
        </p:nvSpPr>
        <p:spPr bwMode="auto">
          <a:xfrm>
            <a:off x="2590800" y="72390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800" dirty="0" smtClean="0"/>
              <a:t>Quais as informações sobre a ameaça ou alternativas que precisam ser  disponibilizadas para influenciar tomadores de decisões/ outros atores|</a:t>
            </a:r>
            <a:endParaRPr lang="pt-BR" sz="800" dirty="0"/>
          </a:p>
        </p:txBody>
      </p:sp>
      <p:sp>
        <p:nvSpPr>
          <p:cNvPr id="2239" name="Text Box 191"/>
          <p:cNvSpPr txBox="1">
            <a:spLocks noChangeArrowheads="1"/>
          </p:cNvSpPr>
          <p:nvPr/>
        </p:nvSpPr>
        <p:spPr bwMode="auto">
          <a:xfrm>
            <a:off x="228600" y="41910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Qual a escala necessária para  que uma estratégia de gerenciamento efetivamente reduza a ameaça? (Ha, km etc.)</a:t>
            </a:r>
            <a:endParaRPr lang="pt-BR" sz="900" dirty="0"/>
          </a:p>
        </p:txBody>
      </p:sp>
      <p:sp>
        <p:nvSpPr>
          <p:cNvPr id="2240" name="Text Box 192"/>
          <p:cNvSpPr txBox="1">
            <a:spLocks noChangeArrowheads="1"/>
          </p:cNvSpPr>
          <p:nvPr/>
        </p:nvSpPr>
        <p:spPr bwMode="auto">
          <a:xfrm>
            <a:off x="228600" y="48006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800" dirty="0" smtClean="0"/>
              <a:t>Se for uma estratégia de proteção, qual é o grau de influência da lei  (e.g. taxas, arrendamento, direitos </a:t>
            </a:r>
            <a:r>
              <a:rPr lang="pt-BR" sz="800" dirty="0" err="1" smtClean="0"/>
              <a:t>aà</a:t>
            </a:r>
            <a:r>
              <a:rPr lang="pt-BR" sz="800" dirty="0" smtClean="0"/>
              <a:t> madeira, acordos de manejo)</a:t>
            </a:r>
            <a:endParaRPr lang="pt-BR" sz="800" dirty="0"/>
          </a:p>
        </p:txBody>
      </p:sp>
      <p:sp>
        <p:nvSpPr>
          <p:cNvPr id="2241" name="Text Box 193"/>
          <p:cNvSpPr txBox="1">
            <a:spLocks noChangeArrowheads="1"/>
          </p:cNvSpPr>
          <p:nvPr/>
        </p:nvSpPr>
        <p:spPr bwMode="auto">
          <a:xfrm>
            <a:off x="228600" y="54102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800" dirty="0" smtClean="0"/>
              <a:t>Se for uma estratégia de maneja, qual é o grau de aplicação necessário (remoção de  95% de animais ferais; limites cercados; queimas bienais)</a:t>
            </a:r>
            <a:endParaRPr lang="pt-BR" sz="800" dirty="0"/>
          </a:p>
        </p:txBody>
      </p:sp>
      <p:sp>
        <p:nvSpPr>
          <p:cNvPr id="2242" name="Text Box 194"/>
          <p:cNvSpPr txBox="1">
            <a:spLocks noChangeArrowheads="1"/>
          </p:cNvSpPr>
          <p:nvPr/>
        </p:nvSpPr>
        <p:spPr bwMode="auto">
          <a:xfrm>
            <a:off x="228600" y="60198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Quantos proprietários de terras envolvidos?  Quantos são públicos ou latifundiários e quais são suas % do total?</a:t>
            </a:r>
            <a:endParaRPr lang="pt-BR" sz="900" dirty="0"/>
          </a:p>
        </p:txBody>
      </p:sp>
      <p:sp>
        <p:nvSpPr>
          <p:cNvPr id="2243" name="Text Box 195"/>
          <p:cNvSpPr txBox="1">
            <a:spLocks noChangeArrowheads="1"/>
          </p:cNvSpPr>
          <p:nvPr/>
        </p:nvSpPr>
        <p:spPr bwMode="auto">
          <a:xfrm>
            <a:off x="228600" y="66294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800" dirty="0" smtClean="0"/>
              <a:t>Existem proprietários-chave ou outros interessados que precisam ser influenciados para viabilizar implementação da estratégia?</a:t>
            </a:r>
            <a:endParaRPr lang="pt-BR" sz="800" dirty="0"/>
          </a:p>
        </p:txBody>
      </p:sp>
      <p:sp>
        <p:nvSpPr>
          <p:cNvPr id="2244" name="Text Box 196"/>
          <p:cNvSpPr txBox="1">
            <a:spLocks noChangeArrowheads="1"/>
          </p:cNvSpPr>
          <p:nvPr/>
        </p:nvSpPr>
        <p:spPr bwMode="auto">
          <a:xfrm>
            <a:off x="228600" y="72390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O que motiva os donos de terras e outras partes interessadas importantes? </a:t>
            </a:r>
            <a:r>
              <a:rPr lang="pt-BR" sz="800" dirty="0" smtClean="0"/>
              <a:t>($$$, facilidade, seus pares, reconhecimento)</a:t>
            </a:r>
            <a:endParaRPr lang="pt-BR" sz="900" dirty="0"/>
          </a:p>
        </p:txBody>
      </p:sp>
      <p:sp>
        <p:nvSpPr>
          <p:cNvPr id="2246" name="Text Box 198"/>
          <p:cNvSpPr txBox="1">
            <a:spLocks noChangeArrowheads="1"/>
          </p:cNvSpPr>
          <p:nvPr/>
        </p:nvSpPr>
        <p:spPr bwMode="auto">
          <a:xfrm>
            <a:off x="5029200" y="41910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="ctr" anchorCtr="1"/>
          <a:lstStyle/>
          <a:p>
            <a:pPr algn="ctr">
              <a:spcBef>
                <a:spcPct val="50000"/>
              </a:spcBef>
            </a:pPr>
            <a:r>
              <a:rPr lang="pt-BR" sz="800" dirty="0" smtClean="0"/>
              <a:t>Existe um fator subjacente que é um </a:t>
            </a:r>
            <a:r>
              <a:rPr lang="pt-BR" sz="800" dirty="0" err="1" smtClean="0"/>
              <a:t>impulsionador-chave</a:t>
            </a:r>
            <a:r>
              <a:rPr lang="pt-BR" sz="800" dirty="0" smtClean="0"/>
              <a:t> da ameaça? (e.g. necessidade de renda, emprego, crescimento populacional, cultura)</a:t>
            </a:r>
            <a:endParaRPr lang="pt-BR" sz="800" dirty="0"/>
          </a:p>
        </p:txBody>
      </p:sp>
      <p:sp>
        <p:nvSpPr>
          <p:cNvPr id="2247" name="Text Box 199"/>
          <p:cNvSpPr txBox="1">
            <a:spLocks noChangeArrowheads="1"/>
          </p:cNvSpPr>
          <p:nvPr/>
        </p:nvSpPr>
        <p:spPr bwMode="auto">
          <a:xfrm>
            <a:off x="5029200" y="48006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É possível reduzir a ameaça localmente sem coibir ao fator motora?  </a:t>
            </a:r>
            <a:r>
              <a:rPr lang="pt-BR" sz="800" i="1" dirty="0" smtClean="0"/>
              <a:t>Se for, ir para  Proteção direta/ Manejo ou Ponto de Pressão</a:t>
            </a:r>
            <a:endParaRPr lang="pt-BR" sz="800" i="1" dirty="0"/>
          </a:p>
        </p:txBody>
      </p:sp>
      <p:sp>
        <p:nvSpPr>
          <p:cNvPr id="2248" name="Text Box 200"/>
          <p:cNvSpPr txBox="1">
            <a:spLocks noChangeArrowheads="1"/>
          </p:cNvSpPr>
          <p:nvPr/>
        </p:nvSpPr>
        <p:spPr bwMode="auto">
          <a:xfrm>
            <a:off x="5029200" y="54102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Se não for, será possível abordar  o fator, ou é forte de mais para superado? </a:t>
            </a:r>
            <a:r>
              <a:rPr lang="pt-BR" sz="800" i="1" dirty="0" smtClean="0"/>
              <a:t>Neste último caso reavaliar o engajamento </a:t>
            </a:r>
            <a:r>
              <a:rPr lang="pt-BR" sz="800" i="1" dirty="0" err="1" smtClean="0"/>
              <a:t>TNC</a:t>
            </a:r>
            <a:endParaRPr lang="pt-BR" sz="900" i="1" dirty="0"/>
          </a:p>
        </p:txBody>
      </p:sp>
      <p:sp>
        <p:nvSpPr>
          <p:cNvPr id="2249" name="Text Box 201"/>
          <p:cNvSpPr txBox="1">
            <a:spLocks noChangeArrowheads="1"/>
          </p:cNvSpPr>
          <p:nvPr/>
        </p:nvSpPr>
        <p:spPr bwMode="auto">
          <a:xfrm>
            <a:off x="5029200" y="60198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="ctr" anchorCtr="1"/>
          <a:lstStyle/>
          <a:p>
            <a:pPr algn="ctr">
              <a:spcBef>
                <a:spcPct val="50000"/>
              </a:spcBef>
            </a:pPr>
            <a:r>
              <a:rPr lang="pt-BR" sz="800" dirty="0" smtClean="0"/>
              <a:t>Existem outros fatores indiretos influenciando a ameaça  fortemente (práticas habituais, falta de conhecimento, esquivo de risco)</a:t>
            </a:r>
            <a:endParaRPr lang="pt-BR" sz="800" dirty="0"/>
          </a:p>
        </p:txBody>
      </p:sp>
      <p:sp>
        <p:nvSpPr>
          <p:cNvPr id="2250" name="Text Box 202"/>
          <p:cNvSpPr txBox="1">
            <a:spLocks noChangeArrowheads="1"/>
          </p:cNvSpPr>
          <p:nvPr/>
        </p:nvSpPr>
        <p:spPr bwMode="auto">
          <a:xfrm>
            <a:off x="5029200" y="66294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="ctr" anchorCtr="1"/>
          <a:lstStyle/>
          <a:p>
            <a:pPr algn="ctr">
              <a:spcBef>
                <a:spcPct val="50000"/>
              </a:spcBef>
            </a:pPr>
            <a:r>
              <a:rPr lang="pt-BR" sz="900" dirty="0" smtClean="0"/>
              <a:t>Quais atores devem ser engajados para abordar a força motora ou fator subjacente?  O que os motiva?</a:t>
            </a:r>
            <a:endParaRPr lang="pt-BR" sz="900" dirty="0"/>
          </a:p>
        </p:txBody>
      </p:sp>
      <p:sp>
        <p:nvSpPr>
          <p:cNvPr id="2251" name="Text Box 203"/>
          <p:cNvSpPr txBox="1">
            <a:spLocks noChangeArrowheads="1"/>
          </p:cNvSpPr>
          <p:nvPr/>
        </p:nvSpPr>
        <p:spPr bwMode="auto">
          <a:xfrm>
            <a:off x="5029200" y="7239000"/>
            <a:ext cx="1690688" cy="54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="ctr" anchorCtr="1"/>
          <a:lstStyle/>
          <a:p>
            <a:pPr algn="ctr">
              <a:spcBef>
                <a:spcPct val="50000"/>
              </a:spcBef>
            </a:pPr>
            <a:r>
              <a:rPr lang="pt-BR" sz="800" dirty="0" smtClean="0"/>
              <a:t>Quais ações são necessários para abordar a força subjacente ou outro fator.? Poderão ser desempenhadas  em escala e escopo adequados?</a:t>
            </a:r>
            <a:endParaRPr lang="pt-BR" sz="800" dirty="0"/>
          </a:p>
        </p:txBody>
      </p:sp>
      <p:sp>
        <p:nvSpPr>
          <p:cNvPr id="2254" name="AutoShape 206"/>
          <p:cNvSpPr>
            <a:spLocks noChangeArrowheads="1"/>
          </p:cNvSpPr>
          <p:nvPr/>
        </p:nvSpPr>
        <p:spPr bwMode="auto">
          <a:xfrm>
            <a:off x="2590800" y="2362200"/>
            <a:ext cx="1700213" cy="1295400"/>
          </a:xfrm>
          <a:prstGeom prst="flowChartProcess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5720" tIns="18288" rIns="45720" bIns="18288"/>
          <a:lstStyle/>
          <a:p>
            <a:r>
              <a:rPr lang="pt-BR" sz="700" i="1" u="sng" dirty="0" smtClean="0"/>
              <a:t>Exemplos</a:t>
            </a:r>
            <a:endParaRPr lang="pt-BR" sz="700" i="1" dirty="0" smtClean="0"/>
          </a:p>
          <a:p>
            <a:pPr>
              <a:buFontTx/>
              <a:buChar char="•"/>
            </a:pPr>
            <a:r>
              <a:rPr lang="pt-BR" sz="700" i="1" dirty="0" smtClean="0"/>
              <a:t> Obter legislação federal para </a:t>
            </a:r>
          </a:p>
          <a:p>
            <a:r>
              <a:rPr lang="pt-BR" sz="700" i="1" dirty="0" smtClean="0"/>
              <a:t>   desautorizar uma barragem</a:t>
            </a:r>
          </a:p>
          <a:p>
            <a:pPr>
              <a:buFontTx/>
              <a:buChar char="•"/>
            </a:pPr>
            <a:r>
              <a:rPr lang="pt-BR" sz="700" i="1" dirty="0" smtClean="0"/>
              <a:t> Influenciar o Ministro de Mineração</a:t>
            </a:r>
          </a:p>
          <a:p>
            <a:r>
              <a:rPr lang="pt-BR" sz="700" i="1" dirty="0" smtClean="0"/>
              <a:t>para negar permissão para exploração </a:t>
            </a:r>
          </a:p>
          <a:p>
            <a:r>
              <a:rPr lang="pt-BR" sz="700" i="1" dirty="0" smtClean="0"/>
              <a:t>mineral na Reserva</a:t>
            </a:r>
          </a:p>
          <a:p>
            <a:pPr>
              <a:buFontTx/>
              <a:buChar char="•"/>
            </a:pPr>
            <a:r>
              <a:rPr lang="pt-BR" sz="700" i="1" dirty="0" smtClean="0"/>
              <a:t> Munir o Conselho de Planejamento</a:t>
            </a:r>
          </a:p>
          <a:p>
            <a:r>
              <a:rPr lang="pt-BR" sz="700" i="1" dirty="0" smtClean="0"/>
              <a:t>com informações técnicas para </a:t>
            </a:r>
          </a:p>
          <a:p>
            <a:r>
              <a:rPr lang="pt-BR" sz="700" i="1" dirty="0" smtClean="0"/>
              <a:t>deter  uma nova indústria</a:t>
            </a:r>
          </a:p>
          <a:p>
            <a:pPr>
              <a:buFontTx/>
              <a:buChar char="•"/>
            </a:pPr>
            <a:r>
              <a:rPr lang="pt-BR" sz="700" i="1" dirty="0" smtClean="0"/>
              <a:t>  Influenciar o Banco Mundial  par que</a:t>
            </a:r>
          </a:p>
          <a:p>
            <a:r>
              <a:rPr lang="pt-BR" sz="700" i="1" dirty="0" smtClean="0"/>
              <a:t> estipule as condições $$$ para o projeto</a:t>
            </a:r>
          </a:p>
          <a:p>
            <a:endParaRPr lang="en-US" sz="900" i="1" dirty="0" smtClean="0"/>
          </a:p>
          <a:p>
            <a:endParaRPr lang="en-US" sz="900" i="1" dirty="0"/>
          </a:p>
        </p:txBody>
      </p:sp>
      <p:sp>
        <p:nvSpPr>
          <p:cNvPr id="2255" name="AutoShape 207"/>
          <p:cNvSpPr>
            <a:spLocks noChangeArrowheads="1"/>
          </p:cNvSpPr>
          <p:nvPr/>
        </p:nvSpPr>
        <p:spPr bwMode="auto">
          <a:xfrm>
            <a:off x="5029200" y="2362200"/>
            <a:ext cx="1700213" cy="1295400"/>
          </a:xfrm>
          <a:prstGeom prst="flowChartProcess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5720" tIns="18288" rIns="45720" bIns="18288"/>
          <a:lstStyle/>
          <a:p>
            <a:r>
              <a:rPr lang="pt-BR" sz="700" i="1" u="sng" dirty="0" smtClean="0"/>
              <a:t>Exemplos</a:t>
            </a:r>
            <a:endParaRPr lang="pt-BR" sz="700" i="1" dirty="0" smtClean="0"/>
          </a:p>
          <a:p>
            <a:pPr>
              <a:buFontTx/>
              <a:buChar char="•"/>
            </a:pPr>
            <a:r>
              <a:rPr lang="pt-BR" sz="700" i="1" dirty="0" smtClean="0"/>
              <a:t> Providenciar áreas de </a:t>
            </a:r>
            <a:r>
              <a:rPr lang="pt-BR" sz="700" i="1" smtClean="0"/>
              <a:t>pastagem adicionais </a:t>
            </a:r>
          </a:p>
          <a:p>
            <a:pPr>
              <a:buFontTx/>
              <a:buChar char="•"/>
            </a:pPr>
            <a:r>
              <a:rPr lang="pt-BR" sz="700" i="1" smtClean="0"/>
              <a:t>permitindo </a:t>
            </a:r>
            <a:r>
              <a:rPr lang="pt-BR" sz="700" i="1" dirty="0" smtClean="0"/>
              <a:t>que pecuaristas  </a:t>
            </a:r>
          </a:p>
          <a:p>
            <a:r>
              <a:rPr lang="pt-BR" sz="700" i="1" dirty="0" smtClean="0"/>
              <a:t>descansem seus pastos</a:t>
            </a:r>
          </a:p>
          <a:p>
            <a:pPr>
              <a:buFontTx/>
              <a:buChar char="•"/>
            </a:pPr>
            <a:r>
              <a:rPr lang="pt-BR" sz="700" i="1" dirty="0" smtClean="0"/>
              <a:t> Garantir uma renda  líquida </a:t>
            </a:r>
          </a:p>
          <a:p>
            <a:r>
              <a:rPr lang="pt-BR" sz="700" i="1" dirty="0" smtClean="0"/>
              <a:t>mínima par agricultores para </a:t>
            </a:r>
          </a:p>
          <a:p>
            <a:r>
              <a:rPr lang="pt-BR" sz="700" i="1" dirty="0" smtClean="0"/>
              <a:t>estimular Boas Práticas de Manejo</a:t>
            </a:r>
          </a:p>
          <a:p>
            <a:pPr>
              <a:buFontTx/>
              <a:buChar char="•"/>
            </a:pPr>
            <a:r>
              <a:rPr lang="pt-BR" sz="700" i="1" dirty="0" smtClean="0"/>
              <a:t> Desenvolver lavouras alternativas </a:t>
            </a:r>
          </a:p>
          <a:p>
            <a:r>
              <a:rPr lang="pt-BR" sz="700" i="1" dirty="0" smtClean="0"/>
              <a:t>de retorno rápido</a:t>
            </a:r>
          </a:p>
          <a:p>
            <a:pPr>
              <a:buFontTx/>
              <a:buChar char="•"/>
            </a:pPr>
            <a:r>
              <a:rPr lang="pt-BR" sz="700" i="1" dirty="0" smtClean="0"/>
              <a:t> Providenciar compartilha,mento de renda </a:t>
            </a:r>
          </a:p>
          <a:p>
            <a:r>
              <a:rPr lang="pt-BR" sz="700" i="1" dirty="0" smtClean="0"/>
              <a:t>do Parque entre patrulhas comunitários</a:t>
            </a:r>
            <a:endParaRPr lang="pt-BR" sz="700" i="1" dirty="0"/>
          </a:p>
        </p:txBody>
      </p:sp>
      <p:sp>
        <p:nvSpPr>
          <p:cNvPr id="2256" name="AutoShape 208"/>
          <p:cNvSpPr>
            <a:spLocks noChangeArrowheads="1"/>
          </p:cNvSpPr>
          <p:nvPr/>
        </p:nvSpPr>
        <p:spPr bwMode="auto">
          <a:xfrm>
            <a:off x="228600" y="3733800"/>
            <a:ext cx="1676400" cy="381000"/>
          </a:xfrm>
          <a:prstGeom prst="flowChartAlternateProcess">
            <a:avLst/>
          </a:prstGeom>
          <a:solidFill>
            <a:srgbClr val="DDDDDD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400" b="1" i="1" dirty="0" smtClean="0">
                <a:latin typeface="Arial" charset="0"/>
              </a:rPr>
              <a:t>Perguntas-chave</a:t>
            </a:r>
            <a:endParaRPr lang="pt-BR" sz="1400" b="1" i="1" dirty="0">
              <a:latin typeface="Arial" charset="0"/>
            </a:endParaRPr>
          </a:p>
        </p:txBody>
      </p:sp>
      <p:sp>
        <p:nvSpPr>
          <p:cNvPr id="2257" name="AutoShape 209"/>
          <p:cNvSpPr>
            <a:spLocks noChangeArrowheads="1"/>
          </p:cNvSpPr>
          <p:nvPr/>
        </p:nvSpPr>
        <p:spPr bwMode="auto">
          <a:xfrm>
            <a:off x="2590800" y="3733800"/>
            <a:ext cx="1676400" cy="381000"/>
          </a:xfrm>
          <a:prstGeom prst="flowChartAlternateProcess">
            <a:avLst/>
          </a:prstGeom>
          <a:solidFill>
            <a:srgbClr val="DDDDDD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400" b="1" i="1" dirty="0" smtClean="0">
                <a:latin typeface="Arial" charset="0"/>
              </a:rPr>
              <a:t>Perguntas-chave</a:t>
            </a:r>
            <a:endParaRPr lang="pt-BR" sz="1400" b="1" i="1" dirty="0">
              <a:latin typeface="Arial" charset="0"/>
            </a:endParaRPr>
          </a:p>
        </p:txBody>
      </p:sp>
      <p:sp>
        <p:nvSpPr>
          <p:cNvPr id="2258" name="AutoShape 210"/>
          <p:cNvSpPr>
            <a:spLocks noChangeArrowheads="1"/>
          </p:cNvSpPr>
          <p:nvPr/>
        </p:nvSpPr>
        <p:spPr bwMode="auto">
          <a:xfrm>
            <a:off x="5029200" y="3733800"/>
            <a:ext cx="1676400" cy="381000"/>
          </a:xfrm>
          <a:prstGeom prst="flowChartAlternateProcess">
            <a:avLst/>
          </a:prstGeom>
          <a:solidFill>
            <a:srgbClr val="DDDDDD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400" b="1" i="1" smtClean="0">
                <a:latin typeface="Arial" charset="0"/>
              </a:rPr>
              <a:t>Perguntas-chave</a:t>
            </a:r>
            <a:endParaRPr lang="pt-BR" sz="1400" b="1" i="1" dirty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941</TotalTime>
  <Words>641</Words>
  <Application>Microsoft Office PowerPoint</Application>
  <PresentationFormat>Apresentação na tela (4:3)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Blank Presentation</vt:lpstr>
      <vt:lpstr>Apresentação do PowerPoint</vt:lpstr>
    </vt:vector>
  </TitlesOfParts>
  <Company>The Nature Conservancy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Greg Low</dc:creator>
  <cp:lastModifiedBy>Anita Diederichsen</cp:lastModifiedBy>
  <cp:revision>66</cp:revision>
  <cp:lastPrinted>2002-09-11T16:03:23Z</cp:lastPrinted>
  <dcterms:created xsi:type="dcterms:W3CDTF">2002-02-22T19:17:36Z</dcterms:created>
  <dcterms:modified xsi:type="dcterms:W3CDTF">2014-05-25T21:09:58Z</dcterms:modified>
</cp:coreProperties>
</file>