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handoutMasterIdLst>
    <p:handoutMasterId r:id="rId23"/>
  </p:handoutMasterIdLst>
  <p:sldIdLst>
    <p:sldId id="281" r:id="rId2"/>
    <p:sldId id="297" r:id="rId3"/>
    <p:sldId id="277" r:id="rId4"/>
    <p:sldId id="287" r:id="rId5"/>
    <p:sldId id="289" r:id="rId6"/>
    <p:sldId id="298" r:id="rId7"/>
    <p:sldId id="295" r:id="rId8"/>
    <p:sldId id="278" r:id="rId9"/>
    <p:sldId id="290" r:id="rId10"/>
    <p:sldId id="291" r:id="rId11"/>
    <p:sldId id="271" r:id="rId12"/>
    <p:sldId id="292" r:id="rId13"/>
    <p:sldId id="293" r:id="rId14"/>
    <p:sldId id="294" r:id="rId15"/>
    <p:sldId id="273" r:id="rId16"/>
    <p:sldId id="275" r:id="rId17"/>
    <p:sldId id="274" r:id="rId18"/>
    <p:sldId id="280" r:id="rId19"/>
    <p:sldId id="285" r:id="rId20"/>
    <p:sldId id="296" r:id="rId2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100" d="100"/>
          <a:sy n="100" d="100"/>
        </p:scale>
        <p:origin x="133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9" d="100"/>
          <a:sy n="79" d="100"/>
        </p:scale>
        <p:origin x="39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lang="en-AU">
                <a:latin typeface="Trebuchet MS" panose="020B0603020202020204" pitchFamily="34" charset="0"/>
              </a:rPr>
              <a:t>Area and Dream</a:t>
            </a:r>
            <a:endParaRPr lang="en-AU" dirty="0">
              <a:latin typeface="Trebuchet MS" panose="020B0603020202020204" pitchFamily="34" charset="0"/>
            </a:endParaRP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929072D-8E45-4311-9920-46DBD0F7F6F5}" type="slidenum">
              <a:rPr lang="en-AU" smtClean="0">
                <a:latin typeface="Trebuchet MS" panose="020B0603020202020204" pitchFamily="34" charset="0"/>
              </a:rPr>
              <a:t>‹#›</a:t>
            </a:fld>
            <a:endParaRPr lang="en-AU" dirty="0">
              <a:latin typeface="Trebuchet MS" panose="020B0603020202020204" pitchFamily="34" charset="0"/>
            </a:endParaRPr>
          </a:p>
        </p:txBody>
      </p:sp>
    </p:spTree>
    <p:extLst>
      <p:ext uri="{BB962C8B-B14F-4D97-AF65-F5344CB8AC3E}">
        <p14:creationId xmlns:p14="http://schemas.microsoft.com/office/powerpoint/2010/main" val="367065156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anose="020B0603020202020204" pitchFamily="34" charset="0"/>
              </a:defRPr>
            </a:lvl1pPr>
          </a:lstStyle>
          <a:p>
            <a:r>
              <a:rPr lang="en-AU"/>
              <a:t>Area and Dream</a:t>
            </a:r>
            <a:endParaRPr lang="en-AU"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anose="020B0603020202020204" pitchFamily="34" charset="0"/>
              </a:defRPr>
            </a:lvl1pPr>
          </a:lstStyle>
          <a:p>
            <a:r>
              <a:rPr lang="en-US"/>
              <a:t>October 2016</a:t>
            </a:r>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Trebuchet MS" panose="020B0603020202020204" pitchFamily="34" charset="0"/>
              </a:defRPr>
            </a:lvl1pPr>
          </a:lstStyle>
          <a:p>
            <a:r>
              <a:rPr lang="en-AU"/>
              <a:t>HCP Resources</a:t>
            </a:r>
            <a:endParaRPr lang="en-AU"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Trebuchet MS" panose="020B0603020202020204" pitchFamily="34" charset="0"/>
              </a:defRPr>
            </a:lvl1pPr>
          </a:lstStyle>
          <a:p>
            <a:fld id="{6E014CF4-A1A7-4A87-9DF1-94F9CE1B4477}" type="slidenum">
              <a:rPr lang="en-AU" smtClean="0"/>
              <a:pPr/>
              <a:t>‹#›</a:t>
            </a:fld>
            <a:endParaRPr lang="en-AU" dirty="0"/>
          </a:p>
        </p:txBody>
      </p:sp>
    </p:spTree>
    <p:extLst>
      <p:ext uri="{BB962C8B-B14F-4D97-AF65-F5344CB8AC3E}">
        <p14:creationId xmlns:p14="http://schemas.microsoft.com/office/powerpoint/2010/main" val="1929076418"/>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Area and Dream</a:t>
            </a:r>
            <a:endParaRPr lang="en-US" dirty="0">
              <a:solidFill>
                <a:prstClr val="black"/>
              </a:solidFill>
              <a:latin typeface="Trebuchet MS" panose="020B0603020202020204" pitchFamily="34" charset="0"/>
            </a:endParaRP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October 2016</a:t>
            </a:r>
            <a:endParaRPr lang="en-US" dirty="0">
              <a:solidFill>
                <a:prstClr val="black"/>
              </a:solidFill>
              <a:latin typeface="Trebuchet MS" panose="020B0603020202020204" pitchFamily="34" charset="0"/>
            </a:endParaRP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prstClr val="black"/>
                </a:solidFill>
                <a:latin typeface="Trebuchet MS" panose="020B0603020202020204" pitchFamily="34" charset="0"/>
              </a:rPr>
              <a:t>HCP Resources</a:t>
            </a:r>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2727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7408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6569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465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6569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0875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61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61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32934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3293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6247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Pre-planning is 1</a:t>
            </a:r>
            <a:r>
              <a:rPr lang="en-AU" baseline="30000" dirty="0"/>
              <a:t>st</a:t>
            </a:r>
            <a:r>
              <a:rPr lang="en-AU" dirty="0"/>
              <a:t> step, irrespective of the ‘entry point’</a:t>
            </a:r>
          </a:p>
        </p:txBody>
      </p:sp>
      <p:sp>
        <p:nvSpPr>
          <p:cNvPr id="4" name="Header Placeholder 3"/>
          <p:cNvSpPr>
            <a:spLocks noGrp="1"/>
          </p:cNvSpPr>
          <p:nvPr>
            <p:ph type="hdr" sz="quarter" idx="10"/>
          </p:nvPr>
        </p:nvSpPr>
        <p:spPr/>
        <p:txBody>
          <a:bodyPr/>
          <a:lstStyle/>
          <a:p>
            <a:pPr>
              <a:defRPr/>
            </a:pPr>
            <a:r>
              <a:rPr lang="en-US"/>
              <a:t>Area and Dream</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129729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6569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46574" y="4861441"/>
            <a:ext cx="5206153" cy="4605576"/>
          </a:xfrm>
        </p:spPr>
        <p:txBody>
          <a:bodyPr/>
          <a:lstStyle/>
          <a:p>
            <a:endParaRPr lang="en-US"/>
          </a:p>
        </p:txBody>
      </p:sp>
    </p:spTree>
    <p:extLst>
      <p:ext uri="{BB962C8B-B14F-4D97-AF65-F5344CB8AC3E}">
        <p14:creationId xmlns:p14="http://schemas.microsoft.com/office/powerpoint/2010/main" val="94971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xfrm>
            <a:off x="993775" y="768350"/>
            <a:ext cx="5114925" cy="3836988"/>
          </a:xfrm>
          <a:ln/>
        </p:spPr>
      </p:sp>
      <p:sp>
        <p:nvSpPr>
          <p:cNvPr id="798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211601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xfrm>
            <a:off x="993775" y="768350"/>
            <a:ext cx="5114925" cy="3836988"/>
          </a:xfrm>
          <a:ln/>
        </p:spPr>
      </p:sp>
      <p:sp>
        <p:nvSpPr>
          <p:cNvPr id="7987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val="12198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76569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7408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Date Placeholder 4"/>
          <p:cNvSpPr>
            <a:spLocks noGrp="1"/>
          </p:cNvSpPr>
          <p:nvPr>
            <p:ph type="dt" idx="11"/>
          </p:nvPr>
        </p:nvSpPr>
        <p:spPr/>
        <p:txBody>
          <a:bodyPr/>
          <a:lstStyle/>
          <a:p>
            <a:r>
              <a:rPr lang="en-US"/>
              <a:t>October 2016</a:t>
            </a:r>
            <a:endParaRPr lang="en-AU"/>
          </a:p>
        </p:txBody>
      </p:sp>
      <p:sp>
        <p:nvSpPr>
          <p:cNvPr id="6" name="Footer Placeholder 5"/>
          <p:cNvSpPr>
            <a:spLocks noGrp="1"/>
          </p:cNvSpPr>
          <p:nvPr>
            <p:ph type="ftr" sz="quarter" idx="12"/>
          </p:nvPr>
        </p:nvSpPr>
        <p:spPr/>
        <p:txBody>
          <a:bodyPr/>
          <a:lstStyle/>
          <a:p>
            <a:r>
              <a:rPr lang="en-AU"/>
              <a:t>HCP Resources</a:t>
            </a:r>
          </a:p>
        </p:txBody>
      </p:sp>
      <p:sp>
        <p:nvSpPr>
          <p:cNvPr id="7" name="Header Placeholder 6"/>
          <p:cNvSpPr>
            <a:spLocks noGrp="1"/>
          </p:cNvSpPr>
          <p:nvPr>
            <p:ph type="hdr" sz="quarter" idx="13"/>
          </p:nvPr>
        </p:nvSpPr>
        <p:spPr/>
        <p:txBody>
          <a:bodyPr/>
          <a:lstStyle/>
          <a:p>
            <a:r>
              <a:rPr lang="en-AU"/>
              <a:t>Area and Dream</a:t>
            </a:r>
          </a:p>
        </p:txBody>
      </p:sp>
    </p:spTree>
    <p:extLst>
      <p:ext uri="{BB962C8B-B14F-4D97-AF65-F5344CB8AC3E}">
        <p14:creationId xmlns:p14="http://schemas.microsoft.com/office/powerpoint/2010/main" val="56826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4935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5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052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30/01/2017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3575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84422715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 xmlns:a16="http://schemas.microsoft.com/office/drawing/2014/main" val="20000"/>
                    </a:ext>
                  </a:extLst>
                </a:gridCol>
                <a:gridCol w="6290619">
                  <a:extLst>
                    <a:ext uri="{9D8B030D-6E8A-4147-A177-3AD203B41FA5}">
                      <a16:colId xmlns=""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0328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199185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48394562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 xmlns:a16="http://schemas.microsoft.com/office/drawing/2014/main" val="20000"/>
                    </a:ext>
                  </a:extLst>
                </a:gridCol>
                <a:gridCol w="6290619">
                  <a:extLst>
                    <a:ext uri="{9D8B030D-6E8A-4147-A177-3AD203B41FA5}">
                      <a16:colId xmlns=""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2"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63047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309357211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 xmlns:a16="http://schemas.microsoft.com/office/drawing/2014/main" val="20000"/>
                    </a:ext>
                  </a:extLst>
                </a:gridCol>
                <a:gridCol w="6290619">
                  <a:extLst>
                    <a:ext uri="{9D8B030D-6E8A-4147-A177-3AD203B41FA5}">
                      <a16:colId xmlns=""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4"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66161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242822131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 xmlns:a16="http://schemas.microsoft.com/office/drawing/2014/main" val="20000"/>
                    </a:ext>
                  </a:extLst>
                </a:gridCol>
                <a:gridCol w="6290619">
                  <a:extLst>
                    <a:ext uri="{9D8B030D-6E8A-4147-A177-3AD203B41FA5}">
                      <a16:colId xmlns=""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0"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7217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3259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9811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30/01/2017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3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pPr fontAlgn="base">
              <a:spcBef>
                <a:spcPct val="0"/>
              </a:spcBef>
              <a:spcAft>
                <a:spcPct val="0"/>
              </a:spcAft>
            </a:pPr>
            <a:fld id="{D2FFA6C8-53F6-483E-9B52-088DA563EE7C}" type="datetimeFigureOut">
              <a:rPr lang="en-AU" smtClean="0">
                <a:solidFill>
                  <a:prstClr val="black">
                    <a:tint val="75000"/>
                  </a:prstClr>
                </a:solidFill>
              </a:rPr>
              <a:pPr fontAlgn="base">
                <a:spcBef>
                  <a:spcPct val="0"/>
                </a:spcBef>
                <a:spcAft>
                  <a:spcPct val="0"/>
                </a:spcAft>
              </a:pPr>
              <a:t>30/01/2017</a:t>
            </a:fld>
            <a:endParaRPr lang="en-AU"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pPr fontAlgn="base">
              <a:spcBef>
                <a:spcPct val="0"/>
              </a:spcBef>
              <a:spcAft>
                <a:spcPct val="0"/>
              </a:spcAft>
            </a:pPr>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pPr fontAlgn="base">
              <a:spcBef>
                <a:spcPct val="0"/>
              </a:spcBef>
              <a:spcAft>
                <a:spcPct val="0"/>
              </a:spcAft>
            </a:pPr>
            <a:fld id="{C68751B1-54F1-4125-BB9F-399660C83ACC}" type="slidenum">
              <a:rPr lang="en-AU" smtClean="0">
                <a:solidFill>
                  <a:prstClr val="black">
                    <a:tint val="75000"/>
                  </a:prstClr>
                </a:solidFill>
              </a:rPr>
              <a:pPr fontAlgn="base">
                <a:spcBef>
                  <a:spcPct val="0"/>
                </a:spcBef>
                <a:spcAft>
                  <a:spcPct val="0"/>
                </a:spcAft>
              </a:pPr>
              <a:t>‹#›</a:t>
            </a:fld>
            <a:endParaRPr lang="en-AU" dirty="0">
              <a:solidFill>
                <a:prstClr val="black">
                  <a:tint val="75000"/>
                </a:prstClr>
              </a:solidFill>
            </a:endParaRPr>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27369953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87975"/>
            <a:ext cx="7772400" cy="1470025"/>
          </a:xfrm>
        </p:spPr>
        <p:txBody>
          <a:bodyPr/>
          <a:lstStyle/>
          <a:p>
            <a:r>
              <a:rPr lang="en-AU" sz="4400" dirty="0"/>
              <a:t>Dream and  Area</a:t>
            </a:r>
          </a:p>
        </p:txBody>
      </p:sp>
      <p:sp>
        <p:nvSpPr>
          <p:cNvPr id="3" name="Subtitle 2"/>
          <p:cNvSpPr>
            <a:spLocks noGrp="1"/>
          </p:cNvSpPr>
          <p:nvPr>
            <p:ph type="subTitle" idx="1"/>
          </p:nvPr>
        </p:nvSpPr>
        <p:spPr>
          <a:xfrm>
            <a:off x="971600" y="188640"/>
            <a:ext cx="6400800" cy="1126976"/>
          </a:xfrm>
        </p:spPr>
        <p:txBody>
          <a:bodyPr>
            <a:normAutofit/>
          </a:bodyPr>
          <a:lstStyle/>
          <a:p>
            <a:r>
              <a:rPr lang="en-AU" sz="4800" dirty="0"/>
              <a:t>Vision and Scope</a:t>
            </a:r>
          </a:p>
        </p:txBody>
      </p:sp>
    </p:spTree>
    <p:extLst>
      <p:ext uri="{BB962C8B-B14F-4D97-AF65-F5344CB8AC3E}">
        <p14:creationId xmlns:p14="http://schemas.microsoft.com/office/powerpoint/2010/main" val="35923258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04899" y="2057400"/>
            <a:ext cx="7211517" cy="3046988"/>
          </a:xfrm>
          <a:prstGeom prst="rect">
            <a:avLst/>
          </a:prstGeom>
        </p:spPr>
        <p:txBody>
          <a:bodyPr wrap="square">
            <a:spAutoFit/>
          </a:bodyPr>
          <a:lstStyle/>
          <a:p>
            <a:r>
              <a:rPr lang="en-AU" sz="2400" b="1" dirty="0">
                <a:solidFill>
                  <a:prstClr val="black"/>
                </a:solidFill>
                <a:latin typeface="Trebuchet MS" panose="020B0603020202020204" pitchFamily="34" charset="0"/>
              </a:rPr>
              <a:t>Yangtze Basin – </a:t>
            </a:r>
            <a:br>
              <a:rPr lang="en-AU" sz="2400" b="1" dirty="0">
                <a:solidFill>
                  <a:prstClr val="black"/>
                </a:solidFill>
                <a:latin typeface="Trebuchet MS" panose="020B0603020202020204" pitchFamily="34" charset="0"/>
              </a:rPr>
            </a:br>
            <a:r>
              <a:rPr lang="en-AU" sz="2400" dirty="0">
                <a:solidFill>
                  <a:prstClr val="black"/>
                </a:solidFill>
                <a:latin typeface="Trebuchet MS" panose="020B0603020202020204" pitchFamily="34" charset="0"/>
              </a:rPr>
              <a:t>"A region where a living river links the Tibetan Plateau and the Pacific; where people thrive in harmony with nature, pandas play in the forests, children swim with dolphins and fish in the clear water, pheasants dance among the rhododendrons, and the cranes sing at sunrise. A region where natural cycles sustain a rich and ancient culture." </a:t>
            </a:r>
          </a:p>
        </p:txBody>
      </p:sp>
      <p:sp>
        <p:nvSpPr>
          <p:cNvPr id="8"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10"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spTree>
    <p:extLst>
      <p:ext uri="{BB962C8B-B14F-4D97-AF65-F5344CB8AC3E}">
        <p14:creationId xmlns:p14="http://schemas.microsoft.com/office/powerpoint/2010/main" val="1955409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AU" dirty="0"/>
              <a:t>Why do this step?</a:t>
            </a:r>
          </a:p>
          <a:p>
            <a:pPr lvl="1"/>
            <a:r>
              <a:rPr lang="en-AU" dirty="0"/>
              <a:t>Define the boundaries of your project and what you want to do</a:t>
            </a:r>
          </a:p>
          <a:p>
            <a:pPr lvl="1"/>
            <a:r>
              <a:rPr lang="en-AU" dirty="0"/>
              <a:t>Helpful to be clear about where you are not going to be working – particularly when talking to neighbouring land holders, or other stakeholders</a:t>
            </a:r>
            <a:r>
              <a:rPr lang="en-AU" dirty="0" smtClean="0"/>
              <a:t>.</a:t>
            </a:r>
          </a:p>
          <a:p>
            <a:pPr lvl="1"/>
            <a:r>
              <a:rPr lang="en-AU" dirty="0" smtClean="0"/>
              <a:t>May start with one scope as sub-set of </a:t>
            </a:r>
            <a:r>
              <a:rPr lang="en-AU" smtClean="0"/>
              <a:t>larger process</a:t>
            </a:r>
            <a:endParaRPr lang="en-AU" dirty="0"/>
          </a:p>
          <a:p>
            <a:r>
              <a:rPr lang="en-AU" dirty="0">
                <a:solidFill>
                  <a:schemeClr val="bg1"/>
                </a:solidFill>
              </a:rPr>
              <a:t>Approaches</a:t>
            </a:r>
          </a:p>
          <a:p>
            <a:pPr lvl="1"/>
            <a:r>
              <a:rPr lang="en-AU" dirty="0">
                <a:solidFill>
                  <a:schemeClr val="bg1"/>
                </a:solidFill>
              </a:rPr>
              <a:t>Community mapping – where, what, how important – fuzzy mapping</a:t>
            </a:r>
          </a:p>
          <a:p>
            <a:pPr lvl="1"/>
            <a:r>
              <a:rPr lang="en-AU" dirty="0">
                <a:solidFill>
                  <a:schemeClr val="bg1"/>
                </a:solidFill>
              </a:rPr>
              <a:t>Background reports</a:t>
            </a: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dirty="0"/>
              <a:t>Scope</a:t>
            </a:r>
          </a:p>
        </p:txBody>
      </p:sp>
      <p:sp>
        <p:nvSpPr>
          <p:cNvPr id="6" name="Text Placeholder 5"/>
          <p:cNvSpPr>
            <a:spLocks noGrp="1"/>
          </p:cNvSpPr>
          <p:nvPr>
            <p:ph type="body" sz="quarter" idx="15"/>
          </p:nvPr>
        </p:nvSpPr>
        <p:spPr/>
        <p:txBody>
          <a:bodyPr anchor="ct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3915792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04800" y="2007549"/>
            <a:ext cx="4191000" cy="3733800"/>
          </a:xfrm>
          <a:prstGeom prst="rect">
            <a:avLst/>
          </a:prstGeom>
          <a:noFill/>
          <a:ln w="9525">
            <a:noFill/>
            <a:miter lim="800000"/>
            <a:headEnd/>
            <a:tailEnd/>
          </a:ln>
          <a:effectLst/>
        </p:spPr>
        <p:txBody>
          <a:bodyPr/>
          <a:lstStyle/>
          <a:p>
            <a:pPr marL="342900" indent="-342900" algn="ctr">
              <a:spcBef>
                <a:spcPct val="20000"/>
              </a:spcBef>
            </a:pPr>
            <a:r>
              <a:rPr lang="en-US" sz="2400" u="sng" dirty="0">
                <a:latin typeface="Trebuchet MS" panose="020B0603020202020204" pitchFamily="34" charset="0"/>
              </a:rPr>
              <a:t>SINGLE AREA</a:t>
            </a:r>
          </a:p>
          <a:p>
            <a:pPr marL="342900" indent="-342900">
              <a:buFontTx/>
              <a:buChar char="•"/>
            </a:pPr>
            <a:r>
              <a:rPr lang="en-US" sz="2400" dirty="0">
                <a:latin typeface="Trebuchet MS" panose="020B0603020202020204" pitchFamily="34" charset="0"/>
              </a:rPr>
              <a:t>Priority Areas</a:t>
            </a:r>
          </a:p>
        </p:txBody>
      </p:sp>
      <p:grpSp>
        <p:nvGrpSpPr>
          <p:cNvPr id="2" name="Group 4"/>
          <p:cNvGrpSpPr>
            <a:grpSpLocks/>
          </p:cNvGrpSpPr>
          <p:nvPr/>
        </p:nvGrpSpPr>
        <p:grpSpPr bwMode="auto">
          <a:xfrm>
            <a:off x="385763" y="3226749"/>
            <a:ext cx="4795837" cy="2514600"/>
            <a:chOff x="243" y="2496"/>
            <a:chExt cx="3021" cy="1584"/>
          </a:xfrm>
        </p:grpSpPr>
        <p:sp>
          <p:nvSpPr>
            <p:cNvPr id="15365" name="AutoShape 5"/>
            <p:cNvSpPr>
              <a:spLocks noChangeArrowheads="1"/>
            </p:cNvSpPr>
            <p:nvPr/>
          </p:nvSpPr>
          <p:spPr bwMode="auto">
            <a:xfrm rot="-318567">
              <a:off x="243" y="2496"/>
              <a:ext cx="3021" cy="1584"/>
            </a:xfrm>
            <a:prstGeom prst="flowChartSummingJunction">
              <a:avLst/>
            </a:prstGeom>
            <a:solidFill>
              <a:srgbClr val="99FFCC"/>
            </a:solidFill>
            <a:ln w="19050">
              <a:noFill/>
              <a:round/>
              <a:headEnd/>
              <a:tailEnd/>
            </a:ln>
            <a:effectLst/>
          </p:spPr>
          <p:txBody>
            <a:bodyPr wrap="none" anchor="ctr"/>
            <a:lstStyle/>
            <a:p>
              <a:endParaRPr lang="en-US" dirty="0">
                <a:latin typeface="Trebuchet MS" panose="020B0603020202020204" pitchFamily="34" charset="0"/>
              </a:endParaRPr>
            </a:p>
          </p:txBody>
        </p:sp>
        <p:sp>
          <p:nvSpPr>
            <p:cNvPr id="15366" name="Oval 6"/>
            <p:cNvSpPr>
              <a:spLocks noChangeArrowheads="1"/>
            </p:cNvSpPr>
            <p:nvPr/>
          </p:nvSpPr>
          <p:spPr bwMode="auto">
            <a:xfrm>
              <a:off x="1973" y="3709"/>
              <a:ext cx="192"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7" name="Oval 7"/>
            <p:cNvSpPr>
              <a:spLocks noChangeArrowheads="1"/>
            </p:cNvSpPr>
            <p:nvPr/>
          </p:nvSpPr>
          <p:spPr bwMode="auto">
            <a:xfrm>
              <a:off x="2413" y="3709"/>
              <a:ext cx="192"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8" name="Oval 8"/>
            <p:cNvSpPr>
              <a:spLocks noChangeArrowheads="1"/>
            </p:cNvSpPr>
            <p:nvPr/>
          </p:nvSpPr>
          <p:spPr bwMode="auto">
            <a:xfrm>
              <a:off x="2962" y="3137"/>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9" name="Oval 9"/>
            <p:cNvSpPr>
              <a:spLocks noChangeArrowheads="1"/>
            </p:cNvSpPr>
            <p:nvPr/>
          </p:nvSpPr>
          <p:spPr bwMode="auto">
            <a:xfrm rot="-1400974">
              <a:off x="2687" y="2800"/>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0" name="Oval 10"/>
            <p:cNvSpPr>
              <a:spLocks noChangeArrowheads="1"/>
            </p:cNvSpPr>
            <p:nvPr/>
          </p:nvSpPr>
          <p:spPr bwMode="auto">
            <a:xfrm>
              <a:off x="984" y="3878"/>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1" name="Oval 11"/>
            <p:cNvSpPr>
              <a:spLocks noChangeArrowheads="1"/>
            </p:cNvSpPr>
            <p:nvPr/>
          </p:nvSpPr>
          <p:spPr bwMode="auto">
            <a:xfrm>
              <a:off x="627" y="3709"/>
              <a:ext cx="193"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2" name="Oval 12"/>
            <p:cNvSpPr>
              <a:spLocks noChangeArrowheads="1"/>
            </p:cNvSpPr>
            <p:nvPr/>
          </p:nvSpPr>
          <p:spPr bwMode="auto">
            <a:xfrm>
              <a:off x="518" y="3372"/>
              <a:ext cx="192" cy="102"/>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sp>
          <p:nvSpPr>
            <p:cNvPr id="15373" name="Oval 13"/>
            <p:cNvSpPr>
              <a:spLocks noChangeArrowheads="1"/>
            </p:cNvSpPr>
            <p:nvPr/>
          </p:nvSpPr>
          <p:spPr bwMode="auto">
            <a:xfrm rot="624264">
              <a:off x="1753" y="3507"/>
              <a:ext cx="193" cy="101"/>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sp>
          <p:nvSpPr>
            <p:cNvPr id="15374" name="Oval 14"/>
            <p:cNvSpPr>
              <a:spLocks noChangeArrowheads="1"/>
            </p:cNvSpPr>
            <p:nvPr/>
          </p:nvSpPr>
          <p:spPr bwMode="auto">
            <a:xfrm>
              <a:off x="2741" y="3002"/>
              <a:ext cx="193" cy="100"/>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grpSp>
      <p:grpSp>
        <p:nvGrpSpPr>
          <p:cNvPr id="3" name="Group 15"/>
          <p:cNvGrpSpPr>
            <a:grpSpLocks/>
          </p:cNvGrpSpPr>
          <p:nvPr/>
        </p:nvGrpSpPr>
        <p:grpSpPr bwMode="auto">
          <a:xfrm>
            <a:off x="2630488" y="3487099"/>
            <a:ext cx="2052637" cy="1350963"/>
            <a:chOff x="3120" y="2064"/>
            <a:chExt cx="2256" cy="1200"/>
          </a:xfrm>
        </p:grpSpPr>
        <p:sp>
          <p:nvSpPr>
            <p:cNvPr id="15376" name="Oval 16"/>
            <p:cNvSpPr>
              <a:spLocks noChangeArrowheads="1"/>
            </p:cNvSpPr>
            <p:nvPr/>
          </p:nvSpPr>
          <p:spPr bwMode="auto">
            <a:xfrm rot="1829814">
              <a:off x="3504" y="2064"/>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7" name="Oval 17"/>
            <p:cNvSpPr>
              <a:spLocks noChangeArrowheads="1"/>
            </p:cNvSpPr>
            <p:nvPr/>
          </p:nvSpPr>
          <p:spPr bwMode="auto">
            <a:xfrm rot="-590992">
              <a:off x="4464" y="2928"/>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8" name="Oval 18"/>
            <p:cNvSpPr>
              <a:spLocks noChangeArrowheads="1"/>
            </p:cNvSpPr>
            <p:nvPr/>
          </p:nvSpPr>
          <p:spPr bwMode="auto">
            <a:xfrm>
              <a:off x="3888" y="2496"/>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9" name="Oval 19"/>
            <p:cNvSpPr>
              <a:spLocks noChangeArrowheads="1"/>
            </p:cNvSpPr>
            <p:nvPr/>
          </p:nvSpPr>
          <p:spPr bwMode="auto">
            <a:xfrm>
              <a:off x="4464" y="2640"/>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80" name="Oval 20"/>
            <p:cNvSpPr>
              <a:spLocks noChangeArrowheads="1"/>
            </p:cNvSpPr>
            <p:nvPr/>
          </p:nvSpPr>
          <p:spPr bwMode="auto">
            <a:xfrm>
              <a:off x="3120" y="2640"/>
              <a:ext cx="336" cy="144"/>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381" name="Oval 21"/>
            <p:cNvSpPr>
              <a:spLocks noChangeArrowheads="1"/>
            </p:cNvSpPr>
            <p:nvPr/>
          </p:nvSpPr>
          <p:spPr bwMode="auto">
            <a:xfrm>
              <a:off x="5040" y="3120"/>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grpSp>
      <p:sp>
        <p:nvSpPr>
          <p:cNvPr id="15382" name="Freeform 22"/>
          <p:cNvSpPr>
            <a:spLocks/>
          </p:cNvSpPr>
          <p:nvPr/>
        </p:nvSpPr>
        <p:spPr bwMode="auto">
          <a:xfrm>
            <a:off x="2543175" y="3325174"/>
            <a:ext cx="2314575" cy="1674813"/>
          </a:xfrm>
          <a:custGeom>
            <a:avLst/>
            <a:gdLst/>
            <a:ahLst/>
            <a:cxnLst>
              <a:cxn ang="0">
                <a:pos x="432" y="48"/>
              </a:cxn>
              <a:cxn ang="0">
                <a:pos x="0" y="672"/>
              </a:cxn>
              <a:cxn ang="0">
                <a:pos x="0" y="912"/>
              </a:cxn>
              <a:cxn ang="0">
                <a:pos x="2352" y="1488"/>
              </a:cxn>
              <a:cxn ang="0">
                <a:pos x="2544" y="1296"/>
              </a:cxn>
              <a:cxn ang="0">
                <a:pos x="1776" y="576"/>
              </a:cxn>
              <a:cxn ang="0">
                <a:pos x="720" y="0"/>
              </a:cxn>
              <a:cxn ang="0">
                <a:pos x="432" y="48"/>
              </a:cxn>
            </a:cxnLst>
            <a:rect l="0" t="0" r="r" b="b"/>
            <a:pathLst>
              <a:path w="2544" h="1488">
                <a:moveTo>
                  <a:pt x="432" y="48"/>
                </a:moveTo>
                <a:lnTo>
                  <a:pt x="0" y="672"/>
                </a:lnTo>
                <a:lnTo>
                  <a:pt x="0" y="912"/>
                </a:lnTo>
                <a:lnTo>
                  <a:pt x="2352" y="1488"/>
                </a:lnTo>
                <a:lnTo>
                  <a:pt x="2544" y="1296"/>
                </a:lnTo>
                <a:lnTo>
                  <a:pt x="1776" y="576"/>
                </a:lnTo>
                <a:lnTo>
                  <a:pt x="720" y="0"/>
                </a:lnTo>
                <a:lnTo>
                  <a:pt x="432" y="48"/>
                </a:lnTo>
                <a:close/>
              </a:path>
            </a:pathLst>
          </a:custGeom>
          <a:noFill/>
          <a:ln w="38100" cap="flat" cmpd="sng">
            <a:solidFill>
              <a:srgbClr val="A50021"/>
            </a:solidFill>
            <a:prstDash val="solid"/>
            <a:round/>
            <a:headEnd/>
            <a:tailEnd/>
          </a:ln>
          <a:effectLst/>
        </p:spPr>
        <p:txBody>
          <a:bodyPr wrap="none" anchor="ctr"/>
          <a:lstStyle/>
          <a:p>
            <a:endParaRPr lang="en-US" dirty="0">
              <a:latin typeface="Trebuchet MS" panose="020B0603020202020204" pitchFamily="34" charset="0"/>
            </a:endParaRPr>
          </a:p>
        </p:txBody>
      </p:sp>
      <p:sp>
        <p:nvSpPr>
          <p:cNvPr id="15383" name="Oval 23"/>
          <p:cNvSpPr>
            <a:spLocks noChangeArrowheads="1"/>
          </p:cNvSpPr>
          <p:nvPr/>
        </p:nvSpPr>
        <p:spPr bwMode="auto">
          <a:xfrm rot="1829814">
            <a:off x="2979738" y="3487099"/>
            <a:ext cx="304800" cy="161925"/>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4" name="Oval 24"/>
          <p:cNvSpPr>
            <a:spLocks noChangeArrowheads="1"/>
          </p:cNvSpPr>
          <p:nvPr/>
        </p:nvSpPr>
        <p:spPr bwMode="auto">
          <a:xfrm rot="-590992">
            <a:off x="3852863" y="4458649"/>
            <a:ext cx="306387" cy="163513"/>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5" name="Oval 25"/>
          <p:cNvSpPr>
            <a:spLocks noChangeArrowheads="1"/>
          </p:cNvSpPr>
          <p:nvPr/>
        </p:nvSpPr>
        <p:spPr bwMode="auto">
          <a:xfrm>
            <a:off x="3328988" y="3972874"/>
            <a:ext cx="306387" cy="161925"/>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6" name="Oval 26"/>
          <p:cNvSpPr>
            <a:spLocks noChangeArrowheads="1"/>
          </p:cNvSpPr>
          <p:nvPr/>
        </p:nvSpPr>
        <p:spPr bwMode="auto">
          <a:xfrm>
            <a:off x="3852863" y="4134799"/>
            <a:ext cx="306387" cy="163513"/>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7" name="Oval 27"/>
          <p:cNvSpPr>
            <a:spLocks noChangeArrowheads="1"/>
          </p:cNvSpPr>
          <p:nvPr/>
        </p:nvSpPr>
        <p:spPr bwMode="auto">
          <a:xfrm>
            <a:off x="2630488" y="4134799"/>
            <a:ext cx="304800" cy="163513"/>
          </a:xfrm>
          <a:prstGeom prst="ellipse">
            <a:avLst/>
          </a:prstGeom>
          <a:solidFill>
            <a:srgbClr val="33CC33"/>
          </a:solidFill>
          <a:ln w="28575">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388" name="Oval 28"/>
          <p:cNvSpPr>
            <a:spLocks noChangeArrowheads="1"/>
          </p:cNvSpPr>
          <p:nvPr/>
        </p:nvSpPr>
        <p:spPr bwMode="auto">
          <a:xfrm>
            <a:off x="4376738" y="4676137"/>
            <a:ext cx="306387" cy="161925"/>
          </a:xfrm>
          <a:prstGeom prst="ellipse">
            <a:avLst/>
          </a:prstGeom>
          <a:solidFill>
            <a:srgbClr val="33CC33"/>
          </a:solidFill>
          <a:ln w="12700">
            <a:solidFill>
              <a:srgbClr val="A50021"/>
            </a:solidFill>
            <a:round/>
            <a:headEnd/>
            <a:tailEnd/>
          </a:ln>
          <a:effectLst/>
        </p:spPr>
        <p:txBody>
          <a:bodyPr wrap="none" anchor="ctr"/>
          <a:lstStyle/>
          <a:p>
            <a:pPr algn="ctr" eaLnBrk="0" hangingPunct="0"/>
            <a:endParaRPr lang="en-US" sz="2800" dirty="0">
              <a:latin typeface="Trebuchet MS" panose="020B0603020202020204" pitchFamily="34" charset="0"/>
            </a:endParaRPr>
          </a:p>
        </p:txBody>
      </p:sp>
      <p:sp>
        <p:nvSpPr>
          <p:cNvPr id="15389" name="Oval 29"/>
          <p:cNvSpPr>
            <a:spLocks noChangeArrowheads="1"/>
          </p:cNvSpPr>
          <p:nvPr/>
        </p:nvSpPr>
        <p:spPr bwMode="auto">
          <a:xfrm>
            <a:off x="2620963" y="4125274"/>
            <a:ext cx="323850" cy="180975"/>
          </a:xfrm>
          <a:prstGeom prst="ellipse">
            <a:avLst/>
          </a:prstGeom>
          <a:no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grpSp>
        <p:nvGrpSpPr>
          <p:cNvPr id="4" name="Group 30"/>
          <p:cNvGrpSpPr>
            <a:grpSpLocks/>
          </p:cNvGrpSpPr>
          <p:nvPr/>
        </p:nvGrpSpPr>
        <p:grpSpPr bwMode="auto">
          <a:xfrm>
            <a:off x="1371600" y="3404549"/>
            <a:ext cx="1657350" cy="1871663"/>
            <a:chOff x="1074" y="2354"/>
            <a:chExt cx="1376" cy="1382"/>
          </a:xfrm>
        </p:grpSpPr>
        <p:grpSp>
          <p:nvGrpSpPr>
            <p:cNvPr id="5" name="Group 31"/>
            <p:cNvGrpSpPr>
              <a:grpSpLocks/>
            </p:cNvGrpSpPr>
            <p:nvPr/>
          </p:nvGrpSpPr>
          <p:grpSpPr bwMode="auto">
            <a:xfrm>
              <a:off x="1142" y="2460"/>
              <a:ext cx="1232" cy="1185"/>
              <a:chOff x="1142" y="2460"/>
              <a:chExt cx="1232" cy="1185"/>
            </a:xfrm>
          </p:grpSpPr>
          <p:sp>
            <p:nvSpPr>
              <p:cNvPr id="15392" name="Oval 32"/>
              <p:cNvSpPr>
                <a:spLocks noChangeArrowheads="1"/>
              </p:cNvSpPr>
              <p:nvPr/>
            </p:nvSpPr>
            <p:spPr bwMode="auto">
              <a:xfrm rot="-1414647">
                <a:off x="1794" y="2460"/>
                <a:ext cx="254"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3" name="Oval 33"/>
              <p:cNvSpPr>
                <a:spLocks noChangeArrowheads="1"/>
              </p:cNvSpPr>
              <p:nvPr/>
            </p:nvSpPr>
            <p:spPr bwMode="auto">
              <a:xfrm>
                <a:off x="1867" y="3250"/>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4" name="Oval 34"/>
              <p:cNvSpPr>
                <a:spLocks noChangeArrowheads="1"/>
              </p:cNvSpPr>
              <p:nvPr/>
            </p:nvSpPr>
            <p:spPr bwMode="auto">
              <a:xfrm>
                <a:off x="1360" y="2539"/>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5" name="Oval 35"/>
              <p:cNvSpPr>
                <a:spLocks noChangeArrowheads="1"/>
              </p:cNvSpPr>
              <p:nvPr/>
            </p:nvSpPr>
            <p:spPr bwMode="auto">
              <a:xfrm>
                <a:off x="1360" y="3290"/>
                <a:ext cx="253"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6" name="Oval 36"/>
              <p:cNvSpPr>
                <a:spLocks noChangeArrowheads="1"/>
              </p:cNvSpPr>
              <p:nvPr/>
            </p:nvSpPr>
            <p:spPr bwMode="auto">
              <a:xfrm rot="-775245">
                <a:off x="1939" y="3527"/>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7" name="Oval 37"/>
              <p:cNvSpPr>
                <a:spLocks noChangeArrowheads="1"/>
              </p:cNvSpPr>
              <p:nvPr/>
            </p:nvSpPr>
            <p:spPr bwMode="auto">
              <a:xfrm>
                <a:off x="1541" y="3092"/>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8" name="Oval 38"/>
              <p:cNvSpPr>
                <a:spLocks noChangeArrowheads="1"/>
              </p:cNvSpPr>
              <p:nvPr/>
            </p:nvSpPr>
            <p:spPr bwMode="auto">
              <a:xfrm>
                <a:off x="2120" y="2895"/>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9" name="Oval 39"/>
              <p:cNvSpPr>
                <a:spLocks noChangeArrowheads="1"/>
              </p:cNvSpPr>
              <p:nvPr/>
            </p:nvSpPr>
            <p:spPr bwMode="auto">
              <a:xfrm rot="839167">
                <a:off x="1504" y="2855"/>
                <a:ext cx="254"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400" name="Oval 40"/>
              <p:cNvSpPr>
                <a:spLocks noChangeArrowheads="1"/>
              </p:cNvSpPr>
              <p:nvPr/>
            </p:nvSpPr>
            <p:spPr bwMode="auto">
              <a:xfrm>
                <a:off x="1142" y="2974"/>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401" name="Oval 41"/>
              <p:cNvSpPr>
                <a:spLocks noChangeArrowheads="1"/>
              </p:cNvSpPr>
              <p:nvPr/>
            </p:nvSpPr>
            <p:spPr bwMode="auto">
              <a:xfrm rot="-1414647">
                <a:off x="1794" y="2460"/>
                <a:ext cx="254"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2" name="Oval 42"/>
              <p:cNvSpPr>
                <a:spLocks noChangeArrowheads="1"/>
              </p:cNvSpPr>
              <p:nvPr/>
            </p:nvSpPr>
            <p:spPr bwMode="auto">
              <a:xfrm>
                <a:off x="1867" y="3250"/>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3" name="Oval 43"/>
              <p:cNvSpPr>
                <a:spLocks noChangeArrowheads="1"/>
              </p:cNvSpPr>
              <p:nvPr/>
            </p:nvSpPr>
            <p:spPr bwMode="auto">
              <a:xfrm>
                <a:off x="1360" y="2539"/>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4" name="Oval 44"/>
              <p:cNvSpPr>
                <a:spLocks noChangeArrowheads="1"/>
              </p:cNvSpPr>
              <p:nvPr/>
            </p:nvSpPr>
            <p:spPr bwMode="auto">
              <a:xfrm>
                <a:off x="1360" y="3290"/>
                <a:ext cx="253"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5" name="Oval 45"/>
              <p:cNvSpPr>
                <a:spLocks noChangeArrowheads="1"/>
              </p:cNvSpPr>
              <p:nvPr/>
            </p:nvSpPr>
            <p:spPr bwMode="auto">
              <a:xfrm rot="-775245">
                <a:off x="1939" y="3527"/>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6" name="Oval 46"/>
              <p:cNvSpPr>
                <a:spLocks noChangeArrowheads="1"/>
              </p:cNvSpPr>
              <p:nvPr/>
            </p:nvSpPr>
            <p:spPr bwMode="auto">
              <a:xfrm>
                <a:off x="1541" y="3092"/>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7" name="Oval 47"/>
              <p:cNvSpPr>
                <a:spLocks noChangeArrowheads="1"/>
              </p:cNvSpPr>
              <p:nvPr/>
            </p:nvSpPr>
            <p:spPr bwMode="auto">
              <a:xfrm rot="839167">
                <a:off x="1504" y="2855"/>
                <a:ext cx="254"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8" name="Oval 48"/>
              <p:cNvSpPr>
                <a:spLocks noChangeArrowheads="1"/>
              </p:cNvSpPr>
              <p:nvPr/>
            </p:nvSpPr>
            <p:spPr bwMode="auto">
              <a:xfrm>
                <a:off x="2120" y="2895"/>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9" name="Oval 49"/>
              <p:cNvSpPr>
                <a:spLocks noChangeArrowheads="1"/>
              </p:cNvSpPr>
              <p:nvPr/>
            </p:nvSpPr>
            <p:spPr bwMode="auto">
              <a:xfrm>
                <a:off x="1142" y="2974"/>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grpSp>
        <p:sp>
          <p:nvSpPr>
            <p:cNvPr id="15410" name="Freeform 50"/>
            <p:cNvSpPr>
              <a:spLocks/>
            </p:cNvSpPr>
            <p:nvPr/>
          </p:nvSpPr>
          <p:spPr bwMode="auto">
            <a:xfrm>
              <a:off x="1074" y="2354"/>
              <a:ext cx="1376" cy="1382"/>
            </a:xfrm>
            <a:custGeom>
              <a:avLst/>
              <a:gdLst/>
              <a:ahLst/>
              <a:cxnLst>
                <a:cxn ang="0">
                  <a:pos x="336" y="192"/>
                </a:cxn>
                <a:cxn ang="0">
                  <a:pos x="0" y="864"/>
                </a:cxn>
                <a:cxn ang="0">
                  <a:pos x="432" y="1344"/>
                </a:cxn>
                <a:cxn ang="0">
                  <a:pos x="1248" y="1680"/>
                </a:cxn>
                <a:cxn ang="0">
                  <a:pos x="1584" y="1584"/>
                </a:cxn>
                <a:cxn ang="0">
                  <a:pos x="1488" y="1104"/>
                </a:cxn>
                <a:cxn ang="0">
                  <a:pos x="1824" y="768"/>
                </a:cxn>
                <a:cxn ang="0">
                  <a:pos x="1248" y="0"/>
                </a:cxn>
                <a:cxn ang="0">
                  <a:pos x="336" y="192"/>
                </a:cxn>
              </a:cxnLst>
              <a:rect l="0" t="0" r="r" b="b"/>
              <a:pathLst>
                <a:path w="1824" h="1680">
                  <a:moveTo>
                    <a:pt x="336" y="192"/>
                  </a:moveTo>
                  <a:lnTo>
                    <a:pt x="0" y="864"/>
                  </a:lnTo>
                  <a:lnTo>
                    <a:pt x="432" y="1344"/>
                  </a:lnTo>
                  <a:lnTo>
                    <a:pt x="1248" y="1680"/>
                  </a:lnTo>
                  <a:lnTo>
                    <a:pt x="1584" y="1584"/>
                  </a:lnTo>
                  <a:lnTo>
                    <a:pt x="1488" y="1104"/>
                  </a:lnTo>
                  <a:lnTo>
                    <a:pt x="1824" y="768"/>
                  </a:lnTo>
                  <a:lnTo>
                    <a:pt x="1248" y="0"/>
                  </a:lnTo>
                  <a:lnTo>
                    <a:pt x="336" y="192"/>
                  </a:lnTo>
                  <a:close/>
                </a:path>
              </a:pathLst>
            </a:custGeom>
            <a:noFill/>
            <a:ln w="38100" cap="flat" cmpd="sng">
              <a:solidFill>
                <a:srgbClr val="660066"/>
              </a:solidFill>
              <a:prstDash val="solid"/>
              <a:round/>
              <a:headEnd/>
              <a:tailEnd/>
            </a:ln>
            <a:effectLst/>
          </p:spPr>
          <p:txBody>
            <a:bodyPr wrap="none" anchor="ctr"/>
            <a:lstStyle/>
            <a:p>
              <a:endParaRPr lang="en-US" dirty="0">
                <a:latin typeface="Trebuchet MS" panose="020B0603020202020204" pitchFamily="34" charset="0"/>
              </a:endParaRPr>
            </a:p>
          </p:txBody>
        </p:sp>
      </p:grpSp>
      <p:sp>
        <p:nvSpPr>
          <p:cNvPr id="15411" name="Rectangle 51"/>
          <p:cNvSpPr>
            <a:spLocks noChangeArrowheads="1"/>
          </p:cNvSpPr>
          <p:nvPr/>
        </p:nvSpPr>
        <p:spPr bwMode="auto">
          <a:xfrm>
            <a:off x="5203825" y="1931349"/>
            <a:ext cx="3733800" cy="3200400"/>
          </a:xfrm>
          <a:prstGeom prst="rect">
            <a:avLst/>
          </a:prstGeom>
          <a:noFill/>
          <a:ln w="12700">
            <a:noFill/>
            <a:miter lim="800000"/>
            <a:headEnd/>
            <a:tailEnd/>
          </a:ln>
          <a:effectLst/>
        </p:spPr>
        <p:txBody>
          <a:bodyPr lIns="90488" tIns="44450" rIns="90488" bIns="44450"/>
          <a:lstStyle/>
          <a:p>
            <a:pPr marL="292100" indent="-292100" algn="ctr">
              <a:spcBef>
                <a:spcPct val="20000"/>
              </a:spcBef>
            </a:pPr>
            <a:r>
              <a:rPr lang="en-US" sz="2400" u="sng" dirty="0">
                <a:latin typeface="Trebuchet MS" panose="020B0603020202020204" pitchFamily="34" charset="0"/>
              </a:rPr>
              <a:t>MULTIPLE AREA</a:t>
            </a:r>
            <a:endParaRPr lang="en-US" sz="2400" dirty="0">
              <a:latin typeface="Trebuchet MS" panose="020B0603020202020204" pitchFamily="34" charset="0"/>
            </a:endParaRPr>
          </a:p>
          <a:p>
            <a:pPr marL="292100" indent="-292100">
              <a:spcBef>
                <a:spcPct val="10000"/>
              </a:spcBef>
              <a:buFontTx/>
              <a:buChar char="•"/>
            </a:pPr>
            <a:r>
              <a:rPr lang="en-US" sz="2400" dirty="0">
                <a:latin typeface="Trebuchet MS" panose="020B0603020202020204" pitchFamily="34" charset="0"/>
              </a:rPr>
              <a:t>Things that are in a lot of places over a large area</a:t>
            </a:r>
          </a:p>
          <a:p>
            <a:pPr marL="292100" indent="-292100">
              <a:spcBef>
                <a:spcPct val="10000"/>
              </a:spcBef>
              <a:buFontTx/>
              <a:buChar char="•"/>
            </a:pPr>
            <a:r>
              <a:rPr lang="en-US" sz="2400" dirty="0">
                <a:latin typeface="Trebuchet MS" panose="020B0603020202020204" pitchFamily="34" charset="0"/>
              </a:rPr>
              <a:t>Wide-Ranging Species</a:t>
            </a:r>
          </a:p>
          <a:p>
            <a:pPr marL="292100" indent="-292100">
              <a:spcBef>
                <a:spcPct val="10000"/>
              </a:spcBef>
              <a:buFontTx/>
              <a:buChar char="•"/>
            </a:pPr>
            <a:r>
              <a:rPr lang="en-US" sz="2400" dirty="0">
                <a:latin typeface="Trebuchet MS" panose="020B0603020202020204" pitchFamily="34" charset="0"/>
              </a:rPr>
              <a:t>Partnerships</a:t>
            </a:r>
          </a:p>
          <a:p>
            <a:pPr marL="292100" indent="-292100">
              <a:spcBef>
                <a:spcPct val="10000"/>
              </a:spcBef>
            </a:pPr>
            <a:endParaRPr lang="en-US" sz="2400" dirty="0">
              <a:latin typeface="Trebuchet MS" panose="020B0603020202020204" pitchFamily="34" charset="0"/>
            </a:endParaRPr>
          </a:p>
        </p:txBody>
      </p:sp>
      <p:sp>
        <p:nvSpPr>
          <p:cNvPr id="15412" name="Rectangle 52"/>
          <p:cNvSpPr>
            <a:spLocks noChangeArrowheads="1"/>
          </p:cNvSpPr>
          <p:nvPr/>
        </p:nvSpPr>
        <p:spPr bwMode="auto">
          <a:xfrm>
            <a:off x="5181600" y="2083749"/>
            <a:ext cx="3629025" cy="546100"/>
          </a:xfrm>
          <a:prstGeom prst="rect">
            <a:avLst/>
          </a:prstGeom>
          <a:noFill/>
          <a:ln w="12700">
            <a:noFill/>
            <a:miter lim="800000"/>
            <a:headEnd/>
            <a:tailEnd/>
          </a:ln>
          <a:effectLst/>
        </p:spPr>
        <p:txBody>
          <a:bodyPr lIns="90488" tIns="44450" rIns="90488" bIns="44450"/>
          <a:lstStyle/>
          <a:p>
            <a:pPr marL="457200" indent="-457200">
              <a:spcBef>
                <a:spcPct val="20000"/>
              </a:spcBef>
            </a:pPr>
            <a:endParaRPr lang="en-US" sz="2400" dirty="0">
              <a:latin typeface="Trebuchet MS" panose="020B0603020202020204" pitchFamily="34" charset="0"/>
            </a:endParaRPr>
          </a:p>
        </p:txBody>
      </p:sp>
      <p:sp>
        <p:nvSpPr>
          <p:cNvPr id="5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58" name="Text Placeholder 4"/>
          <p:cNvSpPr>
            <a:spLocks noGrp="1"/>
          </p:cNvSpPr>
          <p:nvPr>
            <p:ph type="body" sz="quarter" idx="14"/>
          </p:nvPr>
        </p:nvSpPr>
        <p:spPr>
          <a:xfrm>
            <a:off x="0" y="501101"/>
            <a:ext cx="2819400" cy="646113"/>
          </a:xfrm>
        </p:spPr>
        <p:txBody>
          <a:bodyPr/>
          <a:lstStyle/>
          <a:p>
            <a:r>
              <a:rPr lang="en-AU" dirty="0"/>
              <a:t>Scope</a:t>
            </a:r>
          </a:p>
        </p:txBody>
      </p:sp>
      <p:sp>
        <p:nvSpPr>
          <p:cNvPr id="59"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3133963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Projects occur at many scales and with many themes</a:t>
            </a:r>
          </a:p>
          <a:p>
            <a:pPr lvl="1"/>
            <a:r>
              <a:rPr lang="en-AU" dirty="0" smtClean="0"/>
              <a:t>Property (</a:t>
            </a:r>
            <a:r>
              <a:rPr lang="en-AU" dirty="0" err="1" smtClean="0"/>
              <a:t>eg</a:t>
            </a:r>
            <a:r>
              <a:rPr lang="en-AU" dirty="0" smtClean="0"/>
              <a:t> Skullbone Plains)</a:t>
            </a:r>
            <a:endParaRPr lang="en-AU" dirty="0"/>
          </a:p>
          <a:p>
            <a:pPr lvl="1"/>
            <a:r>
              <a:rPr lang="en-AU" dirty="0" smtClean="0"/>
              <a:t>Region (</a:t>
            </a:r>
            <a:r>
              <a:rPr lang="en-AU" dirty="0" err="1" smtClean="0"/>
              <a:t>eg</a:t>
            </a:r>
            <a:r>
              <a:rPr lang="en-AU" dirty="0" smtClean="0"/>
              <a:t> Five Rivers area)</a:t>
            </a:r>
            <a:endParaRPr lang="en-AU" dirty="0"/>
          </a:p>
          <a:p>
            <a:pPr lvl="1"/>
            <a:r>
              <a:rPr lang="en-AU" dirty="0" smtClean="0"/>
              <a:t>Species (</a:t>
            </a:r>
            <a:r>
              <a:rPr lang="en-AU" dirty="0" err="1" smtClean="0"/>
              <a:t>eg</a:t>
            </a:r>
            <a:r>
              <a:rPr lang="en-AU" dirty="0" smtClean="0"/>
              <a:t> Clarence galaxias)</a:t>
            </a:r>
            <a:endParaRPr lang="en-AU" dirty="0"/>
          </a:p>
          <a:p>
            <a:pPr lvl="1"/>
            <a:r>
              <a:rPr lang="en-AU" dirty="0" smtClean="0"/>
              <a:t>Target (</a:t>
            </a:r>
            <a:r>
              <a:rPr lang="en-AU" dirty="0" err="1" smtClean="0"/>
              <a:t>eg</a:t>
            </a:r>
            <a:r>
              <a:rPr lang="en-AU" dirty="0" smtClean="0"/>
              <a:t> cultural landscape)</a:t>
            </a:r>
            <a:endParaRPr lang="en-AU" dirty="0"/>
          </a:p>
          <a:p>
            <a:r>
              <a:rPr lang="en-AU" dirty="0"/>
              <a:t>Map spatial area of Project</a:t>
            </a:r>
          </a:p>
          <a:p>
            <a:pPr lvl="1"/>
            <a:r>
              <a:rPr lang="en-AU" dirty="0"/>
              <a:t>Map values to </a:t>
            </a:r>
            <a:r>
              <a:rPr lang="en-AU" dirty="0" smtClean="0"/>
              <a:t>manage</a:t>
            </a:r>
          </a:p>
          <a:p>
            <a:pPr lvl="1"/>
            <a:r>
              <a:rPr lang="en-AU" dirty="0" smtClean="0"/>
              <a:t>Where, what, how important</a:t>
            </a:r>
            <a:endParaRPr lang="en-AU" dirty="0"/>
          </a:p>
          <a:p>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Scope</a:t>
            </a:r>
          </a:p>
        </p:txBody>
      </p:sp>
      <p:sp>
        <p:nvSpPr>
          <p:cNvPr id="9"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288443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AU" dirty="0"/>
              <a:t>Define the boundaries of your project and what you want to do</a:t>
            </a:r>
          </a:p>
          <a:p>
            <a:r>
              <a:rPr lang="en-AU" dirty="0"/>
              <a:t>Community mapping</a:t>
            </a:r>
          </a:p>
          <a:p>
            <a:pPr lvl="1"/>
            <a:r>
              <a:rPr lang="en-AU" sz="2400" dirty="0"/>
              <a:t>Planning more effective if people have spent time on country thinking about assets, values </a:t>
            </a:r>
            <a:r>
              <a:rPr lang="en-AU" sz="2400" dirty="0" err="1"/>
              <a:t>etc</a:t>
            </a:r>
            <a:endParaRPr lang="en-AU" sz="2400" dirty="0"/>
          </a:p>
          <a:p>
            <a:pPr lvl="1"/>
            <a:r>
              <a:rPr lang="en-AU" sz="2400" dirty="0"/>
              <a:t>Then use best maps available with community</a:t>
            </a:r>
          </a:p>
          <a:p>
            <a:pPr lvl="1"/>
            <a:r>
              <a:rPr lang="en-AU" sz="2400" dirty="0"/>
              <a:t>Various methods: mud maps, remote images, GIS</a:t>
            </a:r>
          </a:p>
          <a:p>
            <a:r>
              <a:rPr lang="en-AU" dirty="0"/>
              <a:t>Background reports</a:t>
            </a:r>
          </a:p>
          <a:p>
            <a:pPr lvl="1"/>
            <a:r>
              <a:rPr lang="en-AU" sz="2400" dirty="0"/>
              <a:t>Can also be useful to have a review of other knowledge about country </a:t>
            </a:r>
            <a:r>
              <a:rPr lang="en-AU" sz="2400" dirty="0" err="1"/>
              <a:t>ie</a:t>
            </a:r>
            <a:r>
              <a:rPr lang="en-AU" sz="2400" dirty="0"/>
              <a:t> non-Indigenous science perspective</a:t>
            </a:r>
          </a:p>
        </p:txBody>
      </p:sp>
      <p:sp>
        <p:nvSpPr>
          <p:cNvPr id="6"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7" name="Text Placeholder 4"/>
          <p:cNvSpPr>
            <a:spLocks noGrp="1"/>
          </p:cNvSpPr>
          <p:nvPr>
            <p:ph type="body" sz="quarter" idx="14"/>
          </p:nvPr>
        </p:nvSpPr>
        <p:spPr>
          <a:xfrm>
            <a:off x="0" y="501101"/>
            <a:ext cx="2819400" cy="646113"/>
          </a:xfrm>
        </p:spPr>
        <p:txBody>
          <a:bodyPr/>
          <a:lstStyle/>
          <a:p>
            <a:r>
              <a:rPr lang="en-AU" dirty="0"/>
              <a:t>Scope</a:t>
            </a:r>
          </a:p>
        </p:txBody>
      </p:sp>
      <p:sp>
        <p:nvSpPr>
          <p:cNvPr id="8"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2493252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Users\Public\Pictures\WG\WG aug 08\Stu_Gaambemirri\100_6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 y="1196752"/>
            <a:ext cx="9161760" cy="5675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Scope</a:t>
            </a:r>
          </a:p>
        </p:txBody>
      </p:sp>
      <p:sp>
        <p:nvSpPr>
          <p:cNvPr id="9" name="Text Placeholder 5"/>
          <p:cNvSpPr>
            <a:spLocks noGrp="1"/>
          </p:cNvSpPr>
          <p:nvPr>
            <p:ph type="body" sz="quarter" idx="4294967295"/>
          </p:nvPr>
        </p:nvSpPr>
        <p:spPr>
          <a:xfrm>
            <a:off x="2852738" y="609600"/>
            <a:ext cx="6291262" cy="457200"/>
          </a:xfrm>
        </p:spPr>
        <p:txBody>
          <a:bodyPr>
            <a:normAutofit fontScale="92500" lnSpcReduction="20000"/>
          </a:bodyPr>
          <a:lstStyle/>
          <a:p>
            <a:r>
              <a:rPr lang="en-AU" dirty="0"/>
              <a:t>Example</a:t>
            </a:r>
          </a:p>
        </p:txBody>
      </p:sp>
    </p:spTree>
    <p:extLst>
      <p:ext uri="{BB962C8B-B14F-4D97-AF65-F5344CB8AC3E}">
        <p14:creationId xmlns:p14="http://schemas.microsoft.com/office/powerpoint/2010/main" val="1771148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Stuart\Pictures\Warddeken CAP Aug 2011\Mann River - Day 2 - Stuart\IMG_00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121"/>
          <a:stretch/>
        </p:blipFill>
        <p:spPr bwMode="auto">
          <a:xfrm>
            <a:off x="12879" y="1189139"/>
            <a:ext cx="9120467" cy="5668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Scope</a:t>
            </a:r>
          </a:p>
        </p:txBody>
      </p:sp>
      <p:sp>
        <p:nvSpPr>
          <p:cNvPr id="9" name="Text Placeholder 5"/>
          <p:cNvSpPr>
            <a:spLocks noGrp="1"/>
          </p:cNvSpPr>
          <p:nvPr>
            <p:ph type="body" sz="quarter" idx="4294967295"/>
          </p:nvPr>
        </p:nvSpPr>
        <p:spPr>
          <a:xfrm>
            <a:off x="2852738" y="609600"/>
            <a:ext cx="6291262" cy="457200"/>
          </a:xfrm>
        </p:spPr>
        <p:txBody>
          <a:bodyPr>
            <a:normAutofit fontScale="92500" lnSpcReduction="20000"/>
          </a:bodyPr>
          <a:lstStyle/>
          <a:p>
            <a:r>
              <a:rPr lang="en-AU" dirty="0"/>
              <a:t>Example</a:t>
            </a:r>
          </a:p>
        </p:txBody>
      </p:sp>
    </p:spTree>
    <p:extLst>
      <p:ext uri="{BB962C8B-B14F-4D97-AF65-F5344CB8AC3E}">
        <p14:creationId xmlns:p14="http://schemas.microsoft.com/office/powerpoint/2010/main" val="3753523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Stuart\Pictures\2011-04-05\CAP Workshop April 2011 NT 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32"/>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Scope</a:t>
            </a:r>
          </a:p>
        </p:txBody>
      </p:sp>
      <p:sp>
        <p:nvSpPr>
          <p:cNvPr id="9" name="Text Placeholder 5"/>
          <p:cNvSpPr>
            <a:spLocks noGrp="1"/>
          </p:cNvSpPr>
          <p:nvPr>
            <p:ph type="body" sz="quarter" idx="4294967295"/>
          </p:nvPr>
        </p:nvSpPr>
        <p:spPr>
          <a:xfrm>
            <a:off x="2852738" y="609600"/>
            <a:ext cx="6291262" cy="457200"/>
          </a:xfrm>
        </p:spPr>
        <p:txBody>
          <a:bodyPr>
            <a:normAutofit fontScale="92500" lnSpcReduction="20000"/>
          </a:bodyPr>
          <a:lstStyle/>
          <a:p>
            <a:r>
              <a:rPr lang="en-AU" dirty="0"/>
              <a:t>Example</a:t>
            </a:r>
          </a:p>
        </p:txBody>
      </p:sp>
    </p:spTree>
    <p:extLst>
      <p:ext uri="{BB962C8B-B14F-4D97-AF65-F5344CB8AC3E}">
        <p14:creationId xmlns:p14="http://schemas.microsoft.com/office/powerpoint/2010/main" val="2052351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78826700"/>
              </p:ext>
            </p:extLst>
          </p:nvPr>
        </p:nvGraphicFramePr>
        <p:xfrm>
          <a:off x="395536" y="1556792"/>
          <a:ext cx="8568952" cy="2664296"/>
        </p:xfrm>
        <a:graphic>
          <a:graphicData uri="http://schemas.openxmlformats.org/drawingml/2006/table">
            <a:tbl>
              <a:tblPr firstRow="1" bandRow="1">
                <a:tableStyleId>{5940675A-B579-460E-94D1-54222C63F5DA}</a:tableStyleId>
              </a:tblPr>
              <a:tblGrid>
                <a:gridCol w="8568952">
                  <a:extLst>
                    <a:ext uri="{9D8B030D-6E8A-4147-A177-3AD203B41FA5}">
                      <a16:colId xmlns="" xmlns:a16="http://schemas.microsoft.com/office/drawing/2014/main" val="20000"/>
                    </a:ext>
                  </a:extLst>
                </a:gridCol>
              </a:tblGrid>
              <a:tr h="2664296">
                <a:tc>
                  <a:txBody>
                    <a:bodyPr/>
                    <a:lstStyle/>
                    <a:p>
                      <a:r>
                        <a:rPr lang="en-AU" sz="2800" dirty="0" smtClean="0">
                          <a:latin typeface="Trebuchet MS" panose="020B0603020202020204" pitchFamily="34" charset="0"/>
                        </a:rPr>
                        <a:t>Vision/Dream</a:t>
                      </a:r>
                      <a:endParaRPr lang="en-AU" sz="2800" dirty="0">
                        <a:latin typeface="Trebuchet MS" panose="020B0603020202020204" pitchFamily="34" charset="0"/>
                      </a:endParaRPr>
                    </a:p>
                    <a:p>
                      <a:r>
                        <a:rPr lang="en-AU" sz="2000" dirty="0">
                          <a:latin typeface="Trebuchet MS" panose="020B0603020202020204" pitchFamily="34" charset="0"/>
                        </a:rPr>
                        <a:t>Write the </a:t>
                      </a:r>
                      <a:r>
                        <a:rPr lang="en-AU" sz="2000" dirty="0" smtClean="0">
                          <a:latin typeface="Trebuchet MS" panose="020B0603020202020204" pitchFamily="34" charset="0"/>
                        </a:rPr>
                        <a:t>Vision/Dream </a:t>
                      </a:r>
                      <a:r>
                        <a:rPr lang="en-AU" sz="2000" dirty="0">
                          <a:latin typeface="Trebuchet MS" panose="020B0603020202020204" pitchFamily="34" charset="0"/>
                        </a:rPr>
                        <a:t>for the project area in a way that is meaningful to you.</a:t>
                      </a:r>
                    </a:p>
                    <a:p>
                      <a:r>
                        <a:rPr lang="en-AU" sz="2000" dirty="0">
                          <a:latin typeface="Trebuchet MS" panose="020B0603020202020204" pitchFamily="34" charset="0"/>
                        </a:rPr>
                        <a:t>Make</a:t>
                      </a:r>
                      <a:r>
                        <a:rPr lang="en-AU" sz="2000" baseline="0" dirty="0">
                          <a:latin typeface="Trebuchet MS" panose="020B0603020202020204" pitchFamily="34" charset="0"/>
                        </a:rPr>
                        <a:t> sure it says what success will look like. It should be</a:t>
                      </a:r>
                      <a:endParaRPr lang="en-AU" sz="2000" dirty="0">
                        <a:latin typeface="Trebuchet MS" panose="020B0603020202020204" pitchFamily="34" charset="0"/>
                      </a:endParaRPr>
                    </a:p>
                    <a:p>
                      <a:pPr marL="285750" indent="-285750">
                        <a:buFont typeface="Arial" pitchFamily="34" charset="0"/>
                        <a:buChar char="•"/>
                      </a:pPr>
                      <a:r>
                        <a:rPr lang="en-AU" sz="2000" dirty="0">
                          <a:latin typeface="Trebuchet MS" panose="020B0603020202020204" pitchFamily="34" charset="0"/>
                        </a:rPr>
                        <a:t>Relatively general</a:t>
                      </a:r>
                    </a:p>
                    <a:p>
                      <a:pPr marL="285750" indent="-285750">
                        <a:buFont typeface="Arial" pitchFamily="34" charset="0"/>
                        <a:buChar char="•"/>
                      </a:pPr>
                      <a:r>
                        <a:rPr lang="en-AU" sz="2000" dirty="0" smtClean="0">
                          <a:latin typeface="Trebuchet MS" panose="020B0603020202020204" pitchFamily="34" charset="0"/>
                        </a:rPr>
                        <a:t>Inspirational – the heart sings!</a:t>
                      </a:r>
                      <a:endParaRPr lang="en-AU" sz="2000" dirty="0">
                        <a:latin typeface="Trebuchet MS" panose="020B0603020202020204" pitchFamily="34" charset="0"/>
                      </a:endParaRPr>
                    </a:p>
                    <a:p>
                      <a:pPr marL="285750" indent="-285750">
                        <a:buFont typeface="Arial" pitchFamily="34" charset="0"/>
                        <a:buChar char="•"/>
                      </a:pPr>
                      <a:r>
                        <a:rPr lang="en-AU" sz="2000" dirty="0">
                          <a:latin typeface="Trebuchet MS" panose="020B0603020202020204" pitchFamily="34" charset="0"/>
                        </a:rPr>
                        <a:t>Simple and succinct so that all project participants can remember it.</a:t>
                      </a:r>
                    </a:p>
                  </a:txBody>
                  <a:tcPr/>
                </a:tc>
                <a:extLst>
                  <a:ext uri="{0D108BD9-81ED-4DB2-BD59-A6C34878D82A}">
                    <a16:rowId xmlns="" xmlns:a16="http://schemas.microsoft.com/office/drawing/2014/main" val="10000"/>
                  </a:ext>
                </a:extLst>
              </a:tr>
            </a:tbl>
          </a:graphicData>
        </a:graphic>
      </p:graphicFrame>
      <p:sp>
        <p:nvSpPr>
          <p:cNvPr id="2" name="Rectangle 1"/>
          <p:cNvSpPr/>
          <p:nvPr/>
        </p:nvSpPr>
        <p:spPr>
          <a:xfrm>
            <a:off x="395536" y="4610450"/>
            <a:ext cx="6840760" cy="1354217"/>
          </a:xfrm>
          <a:prstGeom prst="rect">
            <a:avLst/>
          </a:prstGeom>
        </p:spPr>
        <p:txBody>
          <a:bodyPr wrap="square">
            <a:spAutoFit/>
          </a:bodyPr>
          <a:lstStyle/>
          <a:p>
            <a:pPr fontAlgn="auto">
              <a:spcAft>
                <a:spcPts val="0"/>
              </a:spcAft>
              <a:defRPr/>
            </a:pPr>
            <a:r>
              <a:rPr lang="en-AU" sz="2800" dirty="0">
                <a:latin typeface="Trebuchet MS" panose="020B0603020202020204" pitchFamily="34" charset="0"/>
              </a:rPr>
              <a:t>Look at the exercise and consider:</a:t>
            </a:r>
          </a:p>
          <a:p>
            <a:pPr lvl="1" fontAlgn="auto">
              <a:spcAft>
                <a:spcPts val="0"/>
              </a:spcAft>
              <a:buFont typeface="Arial" pitchFamily="34" charset="0"/>
              <a:buChar char="•"/>
              <a:defRPr/>
            </a:pPr>
            <a:r>
              <a:rPr lang="en-AU" dirty="0">
                <a:latin typeface="Trebuchet MS" panose="020B0603020202020204" pitchFamily="34" charset="0"/>
              </a:rPr>
              <a:t>Questions that can help us in this part</a:t>
            </a:r>
          </a:p>
          <a:p>
            <a:pPr lvl="1" fontAlgn="auto">
              <a:spcAft>
                <a:spcPts val="0"/>
              </a:spcAft>
              <a:buFont typeface="Arial" pitchFamily="34" charset="0"/>
              <a:buChar char="•"/>
              <a:defRPr/>
            </a:pPr>
            <a:r>
              <a:rPr lang="en-AU" dirty="0">
                <a:latin typeface="Trebuchet MS" panose="020B0603020202020204" pitchFamily="34" charset="0"/>
              </a:rPr>
              <a:t>Considerations for planning on country</a:t>
            </a:r>
          </a:p>
          <a:p>
            <a:pPr lvl="1" fontAlgn="auto">
              <a:spcAft>
                <a:spcPts val="0"/>
              </a:spcAft>
              <a:buFont typeface="Arial" pitchFamily="34" charset="0"/>
              <a:buChar char="•"/>
              <a:defRPr/>
            </a:pPr>
            <a:r>
              <a:rPr lang="en-AU" dirty="0">
                <a:latin typeface="Trebuchet MS" panose="020B0603020202020204" pitchFamily="34" charset="0"/>
              </a:rPr>
              <a:t>What things we will need at the end of this step</a:t>
            </a:r>
          </a:p>
        </p:txBody>
      </p:sp>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10" name="Text Placeholder 5"/>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Workshop Activity</a:t>
            </a:r>
          </a:p>
        </p:txBody>
      </p:sp>
    </p:spTree>
    <p:extLst>
      <p:ext uri="{BB962C8B-B14F-4D97-AF65-F5344CB8AC3E}">
        <p14:creationId xmlns:p14="http://schemas.microsoft.com/office/powerpoint/2010/main" val="3789272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74079062"/>
              </p:ext>
            </p:extLst>
          </p:nvPr>
        </p:nvGraphicFramePr>
        <p:xfrm>
          <a:off x="467544" y="1412776"/>
          <a:ext cx="8229600" cy="4754880"/>
        </p:xfrm>
        <a:graphic>
          <a:graphicData uri="http://schemas.openxmlformats.org/drawingml/2006/table">
            <a:tbl>
              <a:tblPr firstRow="1" bandRow="1">
                <a:tableStyleId>{5940675A-B579-460E-94D1-54222C63F5DA}</a:tableStyleId>
              </a:tblPr>
              <a:tblGrid>
                <a:gridCol w="8229600">
                  <a:extLst>
                    <a:ext uri="{9D8B030D-6E8A-4147-A177-3AD203B41FA5}">
                      <a16:colId xmlns="" xmlns:a16="http://schemas.microsoft.com/office/drawing/2014/main" val="20000"/>
                    </a:ext>
                  </a:extLst>
                </a:gridCol>
              </a:tblGrid>
              <a:tr h="370840">
                <a:tc>
                  <a:txBody>
                    <a:bodyPr/>
                    <a:lstStyle/>
                    <a:p>
                      <a:r>
                        <a:rPr lang="en-AU" dirty="0">
                          <a:latin typeface="Trebuchet MS" panose="020B0603020202020204" pitchFamily="34" charset="0"/>
                        </a:rPr>
                        <a:t>Area Description</a:t>
                      </a:r>
                    </a:p>
                    <a:p>
                      <a:r>
                        <a:rPr lang="en-AU" sz="1400" dirty="0">
                          <a:latin typeface="Trebuchet MS" panose="020B0603020202020204" pitchFamily="34" charset="0"/>
                        </a:rPr>
                        <a:t>Write the definition of the project area in a way that is meaningful to you</a:t>
                      </a:r>
                      <a:r>
                        <a:rPr lang="en-AU" sz="1400" baseline="0" dirty="0">
                          <a:latin typeface="Trebuchet MS" panose="020B0603020202020204" pitchFamily="34" charset="0"/>
                        </a:rPr>
                        <a:t> and potential partners</a:t>
                      </a:r>
                      <a:endParaRPr lang="en-AU" sz="1400"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txBody>
                  <a:tcPr/>
                </a:tc>
                <a:extLst>
                  <a:ext uri="{0D108BD9-81ED-4DB2-BD59-A6C34878D82A}">
                    <a16:rowId xmlns="" xmlns:a16="http://schemas.microsoft.com/office/drawing/2014/main" val="10000"/>
                  </a:ext>
                </a:extLst>
              </a:tr>
              <a:tr h="370840">
                <a:tc>
                  <a:txBody>
                    <a:bodyPr/>
                    <a:lstStyle/>
                    <a:p>
                      <a:r>
                        <a:rPr lang="en-AU" dirty="0">
                          <a:latin typeface="Trebuchet MS" panose="020B0603020202020204" pitchFamily="34" charset="0"/>
                        </a:rPr>
                        <a:t>Area Map</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latin typeface="Trebuchet MS" panose="020B0603020202020204" pitchFamily="34" charset="0"/>
                        </a:rPr>
                        <a:t>Draw a complete and clear line around the physical limits</a:t>
                      </a:r>
                      <a:r>
                        <a:rPr lang="en-AU" sz="1400" baseline="0" dirty="0">
                          <a:latin typeface="Trebuchet MS" panose="020B0603020202020204" pitchFamily="34" charset="0"/>
                        </a:rPr>
                        <a:t> of the project (as a simple drawing)</a:t>
                      </a:r>
                      <a:endParaRPr lang="en-AU" sz="1400"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txBody>
                  <a:tcPr/>
                </a:tc>
                <a:extLst>
                  <a:ext uri="{0D108BD9-81ED-4DB2-BD59-A6C34878D82A}">
                    <a16:rowId xmlns="" xmlns:a16="http://schemas.microsoft.com/office/drawing/2014/main" val="10001"/>
                  </a:ext>
                </a:extLst>
              </a:tr>
              <a:tr h="370840">
                <a:tc>
                  <a:txBody>
                    <a:bodyPr/>
                    <a:lstStyle/>
                    <a:p>
                      <a:r>
                        <a:rPr lang="en-AU" dirty="0">
                          <a:latin typeface="Trebuchet MS" panose="020B0603020202020204" pitchFamily="34" charset="0"/>
                        </a:rPr>
                        <a:t>Project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u="none" strike="noStrike" kern="1200" cap="none" spc="0" normalizeH="0" baseline="0" noProof="0" dirty="0">
                          <a:ln>
                            <a:noFill/>
                          </a:ln>
                          <a:effectLst/>
                          <a:uLnTx/>
                          <a:uFillTx/>
                          <a:latin typeface="Trebuchet MS" panose="020B0603020202020204" pitchFamily="34" charset="0"/>
                        </a:rPr>
                        <a:t>Describe what you are trying to do</a:t>
                      </a:r>
                    </a:p>
                    <a:p>
                      <a:endParaRPr lang="en-AU" dirty="0">
                        <a:latin typeface="Trebuchet MS" panose="020B0603020202020204" pitchFamily="34" charset="0"/>
                      </a:endParaRPr>
                    </a:p>
                    <a:p>
                      <a:endParaRPr lang="en-AU" dirty="0">
                        <a:latin typeface="Trebuchet MS" panose="020B0603020202020204" pitchFamily="34" charset="0"/>
                      </a:endParaRPr>
                    </a:p>
                    <a:p>
                      <a:endParaRPr lang="en-AU" dirty="0">
                        <a:latin typeface="Trebuchet MS" panose="020B0603020202020204" pitchFamily="34" charset="0"/>
                      </a:endParaRPr>
                    </a:p>
                  </a:txBody>
                  <a:tcPr/>
                </a:tc>
                <a:extLst>
                  <a:ext uri="{0D108BD9-81ED-4DB2-BD59-A6C34878D82A}">
                    <a16:rowId xmlns="" xmlns:a16="http://schemas.microsoft.com/office/drawing/2014/main" val="10002"/>
                  </a:ext>
                </a:extLst>
              </a:tr>
            </a:tbl>
          </a:graphicData>
        </a:graphic>
      </p:graphicFrame>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Scope</a:t>
            </a:r>
          </a:p>
        </p:txBody>
      </p:sp>
      <p:sp>
        <p:nvSpPr>
          <p:cNvPr id="9" name="Text Placeholder 5"/>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Workshop Activity</a:t>
            </a:r>
          </a:p>
        </p:txBody>
      </p:sp>
    </p:spTree>
    <p:extLst>
      <p:ext uri="{BB962C8B-B14F-4D97-AF65-F5344CB8AC3E}">
        <p14:creationId xmlns:p14="http://schemas.microsoft.com/office/powerpoint/2010/main" val="16084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387" y="309202"/>
            <a:ext cx="6455225" cy="62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38800" y="152400"/>
            <a:ext cx="266700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Vision &amp; Scope</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Threats</a:t>
            </a:r>
          </a:p>
          <a:p>
            <a:pPr marL="285750" indent="-285750" fontAlgn="base">
              <a:spcBef>
                <a:spcPct val="0"/>
              </a:spcBef>
              <a:spcAft>
                <a:spcPct val="0"/>
              </a:spcAft>
              <a:buFont typeface="Arial" pitchFamily="34" charset="0"/>
              <a:buChar char="•"/>
            </a:pPr>
            <a:r>
              <a:rPr lang="en-AU" dirty="0">
                <a:solidFill>
                  <a:srgbClr val="000000"/>
                </a:solidFill>
              </a:rPr>
              <a:t>Situation</a:t>
            </a:r>
          </a:p>
        </p:txBody>
      </p:sp>
      <p:sp>
        <p:nvSpPr>
          <p:cNvPr id="2" name="Oval 1"/>
          <p:cNvSpPr/>
          <p:nvPr/>
        </p:nvSpPr>
        <p:spPr>
          <a:xfrm>
            <a:off x="5940152" y="476672"/>
            <a:ext cx="165618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70775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lstStyle/>
          <a:p>
            <a:r>
              <a:rPr lang="en-AU" dirty="0"/>
              <a:t>Resources</a:t>
            </a:r>
          </a:p>
        </p:txBody>
      </p:sp>
      <p:sp>
        <p:nvSpPr>
          <p:cNvPr id="10" name="Text Placeholder 5"/>
          <p:cNvSpPr>
            <a:spLocks noGrp="1"/>
          </p:cNvSpPr>
          <p:nvPr>
            <p:ph type="body" sz="quarter" idx="4294967295"/>
          </p:nvPr>
        </p:nvSpPr>
        <p:spPr>
          <a:xfrm>
            <a:off x="2852738" y="609600"/>
            <a:ext cx="6291262" cy="457200"/>
          </a:xfrm>
        </p:spPr>
        <p:txBody>
          <a:bodyPr>
            <a:normAutofit fontScale="92500" lnSpcReduction="20000"/>
          </a:bodyPr>
          <a:lstStyle/>
          <a:p>
            <a:pPr marL="0" indent="0">
              <a:buNone/>
            </a:pPr>
            <a:r>
              <a:rPr lang="en-AU" dirty="0"/>
              <a:t>For Area and Dream </a:t>
            </a:r>
          </a:p>
        </p:txBody>
      </p:sp>
      <p:pic>
        <p:nvPicPr>
          <p:cNvPr id="11" name="Picture 10"/>
          <p:cNvPicPr>
            <a:picLocks noChangeAspect="1"/>
          </p:cNvPicPr>
          <p:nvPr/>
        </p:nvPicPr>
        <p:blipFill>
          <a:blip r:embed="rId3"/>
          <a:stretch>
            <a:fillRect/>
          </a:stretch>
        </p:blipFill>
        <p:spPr>
          <a:xfrm>
            <a:off x="122217" y="1331759"/>
            <a:ext cx="2958386" cy="382905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788024" y="1700808"/>
            <a:ext cx="3902682" cy="2780450"/>
          </a:xfrm>
          <a:prstGeom prst="rect">
            <a:avLst/>
          </a:prstGeom>
          <a:ln>
            <a:noFill/>
          </a:ln>
          <a:effectLst>
            <a:outerShdw blurRad="292100" dist="139700" dir="2700000" algn="tl" rotWithShape="0">
              <a:srgbClr val="333333">
                <a:alpha val="65000"/>
              </a:srgbClr>
            </a:outerShdw>
          </a:effectLst>
        </p:spPr>
      </p:pic>
      <p:pic>
        <p:nvPicPr>
          <p:cNvPr id="1026" name="Picture 2" descr="https://ecotrust.org/media/publications2-26-400x400.png"/>
          <p:cNvPicPr>
            <a:picLocks noChangeAspect="1" noChangeArrowheads="1"/>
          </p:cNvPicPr>
          <p:nvPr/>
        </p:nvPicPr>
        <p:blipFill rotWithShape="1">
          <a:blip r:embed="rId5">
            <a:extLst>
              <a:ext uri="{28A0092B-C50C-407E-A947-70E740481C1C}">
                <a14:useLocalDpi xmlns:a14="http://schemas.microsoft.com/office/drawing/2010/main" val="0"/>
              </a:ext>
            </a:extLst>
          </a:blip>
          <a:srcRect l="18899" t="4016" r="18409" b="6140"/>
          <a:stretch/>
        </p:blipFill>
        <p:spPr bwMode="auto">
          <a:xfrm>
            <a:off x="3275856" y="1233211"/>
            <a:ext cx="2880320" cy="4127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80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Why do this step?</a:t>
            </a:r>
          </a:p>
          <a:p>
            <a:pPr lvl="1"/>
            <a:r>
              <a:rPr lang="en-AU" dirty="0"/>
              <a:t>This is the first step in pointing the plan in the right direction – you need to be clear about what you want the future to look like if you are successful in making the plan work</a:t>
            </a:r>
          </a:p>
          <a:p>
            <a:pPr lvl="1"/>
            <a:r>
              <a:rPr lang="en-AU" dirty="0"/>
              <a:t>It is also helpful to be clear about where you are not going to be working – particularly when talking to neighbouring land holders, or other stakeholders.</a:t>
            </a:r>
          </a:p>
          <a:p>
            <a:pPr lvl="1"/>
            <a:r>
              <a:rPr lang="en-AU" dirty="0"/>
              <a:t>Start of process: involve the whole community</a:t>
            </a:r>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9"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Make a statement about success</a:t>
            </a:r>
          </a:p>
        </p:txBody>
      </p:sp>
    </p:spTree>
    <p:extLst>
      <p:ext uri="{BB962C8B-B14F-4D97-AF65-F5344CB8AC3E}">
        <p14:creationId xmlns:p14="http://schemas.microsoft.com/office/powerpoint/2010/main" val="2812581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61" name="Rectangle 9"/>
          <p:cNvSpPr>
            <a:spLocks noChangeArrowheads="1"/>
          </p:cNvSpPr>
          <p:nvPr/>
        </p:nvSpPr>
        <p:spPr bwMode="auto">
          <a:xfrm>
            <a:off x="152400" y="1452563"/>
            <a:ext cx="4724400" cy="1203325"/>
          </a:xfrm>
          <a:prstGeom prst="rect">
            <a:avLst/>
          </a:prstGeom>
          <a:solidFill>
            <a:srgbClr val="C0C0C0">
              <a:alpha val="50000"/>
            </a:srgbClr>
          </a:solidFill>
          <a:ln w="12700">
            <a:solidFill>
              <a:schemeClr val="bg2"/>
            </a:solidFill>
            <a:miter lim="800000"/>
            <a:headEnd/>
            <a:tailEnd/>
          </a:ln>
          <a:effectLst/>
        </p:spPr>
        <p:txBody>
          <a:bodyPr anchor="ctr">
            <a:spAutoFit/>
          </a:bodyPr>
          <a:lstStyle/>
          <a:p>
            <a:pPr algn="ctr"/>
            <a:r>
              <a:rPr lang="en-US" sz="1800" dirty="0">
                <a:solidFill>
                  <a:srgbClr val="333333"/>
                </a:solidFill>
                <a:latin typeface="Trebuchet MS" panose="020B0603020202020204" pitchFamily="34" charset="0"/>
                <a:ea typeface="ヒラギノ角ゴ Pro W3" charset="0"/>
                <a:cs typeface="Arial" pitchFamily="34" charset="0"/>
              </a:rPr>
              <a:t>A vision is like a lighthouse, which illuminates rather than limits, giving direction rather than destination."</a:t>
            </a:r>
            <a:endParaRPr lang="en-US" sz="1800" dirty="0">
              <a:latin typeface="Trebuchet MS" panose="020B0603020202020204" pitchFamily="34" charset="0"/>
              <a:ea typeface="ヒラギノ角ゴ Pro W3" charset="0"/>
              <a:cs typeface="Arial" pitchFamily="34" charset="0"/>
            </a:endParaRPr>
          </a:p>
          <a:p>
            <a:pPr algn="r" eaLnBrk="0" hangingPunct="0"/>
            <a:r>
              <a:rPr lang="en-US" sz="1800" dirty="0">
                <a:solidFill>
                  <a:srgbClr val="333333"/>
                </a:solidFill>
                <a:latin typeface="Trebuchet MS" panose="020B0603020202020204" pitchFamily="34" charset="0"/>
                <a:ea typeface="ヒラギノ角ゴ Pro W3" charset="0"/>
                <a:cs typeface="Arial" pitchFamily="34" charset="0"/>
              </a:rPr>
              <a:t>-- James J. </a:t>
            </a:r>
            <a:r>
              <a:rPr lang="en-US" sz="1800" dirty="0" err="1">
                <a:solidFill>
                  <a:srgbClr val="333333"/>
                </a:solidFill>
                <a:latin typeface="Trebuchet MS" panose="020B0603020202020204" pitchFamily="34" charset="0"/>
                <a:ea typeface="ヒラギノ角ゴ Pro W3" charset="0"/>
                <a:cs typeface="Arial" pitchFamily="34" charset="0"/>
              </a:rPr>
              <a:t>Mapes</a:t>
            </a:r>
            <a:endParaRPr lang="en-US" sz="1800" dirty="0">
              <a:solidFill>
                <a:srgbClr val="333333"/>
              </a:solidFill>
              <a:latin typeface="Trebuchet MS" panose="020B0603020202020204" pitchFamily="34" charset="0"/>
              <a:ea typeface="ヒラギノ角ゴ Pro W3" charset="0"/>
              <a:cs typeface="Arial" pitchFamily="34" charset="0"/>
            </a:endParaRPr>
          </a:p>
        </p:txBody>
      </p:sp>
      <p:sp>
        <p:nvSpPr>
          <p:cNvPr id="177163" name="Rectangle 11"/>
          <p:cNvSpPr>
            <a:spLocks noChangeArrowheads="1"/>
          </p:cNvSpPr>
          <p:nvPr/>
        </p:nvSpPr>
        <p:spPr bwMode="auto">
          <a:xfrm>
            <a:off x="3733800" y="5156200"/>
            <a:ext cx="4150568" cy="1203325"/>
          </a:xfrm>
          <a:prstGeom prst="rect">
            <a:avLst/>
          </a:prstGeom>
          <a:solidFill>
            <a:srgbClr val="FFFF99">
              <a:alpha val="50000"/>
            </a:srgbClr>
          </a:solidFill>
          <a:ln w="12700">
            <a:solidFill>
              <a:schemeClr val="bg2"/>
            </a:solidFill>
            <a:miter lim="800000"/>
            <a:headEnd/>
            <a:tailEnd/>
          </a:ln>
          <a:effectLst/>
        </p:spPr>
        <p:txBody>
          <a:bodyPr wrap="square" anchor="ctr">
            <a:spAutoFit/>
          </a:bodyPr>
          <a:lstStyle/>
          <a:p>
            <a:pPr algn="ctr"/>
            <a:r>
              <a:rPr lang="en-US" sz="1800" b="1" i="1" dirty="0">
                <a:solidFill>
                  <a:srgbClr val="000000"/>
                </a:solidFill>
                <a:latin typeface="Trebuchet MS" panose="020B0603020202020204" pitchFamily="34" charset="0"/>
                <a:ea typeface="ヒラギノ角ゴ Pro W3" charset="0"/>
                <a:cs typeface="Times New Roman" pitchFamily="18" charset="0"/>
              </a:rPr>
              <a:t>The goal is not to find the majority opinion, but to arrive at a vision that reflects the thinking of the whole group.</a:t>
            </a:r>
          </a:p>
        </p:txBody>
      </p:sp>
      <p:pic>
        <p:nvPicPr>
          <p:cNvPr id="177166" name="Picture 14" descr="peoplepartners"/>
          <p:cNvPicPr>
            <a:picLocks noChangeAspect="1" noChangeArrowheads="1"/>
          </p:cNvPicPr>
          <p:nvPr/>
        </p:nvPicPr>
        <p:blipFill>
          <a:blip r:embed="rId3" cstate="print"/>
          <a:srcRect/>
          <a:stretch>
            <a:fillRect/>
          </a:stretch>
        </p:blipFill>
        <p:spPr bwMode="auto">
          <a:xfrm>
            <a:off x="3429000" y="2971800"/>
            <a:ext cx="2514600" cy="1752600"/>
          </a:xfrm>
          <a:prstGeom prst="rect">
            <a:avLst/>
          </a:prstGeom>
          <a:noFill/>
          <a:ln w="9525">
            <a:solidFill>
              <a:schemeClr val="tx1"/>
            </a:solidFill>
            <a:miter lim="800000"/>
            <a:headEnd/>
            <a:tailEnd/>
          </a:ln>
        </p:spPr>
      </p:pic>
      <p:pic>
        <p:nvPicPr>
          <p:cNvPr id="177168" name="Picture 16" descr="MCj02997230000[1]"/>
          <p:cNvPicPr>
            <a:picLocks noChangeAspect="1" noChangeArrowheads="1"/>
          </p:cNvPicPr>
          <p:nvPr/>
        </p:nvPicPr>
        <p:blipFill>
          <a:blip r:embed="rId4" cstate="print"/>
          <a:srcRect/>
          <a:stretch>
            <a:fillRect/>
          </a:stretch>
        </p:blipFill>
        <p:spPr bwMode="auto">
          <a:xfrm>
            <a:off x="5715000" y="1219200"/>
            <a:ext cx="3360738" cy="2470150"/>
          </a:xfrm>
          <a:prstGeom prst="rect">
            <a:avLst/>
          </a:prstGeom>
          <a:noFill/>
          <a:ln w="9525">
            <a:noFill/>
            <a:miter lim="800000"/>
            <a:headEnd/>
            <a:tailEnd/>
          </a:ln>
          <a:effectLst/>
        </p:spPr>
      </p:pic>
      <p:pic>
        <p:nvPicPr>
          <p:cNvPr id="177169" name="Picture 17" descr="monet015_valley"/>
          <p:cNvPicPr>
            <a:picLocks noChangeAspect="1" noChangeArrowheads="1"/>
          </p:cNvPicPr>
          <p:nvPr/>
        </p:nvPicPr>
        <p:blipFill>
          <a:blip r:embed="rId5" cstate="print"/>
          <a:srcRect/>
          <a:stretch>
            <a:fillRect/>
          </a:stretch>
        </p:blipFill>
        <p:spPr bwMode="auto">
          <a:xfrm>
            <a:off x="126046" y="4392971"/>
            <a:ext cx="3200400" cy="2400300"/>
          </a:xfrm>
          <a:prstGeom prst="rect">
            <a:avLst/>
          </a:prstGeom>
          <a:noFill/>
        </p:spPr>
      </p:pic>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normAutofit fontScale="92500"/>
          </a:bodyPr>
          <a:lstStyle/>
          <a:p>
            <a:r>
              <a:rPr lang="en-AU" dirty="0" smtClean="0"/>
              <a:t>Vision/Dream</a:t>
            </a:r>
            <a:endParaRPr lang="en-AU" dirty="0"/>
          </a:p>
        </p:txBody>
      </p:sp>
      <p:sp>
        <p:nvSpPr>
          <p:cNvPr id="5" name="Text Placeholder 4"/>
          <p:cNvSpPr>
            <a:spLocks noGrp="1"/>
          </p:cNvSpPr>
          <p:nvPr>
            <p:ph type="body" sz="quarter" idx="15"/>
          </p:nvPr>
        </p:nvSpPr>
        <p:spPr/>
        <p:txBody>
          <a:bodyPr>
            <a:normAutofit fontScale="92500"/>
          </a:bodyPr>
          <a:lstStyle/>
          <a:p>
            <a:r>
              <a:rPr lang="en-AU" dirty="0"/>
              <a:t>Make a statement about success</a:t>
            </a:r>
          </a:p>
        </p:txBody>
      </p:sp>
    </p:spTree>
    <p:extLst>
      <p:ext uri="{BB962C8B-B14F-4D97-AF65-F5344CB8AC3E}">
        <p14:creationId xmlns:p14="http://schemas.microsoft.com/office/powerpoint/2010/main" val="1923410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AU" dirty="0"/>
              <a:t>Dream:  </a:t>
            </a:r>
            <a:br>
              <a:rPr lang="en-AU" dirty="0"/>
            </a:br>
            <a:r>
              <a:rPr lang="en-AU" dirty="0"/>
              <a:t>A description of the desired state or ultimate condition that a project is working to achieve</a:t>
            </a:r>
          </a:p>
          <a:p>
            <a:r>
              <a:rPr lang="en-AU" dirty="0"/>
              <a:t>A good Dream will balance the following criteria:</a:t>
            </a:r>
          </a:p>
          <a:p>
            <a:pPr lvl="1"/>
            <a:r>
              <a:rPr lang="en-AU" b="1" dirty="0"/>
              <a:t>Relatively general</a:t>
            </a:r>
            <a:r>
              <a:rPr lang="en-AU" dirty="0"/>
              <a:t>: </a:t>
            </a:r>
            <a:br>
              <a:rPr lang="en-AU" dirty="0"/>
            </a:br>
            <a:r>
              <a:rPr lang="en-AU" dirty="0"/>
              <a:t>Broadly defined to encompass all project activities</a:t>
            </a:r>
          </a:p>
          <a:p>
            <a:pPr lvl="1"/>
            <a:r>
              <a:rPr lang="en-AU" b="1" dirty="0"/>
              <a:t>Visionary</a:t>
            </a:r>
            <a:r>
              <a:rPr lang="en-AU" dirty="0"/>
              <a:t>: </a:t>
            </a:r>
            <a:br>
              <a:rPr lang="en-AU" dirty="0"/>
            </a:br>
            <a:r>
              <a:rPr lang="en-AU" dirty="0"/>
              <a:t>Inspirational in outlining the desired change in the state of the targets toward which the project is working</a:t>
            </a:r>
          </a:p>
          <a:p>
            <a:pPr lvl="1"/>
            <a:r>
              <a:rPr lang="en-AU" b="1" dirty="0"/>
              <a:t>Brief</a:t>
            </a:r>
            <a:r>
              <a:rPr lang="en-AU" dirty="0"/>
              <a:t>: </a:t>
            </a:r>
            <a:br>
              <a:rPr lang="en-AU" dirty="0"/>
            </a:br>
            <a:r>
              <a:rPr lang="en-AU" dirty="0"/>
              <a:t>Simple and succinct so that all project participants can remember it</a:t>
            </a:r>
          </a:p>
          <a:p>
            <a:endParaRPr lang="en-AU" dirty="0"/>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9"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Make a statement about success</a:t>
            </a:r>
          </a:p>
        </p:txBody>
      </p:sp>
    </p:spTree>
    <p:custDataLst>
      <p:tags r:id="rId1"/>
    </p:custDataLst>
    <p:extLst>
      <p:ext uri="{BB962C8B-B14F-4D97-AF65-F5344CB8AC3E}">
        <p14:creationId xmlns:p14="http://schemas.microsoft.com/office/powerpoint/2010/main" val="2756819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9"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Make a statement about success</a:t>
            </a:r>
          </a:p>
        </p:txBody>
      </p:sp>
      <p:pic>
        <p:nvPicPr>
          <p:cNvPr id="10" name="Picture 9" descr="C:\Users\Stuart\Documents\Dropbox\Northern OS\Materials\Workbook\Appendices\94 Vision Compass with text and arrows copyrigh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1086" y="1297479"/>
            <a:ext cx="5361827" cy="5361827"/>
          </a:xfrm>
          <a:prstGeom prst="rect">
            <a:avLst/>
          </a:prstGeom>
          <a:noFill/>
          <a:ln>
            <a:noFill/>
          </a:ln>
        </p:spPr>
      </p:pic>
    </p:spTree>
    <p:custDataLst>
      <p:tags r:id="rId1"/>
    </p:custDataLst>
    <p:extLst>
      <p:ext uri="{BB962C8B-B14F-4D97-AF65-F5344CB8AC3E}">
        <p14:creationId xmlns:p14="http://schemas.microsoft.com/office/powerpoint/2010/main" val="9788745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Autofit/>
          </a:bodyPr>
          <a:lstStyle/>
          <a:p>
            <a:r>
              <a:rPr lang="en-AU" sz="2800" dirty="0"/>
              <a:t>Discuss success and change as a group/groups </a:t>
            </a:r>
          </a:p>
          <a:p>
            <a:pPr lvl="2"/>
            <a:r>
              <a:rPr lang="en-AU" sz="2000" dirty="0"/>
              <a:t>Pretend the plan has been operating for 10 years – what has changed?</a:t>
            </a:r>
          </a:p>
          <a:p>
            <a:pPr lvl="2"/>
            <a:r>
              <a:rPr lang="en-AU" sz="2000" dirty="0"/>
              <a:t>It can help to ask people to think back to what things used to be like – even generations ago</a:t>
            </a:r>
          </a:p>
          <a:p>
            <a:r>
              <a:rPr lang="en-AU" sz="2800" dirty="0"/>
              <a:t>Bring groups back together and report back</a:t>
            </a:r>
          </a:p>
          <a:p>
            <a:pPr lvl="1"/>
            <a:r>
              <a:rPr lang="en-AU" sz="2200" dirty="0"/>
              <a:t>Arrange similar ideas together and then make a single statement that covers each idea</a:t>
            </a:r>
          </a:p>
          <a:p>
            <a:pPr lvl="3"/>
            <a:r>
              <a:rPr lang="en-AU" sz="1600" dirty="0"/>
              <a:t>Use voting / colours / or cards and arrange </a:t>
            </a:r>
          </a:p>
          <a:p>
            <a:pPr lvl="3"/>
            <a:r>
              <a:rPr lang="en-AU" sz="1600" dirty="0"/>
              <a:t>Combine similar ideas into one thought</a:t>
            </a:r>
          </a:p>
          <a:p>
            <a:r>
              <a:rPr lang="en-AU" sz="2800" dirty="0"/>
              <a:t>Get one of the team to take these ideas and build a statement</a:t>
            </a:r>
          </a:p>
          <a:p>
            <a:pPr lvl="3"/>
            <a:r>
              <a:rPr lang="en-AU" sz="1600" dirty="0"/>
              <a:t>For rapid approach, can just use small group &amp; review existing material</a:t>
            </a:r>
          </a:p>
          <a:p>
            <a:pPr lvl="1"/>
            <a:endParaRPr lang="en-AU" sz="2000" dirty="0"/>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9"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Make a statement about success</a:t>
            </a:r>
          </a:p>
        </p:txBody>
      </p:sp>
    </p:spTree>
    <p:extLst>
      <p:ext uri="{BB962C8B-B14F-4D97-AF65-F5344CB8AC3E}">
        <p14:creationId xmlns:p14="http://schemas.microsoft.com/office/powerpoint/2010/main" val="574216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619672" y="1214057"/>
            <a:ext cx="5976664" cy="5576814"/>
            <a:chOff x="976405" y="12426"/>
            <a:chExt cx="7556096" cy="6840948"/>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05" y="12426"/>
              <a:ext cx="5179771" cy="35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405" y="3305586"/>
              <a:ext cx="5179771" cy="35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2426"/>
              <a:ext cx="2376325" cy="352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3454128"/>
              <a:ext cx="2376325" cy="339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5"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16" name="Text Placeholder 4"/>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Example – culturally sensitive groups</a:t>
            </a:r>
          </a:p>
        </p:txBody>
      </p:sp>
    </p:spTree>
    <p:extLst>
      <p:ext uri="{BB962C8B-B14F-4D97-AF65-F5344CB8AC3E}">
        <p14:creationId xmlns:p14="http://schemas.microsoft.com/office/powerpoint/2010/main" val="9380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12776"/>
            <a:ext cx="7086599" cy="5008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3"/>
          <p:cNvSpPr>
            <a:spLocks noGrp="1"/>
          </p:cNvSpPr>
          <p:nvPr>
            <p:ph type="body" sz="quarter" idx="14"/>
          </p:nvPr>
        </p:nvSpPr>
        <p:spPr>
          <a:xfrm>
            <a:off x="0" y="501101"/>
            <a:ext cx="2819400" cy="646113"/>
          </a:xfrm>
        </p:spPr>
        <p:txBody>
          <a:bodyPr>
            <a:normAutofit fontScale="92500"/>
          </a:bodyPr>
          <a:lstStyle/>
          <a:p>
            <a:r>
              <a:rPr lang="en-AU" dirty="0" smtClean="0"/>
              <a:t>Vision/Dream</a:t>
            </a:r>
            <a:endParaRPr lang="en-AU" dirty="0"/>
          </a:p>
        </p:txBody>
      </p:sp>
      <p:sp>
        <p:nvSpPr>
          <p:cNvPr id="10"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spTree>
    <p:extLst>
      <p:ext uri="{BB962C8B-B14F-4D97-AF65-F5344CB8AC3E}">
        <p14:creationId xmlns:p14="http://schemas.microsoft.com/office/powerpoint/2010/main" val="2778851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43"/>
</p:tagLst>
</file>

<file path=ppt/tags/tag2.xml><?xml version="1.0" encoding="utf-8"?>
<p:tagLst xmlns:a="http://schemas.openxmlformats.org/drawingml/2006/main" xmlns:r="http://schemas.openxmlformats.org/officeDocument/2006/relationships" xmlns:p="http://schemas.openxmlformats.org/presentationml/2006/main">
  <p:tag name="TIMING" val="|0.7|43"/>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834</Words>
  <Application>Microsoft Office PowerPoint</Application>
  <PresentationFormat>On-screen Show (4:3)</PresentationFormat>
  <Paragraphs>142</Paragraphs>
  <Slides>20</Slides>
  <Notes>19</Notes>
  <HiddenSlides>20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Trebuchet MS</vt:lpstr>
      <vt:lpstr>ヒラギノ角ゴ Pro W3</vt:lpstr>
      <vt:lpstr>1_Custom Design</vt:lpstr>
      <vt:lpstr>Dream and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Daniel Sprod</cp:lastModifiedBy>
  <cp:revision>45</cp:revision>
  <cp:lastPrinted>2016-10-25T12:12:17Z</cp:lastPrinted>
  <dcterms:created xsi:type="dcterms:W3CDTF">2011-03-22T13:53:08Z</dcterms:created>
  <dcterms:modified xsi:type="dcterms:W3CDTF">2017-01-30T10:45:52Z</dcterms:modified>
</cp:coreProperties>
</file>