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23" r:id="rId1"/>
    <p:sldMasterId id="2147484638" r:id="rId2"/>
  </p:sldMasterIdLst>
  <p:notesMasterIdLst>
    <p:notesMasterId r:id="rId27"/>
  </p:notesMasterIdLst>
  <p:handoutMasterIdLst>
    <p:handoutMasterId r:id="rId28"/>
  </p:handoutMasterIdLst>
  <p:sldIdLst>
    <p:sldId id="294" r:id="rId3"/>
    <p:sldId id="322" r:id="rId4"/>
    <p:sldId id="320" r:id="rId5"/>
    <p:sldId id="312" r:id="rId6"/>
    <p:sldId id="292" r:id="rId7"/>
    <p:sldId id="293" r:id="rId8"/>
    <p:sldId id="290" r:id="rId9"/>
    <p:sldId id="330" r:id="rId10"/>
    <p:sldId id="313" r:id="rId11"/>
    <p:sldId id="325" r:id="rId12"/>
    <p:sldId id="275" r:id="rId13"/>
    <p:sldId id="295" r:id="rId14"/>
    <p:sldId id="291" r:id="rId15"/>
    <p:sldId id="321" r:id="rId16"/>
    <p:sldId id="324" r:id="rId17"/>
    <p:sldId id="314" r:id="rId18"/>
    <p:sldId id="323" r:id="rId19"/>
    <p:sldId id="276" r:id="rId20"/>
    <p:sldId id="277" r:id="rId21"/>
    <p:sldId id="327" r:id="rId22"/>
    <p:sldId id="317" r:id="rId23"/>
    <p:sldId id="316" r:id="rId24"/>
    <p:sldId id="302" r:id="rId25"/>
    <p:sldId id="328" r:id="rId26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120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NC_Nat" initials="NH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FFFFFF"/>
    <a:srgbClr val="CC0000"/>
    <a:srgbClr val="035CB5"/>
    <a:srgbClr val="385FC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 autoAdjust="0"/>
    <p:restoredTop sz="86183" autoAdjust="0"/>
  </p:normalViewPr>
  <p:slideViewPr>
    <p:cSldViewPr>
      <p:cViewPr varScale="1">
        <p:scale>
          <a:sx n="59" d="100"/>
          <a:sy n="59" d="100"/>
        </p:scale>
        <p:origin x="1632" y="60"/>
      </p:cViewPr>
      <p:guideLst>
        <p:guide orient="horz" pos="2160"/>
        <p:guide pos="120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3966" y="108"/>
      </p:cViewPr>
      <p:guideLst>
        <p:guide orient="horz" pos="3224"/>
        <p:guide pos="223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8.xml"/><Relationship Id="rId1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169A7B-03D2-4E72-95D9-B294C650A3B2}" type="doc">
      <dgm:prSet loTypeId="urn:microsoft.com/office/officeart/2005/8/layout/hProcess3" loCatId="process" qsTypeId="urn:microsoft.com/office/officeart/2005/8/quickstyle/simple5" qsCatId="simple" csTypeId="urn:microsoft.com/office/officeart/2005/8/colors/accent6_2" csCatId="accent6" phldr="1"/>
      <dgm:spPr/>
    </dgm:pt>
    <dgm:pt modelId="{9574DFC7-DCC9-404A-A033-DBA63E913F2A}">
      <dgm:prSet phldrT="[Text]" custT="1"/>
      <dgm:spPr/>
      <dgm:t>
        <a:bodyPr/>
        <a:lstStyle/>
        <a:p>
          <a:r>
            <a:rPr lang="en-AU" sz="1800" b="1" dirty="0"/>
            <a:t>Copy in to table</a:t>
          </a:r>
        </a:p>
      </dgm:t>
    </dgm:pt>
    <dgm:pt modelId="{AF8E979D-CD53-4C04-92AB-ACAB758B4B97}" type="parTrans" cxnId="{A07AD945-1AAA-4166-9A3E-2712115F7D30}">
      <dgm:prSet/>
      <dgm:spPr/>
      <dgm:t>
        <a:bodyPr/>
        <a:lstStyle/>
        <a:p>
          <a:endParaRPr lang="en-AU" sz="2400" b="1"/>
        </a:p>
      </dgm:t>
    </dgm:pt>
    <dgm:pt modelId="{306DFD69-DAA2-4818-B323-419987DC9C54}" type="sibTrans" cxnId="{A07AD945-1AAA-4166-9A3E-2712115F7D30}">
      <dgm:prSet/>
      <dgm:spPr/>
      <dgm:t>
        <a:bodyPr/>
        <a:lstStyle/>
        <a:p>
          <a:endParaRPr lang="en-AU" sz="2400" b="1"/>
        </a:p>
      </dgm:t>
    </dgm:pt>
    <dgm:pt modelId="{30657297-195B-42A0-A802-2780D6736AD0}" type="pres">
      <dgm:prSet presAssocID="{91169A7B-03D2-4E72-95D9-B294C650A3B2}" presName="Name0" presStyleCnt="0">
        <dgm:presLayoutVars>
          <dgm:dir/>
          <dgm:animLvl val="lvl"/>
          <dgm:resizeHandles val="exact"/>
        </dgm:presLayoutVars>
      </dgm:prSet>
      <dgm:spPr/>
    </dgm:pt>
    <dgm:pt modelId="{6F845E1F-5F64-4014-9EFE-645933CA5B99}" type="pres">
      <dgm:prSet presAssocID="{91169A7B-03D2-4E72-95D9-B294C650A3B2}" presName="dummy" presStyleCnt="0"/>
      <dgm:spPr/>
    </dgm:pt>
    <dgm:pt modelId="{8F72495F-1D1C-4981-9740-AE3EF05B072B}" type="pres">
      <dgm:prSet presAssocID="{91169A7B-03D2-4E72-95D9-B294C650A3B2}" presName="linH" presStyleCnt="0"/>
      <dgm:spPr/>
    </dgm:pt>
    <dgm:pt modelId="{7B2E5C2D-2EF7-437C-935F-2E06C5B96A3A}" type="pres">
      <dgm:prSet presAssocID="{91169A7B-03D2-4E72-95D9-B294C650A3B2}" presName="padding1" presStyleCnt="0"/>
      <dgm:spPr/>
    </dgm:pt>
    <dgm:pt modelId="{EABE2657-2340-4A4C-A085-E81C56719031}" type="pres">
      <dgm:prSet presAssocID="{9574DFC7-DCC9-404A-A033-DBA63E913F2A}" presName="linV" presStyleCnt="0"/>
      <dgm:spPr/>
    </dgm:pt>
    <dgm:pt modelId="{5A97ACF1-D5BB-40F9-A416-EDD2F4F78269}" type="pres">
      <dgm:prSet presAssocID="{9574DFC7-DCC9-404A-A033-DBA63E913F2A}" presName="spVertical1" presStyleCnt="0"/>
      <dgm:spPr/>
    </dgm:pt>
    <dgm:pt modelId="{645AF521-DA88-4C54-9CBD-FEE381A94AE1}" type="pres">
      <dgm:prSet presAssocID="{9574DFC7-DCC9-404A-A033-DBA63E913F2A}" presName="parTx" presStyleLbl="revTx" presStyleIdx="0" presStyleCnt="1">
        <dgm:presLayoutVars>
          <dgm:chMax val="0"/>
          <dgm:chPref val="0"/>
          <dgm:bulletEnabled val="1"/>
        </dgm:presLayoutVars>
      </dgm:prSet>
      <dgm:spPr/>
    </dgm:pt>
    <dgm:pt modelId="{B393F721-9629-479B-9329-F078AE26D147}" type="pres">
      <dgm:prSet presAssocID="{9574DFC7-DCC9-404A-A033-DBA63E913F2A}" presName="spVertical2" presStyleCnt="0"/>
      <dgm:spPr/>
    </dgm:pt>
    <dgm:pt modelId="{C81255EA-F2F8-43D4-96F1-50A26F0A3316}" type="pres">
      <dgm:prSet presAssocID="{9574DFC7-DCC9-404A-A033-DBA63E913F2A}" presName="spVertical3" presStyleCnt="0"/>
      <dgm:spPr/>
    </dgm:pt>
    <dgm:pt modelId="{20D5FF8B-3394-498E-97FB-69C75F19F47D}" type="pres">
      <dgm:prSet presAssocID="{91169A7B-03D2-4E72-95D9-B294C650A3B2}" presName="padding2" presStyleCnt="0"/>
      <dgm:spPr/>
    </dgm:pt>
    <dgm:pt modelId="{3CFB0AC0-1DA9-44E7-BCC1-964C0EDBDAC4}" type="pres">
      <dgm:prSet presAssocID="{91169A7B-03D2-4E72-95D9-B294C650A3B2}" presName="negArrow" presStyleCnt="0"/>
      <dgm:spPr/>
    </dgm:pt>
    <dgm:pt modelId="{01F42D61-7C04-4DCB-B0BF-556EF174A2FA}" type="pres">
      <dgm:prSet presAssocID="{91169A7B-03D2-4E72-95D9-B294C650A3B2}" presName="backgroundArrow" presStyleLbl="node1" presStyleIdx="0" presStyleCnt="1"/>
      <dgm:spPr/>
    </dgm:pt>
  </dgm:ptLst>
  <dgm:cxnLst>
    <dgm:cxn modelId="{EA5FD29C-A1DA-47A6-A15D-E78427D07CA9}" type="presOf" srcId="{91169A7B-03D2-4E72-95D9-B294C650A3B2}" destId="{30657297-195B-42A0-A802-2780D6736AD0}" srcOrd="0" destOrd="0" presId="urn:microsoft.com/office/officeart/2005/8/layout/hProcess3"/>
    <dgm:cxn modelId="{A07AD945-1AAA-4166-9A3E-2712115F7D30}" srcId="{91169A7B-03D2-4E72-95D9-B294C650A3B2}" destId="{9574DFC7-DCC9-404A-A033-DBA63E913F2A}" srcOrd="0" destOrd="0" parTransId="{AF8E979D-CD53-4C04-92AB-ACAB758B4B97}" sibTransId="{306DFD69-DAA2-4818-B323-419987DC9C54}"/>
    <dgm:cxn modelId="{9062315F-4CB0-4D99-B08F-315B76CEE1D9}" type="presOf" srcId="{9574DFC7-DCC9-404A-A033-DBA63E913F2A}" destId="{645AF521-DA88-4C54-9CBD-FEE381A94AE1}" srcOrd="0" destOrd="0" presId="urn:microsoft.com/office/officeart/2005/8/layout/hProcess3"/>
    <dgm:cxn modelId="{821DF8A4-1591-4ECA-A29A-70718CC1AA55}" type="presParOf" srcId="{30657297-195B-42A0-A802-2780D6736AD0}" destId="{6F845E1F-5F64-4014-9EFE-645933CA5B99}" srcOrd="0" destOrd="0" presId="urn:microsoft.com/office/officeart/2005/8/layout/hProcess3"/>
    <dgm:cxn modelId="{004C52CB-2EA9-4BDD-8EF8-020D66F5E0AA}" type="presParOf" srcId="{30657297-195B-42A0-A802-2780D6736AD0}" destId="{8F72495F-1D1C-4981-9740-AE3EF05B072B}" srcOrd="1" destOrd="0" presId="urn:microsoft.com/office/officeart/2005/8/layout/hProcess3"/>
    <dgm:cxn modelId="{524C3576-FDC4-49A6-AF82-0C2772619B42}" type="presParOf" srcId="{8F72495F-1D1C-4981-9740-AE3EF05B072B}" destId="{7B2E5C2D-2EF7-437C-935F-2E06C5B96A3A}" srcOrd="0" destOrd="0" presId="urn:microsoft.com/office/officeart/2005/8/layout/hProcess3"/>
    <dgm:cxn modelId="{DD31F54C-C2F4-4784-9EF9-D76AB0343C7C}" type="presParOf" srcId="{8F72495F-1D1C-4981-9740-AE3EF05B072B}" destId="{EABE2657-2340-4A4C-A085-E81C56719031}" srcOrd="1" destOrd="0" presId="urn:microsoft.com/office/officeart/2005/8/layout/hProcess3"/>
    <dgm:cxn modelId="{0DB974F5-8014-4FB4-ABE2-5E25534DEFAE}" type="presParOf" srcId="{EABE2657-2340-4A4C-A085-E81C56719031}" destId="{5A97ACF1-D5BB-40F9-A416-EDD2F4F78269}" srcOrd="0" destOrd="0" presId="urn:microsoft.com/office/officeart/2005/8/layout/hProcess3"/>
    <dgm:cxn modelId="{CFF7F6EC-65C2-48CC-AAE4-74ECC6B61566}" type="presParOf" srcId="{EABE2657-2340-4A4C-A085-E81C56719031}" destId="{645AF521-DA88-4C54-9CBD-FEE381A94AE1}" srcOrd="1" destOrd="0" presId="urn:microsoft.com/office/officeart/2005/8/layout/hProcess3"/>
    <dgm:cxn modelId="{F10D392F-E4ED-4845-A53A-43E98294C3CB}" type="presParOf" srcId="{EABE2657-2340-4A4C-A085-E81C56719031}" destId="{B393F721-9629-479B-9329-F078AE26D147}" srcOrd="2" destOrd="0" presId="urn:microsoft.com/office/officeart/2005/8/layout/hProcess3"/>
    <dgm:cxn modelId="{C92B186A-9AEC-4A45-AFD4-DE57D9E4725B}" type="presParOf" srcId="{EABE2657-2340-4A4C-A085-E81C56719031}" destId="{C81255EA-F2F8-43D4-96F1-50A26F0A3316}" srcOrd="3" destOrd="0" presId="urn:microsoft.com/office/officeart/2005/8/layout/hProcess3"/>
    <dgm:cxn modelId="{EA5B2157-3CC9-472A-BFCB-E8B0E66B32AD}" type="presParOf" srcId="{8F72495F-1D1C-4981-9740-AE3EF05B072B}" destId="{20D5FF8B-3394-498E-97FB-69C75F19F47D}" srcOrd="2" destOrd="0" presId="urn:microsoft.com/office/officeart/2005/8/layout/hProcess3"/>
    <dgm:cxn modelId="{68C752CE-DF47-4312-9298-EEA55351C4B8}" type="presParOf" srcId="{8F72495F-1D1C-4981-9740-AE3EF05B072B}" destId="{3CFB0AC0-1DA9-44E7-BCC1-964C0EDBDAC4}" srcOrd="3" destOrd="0" presId="urn:microsoft.com/office/officeart/2005/8/layout/hProcess3"/>
    <dgm:cxn modelId="{38B487BC-1054-4E8F-B07A-5CA6F355BC59}" type="presParOf" srcId="{8F72495F-1D1C-4981-9740-AE3EF05B072B}" destId="{01F42D61-7C04-4DCB-B0BF-556EF174A2FA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F42D61-7C04-4DCB-B0BF-556EF174A2FA}">
      <dsp:nvSpPr>
        <dsp:cNvPr id="0" name=""/>
        <dsp:cNvSpPr/>
      </dsp:nvSpPr>
      <dsp:spPr>
        <a:xfrm>
          <a:off x="0" y="18799"/>
          <a:ext cx="1981200" cy="1080000"/>
        </a:xfrm>
        <a:prstGeom prst="rightArrow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45AF521-DA88-4C54-9CBD-FEE381A94AE1}">
      <dsp:nvSpPr>
        <dsp:cNvPr id="0" name=""/>
        <dsp:cNvSpPr/>
      </dsp:nvSpPr>
      <dsp:spPr>
        <a:xfrm>
          <a:off x="159811" y="288800"/>
          <a:ext cx="1623268" cy="54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82880" rIns="0" bIns="1828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800" b="1" kern="1200" dirty="0"/>
            <a:t>Copy in to table</a:t>
          </a:r>
        </a:p>
      </dsp:txBody>
      <dsp:txXfrm>
        <a:off x="159811" y="288800"/>
        <a:ext cx="1623268" cy="54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image" Target="../media/image20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image" Target="../media/image3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>
                <a:latin typeface="Arial" charset="0"/>
              </a:defRPr>
            </a:lvl1pPr>
          </a:lstStyle>
          <a:p>
            <a:pPr>
              <a:defRPr/>
            </a:pPr>
            <a:r>
              <a:rPr lang="en-AU">
                <a:latin typeface="Trebuchet MS" panose="020B0603020202020204" pitchFamily="34" charset="0"/>
              </a:rPr>
              <a:t>Targets</a:t>
            </a:r>
            <a:endParaRPr lang="en-AU" dirty="0">
              <a:latin typeface="Trebuchet MS" panose="020B0603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fld id="{49C01C94-2E6E-4CFA-B986-DF569066BF09}" type="slidenum">
              <a:rPr lang="en-AU">
                <a:latin typeface="Trebuchet MS" panose="020B0603020202020204" pitchFamily="34" charset="0"/>
              </a:rPr>
              <a:pPr>
                <a:defRPr/>
              </a:pPr>
              <a:t>‹#›</a:t>
            </a:fld>
            <a:endParaRPr lang="en-AU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640966"/>
      </p:ext>
    </p:extLst>
  </p:cSld>
  <p:clrMap bg1="lt1" tx1="dk1" bg2="lt2" tx2="dk2" accent1="accent1" accent2="accent2" accent3="accent3" accent4="accent4" accent5="accent5" accent6="accent6" hlink="hlink" folHlink="folHlink"/>
  <p:hf sldNum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Trebuchet MS" panose="020B0603020202020204" pitchFamily="34" charset="0"/>
              </a:defRPr>
            </a:lvl1pPr>
          </a:lstStyle>
          <a:p>
            <a:pPr>
              <a:defRPr/>
            </a:pPr>
            <a:r>
              <a:rPr lang="en-US"/>
              <a:t>Targets</a:t>
            </a:r>
            <a:endParaRPr 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Trebuchet MS" panose="020B0603020202020204" pitchFamily="34" charset="0"/>
              </a:defRPr>
            </a:lvl1pPr>
          </a:lstStyle>
          <a:p>
            <a:pPr>
              <a:defRPr/>
            </a:pPr>
            <a:r>
              <a:rPr lang="en-US"/>
              <a:t>October 2016</a:t>
            </a:r>
            <a:endParaRPr lang="en-US" dirty="0"/>
          </a:p>
        </p:txBody>
      </p:sp>
      <p:sp>
        <p:nvSpPr>
          <p:cNvPr id="1013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Trebuchet MS" panose="020B0603020202020204" pitchFamily="34" charset="0"/>
              </a:defRPr>
            </a:lvl1pPr>
          </a:lstStyle>
          <a:p>
            <a:pPr>
              <a:defRPr/>
            </a:pPr>
            <a:r>
              <a:rPr lang="en-AU"/>
              <a:t>HCP Resources</a:t>
            </a:r>
            <a:endParaRPr lang="en-US" dirty="0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Trebuchet MS" panose="020B0603020202020204" pitchFamily="34" charset="0"/>
              </a:defRPr>
            </a:lvl1pPr>
          </a:lstStyle>
          <a:p>
            <a:pPr>
              <a:defRPr/>
            </a:pPr>
            <a:fld id="{E872D6BA-ACE6-42D0-B4CB-579309F06CF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137507"/>
      </p:ext>
    </p:extLst>
  </p:cSld>
  <p:clrMap bg1="lt1" tx1="dk1" bg2="lt2" tx2="dk2" accent1="accent1" accent2="accent2" accent3="accent3" accent4="accent4" accent5="accent5" accent6="accent6" hlink="hlink" folHlink="folHlink"/>
  <p:hf sldNum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102404" name="Header Placeholder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Trebuchet MS" panose="020B0603020202020204" pitchFamily="34" charset="0"/>
              </a:rPr>
              <a:t>Targets</a:t>
            </a:r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102405" name="Date Placeholder 4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Trebuchet MS" panose="020B0603020202020204" pitchFamily="34" charset="0"/>
              </a:rPr>
              <a:t>October 2016</a:t>
            </a:r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102406" name="Footer Placeholder 5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AU">
                <a:latin typeface="Trebuchet MS" panose="020B0603020202020204" pitchFamily="34" charset="0"/>
              </a:rPr>
              <a:t>HCP Resources</a:t>
            </a:r>
            <a:endParaRPr lang="en-US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1820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111621" name="Date Placeholder 4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Trebuchet MS" panose="020B0603020202020204" pitchFamily="34" charset="0"/>
              </a:rPr>
              <a:t>October 2016</a:t>
            </a:r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111622" name="Footer Placeholder 5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AU">
                <a:latin typeface="Trebuchet MS" panose="020B0603020202020204" pitchFamily="34" charset="0"/>
              </a:rPr>
              <a:t>HCP Resources</a:t>
            </a:r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111623" name="Header Placeholder 6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Trebuchet MS" panose="020B0603020202020204" pitchFamily="34" charset="0"/>
              </a:rPr>
              <a:t>Targets</a:t>
            </a:r>
            <a:endParaRPr lang="en-US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5790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AU" dirty="0"/>
          </a:p>
        </p:txBody>
      </p:sp>
      <p:sp>
        <p:nvSpPr>
          <p:cNvPr id="112645" name="Date Placeholder 4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Trebuchet MS" panose="020B0603020202020204" pitchFamily="34" charset="0"/>
              </a:rPr>
              <a:t>October 2016</a:t>
            </a:r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112646" name="Footer Placeholder 5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AU">
                <a:latin typeface="Trebuchet MS" panose="020B0603020202020204" pitchFamily="34" charset="0"/>
              </a:rPr>
              <a:t>HCP Resources</a:t>
            </a:r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112647" name="Header Placeholder 6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Trebuchet MS" panose="020B0603020202020204" pitchFamily="34" charset="0"/>
              </a:rPr>
              <a:t>Targets</a:t>
            </a:r>
            <a:endParaRPr lang="en-US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5700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111621" name="Date Placeholder 4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Trebuchet MS" panose="020B0603020202020204" pitchFamily="34" charset="0"/>
              </a:rPr>
              <a:t>October 2016</a:t>
            </a:r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111622" name="Footer Placeholder 5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AU">
                <a:latin typeface="Trebuchet MS" panose="020B0603020202020204" pitchFamily="34" charset="0"/>
              </a:rPr>
              <a:t>HCP Resources</a:t>
            </a:r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111623" name="Header Placeholder 6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Trebuchet MS" panose="020B0603020202020204" pitchFamily="34" charset="0"/>
              </a:rPr>
              <a:t>Targets</a:t>
            </a:r>
            <a:endParaRPr lang="en-US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1112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5175"/>
            <a:ext cx="5119687" cy="3840163"/>
          </a:xfrm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8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797" tIns="48898" rIns="97797" bIns="48898"/>
          <a:lstStyle/>
          <a:p>
            <a:pPr eaLnBrk="1" hangingPunct="1"/>
            <a:r>
              <a:rPr lang="en-US"/>
              <a:t>Photos: clockwise from top right</a:t>
            </a:r>
          </a:p>
          <a:p>
            <a:pPr eaLnBrk="1" hangingPunct="1">
              <a:spcBef>
                <a:spcPct val="0"/>
              </a:spcBef>
            </a:pPr>
            <a:r>
              <a:rPr lang="en-US"/>
              <a:t>Agile Wallaby</a:t>
            </a:r>
          </a:p>
          <a:p>
            <a:pPr eaLnBrk="1" hangingPunct="1">
              <a:spcBef>
                <a:spcPct val="0"/>
              </a:spcBef>
            </a:pPr>
            <a:r>
              <a:rPr lang="en-US"/>
              <a:t>Stirling Range NP – Gondwana Link</a:t>
            </a:r>
          </a:p>
          <a:p>
            <a:pPr eaLnBrk="1" hangingPunct="1">
              <a:spcBef>
                <a:spcPct val="0"/>
              </a:spcBef>
            </a:pPr>
            <a:r>
              <a:rPr lang="en-US"/>
              <a:t>Northern Australian savannas</a:t>
            </a:r>
          </a:p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4921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070544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807454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297987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113669" name="Date Placeholder 4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Trebuchet MS" panose="020B0603020202020204" pitchFamily="34" charset="0"/>
              </a:rPr>
              <a:t>October 2016</a:t>
            </a:r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113670" name="Footer Placeholder 5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AU">
                <a:latin typeface="Trebuchet MS" panose="020B0603020202020204" pitchFamily="34" charset="0"/>
              </a:rPr>
              <a:t>HCP Resources</a:t>
            </a:r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113671" name="Header Placeholder 6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Trebuchet MS" panose="020B0603020202020204" pitchFamily="34" charset="0"/>
              </a:rPr>
              <a:t>Targets</a:t>
            </a:r>
            <a:endParaRPr lang="en-US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4323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9938"/>
            <a:ext cx="5114925" cy="3836987"/>
          </a:xfrm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2513"/>
            <a:ext cx="5207000" cy="46021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861" tIns="49432" rIns="98861" bIns="49432"/>
          <a:lstStyle/>
          <a:p>
            <a:pPr eaLnBrk="1" hangingPunct="1"/>
            <a:endParaRPr lang="en-US"/>
          </a:p>
        </p:txBody>
      </p:sp>
      <p:sp>
        <p:nvSpPr>
          <p:cNvPr id="114693" name="Date Placeholder 1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Trebuchet MS" panose="020B0603020202020204" pitchFamily="34" charset="0"/>
              </a:rPr>
              <a:t>October 2016</a:t>
            </a:r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114694" name="Footer Placeholder 2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AU">
                <a:latin typeface="Trebuchet MS" panose="020B0603020202020204" pitchFamily="34" charset="0"/>
              </a:rPr>
              <a:t>HCP Resources</a:t>
            </a:r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114695" name="Header Placeholder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Trebuchet MS" panose="020B0603020202020204" pitchFamily="34" charset="0"/>
              </a:rPr>
              <a:t>Targets</a:t>
            </a:r>
            <a:endParaRPr lang="en-US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5276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9938"/>
            <a:ext cx="5114925" cy="3836987"/>
          </a:xfrm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2513"/>
            <a:ext cx="5207000" cy="46021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861" tIns="49432" rIns="98861" bIns="49432"/>
          <a:lstStyle/>
          <a:p>
            <a:pPr eaLnBrk="1" hangingPunct="1"/>
            <a:endParaRPr lang="en-US"/>
          </a:p>
        </p:txBody>
      </p:sp>
      <p:sp>
        <p:nvSpPr>
          <p:cNvPr id="114693" name="Date Placeholder 1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Trebuchet MS" panose="020B0603020202020204" pitchFamily="34" charset="0"/>
              </a:rPr>
              <a:t>October 2016</a:t>
            </a:r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114694" name="Footer Placeholder 2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AU">
                <a:latin typeface="Trebuchet MS" panose="020B0603020202020204" pitchFamily="34" charset="0"/>
              </a:rPr>
              <a:t>HCP Resources</a:t>
            </a:r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114695" name="Header Placeholder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Trebuchet MS" panose="020B0603020202020204" pitchFamily="34" charset="0"/>
              </a:rPr>
              <a:t>Targets</a:t>
            </a:r>
            <a:endParaRPr lang="en-US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213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Pre-planning is 1</a:t>
            </a:r>
            <a:r>
              <a:rPr lang="en-AU" baseline="30000" dirty="0"/>
              <a:t>st</a:t>
            </a:r>
            <a:r>
              <a:rPr lang="en-AU" dirty="0"/>
              <a:t> step, irrespective of the ‘entry point’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Targets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AU"/>
              <a:t>HCP Resources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9400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129029" name="Date Placeholder 4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Trebuchet MS" panose="020B0603020202020204" pitchFamily="34" charset="0"/>
              </a:rPr>
              <a:t>October 2016</a:t>
            </a:r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129030" name="Footer Placeholder 5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AU">
                <a:latin typeface="Trebuchet MS" panose="020B0603020202020204" pitchFamily="34" charset="0"/>
              </a:rPr>
              <a:t>HCP Resources</a:t>
            </a:r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129031" name="Header Placeholder 6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Trebuchet MS" panose="020B0603020202020204" pitchFamily="34" charset="0"/>
              </a:rPr>
              <a:t>Targets</a:t>
            </a:r>
            <a:endParaRPr lang="en-US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2128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095365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301730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Targets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October 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HCP Resources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82840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261596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5477" name="Date Placeholder 4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  <a:latin typeface="Trebuchet MS" panose="020B0603020202020204" pitchFamily="34" charset="0"/>
              </a:rPr>
              <a:t>October 2016</a:t>
            </a:r>
            <a:endParaRPr lang="en-US" dirty="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105478" name="Footer Placeholder 5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  <a:latin typeface="Trebuchet MS" panose="020B0603020202020204" pitchFamily="34" charset="0"/>
              </a:rPr>
              <a:t>HCP Resources</a:t>
            </a:r>
            <a:endParaRPr lang="en-US" dirty="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105479" name="Header Placeholder 6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  <a:latin typeface="Trebuchet MS" panose="020B0603020202020204" pitchFamily="34" charset="0"/>
              </a:rPr>
              <a:t>Targets</a:t>
            </a:r>
            <a:endParaRPr lang="en-US" dirty="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4666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Photos: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Ecological Systems (L-R):</a:t>
            </a:r>
          </a:p>
          <a:p>
            <a:pPr eaLnBrk="1" hangingPunct="1"/>
            <a:r>
              <a:rPr lang="en-US"/>
              <a:t>Fish River  - Wetlands and savanna</a:t>
            </a:r>
          </a:p>
          <a:p>
            <a:pPr eaLnBrk="1" hangingPunct="1"/>
            <a:r>
              <a:rPr lang="en-US"/>
              <a:t>Central Australia</a:t>
            </a:r>
          </a:p>
          <a:p>
            <a:pPr eaLnBrk="1" hangingPunct="1"/>
            <a:r>
              <a:rPr lang="en-US"/>
              <a:t>Great Western Woodlands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Communities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Moving on to the selection of Focal Conservation Targets…</a:t>
            </a:r>
          </a:p>
          <a:p>
            <a:pPr eaLnBrk="1" hangingPunct="1"/>
            <a:r>
              <a:rPr lang="en-US"/>
              <a:t>The places where we work typically include dozens and occasionally 100’s of occurrences of species, communities, and ecological systems. TNC has relied for years on the process of selecting a set of  “focal conservation targets” to guide our conservation planning and measures efforts.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These focal targets can include </a:t>
            </a:r>
          </a:p>
          <a:p>
            <a:pPr eaLnBrk="1" hangingPunct="1">
              <a:buFontTx/>
              <a:buChar char="•"/>
            </a:pPr>
            <a:r>
              <a:rPr lang="en-US"/>
              <a:t>Species</a:t>
            </a:r>
          </a:p>
          <a:p>
            <a:pPr eaLnBrk="1" hangingPunct="1">
              <a:buFontTx/>
              <a:buChar char="•"/>
            </a:pPr>
            <a:r>
              <a:rPr lang="en-US"/>
              <a:t>communities, </a:t>
            </a:r>
          </a:p>
          <a:p>
            <a:pPr eaLnBrk="1" hangingPunct="1">
              <a:buFontTx/>
              <a:buChar char="•"/>
            </a:pPr>
            <a:r>
              <a:rPr lang="en-US"/>
              <a:t>and ecological systems.</a:t>
            </a:r>
          </a:p>
          <a:p>
            <a:pPr eaLnBrk="1" hangingPunct="1"/>
            <a:r>
              <a:rPr lang="en-US"/>
              <a:t> </a:t>
            </a:r>
          </a:p>
          <a:p>
            <a:pPr eaLnBrk="1" hangingPunct="1"/>
            <a:r>
              <a:rPr lang="en-US"/>
              <a:t>The focal targets are selected to encompass and represent the needs of the broader set of biodiversity occurring within the project.</a:t>
            </a:r>
          </a:p>
        </p:txBody>
      </p:sp>
    </p:spTree>
    <p:extLst>
      <p:ext uri="{BB962C8B-B14F-4D97-AF65-F5344CB8AC3E}">
        <p14:creationId xmlns:p14="http://schemas.microsoft.com/office/powerpoint/2010/main" val="29066779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Bush Tomato</a:t>
            </a:r>
          </a:p>
          <a:p>
            <a:pPr eaLnBrk="1" hangingPunct="1"/>
            <a:r>
              <a:rPr lang="en-US"/>
              <a:t>Bush food or medicinal plants</a:t>
            </a:r>
          </a:p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456710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110597" name="Date Placeholder 4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Trebuchet MS" panose="020B0603020202020204" pitchFamily="34" charset="0"/>
              </a:rPr>
              <a:t>October 2016</a:t>
            </a:r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110598" name="Footer Placeholder 5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AU">
                <a:latin typeface="Trebuchet MS" panose="020B0603020202020204" pitchFamily="34" charset="0"/>
              </a:rPr>
              <a:t>HCP Resources</a:t>
            </a:r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110599" name="Header Placeholder 6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Trebuchet MS" panose="020B0603020202020204" pitchFamily="34" charset="0"/>
              </a:rPr>
              <a:t>Targets</a:t>
            </a:r>
            <a:endParaRPr lang="en-US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4756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110597" name="Date Placeholder 4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Trebuchet MS" panose="020B0603020202020204" pitchFamily="34" charset="0"/>
              </a:rPr>
              <a:t>October 2016</a:t>
            </a:r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110598" name="Footer Placeholder 5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AU">
                <a:latin typeface="Trebuchet MS" panose="020B0603020202020204" pitchFamily="34" charset="0"/>
              </a:rPr>
              <a:t>HCP Resources</a:t>
            </a:r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110599" name="Header Placeholder 6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Trebuchet MS" panose="020B0603020202020204" pitchFamily="34" charset="0"/>
              </a:rPr>
              <a:t>Targets</a:t>
            </a:r>
            <a:endParaRPr lang="en-US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7710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128005" name="Date Placeholder 4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000000"/>
                </a:solidFill>
                <a:latin typeface="Trebuchet MS" panose="020B0603020202020204" pitchFamily="34" charset="0"/>
              </a:rPr>
              <a:t>October 2016</a:t>
            </a:r>
            <a:endParaRPr lang="en-AU" dirty="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128006" name="Footer Placeholder 5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AU">
                <a:solidFill>
                  <a:srgbClr val="000000"/>
                </a:solidFill>
                <a:latin typeface="Trebuchet MS" panose="020B0603020202020204" pitchFamily="34" charset="0"/>
              </a:rPr>
              <a:t>HCP Resources</a:t>
            </a:r>
            <a:endParaRPr lang="en-AU" dirty="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128007" name="Header Placeholder 6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AU">
                <a:solidFill>
                  <a:srgbClr val="000000"/>
                </a:solidFill>
                <a:latin typeface="Trebuchet MS" panose="020B0603020202020204" pitchFamily="34" charset="0"/>
              </a:rPr>
              <a:t>Targets</a:t>
            </a:r>
            <a:endParaRPr lang="en-AU" dirty="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714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43085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FA6C8-53F6-483E-9B52-088DA563EE7C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31/01/2017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751B1-54F1-4125-BB9F-399660C83ACC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292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FA6C8-53F6-483E-9B52-088DA563EE7C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31/01/2017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751B1-54F1-4125-BB9F-399660C83ACC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0790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rebuchet MS" panose="020B0603020202020204" pitchFamily="34" charset="0"/>
              </a:defRPr>
            </a:lvl1pPr>
          </a:lstStyle>
          <a:p>
            <a:pPr>
              <a:defRPr/>
            </a:pPr>
            <a:fld id="{A330D4BC-0795-4F83-9453-D26CAAA31CA2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31/01/2017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rebuchet MS" panose="020B0603020202020204" pitchFamily="34" charset="0"/>
              </a:defRPr>
            </a:lvl1pPr>
          </a:lstStyle>
          <a:p>
            <a:pPr>
              <a:defRPr/>
            </a:pPr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rebuchet MS" panose="020B0603020202020204" pitchFamily="34" charset="0"/>
              </a:defRPr>
            </a:lvl1pPr>
          </a:lstStyle>
          <a:p>
            <a:pPr>
              <a:defRPr/>
            </a:pPr>
            <a:fld id="{24672744-EC7F-4E7E-BB74-258DCD6FBBAF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8115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2667000"/>
            <a:ext cx="3659188" cy="3122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788" y="2667000"/>
            <a:ext cx="3660775" cy="3122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0821980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2667000"/>
            <a:ext cx="3659188" cy="3122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6388" y="2667000"/>
            <a:ext cx="3660775" cy="3122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7170836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4" r="740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20761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  <a:lvl2pPr>
              <a:defRPr>
                <a:latin typeface="Trebuchet MS" panose="020B0603020202020204" pitchFamily="34" charset="0"/>
              </a:defRPr>
            </a:lvl2pPr>
            <a:lvl3pPr>
              <a:defRPr>
                <a:latin typeface="Trebuchet MS" panose="020B0603020202020204" pitchFamily="34" charset="0"/>
              </a:defRPr>
            </a:lvl3pPr>
            <a:lvl4pPr>
              <a:defRPr>
                <a:latin typeface="Trebuchet MS" panose="020B0603020202020204" pitchFamily="34" charset="0"/>
              </a:defRPr>
            </a:lvl4pPr>
            <a:lvl5pPr>
              <a:defRPr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</a:lstStyle>
          <a:p>
            <a:fld id="{D2FFA6C8-53F6-483E-9B52-088DA563EE7C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31/01/2017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</a:lstStyle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 userDrawn="1">
            <p:extLst/>
          </p:nvPr>
        </p:nvGraphicFramePr>
        <p:xfrm>
          <a:off x="0" y="0"/>
          <a:ext cx="9134475" cy="11779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38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90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6758">
                <a:tc gridSpan="2">
                  <a:txBody>
                    <a:bodyPr/>
                    <a:lstStyle/>
                    <a:p>
                      <a:pPr algn="l"/>
                      <a:endParaRPr lang="en-AU" sz="2400" b="0" dirty="0">
                        <a:solidFill>
                          <a:schemeClr val="bg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91442" marR="91442" marT="45728" marB="45728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167">
                <a:tc>
                  <a:txBody>
                    <a:bodyPr/>
                    <a:lstStyle/>
                    <a:p>
                      <a:pPr algn="ctr"/>
                      <a:endParaRPr lang="en-AU" sz="3600" b="1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91442" marR="91442" marT="45728" marB="45728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AU" sz="2400" dirty="0">
                        <a:solidFill>
                          <a:schemeClr val="bg1">
                            <a:lumMod val="6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91442" marR="91442" marT="45728" marB="4572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-21021" y="-2628"/>
            <a:ext cx="9128125" cy="461963"/>
          </a:xfrm>
        </p:spPr>
        <p:txBody>
          <a:bodyPr>
            <a:normAutofit/>
          </a:bodyPr>
          <a:lstStyle>
            <a:lvl1pPr marL="0" indent="0" algn="l" rtl="0" fontAlgn="base">
              <a:spcBef>
                <a:spcPct val="0"/>
              </a:spcBef>
              <a:spcAft>
                <a:spcPct val="0"/>
              </a:spcAft>
              <a:buNone/>
              <a:defRPr lang="en-US" sz="2400" b="0" kern="1200" dirty="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501101"/>
            <a:ext cx="2819400" cy="646113"/>
          </a:xfrm>
        </p:spPr>
        <p:txBody>
          <a:bodyPr>
            <a:normAutofit/>
          </a:bodyPr>
          <a:lstStyle>
            <a:lvl1pPr mar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en-AU" sz="3600" b="1" kern="1200" dirty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Step Title</a:t>
            </a:r>
            <a:endParaRPr lang="en-AU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2852738" y="501101"/>
            <a:ext cx="6291262" cy="646113"/>
          </a:xfrm>
        </p:spPr>
        <p:txBody>
          <a:bodyPr>
            <a:noAutofit/>
          </a:bodyPr>
          <a:lstStyle>
            <a:lvl1pPr mar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en-US" sz="3600" kern="1200" dirty="0" smtClean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</a:lstStyle>
          <a:p>
            <a:pPr marL="0" algn="l" defTabSz="914400" rtl="0" eaLnBrk="1" latinLnBrk="0" hangingPunct="1"/>
            <a:r>
              <a:rPr lang="en-US" dirty="0"/>
              <a:t>Click to edit</a:t>
            </a:r>
            <a:endParaRPr lang="en-AU" sz="24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5230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FA6C8-53F6-483E-9B52-088DA563EE7C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31/01/2017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256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Trebuchet MS" panose="020B0603020202020204" pitchFamily="34" charset="0"/>
              </a:defRPr>
            </a:lvl1pPr>
            <a:lvl2pPr>
              <a:defRPr sz="2400">
                <a:latin typeface="Trebuchet MS" panose="020B0603020202020204" pitchFamily="34" charset="0"/>
              </a:defRPr>
            </a:lvl2pPr>
            <a:lvl3pPr>
              <a:defRPr sz="2000">
                <a:latin typeface="Trebuchet MS" panose="020B0603020202020204" pitchFamily="34" charset="0"/>
              </a:defRPr>
            </a:lvl3pPr>
            <a:lvl4pPr>
              <a:defRPr sz="1800">
                <a:latin typeface="Trebuchet MS" panose="020B0603020202020204" pitchFamily="34" charset="0"/>
              </a:defRPr>
            </a:lvl4pPr>
            <a:lvl5pPr>
              <a:defRPr sz="1800">
                <a:latin typeface="Trebuchet MS" panose="020B0603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Trebuchet MS" panose="020B0603020202020204" pitchFamily="34" charset="0"/>
              </a:defRPr>
            </a:lvl1pPr>
            <a:lvl2pPr>
              <a:defRPr sz="2400">
                <a:latin typeface="Trebuchet MS" panose="020B0603020202020204" pitchFamily="34" charset="0"/>
              </a:defRPr>
            </a:lvl2pPr>
            <a:lvl3pPr>
              <a:defRPr sz="2000">
                <a:latin typeface="Trebuchet MS" panose="020B0603020202020204" pitchFamily="34" charset="0"/>
              </a:defRPr>
            </a:lvl3pPr>
            <a:lvl4pPr>
              <a:defRPr sz="1800">
                <a:latin typeface="Trebuchet MS" panose="020B0603020202020204" pitchFamily="34" charset="0"/>
              </a:defRPr>
            </a:lvl4pPr>
            <a:lvl5pPr>
              <a:defRPr sz="1800">
                <a:latin typeface="Trebuchet MS" panose="020B0603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</a:lstStyle>
          <a:p>
            <a:fld id="{D2FFA6C8-53F6-483E-9B52-088DA563EE7C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31/01/2017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</a:lstStyle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</a:lstStyle>
          <a:p>
            <a:fld id="{C68751B1-54F1-4125-BB9F-399660C83ACC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 userDrawn="1">
            <p:extLst/>
          </p:nvPr>
        </p:nvGraphicFramePr>
        <p:xfrm>
          <a:off x="0" y="0"/>
          <a:ext cx="9134475" cy="11779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38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90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6758">
                <a:tc gridSpan="2">
                  <a:txBody>
                    <a:bodyPr/>
                    <a:lstStyle/>
                    <a:p>
                      <a:pPr algn="l"/>
                      <a:endParaRPr lang="en-AU" sz="2400" b="0" dirty="0">
                        <a:solidFill>
                          <a:schemeClr val="bg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91442" marR="91442" marT="45728" marB="45728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167">
                <a:tc>
                  <a:txBody>
                    <a:bodyPr/>
                    <a:lstStyle/>
                    <a:p>
                      <a:pPr algn="ctr"/>
                      <a:endParaRPr lang="en-AU" sz="3600" b="1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91442" marR="91442" marT="45728" marB="45728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AU" sz="2400" dirty="0">
                        <a:solidFill>
                          <a:schemeClr val="bg1">
                            <a:lumMod val="6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91442" marR="91442" marT="45728" marB="4572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-21021" y="-2628"/>
            <a:ext cx="9128125" cy="461963"/>
          </a:xfrm>
        </p:spPr>
        <p:txBody>
          <a:bodyPr>
            <a:normAutofit/>
          </a:bodyPr>
          <a:lstStyle>
            <a:lvl1pPr marL="0" indent="0" algn="l" rtl="0" fontAlgn="base">
              <a:spcBef>
                <a:spcPct val="0"/>
              </a:spcBef>
              <a:spcAft>
                <a:spcPct val="0"/>
              </a:spcAft>
              <a:buNone/>
              <a:defRPr lang="en-US" sz="2400" b="0" kern="1200" dirty="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501101"/>
            <a:ext cx="2819400" cy="646113"/>
          </a:xfrm>
        </p:spPr>
        <p:txBody>
          <a:bodyPr>
            <a:normAutofit/>
          </a:bodyPr>
          <a:lstStyle>
            <a:lvl1pPr mar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en-AU" sz="3600" b="1" kern="1200" dirty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Step Title</a:t>
            </a:r>
            <a:endParaRPr lang="en-AU" dirty="0"/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2852738" y="609600"/>
            <a:ext cx="6291262" cy="457200"/>
          </a:xfrm>
        </p:spPr>
        <p:txBody>
          <a:bodyPr>
            <a:normAutofit/>
          </a:bodyPr>
          <a:lstStyle>
            <a:lvl1pPr mar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en-US" sz="2400" kern="1200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</a:lstStyle>
          <a:p>
            <a:pPr marL="0" algn="l" defTabSz="914400" rtl="0" eaLnBrk="1" latinLnBrk="0" hangingPunct="1"/>
            <a:r>
              <a:rPr lang="en-US" dirty="0"/>
              <a:t>Click to edit </a:t>
            </a:r>
            <a:r>
              <a:rPr lang="en-AU" sz="240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Purpose</a:t>
            </a:r>
          </a:p>
        </p:txBody>
      </p:sp>
    </p:spTree>
    <p:extLst>
      <p:ext uri="{BB962C8B-B14F-4D97-AF65-F5344CB8AC3E}">
        <p14:creationId xmlns:p14="http://schemas.microsoft.com/office/powerpoint/2010/main" val="13199519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FA6C8-53F6-483E-9B52-088DA563EE7C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31/01/2017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751B1-54F1-4125-BB9F-399660C83ACC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 userDrawn="1">
            <p:extLst/>
          </p:nvPr>
        </p:nvGraphicFramePr>
        <p:xfrm>
          <a:off x="0" y="0"/>
          <a:ext cx="9134475" cy="11779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38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90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6758">
                <a:tc gridSpan="2">
                  <a:txBody>
                    <a:bodyPr/>
                    <a:lstStyle/>
                    <a:p>
                      <a:pPr algn="l"/>
                      <a:endParaRPr lang="en-AU" sz="2400" b="0" dirty="0">
                        <a:solidFill>
                          <a:schemeClr val="bg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91442" marR="91442" marT="45728" marB="45728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167">
                <a:tc>
                  <a:txBody>
                    <a:bodyPr/>
                    <a:lstStyle/>
                    <a:p>
                      <a:pPr algn="ctr"/>
                      <a:endParaRPr lang="en-AU" sz="3600" b="1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91442" marR="91442" marT="45728" marB="45728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AU" sz="2400" dirty="0">
                        <a:solidFill>
                          <a:schemeClr val="bg1">
                            <a:lumMod val="6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91442" marR="91442" marT="45728" marB="4572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-21021" y="-2628"/>
            <a:ext cx="9128125" cy="461963"/>
          </a:xfrm>
        </p:spPr>
        <p:txBody>
          <a:bodyPr>
            <a:normAutofit/>
          </a:bodyPr>
          <a:lstStyle>
            <a:lvl1pPr marL="0" indent="0" algn="l" rtl="0" fontAlgn="base">
              <a:spcBef>
                <a:spcPct val="0"/>
              </a:spcBef>
              <a:spcAft>
                <a:spcPct val="0"/>
              </a:spcAft>
              <a:buNone/>
              <a:defRPr lang="en-US" sz="2400" b="0" kern="1200" dirty="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501101"/>
            <a:ext cx="2819400" cy="646113"/>
          </a:xfrm>
        </p:spPr>
        <p:txBody>
          <a:bodyPr>
            <a:normAutofit/>
          </a:bodyPr>
          <a:lstStyle>
            <a:lvl1pPr mar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en-AU" sz="3600" b="1" kern="1200" dirty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Step Title</a:t>
            </a:r>
            <a:endParaRPr lang="en-AU" dirty="0"/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2852738" y="609600"/>
            <a:ext cx="6291262" cy="457200"/>
          </a:xfrm>
        </p:spPr>
        <p:txBody>
          <a:bodyPr>
            <a:normAutofit/>
          </a:bodyPr>
          <a:lstStyle>
            <a:lvl1pPr mar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en-US" sz="2400" kern="1200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</a:lstStyle>
          <a:p>
            <a:pPr marL="0" algn="l" defTabSz="914400" rtl="0" eaLnBrk="1" latinLnBrk="0" hangingPunct="1"/>
            <a:r>
              <a:rPr lang="en-US" dirty="0"/>
              <a:t>Click to edit </a:t>
            </a:r>
            <a:r>
              <a:rPr lang="en-AU" sz="240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Purpose</a:t>
            </a:r>
          </a:p>
        </p:txBody>
      </p:sp>
    </p:spTree>
    <p:extLst>
      <p:ext uri="{BB962C8B-B14F-4D97-AF65-F5344CB8AC3E}">
        <p14:creationId xmlns:p14="http://schemas.microsoft.com/office/powerpoint/2010/main" val="2575177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  <a:lvl2pPr>
              <a:defRPr>
                <a:latin typeface="Trebuchet MS" panose="020B0603020202020204" pitchFamily="34" charset="0"/>
              </a:defRPr>
            </a:lvl2pPr>
            <a:lvl3pPr>
              <a:defRPr>
                <a:latin typeface="Trebuchet MS" panose="020B0603020202020204" pitchFamily="34" charset="0"/>
              </a:defRPr>
            </a:lvl3pPr>
            <a:lvl4pPr>
              <a:defRPr>
                <a:latin typeface="Trebuchet MS" panose="020B0603020202020204" pitchFamily="34" charset="0"/>
              </a:defRPr>
            </a:lvl4pPr>
            <a:lvl5pPr>
              <a:defRPr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</a:lstStyle>
          <a:p>
            <a:fld id="{D2FFA6C8-53F6-483E-9B52-088DA563EE7C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31/01/2017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</a:lstStyle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92183630"/>
              </p:ext>
            </p:extLst>
          </p:nvPr>
        </p:nvGraphicFramePr>
        <p:xfrm>
          <a:off x="0" y="0"/>
          <a:ext cx="9134475" cy="11779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38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90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6758">
                <a:tc gridSpan="2">
                  <a:txBody>
                    <a:bodyPr/>
                    <a:lstStyle/>
                    <a:p>
                      <a:pPr algn="l"/>
                      <a:endParaRPr lang="en-AU" sz="2400" b="0" dirty="0">
                        <a:solidFill>
                          <a:schemeClr val="bg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91442" marR="91442" marT="45728" marB="45728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167">
                <a:tc>
                  <a:txBody>
                    <a:bodyPr/>
                    <a:lstStyle/>
                    <a:p>
                      <a:pPr algn="ctr"/>
                      <a:endParaRPr lang="en-AU" sz="3600" b="1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91442" marR="91442" marT="45728" marB="45728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AU" sz="2400" dirty="0">
                        <a:solidFill>
                          <a:schemeClr val="bg1">
                            <a:lumMod val="6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91442" marR="91442" marT="45728" marB="4572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-21021" y="-2628"/>
            <a:ext cx="9128125" cy="461963"/>
          </a:xfrm>
        </p:spPr>
        <p:txBody>
          <a:bodyPr>
            <a:normAutofit/>
          </a:bodyPr>
          <a:lstStyle>
            <a:lvl1pPr marL="0" indent="0" algn="l" rtl="0" fontAlgn="base">
              <a:spcBef>
                <a:spcPct val="0"/>
              </a:spcBef>
              <a:spcAft>
                <a:spcPct val="0"/>
              </a:spcAft>
              <a:buNone/>
              <a:defRPr lang="en-US" sz="2400" b="0" kern="1200" dirty="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501101"/>
            <a:ext cx="2819400" cy="646113"/>
          </a:xfrm>
        </p:spPr>
        <p:txBody>
          <a:bodyPr>
            <a:normAutofit/>
          </a:bodyPr>
          <a:lstStyle>
            <a:lvl1pPr mar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en-AU" sz="3600" b="1" kern="1200" dirty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Step Title</a:t>
            </a:r>
            <a:endParaRPr lang="en-AU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2865672" y="588962"/>
            <a:ext cx="6241432" cy="457200"/>
          </a:xfrm>
        </p:spPr>
        <p:txBody>
          <a:bodyPr>
            <a:normAutofit/>
          </a:bodyPr>
          <a:lstStyle>
            <a:lvl1pPr mar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en-US" sz="2400" kern="1200" dirty="0" smtClean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</a:lstStyle>
          <a:p>
            <a:pPr marL="0" algn="l" defTabSz="914400" rtl="0" eaLnBrk="1" latinLnBrk="0" hangingPunct="1"/>
            <a:r>
              <a:rPr lang="en-US" dirty="0"/>
              <a:t>Click to edit</a:t>
            </a:r>
            <a:endParaRPr lang="en-AU" sz="2400" kern="120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835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</a:lstStyle>
          <a:p>
            <a:fld id="{D2FFA6C8-53F6-483E-9B52-088DA563EE7C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31/01/2017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</a:lstStyle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</a:lstStyle>
          <a:p>
            <a:fld id="{C68751B1-54F1-4125-BB9F-399660C83ACC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 userDrawn="1">
            <p:extLst/>
          </p:nvPr>
        </p:nvGraphicFramePr>
        <p:xfrm>
          <a:off x="0" y="0"/>
          <a:ext cx="9134475" cy="11779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38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90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6758">
                <a:tc gridSpan="2">
                  <a:txBody>
                    <a:bodyPr/>
                    <a:lstStyle/>
                    <a:p>
                      <a:pPr algn="l"/>
                      <a:endParaRPr lang="en-AU" sz="2400" b="0" dirty="0">
                        <a:solidFill>
                          <a:schemeClr val="bg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91442" marR="91442" marT="45728" marB="45728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167">
                <a:tc>
                  <a:txBody>
                    <a:bodyPr/>
                    <a:lstStyle/>
                    <a:p>
                      <a:pPr algn="ctr"/>
                      <a:endParaRPr lang="en-AU" sz="3600" b="1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91442" marR="91442" marT="45728" marB="45728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AU" sz="2400" dirty="0">
                        <a:solidFill>
                          <a:schemeClr val="bg1">
                            <a:lumMod val="6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91442" marR="91442" marT="45728" marB="4572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-21021" y="-2628"/>
            <a:ext cx="9128125" cy="461963"/>
          </a:xfrm>
        </p:spPr>
        <p:txBody>
          <a:bodyPr>
            <a:normAutofit/>
          </a:bodyPr>
          <a:lstStyle>
            <a:lvl1pPr marL="0" indent="0" algn="l" rtl="0" fontAlgn="base">
              <a:spcBef>
                <a:spcPct val="0"/>
              </a:spcBef>
              <a:spcAft>
                <a:spcPct val="0"/>
              </a:spcAft>
              <a:buNone/>
              <a:defRPr lang="en-US" sz="2400" b="0" kern="1200" dirty="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501101"/>
            <a:ext cx="2819400" cy="646113"/>
          </a:xfrm>
        </p:spPr>
        <p:txBody>
          <a:bodyPr>
            <a:normAutofit/>
          </a:bodyPr>
          <a:lstStyle>
            <a:lvl1pPr mar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en-AU" sz="3600" b="1" kern="1200" dirty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Step Title</a:t>
            </a:r>
            <a:endParaRPr lang="en-AU" dirty="0"/>
          </a:p>
        </p:txBody>
      </p:sp>
      <p:sp>
        <p:nvSpPr>
          <p:cNvPr id="9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2852738" y="609600"/>
            <a:ext cx="6291262" cy="457200"/>
          </a:xfrm>
        </p:spPr>
        <p:txBody>
          <a:bodyPr>
            <a:normAutofit/>
          </a:bodyPr>
          <a:lstStyle>
            <a:lvl1pPr mar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en-US" sz="2400" kern="1200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</a:lstStyle>
          <a:p>
            <a:pPr marL="0" algn="l" defTabSz="914400" rtl="0" eaLnBrk="1" latinLnBrk="0" hangingPunct="1"/>
            <a:r>
              <a:rPr lang="en-US" dirty="0"/>
              <a:t>Click to edit </a:t>
            </a:r>
            <a:r>
              <a:rPr lang="en-AU" sz="240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Purpose</a:t>
            </a:r>
          </a:p>
        </p:txBody>
      </p:sp>
    </p:spTree>
    <p:extLst>
      <p:ext uri="{BB962C8B-B14F-4D97-AF65-F5344CB8AC3E}">
        <p14:creationId xmlns:p14="http://schemas.microsoft.com/office/powerpoint/2010/main" val="1692467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FA6C8-53F6-483E-9B52-088DA563EE7C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31/01/2017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751B1-54F1-4125-BB9F-399660C83ACC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4298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FA6C8-53F6-483E-9B52-088DA563EE7C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31/01/2017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751B1-54F1-4125-BB9F-399660C83ACC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9166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FA6C8-53F6-483E-9B52-088DA563EE7C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31/01/2017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751B1-54F1-4125-BB9F-399660C83ACC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2571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FA6C8-53F6-483E-9B52-088DA563EE7C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31/01/2017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751B1-54F1-4125-BB9F-399660C83ACC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3095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FA6C8-53F6-483E-9B52-088DA563EE7C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31/01/2017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751B1-54F1-4125-BB9F-399660C83ACC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717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FA6C8-53F6-483E-9B52-088DA563EE7C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31/01/2017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583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Trebuchet MS" panose="020B0603020202020204" pitchFamily="34" charset="0"/>
              </a:defRPr>
            </a:lvl1pPr>
            <a:lvl2pPr>
              <a:defRPr sz="2400">
                <a:latin typeface="Trebuchet MS" panose="020B0603020202020204" pitchFamily="34" charset="0"/>
              </a:defRPr>
            </a:lvl2pPr>
            <a:lvl3pPr>
              <a:defRPr sz="2000">
                <a:latin typeface="Trebuchet MS" panose="020B0603020202020204" pitchFamily="34" charset="0"/>
              </a:defRPr>
            </a:lvl3pPr>
            <a:lvl4pPr>
              <a:defRPr sz="1800">
                <a:latin typeface="Trebuchet MS" panose="020B0603020202020204" pitchFamily="34" charset="0"/>
              </a:defRPr>
            </a:lvl4pPr>
            <a:lvl5pPr>
              <a:defRPr sz="1800">
                <a:latin typeface="Trebuchet MS" panose="020B0603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Trebuchet MS" panose="020B0603020202020204" pitchFamily="34" charset="0"/>
              </a:defRPr>
            </a:lvl1pPr>
            <a:lvl2pPr>
              <a:defRPr sz="2400">
                <a:latin typeface="Trebuchet MS" panose="020B0603020202020204" pitchFamily="34" charset="0"/>
              </a:defRPr>
            </a:lvl2pPr>
            <a:lvl3pPr>
              <a:defRPr sz="2000">
                <a:latin typeface="Trebuchet MS" panose="020B0603020202020204" pitchFamily="34" charset="0"/>
              </a:defRPr>
            </a:lvl3pPr>
            <a:lvl4pPr>
              <a:defRPr sz="1800">
                <a:latin typeface="Trebuchet MS" panose="020B0603020202020204" pitchFamily="34" charset="0"/>
              </a:defRPr>
            </a:lvl4pPr>
            <a:lvl5pPr>
              <a:defRPr sz="1800">
                <a:latin typeface="Trebuchet MS" panose="020B0603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</a:lstStyle>
          <a:p>
            <a:fld id="{D2FFA6C8-53F6-483E-9B52-088DA563EE7C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31/01/2017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</a:lstStyle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</a:lstStyle>
          <a:p>
            <a:fld id="{C68751B1-54F1-4125-BB9F-399660C83ACC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904189141"/>
              </p:ext>
            </p:extLst>
          </p:nvPr>
        </p:nvGraphicFramePr>
        <p:xfrm>
          <a:off x="0" y="0"/>
          <a:ext cx="9134475" cy="11779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38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90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6758">
                <a:tc gridSpan="2">
                  <a:txBody>
                    <a:bodyPr/>
                    <a:lstStyle/>
                    <a:p>
                      <a:pPr algn="l"/>
                      <a:endParaRPr lang="en-AU" sz="2400" b="0" dirty="0">
                        <a:solidFill>
                          <a:schemeClr val="bg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91442" marR="91442" marT="45728" marB="45728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167">
                <a:tc>
                  <a:txBody>
                    <a:bodyPr/>
                    <a:lstStyle/>
                    <a:p>
                      <a:pPr algn="ctr"/>
                      <a:endParaRPr lang="en-AU" sz="3600" b="1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91442" marR="91442" marT="45728" marB="45728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AU" sz="2400" dirty="0">
                        <a:solidFill>
                          <a:schemeClr val="bg1">
                            <a:lumMod val="6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91442" marR="91442" marT="45728" marB="4572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-21021" y="-2628"/>
            <a:ext cx="9128125" cy="461963"/>
          </a:xfrm>
        </p:spPr>
        <p:txBody>
          <a:bodyPr>
            <a:normAutofit/>
          </a:bodyPr>
          <a:lstStyle>
            <a:lvl1pPr marL="0" indent="0" algn="l" rtl="0" fontAlgn="base">
              <a:spcBef>
                <a:spcPct val="0"/>
              </a:spcBef>
              <a:spcAft>
                <a:spcPct val="0"/>
              </a:spcAft>
              <a:buNone/>
              <a:defRPr lang="en-US" sz="2400" b="0" kern="1200" dirty="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501101"/>
            <a:ext cx="2819400" cy="646113"/>
          </a:xfrm>
        </p:spPr>
        <p:txBody>
          <a:bodyPr>
            <a:normAutofit/>
          </a:bodyPr>
          <a:lstStyle>
            <a:lvl1pPr mar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en-AU" sz="3600" b="1" kern="1200" dirty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Step Title</a:t>
            </a:r>
            <a:endParaRPr lang="en-AU" dirty="0"/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2852738" y="609600"/>
            <a:ext cx="6291262" cy="457200"/>
          </a:xfrm>
        </p:spPr>
        <p:txBody>
          <a:bodyPr>
            <a:normAutofit/>
          </a:bodyPr>
          <a:lstStyle>
            <a:lvl1pPr mar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en-US" sz="2400" kern="1200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</a:lstStyle>
          <a:p>
            <a:pPr marL="0" algn="l" defTabSz="914400" rtl="0" eaLnBrk="1" latinLnBrk="0" hangingPunct="1"/>
            <a:r>
              <a:rPr lang="en-US" dirty="0"/>
              <a:t>Click to edit </a:t>
            </a:r>
            <a:r>
              <a:rPr lang="en-AU" sz="240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Purpose</a:t>
            </a:r>
          </a:p>
        </p:txBody>
      </p:sp>
    </p:spTree>
    <p:extLst>
      <p:ext uri="{BB962C8B-B14F-4D97-AF65-F5344CB8AC3E}">
        <p14:creationId xmlns:p14="http://schemas.microsoft.com/office/powerpoint/2010/main" val="4109713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FA6C8-53F6-483E-9B52-088DA563EE7C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31/01/2017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751B1-54F1-4125-BB9F-399660C83ACC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584217232"/>
              </p:ext>
            </p:extLst>
          </p:nvPr>
        </p:nvGraphicFramePr>
        <p:xfrm>
          <a:off x="0" y="0"/>
          <a:ext cx="9134475" cy="11779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38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90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6758">
                <a:tc gridSpan="2">
                  <a:txBody>
                    <a:bodyPr/>
                    <a:lstStyle/>
                    <a:p>
                      <a:pPr algn="l"/>
                      <a:endParaRPr lang="en-AU" sz="2400" b="0" dirty="0">
                        <a:solidFill>
                          <a:schemeClr val="bg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91442" marR="91442" marT="45728" marB="45728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167">
                <a:tc>
                  <a:txBody>
                    <a:bodyPr/>
                    <a:lstStyle/>
                    <a:p>
                      <a:pPr algn="ctr"/>
                      <a:endParaRPr lang="en-AU" sz="3600" b="1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91442" marR="91442" marT="45728" marB="45728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AU" sz="2400" dirty="0">
                        <a:solidFill>
                          <a:schemeClr val="bg1">
                            <a:lumMod val="6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91442" marR="91442" marT="45728" marB="4572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-21021" y="-2628"/>
            <a:ext cx="9128125" cy="461963"/>
          </a:xfrm>
        </p:spPr>
        <p:txBody>
          <a:bodyPr>
            <a:normAutofit/>
          </a:bodyPr>
          <a:lstStyle>
            <a:lvl1pPr marL="0" indent="0" algn="l" rtl="0" fontAlgn="base">
              <a:spcBef>
                <a:spcPct val="0"/>
              </a:spcBef>
              <a:spcAft>
                <a:spcPct val="0"/>
              </a:spcAft>
              <a:buNone/>
              <a:defRPr lang="en-US" sz="2400" b="0" kern="1200" dirty="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501101"/>
            <a:ext cx="2819400" cy="646113"/>
          </a:xfrm>
        </p:spPr>
        <p:txBody>
          <a:bodyPr>
            <a:normAutofit/>
          </a:bodyPr>
          <a:lstStyle>
            <a:lvl1pPr mar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en-AU" sz="3600" b="1" kern="1200" dirty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Step Title</a:t>
            </a:r>
            <a:endParaRPr lang="en-AU" dirty="0"/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2852738" y="609600"/>
            <a:ext cx="6291262" cy="457200"/>
          </a:xfrm>
        </p:spPr>
        <p:txBody>
          <a:bodyPr>
            <a:normAutofit/>
          </a:bodyPr>
          <a:lstStyle>
            <a:lvl1pPr mar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en-US" sz="2400" kern="1200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</a:lstStyle>
          <a:p>
            <a:pPr marL="0" algn="l" defTabSz="914400" rtl="0" eaLnBrk="1" latinLnBrk="0" hangingPunct="1"/>
            <a:r>
              <a:rPr lang="en-US" dirty="0"/>
              <a:t>Click to edit </a:t>
            </a:r>
            <a:r>
              <a:rPr lang="en-AU" sz="240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Purpose</a:t>
            </a:r>
          </a:p>
        </p:txBody>
      </p:sp>
    </p:spTree>
    <p:extLst>
      <p:ext uri="{BB962C8B-B14F-4D97-AF65-F5344CB8AC3E}">
        <p14:creationId xmlns:p14="http://schemas.microsoft.com/office/powerpoint/2010/main" val="2905704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</a:lstStyle>
          <a:p>
            <a:fld id="{D2FFA6C8-53F6-483E-9B52-088DA563EE7C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31/01/2017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</a:lstStyle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rebuchet MS" panose="020B0603020202020204" pitchFamily="34" charset="0"/>
              </a:defRPr>
            </a:lvl1pPr>
          </a:lstStyle>
          <a:p>
            <a:fld id="{C68751B1-54F1-4125-BB9F-399660C83ACC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140208504"/>
              </p:ext>
            </p:extLst>
          </p:nvPr>
        </p:nvGraphicFramePr>
        <p:xfrm>
          <a:off x="0" y="0"/>
          <a:ext cx="9134475" cy="11779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38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906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6758">
                <a:tc gridSpan="2">
                  <a:txBody>
                    <a:bodyPr/>
                    <a:lstStyle/>
                    <a:p>
                      <a:pPr algn="l"/>
                      <a:endParaRPr lang="en-AU" sz="2400" b="0" dirty="0">
                        <a:solidFill>
                          <a:schemeClr val="bg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91442" marR="91442" marT="45728" marB="45728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167">
                <a:tc>
                  <a:txBody>
                    <a:bodyPr/>
                    <a:lstStyle/>
                    <a:p>
                      <a:pPr algn="ctr"/>
                      <a:endParaRPr lang="en-AU" sz="3600" b="1" dirty="0">
                        <a:solidFill>
                          <a:schemeClr val="tx1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91442" marR="91442" marT="45728" marB="45728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AU" sz="2400" dirty="0">
                        <a:solidFill>
                          <a:schemeClr val="bg1">
                            <a:lumMod val="65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91442" marR="91442" marT="45728" marB="4572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-21021" y="-2628"/>
            <a:ext cx="9128125" cy="461963"/>
          </a:xfrm>
        </p:spPr>
        <p:txBody>
          <a:bodyPr>
            <a:normAutofit/>
          </a:bodyPr>
          <a:lstStyle>
            <a:lvl1pPr marL="0" indent="0" algn="l" rtl="0" fontAlgn="base">
              <a:spcBef>
                <a:spcPct val="0"/>
              </a:spcBef>
              <a:spcAft>
                <a:spcPct val="0"/>
              </a:spcAft>
              <a:buNone/>
              <a:defRPr lang="en-US" sz="2400" b="0" kern="1200" dirty="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501101"/>
            <a:ext cx="2819400" cy="646113"/>
          </a:xfrm>
        </p:spPr>
        <p:txBody>
          <a:bodyPr>
            <a:normAutofit/>
          </a:bodyPr>
          <a:lstStyle>
            <a:lvl1pPr mar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en-AU" sz="3600" b="1" kern="1200" dirty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Step Title</a:t>
            </a:r>
            <a:endParaRPr lang="en-AU" dirty="0"/>
          </a:p>
        </p:txBody>
      </p:sp>
      <p:sp>
        <p:nvSpPr>
          <p:cNvPr id="9" name="Text Placeholder 20"/>
          <p:cNvSpPr>
            <a:spLocks noGrp="1"/>
          </p:cNvSpPr>
          <p:nvPr>
            <p:ph type="body" sz="quarter" idx="15" hasCustomPrompt="1"/>
          </p:nvPr>
        </p:nvSpPr>
        <p:spPr>
          <a:xfrm>
            <a:off x="2852738" y="609600"/>
            <a:ext cx="6291262" cy="457200"/>
          </a:xfrm>
        </p:spPr>
        <p:txBody>
          <a:bodyPr>
            <a:normAutofit/>
          </a:bodyPr>
          <a:lstStyle>
            <a:lvl1pPr mar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lang="en-US" sz="2400" kern="1200" dirty="0" smtClean="0">
                <a:solidFill>
                  <a:schemeClr val="bg1">
                    <a:lumMod val="6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</a:lstStyle>
          <a:p>
            <a:pPr marL="0" algn="l" defTabSz="914400" rtl="0" eaLnBrk="1" latinLnBrk="0" hangingPunct="1"/>
            <a:r>
              <a:rPr lang="en-US" dirty="0"/>
              <a:t>Click to edit </a:t>
            </a:r>
            <a:r>
              <a:rPr lang="en-AU" sz="240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Purpose</a:t>
            </a:r>
          </a:p>
        </p:txBody>
      </p:sp>
    </p:spTree>
    <p:extLst>
      <p:ext uri="{BB962C8B-B14F-4D97-AF65-F5344CB8AC3E}">
        <p14:creationId xmlns:p14="http://schemas.microsoft.com/office/powerpoint/2010/main" val="698918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FA6C8-53F6-483E-9B52-088DA563EE7C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31/01/2017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751B1-54F1-4125-BB9F-399660C83ACC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910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FA6C8-53F6-483E-9B52-088DA563EE7C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31/01/2017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751B1-54F1-4125-BB9F-399660C83ACC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779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FA6C8-53F6-483E-9B52-088DA563EE7C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31/01/2017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751B1-54F1-4125-BB9F-399660C83ACC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399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D2FFA6C8-53F6-483E-9B52-088DA563EE7C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31/01/2017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C68751B1-54F1-4125-BB9F-399660C83ACC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713775"/>
            <a:ext cx="1280295" cy="114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Placeholder 1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41500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4" r:id="rId1"/>
    <p:sldLayoutId id="2147484625" r:id="rId2"/>
    <p:sldLayoutId id="2147484626" r:id="rId3"/>
    <p:sldLayoutId id="2147484627" r:id="rId4"/>
    <p:sldLayoutId id="2147484628" r:id="rId5"/>
    <p:sldLayoutId id="2147484629" r:id="rId6"/>
    <p:sldLayoutId id="2147484630" r:id="rId7"/>
    <p:sldLayoutId id="2147484631" r:id="rId8"/>
    <p:sldLayoutId id="2147484632" r:id="rId9"/>
    <p:sldLayoutId id="2147484633" r:id="rId10"/>
    <p:sldLayoutId id="2147484634" r:id="rId11"/>
    <p:sldLayoutId id="2147484635" r:id="rId12"/>
    <p:sldLayoutId id="2147484636" r:id="rId13"/>
    <p:sldLayoutId id="2147484637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D2FFA6C8-53F6-483E-9B52-088DA563EE7C}" type="datetimeFigureOut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31/01/2017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A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C68751B1-54F1-4125-BB9F-399660C83ACC}" type="slidenum">
              <a:rPr lang="en-A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713775"/>
            <a:ext cx="1280295" cy="114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Placeholder 1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71115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9" r:id="rId1"/>
    <p:sldLayoutId id="2147484640" r:id="rId2"/>
    <p:sldLayoutId id="2147484641" r:id="rId3"/>
    <p:sldLayoutId id="2147484642" r:id="rId4"/>
    <p:sldLayoutId id="2147484643" r:id="rId5"/>
    <p:sldLayoutId id="2147484644" r:id="rId6"/>
    <p:sldLayoutId id="2147484645" r:id="rId7"/>
    <p:sldLayoutId id="2147484646" r:id="rId8"/>
    <p:sldLayoutId id="2147484647" r:id="rId9"/>
    <p:sldLayoutId id="2147484648" r:id="rId10"/>
    <p:sldLayoutId id="214748464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0.w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emf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notesSlide" Target="../notesSlides/notesSlide17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4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2.wmf"/><Relationship Id="rId9" Type="http://schemas.openxmlformats.org/officeDocument/2006/relationships/image" Target="../media/image36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8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9.jpeg"/><Relationship Id="rId9" Type="http://schemas.microsoft.com/office/2007/relationships/diagramDrawing" Target="../diagrams/drawing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7772400" cy="1470025"/>
          </a:xfrm>
        </p:spPr>
        <p:txBody>
          <a:bodyPr/>
          <a:lstStyle/>
          <a:p>
            <a:r>
              <a:rPr lang="en-AU" dirty="0">
                <a:solidFill>
                  <a:schemeClr val="tx1"/>
                </a:solidFill>
              </a:rPr>
              <a:t>Targets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76800"/>
            <a:ext cx="6400800" cy="1752600"/>
          </a:xfrm>
        </p:spPr>
        <p:txBody>
          <a:bodyPr>
            <a:normAutofit lnSpcReduction="10000"/>
          </a:bodyPr>
          <a:lstStyle/>
          <a:p>
            <a:r>
              <a:rPr lang="en-AU" dirty="0"/>
              <a:t>The important things to look after to make country healthy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15" descr="Fish River - G Lipsett-Moor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9" t="26666"/>
          <a:stretch>
            <a:fillRect/>
          </a:stretch>
        </p:blipFill>
        <p:spPr bwMode="auto">
          <a:xfrm>
            <a:off x="479425" y="1219200"/>
            <a:ext cx="4321175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23" name="Group 2"/>
          <p:cNvGrpSpPr>
            <a:grpSpLocks/>
          </p:cNvGrpSpPr>
          <p:nvPr/>
        </p:nvGrpSpPr>
        <p:grpSpPr bwMode="auto">
          <a:xfrm>
            <a:off x="1206622" y="1653401"/>
            <a:ext cx="3532206" cy="4571601"/>
            <a:chOff x="1078" y="718"/>
            <a:chExt cx="2215" cy="2962"/>
          </a:xfrm>
        </p:grpSpPr>
        <p:sp>
          <p:nvSpPr>
            <p:cNvPr id="81932" name="AutoShape 4"/>
            <p:cNvSpPr>
              <a:spLocks/>
            </p:cNvSpPr>
            <p:nvPr/>
          </p:nvSpPr>
          <p:spPr bwMode="auto">
            <a:xfrm>
              <a:off x="2382" y="718"/>
              <a:ext cx="911" cy="339"/>
            </a:xfrm>
            <a:prstGeom prst="accentCallout1">
              <a:avLst>
                <a:gd name="adj1" fmla="val 20569"/>
                <a:gd name="adj2" fmla="val -9093"/>
                <a:gd name="adj3" fmla="val 47699"/>
                <a:gd name="adj4" fmla="val -40088"/>
              </a:avLst>
            </a:prstGeom>
            <a:solidFill>
              <a:srgbClr val="008000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Comic Sans MS" pitchFamily="66" charset="0"/>
                </a:rPr>
                <a:t>Escarpment Country</a:t>
              </a:r>
            </a:p>
          </p:txBody>
        </p:sp>
        <p:sp>
          <p:nvSpPr>
            <p:cNvPr id="81935" name="AutoShape 7"/>
            <p:cNvSpPr>
              <a:spLocks/>
            </p:cNvSpPr>
            <p:nvPr/>
          </p:nvSpPr>
          <p:spPr bwMode="auto">
            <a:xfrm>
              <a:off x="2392" y="2353"/>
              <a:ext cx="711" cy="199"/>
            </a:xfrm>
            <a:prstGeom prst="accentCallout1">
              <a:avLst>
                <a:gd name="adj1" fmla="val 20569"/>
                <a:gd name="adj2" fmla="val -5819"/>
                <a:gd name="adj3" fmla="val -225399"/>
                <a:gd name="adj4" fmla="val -29239"/>
              </a:avLst>
            </a:prstGeom>
            <a:solidFill>
              <a:srgbClr val="008000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Comic Sans MS" pitchFamily="66" charset="0"/>
                </a:rPr>
                <a:t>Wetland</a:t>
              </a:r>
            </a:p>
          </p:txBody>
        </p:sp>
        <p:sp>
          <p:nvSpPr>
            <p:cNvPr id="81936" name="AutoShape 8"/>
            <p:cNvSpPr>
              <a:spLocks/>
            </p:cNvSpPr>
            <p:nvPr/>
          </p:nvSpPr>
          <p:spPr bwMode="auto">
            <a:xfrm>
              <a:off x="1914" y="3341"/>
              <a:ext cx="768" cy="339"/>
            </a:xfrm>
            <a:prstGeom prst="accentCallout1">
              <a:avLst>
                <a:gd name="adj1" fmla="val 20569"/>
                <a:gd name="adj2" fmla="val -6250"/>
                <a:gd name="adj3" fmla="val 19431"/>
                <a:gd name="adj4" fmla="val -33463"/>
              </a:avLst>
            </a:prstGeom>
            <a:solidFill>
              <a:srgbClr val="008000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Comic Sans MS" pitchFamily="66" charset="0"/>
                </a:rPr>
                <a:t>Savanna Woodland</a:t>
              </a:r>
            </a:p>
          </p:txBody>
        </p:sp>
        <p:sp>
          <p:nvSpPr>
            <p:cNvPr id="20" name="AutoShape 4"/>
            <p:cNvSpPr>
              <a:spLocks/>
            </p:cNvSpPr>
            <p:nvPr/>
          </p:nvSpPr>
          <p:spPr bwMode="auto">
            <a:xfrm>
              <a:off x="1078" y="1094"/>
              <a:ext cx="911" cy="199"/>
            </a:xfrm>
            <a:prstGeom prst="accentCallout1">
              <a:avLst>
                <a:gd name="adj1" fmla="val 20569"/>
                <a:gd name="adj2" fmla="val -9093"/>
                <a:gd name="adj3" fmla="val 47699"/>
                <a:gd name="adj4" fmla="val -40088"/>
              </a:avLst>
            </a:prstGeom>
            <a:solidFill>
              <a:srgbClr val="008000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Comic Sans MS" pitchFamily="66" charset="0"/>
                </a:rPr>
                <a:t>Story places</a:t>
              </a:r>
            </a:p>
          </p:txBody>
        </p:sp>
        <p:sp>
          <p:nvSpPr>
            <p:cNvPr id="22" name="AutoShape 4"/>
            <p:cNvSpPr>
              <a:spLocks/>
            </p:cNvSpPr>
            <p:nvPr/>
          </p:nvSpPr>
          <p:spPr bwMode="auto">
            <a:xfrm>
              <a:off x="1078" y="733"/>
              <a:ext cx="911" cy="199"/>
            </a:xfrm>
            <a:prstGeom prst="accentCallout1">
              <a:avLst>
                <a:gd name="adj1" fmla="val 20569"/>
                <a:gd name="adj2" fmla="val -9093"/>
                <a:gd name="adj3" fmla="val 47699"/>
                <a:gd name="adj4" fmla="val -40088"/>
              </a:avLst>
            </a:prstGeom>
            <a:solidFill>
              <a:srgbClr val="008000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Comic Sans MS" pitchFamily="66" charset="0"/>
                </a:rPr>
                <a:t>Sites</a:t>
              </a:r>
            </a:p>
          </p:txBody>
        </p:sp>
      </p:grp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852738" y="459335"/>
            <a:ext cx="6291262" cy="732103"/>
          </a:xfrm>
        </p:spPr>
        <p:txBody>
          <a:bodyPr>
            <a:normAutofit/>
          </a:bodyPr>
          <a:lstStyle/>
          <a:p>
            <a:pPr algn="ctr"/>
            <a:r>
              <a:rPr lang="en-AU" sz="3600" dirty="0">
                <a:solidFill>
                  <a:srgbClr val="003300"/>
                </a:solidFill>
              </a:rPr>
              <a:t>Selecting Targets</a:t>
            </a:r>
          </a:p>
        </p:txBody>
      </p:sp>
      <p:sp>
        <p:nvSpPr>
          <p:cNvPr id="38924" name="Rectangle 12"/>
          <p:cNvSpPr>
            <a:spLocks noChangeArrowheads="1"/>
          </p:cNvSpPr>
          <p:nvPr/>
        </p:nvSpPr>
        <p:spPr bwMode="auto">
          <a:xfrm>
            <a:off x="4953000" y="3352800"/>
            <a:ext cx="419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>
              <a:spcBef>
                <a:spcPct val="60000"/>
              </a:spcBef>
              <a:buClr>
                <a:schemeClr val="tx1"/>
              </a:buClr>
              <a:buFontTx/>
              <a:buChar char="•"/>
            </a:pPr>
            <a:endParaRPr lang="en-US" sz="2000" dirty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  <p:sp>
        <p:nvSpPr>
          <p:cNvPr id="38930" name="Rectangle 18"/>
          <p:cNvSpPr>
            <a:spLocks noChangeArrowheads="1"/>
          </p:cNvSpPr>
          <p:nvPr/>
        </p:nvSpPr>
        <p:spPr bwMode="auto">
          <a:xfrm>
            <a:off x="5029199" y="1477214"/>
            <a:ext cx="3733800" cy="4685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spcBef>
                <a:spcPct val="60000"/>
              </a:spcBef>
              <a:buClr>
                <a:schemeClr val="tx1"/>
              </a:buClr>
              <a:buFontTx/>
              <a:buChar char="•"/>
            </a:pPr>
            <a:r>
              <a:rPr lang="en-US" sz="2000" dirty="0">
                <a:latin typeface="Trebuchet MS" panose="020B0603020202020204" pitchFamily="34" charset="0"/>
              </a:rPr>
              <a:t>Think about ALL the different things that are most important for country</a:t>
            </a:r>
          </a:p>
          <a:p>
            <a:pPr marL="285750" indent="-285750">
              <a:spcBef>
                <a:spcPct val="60000"/>
              </a:spcBef>
              <a:buClr>
                <a:schemeClr val="tx1"/>
              </a:buClr>
              <a:buFontTx/>
              <a:buChar char="•"/>
            </a:pPr>
            <a:r>
              <a:rPr lang="en-US" sz="2000" dirty="0">
                <a:latin typeface="Trebuchet MS" panose="020B0603020202020204" pitchFamily="34" charset="0"/>
              </a:rPr>
              <a:t>Be as specific as possible</a:t>
            </a:r>
          </a:p>
          <a:p>
            <a:pPr marL="285750" indent="-285750">
              <a:spcBef>
                <a:spcPct val="60000"/>
              </a:spcBef>
              <a:buClr>
                <a:schemeClr val="tx1"/>
              </a:buClr>
              <a:buFontTx/>
              <a:buChar char="•"/>
            </a:pPr>
            <a:r>
              <a:rPr lang="en-US" sz="2000" dirty="0">
                <a:latin typeface="Trebuchet MS" panose="020B0603020202020204" pitchFamily="34" charset="0"/>
              </a:rPr>
              <a:t>You will probably end up with a very long list (30+)</a:t>
            </a:r>
          </a:p>
          <a:p>
            <a:pPr marL="285750" indent="-285750">
              <a:spcBef>
                <a:spcPct val="60000"/>
              </a:spcBef>
              <a:buClr>
                <a:schemeClr val="tx1"/>
              </a:buClr>
              <a:buFontTx/>
              <a:buChar char="•"/>
            </a:pPr>
            <a:r>
              <a:rPr lang="en-US" sz="2000" b="1" dirty="0">
                <a:latin typeface="Trebuchet MS" panose="020B0603020202020204" pitchFamily="34" charset="0"/>
              </a:rPr>
              <a:t>We want to try and end up with a list of 8-10.</a:t>
            </a:r>
          </a:p>
          <a:p>
            <a:pPr marL="285750" indent="-285750">
              <a:spcBef>
                <a:spcPct val="60000"/>
              </a:spcBef>
              <a:buClr>
                <a:schemeClr val="tx1"/>
              </a:buClr>
              <a:buFontTx/>
              <a:buChar char="•"/>
            </a:pPr>
            <a:r>
              <a:rPr lang="en-US" sz="2000" dirty="0">
                <a:latin typeface="Trebuchet MS" panose="020B0603020202020204" pitchFamily="34" charset="0"/>
              </a:rPr>
              <a:t>We will try and ‘lump’ things together based on management</a:t>
            </a:r>
          </a:p>
        </p:txBody>
      </p:sp>
      <p:sp>
        <p:nvSpPr>
          <p:cNvPr id="81931" name="AutoShape 7"/>
          <p:cNvSpPr>
            <a:spLocks/>
          </p:cNvSpPr>
          <p:nvPr/>
        </p:nvSpPr>
        <p:spPr bwMode="auto">
          <a:xfrm>
            <a:off x="3203575" y="4672013"/>
            <a:ext cx="1133475" cy="307975"/>
          </a:xfrm>
          <a:prstGeom prst="accentCallout1">
            <a:avLst>
              <a:gd name="adj1" fmla="val 20569"/>
              <a:gd name="adj2" fmla="val -5819"/>
              <a:gd name="adj3" fmla="val 24569"/>
              <a:gd name="adj4" fmla="val -54324"/>
            </a:avLst>
          </a:prstGeom>
          <a:solidFill>
            <a:srgbClr val="0080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omic Sans MS" pitchFamily="66" charset="0"/>
              </a:rPr>
              <a:t>Medicines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-21021" y="-2628"/>
            <a:ext cx="9128125" cy="461963"/>
          </a:xfrm>
        </p:spPr>
        <p:txBody>
          <a:bodyPr/>
          <a:lstStyle/>
          <a:p>
            <a:r>
              <a:rPr lang="en-AU" dirty="0"/>
              <a:t>Deciding what the Plan is all about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0" y="501101"/>
            <a:ext cx="2819400" cy="646113"/>
          </a:xfrm>
        </p:spPr>
        <p:txBody>
          <a:bodyPr/>
          <a:lstStyle/>
          <a:p>
            <a:r>
              <a:rPr lang="en-AU" dirty="0"/>
              <a:t>Targets</a:t>
            </a:r>
          </a:p>
        </p:txBody>
      </p:sp>
      <p:sp>
        <p:nvSpPr>
          <p:cNvPr id="23" name="AutoShape 7"/>
          <p:cNvSpPr>
            <a:spLocks/>
          </p:cNvSpPr>
          <p:nvPr/>
        </p:nvSpPr>
        <p:spPr bwMode="auto">
          <a:xfrm>
            <a:off x="3513849" y="2677554"/>
            <a:ext cx="1264334" cy="307777"/>
          </a:xfrm>
          <a:prstGeom prst="accentCallout1">
            <a:avLst>
              <a:gd name="adj1" fmla="val 20569"/>
              <a:gd name="adj2" fmla="val -5819"/>
              <a:gd name="adj3" fmla="val 125679"/>
              <a:gd name="adj4" fmla="val -55107"/>
            </a:avLst>
          </a:prstGeom>
          <a:solidFill>
            <a:srgbClr val="0080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omic Sans MS" pitchFamily="66" charset="0"/>
              </a:rPr>
              <a:t>Fish species</a:t>
            </a:r>
          </a:p>
        </p:txBody>
      </p:sp>
      <p:sp>
        <p:nvSpPr>
          <p:cNvPr id="24" name="AutoShape 7"/>
          <p:cNvSpPr>
            <a:spLocks/>
          </p:cNvSpPr>
          <p:nvPr/>
        </p:nvSpPr>
        <p:spPr bwMode="auto">
          <a:xfrm>
            <a:off x="1206622" y="3137399"/>
            <a:ext cx="1260578" cy="307777"/>
          </a:xfrm>
          <a:prstGeom prst="accentCallout1">
            <a:avLst>
              <a:gd name="adj1" fmla="val 20569"/>
              <a:gd name="adj2" fmla="val -5819"/>
              <a:gd name="adj3" fmla="val 7717"/>
              <a:gd name="adj4" fmla="val -25434"/>
            </a:avLst>
          </a:prstGeom>
          <a:solidFill>
            <a:srgbClr val="0080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 err="1">
                <a:solidFill>
                  <a:schemeClr val="bg1"/>
                </a:solidFill>
                <a:latin typeface="Comic Sans MS" pitchFamily="66" charset="0"/>
              </a:rPr>
              <a:t>Lillies</a:t>
            </a:r>
            <a:endParaRPr lang="en-US" sz="1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27" name="AutoShape 7"/>
          <p:cNvSpPr>
            <a:spLocks/>
          </p:cNvSpPr>
          <p:nvPr/>
        </p:nvSpPr>
        <p:spPr bwMode="auto">
          <a:xfrm>
            <a:off x="3311421" y="3300193"/>
            <a:ext cx="1260578" cy="307777"/>
          </a:xfrm>
          <a:prstGeom prst="accentCallout1">
            <a:avLst>
              <a:gd name="adj1" fmla="val 20569"/>
              <a:gd name="adj2" fmla="val -5819"/>
              <a:gd name="adj3" fmla="val 7717"/>
              <a:gd name="adj4" fmla="val -25434"/>
            </a:avLst>
          </a:prstGeom>
          <a:solidFill>
            <a:srgbClr val="0080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omic Sans MS" pitchFamily="66" charset="0"/>
              </a:rPr>
              <a:t>Water birds</a:t>
            </a:r>
          </a:p>
        </p:txBody>
      </p:sp>
      <p:sp>
        <p:nvSpPr>
          <p:cNvPr id="28" name="AutoShape 7"/>
          <p:cNvSpPr>
            <a:spLocks/>
          </p:cNvSpPr>
          <p:nvPr/>
        </p:nvSpPr>
        <p:spPr bwMode="auto">
          <a:xfrm>
            <a:off x="1677867" y="4038600"/>
            <a:ext cx="1133475" cy="307975"/>
          </a:xfrm>
          <a:prstGeom prst="accentCallout1">
            <a:avLst>
              <a:gd name="adj1" fmla="val 20569"/>
              <a:gd name="adj2" fmla="val -5819"/>
              <a:gd name="adj3" fmla="val 153415"/>
              <a:gd name="adj4" fmla="val -45952"/>
            </a:avLst>
          </a:prstGeom>
          <a:solidFill>
            <a:srgbClr val="0080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omic Sans MS" pitchFamily="66" charset="0"/>
              </a:rPr>
              <a:t>Tubers</a:t>
            </a:r>
          </a:p>
        </p:txBody>
      </p:sp>
      <p:sp>
        <p:nvSpPr>
          <p:cNvPr id="29" name="AutoShape 7"/>
          <p:cNvSpPr>
            <a:spLocks/>
          </p:cNvSpPr>
          <p:nvPr/>
        </p:nvSpPr>
        <p:spPr bwMode="auto">
          <a:xfrm>
            <a:off x="2102480" y="4865623"/>
            <a:ext cx="1133475" cy="307975"/>
          </a:xfrm>
          <a:prstGeom prst="accentCallout1">
            <a:avLst>
              <a:gd name="adj1" fmla="val 20569"/>
              <a:gd name="adj2" fmla="val -5819"/>
              <a:gd name="adj3" fmla="val -42655"/>
              <a:gd name="adj4" fmla="val -61935"/>
            </a:avLst>
          </a:prstGeom>
          <a:solidFill>
            <a:srgbClr val="0080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Comic Sans MS" pitchFamily="66" charset="0"/>
              </a:rPr>
              <a:t>Grasses</a:t>
            </a:r>
          </a:p>
        </p:txBody>
      </p:sp>
    </p:spTree>
    <p:extLst>
      <p:ext uri="{BB962C8B-B14F-4D97-AF65-F5344CB8AC3E}">
        <p14:creationId xmlns:p14="http://schemas.microsoft.com/office/powerpoint/2010/main" val="226228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4" grpId="0" autoUpdateAnimBg="0"/>
      <p:bldP spid="38930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Rectangle 3"/>
          <p:cNvSpPr>
            <a:spLocks noGrp="1" noChangeArrowheads="1"/>
          </p:cNvSpPr>
          <p:nvPr>
            <p:ph idx="1"/>
          </p:nvPr>
        </p:nvSpPr>
        <p:spPr>
          <a:xfrm>
            <a:off x="423040" y="1371599"/>
            <a:ext cx="8720959" cy="4016957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en-US" sz="2800" dirty="0"/>
              <a:t>Look at your ‘long’ list and see if you can join things together</a:t>
            </a:r>
          </a:p>
          <a:p>
            <a:pPr eaLnBrk="1" hangingPunct="1">
              <a:buFontTx/>
              <a:buNone/>
            </a:pPr>
            <a:r>
              <a:rPr lang="en-US" sz="2800" dirty="0"/>
              <a:t>“Lump” targets if they:</a:t>
            </a:r>
          </a:p>
          <a:p>
            <a:pPr lvl="1" eaLnBrk="1" hangingPunct="1">
              <a:buFontTx/>
              <a:buChar char="•"/>
            </a:pPr>
            <a:r>
              <a:rPr lang="en-US" sz="2400" dirty="0"/>
              <a:t>Occur in the same place</a:t>
            </a:r>
          </a:p>
          <a:p>
            <a:pPr lvl="1" eaLnBrk="1" hangingPunct="1">
              <a:buFontTx/>
              <a:buChar char="•"/>
            </a:pPr>
            <a:r>
              <a:rPr lang="en-US" sz="2400" dirty="0"/>
              <a:t>Require similar processes</a:t>
            </a:r>
          </a:p>
          <a:p>
            <a:pPr lvl="1" eaLnBrk="1" hangingPunct="1">
              <a:buFontTx/>
              <a:buChar char="•"/>
            </a:pPr>
            <a:r>
              <a:rPr lang="en-US" sz="2400" dirty="0"/>
              <a:t>Have similar health, or one target can serve as an indicator for the other</a:t>
            </a:r>
          </a:p>
          <a:p>
            <a:pPr lvl="1" eaLnBrk="1" hangingPunct="1">
              <a:buFontTx/>
              <a:buChar char="•"/>
            </a:pPr>
            <a:r>
              <a:rPr lang="en-US" sz="2400" dirty="0"/>
              <a:t>Have similar threats</a:t>
            </a:r>
            <a:endParaRPr lang="en-US" sz="2400" b="1" i="1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AU" dirty="0"/>
              <a:t>Joining or Separating Targets?</a:t>
            </a:r>
          </a:p>
        </p:txBody>
      </p:sp>
      <p:sp>
        <p:nvSpPr>
          <p:cNvPr id="82948" name="Rectangle 4"/>
          <p:cNvSpPr>
            <a:spLocks noChangeArrowheads="1"/>
          </p:cNvSpPr>
          <p:nvPr/>
        </p:nvSpPr>
        <p:spPr bwMode="auto">
          <a:xfrm>
            <a:off x="1374258" y="5410200"/>
            <a:ext cx="5000200" cy="1140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1600" dirty="0">
                <a:latin typeface="Trebuchet MS" panose="020B0603020202020204" pitchFamily="34" charset="0"/>
              </a:rPr>
              <a:t>Examples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1600" dirty="0">
                <a:latin typeface="Trebuchet MS" panose="020B0603020202020204" pitchFamily="34" charset="0"/>
              </a:rPr>
              <a:t>Wetlands  - fish and </a:t>
            </a:r>
            <a:r>
              <a:rPr lang="en-US" sz="1600" dirty="0" err="1">
                <a:latin typeface="Trebuchet MS" panose="020B0603020202020204" pitchFamily="34" charset="0"/>
              </a:rPr>
              <a:t>lillies</a:t>
            </a:r>
            <a:r>
              <a:rPr lang="en-US" sz="1600" dirty="0">
                <a:latin typeface="Trebuchet MS" panose="020B0603020202020204" pitchFamily="34" charset="0"/>
              </a:rPr>
              <a:t> 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1600" dirty="0">
                <a:latin typeface="Trebuchet MS" panose="020B0603020202020204" pitchFamily="34" charset="0"/>
              </a:rPr>
              <a:t>Grasslands &amp; grassland nesting birds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1600" dirty="0">
                <a:latin typeface="Trebuchet MS" panose="020B0603020202020204" pitchFamily="34" charset="0"/>
              </a:rPr>
              <a:t>Woodland &amp; important plants</a:t>
            </a:r>
          </a:p>
        </p:txBody>
      </p:sp>
      <p:graphicFrame>
        <p:nvGraphicFramePr>
          <p:cNvPr id="8294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8561258"/>
              </p:ext>
            </p:extLst>
          </p:nvPr>
        </p:nvGraphicFramePr>
        <p:xfrm>
          <a:off x="6625673" y="2290762"/>
          <a:ext cx="1600200" cy="1138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47" name="Clip" r:id="rId4" imgW="5767388" imgH="4106863" progId="MS_ClipArt_Gallery.5">
                  <p:embed/>
                </p:oleObj>
              </mc:Choice>
              <mc:Fallback>
                <p:oleObj name="Clip" r:id="rId4" imgW="5767388" imgH="4106863" progId="MS_ClipArt_Gallery.5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5673" y="2290762"/>
                        <a:ext cx="1600200" cy="1138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950" name="Line 6"/>
          <p:cNvSpPr>
            <a:spLocks noChangeShapeType="1"/>
          </p:cNvSpPr>
          <p:nvPr/>
        </p:nvSpPr>
        <p:spPr bwMode="auto">
          <a:xfrm>
            <a:off x="6700838" y="6077803"/>
            <a:ext cx="477838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wrap="none" anchor="ctr"/>
          <a:lstStyle/>
          <a:p>
            <a:endParaRPr lang="en-AU" dirty="0">
              <a:latin typeface="Trebuchet MS" panose="020B0603020202020204" pitchFamily="34" charset="0"/>
            </a:endParaRPr>
          </a:p>
        </p:txBody>
      </p:sp>
      <p:graphicFrame>
        <p:nvGraphicFramePr>
          <p:cNvPr id="8295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9600809"/>
              </p:ext>
            </p:extLst>
          </p:nvPr>
        </p:nvGraphicFramePr>
        <p:xfrm>
          <a:off x="6553200" y="5522932"/>
          <a:ext cx="1150938" cy="12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48" name="Clip" r:id="rId6" imgW="4175640" imgH="4522320" progId="MS_ClipArt_Gallery.5">
                  <p:embed/>
                </p:oleObj>
              </mc:Choice>
              <mc:Fallback>
                <p:oleObj name="Clip" r:id="rId6" imgW="4175640" imgH="4522320" progId="MS_ClipArt_Gallery.5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5522932"/>
                        <a:ext cx="1150938" cy="1273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2952" name="Picture 8" descr="AN00231_"/>
          <p:cNvPicPr preferRelativeResize="0"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194" y="5522932"/>
            <a:ext cx="334963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3" name="Rectangle 9"/>
          <p:cNvSpPr>
            <a:spLocks noChangeArrowheads="1"/>
          </p:cNvSpPr>
          <p:nvPr/>
        </p:nvSpPr>
        <p:spPr bwMode="auto">
          <a:xfrm>
            <a:off x="-76200" y="5017396"/>
            <a:ext cx="8458200" cy="605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2400" b="1" dirty="0">
                <a:latin typeface="Trebuchet MS" panose="020B0603020202020204" pitchFamily="34" charset="0"/>
              </a:rPr>
              <a:t>Because then they might need the same strategies.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-21021" y="-2628"/>
            <a:ext cx="9128125" cy="461963"/>
          </a:xfrm>
        </p:spPr>
        <p:txBody>
          <a:bodyPr/>
          <a:lstStyle/>
          <a:p>
            <a:r>
              <a:rPr lang="en-AU" dirty="0"/>
              <a:t>Deciding what the Plan is all about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0" y="501101"/>
            <a:ext cx="2819400" cy="646113"/>
          </a:xfrm>
        </p:spPr>
        <p:txBody>
          <a:bodyPr/>
          <a:lstStyle/>
          <a:p>
            <a:r>
              <a:rPr lang="en-AU" dirty="0"/>
              <a:t>Targets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15" descr="Fish River - G Lipsett-Moor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9" t="26666"/>
          <a:stretch>
            <a:fillRect/>
          </a:stretch>
        </p:blipFill>
        <p:spPr bwMode="auto">
          <a:xfrm>
            <a:off x="479425" y="1219200"/>
            <a:ext cx="4321175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23" name="Group 2"/>
          <p:cNvGrpSpPr>
            <a:grpSpLocks/>
          </p:cNvGrpSpPr>
          <p:nvPr/>
        </p:nvGrpSpPr>
        <p:grpSpPr bwMode="auto">
          <a:xfrm>
            <a:off x="533400" y="1609725"/>
            <a:ext cx="4233863" cy="4835525"/>
            <a:chOff x="624" y="730"/>
            <a:chExt cx="2655" cy="3133"/>
          </a:xfrm>
        </p:grpSpPr>
        <p:sp>
          <p:nvSpPr>
            <p:cNvPr id="81932" name="AutoShape 4"/>
            <p:cNvSpPr>
              <a:spLocks/>
            </p:cNvSpPr>
            <p:nvPr/>
          </p:nvSpPr>
          <p:spPr bwMode="auto">
            <a:xfrm>
              <a:off x="2368" y="762"/>
              <a:ext cx="911" cy="479"/>
            </a:xfrm>
            <a:prstGeom prst="accentCallout1">
              <a:avLst>
                <a:gd name="adj1" fmla="val 20569"/>
                <a:gd name="adj2" fmla="val -9093"/>
                <a:gd name="adj3" fmla="val 47699"/>
                <a:gd name="adj4" fmla="val -40088"/>
              </a:avLst>
            </a:prstGeom>
            <a:solidFill>
              <a:srgbClr val="008000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Comic Sans MS" pitchFamily="66" charset="0"/>
                </a:rPr>
                <a:t>Escarpment Country / Story places</a:t>
              </a:r>
            </a:p>
          </p:txBody>
        </p:sp>
        <p:sp>
          <p:nvSpPr>
            <p:cNvPr id="81933" name="Rectangle 5"/>
            <p:cNvSpPr>
              <a:spLocks noChangeArrowheads="1"/>
            </p:cNvSpPr>
            <p:nvPr/>
          </p:nvSpPr>
          <p:spPr bwMode="auto">
            <a:xfrm>
              <a:off x="624" y="730"/>
              <a:ext cx="1385" cy="543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Trebuchet MS" panose="020B0603020202020204" pitchFamily="34" charset="0"/>
              </a:endParaRPr>
            </a:p>
          </p:txBody>
        </p:sp>
        <p:sp>
          <p:nvSpPr>
            <p:cNvPr id="81934" name="Rectangle 6"/>
            <p:cNvSpPr>
              <a:spLocks noChangeArrowheads="1"/>
            </p:cNvSpPr>
            <p:nvPr/>
          </p:nvSpPr>
          <p:spPr bwMode="auto">
            <a:xfrm>
              <a:off x="672" y="1488"/>
              <a:ext cx="2532" cy="668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Trebuchet MS" panose="020B0603020202020204" pitchFamily="34" charset="0"/>
              </a:endParaRPr>
            </a:p>
          </p:txBody>
        </p:sp>
        <p:sp>
          <p:nvSpPr>
            <p:cNvPr id="81935" name="AutoShape 7"/>
            <p:cNvSpPr>
              <a:spLocks/>
            </p:cNvSpPr>
            <p:nvPr/>
          </p:nvSpPr>
          <p:spPr bwMode="auto">
            <a:xfrm>
              <a:off x="2392" y="2353"/>
              <a:ext cx="711" cy="199"/>
            </a:xfrm>
            <a:prstGeom prst="accentCallout1">
              <a:avLst>
                <a:gd name="adj1" fmla="val 20569"/>
                <a:gd name="adj2" fmla="val -5819"/>
                <a:gd name="adj3" fmla="val 24569"/>
                <a:gd name="adj4" fmla="val -86301"/>
              </a:avLst>
            </a:prstGeom>
            <a:solidFill>
              <a:srgbClr val="008000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Comic Sans MS" pitchFamily="66" charset="0"/>
                </a:rPr>
                <a:t>Wetland</a:t>
              </a:r>
            </a:p>
          </p:txBody>
        </p:sp>
        <p:sp>
          <p:nvSpPr>
            <p:cNvPr id="81936" name="AutoShape 8"/>
            <p:cNvSpPr>
              <a:spLocks/>
            </p:cNvSpPr>
            <p:nvPr/>
          </p:nvSpPr>
          <p:spPr bwMode="auto">
            <a:xfrm>
              <a:off x="1914" y="3341"/>
              <a:ext cx="768" cy="339"/>
            </a:xfrm>
            <a:prstGeom prst="accentCallout1">
              <a:avLst>
                <a:gd name="adj1" fmla="val 20569"/>
                <a:gd name="adj2" fmla="val -6250"/>
                <a:gd name="adj3" fmla="val 19431"/>
                <a:gd name="adj4" fmla="val -33463"/>
              </a:avLst>
            </a:prstGeom>
            <a:solidFill>
              <a:srgbClr val="008000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Comic Sans MS" pitchFamily="66" charset="0"/>
                </a:rPr>
                <a:t>Savanna Woodland</a:t>
              </a:r>
            </a:p>
          </p:txBody>
        </p:sp>
        <p:sp>
          <p:nvSpPr>
            <p:cNvPr id="81937" name="Rectangle 9"/>
            <p:cNvSpPr>
              <a:spLocks noChangeArrowheads="1"/>
            </p:cNvSpPr>
            <p:nvPr/>
          </p:nvSpPr>
          <p:spPr bwMode="auto">
            <a:xfrm>
              <a:off x="910" y="3143"/>
              <a:ext cx="624" cy="720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 sz="2400">
                <a:latin typeface="Times New Roman" pitchFamily="18" charset="0"/>
              </a:endParaRPr>
            </a:p>
          </p:txBody>
        </p:sp>
      </p:grp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852738" y="459335"/>
            <a:ext cx="6291262" cy="732103"/>
          </a:xfrm>
        </p:spPr>
        <p:txBody>
          <a:bodyPr>
            <a:normAutofit/>
          </a:bodyPr>
          <a:lstStyle/>
          <a:p>
            <a:pPr algn="ctr"/>
            <a:r>
              <a:rPr lang="en-AU" sz="3600" dirty="0">
                <a:solidFill>
                  <a:srgbClr val="003300"/>
                </a:solidFill>
              </a:rPr>
              <a:t>Selecting Targets</a:t>
            </a:r>
          </a:p>
        </p:txBody>
      </p:sp>
      <p:sp>
        <p:nvSpPr>
          <p:cNvPr id="38924" name="Rectangle 12"/>
          <p:cNvSpPr>
            <a:spLocks noChangeArrowheads="1"/>
          </p:cNvSpPr>
          <p:nvPr/>
        </p:nvSpPr>
        <p:spPr bwMode="auto">
          <a:xfrm>
            <a:off x="4953000" y="3352800"/>
            <a:ext cx="419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>
              <a:spcBef>
                <a:spcPct val="60000"/>
              </a:spcBef>
              <a:buClr>
                <a:schemeClr val="tx1"/>
              </a:buClr>
              <a:buFontTx/>
              <a:buChar char="•"/>
            </a:pPr>
            <a:endParaRPr lang="en-US" sz="2000" dirty="0">
              <a:solidFill>
                <a:schemeClr val="tx2"/>
              </a:solidFill>
              <a:latin typeface="Trebuchet MS" panose="020B0603020202020204" pitchFamily="34" charset="0"/>
            </a:endParaRPr>
          </a:p>
        </p:txBody>
      </p:sp>
      <p:sp>
        <p:nvSpPr>
          <p:cNvPr id="38929" name="Line 17"/>
          <p:cNvSpPr>
            <a:spLocks noChangeShapeType="1"/>
          </p:cNvSpPr>
          <p:nvPr/>
        </p:nvSpPr>
        <p:spPr bwMode="auto">
          <a:xfrm>
            <a:off x="4953000" y="5943600"/>
            <a:ext cx="9144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AU" dirty="0">
              <a:latin typeface="Trebuchet MS" panose="020B0603020202020204" pitchFamily="34" charset="0"/>
            </a:endParaRPr>
          </a:p>
        </p:txBody>
      </p:sp>
      <p:sp>
        <p:nvSpPr>
          <p:cNvPr id="38930" name="Rectangle 18"/>
          <p:cNvSpPr>
            <a:spLocks noChangeArrowheads="1"/>
          </p:cNvSpPr>
          <p:nvPr/>
        </p:nvSpPr>
        <p:spPr bwMode="auto">
          <a:xfrm>
            <a:off x="5029199" y="1477214"/>
            <a:ext cx="37338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spcBef>
                <a:spcPct val="60000"/>
              </a:spcBef>
              <a:buClr>
                <a:schemeClr val="tx1"/>
              </a:buClr>
              <a:buFontTx/>
              <a:buChar char="•"/>
            </a:pPr>
            <a:r>
              <a:rPr lang="en-US" sz="2000" dirty="0">
                <a:latin typeface="Trebuchet MS" panose="020B0603020202020204" pitchFamily="34" charset="0"/>
              </a:rPr>
              <a:t>Start with Systems or large areas </a:t>
            </a:r>
          </a:p>
          <a:p>
            <a:pPr marL="285750" indent="-285750">
              <a:spcBef>
                <a:spcPct val="60000"/>
              </a:spcBef>
              <a:buClr>
                <a:schemeClr val="tx1"/>
              </a:buClr>
              <a:buFontTx/>
              <a:buChar char="•"/>
            </a:pPr>
            <a:r>
              <a:rPr lang="en-US" sz="2000" dirty="0">
                <a:latin typeface="Trebuchet MS" panose="020B0603020202020204" pitchFamily="34" charset="0"/>
              </a:rPr>
              <a:t>Then Screen for things that have Special Requirements</a:t>
            </a:r>
          </a:p>
          <a:p>
            <a:pPr marL="285750" indent="-285750">
              <a:spcBef>
                <a:spcPct val="60000"/>
              </a:spcBef>
              <a:buClr>
                <a:schemeClr val="tx1"/>
              </a:buClr>
              <a:buFontTx/>
              <a:buChar char="•"/>
            </a:pPr>
            <a:r>
              <a:rPr lang="en-US" sz="2000" b="1" dirty="0">
                <a:latin typeface="Trebuchet MS" panose="020B0603020202020204" pitchFamily="34" charset="0"/>
              </a:rPr>
              <a:t>Ideally we want to end up with 8-10 Targets</a:t>
            </a:r>
          </a:p>
        </p:txBody>
      </p:sp>
      <p:pic>
        <p:nvPicPr>
          <p:cNvPr id="17415" name="Picture 17" descr="MC900326474.WM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237" y="5486400"/>
            <a:ext cx="18637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Connector 17"/>
          <p:cNvCxnSpPr/>
          <p:nvPr/>
        </p:nvCxnSpPr>
        <p:spPr>
          <a:xfrm rot="5400000" flipH="1" flipV="1">
            <a:off x="2209800" y="4038600"/>
            <a:ext cx="304800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30" name="Rectangle 5"/>
          <p:cNvSpPr>
            <a:spLocks noChangeArrowheads="1"/>
          </p:cNvSpPr>
          <p:nvPr/>
        </p:nvSpPr>
        <p:spPr bwMode="auto">
          <a:xfrm>
            <a:off x="1195388" y="4278313"/>
            <a:ext cx="1395412" cy="7842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81931" name="AutoShape 7"/>
          <p:cNvSpPr>
            <a:spLocks/>
          </p:cNvSpPr>
          <p:nvPr/>
        </p:nvSpPr>
        <p:spPr bwMode="auto">
          <a:xfrm>
            <a:off x="3203575" y="4672013"/>
            <a:ext cx="1133475" cy="307975"/>
          </a:xfrm>
          <a:prstGeom prst="accentCallout1">
            <a:avLst>
              <a:gd name="adj1" fmla="val 20569"/>
              <a:gd name="adj2" fmla="val -5819"/>
              <a:gd name="adj3" fmla="val 24569"/>
              <a:gd name="adj4" fmla="val -54324"/>
            </a:avLst>
          </a:prstGeom>
          <a:solidFill>
            <a:srgbClr val="008000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Comic Sans MS" pitchFamily="66" charset="0"/>
              </a:rPr>
              <a:t>Bush foods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-21021" y="-2628"/>
            <a:ext cx="9128125" cy="461963"/>
          </a:xfrm>
        </p:spPr>
        <p:txBody>
          <a:bodyPr/>
          <a:lstStyle/>
          <a:p>
            <a:r>
              <a:rPr lang="en-AU" dirty="0"/>
              <a:t>Deciding what the Plan is all about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0" y="501101"/>
            <a:ext cx="2819400" cy="646113"/>
          </a:xfrm>
        </p:spPr>
        <p:txBody>
          <a:bodyPr/>
          <a:lstStyle/>
          <a:p>
            <a:r>
              <a:rPr lang="en-AU" dirty="0"/>
              <a:t>Targets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8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4" grpId="0" autoUpdateAnimBg="0"/>
      <p:bldP spid="38929" grpId="0" animBg="1"/>
      <p:bldP spid="38930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7"/>
          <p:cNvSpPr txBox="1">
            <a:spLocks noChangeArrowheads="1"/>
          </p:cNvSpPr>
          <p:nvPr/>
        </p:nvSpPr>
        <p:spPr bwMode="auto">
          <a:xfrm>
            <a:off x="228600" y="1674125"/>
            <a:ext cx="593248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dirty="0">
                <a:latin typeface="Trebuchet MS" panose="020B0603020202020204" pitchFamily="34" charset="0"/>
              </a:rPr>
              <a:t>Remember: different targets need different management</a:t>
            </a:r>
          </a:p>
        </p:txBody>
      </p:sp>
      <p:pic>
        <p:nvPicPr>
          <p:cNvPr id="77827" name="Picture 7" descr="Agile Wallaby 4 (c) Greg Holla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513" y="2275"/>
            <a:ext cx="2376487" cy="356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9" descr="WOPA070916_D005  ©Mark GodfreyTN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4859338" cy="330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9" name="TextBox 12"/>
          <p:cNvSpPr txBox="1">
            <a:spLocks noChangeArrowheads="1"/>
          </p:cNvSpPr>
          <p:nvPr/>
        </p:nvSpPr>
        <p:spPr bwMode="auto">
          <a:xfrm>
            <a:off x="6732588" y="3284538"/>
            <a:ext cx="10795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800" dirty="0">
                <a:solidFill>
                  <a:schemeClr val="bg1"/>
                </a:solidFill>
                <a:latin typeface="Trebuchet MS" panose="020B0603020202020204" pitchFamily="34" charset="0"/>
              </a:rPr>
              <a:t>© Greg Holland</a:t>
            </a:r>
            <a:endParaRPr lang="en-AU" sz="8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77830" name="TextBox 15"/>
          <p:cNvSpPr txBox="1">
            <a:spLocks noChangeArrowheads="1"/>
          </p:cNvSpPr>
          <p:nvPr/>
        </p:nvSpPr>
        <p:spPr bwMode="auto">
          <a:xfrm>
            <a:off x="-36513" y="6670675"/>
            <a:ext cx="1295401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800" dirty="0">
                <a:solidFill>
                  <a:schemeClr val="bg1"/>
                </a:solidFill>
                <a:latin typeface="Trebuchet MS" panose="020B0603020202020204" pitchFamily="34" charset="0"/>
              </a:rPr>
              <a:t>© Mark Godfrey TNC</a:t>
            </a:r>
            <a:endParaRPr lang="en-AU" sz="8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77831" name="Picture 16" descr="DFLW090107_D011 ©Ami Vital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/>
          <a:stretch>
            <a:fillRect/>
          </a:stretch>
        </p:blipFill>
        <p:spPr bwMode="auto">
          <a:xfrm>
            <a:off x="4572000" y="3581400"/>
            <a:ext cx="4572000" cy="330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2" name="TextBox 17"/>
          <p:cNvSpPr txBox="1">
            <a:spLocks noChangeArrowheads="1"/>
          </p:cNvSpPr>
          <p:nvPr/>
        </p:nvSpPr>
        <p:spPr bwMode="auto">
          <a:xfrm>
            <a:off x="8280400" y="6642100"/>
            <a:ext cx="8636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800" dirty="0">
                <a:solidFill>
                  <a:schemeClr val="bg1"/>
                </a:solidFill>
                <a:latin typeface="Trebuchet MS" panose="020B0603020202020204" pitchFamily="34" charset="0"/>
              </a:rPr>
              <a:t>© Amy Vitale</a:t>
            </a:r>
            <a:endParaRPr lang="en-AU" sz="8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-21021" y="-2628"/>
            <a:ext cx="9128125" cy="461963"/>
          </a:xfrm>
        </p:spPr>
        <p:txBody>
          <a:bodyPr/>
          <a:lstStyle/>
          <a:p>
            <a:r>
              <a:rPr lang="en-AU" dirty="0"/>
              <a:t>Deciding what the Plan is all about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0" y="501101"/>
            <a:ext cx="2819400" cy="646113"/>
          </a:xfrm>
        </p:spPr>
        <p:txBody>
          <a:bodyPr/>
          <a:lstStyle/>
          <a:p>
            <a:r>
              <a:rPr lang="en-AU" dirty="0"/>
              <a:t>Targets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A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>
            <a:normAutofit fontScale="77500" lnSpcReduction="20000"/>
          </a:bodyPr>
          <a:lstStyle/>
          <a:p>
            <a:r>
              <a:rPr lang="en-AU" dirty="0">
                <a:solidFill>
                  <a:srgbClr val="003300"/>
                </a:solidFill>
              </a:rPr>
              <a:t>Managing the Target means we manage a lot of things</a:t>
            </a:r>
          </a:p>
          <a:p>
            <a:pPr lvl="1"/>
            <a:r>
              <a:rPr lang="en-AU" dirty="0" err="1">
                <a:solidFill>
                  <a:srgbClr val="003300"/>
                </a:solidFill>
              </a:rPr>
              <a:t>Eg</a:t>
            </a:r>
            <a:r>
              <a:rPr lang="en-AU" dirty="0">
                <a:solidFill>
                  <a:srgbClr val="003300"/>
                </a:solidFill>
              </a:rPr>
              <a:t> if we manage to keep rainforest patches healthy we might also then help keep individual species healthy too – fruits </a:t>
            </a:r>
            <a:r>
              <a:rPr lang="en-AU" dirty="0" err="1">
                <a:solidFill>
                  <a:srgbClr val="003300"/>
                </a:solidFill>
              </a:rPr>
              <a:t>etc</a:t>
            </a:r>
            <a:endParaRPr lang="en-AU" dirty="0">
              <a:solidFill>
                <a:srgbClr val="003300"/>
              </a:solidFill>
            </a:endParaRPr>
          </a:p>
          <a:p>
            <a:pPr marL="457200" lvl="1" indent="0">
              <a:buNone/>
            </a:pPr>
            <a:endParaRPr lang="en-AU" dirty="0">
              <a:solidFill>
                <a:srgbClr val="003300"/>
              </a:solidFill>
            </a:endParaRPr>
          </a:p>
          <a:p>
            <a:r>
              <a:rPr lang="en-AU" dirty="0">
                <a:solidFill>
                  <a:srgbClr val="002060"/>
                </a:solidFill>
              </a:rPr>
              <a:t>The main thing we want to manage is our </a:t>
            </a:r>
            <a:r>
              <a:rPr lang="en-AU" b="1" dirty="0">
                <a:solidFill>
                  <a:srgbClr val="002060"/>
                </a:solidFill>
              </a:rPr>
              <a:t>target</a:t>
            </a:r>
          </a:p>
          <a:p>
            <a:pPr marL="0" indent="0">
              <a:buNone/>
            </a:pPr>
            <a:endParaRPr lang="en-AU" dirty="0">
              <a:solidFill>
                <a:srgbClr val="002060"/>
              </a:solidFill>
            </a:endParaRPr>
          </a:p>
          <a:p>
            <a:r>
              <a:rPr lang="en-AU" dirty="0">
                <a:solidFill>
                  <a:srgbClr val="003300"/>
                </a:solidFill>
              </a:rPr>
              <a:t>We don’t want to forget the other things, so we call them </a:t>
            </a:r>
            <a:r>
              <a:rPr lang="en-AU" i="1" dirty="0">
                <a:solidFill>
                  <a:srgbClr val="003300"/>
                </a:solidFill>
              </a:rPr>
              <a:t>nested targets</a:t>
            </a:r>
            <a:r>
              <a:rPr lang="en-AU" dirty="0">
                <a:solidFill>
                  <a:srgbClr val="003300"/>
                </a:solidFill>
              </a:rPr>
              <a:t> and record them</a:t>
            </a:r>
          </a:p>
          <a:p>
            <a:pPr marL="0" indent="0">
              <a:buNone/>
            </a:pPr>
            <a:endParaRPr lang="en-AU" dirty="0">
              <a:solidFill>
                <a:srgbClr val="003300"/>
              </a:solidFill>
            </a:endParaRPr>
          </a:p>
          <a:p>
            <a:r>
              <a:rPr lang="en-AU" dirty="0">
                <a:solidFill>
                  <a:srgbClr val="002060"/>
                </a:solidFill>
              </a:rPr>
              <a:t>Nested targets are a good way to remember all the different things people talk about when they are talking about country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2852738" y="501101"/>
            <a:ext cx="6291262" cy="646113"/>
          </a:xfrm>
        </p:spPr>
        <p:txBody>
          <a:bodyPr>
            <a:noAutofit/>
          </a:bodyPr>
          <a:lstStyle/>
          <a:p>
            <a:pPr algn="ctr"/>
            <a:r>
              <a:rPr lang="en-AU" sz="3600" dirty="0"/>
              <a:t>‘Nested’ targets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-21021" y="-2628"/>
            <a:ext cx="9128125" cy="461963"/>
          </a:xfrm>
        </p:spPr>
        <p:txBody>
          <a:bodyPr/>
          <a:lstStyle/>
          <a:p>
            <a:r>
              <a:rPr lang="en-AU" dirty="0"/>
              <a:t>Deciding what the Plan is all about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0" y="501101"/>
            <a:ext cx="2819400" cy="646113"/>
          </a:xfrm>
        </p:spPr>
        <p:txBody>
          <a:bodyPr/>
          <a:lstStyle/>
          <a:p>
            <a:r>
              <a:rPr lang="en-AU" dirty="0"/>
              <a:t>Targets</a:t>
            </a:r>
          </a:p>
        </p:txBody>
      </p:sp>
    </p:spTree>
    <p:extLst>
      <p:ext uri="{BB962C8B-B14F-4D97-AF65-F5344CB8AC3E}">
        <p14:creationId xmlns:p14="http://schemas.microsoft.com/office/powerpoint/2010/main" val="744321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3" descr="C:\Users\Public\Pictures\WG\WG aug 08\Lyndall photos sep 08\P100038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9" t="30240" r="33002" b="9102"/>
          <a:stretch>
            <a:fillRect/>
          </a:stretch>
        </p:blipFill>
        <p:spPr bwMode="auto">
          <a:xfrm>
            <a:off x="468313" y="1531938"/>
            <a:ext cx="3983037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7" name="Picture 5" descr="C:\Users\Public\Pictures\WG\WG aug 08\Lyndall photos sep 08\P100038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01" b="34938"/>
          <a:stretch>
            <a:fillRect/>
          </a:stretch>
        </p:blipFill>
        <p:spPr bwMode="auto">
          <a:xfrm>
            <a:off x="1331913" y="4443413"/>
            <a:ext cx="5976937" cy="241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350" y="1566863"/>
            <a:ext cx="4140200" cy="290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dirty="0"/>
              <a:t>Deciding what the Plan is all about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AU" dirty="0"/>
              <a:t>Targets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852738" y="520974"/>
            <a:ext cx="6291262" cy="626240"/>
          </a:xfrm>
        </p:spPr>
        <p:txBody>
          <a:bodyPr>
            <a:noAutofit/>
          </a:bodyPr>
          <a:lstStyle/>
          <a:p>
            <a:pPr algn="ctr"/>
            <a:r>
              <a:rPr lang="en-AU" sz="3600" dirty="0">
                <a:solidFill>
                  <a:schemeClr val="accent1">
                    <a:lumMod val="50000"/>
                  </a:schemeClr>
                </a:solidFill>
              </a:rPr>
              <a:t>Nested example</a:t>
            </a:r>
          </a:p>
        </p:txBody>
      </p:sp>
    </p:spTree>
    <p:extLst>
      <p:ext uri="{BB962C8B-B14F-4D97-AF65-F5344CB8AC3E}">
        <p14:creationId xmlns:p14="http://schemas.microsoft.com/office/powerpoint/2010/main" val="27867273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-21021" y="-2628"/>
            <a:ext cx="9128125" cy="461963"/>
          </a:xfrm>
        </p:spPr>
        <p:txBody>
          <a:bodyPr/>
          <a:lstStyle/>
          <a:p>
            <a:r>
              <a:rPr lang="en-AU" dirty="0"/>
              <a:t>Deciding what the Plan is all about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0" y="501101"/>
            <a:ext cx="2819400" cy="646113"/>
          </a:xfrm>
        </p:spPr>
        <p:txBody>
          <a:bodyPr/>
          <a:lstStyle/>
          <a:p>
            <a:r>
              <a:rPr lang="en-AU" dirty="0"/>
              <a:t>Targets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852738" y="501101"/>
            <a:ext cx="6291262" cy="646113"/>
          </a:xfrm>
        </p:spPr>
        <p:txBody>
          <a:bodyPr>
            <a:normAutofit/>
          </a:bodyPr>
          <a:lstStyle/>
          <a:p>
            <a:pPr algn="ctr"/>
            <a:r>
              <a:rPr lang="en-AU" sz="3600" dirty="0">
                <a:solidFill>
                  <a:srgbClr val="003300"/>
                </a:solidFill>
              </a:rPr>
              <a:t>Nested Example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8" b="12222"/>
          <a:stretch/>
        </p:blipFill>
        <p:spPr>
          <a:xfrm>
            <a:off x="10609" y="1295400"/>
            <a:ext cx="91440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413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5" descr="IMG_189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1373188"/>
            <a:ext cx="2305050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650" y="1268413"/>
            <a:ext cx="3222625" cy="317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441825"/>
            <a:ext cx="8515350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-21021" y="-2628"/>
            <a:ext cx="9128125" cy="461963"/>
          </a:xfrm>
        </p:spPr>
        <p:txBody>
          <a:bodyPr/>
          <a:lstStyle/>
          <a:p>
            <a:r>
              <a:rPr lang="en-AU" dirty="0"/>
              <a:t>Deciding what the Plan is all about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0" y="501101"/>
            <a:ext cx="2819400" cy="646113"/>
          </a:xfrm>
        </p:spPr>
        <p:txBody>
          <a:bodyPr/>
          <a:lstStyle/>
          <a:p>
            <a:r>
              <a:rPr lang="en-AU" dirty="0"/>
              <a:t>Targets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852738" y="459335"/>
            <a:ext cx="6291262" cy="687879"/>
          </a:xfrm>
        </p:spPr>
        <p:txBody>
          <a:bodyPr>
            <a:noAutofit/>
          </a:bodyPr>
          <a:lstStyle/>
          <a:p>
            <a:pPr algn="ctr"/>
            <a:r>
              <a:rPr lang="en-AU" sz="3600" dirty="0">
                <a:solidFill>
                  <a:schemeClr val="tx1"/>
                </a:solidFill>
              </a:rPr>
              <a:t>Nested Example</a:t>
            </a:r>
          </a:p>
        </p:txBody>
      </p:sp>
    </p:spTree>
    <p:extLst>
      <p:ext uri="{BB962C8B-B14F-4D97-AF65-F5344CB8AC3E}">
        <p14:creationId xmlns:p14="http://schemas.microsoft.com/office/powerpoint/2010/main" val="20721217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70" name="Group 14"/>
          <p:cNvGrpSpPr>
            <a:grpSpLocks/>
          </p:cNvGrpSpPr>
          <p:nvPr/>
        </p:nvGrpSpPr>
        <p:grpSpPr bwMode="auto">
          <a:xfrm>
            <a:off x="1027386" y="3948907"/>
            <a:ext cx="6429375" cy="2014538"/>
            <a:chOff x="546" y="1536"/>
            <a:chExt cx="4050" cy="1269"/>
          </a:xfrm>
        </p:grpSpPr>
        <p:pic>
          <p:nvPicPr>
            <p:cNvPr id="83974" name="Picture 3" descr="AN00231_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" y="1845"/>
              <a:ext cx="1038" cy="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83975" name="Object 4"/>
            <p:cNvGraphicFramePr>
              <a:graphicFrameLocks noChangeAspect="1"/>
            </p:cNvGraphicFramePr>
            <p:nvPr/>
          </p:nvGraphicFramePr>
          <p:xfrm>
            <a:off x="3840" y="1557"/>
            <a:ext cx="756" cy="8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4072" name="Clip" r:id="rId5" imgW="4175640" imgH="4522320" progId="MS_ClipArt_Gallery.5">
                    <p:embed/>
                  </p:oleObj>
                </mc:Choice>
                <mc:Fallback>
                  <p:oleObj name="Clip" r:id="rId5" imgW="4175640" imgH="4522320" progId="MS_ClipArt_Gallery.5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lum bright="-24000"/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40" y="1557"/>
                          <a:ext cx="756" cy="81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83976" name="Group 5"/>
            <p:cNvGrpSpPr>
              <a:grpSpLocks/>
            </p:cNvGrpSpPr>
            <p:nvPr/>
          </p:nvGrpSpPr>
          <p:grpSpPr bwMode="auto">
            <a:xfrm>
              <a:off x="3120" y="2229"/>
              <a:ext cx="720" cy="319"/>
              <a:chOff x="3120" y="2229"/>
              <a:chExt cx="720" cy="319"/>
            </a:xfrm>
          </p:grpSpPr>
          <p:sp>
            <p:nvSpPr>
              <p:cNvPr id="83982" name="Line 6"/>
              <p:cNvSpPr>
                <a:spLocks noChangeShapeType="1"/>
              </p:cNvSpPr>
              <p:nvPr/>
            </p:nvSpPr>
            <p:spPr bwMode="auto">
              <a:xfrm rot="-1219388">
                <a:off x="3120" y="2229"/>
                <a:ext cx="720" cy="1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AU" dirty="0">
                  <a:latin typeface="Trebuchet MS" panose="020B0603020202020204" pitchFamily="34" charset="0"/>
                </a:endParaRPr>
              </a:p>
            </p:txBody>
          </p:sp>
          <p:sp>
            <p:nvSpPr>
              <p:cNvPr id="83983" name="Line 7"/>
              <p:cNvSpPr>
                <a:spLocks noChangeShapeType="1"/>
              </p:cNvSpPr>
              <p:nvPr/>
            </p:nvSpPr>
            <p:spPr bwMode="auto">
              <a:xfrm rot="1219388" flipV="1">
                <a:off x="3122" y="2547"/>
                <a:ext cx="672" cy="1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AU" dirty="0">
                  <a:latin typeface="Trebuchet MS" panose="020B0603020202020204" pitchFamily="34" charset="0"/>
                </a:endParaRPr>
              </a:p>
            </p:txBody>
          </p:sp>
        </p:grpSp>
        <p:grpSp>
          <p:nvGrpSpPr>
            <p:cNvPr id="83977" name="Group 8"/>
            <p:cNvGrpSpPr>
              <a:grpSpLocks/>
            </p:cNvGrpSpPr>
            <p:nvPr/>
          </p:nvGrpSpPr>
          <p:grpSpPr bwMode="auto">
            <a:xfrm>
              <a:off x="1488" y="1536"/>
              <a:ext cx="1684" cy="1269"/>
              <a:chOff x="1488" y="1536"/>
              <a:chExt cx="1684" cy="1269"/>
            </a:xfrm>
          </p:grpSpPr>
          <p:sp>
            <p:nvSpPr>
              <p:cNvPr id="83978" name="Line 9"/>
              <p:cNvSpPr>
                <a:spLocks noChangeShapeType="1"/>
              </p:cNvSpPr>
              <p:nvPr/>
            </p:nvSpPr>
            <p:spPr bwMode="auto">
              <a:xfrm>
                <a:off x="1488" y="2373"/>
                <a:ext cx="480" cy="0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AU" dirty="0">
                  <a:latin typeface="Trebuchet MS" panose="020B0603020202020204" pitchFamily="34" charset="0"/>
                </a:endParaRPr>
              </a:p>
            </p:txBody>
          </p:sp>
          <p:grpSp>
            <p:nvGrpSpPr>
              <p:cNvPr id="83979" name="Group 10"/>
              <p:cNvGrpSpPr>
                <a:grpSpLocks/>
              </p:cNvGrpSpPr>
              <p:nvPr/>
            </p:nvGrpSpPr>
            <p:grpSpPr bwMode="auto">
              <a:xfrm>
                <a:off x="2016" y="1536"/>
                <a:ext cx="1156" cy="1269"/>
                <a:chOff x="2016" y="1536"/>
                <a:chExt cx="1156" cy="1269"/>
              </a:xfrm>
            </p:grpSpPr>
            <p:graphicFrame>
              <p:nvGraphicFramePr>
                <p:cNvPr id="83980" name="Object 11"/>
                <p:cNvGraphicFramePr>
                  <a:graphicFrameLocks noChangeAspect="1"/>
                </p:cNvGraphicFramePr>
                <p:nvPr/>
              </p:nvGraphicFramePr>
              <p:xfrm>
                <a:off x="2016" y="1557"/>
                <a:ext cx="1156" cy="1248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84073" name="Clip" r:id="rId7" imgW="4175640" imgH="4522320" progId="MS_ClipArt_Gallery.5">
                        <p:embed/>
                      </p:oleObj>
                    </mc:Choice>
                    <mc:Fallback>
                      <p:oleObj name="Clip" r:id="rId7" imgW="4175640" imgH="4522320" progId="MS_ClipArt_Gallery.5">
                        <p:embed/>
                        <p:pic>
                          <p:nvPicPr>
                            <p:cNvPr id="0" name="Object 11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16" y="1557"/>
                              <a:ext cx="1156" cy="124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pic>
              <p:nvPicPr>
                <p:cNvPr id="83981" name="Picture 12" descr="AN00231_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96" y="1536"/>
                  <a:ext cx="336" cy="2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sp>
        <p:nvSpPr>
          <p:cNvPr id="83971" name="Rectangle 13"/>
          <p:cNvSpPr>
            <a:spLocks noChangeArrowheads="1"/>
          </p:cNvSpPr>
          <p:nvPr/>
        </p:nvSpPr>
        <p:spPr bwMode="auto">
          <a:xfrm>
            <a:off x="4313" y="1598124"/>
            <a:ext cx="9144000" cy="581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206" tIns="44312" rIns="90206" bIns="44312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latin typeface="Trebuchet MS" panose="020B0603020202020204" pitchFamily="34" charset="0"/>
              </a:rPr>
              <a:t>Your targets </a:t>
            </a:r>
            <a:r>
              <a:rPr lang="en-US" sz="3200" b="1" u="sng" dirty="0">
                <a:latin typeface="Trebuchet MS" panose="020B0603020202020204" pitchFamily="34" charset="0"/>
              </a:rPr>
              <a:t>will </a:t>
            </a:r>
            <a:r>
              <a:rPr lang="en-US" sz="3200" b="1" dirty="0">
                <a:latin typeface="Trebuchet MS" panose="020B0603020202020204" pitchFamily="34" charset="0"/>
              </a:rPr>
              <a:t>change as you work on them.</a:t>
            </a:r>
          </a:p>
        </p:txBody>
      </p:sp>
      <p:pic>
        <p:nvPicPr>
          <p:cNvPr id="83973" name="Picture 15" descr="MC900111356.WM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59425" y="5368661"/>
            <a:ext cx="1679575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2688" y="2667000"/>
            <a:ext cx="1394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>
                <a:latin typeface="Trebuchet MS" panose="020B0603020202020204" pitchFamily="34" charset="0"/>
              </a:rPr>
              <a:t>First list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68993" y="2667000"/>
            <a:ext cx="22180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>
                <a:latin typeface="Trebuchet MS" panose="020B0603020202020204" pitchFamily="34" charset="0"/>
              </a:rPr>
              <a:t>After looking at threats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99212" y="2667000"/>
            <a:ext cx="14786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>
                <a:latin typeface="Trebuchet MS" panose="020B0603020202020204" pitchFamily="34" charset="0"/>
              </a:rPr>
              <a:t>In the Plan</a:t>
            </a:r>
          </a:p>
        </p:txBody>
      </p:sp>
      <p:cxnSp>
        <p:nvCxnSpPr>
          <p:cNvPr id="4" name="Straight Arrow Connector 3"/>
          <p:cNvCxnSpPr>
            <a:stCxn id="2" idx="2"/>
          </p:cNvCxnSpPr>
          <p:nvPr/>
        </p:nvCxnSpPr>
        <p:spPr>
          <a:xfrm>
            <a:off x="1259737" y="3128665"/>
            <a:ext cx="111863" cy="68133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stCxn id="17" idx="2"/>
          </p:cNvCxnSpPr>
          <p:nvPr/>
        </p:nvCxnSpPr>
        <p:spPr>
          <a:xfrm>
            <a:off x="4177999" y="3497997"/>
            <a:ext cx="0" cy="3120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18" idx="2"/>
          </p:cNvCxnSpPr>
          <p:nvPr/>
        </p:nvCxnSpPr>
        <p:spPr>
          <a:xfrm flipH="1">
            <a:off x="7138549" y="3497997"/>
            <a:ext cx="1" cy="31200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2852738" y="492673"/>
            <a:ext cx="6291262" cy="654541"/>
          </a:xfrm>
        </p:spPr>
        <p:txBody>
          <a:bodyPr>
            <a:normAutofit/>
          </a:bodyPr>
          <a:lstStyle/>
          <a:p>
            <a:pPr algn="ctr"/>
            <a:r>
              <a:rPr lang="en-AU" sz="3600" dirty="0"/>
              <a:t>Selecting Targets</a:t>
            </a:r>
          </a:p>
        </p:txBody>
      </p:sp>
      <p:sp>
        <p:nvSpPr>
          <p:cNvPr id="3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-21021" y="-2628"/>
            <a:ext cx="9128125" cy="461963"/>
          </a:xfrm>
        </p:spPr>
        <p:txBody>
          <a:bodyPr/>
          <a:lstStyle/>
          <a:p>
            <a:r>
              <a:rPr lang="en-AU" dirty="0"/>
              <a:t>Deciding what the Plan is all about</a:t>
            </a:r>
          </a:p>
        </p:txBody>
      </p:sp>
      <p:sp>
        <p:nvSpPr>
          <p:cNvPr id="32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0" y="501101"/>
            <a:ext cx="2819400" cy="646113"/>
          </a:xfrm>
        </p:spPr>
        <p:txBody>
          <a:bodyPr/>
          <a:lstStyle/>
          <a:p>
            <a:r>
              <a:rPr lang="en-AU" dirty="0"/>
              <a:t>Targets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09600" y="1676400"/>
            <a:ext cx="1752600" cy="1811338"/>
            <a:chOff x="609600" y="1676400"/>
            <a:chExt cx="1752600" cy="1811338"/>
          </a:xfrm>
        </p:grpSpPr>
        <p:grpSp>
          <p:nvGrpSpPr>
            <p:cNvPr id="84994" name="Group 2"/>
            <p:cNvGrpSpPr>
              <a:grpSpLocks/>
            </p:cNvGrpSpPr>
            <p:nvPr/>
          </p:nvGrpSpPr>
          <p:grpSpPr bwMode="auto">
            <a:xfrm>
              <a:off x="609600" y="1676400"/>
              <a:ext cx="1752600" cy="1811338"/>
              <a:chOff x="384" y="3024"/>
              <a:chExt cx="1392" cy="1147"/>
            </a:xfrm>
          </p:grpSpPr>
          <p:sp>
            <p:nvSpPr>
              <p:cNvPr id="85000" name="Text Box 3"/>
              <p:cNvSpPr txBox="1">
                <a:spLocks noChangeArrowheads="1"/>
              </p:cNvSpPr>
              <p:nvPr/>
            </p:nvSpPr>
            <p:spPr bwMode="auto">
              <a:xfrm>
                <a:off x="384" y="3024"/>
                <a:ext cx="1392" cy="114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1300" dirty="0">
                    <a:latin typeface="Trebuchet MS" panose="020B0603020202020204" pitchFamily="34" charset="0"/>
                  </a:rPr>
                  <a:t>Coastal Dunes</a:t>
                </a:r>
              </a:p>
              <a:p>
                <a:pPr eaLnBrk="1" hangingPunct="1">
                  <a:spcBef>
                    <a:spcPct val="50000"/>
                  </a:spcBef>
                </a:pPr>
                <a:r>
                  <a:rPr lang="en-US" sz="1300" dirty="0">
                    <a:latin typeface="Trebuchet MS" panose="020B0603020202020204" pitchFamily="34" charset="0"/>
                  </a:rPr>
                  <a:t>Brackish Marsh</a:t>
                </a:r>
              </a:p>
              <a:p>
                <a:pPr eaLnBrk="1" hangingPunct="1">
                  <a:spcBef>
                    <a:spcPct val="50000"/>
                  </a:spcBef>
                </a:pPr>
                <a:r>
                  <a:rPr lang="en-US" sz="1300" dirty="0">
                    <a:latin typeface="Trebuchet MS" panose="020B0603020202020204" pitchFamily="34" charset="0"/>
                  </a:rPr>
                  <a:t>Freshwater Marsh</a:t>
                </a:r>
              </a:p>
              <a:p>
                <a:pPr eaLnBrk="1" hangingPunct="1">
                  <a:spcBef>
                    <a:spcPct val="50000"/>
                  </a:spcBef>
                </a:pPr>
                <a:r>
                  <a:rPr lang="en-US" sz="1300" dirty="0">
                    <a:latin typeface="Trebuchet MS" panose="020B0603020202020204" pitchFamily="34" charset="0"/>
                  </a:rPr>
                  <a:t>Riverine System</a:t>
                </a:r>
              </a:p>
              <a:p>
                <a:pPr eaLnBrk="1" hangingPunct="1">
                  <a:spcBef>
                    <a:spcPct val="50000"/>
                  </a:spcBef>
                </a:pPr>
                <a:r>
                  <a:rPr lang="en-US" sz="1300" dirty="0">
                    <a:latin typeface="Trebuchet MS" panose="020B0603020202020204" pitchFamily="34" charset="0"/>
                  </a:rPr>
                  <a:t>Matrix Forest</a:t>
                </a:r>
              </a:p>
              <a:p>
                <a:pPr eaLnBrk="1" hangingPunct="1">
                  <a:spcBef>
                    <a:spcPct val="50000"/>
                  </a:spcBef>
                </a:pPr>
                <a:r>
                  <a:rPr lang="en-US" sz="1300" dirty="0">
                    <a:latin typeface="Trebuchet MS" panose="020B0603020202020204" pitchFamily="34" charset="0"/>
                  </a:rPr>
                  <a:t>Tiger Beetle</a:t>
                </a:r>
                <a:endParaRPr lang="en-US" sz="1000" dirty="0">
                  <a:latin typeface="Trebuchet MS" panose="020B0603020202020204" pitchFamily="34" charset="0"/>
                </a:endParaRPr>
              </a:p>
            </p:txBody>
          </p:sp>
          <p:sp>
            <p:nvSpPr>
              <p:cNvPr id="85001" name="Rectangle 4"/>
              <p:cNvSpPr>
                <a:spLocks noChangeArrowheads="1"/>
              </p:cNvSpPr>
              <p:nvPr/>
            </p:nvSpPr>
            <p:spPr bwMode="auto">
              <a:xfrm>
                <a:off x="1536" y="3066"/>
                <a:ext cx="129" cy="85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Trebuchet MS" panose="020B0603020202020204" pitchFamily="34" charset="0"/>
                </a:endParaRPr>
              </a:p>
            </p:txBody>
          </p:sp>
          <p:sp>
            <p:nvSpPr>
              <p:cNvPr id="85002" name="Rectangle 5"/>
              <p:cNvSpPr>
                <a:spLocks noChangeArrowheads="1"/>
              </p:cNvSpPr>
              <p:nvPr/>
            </p:nvSpPr>
            <p:spPr bwMode="auto">
              <a:xfrm>
                <a:off x="1536" y="3264"/>
                <a:ext cx="129" cy="85"/>
              </a:xfrm>
              <a:prstGeom prst="rect">
                <a:avLst/>
              </a:prstGeom>
              <a:solidFill>
                <a:srgbClr val="0099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Trebuchet MS" panose="020B0603020202020204" pitchFamily="34" charset="0"/>
                </a:endParaRPr>
              </a:p>
            </p:txBody>
          </p:sp>
          <p:sp>
            <p:nvSpPr>
              <p:cNvPr id="85003" name="Rectangle 6"/>
              <p:cNvSpPr>
                <a:spLocks noChangeArrowheads="1"/>
              </p:cNvSpPr>
              <p:nvPr/>
            </p:nvSpPr>
            <p:spPr bwMode="auto">
              <a:xfrm>
                <a:off x="1536" y="3456"/>
                <a:ext cx="129" cy="85"/>
              </a:xfrm>
              <a:prstGeom prst="rect">
                <a:avLst/>
              </a:prstGeom>
              <a:solidFill>
                <a:srgbClr val="00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Trebuchet MS" panose="020B0603020202020204" pitchFamily="34" charset="0"/>
                </a:endParaRPr>
              </a:p>
            </p:txBody>
          </p:sp>
          <p:sp>
            <p:nvSpPr>
              <p:cNvPr id="85004" name="Rectangle 7"/>
              <p:cNvSpPr>
                <a:spLocks noChangeArrowheads="1"/>
              </p:cNvSpPr>
              <p:nvPr/>
            </p:nvSpPr>
            <p:spPr bwMode="auto">
              <a:xfrm>
                <a:off x="1536" y="3648"/>
                <a:ext cx="129" cy="85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Trebuchet MS" panose="020B0603020202020204" pitchFamily="34" charset="0"/>
                </a:endParaRPr>
              </a:p>
            </p:txBody>
          </p:sp>
          <p:sp>
            <p:nvSpPr>
              <p:cNvPr id="85005" name="Rectangle 8" descr="Shingle"/>
              <p:cNvSpPr>
                <a:spLocks noChangeArrowheads="1"/>
              </p:cNvSpPr>
              <p:nvPr/>
            </p:nvSpPr>
            <p:spPr bwMode="auto">
              <a:xfrm>
                <a:off x="1536" y="3840"/>
                <a:ext cx="129" cy="85"/>
              </a:xfrm>
              <a:prstGeom prst="rect">
                <a:avLst/>
              </a:prstGeom>
              <a:pattFill prst="shingle">
                <a:fgClr>
                  <a:srgbClr val="008000"/>
                </a:fgClr>
                <a:bgClr>
                  <a:srgbClr val="FFFF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>
                  <a:latin typeface="Trebuchet MS" panose="020B0603020202020204" pitchFamily="34" charset="0"/>
                </a:endParaRPr>
              </a:p>
            </p:txBody>
          </p:sp>
        </p:grpSp>
        <p:sp>
          <p:nvSpPr>
            <p:cNvPr id="84995" name="Rectangle 9" descr="Large confetti"/>
            <p:cNvSpPr>
              <a:spLocks noChangeArrowheads="1"/>
            </p:cNvSpPr>
            <p:nvPr/>
          </p:nvSpPr>
          <p:spPr bwMode="auto">
            <a:xfrm>
              <a:off x="2072920" y="3200400"/>
              <a:ext cx="184150" cy="134938"/>
            </a:xfrm>
            <a:prstGeom prst="rect">
              <a:avLst/>
            </a:prstGeom>
            <a:pattFill prst="lgConfetti">
              <a:fgClr>
                <a:srgbClr val="663300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latin typeface="Trebuchet MS" panose="020B0603020202020204" pitchFamily="34" charset="0"/>
              </a:endParaRPr>
            </a:p>
          </p:txBody>
        </p:sp>
      </p:grpSp>
      <p:sp>
        <p:nvSpPr>
          <p:cNvPr id="84996" name="Text Box 11"/>
          <p:cNvSpPr txBox="1">
            <a:spLocks noChangeArrowheads="1"/>
          </p:cNvSpPr>
          <p:nvPr/>
        </p:nvSpPr>
        <p:spPr bwMode="auto">
          <a:xfrm>
            <a:off x="228600" y="4191000"/>
            <a:ext cx="37338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dirty="0">
                <a:latin typeface="Trebuchet MS" panose="020B0603020202020204" pitchFamily="34" charset="0"/>
              </a:rPr>
              <a:t>Targets might mean that you need to work with others not on your country</a:t>
            </a:r>
          </a:p>
        </p:txBody>
      </p:sp>
      <p:pic>
        <p:nvPicPr>
          <p:cNvPr id="84998" name="Picture 13" descr="ctriverprogma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352" y="1447800"/>
            <a:ext cx="6019800" cy="501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2823983" y="501101"/>
            <a:ext cx="6291262" cy="670471"/>
          </a:xfrm>
        </p:spPr>
        <p:txBody>
          <a:bodyPr>
            <a:normAutofit/>
          </a:bodyPr>
          <a:lstStyle/>
          <a:p>
            <a:pPr algn="ctr"/>
            <a:r>
              <a:rPr lang="en-AU" sz="3600" dirty="0">
                <a:solidFill>
                  <a:srgbClr val="003300"/>
                </a:solidFill>
              </a:rPr>
              <a:t>Map Your Targets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-21021" y="-2628"/>
            <a:ext cx="9128125" cy="461963"/>
          </a:xfrm>
        </p:spPr>
        <p:txBody>
          <a:bodyPr/>
          <a:lstStyle/>
          <a:p>
            <a:r>
              <a:rPr lang="en-AU" dirty="0"/>
              <a:t>Deciding what the Plan is all about</a:t>
            </a: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0" y="501101"/>
            <a:ext cx="2819400" cy="646113"/>
          </a:xfrm>
        </p:spPr>
        <p:txBody>
          <a:bodyPr/>
          <a:lstStyle/>
          <a:p>
            <a:r>
              <a:rPr lang="en-AU" dirty="0"/>
              <a:t>Targets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387" y="309202"/>
            <a:ext cx="6455225" cy="6239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38800" y="152400"/>
            <a:ext cx="2667000" cy="1634490"/>
          </a:xfrm>
          <a:prstGeom prst="roundRect">
            <a:avLst/>
          </a:prstGeom>
          <a:ln>
            <a:solidFill>
              <a:srgbClr val="C0504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AU" dirty="0">
                <a:solidFill>
                  <a:srgbClr val="000000"/>
                </a:solidFill>
                <a:latin typeface="Trebuchet MS" panose="020B0603020202020204" pitchFamily="34" charset="0"/>
              </a:rPr>
              <a:t>Pre-planning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AU" dirty="0">
                <a:solidFill>
                  <a:srgbClr val="000000"/>
                </a:solidFill>
                <a:latin typeface="Trebuchet MS" panose="020B0603020202020204" pitchFamily="34" charset="0"/>
              </a:rPr>
              <a:t>Vision &amp; Scope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AU" dirty="0">
                <a:solidFill>
                  <a:srgbClr val="000000"/>
                </a:solidFill>
                <a:latin typeface="Trebuchet MS" panose="020B0603020202020204" pitchFamily="34" charset="0"/>
              </a:rPr>
              <a:t>Targets &amp; Health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AU" dirty="0">
                <a:solidFill>
                  <a:srgbClr val="000000"/>
                </a:solidFill>
                <a:latin typeface="Trebuchet MS" panose="020B0603020202020204" pitchFamily="34" charset="0"/>
              </a:rPr>
              <a:t>Threats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AU" dirty="0">
                <a:solidFill>
                  <a:srgbClr val="000000"/>
                </a:solidFill>
                <a:latin typeface="Trebuchet MS" panose="020B0603020202020204" pitchFamily="34" charset="0"/>
              </a:rPr>
              <a:t>Situation</a:t>
            </a:r>
          </a:p>
        </p:txBody>
      </p:sp>
      <p:sp>
        <p:nvSpPr>
          <p:cNvPr id="2" name="Oval 1"/>
          <p:cNvSpPr/>
          <p:nvPr/>
        </p:nvSpPr>
        <p:spPr>
          <a:xfrm>
            <a:off x="5867400" y="685800"/>
            <a:ext cx="1219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73903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Community mapping</a:t>
            </a:r>
          </a:p>
          <a:p>
            <a:pPr lvl="1"/>
            <a:r>
              <a:rPr lang="en-AU" sz="2400" dirty="0"/>
              <a:t>Have community maps assets as best they can</a:t>
            </a:r>
          </a:p>
          <a:p>
            <a:pPr lvl="1"/>
            <a:r>
              <a:rPr lang="en-AU" sz="2400" dirty="0"/>
              <a:t>Helps to focus on ‘where, what, how important’</a:t>
            </a:r>
          </a:p>
          <a:p>
            <a:pPr lvl="1"/>
            <a:r>
              <a:rPr lang="en-AU" sz="2400" dirty="0"/>
              <a:t>Planning more effective where people spend time on country thinking about assets, values </a:t>
            </a:r>
            <a:r>
              <a:rPr lang="en-AU" sz="2400" dirty="0" err="1"/>
              <a:t>etc</a:t>
            </a:r>
            <a:endParaRPr lang="en-AU" sz="2400" dirty="0"/>
          </a:p>
          <a:p>
            <a:pPr lvl="1"/>
            <a:r>
              <a:rPr lang="en-AU" sz="2400" dirty="0"/>
              <a:t>Use best maps available with community</a:t>
            </a:r>
          </a:p>
          <a:p>
            <a:pPr lvl="1"/>
            <a:r>
              <a:rPr lang="en-AU" sz="2400" dirty="0"/>
              <a:t>Various methods: mud maps, remote images, GIS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dirty="0"/>
              <a:t>Deciding what the Plan is all about</a:t>
            </a: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AU" dirty="0"/>
              <a:t>Targets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2865672" y="501101"/>
            <a:ext cx="6241432" cy="646113"/>
          </a:xfrm>
        </p:spPr>
        <p:txBody>
          <a:bodyPr>
            <a:noAutofit/>
          </a:bodyPr>
          <a:lstStyle/>
          <a:p>
            <a:pPr algn="ctr"/>
            <a:r>
              <a:rPr lang="en-AU" sz="3600" dirty="0">
                <a:solidFill>
                  <a:srgbClr val="003300"/>
                </a:solidFill>
              </a:rPr>
              <a:t>Community mapping</a:t>
            </a:r>
          </a:p>
        </p:txBody>
      </p:sp>
    </p:spTree>
    <p:extLst>
      <p:ext uri="{BB962C8B-B14F-4D97-AF65-F5344CB8AC3E}">
        <p14:creationId xmlns:p14="http://schemas.microsoft.com/office/powerpoint/2010/main" val="20666471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3169816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120000"/>
              </a:lnSpc>
              <a:tabLst>
                <a:tab pos="463550" algn="l"/>
              </a:tabLst>
            </a:pPr>
            <a:r>
              <a:rPr lang="en-US" sz="2400" dirty="0"/>
              <a:t>‘Brainstorm’ possible targets using cards</a:t>
            </a:r>
          </a:p>
          <a:p>
            <a:pPr eaLnBrk="1" hangingPunct="1">
              <a:lnSpc>
                <a:spcPct val="120000"/>
              </a:lnSpc>
              <a:tabLst>
                <a:tab pos="463550" algn="l"/>
              </a:tabLst>
            </a:pPr>
            <a:r>
              <a:rPr lang="en-US" sz="2400" dirty="0" err="1"/>
              <a:t>Organise</a:t>
            </a:r>
            <a:r>
              <a:rPr lang="en-US" sz="2400" dirty="0"/>
              <a:t> cards into ‘like’ groups – these are your Targets</a:t>
            </a:r>
          </a:p>
          <a:p>
            <a:pPr eaLnBrk="1" hangingPunct="1">
              <a:lnSpc>
                <a:spcPct val="120000"/>
              </a:lnSpc>
              <a:tabLst>
                <a:tab pos="463550" algn="l"/>
              </a:tabLst>
            </a:pPr>
            <a:r>
              <a:rPr lang="en-US" sz="2400" dirty="0"/>
              <a:t>Copy into Table</a:t>
            </a:r>
          </a:p>
          <a:p>
            <a:pPr eaLnBrk="1" hangingPunct="1">
              <a:lnSpc>
                <a:spcPct val="120000"/>
              </a:lnSpc>
              <a:tabLst>
                <a:tab pos="463550" algn="l"/>
              </a:tabLst>
            </a:pPr>
            <a:r>
              <a:rPr lang="en-US" sz="2400" dirty="0"/>
              <a:t>Draw a rough map showing where these Targets occur in your project area</a:t>
            </a:r>
          </a:p>
          <a:p>
            <a:pPr eaLnBrk="1" hangingPunct="1">
              <a:lnSpc>
                <a:spcPct val="120000"/>
              </a:lnSpc>
              <a:buClr>
                <a:srgbClr val="666633"/>
              </a:buClr>
              <a:buSzPct val="75000"/>
              <a:tabLst>
                <a:tab pos="463550" algn="l"/>
              </a:tabLst>
            </a:pPr>
            <a:r>
              <a:rPr lang="en-US" sz="2400" dirty="0"/>
              <a:t>Decide on 4 Targets (2 natural, 2 cultural / social) which would  be the focus of management for your project area for the rest of the workshop</a:t>
            </a:r>
          </a:p>
          <a:p>
            <a:pPr eaLnBrk="1" hangingPunct="1">
              <a:lnSpc>
                <a:spcPct val="120000"/>
              </a:lnSpc>
              <a:buClr>
                <a:schemeClr val="tx1"/>
              </a:buClr>
              <a:tabLst>
                <a:tab pos="463550" algn="l"/>
              </a:tabLst>
            </a:pPr>
            <a:r>
              <a:rPr lang="en-US" sz="2400" dirty="0"/>
              <a:t>Report back</a:t>
            </a:r>
          </a:p>
        </p:txBody>
      </p:sp>
      <p:sp>
        <p:nvSpPr>
          <p:cNvPr id="2" name="Rectangle 1"/>
          <p:cNvSpPr/>
          <p:nvPr/>
        </p:nvSpPr>
        <p:spPr>
          <a:xfrm>
            <a:off x="609600" y="4953000"/>
            <a:ext cx="7620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AU" sz="3600" dirty="0">
                <a:latin typeface="Trebuchet MS" panose="020B0603020202020204" pitchFamily="34" charset="0"/>
              </a:rPr>
              <a:t>Look at the Sheet and consider: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AU" dirty="0">
                <a:latin typeface="Trebuchet MS" panose="020B0603020202020204" pitchFamily="34" charset="0"/>
              </a:rPr>
              <a:t>Questions that can help us in this part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AU" dirty="0">
                <a:latin typeface="Trebuchet MS" panose="020B0603020202020204" pitchFamily="34" charset="0"/>
              </a:rPr>
              <a:t>Considerations for planning on country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AU" dirty="0">
                <a:latin typeface="Trebuchet MS" panose="020B0603020202020204" pitchFamily="34" charset="0"/>
              </a:rPr>
              <a:t>Products generated in this step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2852738" y="609600"/>
            <a:ext cx="6291262" cy="457200"/>
          </a:xfrm>
        </p:spPr>
        <p:txBody>
          <a:bodyPr/>
          <a:lstStyle/>
          <a:p>
            <a:r>
              <a:rPr lang="en-AU" dirty="0"/>
              <a:t>Workshop activity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-21021" y="-2628"/>
            <a:ext cx="9128125" cy="461963"/>
          </a:xfrm>
        </p:spPr>
        <p:txBody>
          <a:bodyPr/>
          <a:lstStyle/>
          <a:p>
            <a:r>
              <a:rPr lang="en-AU" dirty="0"/>
              <a:t>Deciding what the Plan is all about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0" y="501101"/>
            <a:ext cx="2819400" cy="646113"/>
          </a:xfrm>
        </p:spPr>
        <p:txBody>
          <a:bodyPr/>
          <a:lstStyle/>
          <a:p>
            <a:r>
              <a:rPr lang="en-AU" dirty="0"/>
              <a:t>Targets</a:t>
            </a:r>
          </a:p>
        </p:txBody>
      </p:sp>
    </p:spTree>
    <p:extLst>
      <p:ext uri="{BB962C8B-B14F-4D97-AF65-F5344CB8AC3E}">
        <p14:creationId xmlns:p14="http://schemas.microsoft.com/office/powerpoint/2010/main" val="25533397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2" name="Picture 4" descr="C:\Users\Stuart\Pictures\2011-04-06\CAP Workshop April 2011 NT 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188639"/>
            <a:ext cx="3720548" cy="5580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6613" name="Picture 5" descr="C:\Users\Stuart\Pictures\2011-04-06\CAP Workshop April 2011 NT 5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7" r="15433"/>
          <a:stretch/>
        </p:blipFill>
        <p:spPr bwMode="auto">
          <a:xfrm>
            <a:off x="45612" y="2057400"/>
            <a:ext cx="4342590" cy="369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653109314"/>
              </p:ext>
            </p:extLst>
          </p:nvPr>
        </p:nvGraphicFramePr>
        <p:xfrm>
          <a:off x="3810000" y="3420250"/>
          <a:ext cx="1981200" cy="111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2852738" y="609600"/>
            <a:ext cx="6291262" cy="457200"/>
          </a:xfrm>
        </p:spPr>
        <p:txBody>
          <a:bodyPr/>
          <a:lstStyle/>
          <a:p>
            <a:r>
              <a:rPr lang="en-AU" dirty="0"/>
              <a:t>Workshop activity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-21021" y="-2628"/>
            <a:ext cx="9128125" cy="461963"/>
          </a:xfrm>
        </p:spPr>
        <p:txBody>
          <a:bodyPr/>
          <a:lstStyle/>
          <a:p>
            <a:r>
              <a:rPr lang="en-AU" dirty="0"/>
              <a:t>Deciding what the Plan is all about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0" y="501101"/>
            <a:ext cx="2819400" cy="646113"/>
          </a:xfrm>
        </p:spPr>
        <p:txBody>
          <a:bodyPr/>
          <a:lstStyle/>
          <a:p>
            <a:r>
              <a:rPr lang="en-AU" dirty="0"/>
              <a:t>Targets</a:t>
            </a:r>
          </a:p>
        </p:txBody>
      </p:sp>
    </p:spTree>
    <p:extLst>
      <p:ext uri="{BB962C8B-B14F-4D97-AF65-F5344CB8AC3E}">
        <p14:creationId xmlns:p14="http://schemas.microsoft.com/office/powerpoint/2010/main" val="2677139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527616232"/>
              </p:ext>
            </p:extLst>
          </p:nvPr>
        </p:nvGraphicFramePr>
        <p:xfrm>
          <a:off x="457200" y="1371600"/>
          <a:ext cx="8229600" cy="4851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94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43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507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AU" dirty="0">
                          <a:latin typeface="Trebuchet MS" panose="020B0603020202020204" pitchFamily="34" charset="0"/>
                        </a:rPr>
                        <a:t>Target</a:t>
                      </a:r>
                      <a:r>
                        <a:rPr lang="en-AU" baseline="0" dirty="0">
                          <a:latin typeface="Trebuchet MS" panose="020B0603020202020204" pitchFamily="34" charset="0"/>
                        </a:rPr>
                        <a:t> Name</a:t>
                      </a:r>
                      <a:endParaRPr lang="en-AU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>
                          <a:latin typeface="Trebuchet MS" panose="020B0603020202020204" pitchFamily="34" charset="0"/>
                        </a:rPr>
                        <a:t>What is it?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>
                          <a:latin typeface="Trebuchet MS" panose="020B0603020202020204" pitchFamily="34" charset="0"/>
                        </a:rPr>
                        <a:t>Nested Targets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>
                          <a:latin typeface="Trebuchet MS" panose="020B0603020202020204" pitchFamily="34" charset="0"/>
                        </a:rPr>
                        <a:t>Target</a:t>
                      </a:r>
                      <a:r>
                        <a:rPr lang="en-AU" baseline="0" dirty="0">
                          <a:latin typeface="Trebuchet MS" panose="020B0603020202020204" pitchFamily="34" charset="0"/>
                        </a:rPr>
                        <a:t> 1</a:t>
                      </a:r>
                      <a:endParaRPr lang="en-AU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>
                          <a:latin typeface="Trebuchet MS" panose="020B0603020202020204" pitchFamily="34" charset="0"/>
                        </a:rPr>
                        <a:t>Description:</a:t>
                      </a:r>
                      <a:r>
                        <a:rPr lang="en-AU" baseline="0" dirty="0">
                          <a:latin typeface="Trebuchet MS" panose="020B0603020202020204" pitchFamily="34" charset="0"/>
                        </a:rPr>
                        <a:t> what, why, where</a:t>
                      </a:r>
                      <a:endParaRPr lang="en-AU" dirty="0">
                        <a:latin typeface="Trebuchet MS" panose="020B0603020202020204" pitchFamily="34" charset="0"/>
                      </a:endParaRPr>
                    </a:p>
                    <a:p>
                      <a:endParaRPr lang="en-AU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>
                          <a:latin typeface="Trebuchet MS" panose="020B0603020202020204" pitchFamily="34" charset="0"/>
                        </a:rPr>
                        <a:t>Things also looked</a:t>
                      </a:r>
                      <a:r>
                        <a:rPr lang="en-AU" baseline="0" dirty="0">
                          <a:latin typeface="Trebuchet MS" panose="020B0603020202020204" pitchFamily="34" charset="0"/>
                        </a:rPr>
                        <a:t> after by looking after this</a:t>
                      </a:r>
                      <a:endParaRPr lang="en-AU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>
                          <a:latin typeface="Trebuchet MS" panose="020B0603020202020204" pitchFamily="34" charset="0"/>
                        </a:rPr>
                        <a:t>Target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>
                          <a:latin typeface="Trebuchet MS" panose="020B0603020202020204" pitchFamily="34" charset="0"/>
                        </a:rPr>
                        <a:t>Description:</a:t>
                      </a:r>
                      <a:r>
                        <a:rPr lang="en-AU" baseline="0" dirty="0">
                          <a:latin typeface="Trebuchet MS" panose="020B0603020202020204" pitchFamily="34" charset="0"/>
                        </a:rPr>
                        <a:t> what, why, where</a:t>
                      </a:r>
                      <a:endParaRPr lang="en-AU" dirty="0">
                        <a:latin typeface="Trebuchet MS" panose="020B0603020202020204" pitchFamily="34" charset="0"/>
                      </a:endParaRPr>
                    </a:p>
                    <a:p>
                      <a:endParaRPr lang="en-AU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>
                          <a:latin typeface="Trebuchet MS" panose="020B0603020202020204" pitchFamily="34" charset="0"/>
                        </a:rPr>
                        <a:t>Things also looked</a:t>
                      </a:r>
                      <a:r>
                        <a:rPr lang="en-AU" baseline="0" dirty="0">
                          <a:latin typeface="Trebuchet MS" panose="020B0603020202020204" pitchFamily="34" charset="0"/>
                        </a:rPr>
                        <a:t> after by looking after this</a:t>
                      </a:r>
                      <a:endParaRPr lang="en-AU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dirty="0" err="1">
                          <a:latin typeface="Trebuchet MS" panose="020B0603020202020204" pitchFamily="34" charset="0"/>
                        </a:rPr>
                        <a:t>etc</a:t>
                      </a:r>
                      <a:endParaRPr lang="en-AU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err="1">
                          <a:latin typeface="Trebuchet MS" panose="020B0603020202020204" pitchFamily="34" charset="0"/>
                        </a:rPr>
                        <a:t>etc</a:t>
                      </a:r>
                      <a:endParaRPr lang="en-AU" dirty="0">
                        <a:latin typeface="Trebuchet MS" panose="020B0603020202020204" pitchFamily="34" charset="0"/>
                      </a:endParaRPr>
                    </a:p>
                    <a:p>
                      <a:endParaRPr lang="en-AU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err="1">
                          <a:latin typeface="Trebuchet MS" panose="020B0603020202020204" pitchFamily="34" charset="0"/>
                        </a:rPr>
                        <a:t>etc</a:t>
                      </a:r>
                      <a:endParaRPr lang="en-AU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AU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dirty="0">
                        <a:latin typeface="Trebuchet MS" panose="020B0603020202020204" pitchFamily="34" charset="0"/>
                      </a:endParaRPr>
                    </a:p>
                    <a:p>
                      <a:endParaRPr lang="en-AU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AU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dirty="0">
                        <a:latin typeface="Trebuchet MS" panose="020B0603020202020204" pitchFamily="34" charset="0"/>
                      </a:endParaRPr>
                    </a:p>
                    <a:p>
                      <a:endParaRPr lang="en-AU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AU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dirty="0">
                        <a:latin typeface="Trebuchet MS" panose="020B0603020202020204" pitchFamily="34" charset="0"/>
                      </a:endParaRPr>
                    </a:p>
                    <a:p>
                      <a:endParaRPr lang="en-AU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AU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dirty="0">
                        <a:latin typeface="Trebuchet MS" panose="020B0603020202020204" pitchFamily="34" charset="0"/>
                      </a:endParaRPr>
                    </a:p>
                    <a:p>
                      <a:endParaRPr lang="en-AU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2852738" y="609600"/>
            <a:ext cx="6291262" cy="457200"/>
          </a:xfrm>
        </p:spPr>
        <p:txBody>
          <a:bodyPr/>
          <a:lstStyle/>
          <a:p>
            <a:r>
              <a:rPr lang="en-AU" dirty="0"/>
              <a:t>Workshop activity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-21021" y="-2628"/>
            <a:ext cx="9128125" cy="461963"/>
          </a:xfrm>
        </p:spPr>
        <p:txBody>
          <a:bodyPr/>
          <a:lstStyle/>
          <a:p>
            <a:r>
              <a:rPr lang="en-AU" dirty="0"/>
              <a:t>Deciding what the Plan is all about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0" y="501101"/>
            <a:ext cx="2819400" cy="646113"/>
          </a:xfrm>
        </p:spPr>
        <p:txBody>
          <a:bodyPr/>
          <a:lstStyle/>
          <a:p>
            <a:r>
              <a:rPr lang="en-AU" dirty="0"/>
              <a:t>Targets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dirty="0"/>
              <a:t>Deciding what the Plan is all about</a:t>
            </a:r>
          </a:p>
          <a:p>
            <a:endParaRPr lang="en-A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AU" dirty="0"/>
              <a:t>Targets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n-AU" dirty="0">
                <a:solidFill>
                  <a:schemeClr val="tx1"/>
                </a:solidFill>
              </a:rPr>
              <a:t>Additional resources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217348"/>
            <a:ext cx="2958811" cy="3829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8369" y="1295400"/>
            <a:ext cx="2952617" cy="3821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3697" y="2667000"/>
            <a:ext cx="2958386" cy="3829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6710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610600" cy="4754563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AU" dirty="0"/>
              <a:t>Why do this step?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AU" dirty="0"/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AU" sz="2200" dirty="0">
                <a:solidFill>
                  <a:schemeClr val="tx2">
                    <a:lumMod val="75000"/>
                  </a:schemeClr>
                </a:solidFill>
              </a:rPr>
              <a:t>To be able to say what the most important things to look after to make the country healthy – people, plants, animals, places, culture, types of places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AU" sz="2200" dirty="0"/>
          </a:p>
          <a:p>
            <a:pPr lvl="1">
              <a:defRPr/>
            </a:pPr>
            <a:r>
              <a:rPr lang="en-AU" sz="2200" dirty="0">
                <a:solidFill>
                  <a:srgbClr val="003300"/>
                </a:solidFill>
              </a:rPr>
              <a:t>Your targets are the values, features, assets that you most care about improving, protecting, restoring and keeping healthy.</a:t>
            </a:r>
          </a:p>
          <a:p>
            <a:pPr lvl="1">
              <a:defRPr/>
            </a:pPr>
            <a:endParaRPr lang="en-AU" sz="2200" dirty="0"/>
          </a:p>
          <a:p>
            <a:pPr lvl="1">
              <a:defRPr/>
            </a:pPr>
            <a:r>
              <a:rPr lang="en-AU" sz="2200" dirty="0">
                <a:solidFill>
                  <a:schemeClr val="tx2">
                    <a:lumMod val="75000"/>
                  </a:schemeClr>
                </a:solidFill>
              </a:rPr>
              <a:t>They will become the things to focus most of your time and effort on, as a way of keeping your plan manageable.</a:t>
            </a:r>
          </a:p>
          <a:p>
            <a:pPr lvl="1">
              <a:defRPr/>
            </a:pPr>
            <a:endParaRPr lang="en-AU" sz="2200" dirty="0"/>
          </a:p>
          <a:p>
            <a:pPr lvl="1">
              <a:defRPr/>
            </a:pPr>
            <a:r>
              <a:rPr lang="en-AU" sz="2200" dirty="0">
                <a:solidFill>
                  <a:srgbClr val="003300"/>
                </a:solidFill>
              </a:rPr>
              <a:t>Without targets to add to your vision / dreams, it will be a lot harder to put your plan into action and see if it is working.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-21021" y="-2628"/>
            <a:ext cx="9128125" cy="461963"/>
          </a:xfrm>
        </p:spPr>
        <p:txBody>
          <a:bodyPr/>
          <a:lstStyle/>
          <a:p>
            <a:r>
              <a:rPr lang="en-AU" dirty="0"/>
              <a:t>Deciding what the Plan is all about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0" y="501101"/>
            <a:ext cx="2819400" cy="646113"/>
          </a:xfrm>
        </p:spPr>
        <p:txBody>
          <a:bodyPr/>
          <a:lstStyle/>
          <a:p>
            <a:r>
              <a:rPr lang="en-AU" dirty="0"/>
              <a:t>Targets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2852738" y="609600"/>
            <a:ext cx="6291262" cy="457200"/>
          </a:xfrm>
        </p:spPr>
        <p:txBody>
          <a:bodyPr>
            <a:normAutofit fontScale="92500"/>
          </a:bodyPr>
          <a:lstStyle/>
          <a:p>
            <a:r>
              <a:rPr lang="en-AU" dirty="0">
                <a:solidFill>
                  <a:schemeClr val="tx1"/>
                </a:solidFill>
              </a:rPr>
              <a:t>The important things that make country healthy</a:t>
            </a:r>
          </a:p>
        </p:txBody>
      </p:sp>
    </p:spTree>
    <p:extLst>
      <p:ext uri="{BB962C8B-B14F-4D97-AF65-F5344CB8AC3E}">
        <p14:creationId xmlns:p14="http://schemas.microsoft.com/office/powerpoint/2010/main" val="782254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649904" cy="4525963"/>
          </a:xfrm>
        </p:spPr>
        <p:txBody>
          <a:bodyPr>
            <a:normAutofit fontScale="85000" lnSpcReduction="20000"/>
          </a:bodyPr>
          <a:lstStyle/>
          <a:p>
            <a:pPr eaLnBrk="1" hangingPunct="1"/>
            <a:r>
              <a:rPr lang="en-US" b="1" dirty="0">
                <a:solidFill>
                  <a:srgbClr val="003300"/>
                </a:solidFill>
              </a:rPr>
              <a:t>Targets </a:t>
            </a:r>
            <a:r>
              <a:rPr lang="en-US" dirty="0">
                <a:solidFill>
                  <a:srgbClr val="003300"/>
                </a:solidFill>
              </a:rPr>
              <a:t>are the things we want and value</a:t>
            </a:r>
          </a:p>
          <a:p>
            <a:pPr eaLnBrk="1" hangingPunct="1"/>
            <a:endParaRPr lang="en-US" dirty="0">
              <a:solidFill>
                <a:srgbClr val="003300"/>
              </a:solidFill>
            </a:endParaRPr>
          </a:p>
          <a:p>
            <a:pPr eaLnBrk="1" hangingPunct="1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Targets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are what we are managing FOR</a:t>
            </a:r>
          </a:p>
          <a:p>
            <a:pPr eaLnBrk="1" hangingPunct="1"/>
            <a:endParaRPr lang="en-US" dirty="0"/>
          </a:p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Targets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are the main features that keep country alive and are important for people to look after, and can be about nature, culture, or people</a:t>
            </a:r>
          </a:p>
          <a:p>
            <a:endParaRPr lang="en-US" dirty="0"/>
          </a:p>
          <a:p>
            <a:pPr eaLnBrk="1" hangingPunct="1"/>
            <a:r>
              <a:rPr lang="en-US" b="1" dirty="0">
                <a:solidFill>
                  <a:srgbClr val="003300"/>
                </a:solidFill>
              </a:rPr>
              <a:t>Targets</a:t>
            </a:r>
            <a:r>
              <a:rPr lang="en-US" dirty="0">
                <a:solidFill>
                  <a:srgbClr val="003300"/>
                </a:solidFill>
              </a:rPr>
              <a:t> are the things we want to focus our work on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Different targets will need different management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-21021" y="-2628"/>
            <a:ext cx="9128125" cy="461963"/>
          </a:xfrm>
        </p:spPr>
        <p:txBody>
          <a:bodyPr/>
          <a:lstStyle/>
          <a:p>
            <a:r>
              <a:rPr lang="en-AU" dirty="0"/>
              <a:t>Deciding what the Plan is all about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0" y="501101"/>
            <a:ext cx="2819400" cy="646113"/>
          </a:xfrm>
        </p:spPr>
        <p:txBody>
          <a:bodyPr/>
          <a:lstStyle/>
          <a:p>
            <a:r>
              <a:rPr lang="en-AU" dirty="0"/>
              <a:t>Targets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2852738" y="609600"/>
            <a:ext cx="6291262" cy="457200"/>
          </a:xfrm>
        </p:spPr>
        <p:txBody>
          <a:bodyPr>
            <a:normAutofit fontScale="92500"/>
          </a:bodyPr>
          <a:lstStyle/>
          <a:p>
            <a:r>
              <a:rPr lang="en-AU" dirty="0">
                <a:solidFill>
                  <a:schemeClr val="tx1"/>
                </a:solidFill>
              </a:rPr>
              <a:t>The important things that make country healthy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DFLW081215_D014 ©Ami Vita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20"/>
          <a:stretch>
            <a:fillRect/>
          </a:stretch>
        </p:blipFill>
        <p:spPr bwMode="auto">
          <a:xfrm>
            <a:off x="5961062" y="1674813"/>
            <a:ext cx="3176588" cy="247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WOPA080513_D014 ©Mark GodfreyTNC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80"/>
          <a:stretch/>
        </p:blipFill>
        <p:spPr bwMode="auto">
          <a:xfrm>
            <a:off x="3563938" y="1662113"/>
            <a:ext cx="3240087" cy="248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WOPA080514_D013 ©Mark GodfreyTN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0"/>
            <a:ext cx="2663825" cy="177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4509" name="Text Box 13"/>
          <p:cNvSpPr txBox="1">
            <a:spLocks noChangeArrowheads="1"/>
          </p:cNvSpPr>
          <p:nvPr/>
        </p:nvSpPr>
        <p:spPr bwMode="auto">
          <a:xfrm>
            <a:off x="-1479" y="1219200"/>
            <a:ext cx="3563938" cy="1373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buFontTx/>
              <a:buChar char="-"/>
            </a:pPr>
            <a:r>
              <a:rPr lang="en-US" sz="2800" dirty="0">
                <a:solidFill>
                  <a:srgbClr val="000000"/>
                </a:solidFill>
                <a:latin typeface="Trebuchet MS" panose="020B0603020202020204" pitchFamily="34" charset="0"/>
              </a:rPr>
              <a:t> Ecological Systems</a:t>
            </a:r>
          </a:p>
          <a:p>
            <a:pPr algn="r">
              <a:buFontTx/>
              <a:buChar char="-"/>
            </a:pPr>
            <a:r>
              <a:rPr lang="en-US" sz="2800" dirty="0">
                <a:solidFill>
                  <a:srgbClr val="000000"/>
                </a:solidFill>
                <a:latin typeface="Trebuchet MS" panose="020B0603020202020204" pitchFamily="34" charset="0"/>
              </a:rPr>
              <a:t> Communities</a:t>
            </a:r>
          </a:p>
          <a:p>
            <a:pPr algn="r">
              <a:buFontTx/>
              <a:buChar char="-"/>
            </a:pPr>
            <a:r>
              <a:rPr lang="en-US" sz="2800" dirty="0">
                <a:solidFill>
                  <a:srgbClr val="000000"/>
                </a:solidFill>
                <a:latin typeface="Trebuchet MS" panose="020B0603020202020204" pitchFamily="34" charset="0"/>
              </a:rPr>
              <a:t> Species</a:t>
            </a:r>
          </a:p>
        </p:txBody>
      </p:sp>
      <p:pic>
        <p:nvPicPr>
          <p:cNvPr id="17" name="Picture 16" descr="N Holland - Martu (149)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638" y="4149725"/>
            <a:ext cx="361315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Fish River - Aerial 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16"/>
          <a:stretch>
            <a:fillRect/>
          </a:stretch>
        </p:blipFill>
        <p:spPr bwMode="auto">
          <a:xfrm>
            <a:off x="0" y="2708275"/>
            <a:ext cx="2771775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WOPA070906_D014 ©Mark GodfreyTNC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46"/>
          <a:stretch/>
        </p:blipFill>
        <p:spPr bwMode="auto">
          <a:xfrm>
            <a:off x="5795963" y="4144963"/>
            <a:ext cx="3348037" cy="271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 descr="Agile Wallaby 4 (c) Greg Holland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900" y="0"/>
            <a:ext cx="1181100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DFLW090107_D042 ©Ami Vitale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9"/>
          <a:stretch>
            <a:fillRect/>
          </a:stretch>
        </p:blipFill>
        <p:spPr bwMode="auto">
          <a:xfrm>
            <a:off x="3563938" y="0"/>
            <a:ext cx="2447925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9" name="TextBox 26"/>
          <p:cNvSpPr txBox="1">
            <a:spLocks noChangeArrowheads="1"/>
          </p:cNvSpPr>
          <p:nvPr/>
        </p:nvSpPr>
        <p:spPr bwMode="auto">
          <a:xfrm>
            <a:off x="6804025" y="1557338"/>
            <a:ext cx="129698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800" dirty="0">
                <a:solidFill>
                  <a:schemeClr val="bg1"/>
                </a:solidFill>
                <a:latin typeface="Trebuchet MS" panose="020B0603020202020204" pitchFamily="34" charset="0"/>
              </a:rPr>
              <a:t>© Mark Godfrey TNC</a:t>
            </a:r>
            <a:endParaRPr lang="en-AU" sz="8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78860" name="TextBox 27"/>
          <p:cNvSpPr txBox="1">
            <a:spLocks noChangeArrowheads="1"/>
          </p:cNvSpPr>
          <p:nvPr/>
        </p:nvSpPr>
        <p:spPr bwMode="auto">
          <a:xfrm>
            <a:off x="5219700" y="1557338"/>
            <a:ext cx="8651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800" dirty="0">
                <a:solidFill>
                  <a:schemeClr val="bg1"/>
                </a:solidFill>
                <a:latin typeface="Trebuchet MS" panose="020B0603020202020204" pitchFamily="34" charset="0"/>
              </a:rPr>
              <a:t>© Amy Vitale</a:t>
            </a:r>
            <a:endParaRPr lang="en-AU" sz="8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78861" name="TextBox 28"/>
          <p:cNvSpPr txBox="1">
            <a:spLocks noChangeArrowheads="1"/>
          </p:cNvSpPr>
          <p:nvPr/>
        </p:nvSpPr>
        <p:spPr bwMode="auto">
          <a:xfrm>
            <a:off x="7885113" y="1557338"/>
            <a:ext cx="107950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800" dirty="0">
                <a:solidFill>
                  <a:schemeClr val="bg1"/>
                </a:solidFill>
                <a:latin typeface="Trebuchet MS" panose="020B0603020202020204" pitchFamily="34" charset="0"/>
              </a:rPr>
              <a:t>© Greg Holland</a:t>
            </a:r>
            <a:endParaRPr lang="en-AU" sz="8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78862" name="TextBox 29"/>
          <p:cNvSpPr txBox="1">
            <a:spLocks noChangeArrowheads="1"/>
          </p:cNvSpPr>
          <p:nvPr/>
        </p:nvSpPr>
        <p:spPr bwMode="auto">
          <a:xfrm>
            <a:off x="6011863" y="3933825"/>
            <a:ext cx="1296987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800" dirty="0">
                <a:solidFill>
                  <a:schemeClr val="bg1"/>
                </a:solidFill>
                <a:latin typeface="Trebuchet MS" panose="020B0603020202020204" pitchFamily="34" charset="0"/>
              </a:rPr>
              <a:t>© Mark Godfrey TNC</a:t>
            </a:r>
            <a:endParaRPr lang="en-AU" sz="8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78863" name="TextBox 30"/>
          <p:cNvSpPr txBox="1">
            <a:spLocks noChangeArrowheads="1"/>
          </p:cNvSpPr>
          <p:nvPr/>
        </p:nvSpPr>
        <p:spPr bwMode="auto">
          <a:xfrm>
            <a:off x="7956550" y="6670675"/>
            <a:ext cx="12954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800" dirty="0">
                <a:solidFill>
                  <a:schemeClr val="bg1"/>
                </a:solidFill>
                <a:latin typeface="Trebuchet MS" panose="020B0603020202020204" pitchFamily="34" charset="0"/>
              </a:rPr>
              <a:t>© Mark Godfrey TNC</a:t>
            </a:r>
            <a:endParaRPr lang="en-AU" sz="8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78864" name="TextBox 31"/>
          <p:cNvSpPr txBox="1">
            <a:spLocks noChangeArrowheads="1"/>
          </p:cNvSpPr>
          <p:nvPr/>
        </p:nvSpPr>
        <p:spPr bwMode="auto">
          <a:xfrm>
            <a:off x="4716463" y="6642100"/>
            <a:ext cx="10795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800" dirty="0">
                <a:solidFill>
                  <a:schemeClr val="bg1"/>
                </a:solidFill>
                <a:latin typeface="Trebuchet MS" panose="020B0603020202020204" pitchFamily="34" charset="0"/>
              </a:rPr>
              <a:t>© Natalie Holland</a:t>
            </a:r>
            <a:endParaRPr lang="en-AU" sz="8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78865" name="TextBox 32"/>
          <p:cNvSpPr txBox="1">
            <a:spLocks noChangeArrowheads="1"/>
          </p:cNvSpPr>
          <p:nvPr/>
        </p:nvSpPr>
        <p:spPr bwMode="auto">
          <a:xfrm>
            <a:off x="1331913" y="6642100"/>
            <a:ext cx="13684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800" dirty="0">
                <a:solidFill>
                  <a:schemeClr val="bg1"/>
                </a:solidFill>
                <a:latin typeface="Trebuchet MS" panose="020B0603020202020204" pitchFamily="34" charset="0"/>
              </a:rPr>
              <a:t>© Geoff Lipsett-Moore</a:t>
            </a:r>
            <a:endParaRPr lang="en-AU" sz="8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78866" name="TextBox 33"/>
          <p:cNvSpPr txBox="1">
            <a:spLocks noChangeArrowheads="1"/>
          </p:cNvSpPr>
          <p:nvPr/>
        </p:nvSpPr>
        <p:spPr bwMode="auto">
          <a:xfrm>
            <a:off x="8280400" y="3933825"/>
            <a:ext cx="8636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800" dirty="0">
                <a:solidFill>
                  <a:schemeClr val="bg1"/>
                </a:solidFill>
                <a:latin typeface="Trebuchet MS" panose="020B0603020202020204" pitchFamily="34" charset="0"/>
              </a:rPr>
              <a:t>© Amy Vitale</a:t>
            </a:r>
            <a:endParaRPr lang="en-AU" sz="8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-21021" y="-2628"/>
            <a:ext cx="9128125" cy="461963"/>
          </a:xfrm>
        </p:spPr>
        <p:txBody>
          <a:bodyPr/>
          <a:lstStyle/>
          <a:p>
            <a:r>
              <a:rPr lang="en-AU" dirty="0"/>
              <a:t>Deciding what the Plan is all about</a:t>
            </a:r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0" y="501101"/>
            <a:ext cx="2819400" cy="646113"/>
          </a:xfrm>
        </p:spPr>
        <p:txBody>
          <a:bodyPr/>
          <a:lstStyle/>
          <a:p>
            <a:r>
              <a:rPr lang="en-AU" dirty="0"/>
              <a:t>Targets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509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Rectangle 3"/>
          <p:cNvSpPr>
            <a:spLocks noGrp="1" noChangeArrowheads="1"/>
          </p:cNvSpPr>
          <p:nvPr>
            <p:ph idx="1"/>
          </p:nvPr>
        </p:nvSpPr>
        <p:spPr>
          <a:xfrm>
            <a:off x="0" y="1482177"/>
            <a:ext cx="5183187" cy="4953000"/>
          </a:xfrm>
        </p:spPr>
        <p:txBody>
          <a:bodyPr>
            <a:noAutofit/>
          </a:bodyPr>
          <a:lstStyle/>
          <a:p>
            <a:pPr marL="342900" lvl="1" indent="-342900">
              <a:lnSpc>
                <a:spcPct val="90000"/>
              </a:lnSpc>
              <a:buFont typeface="Arial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Identity / Culture / Stories</a:t>
            </a:r>
          </a:p>
          <a:p>
            <a:pPr marL="342900" lvl="1" indent="-342900">
              <a:lnSpc>
                <a:spcPct val="90000"/>
              </a:lnSpc>
              <a:buFont typeface="Arial" pitchFamily="34" charset="0"/>
              <a:buChar char="•"/>
            </a:pPr>
            <a:r>
              <a:rPr lang="en-US" sz="2800" dirty="0">
                <a:solidFill>
                  <a:srgbClr val="003300"/>
                </a:solidFill>
              </a:rPr>
              <a:t>Local/indigenous knowledge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002060"/>
                </a:solidFill>
              </a:rPr>
              <a:t>Social institutions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solidFill>
                  <a:srgbClr val="002060"/>
                </a:solidFill>
              </a:rPr>
              <a:t>Customary law system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003300"/>
                </a:solidFill>
              </a:rPr>
              <a:t>Spirituality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solidFill>
                  <a:srgbClr val="003300"/>
                </a:solidFill>
              </a:rPr>
              <a:t>World vision, sacred places and rituals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002060"/>
                </a:solidFill>
              </a:rPr>
              <a:t>Oral history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003300"/>
                </a:solidFill>
              </a:rPr>
              <a:t>Traditions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solidFill>
                  <a:srgbClr val="003300"/>
                </a:solidFill>
              </a:rPr>
              <a:t>Language, music and dances, festivals, 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solidFill>
                  <a:srgbClr val="003300"/>
                </a:solidFill>
              </a:rPr>
              <a:t>gastronomy</a:t>
            </a:r>
          </a:p>
          <a:p>
            <a:pPr>
              <a:lnSpc>
                <a:spcPct val="90000"/>
              </a:lnSpc>
            </a:pPr>
            <a:endParaRPr lang="es-ES" sz="28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2866625" y="513556"/>
            <a:ext cx="6241432" cy="629444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3600" dirty="0"/>
              <a:t>Intangible values</a:t>
            </a:r>
          </a:p>
        </p:txBody>
      </p:sp>
      <p:pic>
        <p:nvPicPr>
          <p:cNvPr id="79876" name="Picture 5" descr="N Holland - Martu (364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612" y="1143000"/>
            <a:ext cx="2592388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7" name="Picture 6" descr="WOPA080512_D024  ©Mark GodfreyTN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227512"/>
            <a:ext cx="3960813" cy="263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8" name="TextBox 7"/>
          <p:cNvSpPr txBox="1">
            <a:spLocks noChangeArrowheads="1"/>
          </p:cNvSpPr>
          <p:nvPr/>
        </p:nvSpPr>
        <p:spPr bwMode="auto">
          <a:xfrm>
            <a:off x="7451725" y="4076700"/>
            <a:ext cx="10810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800" dirty="0">
                <a:solidFill>
                  <a:schemeClr val="bg1"/>
                </a:solidFill>
                <a:latin typeface="Trebuchet MS" panose="020B0603020202020204" pitchFamily="34" charset="0"/>
              </a:rPr>
              <a:t>© Natalie Holland</a:t>
            </a:r>
            <a:endParaRPr lang="en-AU" sz="8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79879" name="TextBox 8"/>
          <p:cNvSpPr txBox="1">
            <a:spLocks noChangeArrowheads="1"/>
          </p:cNvSpPr>
          <p:nvPr/>
        </p:nvSpPr>
        <p:spPr bwMode="auto">
          <a:xfrm>
            <a:off x="5219700" y="6669088"/>
            <a:ext cx="12969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800" dirty="0">
                <a:solidFill>
                  <a:schemeClr val="bg1"/>
                </a:solidFill>
                <a:latin typeface="Trebuchet MS" panose="020B0603020202020204" pitchFamily="34" charset="0"/>
              </a:rPr>
              <a:t>© Mark Godfrey TNC</a:t>
            </a:r>
            <a:endParaRPr lang="en-AU" sz="8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-21021" y="-2628"/>
            <a:ext cx="9128125" cy="461963"/>
          </a:xfrm>
        </p:spPr>
        <p:txBody>
          <a:bodyPr/>
          <a:lstStyle/>
          <a:p>
            <a:r>
              <a:rPr lang="en-AU" dirty="0"/>
              <a:t>Deciding what the Plan is all about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0" y="501101"/>
            <a:ext cx="2819400" cy="646113"/>
          </a:xfrm>
        </p:spPr>
        <p:txBody>
          <a:bodyPr/>
          <a:lstStyle/>
          <a:p>
            <a:r>
              <a:rPr lang="en-AU" dirty="0"/>
              <a:t>Targets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051"/>
          <p:cNvSpPr>
            <a:spLocks noGrp="1" noChangeArrowheads="1"/>
          </p:cNvSpPr>
          <p:nvPr>
            <p:ph idx="1"/>
          </p:nvPr>
        </p:nvSpPr>
        <p:spPr>
          <a:xfrm>
            <a:off x="13138" y="1868214"/>
            <a:ext cx="4724400" cy="4525963"/>
          </a:xfrm>
        </p:spPr>
        <p:txBody>
          <a:bodyPr>
            <a:normAutofit/>
          </a:bodyPr>
          <a:lstStyle/>
          <a:p>
            <a:pPr lvl="1"/>
            <a:r>
              <a:rPr lang="en-US" sz="3200" dirty="0"/>
              <a:t>Region</a:t>
            </a:r>
          </a:p>
          <a:p>
            <a:pPr lvl="1"/>
            <a:r>
              <a:rPr lang="en-US" sz="3200" dirty="0"/>
              <a:t>Area</a:t>
            </a:r>
          </a:p>
          <a:p>
            <a:pPr lvl="1"/>
            <a:r>
              <a:rPr lang="en-US" sz="3200" dirty="0"/>
              <a:t>Zone</a:t>
            </a:r>
          </a:p>
          <a:p>
            <a:pPr lvl="1"/>
            <a:r>
              <a:rPr lang="en-US" sz="3200" dirty="0"/>
              <a:t>Site</a:t>
            </a:r>
          </a:p>
          <a:p>
            <a:pPr lvl="1"/>
            <a:r>
              <a:rPr lang="en-US" sz="3200" dirty="0"/>
              <a:t>Group of Structures</a:t>
            </a:r>
          </a:p>
          <a:p>
            <a:pPr lvl="1"/>
            <a:r>
              <a:rPr lang="en-US" sz="3200" dirty="0"/>
              <a:t>Structure</a:t>
            </a:r>
          </a:p>
          <a:p>
            <a:pPr lvl="1"/>
            <a:r>
              <a:rPr lang="en-US" sz="3200" dirty="0"/>
              <a:t>Movable objects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2865672" y="509038"/>
            <a:ext cx="6241432" cy="630238"/>
          </a:xfrm>
        </p:spPr>
        <p:txBody>
          <a:bodyPr>
            <a:noAutofit/>
          </a:bodyPr>
          <a:lstStyle/>
          <a:p>
            <a:pPr algn="ctr"/>
            <a:r>
              <a:rPr lang="en-AU" sz="3600" dirty="0"/>
              <a:t>Tangible values</a:t>
            </a:r>
          </a:p>
        </p:txBody>
      </p:sp>
      <p:pic>
        <p:nvPicPr>
          <p:cNvPr id="80906" name="Picture 17" descr="N Holland - Martu (101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883572"/>
            <a:ext cx="3962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7" name="Picture 16" descr="N Holland - Martu (347)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"/>
          <a:stretch/>
        </p:blipFill>
        <p:spPr bwMode="auto">
          <a:xfrm>
            <a:off x="5181600" y="1219200"/>
            <a:ext cx="39624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-21021" y="-2628"/>
            <a:ext cx="9128125" cy="461963"/>
          </a:xfrm>
        </p:spPr>
        <p:txBody>
          <a:bodyPr/>
          <a:lstStyle/>
          <a:p>
            <a:r>
              <a:rPr lang="en-AU" dirty="0"/>
              <a:t>Deciding what the Plan is all about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0" y="501101"/>
            <a:ext cx="2819400" cy="646113"/>
          </a:xfrm>
        </p:spPr>
        <p:txBody>
          <a:bodyPr/>
          <a:lstStyle/>
          <a:p>
            <a:r>
              <a:rPr lang="en-AU" dirty="0"/>
              <a:t>Targets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051"/>
          <p:cNvSpPr>
            <a:spLocks noGrp="1" noChangeArrowheads="1"/>
          </p:cNvSpPr>
          <p:nvPr>
            <p:ph idx="1"/>
          </p:nvPr>
        </p:nvSpPr>
        <p:spPr>
          <a:xfrm>
            <a:off x="-381000" y="1447800"/>
            <a:ext cx="4724400" cy="4946377"/>
          </a:xfrm>
        </p:spPr>
        <p:txBody>
          <a:bodyPr>
            <a:normAutofit fontScale="62500" lnSpcReduction="20000"/>
          </a:bodyPr>
          <a:lstStyle/>
          <a:p>
            <a:pPr lvl="1"/>
            <a:r>
              <a:rPr lang="en-AU" sz="3200" dirty="0"/>
              <a:t>Non-biological, socio-economic targets (open space, rural lifestyle, profitable farms, clean water, etc.) </a:t>
            </a:r>
          </a:p>
          <a:p>
            <a:pPr lvl="1"/>
            <a:endParaRPr lang="en-AU" sz="3200" dirty="0"/>
          </a:p>
          <a:p>
            <a:pPr lvl="1"/>
            <a:r>
              <a:rPr lang="en-AU" sz="3200" dirty="0"/>
              <a:t>ALWAYS Up to the team whether to include diverse target types…</a:t>
            </a:r>
          </a:p>
          <a:p>
            <a:pPr lvl="1"/>
            <a:endParaRPr lang="en-AU" sz="3200" dirty="0"/>
          </a:p>
          <a:p>
            <a:pPr lvl="1"/>
            <a:r>
              <a:rPr lang="en-AU" sz="3200" dirty="0"/>
              <a:t>Important to be clear about the vision and scope of the project: shared vision statement</a:t>
            </a:r>
          </a:p>
          <a:p>
            <a:pPr lvl="1"/>
            <a:endParaRPr lang="en-AU" sz="3200" dirty="0"/>
          </a:p>
          <a:p>
            <a:pPr lvl="1"/>
            <a:r>
              <a:rPr lang="en-AU" sz="3200" dirty="0"/>
              <a:t>Important to be clear about the relationship between the targets </a:t>
            </a:r>
          </a:p>
          <a:p>
            <a:pPr lvl="1"/>
            <a:endParaRPr lang="en-AU" sz="3200" dirty="0"/>
          </a:p>
          <a:p>
            <a:pPr lvl="1"/>
            <a:r>
              <a:rPr lang="en-AU" sz="3200" dirty="0"/>
              <a:t>Note that some strategies may actually conflict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2865672" y="509038"/>
            <a:ext cx="6241432" cy="630238"/>
          </a:xfrm>
        </p:spPr>
        <p:txBody>
          <a:bodyPr>
            <a:noAutofit/>
          </a:bodyPr>
          <a:lstStyle/>
          <a:p>
            <a:pPr algn="ctr"/>
            <a:r>
              <a:rPr lang="en-AU" sz="3600" dirty="0"/>
              <a:t>Human Welfare Targets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-21021" y="-2628"/>
            <a:ext cx="9128125" cy="461963"/>
          </a:xfrm>
        </p:spPr>
        <p:txBody>
          <a:bodyPr/>
          <a:lstStyle/>
          <a:p>
            <a:r>
              <a:rPr lang="en-AU" dirty="0"/>
              <a:t>Deciding what the Plan is all about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0" y="501101"/>
            <a:ext cx="2819400" cy="646113"/>
          </a:xfrm>
        </p:spPr>
        <p:txBody>
          <a:bodyPr/>
          <a:lstStyle/>
          <a:p>
            <a:r>
              <a:rPr lang="en-AU" dirty="0"/>
              <a:t>Targets</a:t>
            </a:r>
          </a:p>
        </p:txBody>
      </p:sp>
      <p:pic>
        <p:nvPicPr>
          <p:cNvPr id="8" name="Afbeelding 3" descr="Screen Shot 2013-05-20 at 14.39.2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3" r="7604"/>
          <a:stretch/>
        </p:blipFill>
        <p:spPr bwMode="auto">
          <a:xfrm>
            <a:off x="4267200" y="1447800"/>
            <a:ext cx="4876800" cy="4251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8841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213"/>
            <a:ext cx="9163050" cy="650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7649</TotalTime>
  <Words>1295</Words>
  <Application>Microsoft Office PowerPoint</Application>
  <PresentationFormat>On-screen Show (4:3)</PresentationFormat>
  <Paragraphs>278</Paragraphs>
  <Slides>24</Slides>
  <Notes>23</Notes>
  <HiddenSlides>3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Comic Sans MS</vt:lpstr>
      <vt:lpstr>Times New Roman</vt:lpstr>
      <vt:lpstr>Trebuchet MS</vt:lpstr>
      <vt:lpstr>1_Custom Design</vt:lpstr>
      <vt:lpstr>2_Custom Design</vt:lpstr>
      <vt:lpstr>Clip</vt:lpstr>
      <vt:lpstr>Targets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Nuclear Energy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Bill Britt</dc:creator>
  <cp:lastModifiedBy>Stuart</cp:lastModifiedBy>
  <cp:revision>119</cp:revision>
  <cp:lastPrinted>2016-10-25T12:14:32Z</cp:lastPrinted>
  <dcterms:created xsi:type="dcterms:W3CDTF">2002-12-14T17:41:30Z</dcterms:created>
  <dcterms:modified xsi:type="dcterms:W3CDTF">2017-01-31T00:22:55Z</dcterms:modified>
</cp:coreProperties>
</file>