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24" r:id="rId1"/>
    <p:sldMasterId id="2147484882" r:id="rId2"/>
  </p:sldMasterIdLst>
  <p:notesMasterIdLst>
    <p:notesMasterId r:id="rId36"/>
  </p:notesMasterIdLst>
  <p:handoutMasterIdLst>
    <p:handoutMasterId r:id="rId37"/>
  </p:handoutMasterIdLst>
  <p:sldIdLst>
    <p:sldId id="420" r:id="rId3"/>
    <p:sldId id="456" r:id="rId4"/>
    <p:sldId id="448" r:id="rId5"/>
    <p:sldId id="437" r:id="rId6"/>
    <p:sldId id="438" r:id="rId7"/>
    <p:sldId id="396" r:id="rId8"/>
    <p:sldId id="460" r:id="rId9"/>
    <p:sldId id="373" r:id="rId10"/>
    <p:sldId id="329" r:id="rId11"/>
    <p:sldId id="399" r:id="rId12"/>
    <p:sldId id="366" r:id="rId13"/>
    <p:sldId id="424" r:id="rId14"/>
    <p:sldId id="367" r:id="rId15"/>
    <p:sldId id="455" r:id="rId16"/>
    <p:sldId id="410" r:id="rId17"/>
    <p:sldId id="454" r:id="rId18"/>
    <p:sldId id="449" r:id="rId19"/>
    <p:sldId id="406" r:id="rId20"/>
    <p:sldId id="450" r:id="rId21"/>
    <p:sldId id="452" r:id="rId22"/>
    <p:sldId id="439" r:id="rId23"/>
    <p:sldId id="379" r:id="rId24"/>
    <p:sldId id="392" r:id="rId25"/>
    <p:sldId id="393" r:id="rId26"/>
    <p:sldId id="316" r:id="rId27"/>
    <p:sldId id="451" r:id="rId28"/>
    <p:sldId id="431" r:id="rId29"/>
    <p:sldId id="444" r:id="rId30"/>
    <p:sldId id="442" r:id="rId31"/>
    <p:sldId id="443" r:id="rId32"/>
    <p:sldId id="445" r:id="rId33"/>
    <p:sldId id="458" r:id="rId34"/>
    <p:sldId id="457" r:id="rId35"/>
  </p:sldIdLst>
  <p:sldSz cx="9144000" cy="6858000" type="screen4x3"/>
  <p:notesSz cx="6858000" cy="9144000"/>
  <p:defaultTextStyle>
    <a:defPPr>
      <a:defRPr lang="en-US"/>
    </a:defPPr>
    <a:lvl1pPr algn="l" rtl="0" fontAlgn="base">
      <a:spcBef>
        <a:spcPct val="0"/>
      </a:spcBef>
      <a:spcAft>
        <a:spcPct val="0"/>
      </a:spcAft>
      <a:defRPr i="1" kern="1200">
        <a:solidFill>
          <a:schemeClr val="tx1"/>
        </a:solidFill>
        <a:latin typeface="Arial" charset="0"/>
        <a:ea typeface="+mn-ea"/>
        <a:cs typeface="+mn-cs"/>
      </a:defRPr>
    </a:lvl1pPr>
    <a:lvl2pPr marL="457200" algn="l" rtl="0" fontAlgn="base">
      <a:spcBef>
        <a:spcPct val="0"/>
      </a:spcBef>
      <a:spcAft>
        <a:spcPct val="0"/>
      </a:spcAft>
      <a:defRPr i="1" kern="1200">
        <a:solidFill>
          <a:schemeClr val="tx1"/>
        </a:solidFill>
        <a:latin typeface="Arial" charset="0"/>
        <a:ea typeface="+mn-ea"/>
        <a:cs typeface="+mn-cs"/>
      </a:defRPr>
    </a:lvl2pPr>
    <a:lvl3pPr marL="914400" algn="l" rtl="0" fontAlgn="base">
      <a:spcBef>
        <a:spcPct val="0"/>
      </a:spcBef>
      <a:spcAft>
        <a:spcPct val="0"/>
      </a:spcAft>
      <a:defRPr i="1" kern="1200">
        <a:solidFill>
          <a:schemeClr val="tx1"/>
        </a:solidFill>
        <a:latin typeface="Arial" charset="0"/>
        <a:ea typeface="+mn-ea"/>
        <a:cs typeface="+mn-cs"/>
      </a:defRPr>
    </a:lvl3pPr>
    <a:lvl4pPr marL="1371600" algn="l" rtl="0" fontAlgn="base">
      <a:spcBef>
        <a:spcPct val="0"/>
      </a:spcBef>
      <a:spcAft>
        <a:spcPct val="0"/>
      </a:spcAft>
      <a:defRPr i="1" kern="1200">
        <a:solidFill>
          <a:schemeClr val="tx1"/>
        </a:solidFill>
        <a:latin typeface="Arial" charset="0"/>
        <a:ea typeface="+mn-ea"/>
        <a:cs typeface="+mn-cs"/>
      </a:defRPr>
    </a:lvl4pPr>
    <a:lvl5pPr marL="1828800" algn="l" rtl="0" fontAlgn="base">
      <a:spcBef>
        <a:spcPct val="0"/>
      </a:spcBef>
      <a:spcAft>
        <a:spcPct val="0"/>
      </a:spcAft>
      <a:defRPr i="1" kern="1200">
        <a:solidFill>
          <a:schemeClr val="tx1"/>
        </a:solidFill>
        <a:latin typeface="Arial" charset="0"/>
        <a:ea typeface="+mn-ea"/>
        <a:cs typeface="+mn-cs"/>
      </a:defRPr>
    </a:lvl5pPr>
    <a:lvl6pPr marL="2286000" algn="l" defTabSz="914400" rtl="0" eaLnBrk="1" latinLnBrk="0" hangingPunct="1">
      <a:defRPr i="1" kern="1200">
        <a:solidFill>
          <a:schemeClr val="tx1"/>
        </a:solidFill>
        <a:latin typeface="Arial" charset="0"/>
        <a:ea typeface="+mn-ea"/>
        <a:cs typeface="+mn-cs"/>
      </a:defRPr>
    </a:lvl6pPr>
    <a:lvl7pPr marL="2743200" algn="l" defTabSz="914400" rtl="0" eaLnBrk="1" latinLnBrk="0" hangingPunct="1">
      <a:defRPr i="1" kern="1200">
        <a:solidFill>
          <a:schemeClr val="tx1"/>
        </a:solidFill>
        <a:latin typeface="Arial" charset="0"/>
        <a:ea typeface="+mn-ea"/>
        <a:cs typeface="+mn-cs"/>
      </a:defRPr>
    </a:lvl7pPr>
    <a:lvl8pPr marL="3200400" algn="l" defTabSz="914400" rtl="0" eaLnBrk="1" latinLnBrk="0" hangingPunct="1">
      <a:defRPr i="1" kern="1200">
        <a:solidFill>
          <a:schemeClr val="tx1"/>
        </a:solidFill>
        <a:latin typeface="Arial" charset="0"/>
        <a:ea typeface="+mn-ea"/>
        <a:cs typeface="+mn-cs"/>
      </a:defRPr>
    </a:lvl8pPr>
    <a:lvl9pPr marL="3657600" algn="l" defTabSz="914400" rtl="0" eaLnBrk="1" latinLnBrk="0" hangingPunct="1">
      <a:defRPr i="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20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0000"/>
    <a:srgbClr val="660066"/>
    <a:srgbClr val="6600CC"/>
    <a:srgbClr val="0238BE"/>
    <a:srgbClr val="FFCC66"/>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1326" y="72"/>
      </p:cViewPr>
      <p:guideLst>
        <p:guide orient="horz" pos="2160"/>
        <p:guide pos="12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5112"/>
    </p:cViewPr>
  </p:sorterViewPr>
  <p:notesViewPr>
    <p:cSldViewPr>
      <p:cViewPr varScale="1">
        <p:scale>
          <a:sx n="88" d="100"/>
          <a:sy n="88" d="100"/>
        </p:scale>
        <p:origin x="3822"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r>
              <a:rPr lang="en-AU" i="0" dirty="0" smtClean="0">
                <a:latin typeface="Trebuchet MS" panose="020B0603020202020204" pitchFamily="34" charset="0"/>
              </a:rPr>
              <a:t>Health/Viability</a:t>
            </a:r>
            <a:endParaRPr lang="en-AU" i="0" dirty="0">
              <a:latin typeface="Trebuchet MS" panose="020B0603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3C7077-00B3-4549-AC6F-7B7370B0A9DB}" type="slidenum">
              <a:rPr lang="en-AU" smtClean="0"/>
              <a:t>‹#›</a:t>
            </a:fld>
            <a:endParaRPr lang="en-AU"/>
          </a:p>
        </p:txBody>
      </p:sp>
    </p:spTree>
    <p:extLst>
      <p:ext uri="{BB962C8B-B14F-4D97-AF65-F5344CB8AC3E}">
        <p14:creationId xmlns:p14="http://schemas.microsoft.com/office/powerpoint/2010/main" val="1027088941"/>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atin typeface="Trebuchet MS" panose="020B0603020202020204" pitchFamily="34" charset="0"/>
              </a:defRPr>
            </a:lvl1pPr>
          </a:lstStyle>
          <a:p>
            <a:pPr>
              <a:defRPr/>
            </a:pPr>
            <a:r>
              <a:rPr lang="en-US"/>
              <a:t>Health</a:t>
            </a:r>
            <a:endParaRPr lang="en-US" dirty="0"/>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atin typeface="Trebuchet MS" panose="020B0603020202020204" pitchFamily="34" charset="0"/>
              </a:defRPr>
            </a:lvl1pPr>
          </a:lstStyle>
          <a:p>
            <a:pPr>
              <a:defRPr/>
            </a:pPr>
            <a:r>
              <a:rPr lang="en-US"/>
              <a:t>October 2016</a:t>
            </a:r>
            <a:endParaRPr lang="en-US" dirty="0"/>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latin typeface="Trebuchet MS" panose="020B0603020202020204" pitchFamily="34" charset="0"/>
              </a:defRPr>
            </a:lvl1pPr>
          </a:lstStyle>
          <a:p>
            <a:pPr>
              <a:defRPr/>
            </a:pPr>
            <a:r>
              <a:rPr lang="en-AU"/>
              <a:t>HCP Resources</a:t>
            </a:r>
            <a:endParaRPr lang="en-US" dirty="0"/>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atin typeface="Trebuchet MS" panose="020B0603020202020204" pitchFamily="34" charset="0"/>
              </a:defRPr>
            </a:lvl1pPr>
          </a:lstStyle>
          <a:p>
            <a:pPr>
              <a:defRPr/>
            </a:pPr>
            <a:fld id="{5B60D00C-4D3F-471C-9CE4-87632E6ACCFB}" type="slidenum">
              <a:rPr lang="en-US" smtClean="0"/>
              <a:pPr>
                <a:defRPr/>
              </a:pPr>
              <a:t>‹#›</a:t>
            </a:fld>
            <a:endParaRPr lang="en-US" dirty="0"/>
          </a:p>
        </p:txBody>
      </p:sp>
    </p:spTree>
    <p:extLst>
      <p:ext uri="{BB962C8B-B14F-4D97-AF65-F5344CB8AC3E}">
        <p14:creationId xmlns:p14="http://schemas.microsoft.com/office/powerpoint/2010/main" val="3116881330"/>
      </p:ext>
    </p:extLst>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Pre-planning is 1</a:t>
            </a:r>
            <a:r>
              <a:rPr lang="en-AU" baseline="30000" dirty="0"/>
              <a:t>st</a:t>
            </a:r>
            <a:r>
              <a:rPr lang="en-AU" dirty="0"/>
              <a:t> step, irrespective of the ‘entry point’</a:t>
            </a:r>
          </a:p>
        </p:txBody>
      </p:sp>
      <p:sp>
        <p:nvSpPr>
          <p:cNvPr id="4" name="Header Placeholder 3"/>
          <p:cNvSpPr>
            <a:spLocks noGrp="1"/>
          </p:cNvSpPr>
          <p:nvPr>
            <p:ph type="hdr" sz="quarter" idx="10"/>
          </p:nvPr>
        </p:nvSpPr>
        <p:spPr/>
        <p:txBody>
          <a:bodyPr/>
          <a:lstStyle/>
          <a:p>
            <a:pPr>
              <a:defRPr/>
            </a:pPr>
            <a:r>
              <a:rPr lang="en-US"/>
              <a:t>Health</a:t>
            </a:r>
          </a:p>
        </p:txBody>
      </p:sp>
      <p:sp>
        <p:nvSpPr>
          <p:cNvPr id="5" name="Date Placeholder 4"/>
          <p:cNvSpPr>
            <a:spLocks noGrp="1"/>
          </p:cNvSpPr>
          <p:nvPr>
            <p:ph type="dt" idx="11"/>
          </p:nvPr>
        </p:nvSpPr>
        <p:spPr/>
        <p:txBody>
          <a:bodyPr/>
          <a:lstStyle/>
          <a:p>
            <a:pPr>
              <a:defRPr/>
            </a:pPr>
            <a:r>
              <a:rPr lang="en-US"/>
              <a:t>October 2016</a:t>
            </a:r>
          </a:p>
        </p:txBody>
      </p:sp>
      <p:sp>
        <p:nvSpPr>
          <p:cNvPr id="6" name="Footer Placeholder 5"/>
          <p:cNvSpPr>
            <a:spLocks noGrp="1"/>
          </p:cNvSpPr>
          <p:nvPr>
            <p:ph type="ftr" sz="quarter" idx="12"/>
          </p:nvPr>
        </p:nvSpPr>
        <p:spPr/>
        <p:txBody>
          <a:bodyPr/>
          <a:lstStyle/>
          <a:p>
            <a:pPr>
              <a:defRPr/>
            </a:pPr>
            <a:r>
              <a:rPr lang="en-AU"/>
              <a:t>HCP Resources</a:t>
            </a:r>
            <a:endParaRPr lang="en-US"/>
          </a:p>
        </p:txBody>
      </p:sp>
    </p:spTree>
    <p:extLst>
      <p:ext uri="{BB962C8B-B14F-4D97-AF65-F5344CB8AC3E}">
        <p14:creationId xmlns:p14="http://schemas.microsoft.com/office/powerpoint/2010/main" val="1404839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6805"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76806"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7680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latin typeface="Trebuchet MS" panose="020B0603020202020204" pitchFamily="34" charset="0"/>
              </a:rPr>
              <a:t>Health</a:t>
            </a:r>
          </a:p>
        </p:txBody>
      </p:sp>
    </p:spTree>
    <p:extLst>
      <p:ext uri="{BB962C8B-B14F-4D97-AF65-F5344CB8AC3E}">
        <p14:creationId xmlns:p14="http://schemas.microsoft.com/office/powerpoint/2010/main" val="1537952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Rot="1" noChangeAspect="1" noChangeArrowheads="1" noTextEdit="1"/>
          </p:cNvSpPr>
          <p:nvPr>
            <p:ph type="sldImg"/>
          </p:nvPr>
        </p:nvSpPr>
        <p:spPr>
          <a:xfrm>
            <a:off x="1144588" y="685800"/>
            <a:ext cx="4572000" cy="342900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7829"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solidFill>
                  <a:srgbClr val="000000"/>
                </a:solidFill>
                <a:latin typeface="Trebuchet MS" panose="020B0603020202020204" pitchFamily="34" charset="0"/>
              </a:rPr>
              <a:t>October 2016</a:t>
            </a:r>
            <a:endParaRPr lang="en-US" i="0" dirty="0">
              <a:solidFill>
                <a:srgbClr val="000000"/>
              </a:solidFill>
              <a:latin typeface="Trebuchet MS" panose="020B0603020202020204" pitchFamily="34" charset="0"/>
            </a:endParaRPr>
          </a:p>
        </p:txBody>
      </p:sp>
      <p:sp>
        <p:nvSpPr>
          <p:cNvPr id="77830"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solidFill>
                  <a:srgbClr val="000000"/>
                </a:solidFill>
                <a:latin typeface="Trebuchet MS" panose="020B0603020202020204" pitchFamily="34" charset="0"/>
              </a:rPr>
              <a:t>HCP Resources</a:t>
            </a:r>
            <a:endParaRPr lang="en-US" i="0" dirty="0">
              <a:solidFill>
                <a:srgbClr val="000000"/>
              </a:solidFill>
              <a:latin typeface="Trebuchet MS" panose="020B0603020202020204" pitchFamily="34" charset="0"/>
            </a:endParaRPr>
          </a:p>
        </p:txBody>
      </p:sp>
      <p:sp>
        <p:nvSpPr>
          <p:cNvPr id="7783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solidFill>
                  <a:srgbClr val="000000"/>
                </a:solidFill>
                <a:latin typeface="Trebuchet MS" panose="020B0603020202020204" pitchFamily="34" charset="0"/>
              </a:rPr>
              <a:t>Health</a:t>
            </a:r>
          </a:p>
        </p:txBody>
      </p:sp>
    </p:spTree>
    <p:extLst>
      <p:ext uri="{BB962C8B-B14F-4D97-AF65-F5344CB8AC3E}">
        <p14:creationId xmlns:p14="http://schemas.microsoft.com/office/powerpoint/2010/main" val="79121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8853"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78854"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7885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latin typeface="Trebuchet MS" panose="020B0603020202020204" pitchFamily="34" charset="0"/>
              </a:rPr>
              <a:t>Health</a:t>
            </a:r>
          </a:p>
        </p:txBody>
      </p:sp>
    </p:spTree>
    <p:extLst>
      <p:ext uri="{BB962C8B-B14F-4D97-AF65-F5344CB8AC3E}">
        <p14:creationId xmlns:p14="http://schemas.microsoft.com/office/powerpoint/2010/main" val="525909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0901"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80902"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8090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latin typeface="Trebuchet MS" panose="020B0603020202020204" pitchFamily="34" charset="0"/>
              </a:rPr>
              <a:t>Health</a:t>
            </a:r>
          </a:p>
        </p:txBody>
      </p:sp>
    </p:spTree>
    <p:extLst>
      <p:ext uri="{BB962C8B-B14F-4D97-AF65-F5344CB8AC3E}">
        <p14:creationId xmlns:p14="http://schemas.microsoft.com/office/powerpoint/2010/main" val="3216043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0901"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80902"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8090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latin typeface="Trebuchet MS" panose="020B0603020202020204" pitchFamily="34" charset="0"/>
              </a:rPr>
              <a:t>Health</a:t>
            </a:r>
          </a:p>
        </p:txBody>
      </p:sp>
    </p:spTree>
    <p:extLst>
      <p:ext uri="{BB962C8B-B14F-4D97-AF65-F5344CB8AC3E}">
        <p14:creationId xmlns:p14="http://schemas.microsoft.com/office/powerpoint/2010/main" val="2411489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8964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Rot="1" noChangeAspect="1" noChangeArrowheads="1" noTextEdit="1"/>
          </p:cNvSpPr>
          <p:nvPr>
            <p:ph type="sldImg"/>
          </p:nvPr>
        </p:nvSpPr>
        <p:spPr>
          <a:xfrm>
            <a:off x="1144588" y="685800"/>
            <a:ext cx="4572000" cy="342900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7829"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solidFill>
                  <a:srgbClr val="000000"/>
                </a:solidFill>
                <a:latin typeface="Trebuchet MS" panose="020B0603020202020204" pitchFamily="34" charset="0"/>
              </a:rPr>
              <a:t>October 2016</a:t>
            </a:r>
            <a:endParaRPr lang="en-US" i="0" dirty="0">
              <a:solidFill>
                <a:srgbClr val="000000"/>
              </a:solidFill>
              <a:latin typeface="Trebuchet MS" panose="020B0603020202020204" pitchFamily="34" charset="0"/>
            </a:endParaRPr>
          </a:p>
        </p:txBody>
      </p:sp>
      <p:sp>
        <p:nvSpPr>
          <p:cNvPr id="77830"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solidFill>
                  <a:srgbClr val="000000"/>
                </a:solidFill>
                <a:latin typeface="Trebuchet MS" panose="020B0603020202020204" pitchFamily="34" charset="0"/>
              </a:rPr>
              <a:t>HCP Resources</a:t>
            </a:r>
            <a:endParaRPr lang="en-US" i="0" dirty="0">
              <a:solidFill>
                <a:srgbClr val="000000"/>
              </a:solidFill>
              <a:latin typeface="Trebuchet MS" panose="020B0603020202020204" pitchFamily="34" charset="0"/>
            </a:endParaRPr>
          </a:p>
        </p:txBody>
      </p:sp>
      <p:sp>
        <p:nvSpPr>
          <p:cNvPr id="7783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solidFill>
                  <a:srgbClr val="000000"/>
                </a:solidFill>
                <a:latin typeface="Trebuchet MS" panose="020B0603020202020204" pitchFamily="34" charset="0"/>
              </a:rPr>
              <a:t>Health</a:t>
            </a:r>
          </a:p>
        </p:txBody>
      </p:sp>
    </p:spTree>
    <p:extLst>
      <p:ext uri="{BB962C8B-B14F-4D97-AF65-F5344CB8AC3E}">
        <p14:creationId xmlns:p14="http://schemas.microsoft.com/office/powerpoint/2010/main" val="265810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Rot="1" noChangeAspect="1" noChangeArrowheads="1" noTextEdit="1"/>
          </p:cNvSpPr>
          <p:nvPr>
            <p:ph type="sldImg"/>
          </p:nvPr>
        </p:nvSpPr>
        <p:spPr>
          <a:xfrm>
            <a:off x="1144588" y="685800"/>
            <a:ext cx="4572000" cy="34290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We identify targets, select key ecological attributes within the categories of size, condition, and landscape context, then select Indicators that are the Measurable entities used to assess the status of key ecological attributes</a:t>
            </a:r>
          </a:p>
          <a:p>
            <a:pPr eaLnBrk="1" hangingPunct="1"/>
            <a:r>
              <a:rPr lang="en-US" dirty="0">
                <a:latin typeface="Symbol" pitchFamily="18" charset="2"/>
                <a:cs typeface="Times New Roman" pitchFamily="18" charset="0"/>
              </a:rPr>
              <a:t>·</a:t>
            </a:r>
            <a:r>
              <a:rPr lang="en-US" dirty="0"/>
              <a:t>Indicator Rating Categories are described based on Criteria that objectively define an indicator into 1 of 4 categories corresponding to Poor, Fair, Good, and Very Good viability status </a:t>
            </a:r>
          </a:p>
          <a:p>
            <a:pPr eaLnBrk="1" hangingPunct="1"/>
            <a:endParaRPr lang="en-US" dirty="0"/>
          </a:p>
          <a:p>
            <a:pPr eaLnBrk="1" hangingPunct="1"/>
            <a:r>
              <a:rPr lang="en-US" dirty="0"/>
              <a:t>The guidance for defining different indicator ratings is centered on the concept of acceptable ranges of variability.  </a:t>
            </a:r>
          </a:p>
          <a:p>
            <a:pPr eaLnBrk="1" hangingPunct="1"/>
            <a:endParaRPr lang="en-US" b="1" dirty="0"/>
          </a:p>
          <a:p>
            <a:pPr eaLnBrk="1" hangingPunct="1">
              <a:buFontTx/>
              <a:buChar char="•"/>
            </a:pPr>
            <a:r>
              <a:rPr lang="en-US" dirty="0"/>
              <a:t>Indicators in a “Good” status are within an acceptable range of variation; Some intervention is required for their maintenance</a:t>
            </a:r>
          </a:p>
          <a:p>
            <a:pPr eaLnBrk="1" hangingPunct="1">
              <a:buFontTx/>
              <a:buChar char="•"/>
            </a:pPr>
            <a:r>
              <a:rPr lang="en-US" dirty="0"/>
              <a:t>Very Good is an Ecologically desirable status; Requires little intervention for maintenance</a:t>
            </a:r>
          </a:p>
          <a:p>
            <a:pPr eaLnBrk="1" hangingPunct="1">
              <a:buFontTx/>
              <a:buChar char="•"/>
            </a:pPr>
            <a:r>
              <a:rPr lang="en-US" dirty="0"/>
              <a:t>Fair status indicates a key attribute that is Outside acceptable range of variation; Requires human intervention</a:t>
            </a:r>
          </a:p>
          <a:p>
            <a:pPr eaLnBrk="1" hangingPunct="1">
              <a:buFontTx/>
              <a:buChar char="•"/>
            </a:pPr>
            <a:r>
              <a:rPr lang="en-US" dirty="0"/>
              <a:t>Poor status represents a situation where Restoration increasingly difficult and the current conditions may lead to the extirpation of the target</a:t>
            </a:r>
          </a:p>
        </p:txBody>
      </p:sp>
      <p:sp>
        <p:nvSpPr>
          <p:cNvPr id="81925"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81926"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8192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latin typeface="Trebuchet MS" panose="020B0603020202020204" pitchFamily="34" charset="0"/>
              </a:rPr>
              <a:t>Health</a:t>
            </a:r>
          </a:p>
        </p:txBody>
      </p:sp>
    </p:spTree>
    <p:extLst>
      <p:ext uri="{BB962C8B-B14F-4D97-AF65-F5344CB8AC3E}">
        <p14:creationId xmlns:p14="http://schemas.microsoft.com/office/powerpoint/2010/main" val="178786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Rot="1" noChangeAspect="1" noChangeArrowheads="1" noTextEdit="1"/>
          </p:cNvSpPr>
          <p:nvPr>
            <p:ph type="sldImg"/>
          </p:nvPr>
        </p:nvSpPr>
        <p:spPr>
          <a:xfrm>
            <a:off x="1144588" y="685800"/>
            <a:ext cx="4572000" cy="342900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7829"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solidFill>
                  <a:srgbClr val="000000"/>
                </a:solidFill>
                <a:latin typeface="Trebuchet MS" panose="020B0603020202020204" pitchFamily="34" charset="0"/>
              </a:rPr>
              <a:t>October 2016</a:t>
            </a:r>
            <a:endParaRPr lang="en-US" i="0" dirty="0">
              <a:solidFill>
                <a:srgbClr val="000000"/>
              </a:solidFill>
              <a:latin typeface="Trebuchet MS" panose="020B0603020202020204" pitchFamily="34" charset="0"/>
            </a:endParaRPr>
          </a:p>
        </p:txBody>
      </p:sp>
      <p:sp>
        <p:nvSpPr>
          <p:cNvPr id="77830"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solidFill>
                  <a:srgbClr val="000000"/>
                </a:solidFill>
                <a:latin typeface="Trebuchet MS" panose="020B0603020202020204" pitchFamily="34" charset="0"/>
              </a:rPr>
              <a:t>HCP Resources</a:t>
            </a:r>
            <a:endParaRPr lang="en-US" i="0" dirty="0">
              <a:solidFill>
                <a:srgbClr val="000000"/>
              </a:solidFill>
              <a:latin typeface="Trebuchet MS" panose="020B0603020202020204" pitchFamily="34" charset="0"/>
            </a:endParaRPr>
          </a:p>
        </p:txBody>
      </p:sp>
      <p:sp>
        <p:nvSpPr>
          <p:cNvPr id="7783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solidFill>
                  <a:srgbClr val="000000"/>
                </a:solidFill>
                <a:latin typeface="Trebuchet MS" panose="020B0603020202020204" pitchFamily="34" charset="0"/>
              </a:rPr>
              <a:t>Health</a:t>
            </a:r>
          </a:p>
        </p:txBody>
      </p:sp>
    </p:spTree>
    <p:extLst>
      <p:ext uri="{BB962C8B-B14F-4D97-AF65-F5344CB8AC3E}">
        <p14:creationId xmlns:p14="http://schemas.microsoft.com/office/powerpoint/2010/main" val="3764297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Rot="1" noChangeAspect="1" noChangeArrowheads="1" noTextEdit="1"/>
          </p:cNvSpPr>
          <p:nvPr>
            <p:ph type="sldImg"/>
          </p:nvPr>
        </p:nvSpPr>
        <p:spPr>
          <a:xfrm>
            <a:off x="1144588" y="685800"/>
            <a:ext cx="4572000" cy="342900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7829"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solidFill>
                  <a:srgbClr val="000000"/>
                </a:solidFill>
                <a:latin typeface="Trebuchet MS" panose="020B0603020202020204" pitchFamily="34" charset="0"/>
              </a:rPr>
              <a:t>October 2016</a:t>
            </a:r>
            <a:endParaRPr lang="en-US" i="0" dirty="0">
              <a:solidFill>
                <a:srgbClr val="000000"/>
              </a:solidFill>
              <a:latin typeface="Trebuchet MS" panose="020B0603020202020204" pitchFamily="34" charset="0"/>
            </a:endParaRPr>
          </a:p>
        </p:txBody>
      </p:sp>
      <p:sp>
        <p:nvSpPr>
          <p:cNvPr id="77830"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solidFill>
                  <a:srgbClr val="000000"/>
                </a:solidFill>
                <a:latin typeface="Trebuchet MS" panose="020B0603020202020204" pitchFamily="34" charset="0"/>
              </a:rPr>
              <a:t>HCP Resources</a:t>
            </a:r>
            <a:endParaRPr lang="en-US" i="0" dirty="0">
              <a:solidFill>
                <a:srgbClr val="000000"/>
              </a:solidFill>
              <a:latin typeface="Trebuchet MS" panose="020B0603020202020204" pitchFamily="34" charset="0"/>
            </a:endParaRPr>
          </a:p>
        </p:txBody>
      </p:sp>
      <p:sp>
        <p:nvSpPr>
          <p:cNvPr id="7783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solidFill>
                  <a:srgbClr val="000000"/>
                </a:solidFill>
                <a:latin typeface="Trebuchet MS" panose="020B0603020202020204" pitchFamily="34" charset="0"/>
              </a:rPr>
              <a:t>Health</a:t>
            </a:r>
          </a:p>
        </p:txBody>
      </p:sp>
    </p:spTree>
    <p:extLst>
      <p:ext uri="{BB962C8B-B14F-4D97-AF65-F5344CB8AC3E}">
        <p14:creationId xmlns:p14="http://schemas.microsoft.com/office/powerpoint/2010/main" val="243486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extLst>
      <p:ext uri="{BB962C8B-B14F-4D97-AF65-F5344CB8AC3E}">
        <p14:creationId xmlns:p14="http://schemas.microsoft.com/office/powerpoint/2010/main" val="848399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extLst>
      <p:ext uri="{BB962C8B-B14F-4D97-AF65-F5344CB8AC3E}">
        <p14:creationId xmlns:p14="http://schemas.microsoft.com/office/powerpoint/2010/main" val="2737152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5"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87046"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8704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Health</a:t>
            </a:r>
            <a:endParaRPr lang="en-US" i="0" dirty="0">
              <a:latin typeface="Trebuchet MS" panose="020B0603020202020204" pitchFamily="34" charset="0"/>
            </a:endParaRPr>
          </a:p>
        </p:txBody>
      </p:sp>
    </p:spTree>
    <p:extLst>
      <p:ext uri="{BB962C8B-B14F-4D97-AF65-F5344CB8AC3E}">
        <p14:creationId xmlns:p14="http://schemas.microsoft.com/office/powerpoint/2010/main" val="626636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2165"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92166"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9216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Health</a:t>
            </a:r>
            <a:endParaRPr lang="en-US" i="0" dirty="0">
              <a:latin typeface="Trebuchet MS" panose="020B0603020202020204" pitchFamily="34" charset="0"/>
            </a:endParaRPr>
          </a:p>
        </p:txBody>
      </p:sp>
    </p:spTree>
    <p:extLst>
      <p:ext uri="{BB962C8B-B14F-4D97-AF65-F5344CB8AC3E}">
        <p14:creationId xmlns:p14="http://schemas.microsoft.com/office/powerpoint/2010/main" val="2758012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3189"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93190"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931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Health</a:t>
            </a:r>
            <a:endParaRPr lang="en-US" i="0" dirty="0">
              <a:latin typeface="Trebuchet MS" panose="020B0603020202020204" pitchFamily="34" charset="0"/>
            </a:endParaRPr>
          </a:p>
        </p:txBody>
      </p:sp>
    </p:spTree>
    <p:extLst>
      <p:ext uri="{BB962C8B-B14F-4D97-AF65-F5344CB8AC3E}">
        <p14:creationId xmlns:p14="http://schemas.microsoft.com/office/powerpoint/2010/main" val="671449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4213"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94214"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9421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Health</a:t>
            </a:r>
            <a:endParaRPr lang="en-US" i="0" dirty="0">
              <a:latin typeface="Trebuchet MS" panose="020B0603020202020204" pitchFamily="34" charset="0"/>
            </a:endParaRPr>
          </a:p>
        </p:txBody>
      </p:sp>
    </p:spTree>
    <p:extLst>
      <p:ext uri="{BB962C8B-B14F-4D97-AF65-F5344CB8AC3E}">
        <p14:creationId xmlns:p14="http://schemas.microsoft.com/office/powerpoint/2010/main" val="1843771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
        <p:nvSpPr>
          <p:cNvPr id="1290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685817" indent="-263776" eaLnBrk="0" hangingPunct="0">
              <a:defRPr>
                <a:solidFill>
                  <a:schemeClr val="tx1"/>
                </a:solidFill>
                <a:latin typeface="Arial" charset="0"/>
              </a:defRPr>
            </a:lvl2pPr>
            <a:lvl3pPr marL="1055103" indent="-211021" eaLnBrk="0" hangingPunct="0">
              <a:defRPr>
                <a:solidFill>
                  <a:schemeClr val="tx1"/>
                </a:solidFill>
                <a:latin typeface="Arial" charset="0"/>
              </a:defRPr>
            </a:lvl3pPr>
            <a:lvl4pPr marL="1477145" indent="-211021" eaLnBrk="0" hangingPunct="0">
              <a:defRPr>
                <a:solidFill>
                  <a:schemeClr val="tx1"/>
                </a:solidFill>
                <a:latin typeface="Arial" charset="0"/>
              </a:defRPr>
            </a:lvl4pPr>
            <a:lvl5pPr marL="1899186" indent="-211021" eaLnBrk="0" hangingPunct="0">
              <a:defRPr>
                <a:solidFill>
                  <a:schemeClr val="tx1"/>
                </a:solidFill>
                <a:latin typeface="Arial" charset="0"/>
              </a:defRPr>
            </a:lvl5pPr>
            <a:lvl6pPr marL="2321227" indent="-211021" eaLnBrk="0" fontAlgn="base" hangingPunct="0">
              <a:spcBef>
                <a:spcPct val="0"/>
              </a:spcBef>
              <a:spcAft>
                <a:spcPct val="0"/>
              </a:spcAft>
              <a:defRPr>
                <a:solidFill>
                  <a:schemeClr val="tx1"/>
                </a:solidFill>
                <a:latin typeface="Arial" charset="0"/>
              </a:defRPr>
            </a:lvl6pPr>
            <a:lvl7pPr marL="2743269" indent="-211021" eaLnBrk="0" fontAlgn="base" hangingPunct="0">
              <a:spcBef>
                <a:spcPct val="0"/>
              </a:spcBef>
              <a:spcAft>
                <a:spcPct val="0"/>
              </a:spcAft>
              <a:defRPr>
                <a:solidFill>
                  <a:schemeClr val="tx1"/>
                </a:solidFill>
                <a:latin typeface="Arial" charset="0"/>
              </a:defRPr>
            </a:lvl7pPr>
            <a:lvl8pPr marL="3165310" indent="-211021" eaLnBrk="0" fontAlgn="base" hangingPunct="0">
              <a:spcBef>
                <a:spcPct val="0"/>
              </a:spcBef>
              <a:spcAft>
                <a:spcPct val="0"/>
              </a:spcAft>
              <a:defRPr>
                <a:solidFill>
                  <a:schemeClr val="tx1"/>
                </a:solidFill>
                <a:latin typeface="Arial" charset="0"/>
              </a:defRPr>
            </a:lvl8pPr>
            <a:lvl9pPr marL="3587351" indent="-211021" eaLnBrk="0" fontAlgn="base" hangingPunct="0">
              <a:spcBef>
                <a:spcPct val="0"/>
              </a:spcBef>
              <a:spcAft>
                <a:spcPct val="0"/>
              </a:spcAft>
              <a:defRPr>
                <a:solidFill>
                  <a:schemeClr val="tx1"/>
                </a:solidFill>
                <a:latin typeface="Arial" charset="0"/>
              </a:defRPr>
            </a:lvl9pPr>
          </a:lstStyle>
          <a:p>
            <a:pPr eaLnBrk="1" hangingPunct="1"/>
            <a:r>
              <a:rPr lang="en-US">
                <a:solidFill>
                  <a:prstClr val="black"/>
                </a:solidFill>
                <a:latin typeface="Trebuchet MS" panose="020B0603020202020204" pitchFamily="34" charset="0"/>
              </a:rPr>
              <a:t>October 2016</a:t>
            </a:r>
            <a:endParaRPr lang="en-US" dirty="0">
              <a:solidFill>
                <a:prstClr val="black"/>
              </a:solidFill>
              <a:latin typeface="Trebuchet MS" panose="020B0603020202020204" pitchFamily="34" charset="0"/>
            </a:endParaRPr>
          </a:p>
        </p:txBody>
      </p:sp>
      <p:sp>
        <p:nvSpPr>
          <p:cNvPr id="12903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685817" indent="-263776" eaLnBrk="0" hangingPunct="0">
              <a:defRPr>
                <a:solidFill>
                  <a:schemeClr val="tx1"/>
                </a:solidFill>
                <a:latin typeface="Arial" charset="0"/>
              </a:defRPr>
            </a:lvl2pPr>
            <a:lvl3pPr marL="1055103" indent="-211021" eaLnBrk="0" hangingPunct="0">
              <a:defRPr>
                <a:solidFill>
                  <a:schemeClr val="tx1"/>
                </a:solidFill>
                <a:latin typeface="Arial" charset="0"/>
              </a:defRPr>
            </a:lvl3pPr>
            <a:lvl4pPr marL="1477145" indent="-211021" eaLnBrk="0" hangingPunct="0">
              <a:defRPr>
                <a:solidFill>
                  <a:schemeClr val="tx1"/>
                </a:solidFill>
                <a:latin typeface="Arial" charset="0"/>
              </a:defRPr>
            </a:lvl4pPr>
            <a:lvl5pPr marL="1899186" indent="-211021" eaLnBrk="0" hangingPunct="0">
              <a:defRPr>
                <a:solidFill>
                  <a:schemeClr val="tx1"/>
                </a:solidFill>
                <a:latin typeface="Arial" charset="0"/>
              </a:defRPr>
            </a:lvl5pPr>
            <a:lvl6pPr marL="2321227" indent="-211021" eaLnBrk="0" fontAlgn="base" hangingPunct="0">
              <a:spcBef>
                <a:spcPct val="0"/>
              </a:spcBef>
              <a:spcAft>
                <a:spcPct val="0"/>
              </a:spcAft>
              <a:defRPr>
                <a:solidFill>
                  <a:schemeClr val="tx1"/>
                </a:solidFill>
                <a:latin typeface="Arial" charset="0"/>
              </a:defRPr>
            </a:lvl6pPr>
            <a:lvl7pPr marL="2743269" indent="-211021" eaLnBrk="0" fontAlgn="base" hangingPunct="0">
              <a:spcBef>
                <a:spcPct val="0"/>
              </a:spcBef>
              <a:spcAft>
                <a:spcPct val="0"/>
              </a:spcAft>
              <a:defRPr>
                <a:solidFill>
                  <a:schemeClr val="tx1"/>
                </a:solidFill>
                <a:latin typeface="Arial" charset="0"/>
              </a:defRPr>
            </a:lvl7pPr>
            <a:lvl8pPr marL="3165310" indent="-211021" eaLnBrk="0" fontAlgn="base" hangingPunct="0">
              <a:spcBef>
                <a:spcPct val="0"/>
              </a:spcBef>
              <a:spcAft>
                <a:spcPct val="0"/>
              </a:spcAft>
              <a:defRPr>
                <a:solidFill>
                  <a:schemeClr val="tx1"/>
                </a:solidFill>
                <a:latin typeface="Arial" charset="0"/>
              </a:defRPr>
            </a:lvl8pPr>
            <a:lvl9pPr marL="3587351" indent="-211021" eaLnBrk="0" fontAlgn="base" hangingPunct="0">
              <a:spcBef>
                <a:spcPct val="0"/>
              </a:spcBef>
              <a:spcAft>
                <a:spcPct val="0"/>
              </a:spcAft>
              <a:defRPr>
                <a:solidFill>
                  <a:schemeClr val="tx1"/>
                </a:solidFill>
                <a:latin typeface="Arial" charset="0"/>
              </a:defRPr>
            </a:lvl9pPr>
          </a:lstStyle>
          <a:p>
            <a:pPr eaLnBrk="1" hangingPunct="1"/>
            <a:r>
              <a:rPr lang="en-AU">
                <a:solidFill>
                  <a:prstClr val="black"/>
                </a:solidFill>
                <a:latin typeface="Trebuchet MS" panose="020B0603020202020204" pitchFamily="34" charset="0"/>
              </a:rPr>
              <a:t>HCP Resources</a:t>
            </a:r>
            <a:endParaRPr lang="en-US" dirty="0">
              <a:solidFill>
                <a:prstClr val="black"/>
              </a:solidFill>
              <a:latin typeface="Trebuchet MS" panose="020B0603020202020204" pitchFamily="34" charset="0"/>
            </a:endParaRPr>
          </a:p>
        </p:txBody>
      </p:sp>
      <p:sp>
        <p:nvSpPr>
          <p:cNvPr id="129031"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685817" indent="-263776" eaLnBrk="0" hangingPunct="0">
              <a:defRPr>
                <a:solidFill>
                  <a:schemeClr val="tx1"/>
                </a:solidFill>
                <a:latin typeface="Arial" charset="0"/>
              </a:defRPr>
            </a:lvl2pPr>
            <a:lvl3pPr marL="1055103" indent="-211021" eaLnBrk="0" hangingPunct="0">
              <a:defRPr>
                <a:solidFill>
                  <a:schemeClr val="tx1"/>
                </a:solidFill>
                <a:latin typeface="Arial" charset="0"/>
              </a:defRPr>
            </a:lvl3pPr>
            <a:lvl4pPr marL="1477145" indent="-211021" eaLnBrk="0" hangingPunct="0">
              <a:defRPr>
                <a:solidFill>
                  <a:schemeClr val="tx1"/>
                </a:solidFill>
                <a:latin typeface="Arial" charset="0"/>
              </a:defRPr>
            </a:lvl4pPr>
            <a:lvl5pPr marL="1899186" indent="-211021" eaLnBrk="0" hangingPunct="0">
              <a:defRPr>
                <a:solidFill>
                  <a:schemeClr val="tx1"/>
                </a:solidFill>
                <a:latin typeface="Arial" charset="0"/>
              </a:defRPr>
            </a:lvl5pPr>
            <a:lvl6pPr marL="2321227" indent="-211021" eaLnBrk="0" fontAlgn="base" hangingPunct="0">
              <a:spcBef>
                <a:spcPct val="0"/>
              </a:spcBef>
              <a:spcAft>
                <a:spcPct val="0"/>
              </a:spcAft>
              <a:defRPr>
                <a:solidFill>
                  <a:schemeClr val="tx1"/>
                </a:solidFill>
                <a:latin typeface="Arial" charset="0"/>
              </a:defRPr>
            </a:lvl6pPr>
            <a:lvl7pPr marL="2743269" indent="-211021" eaLnBrk="0" fontAlgn="base" hangingPunct="0">
              <a:spcBef>
                <a:spcPct val="0"/>
              </a:spcBef>
              <a:spcAft>
                <a:spcPct val="0"/>
              </a:spcAft>
              <a:defRPr>
                <a:solidFill>
                  <a:schemeClr val="tx1"/>
                </a:solidFill>
                <a:latin typeface="Arial" charset="0"/>
              </a:defRPr>
            </a:lvl7pPr>
            <a:lvl8pPr marL="3165310" indent="-211021" eaLnBrk="0" fontAlgn="base" hangingPunct="0">
              <a:spcBef>
                <a:spcPct val="0"/>
              </a:spcBef>
              <a:spcAft>
                <a:spcPct val="0"/>
              </a:spcAft>
              <a:defRPr>
                <a:solidFill>
                  <a:schemeClr val="tx1"/>
                </a:solidFill>
                <a:latin typeface="Arial" charset="0"/>
              </a:defRPr>
            </a:lvl8pPr>
            <a:lvl9pPr marL="3587351" indent="-211021" eaLnBrk="0" fontAlgn="base" hangingPunct="0">
              <a:spcBef>
                <a:spcPct val="0"/>
              </a:spcBef>
              <a:spcAft>
                <a:spcPct val="0"/>
              </a:spcAft>
              <a:defRPr>
                <a:solidFill>
                  <a:schemeClr val="tx1"/>
                </a:solidFill>
                <a:latin typeface="Arial" charset="0"/>
              </a:defRPr>
            </a:lvl9pPr>
          </a:lstStyle>
          <a:p>
            <a:pPr eaLnBrk="1" hangingPunct="1"/>
            <a:r>
              <a:rPr lang="en-US">
                <a:solidFill>
                  <a:prstClr val="black"/>
                </a:solidFill>
                <a:latin typeface="Trebuchet MS" panose="020B0603020202020204" pitchFamily="34" charset="0"/>
              </a:rPr>
              <a:t>Health</a:t>
            </a:r>
            <a:endParaRPr lang="en-US" dirty="0">
              <a:solidFill>
                <a:prstClr val="black"/>
              </a:solidFill>
              <a:latin typeface="Trebuchet MS" panose="020B0603020202020204" pitchFamily="34" charset="0"/>
            </a:endParaRPr>
          </a:p>
        </p:txBody>
      </p:sp>
    </p:spTree>
    <p:extLst>
      <p:ext uri="{BB962C8B-B14F-4D97-AF65-F5344CB8AC3E}">
        <p14:creationId xmlns:p14="http://schemas.microsoft.com/office/powerpoint/2010/main" val="747251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extLst>
      <p:ext uri="{BB962C8B-B14F-4D97-AF65-F5344CB8AC3E}">
        <p14:creationId xmlns:p14="http://schemas.microsoft.com/office/powerpoint/2010/main" val="4050350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extLst>
      <p:ext uri="{BB962C8B-B14F-4D97-AF65-F5344CB8AC3E}">
        <p14:creationId xmlns:p14="http://schemas.microsoft.com/office/powerpoint/2010/main" val="3682341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extLst>
      <p:ext uri="{BB962C8B-B14F-4D97-AF65-F5344CB8AC3E}">
        <p14:creationId xmlns:p14="http://schemas.microsoft.com/office/powerpoint/2010/main" val="1096131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extLst>
      <p:ext uri="{BB962C8B-B14F-4D97-AF65-F5344CB8AC3E}">
        <p14:creationId xmlns:p14="http://schemas.microsoft.com/office/powerpoint/2010/main" val="332010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066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solidFill>
                  <a:srgbClr val="000000"/>
                </a:solidFill>
                <a:latin typeface="Trebuchet MS" panose="020B0603020202020204" pitchFamily="34" charset="0"/>
              </a:rPr>
              <a:t>October 2016</a:t>
            </a:r>
            <a:endParaRPr lang="en-US" i="0" dirty="0">
              <a:solidFill>
                <a:srgbClr val="000000"/>
              </a:solidFill>
              <a:latin typeface="Trebuchet MS" panose="020B0603020202020204" pitchFamily="34" charset="0"/>
            </a:endParaRPr>
          </a:p>
        </p:txBody>
      </p:sp>
      <p:sp>
        <p:nvSpPr>
          <p:cNvPr id="7066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solidFill>
                  <a:srgbClr val="000000"/>
                </a:solidFill>
                <a:latin typeface="Trebuchet MS" panose="020B0603020202020204" pitchFamily="34" charset="0"/>
              </a:rPr>
              <a:t>HCP Resources</a:t>
            </a:r>
            <a:endParaRPr lang="en-US" i="0" dirty="0">
              <a:solidFill>
                <a:srgbClr val="000000"/>
              </a:solidFill>
              <a:latin typeface="Trebuchet MS" panose="020B0603020202020204" pitchFamily="34" charset="0"/>
            </a:endParaRPr>
          </a:p>
        </p:txBody>
      </p:sp>
      <p:sp>
        <p:nvSpPr>
          <p:cNvPr id="70663"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solidFill>
                  <a:srgbClr val="000000"/>
                </a:solidFill>
                <a:latin typeface="Trebuchet MS" panose="020B0603020202020204" pitchFamily="34" charset="0"/>
              </a:rPr>
              <a:t>Health</a:t>
            </a:r>
            <a:endParaRPr lang="en-US" i="0"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1188915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extLst>
      <p:ext uri="{BB962C8B-B14F-4D97-AF65-F5344CB8AC3E}">
        <p14:creationId xmlns:p14="http://schemas.microsoft.com/office/powerpoint/2010/main" val="2368573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extLst>
      <p:ext uri="{BB962C8B-B14F-4D97-AF65-F5344CB8AC3E}">
        <p14:creationId xmlns:p14="http://schemas.microsoft.com/office/powerpoint/2010/main" val="3072450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Health</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October 2016</a:t>
            </a:r>
          </a:p>
        </p:txBody>
      </p:sp>
      <p:sp>
        <p:nvSpPr>
          <p:cNvPr id="6" name="Footer Placeholder 5"/>
          <p:cNvSpPr>
            <a:spLocks noGrp="1"/>
          </p:cNvSpPr>
          <p:nvPr>
            <p:ph type="ft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sysClr val="windowText" lastClr="000000"/>
                </a:solidFill>
                <a:effectLst/>
                <a:uLnTx/>
                <a:uFillTx/>
              </a:rPr>
              <a:t>HCP Resources</a:t>
            </a: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4284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168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solidFill>
                  <a:srgbClr val="000000"/>
                </a:solidFill>
                <a:latin typeface="Trebuchet MS" panose="020B0603020202020204" pitchFamily="34" charset="0"/>
              </a:rPr>
              <a:t>October 2016</a:t>
            </a:r>
            <a:endParaRPr lang="en-US" i="0" dirty="0">
              <a:solidFill>
                <a:srgbClr val="000000"/>
              </a:solidFill>
              <a:latin typeface="Trebuchet MS" panose="020B0603020202020204" pitchFamily="34" charset="0"/>
            </a:endParaRPr>
          </a:p>
        </p:txBody>
      </p:sp>
      <p:sp>
        <p:nvSpPr>
          <p:cNvPr id="7168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solidFill>
                  <a:srgbClr val="000000"/>
                </a:solidFill>
                <a:latin typeface="Trebuchet MS" panose="020B0603020202020204" pitchFamily="34" charset="0"/>
              </a:rPr>
              <a:t>HCP Resources</a:t>
            </a:r>
            <a:endParaRPr lang="en-US" i="0" dirty="0">
              <a:solidFill>
                <a:srgbClr val="000000"/>
              </a:solidFill>
              <a:latin typeface="Trebuchet MS" panose="020B0603020202020204" pitchFamily="34" charset="0"/>
            </a:endParaRPr>
          </a:p>
        </p:txBody>
      </p:sp>
      <p:sp>
        <p:nvSpPr>
          <p:cNvPr id="71687"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solidFill>
                  <a:srgbClr val="000000"/>
                </a:solidFill>
                <a:latin typeface="Trebuchet MS" panose="020B0603020202020204" pitchFamily="34" charset="0"/>
              </a:rPr>
              <a:t>Health</a:t>
            </a:r>
            <a:endParaRPr lang="en-US" i="0"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1357130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2709"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72710"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7271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Health</a:t>
            </a:r>
            <a:endParaRPr lang="en-US" i="0" dirty="0">
              <a:latin typeface="Trebuchet MS" panose="020B0603020202020204" pitchFamily="34" charset="0"/>
            </a:endParaRPr>
          </a:p>
        </p:txBody>
      </p:sp>
    </p:spTree>
    <p:extLst>
      <p:ext uri="{BB962C8B-B14F-4D97-AF65-F5344CB8AC3E}">
        <p14:creationId xmlns:p14="http://schemas.microsoft.com/office/powerpoint/2010/main" val="3249510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2709"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72710"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7271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Health</a:t>
            </a:r>
            <a:endParaRPr lang="en-US" i="0" dirty="0">
              <a:latin typeface="Trebuchet MS" panose="020B0603020202020204" pitchFamily="34" charset="0"/>
            </a:endParaRPr>
          </a:p>
        </p:txBody>
      </p:sp>
    </p:spTree>
    <p:extLst>
      <p:ext uri="{BB962C8B-B14F-4D97-AF65-F5344CB8AC3E}">
        <p14:creationId xmlns:p14="http://schemas.microsoft.com/office/powerpoint/2010/main" val="3014911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3733"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73734"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7373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latin typeface="Trebuchet MS" panose="020B0603020202020204" pitchFamily="34" charset="0"/>
              </a:rPr>
              <a:t>Health</a:t>
            </a:r>
          </a:p>
        </p:txBody>
      </p:sp>
    </p:spTree>
    <p:extLst>
      <p:ext uri="{BB962C8B-B14F-4D97-AF65-F5344CB8AC3E}">
        <p14:creationId xmlns:p14="http://schemas.microsoft.com/office/powerpoint/2010/main" val="90554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4757"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74758"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7475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latin typeface="Trebuchet MS" panose="020B0603020202020204" pitchFamily="34" charset="0"/>
              </a:rPr>
              <a:t>Health</a:t>
            </a:r>
          </a:p>
        </p:txBody>
      </p:sp>
    </p:spTree>
    <p:extLst>
      <p:ext uri="{BB962C8B-B14F-4D97-AF65-F5344CB8AC3E}">
        <p14:creationId xmlns:p14="http://schemas.microsoft.com/office/powerpoint/2010/main" val="5764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Don’t “worry” about these categories or obsess about whether something belongs in one category or another.</a:t>
            </a:r>
          </a:p>
          <a:p>
            <a:pPr eaLnBrk="1" hangingPunct="1"/>
            <a:endParaRPr lang="en-US"/>
          </a:p>
          <a:p>
            <a:pPr eaLnBrk="1" hangingPunct="1"/>
            <a:r>
              <a:rPr lang="en-US"/>
              <a:t>We just use these to prompt and organize our ideas.  </a:t>
            </a:r>
          </a:p>
        </p:txBody>
      </p:sp>
      <p:sp>
        <p:nvSpPr>
          <p:cNvPr id="75781"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a:latin typeface="Trebuchet MS" panose="020B0603020202020204" pitchFamily="34" charset="0"/>
              </a:rPr>
              <a:t>October 2016</a:t>
            </a:r>
            <a:endParaRPr lang="en-US" i="0" dirty="0">
              <a:latin typeface="Trebuchet MS" panose="020B0603020202020204" pitchFamily="34" charset="0"/>
            </a:endParaRPr>
          </a:p>
        </p:txBody>
      </p:sp>
      <p:sp>
        <p:nvSpPr>
          <p:cNvPr id="75782"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AU" i="0">
                <a:latin typeface="Trebuchet MS" panose="020B0603020202020204" pitchFamily="34" charset="0"/>
              </a:rPr>
              <a:t>HCP Resources</a:t>
            </a:r>
            <a:endParaRPr lang="en-US" i="0" dirty="0">
              <a:latin typeface="Trebuchet MS" panose="020B0603020202020204" pitchFamily="34" charset="0"/>
            </a:endParaRPr>
          </a:p>
        </p:txBody>
      </p:sp>
      <p:sp>
        <p:nvSpPr>
          <p:cNvPr id="7578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US" i="0" dirty="0">
                <a:latin typeface="Trebuchet MS" panose="020B0603020202020204" pitchFamily="34" charset="0"/>
              </a:rPr>
              <a:t>Health</a:t>
            </a:r>
          </a:p>
        </p:txBody>
      </p:sp>
    </p:spTree>
    <p:extLst>
      <p:ext uri="{BB962C8B-B14F-4D97-AF65-F5344CB8AC3E}">
        <p14:creationId xmlns:p14="http://schemas.microsoft.com/office/powerpoint/2010/main" val="3080460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noAutofit/>
          </a:bodyPr>
          <a:lstStyle>
            <a:lvl1pPr>
              <a:defRPr sz="5400" b="1">
                <a:solidFill>
                  <a:schemeClr val="bg1"/>
                </a:solidFill>
                <a:latin typeface="Trebuchet MS" panose="020B0603020202020204" pitchFamily="34" charset="0"/>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000">
                <a:solidFill>
                  <a:schemeClr val="bg1"/>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Tree>
    <p:extLst>
      <p:ext uri="{BB962C8B-B14F-4D97-AF65-F5344CB8AC3E}">
        <p14:creationId xmlns:p14="http://schemas.microsoft.com/office/powerpoint/2010/main" val="3037160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i="1">
                <a:latin typeface="Trebuchet MS" panose="020B0603020202020204" pitchFamily="34" charset="0"/>
              </a:defRPr>
            </a:lvl1pPr>
          </a:lstStyle>
          <a:p>
            <a:pPr>
              <a:defRPr/>
            </a:pPr>
            <a:fld id="{03DE74B6-E91E-418E-AEAC-87FDB061520A}" type="datetimeFigureOut">
              <a:rPr lang="en-AU" smtClean="0"/>
              <a:pPr>
                <a:defRPr/>
              </a:pPr>
              <a:t>31/01/2017</a:t>
            </a:fld>
            <a:endParaRPr lang="en-AU" dirty="0"/>
          </a:p>
        </p:txBody>
      </p:sp>
      <p:sp>
        <p:nvSpPr>
          <p:cNvPr id="5" name="Footer Placeholder 4"/>
          <p:cNvSpPr>
            <a:spLocks noGrp="1"/>
          </p:cNvSpPr>
          <p:nvPr>
            <p:ph type="ftr" sz="quarter" idx="11"/>
          </p:nvPr>
        </p:nvSpPr>
        <p:spPr/>
        <p:txBody>
          <a:bodyPr/>
          <a:lstStyle>
            <a:lvl1pPr>
              <a:defRPr i="1">
                <a:latin typeface="Trebuchet MS" panose="020B0603020202020204" pitchFamily="34" charset="0"/>
              </a:defRPr>
            </a:lvl1pPr>
          </a:lstStyle>
          <a:p>
            <a:pPr>
              <a:defRPr/>
            </a:pPr>
            <a:endParaRPr lang="en-AU" dirty="0"/>
          </a:p>
        </p:txBody>
      </p:sp>
      <p:sp>
        <p:nvSpPr>
          <p:cNvPr id="6" name="Slide Number Placeholder 5"/>
          <p:cNvSpPr>
            <a:spLocks noGrp="1"/>
          </p:cNvSpPr>
          <p:nvPr>
            <p:ph type="sldNum" sz="quarter" idx="12"/>
          </p:nvPr>
        </p:nvSpPr>
        <p:spPr/>
        <p:txBody>
          <a:bodyPr/>
          <a:lstStyle>
            <a:lvl1pPr>
              <a:defRPr i="1">
                <a:latin typeface="Trebuchet MS" panose="020B0603020202020204" pitchFamily="34" charset="0"/>
              </a:defRPr>
            </a:lvl1pPr>
          </a:lstStyle>
          <a:p>
            <a:pPr>
              <a:defRPr/>
            </a:pPr>
            <a:fld id="{90F0F1A1-09CE-4696-8AF8-62F9A9905A75}" type="slidenum">
              <a:rPr lang="en-AU" smtClean="0"/>
              <a:pPr>
                <a:defRPr/>
              </a:pPr>
              <a:t>‹#›</a:t>
            </a:fld>
            <a:endParaRPr lang="en-AU" dirty="0"/>
          </a:p>
        </p:txBody>
      </p:sp>
    </p:spTree>
    <p:extLst>
      <p:ext uri="{BB962C8B-B14F-4D97-AF65-F5344CB8AC3E}">
        <p14:creationId xmlns:p14="http://schemas.microsoft.com/office/powerpoint/2010/main" val="320741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i="1">
                <a:latin typeface="Trebuchet MS" panose="020B0603020202020204" pitchFamily="34" charset="0"/>
              </a:defRPr>
            </a:lvl1pPr>
          </a:lstStyle>
          <a:p>
            <a:pPr>
              <a:defRPr/>
            </a:pPr>
            <a:fld id="{DA1EA494-168E-4D50-9C79-6F922858301B}" type="datetimeFigureOut">
              <a:rPr lang="en-AU" smtClean="0"/>
              <a:pPr>
                <a:defRPr/>
              </a:pPr>
              <a:t>31/01/2017</a:t>
            </a:fld>
            <a:endParaRPr lang="en-AU" dirty="0"/>
          </a:p>
        </p:txBody>
      </p:sp>
      <p:sp>
        <p:nvSpPr>
          <p:cNvPr id="5" name="Footer Placeholder 4"/>
          <p:cNvSpPr>
            <a:spLocks noGrp="1"/>
          </p:cNvSpPr>
          <p:nvPr>
            <p:ph type="ftr" sz="quarter" idx="11"/>
          </p:nvPr>
        </p:nvSpPr>
        <p:spPr/>
        <p:txBody>
          <a:bodyPr/>
          <a:lstStyle>
            <a:lvl1pPr>
              <a:defRPr i="1">
                <a:latin typeface="Trebuchet MS" panose="020B0603020202020204" pitchFamily="34" charset="0"/>
              </a:defRPr>
            </a:lvl1pPr>
          </a:lstStyle>
          <a:p>
            <a:pPr>
              <a:defRPr/>
            </a:pPr>
            <a:endParaRPr lang="en-AU" dirty="0"/>
          </a:p>
        </p:txBody>
      </p:sp>
      <p:sp>
        <p:nvSpPr>
          <p:cNvPr id="6" name="Slide Number Placeholder 5"/>
          <p:cNvSpPr>
            <a:spLocks noGrp="1"/>
          </p:cNvSpPr>
          <p:nvPr>
            <p:ph type="sldNum" sz="quarter" idx="12"/>
          </p:nvPr>
        </p:nvSpPr>
        <p:spPr/>
        <p:txBody>
          <a:bodyPr/>
          <a:lstStyle>
            <a:lvl1pPr>
              <a:defRPr i="1">
                <a:latin typeface="Trebuchet MS" panose="020B0603020202020204" pitchFamily="34" charset="0"/>
              </a:defRPr>
            </a:lvl1pPr>
          </a:lstStyle>
          <a:p>
            <a:pPr>
              <a:defRPr/>
            </a:pPr>
            <a:fld id="{A4976C62-2CE5-4319-A931-31E4CBDD7BBD}" type="slidenum">
              <a:rPr lang="en-AU" smtClean="0"/>
              <a:pPr>
                <a:defRPr/>
              </a:pPr>
              <a:t>‹#›</a:t>
            </a:fld>
            <a:endParaRPr lang="en-AU" dirty="0"/>
          </a:p>
        </p:txBody>
      </p:sp>
    </p:spTree>
    <p:extLst>
      <p:ext uri="{BB962C8B-B14F-4D97-AF65-F5344CB8AC3E}">
        <p14:creationId xmlns:p14="http://schemas.microsoft.com/office/powerpoint/2010/main" val="266565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i="1">
                <a:latin typeface="Trebuchet MS" panose="020B0603020202020204" pitchFamily="34" charset="0"/>
              </a:defRPr>
            </a:lvl1pPr>
          </a:lstStyle>
          <a:p>
            <a:pPr>
              <a:defRPr/>
            </a:pPr>
            <a:fld id="{1BAF433A-7483-4B03-89B9-0D8FEFBDC7FA}" type="datetimeFigureOut">
              <a:rPr lang="en-AU" smtClean="0"/>
              <a:pPr>
                <a:defRPr/>
              </a:pPr>
              <a:t>31/01/2017</a:t>
            </a:fld>
            <a:endParaRPr lang="en-AU" dirty="0"/>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Trebuchet MS" panose="020B0603020202020204" pitchFamily="34" charset="0"/>
              </a:defRPr>
            </a:lvl1pPr>
          </a:lstStyle>
          <a:p>
            <a:pPr>
              <a:defRPr/>
            </a:pPr>
            <a:endParaRPr lang="en-AU"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Trebuchet MS" panose="020B0603020202020204" pitchFamily="34" charset="0"/>
              </a:defRPr>
            </a:lvl1pPr>
          </a:lstStyle>
          <a:p>
            <a:pPr>
              <a:defRPr/>
            </a:pPr>
            <a:fld id="{CB318B79-EC37-47CD-B0A8-01ED8976D499}" type="slidenum">
              <a:rPr lang="en-AU" smtClean="0"/>
              <a:pPr>
                <a:defRPr/>
              </a:pPr>
              <a:t>‹#›</a:t>
            </a:fld>
            <a:endParaRPr lang="en-AU" dirty="0"/>
          </a:p>
        </p:txBody>
      </p:sp>
    </p:spTree>
    <p:extLst>
      <p:ext uri="{BB962C8B-B14F-4D97-AF65-F5344CB8AC3E}">
        <p14:creationId xmlns:p14="http://schemas.microsoft.com/office/powerpoint/2010/main" val="423886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2667000"/>
            <a:ext cx="3660775"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3624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667000"/>
            <a:ext cx="3659188"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6388" y="2667000"/>
            <a:ext cx="3660775"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505130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838200" y="2667000"/>
            <a:ext cx="7472363" cy="1484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8200" y="4303713"/>
            <a:ext cx="7472363"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514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371600"/>
            <a:ext cx="8229600" cy="4418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378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able Placeholder 2"/>
          <p:cNvSpPr>
            <a:spLocks noGrp="1"/>
          </p:cNvSpPr>
          <p:nvPr>
            <p:ph type="tbl" idx="1"/>
          </p:nvPr>
        </p:nvSpPr>
        <p:spPr>
          <a:xfrm>
            <a:off x="838200" y="2667000"/>
            <a:ext cx="7472363" cy="3122613"/>
          </a:xfrm>
        </p:spPr>
        <p:txBody>
          <a:bodyPr rtlCol="0">
            <a:normAutofit/>
          </a:bodyPr>
          <a:lstStyle/>
          <a:p>
            <a:pPr lvl="0"/>
            <a:endParaRPr lang="en-US" noProof="0"/>
          </a:p>
        </p:txBody>
      </p:sp>
    </p:spTree>
    <p:extLst>
      <p:ext uri="{BB962C8B-B14F-4D97-AF65-F5344CB8AC3E}">
        <p14:creationId xmlns:p14="http://schemas.microsoft.com/office/powerpoint/2010/main" val="772911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704" r="7407"/>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noAutofit/>
          </a:bodyPr>
          <a:lstStyle>
            <a:lvl1pPr>
              <a:defRPr sz="5400" b="1">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Tree>
    <p:extLst>
      <p:ext uri="{BB962C8B-B14F-4D97-AF65-F5344CB8AC3E}">
        <p14:creationId xmlns:p14="http://schemas.microsoft.com/office/powerpoint/2010/main" val="957424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31/01/2017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graphicFrame>
        <p:nvGraphicFramePr>
          <p:cNvPr id="7" name="Table 6"/>
          <p:cNvGraphicFramePr>
            <a:graphicFrameLocks noGrp="1"/>
          </p:cNvGraphicFramePr>
          <p:nvPr userDrawn="1">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xmlns="" val="20000"/>
                    </a:ext>
                  </a:extLst>
                </a:gridCol>
                <a:gridCol w="6290619">
                  <a:extLst>
                    <a:ext uri="{9D8B030D-6E8A-4147-A177-3AD203B41FA5}">
                      <a16:colId xmlns:a16="http://schemas.microsoft.com/office/drawing/2014/main" xmlns="" val="20001"/>
                    </a:ext>
                  </a:extLst>
                </a:gridCol>
              </a:tblGrid>
              <a:tr h="476758">
                <a:tc gridSpan="2">
                  <a:txBody>
                    <a:bodyPr/>
                    <a:lstStyle/>
                    <a:p>
                      <a:pPr algn="l"/>
                      <a:endParaRPr lang="en-AU" sz="2400" b="0" dirty="0">
                        <a:solidFill>
                          <a:schemeClr val="bg1"/>
                        </a:solidFill>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xmlns="" val="10000"/>
                  </a:ext>
                </a:extLst>
              </a:tr>
              <a:tr h="701167">
                <a:tc>
                  <a:txBody>
                    <a:bodyPr/>
                    <a:lstStyle/>
                    <a:p>
                      <a:pPr algn="ctr"/>
                      <a:endParaRPr lang="en-AU" sz="3600" b="1" dirty="0">
                        <a:solidFill>
                          <a:schemeClr val="tx1"/>
                        </a:solidFill>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xmlns="" val="10001"/>
                  </a:ext>
                </a:extLst>
              </a:tr>
            </a:tbl>
          </a:graphicData>
        </a:graphic>
      </p:graphicFrame>
      <p:sp>
        <p:nvSpPr>
          <p:cNvPr id="1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9"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21" name="Text Placeholder 20"/>
          <p:cNvSpPr>
            <a:spLocks noGrp="1"/>
          </p:cNvSpPr>
          <p:nvPr>
            <p:ph type="body" sz="quarter" idx="15" hasCustomPrompt="1"/>
          </p:nvPr>
        </p:nvSpPr>
        <p:spPr>
          <a:xfrm>
            <a:off x="2852738" y="501101"/>
            <a:ext cx="6291262" cy="646113"/>
          </a:xfrm>
        </p:spPr>
        <p:txBody>
          <a:bodyPr>
            <a:noAutofit/>
          </a:bodyPr>
          <a:lstStyle>
            <a:lvl1pPr marL="0" indent="0" algn="l" defTabSz="914400" rtl="0" eaLnBrk="1" fontAlgn="base" latinLnBrk="0" hangingPunct="1">
              <a:spcBef>
                <a:spcPct val="0"/>
              </a:spcBef>
              <a:spcAft>
                <a:spcPct val="0"/>
              </a:spcAft>
              <a:buNone/>
              <a:defRPr lang="en-US" sz="3600" kern="1200" dirty="0" smtClean="0">
                <a:solidFill>
                  <a:schemeClr val="tx1"/>
                </a:solidFill>
                <a:latin typeface="Trebuchet MS" panose="020B0603020202020204" pitchFamily="34" charset="0"/>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197273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xmlns="" val="20000"/>
                    </a:ext>
                  </a:extLst>
                </a:gridCol>
                <a:gridCol w="6290619">
                  <a:extLst>
                    <a:ext uri="{9D8B030D-6E8A-4147-A177-3AD203B41FA5}">
                      <a16:colId xmlns:a16="http://schemas.microsoft.com/office/drawing/2014/main" xmlns=""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xmlns=""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xmlns="" val="10001"/>
                  </a:ext>
                </a:extLst>
              </a:tr>
            </a:tbl>
          </a:graphicData>
        </a:graphic>
      </p:graphicFrame>
      <p:sp>
        <p:nvSpPr>
          <p:cNvPr id="3" name="Content Placeholder 2"/>
          <p:cNvSpPr>
            <a:spLocks noGrp="1"/>
          </p:cNvSpPr>
          <p:nvPr>
            <p:ph idx="1"/>
          </p:nvPr>
        </p:nvSpPr>
        <p:spPr/>
        <p:txBody>
          <a:bodyPr/>
          <a:lstStyle>
            <a:lvl1pPr>
              <a:defRPr sz="3000">
                <a:latin typeface="Trebuchet MS" panose="020B0603020202020204" pitchFamily="34" charset="0"/>
              </a:defRPr>
            </a:lvl1pPr>
            <a:lvl2pPr>
              <a:defRPr sz="2600">
                <a:latin typeface="Trebuchet MS" panose="020B0603020202020204" pitchFamily="34" charset="0"/>
              </a:defRPr>
            </a:lvl2pPr>
            <a:lvl3pPr>
              <a:defRPr sz="2200">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ext Placeholder 16"/>
          <p:cNvSpPr>
            <a:spLocks noGrp="1"/>
          </p:cNvSpPr>
          <p:nvPr>
            <p:ph type="body" sz="quarter" idx="13"/>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Master text styles</a:t>
            </a:r>
          </a:p>
        </p:txBody>
      </p:sp>
      <p:sp>
        <p:nvSpPr>
          <p:cNvPr id="19" name="Text Placeholder 18"/>
          <p:cNvSpPr>
            <a:spLocks noGrp="1"/>
          </p:cNvSpPr>
          <p:nvPr>
            <p:ph type="body" sz="quarter" idx="14"/>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Click to edit Master text styles</a:t>
            </a:r>
          </a:p>
        </p:txBody>
      </p:sp>
      <p:sp>
        <p:nvSpPr>
          <p:cNvPr id="21" name="Text Placeholder 20"/>
          <p:cNvSpPr>
            <a:spLocks noGrp="1"/>
          </p:cNvSpPr>
          <p:nvPr>
            <p:ph type="body" sz="quarter" idx="15"/>
          </p:nvPr>
        </p:nvSpPr>
        <p:spPr>
          <a:xfrm>
            <a:off x="2852738" y="501101"/>
            <a:ext cx="6291262" cy="646113"/>
          </a:xfrm>
        </p:spPr>
        <p:txBody>
          <a:bodyPr>
            <a:noAutofit/>
          </a:bodyPr>
          <a:lstStyle>
            <a:lvl1pPr marL="0" indent="0" algn="l" defTabSz="914400" rtl="0" eaLnBrk="1" fontAlgn="base" latinLnBrk="0" hangingPunct="1">
              <a:spcBef>
                <a:spcPct val="0"/>
              </a:spcBef>
              <a:spcAft>
                <a:spcPct val="0"/>
              </a:spcAft>
              <a:buNone/>
              <a:defRPr lang="en-US" sz="3200" kern="1200" dirty="0" smtClean="0">
                <a:solidFill>
                  <a:schemeClr val="tx1"/>
                </a:solidFill>
                <a:latin typeface="Trebuchet MS" panose="020B0603020202020204" pitchFamily="34" charset="0"/>
                <a:ea typeface="+mn-ea"/>
                <a:cs typeface="+mn-cs"/>
              </a:defRPr>
            </a:lvl1pPr>
          </a:lstStyle>
          <a:p>
            <a:pPr lvl="0"/>
            <a:r>
              <a:rPr lang="en-US" dirty="0"/>
              <a:t>Click to edit Master text styles</a:t>
            </a:r>
          </a:p>
        </p:txBody>
      </p:sp>
      <p:sp>
        <p:nvSpPr>
          <p:cNvPr id="7" name="Date Placeholder 3"/>
          <p:cNvSpPr>
            <a:spLocks noGrp="1"/>
          </p:cNvSpPr>
          <p:nvPr>
            <p:ph type="dt" sz="half" idx="16"/>
          </p:nvPr>
        </p:nvSpPr>
        <p:spPr/>
        <p:txBody>
          <a:bodyPr/>
          <a:lstStyle>
            <a:lvl1pPr>
              <a:defRPr i="1">
                <a:latin typeface="Trebuchet MS" panose="020B0603020202020204" pitchFamily="34" charset="0"/>
              </a:defRPr>
            </a:lvl1pPr>
          </a:lstStyle>
          <a:p>
            <a:pPr>
              <a:defRPr/>
            </a:pPr>
            <a:fld id="{712590B7-9186-48F0-A485-64A0C9C6F1E6}" type="datetimeFigureOut">
              <a:rPr lang="en-AU" smtClean="0"/>
              <a:pPr>
                <a:defRPr/>
              </a:pPr>
              <a:t>31/01/2017</a:t>
            </a:fld>
            <a:endParaRPr lang="en-AU" dirty="0"/>
          </a:p>
        </p:txBody>
      </p:sp>
      <p:sp>
        <p:nvSpPr>
          <p:cNvPr id="8" name="Footer Placeholder 4"/>
          <p:cNvSpPr>
            <a:spLocks noGrp="1"/>
          </p:cNvSpPr>
          <p:nvPr>
            <p:ph type="ftr" sz="quarter" idx="17"/>
          </p:nvPr>
        </p:nvSpPr>
        <p:spPr/>
        <p:txBody>
          <a:bodyPr/>
          <a:lstStyle>
            <a:lvl1pPr>
              <a:defRPr i="1">
                <a:latin typeface="Trebuchet MS" panose="020B0603020202020204" pitchFamily="34" charset="0"/>
              </a:defRPr>
            </a:lvl1pPr>
          </a:lstStyle>
          <a:p>
            <a:pPr>
              <a:defRPr/>
            </a:pPr>
            <a:endParaRPr lang="en-AU" dirty="0"/>
          </a:p>
        </p:txBody>
      </p:sp>
    </p:spTree>
    <p:extLst>
      <p:ext uri="{BB962C8B-B14F-4D97-AF65-F5344CB8AC3E}">
        <p14:creationId xmlns:p14="http://schemas.microsoft.com/office/powerpoint/2010/main" val="2086580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31/01/2017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Tree>
    <p:extLst>
      <p:ext uri="{BB962C8B-B14F-4D97-AF65-F5344CB8AC3E}">
        <p14:creationId xmlns:p14="http://schemas.microsoft.com/office/powerpoint/2010/main" val="4285965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31/01/2017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8" name="Table 7"/>
          <p:cNvGraphicFramePr>
            <a:graphicFrameLocks noGrp="1"/>
          </p:cNvGraphicFramePr>
          <p:nvPr userDrawn="1">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xmlns="" val="20000"/>
                    </a:ext>
                  </a:extLst>
                </a:gridCol>
                <a:gridCol w="6290619">
                  <a:extLst>
                    <a:ext uri="{9D8B030D-6E8A-4147-A177-3AD203B41FA5}">
                      <a16:colId xmlns:a16="http://schemas.microsoft.com/office/drawing/2014/main" xmlns="" val="20001"/>
                    </a:ext>
                  </a:extLst>
                </a:gridCol>
              </a:tblGrid>
              <a:tr h="476758">
                <a:tc gridSpan="2">
                  <a:txBody>
                    <a:bodyPr/>
                    <a:lstStyle/>
                    <a:p>
                      <a:pPr algn="l"/>
                      <a:endParaRPr lang="en-AU" sz="2400" b="0" dirty="0">
                        <a:solidFill>
                          <a:schemeClr val="bg1"/>
                        </a:solidFill>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xmlns="" val="10000"/>
                  </a:ext>
                </a:extLst>
              </a:tr>
              <a:tr h="701167">
                <a:tc>
                  <a:txBody>
                    <a:bodyPr/>
                    <a:lstStyle/>
                    <a:p>
                      <a:pPr algn="ctr"/>
                      <a:endParaRPr lang="en-AU" sz="3600" b="1" dirty="0">
                        <a:solidFill>
                          <a:schemeClr val="tx1"/>
                        </a:solidFill>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xmlns="" val="10001"/>
                  </a:ext>
                </a:extLst>
              </a:tr>
            </a:tbl>
          </a:graphicData>
        </a:graphic>
      </p:graphicFrame>
      <p:sp>
        <p:nvSpPr>
          <p:cNvPr id="9"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0"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11"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Trebuchet MS" panose="020B0603020202020204" pitchFamily="34" charset="0"/>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4207446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2FFA6C8-53F6-483E-9B52-088DA563EE7C}" type="datetimeFigureOut">
              <a:rPr lang="en-AU" smtClean="0">
                <a:solidFill>
                  <a:prstClr val="black">
                    <a:tint val="75000"/>
                  </a:prstClr>
                </a:solidFill>
              </a:rPr>
              <a:pPr/>
              <a:t>31/01/2017</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10" name="Table 9"/>
          <p:cNvGraphicFramePr>
            <a:graphicFrameLocks noGrp="1"/>
          </p:cNvGraphicFramePr>
          <p:nvPr userDrawn="1">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xmlns="" val="20000"/>
                    </a:ext>
                  </a:extLst>
                </a:gridCol>
                <a:gridCol w="6290619">
                  <a:extLst>
                    <a:ext uri="{9D8B030D-6E8A-4147-A177-3AD203B41FA5}">
                      <a16:colId xmlns:a16="http://schemas.microsoft.com/office/drawing/2014/main" xmlns="" val="20001"/>
                    </a:ext>
                  </a:extLst>
                </a:gridCol>
              </a:tblGrid>
              <a:tr h="476758">
                <a:tc gridSpan="2">
                  <a:txBody>
                    <a:bodyPr/>
                    <a:lstStyle/>
                    <a:p>
                      <a:pPr algn="l"/>
                      <a:endParaRPr lang="en-AU" sz="2400" b="0" dirty="0">
                        <a:solidFill>
                          <a:schemeClr val="bg1"/>
                        </a:solidFill>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xmlns="" val="10000"/>
                  </a:ext>
                </a:extLst>
              </a:tr>
              <a:tr h="701167">
                <a:tc>
                  <a:txBody>
                    <a:bodyPr/>
                    <a:lstStyle/>
                    <a:p>
                      <a:pPr algn="ctr"/>
                      <a:endParaRPr lang="en-AU" sz="3600" b="1" dirty="0">
                        <a:solidFill>
                          <a:schemeClr val="tx1"/>
                        </a:solidFill>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xmlns="" val="10001"/>
                  </a:ext>
                </a:extLst>
              </a:tr>
            </a:tbl>
          </a:graphicData>
        </a:graphic>
      </p:graphicFrame>
      <p:sp>
        <p:nvSpPr>
          <p:cNvPr id="11"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mn-lt"/>
                <a:ea typeface="+mn-ea"/>
                <a:cs typeface="+mn-cs"/>
              </a:defRPr>
            </a:lvl1pPr>
          </a:lstStyle>
          <a:p>
            <a:pPr lvl="0"/>
            <a:r>
              <a:rPr lang="en-US" dirty="0"/>
              <a:t>Click to edit Section Title</a:t>
            </a:r>
          </a:p>
        </p:txBody>
      </p:sp>
      <p:sp>
        <p:nvSpPr>
          <p:cNvPr id="12"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mn-lt"/>
                <a:ea typeface="+mn-ea"/>
                <a:cs typeface="+mn-cs"/>
              </a:defRPr>
            </a:lvl1pPr>
          </a:lstStyle>
          <a:p>
            <a:pPr lvl="0"/>
            <a:r>
              <a:rPr lang="en-US" dirty="0"/>
              <a:t>Step Title</a:t>
            </a:r>
            <a:endParaRPr lang="en-AU" dirty="0"/>
          </a:p>
        </p:txBody>
      </p:sp>
      <p:sp>
        <p:nvSpPr>
          <p:cNvPr id="13"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mn-lt"/>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1146428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31/01/2017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6" name="Table 5"/>
          <p:cNvGraphicFramePr>
            <a:graphicFrameLocks noGrp="1"/>
          </p:cNvGraphicFramePr>
          <p:nvPr userDrawn="1">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xmlns="" val="20000"/>
                    </a:ext>
                  </a:extLst>
                </a:gridCol>
                <a:gridCol w="6290619">
                  <a:extLst>
                    <a:ext uri="{9D8B030D-6E8A-4147-A177-3AD203B41FA5}">
                      <a16:colId xmlns:a16="http://schemas.microsoft.com/office/drawing/2014/main" xmlns="" val="20001"/>
                    </a:ext>
                  </a:extLst>
                </a:gridCol>
              </a:tblGrid>
              <a:tr h="476758">
                <a:tc gridSpan="2">
                  <a:txBody>
                    <a:bodyPr/>
                    <a:lstStyle/>
                    <a:p>
                      <a:pPr algn="l"/>
                      <a:endParaRPr lang="en-AU" sz="2400" b="0" dirty="0">
                        <a:solidFill>
                          <a:schemeClr val="bg1"/>
                        </a:solidFill>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xmlns="" val="10000"/>
                  </a:ext>
                </a:extLst>
              </a:tr>
              <a:tr h="701167">
                <a:tc>
                  <a:txBody>
                    <a:bodyPr/>
                    <a:lstStyle/>
                    <a:p>
                      <a:pPr algn="ctr"/>
                      <a:endParaRPr lang="en-AU" sz="3600" b="1" dirty="0">
                        <a:solidFill>
                          <a:schemeClr val="tx1"/>
                        </a:solidFill>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xmlns="" val="10001"/>
                  </a:ext>
                </a:extLst>
              </a:tr>
            </a:tbl>
          </a:graphicData>
        </a:graphic>
      </p:graphicFrame>
      <p:sp>
        <p:nvSpPr>
          <p:cNvPr id="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8"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9"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Trebuchet MS" panose="020B0603020202020204" pitchFamily="34" charset="0"/>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279883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FA6C8-53F6-483E-9B52-088DA563EE7C}" type="datetimeFigureOut">
              <a:rPr lang="en-AU" smtClean="0">
                <a:solidFill>
                  <a:prstClr val="black">
                    <a:tint val="75000"/>
                  </a:prstClr>
                </a:solidFill>
              </a:rPr>
              <a:pPr/>
              <a:t>31/01/2017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40469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31/01/2017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65213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31/01/2017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11557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31/01/2017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10434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31/01/2017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23642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i="1">
                <a:latin typeface="Trebuchet MS" panose="020B0603020202020204" pitchFamily="34" charset="0"/>
              </a:defRPr>
            </a:lvl1pPr>
          </a:lstStyle>
          <a:p>
            <a:pPr>
              <a:defRPr/>
            </a:pPr>
            <a:fld id="{15C507DF-2DC7-4303-BCCF-6840C0C431F9}" type="datetimeFigureOut">
              <a:rPr lang="en-AU" smtClean="0"/>
              <a:pPr>
                <a:defRPr/>
              </a:pPr>
              <a:t>31/01/2017</a:t>
            </a:fld>
            <a:endParaRPr lang="en-AU" dirty="0"/>
          </a:p>
        </p:txBody>
      </p:sp>
      <p:sp>
        <p:nvSpPr>
          <p:cNvPr id="5" name="Footer Placeholder 4"/>
          <p:cNvSpPr>
            <a:spLocks noGrp="1"/>
          </p:cNvSpPr>
          <p:nvPr>
            <p:ph type="ftr" sz="quarter" idx="11"/>
          </p:nvPr>
        </p:nvSpPr>
        <p:spPr/>
        <p:txBody>
          <a:bodyPr/>
          <a:lstStyle>
            <a:lvl1pPr>
              <a:defRPr i="1">
                <a:latin typeface="Trebuchet MS" panose="020B0603020202020204" pitchFamily="34" charset="0"/>
              </a:defRPr>
            </a:lvl1pPr>
          </a:lstStyle>
          <a:p>
            <a:pPr>
              <a:defRPr/>
            </a:pPr>
            <a:endParaRPr lang="en-AU" dirty="0"/>
          </a:p>
        </p:txBody>
      </p:sp>
    </p:spTree>
    <p:extLst>
      <p:ext uri="{BB962C8B-B14F-4D97-AF65-F5344CB8AC3E}">
        <p14:creationId xmlns:p14="http://schemas.microsoft.com/office/powerpoint/2010/main" val="442287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xmlns="" val="20000"/>
                    </a:ext>
                  </a:extLst>
                </a:gridCol>
                <a:gridCol w="6290619">
                  <a:extLst>
                    <a:ext uri="{9D8B030D-6E8A-4147-A177-3AD203B41FA5}">
                      <a16:colId xmlns:a16="http://schemas.microsoft.com/office/drawing/2014/main" xmlns=""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xmlns=""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xmlns="" val="10001"/>
                  </a:ext>
                </a:extLst>
              </a:tr>
            </a:tbl>
          </a:graphicData>
        </a:graphic>
      </p:graphicFrame>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16"/>
          <p:cNvSpPr>
            <a:spLocks noGrp="1"/>
          </p:cNvSpPr>
          <p:nvPr>
            <p:ph type="body" sz="quarter" idx="13"/>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Master text styles</a:t>
            </a:r>
          </a:p>
        </p:txBody>
      </p:sp>
      <p:sp>
        <p:nvSpPr>
          <p:cNvPr id="10" name="Text Placeholder 18"/>
          <p:cNvSpPr>
            <a:spLocks noGrp="1"/>
          </p:cNvSpPr>
          <p:nvPr>
            <p:ph type="body" sz="quarter" idx="14"/>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Click to edit Master text styles</a:t>
            </a:r>
          </a:p>
        </p:txBody>
      </p:sp>
      <p:sp>
        <p:nvSpPr>
          <p:cNvPr id="8" name="Date Placeholder 4"/>
          <p:cNvSpPr>
            <a:spLocks noGrp="1"/>
          </p:cNvSpPr>
          <p:nvPr>
            <p:ph type="dt" sz="half" idx="16"/>
          </p:nvPr>
        </p:nvSpPr>
        <p:spPr/>
        <p:txBody>
          <a:bodyPr/>
          <a:lstStyle>
            <a:lvl1pPr>
              <a:defRPr i="1">
                <a:latin typeface="Trebuchet MS" panose="020B0603020202020204" pitchFamily="34" charset="0"/>
              </a:defRPr>
            </a:lvl1pPr>
          </a:lstStyle>
          <a:p>
            <a:pPr>
              <a:defRPr/>
            </a:pPr>
            <a:fld id="{D738FCF1-8B73-439F-9C2D-709210E0586C}" type="datetimeFigureOut">
              <a:rPr lang="en-AU" smtClean="0"/>
              <a:pPr>
                <a:defRPr/>
              </a:pPr>
              <a:t>31/01/2017</a:t>
            </a:fld>
            <a:endParaRPr lang="en-AU" dirty="0"/>
          </a:p>
        </p:txBody>
      </p:sp>
      <p:sp>
        <p:nvSpPr>
          <p:cNvPr id="12" name="Footer Placeholder 5"/>
          <p:cNvSpPr>
            <a:spLocks noGrp="1"/>
          </p:cNvSpPr>
          <p:nvPr>
            <p:ph type="ftr" sz="quarter" idx="17"/>
          </p:nvPr>
        </p:nvSpPr>
        <p:spPr/>
        <p:txBody>
          <a:bodyPr/>
          <a:lstStyle>
            <a:lvl1pPr>
              <a:defRPr i="1">
                <a:latin typeface="Trebuchet MS" panose="020B0603020202020204" pitchFamily="34" charset="0"/>
              </a:defRPr>
            </a:lvl1pPr>
          </a:lstStyle>
          <a:p>
            <a:pPr>
              <a:defRPr/>
            </a:pPr>
            <a:endParaRPr lang="en-AU" dirty="0"/>
          </a:p>
        </p:txBody>
      </p:sp>
      <p:sp>
        <p:nvSpPr>
          <p:cNvPr id="13" name="Slide Number Placeholder 6"/>
          <p:cNvSpPr>
            <a:spLocks noGrp="1"/>
          </p:cNvSpPr>
          <p:nvPr>
            <p:ph type="sldNum" sz="quarter" idx="18"/>
          </p:nvPr>
        </p:nvSpPr>
        <p:spPr/>
        <p:txBody>
          <a:bodyPr/>
          <a:lstStyle>
            <a:lvl1pPr>
              <a:defRPr i="1">
                <a:latin typeface="Trebuchet MS" panose="020B0603020202020204" pitchFamily="34" charset="0"/>
              </a:defRPr>
            </a:lvl1pPr>
          </a:lstStyle>
          <a:p>
            <a:pPr>
              <a:defRPr/>
            </a:pPr>
            <a:fld id="{9B0DDF6C-86E2-4BC3-BE0C-05958778E6D0}" type="slidenum">
              <a:rPr lang="en-AU" smtClean="0"/>
              <a:pPr>
                <a:defRPr/>
              </a:pPr>
              <a:t>‹#›</a:t>
            </a:fld>
            <a:endParaRPr lang="en-AU" dirty="0"/>
          </a:p>
        </p:txBody>
      </p:sp>
      <p:sp>
        <p:nvSpPr>
          <p:cNvPr id="14" name="Text Placeholder 20"/>
          <p:cNvSpPr>
            <a:spLocks noGrp="1"/>
          </p:cNvSpPr>
          <p:nvPr>
            <p:ph type="body" sz="quarter" idx="15"/>
          </p:nvPr>
        </p:nvSpPr>
        <p:spPr>
          <a:xfrm>
            <a:off x="2852738" y="501101"/>
            <a:ext cx="6291262" cy="646113"/>
          </a:xfrm>
        </p:spPr>
        <p:txBody>
          <a:bodyPr>
            <a:noAutofit/>
          </a:bodyPr>
          <a:lstStyle>
            <a:lvl1pPr marL="0" indent="0" algn="l" defTabSz="914400" rtl="0" eaLnBrk="1" fontAlgn="base" latinLnBrk="0" hangingPunct="1">
              <a:spcBef>
                <a:spcPct val="0"/>
              </a:spcBef>
              <a:spcAft>
                <a:spcPct val="0"/>
              </a:spcAft>
              <a:buNone/>
              <a:defRPr lang="en-US" sz="3200" kern="1200" dirty="0" smtClean="0">
                <a:solidFill>
                  <a:schemeClr val="tx1"/>
                </a:solidFill>
                <a:latin typeface="Trebuchet MS" panose="020B060302020202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37925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xmlns="" val="20000"/>
                    </a:ext>
                  </a:extLst>
                </a:gridCol>
                <a:gridCol w="6290619">
                  <a:extLst>
                    <a:ext uri="{9D8B030D-6E8A-4147-A177-3AD203B41FA5}">
                      <a16:colId xmlns:a16="http://schemas.microsoft.com/office/drawing/2014/main" xmlns=""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xmlns=""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xmlns="" val="10001"/>
                  </a:ext>
                </a:extLst>
              </a:tr>
            </a:tbl>
          </a:graphicData>
        </a:graphic>
      </p:graphicFrame>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16"/>
          <p:cNvSpPr>
            <a:spLocks noGrp="1"/>
          </p:cNvSpPr>
          <p:nvPr>
            <p:ph type="body" sz="quarter" idx="13"/>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Master text styles</a:t>
            </a:r>
          </a:p>
        </p:txBody>
      </p:sp>
      <p:sp>
        <p:nvSpPr>
          <p:cNvPr id="12" name="Text Placeholder 18"/>
          <p:cNvSpPr>
            <a:spLocks noGrp="1"/>
          </p:cNvSpPr>
          <p:nvPr>
            <p:ph type="body" sz="quarter" idx="14"/>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Click to edit Master text styles</a:t>
            </a:r>
          </a:p>
        </p:txBody>
      </p:sp>
      <p:sp>
        <p:nvSpPr>
          <p:cNvPr id="10" name="Date Placeholder 6"/>
          <p:cNvSpPr>
            <a:spLocks noGrp="1"/>
          </p:cNvSpPr>
          <p:nvPr>
            <p:ph type="dt" sz="half" idx="16"/>
          </p:nvPr>
        </p:nvSpPr>
        <p:spPr/>
        <p:txBody>
          <a:bodyPr/>
          <a:lstStyle>
            <a:lvl1pPr>
              <a:defRPr i="1">
                <a:latin typeface="Trebuchet MS" panose="020B0603020202020204" pitchFamily="34" charset="0"/>
              </a:defRPr>
            </a:lvl1pPr>
          </a:lstStyle>
          <a:p>
            <a:pPr>
              <a:defRPr/>
            </a:pPr>
            <a:fld id="{4CB64FB2-5243-462F-A869-8EF422DA29B3}" type="datetimeFigureOut">
              <a:rPr lang="en-AU" smtClean="0"/>
              <a:pPr>
                <a:defRPr/>
              </a:pPr>
              <a:t>31/01/2017</a:t>
            </a:fld>
            <a:endParaRPr lang="en-AU" dirty="0"/>
          </a:p>
        </p:txBody>
      </p:sp>
      <p:sp>
        <p:nvSpPr>
          <p:cNvPr id="14" name="Footer Placeholder 7"/>
          <p:cNvSpPr>
            <a:spLocks noGrp="1"/>
          </p:cNvSpPr>
          <p:nvPr>
            <p:ph type="ftr" sz="quarter" idx="17"/>
          </p:nvPr>
        </p:nvSpPr>
        <p:spPr/>
        <p:txBody>
          <a:bodyPr/>
          <a:lstStyle>
            <a:lvl1pPr>
              <a:defRPr i="1">
                <a:latin typeface="Trebuchet MS" panose="020B0603020202020204" pitchFamily="34" charset="0"/>
              </a:defRPr>
            </a:lvl1pPr>
          </a:lstStyle>
          <a:p>
            <a:pPr>
              <a:defRPr/>
            </a:pPr>
            <a:endParaRPr lang="en-AU" dirty="0"/>
          </a:p>
        </p:txBody>
      </p:sp>
      <p:sp>
        <p:nvSpPr>
          <p:cNvPr id="15" name="Slide Number Placeholder 8"/>
          <p:cNvSpPr>
            <a:spLocks noGrp="1"/>
          </p:cNvSpPr>
          <p:nvPr>
            <p:ph type="sldNum" sz="quarter" idx="18"/>
          </p:nvPr>
        </p:nvSpPr>
        <p:spPr/>
        <p:txBody>
          <a:bodyPr/>
          <a:lstStyle>
            <a:lvl1pPr>
              <a:defRPr i="1">
                <a:latin typeface="Trebuchet MS" panose="020B0603020202020204" pitchFamily="34" charset="0"/>
              </a:defRPr>
            </a:lvl1pPr>
          </a:lstStyle>
          <a:p>
            <a:pPr>
              <a:defRPr/>
            </a:pPr>
            <a:fld id="{23E35C95-DC50-466E-967A-9FE16ADB2A6B}" type="slidenum">
              <a:rPr lang="en-AU" smtClean="0"/>
              <a:pPr>
                <a:defRPr/>
              </a:pPr>
              <a:t>‹#›</a:t>
            </a:fld>
            <a:endParaRPr lang="en-AU" dirty="0"/>
          </a:p>
        </p:txBody>
      </p:sp>
      <p:sp>
        <p:nvSpPr>
          <p:cNvPr id="16" name="Text Placeholder 20"/>
          <p:cNvSpPr>
            <a:spLocks noGrp="1"/>
          </p:cNvSpPr>
          <p:nvPr>
            <p:ph type="body" sz="quarter" idx="15"/>
          </p:nvPr>
        </p:nvSpPr>
        <p:spPr>
          <a:xfrm>
            <a:off x="2852738" y="501101"/>
            <a:ext cx="6291262" cy="646113"/>
          </a:xfrm>
        </p:spPr>
        <p:txBody>
          <a:bodyPr>
            <a:noAutofit/>
          </a:bodyPr>
          <a:lstStyle>
            <a:lvl1pPr marL="0" indent="0" algn="l" defTabSz="914400" rtl="0" eaLnBrk="1" fontAlgn="base" latinLnBrk="0" hangingPunct="1">
              <a:spcBef>
                <a:spcPct val="0"/>
              </a:spcBef>
              <a:spcAft>
                <a:spcPct val="0"/>
              </a:spcAft>
              <a:buNone/>
              <a:defRPr lang="en-US" sz="3200" kern="1200" dirty="0" smtClean="0">
                <a:solidFill>
                  <a:schemeClr val="tx1"/>
                </a:solidFill>
                <a:latin typeface="Trebuchet MS" panose="020B060302020202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083909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xmlns="" val="20000"/>
                    </a:ext>
                  </a:extLst>
                </a:gridCol>
                <a:gridCol w="6290619">
                  <a:extLst>
                    <a:ext uri="{9D8B030D-6E8A-4147-A177-3AD203B41FA5}">
                      <a16:colId xmlns:a16="http://schemas.microsoft.com/office/drawing/2014/main" xmlns=""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xmlns=""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xmlns="" val="10001"/>
                  </a:ext>
                </a:extLst>
              </a:tr>
            </a:tbl>
          </a:graphicData>
        </a:graphic>
      </p:graphicFrame>
      <p:sp>
        <p:nvSpPr>
          <p:cNvPr id="7" name="Text Placeholder 16"/>
          <p:cNvSpPr>
            <a:spLocks noGrp="1"/>
          </p:cNvSpPr>
          <p:nvPr>
            <p:ph type="body" sz="quarter" idx="13"/>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Master text styles</a:t>
            </a:r>
          </a:p>
        </p:txBody>
      </p:sp>
      <p:sp>
        <p:nvSpPr>
          <p:cNvPr id="8" name="Text Placeholder 18"/>
          <p:cNvSpPr>
            <a:spLocks noGrp="1"/>
          </p:cNvSpPr>
          <p:nvPr>
            <p:ph type="body" sz="quarter" idx="14"/>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Click to edit Master text styles</a:t>
            </a:r>
          </a:p>
        </p:txBody>
      </p:sp>
      <p:sp>
        <p:nvSpPr>
          <p:cNvPr id="6" name="Date Placeholder 2"/>
          <p:cNvSpPr>
            <a:spLocks noGrp="1"/>
          </p:cNvSpPr>
          <p:nvPr>
            <p:ph type="dt" sz="half" idx="16"/>
          </p:nvPr>
        </p:nvSpPr>
        <p:spPr/>
        <p:txBody>
          <a:bodyPr/>
          <a:lstStyle>
            <a:lvl1pPr>
              <a:defRPr i="1">
                <a:latin typeface="Trebuchet MS" panose="020B0603020202020204" pitchFamily="34" charset="0"/>
              </a:defRPr>
            </a:lvl1pPr>
          </a:lstStyle>
          <a:p>
            <a:pPr>
              <a:defRPr/>
            </a:pPr>
            <a:fld id="{1269766F-3193-4A16-994A-F76214C31325}" type="datetimeFigureOut">
              <a:rPr lang="en-AU" smtClean="0"/>
              <a:pPr>
                <a:defRPr/>
              </a:pPr>
              <a:t>31/01/2017</a:t>
            </a:fld>
            <a:endParaRPr lang="en-AU" dirty="0"/>
          </a:p>
        </p:txBody>
      </p:sp>
      <p:sp>
        <p:nvSpPr>
          <p:cNvPr id="10" name="Footer Placeholder 3"/>
          <p:cNvSpPr>
            <a:spLocks noGrp="1"/>
          </p:cNvSpPr>
          <p:nvPr>
            <p:ph type="ftr" sz="quarter" idx="17"/>
          </p:nvPr>
        </p:nvSpPr>
        <p:spPr/>
        <p:txBody>
          <a:bodyPr/>
          <a:lstStyle>
            <a:lvl1pPr>
              <a:defRPr i="1">
                <a:latin typeface="Trebuchet MS" panose="020B0603020202020204" pitchFamily="34" charset="0"/>
              </a:defRPr>
            </a:lvl1pPr>
          </a:lstStyle>
          <a:p>
            <a:pPr>
              <a:defRPr/>
            </a:pPr>
            <a:endParaRPr lang="en-AU" dirty="0"/>
          </a:p>
        </p:txBody>
      </p:sp>
      <p:sp>
        <p:nvSpPr>
          <p:cNvPr id="11" name="Slide Number Placeholder 4"/>
          <p:cNvSpPr>
            <a:spLocks noGrp="1"/>
          </p:cNvSpPr>
          <p:nvPr>
            <p:ph type="sldNum" sz="quarter" idx="18"/>
          </p:nvPr>
        </p:nvSpPr>
        <p:spPr/>
        <p:txBody>
          <a:bodyPr/>
          <a:lstStyle>
            <a:lvl1pPr>
              <a:defRPr i="1">
                <a:latin typeface="Trebuchet MS" panose="020B0603020202020204" pitchFamily="34" charset="0"/>
              </a:defRPr>
            </a:lvl1pPr>
          </a:lstStyle>
          <a:p>
            <a:pPr>
              <a:defRPr/>
            </a:pPr>
            <a:fld id="{AE8D6A15-9C09-4C7F-9B6F-47AAA2C88258}" type="slidenum">
              <a:rPr lang="en-AU" smtClean="0"/>
              <a:pPr>
                <a:defRPr/>
              </a:pPr>
              <a:t>‹#›</a:t>
            </a:fld>
            <a:endParaRPr lang="en-AU" dirty="0"/>
          </a:p>
        </p:txBody>
      </p:sp>
      <p:sp>
        <p:nvSpPr>
          <p:cNvPr id="12" name="Text Placeholder 20"/>
          <p:cNvSpPr>
            <a:spLocks noGrp="1"/>
          </p:cNvSpPr>
          <p:nvPr>
            <p:ph type="body" sz="quarter" idx="15"/>
          </p:nvPr>
        </p:nvSpPr>
        <p:spPr>
          <a:xfrm>
            <a:off x="2852738" y="501101"/>
            <a:ext cx="6291262" cy="646113"/>
          </a:xfrm>
        </p:spPr>
        <p:txBody>
          <a:bodyPr>
            <a:noAutofit/>
          </a:bodyPr>
          <a:lstStyle>
            <a:lvl1pPr marL="0" indent="0" algn="l" defTabSz="914400" rtl="0" eaLnBrk="1" fontAlgn="base" latinLnBrk="0" hangingPunct="1">
              <a:spcBef>
                <a:spcPct val="0"/>
              </a:spcBef>
              <a:spcAft>
                <a:spcPct val="0"/>
              </a:spcAft>
              <a:buNone/>
              <a:defRPr lang="en-US" sz="3200" kern="1200" dirty="0" smtClean="0">
                <a:solidFill>
                  <a:schemeClr val="tx1"/>
                </a:solidFill>
                <a:latin typeface="Trebuchet MS" panose="020B060302020202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04437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i="1">
                <a:latin typeface="Trebuchet MS" panose="020B0603020202020204" pitchFamily="34" charset="0"/>
              </a:defRPr>
            </a:lvl1pPr>
          </a:lstStyle>
          <a:p>
            <a:pPr>
              <a:defRPr/>
            </a:pPr>
            <a:fld id="{8430FDA4-C35A-4020-8CE2-55256A34877F}" type="datetimeFigureOut">
              <a:rPr lang="en-AU" smtClean="0"/>
              <a:pPr>
                <a:defRPr/>
              </a:pPr>
              <a:t>31/01/2017</a:t>
            </a:fld>
            <a:endParaRPr lang="en-AU" dirty="0"/>
          </a:p>
        </p:txBody>
      </p:sp>
      <p:sp>
        <p:nvSpPr>
          <p:cNvPr id="3" name="Footer Placeholder 2"/>
          <p:cNvSpPr>
            <a:spLocks noGrp="1"/>
          </p:cNvSpPr>
          <p:nvPr>
            <p:ph type="ftr" sz="quarter" idx="11"/>
          </p:nvPr>
        </p:nvSpPr>
        <p:spPr/>
        <p:txBody>
          <a:bodyPr/>
          <a:lstStyle>
            <a:lvl1pPr>
              <a:defRPr i="1">
                <a:latin typeface="Trebuchet MS" panose="020B0603020202020204" pitchFamily="34" charset="0"/>
              </a:defRPr>
            </a:lvl1pPr>
          </a:lstStyle>
          <a:p>
            <a:pPr>
              <a:defRPr/>
            </a:pPr>
            <a:endParaRPr lang="en-AU" dirty="0"/>
          </a:p>
        </p:txBody>
      </p:sp>
      <p:sp>
        <p:nvSpPr>
          <p:cNvPr id="4" name="Slide Number Placeholder 3"/>
          <p:cNvSpPr>
            <a:spLocks noGrp="1"/>
          </p:cNvSpPr>
          <p:nvPr>
            <p:ph type="sldNum" sz="quarter" idx="12"/>
          </p:nvPr>
        </p:nvSpPr>
        <p:spPr/>
        <p:txBody>
          <a:bodyPr/>
          <a:lstStyle>
            <a:lvl1pPr>
              <a:defRPr i="1">
                <a:latin typeface="Trebuchet MS" panose="020B0603020202020204" pitchFamily="34" charset="0"/>
              </a:defRPr>
            </a:lvl1pPr>
          </a:lstStyle>
          <a:p>
            <a:pPr>
              <a:defRPr/>
            </a:pPr>
            <a:fld id="{6AF6EA30-CEEC-4602-98DC-3D9927AE2330}" type="slidenum">
              <a:rPr lang="en-AU" smtClean="0"/>
              <a:pPr>
                <a:defRPr/>
              </a:pPr>
              <a:t>‹#›</a:t>
            </a:fld>
            <a:endParaRPr lang="en-AU" dirty="0"/>
          </a:p>
        </p:txBody>
      </p:sp>
    </p:spTree>
    <p:extLst>
      <p:ext uri="{BB962C8B-B14F-4D97-AF65-F5344CB8AC3E}">
        <p14:creationId xmlns:p14="http://schemas.microsoft.com/office/powerpoint/2010/main" val="3971931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i="1">
                <a:latin typeface="Trebuchet MS" panose="020B0603020202020204" pitchFamily="34" charset="0"/>
              </a:defRPr>
            </a:lvl1pPr>
          </a:lstStyle>
          <a:p>
            <a:pPr>
              <a:defRPr/>
            </a:pPr>
            <a:fld id="{9EE93E50-BF6E-4261-AD15-3C956931634A}" type="datetimeFigureOut">
              <a:rPr lang="en-AU" smtClean="0"/>
              <a:pPr>
                <a:defRPr/>
              </a:pPr>
              <a:t>31/01/2017</a:t>
            </a:fld>
            <a:endParaRPr lang="en-AU" dirty="0"/>
          </a:p>
        </p:txBody>
      </p:sp>
      <p:sp>
        <p:nvSpPr>
          <p:cNvPr id="6" name="Footer Placeholder 5"/>
          <p:cNvSpPr>
            <a:spLocks noGrp="1"/>
          </p:cNvSpPr>
          <p:nvPr>
            <p:ph type="ftr" sz="quarter" idx="11"/>
          </p:nvPr>
        </p:nvSpPr>
        <p:spPr/>
        <p:txBody>
          <a:bodyPr/>
          <a:lstStyle>
            <a:lvl1pPr>
              <a:defRPr i="1">
                <a:latin typeface="Trebuchet MS" panose="020B0603020202020204" pitchFamily="34" charset="0"/>
              </a:defRPr>
            </a:lvl1pPr>
          </a:lstStyle>
          <a:p>
            <a:pPr>
              <a:defRPr/>
            </a:pPr>
            <a:endParaRPr lang="en-AU" dirty="0"/>
          </a:p>
        </p:txBody>
      </p:sp>
      <p:sp>
        <p:nvSpPr>
          <p:cNvPr id="7" name="Slide Number Placeholder 6"/>
          <p:cNvSpPr>
            <a:spLocks noGrp="1"/>
          </p:cNvSpPr>
          <p:nvPr>
            <p:ph type="sldNum" sz="quarter" idx="12"/>
          </p:nvPr>
        </p:nvSpPr>
        <p:spPr/>
        <p:txBody>
          <a:bodyPr/>
          <a:lstStyle>
            <a:lvl1pPr>
              <a:defRPr i="1">
                <a:latin typeface="Trebuchet MS" panose="020B0603020202020204" pitchFamily="34" charset="0"/>
              </a:defRPr>
            </a:lvl1pPr>
          </a:lstStyle>
          <a:p>
            <a:pPr>
              <a:defRPr/>
            </a:pPr>
            <a:fld id="{501307D2-A3E5-477B-8123-D1BC1797D6BA}" type="slidenum">
              <a:rPr lang="en-AU" smtClean="0"/>
              <a:pPr>
                <a:defRPr/>
              </a:pPr>
              <a:t>‹#›</a:t>
            </a:fld>
            <a:endParaRPr lang="en-AU" dirty="0"/>
          </a:p>
        </p:txBody>
      </p:sp>
    </p:spTree>
    <p:extLst>
      <p:ext uri="{BB962C8B-B14F-4D97-AF65-F5344CB8AC3E}">
        <p14:creationId xmlns:p14="http://schemas.microsoft.com/office/powerpoint/2010/main" val="2973803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i="1">
                <a:latin typeface="Trebuchet MS" panose="020B0603020202020204" pitchFamily="34" charset="0"/>
              </a:defRPr>
            </a:lvl1pPr>
          </a:lstStyle>
          <a:p>
            <a:pPr>
              <a:defRPr/>
            </a:pPr>
            <a:fld id="{159636A9-B039-4BB8-9E2F-9C32A7FB2F5F}" type="datetimeFigureOut">
              <a:rPr lang="en-AU" smtClean="0"/>
              <a:pPr>
                <a:defRPr/>
              </a:pPr>
              <a:t>31/01/2017</a:t>
            </a:fld>
            <a:endParaRPr lang="en-AU" dirty="0"/>
          </a:p>
        </p:txBody>
      </p:sp>
      <p:sp>
        <p:nvSpPr>
          <p:cNvPr id="6" name="Footer Placeholder 5"/>
          <p:cNvSpPr>
            <a:spLocks noGrp="1"/>
          </p:cNvSpPr>
          <p:nvPr>
            <p:ph type="ftr" sz="quarter" idx="11"/>
          </p:nvPr>
        </p:nvSpPr>
        <p:spPr/>
        <p:txBody>
          <a:bodyPr/>
          <a:lstStyle>
            <a:lvl1pPr>
              <a:defRPr i="1">
                <a:latin typeface="Trebuchet MS" panose="020B0603020202020204" pitchFamily="34" charset="0"/>
              </a:defRPr>
            </a:lvl1pPr>
          </a:lstStyle>
          <a:p>
            <a:pPr>
              <a:defRPr/>
            </a:pPr>
            <a:endParaRPr lang="en-AU" dirty="0"/>
          </a:p>
        </p:txBody>
      </p:sp>
      <p:sp>
        <p:nvSpPr>
          <p:cNvPr id="7" name="Slide Number Placeholder 6"/>
          <p:cNvSpPr>
            <a:spLocks noGrp="1"/>
          </p:cNvSpPr>
          <p:nvPr>
            <p:ph type="sldNum" sz="quarter" idx="12"/>
          </p:nvPr>
        </p:nvSpPr>
        <p:spPr/>
        <p:txBody>
          <a:bodyPr/>
          <a:lstStyle>
            <a:lvl1pPr>
              <a:defRPr i="1">
                <a:latin typeface="Trebuchet MS" panose="020B0603020202020204" pitchFamily="34" charset="0"/>
              </a:defRPr>
            </a:lvl1pPr>
          </a:lstStyle>
          <a:p>
            <a:pPr>
              <a:defRPr/>
            </a:pPr>
            <a:fld id="{4EC003A4-E13E-401F-86D2-777B7E91EC62}" type="slidenum">
              <a:rPr lang="en-AU" smtClean="0"/>
              <a:pPr>
                <a:defRPr/>
              </a:pPr>
              <a:t>‹#›</a:t>
            </a:fld>
            <a:endParaRPr lang="en-AU" dirty="0"/>
          </a:p>
        </p:txBody>
      </p:sp>
    </p:spTree>
    <p:extLst>
      <p:ext uri="{BB962C8B-B14F-4D97-AF65-F5344CB8AC3E}">
        <p14:creationId xmlns:p14="http://schemas.microsoft.com/office/powerpoint/2010/main" val="2813887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i="0" smtClean="0">
                <a:solidFill>
                  <a:prstClr val="black">
                    <a:tint val="75000"/>
                  </a:prstClr>
                </a:solidFill>
                <a:latin typeface="Trebuchet MS" panose="020B0603020202020204" pitchFamily="34" charset="0"/>
              </a:defRPr>
            </a:lvl1pPr>
          </a:lstStyle>
          <a:p>
            <a:pPr>
              <a:defRPr/>
            </a:pPr>
            <a:fld id="{D6E3038B-87A3-4933-814D-D14E27FFB469}" type="datetimeFigureOut">
              <a:rPr lang="en-AU" smtClean="0"/>
              <a:pPr>
                <a:defRPr/>
              </a:pPr>
              <a:t>31/01/2017</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i="0" dirty="0">
                <a:solidFill>
                  <a:prstClr val="black">
                    <a:tint val="75000"/>
                  </a:prstClr>
                </a:solidFill>
                <a:latin typeface="Trebuchet MS" panose="020B0603020202020204" pitchFamily="34" charset="0"/>
              </a:defRPr>
            </a:lvl1pPr>
          </a:lstStyle>
          <a:p>
            <a:pPr>
              <a:defRPr/>
            </a:pPr>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i="0" smtClean="0">
                <a:solidFill>
                  <a:prstClr val="black">
                    <a:tint val="75000"/>
                  </a:prstClr>
                </a:solidFill>
                <a:latin typeface="Trebuchet MS" panose="020B0603020202020204" pitchFamily="34" charset="0"/>
              </a:defRPr>
            </a:lvl1pPr>
          </a:lstStyle>
          <a:p>
            <a:pPr>
              <a:defRPr/>
            </a:pPr>
            <a:fld id="{A974D01E-3299-4458-8ECD-8D748D49F844}" type="slidenum">
              <a:rPr lang="en-AU" smtClean="0"/>
              <a:pPr>
                <a:defRPr/>
              </a:pPr>
              <a:t>‹#›</a:t>
            </a:fld>
            <a:endParaRPr lang="en-AU" dirty="0"/>
          </a:p>
        </p:txBody>
      </p:sp>
      <p:pic>
        <p:nvPicPr>
          <p:cNvPr id="1030" name="Picture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848600" y="5713413"/>
            <a:ext cx="1279525" cy="114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1" name="Title Placeholder 13"/>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AU" dirty="0"/>
          </a:p>
        </p:txBody>
      </p:sp>
    </p:spTree>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 id="2147484874" r:id="rId12"/>
    <p:sldLayoutId id="2147484875" r:id="rId13"/>
    <p:sldLayoutId id="2147484876" r:id="rId14"/>
    <p:sldLayoutId id="2147484877" r:id="rId15"/>
    <p:sldLayoutId id="2147484879" r:id="rId16"/>
    <p:sldLayoutId id="2147484881" r:id="rId17"/>
  </p:sldLayoutIdLst>
  <p:txStyles>
    <p:titleStyle>
      <a:lvl1pPr algn="ctr" rtl="0" fontAlgn="base">
        <a:spcBef>
          <a:spcPct val="0"/>
        </a:spcBef>
        <a:spcAft>
          <a:spcPct val="0"/>
        </a:spcAft>
        <a:defRPr sz="4400" kern="1200">
          <a:solidFill>
            <a:schemeClr val="tx1"/>
          </a:solidFill>
          <a:latin typeface="Trebuchet MS" panose="020B0603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Trebuchet MS" panose="020B0603020202020204" pitchFamily="34" charset="0"/>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Trebuchet MS" panose="020B0603020202020204"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Trebuchet MS" panose="020B0603020202020204"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Trebuchet MS" panose="020B0603020202020204"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D2FFA6C8-53F6-483E-9B52-088DA563EE7C}" type="datetimeFigureOut">
              <a:rPr lang="en-AU" smtClean="0">
                <a:solidFill>
                  <a:prstClr val="black">
                    <a:tint val="75000"/>
                  </a:prstClr>
                </a:solidFill>
              </a:rPr>
              <a:pPr/>
              <a:t>31/01/2017</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AU"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pic>
        <p:nvPicPr>
          <p:cNvPr id="8"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48600" y="5713775"/>
            <a:ext cx="1280295" cy="114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Placeholder 1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Tree>
    <p:extLst>
      <p:ext uri="{BB962C8B-B14F-4D97-AF65-F5344CB8AC3E}">
        <p14:creationId xmlns:p14="http://schemas.microsoft.com/office/powerpoint/2010/main" val="2290501765"/>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Lst>
  <p:txStyles>
    <p:titleStyle>
      <a:lvl1pPr algn="ctr" defTabSz="914400" rtl="0" eaLnBrk="1" latinLnBrk="0" hangingPunct="1">
        <a:spcBef>
          <a:spcPct val="0"/>
        </a:spcBef>
        <a:buNone/>
        <a:defRPr sz="4400" kern="1200">
          <a:solidFill>
            <a:schemeClr val="tx1"/>
          </a:solidFill>
          <a:latin typeface="Trebuchet MS" panose="020B0603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ctrTitle"/>
          </p:nvPr>
        </p:nvSpPr>
        <p:spPr>
          <a:xfrm>
            <a:off x="914400" y="4038600"/>
            <a:ext cx="7772400" cy="1470025"/>
          </a:xfrm>
        </p:spPr>
        <p:txBody>
          <a:bodyPr/>
          <a:lstStyle/>
          <a:p>
            <a:r>
              <a:rPr lang="en-AU" dirty="0">
                <a:solidFill>
                  <a:schemeClr val="tx1"/>
                </a:solidFill>
              </a:rPr>
              <a:t>Target Health </a:t>
            </a:r>
            <a:r>
              <a:rPr lang="en-AU" dirty="0" smtClean="0">
                <a:solidFill>
                  <a:schemeClr val="tx1"/>
                </a:solidFill>
              </a:rPr>
              <a:t/>
            </a:r>
            <a:br>
              <a:rPr lang="en-AU" dirty="0" smtClean="0">
                <a:solidFill>
                  <a:schemeClr val="tx1"/>
                </a:solidFill>
              </a:rPr>
            </a:br>
            <a:r>
              <a:rPr lang="en-AU" dirty="0" smtClean="0"/>
              <a:t>Viability</a:t>
            </a:r>
            <a:endParaRPr lang="en-AU"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9200"/>
            <a:ext cx="8229600" cy="4724400"/>
          </a:xfrm>
        </p:spPr>
        <p:txBody>
          <a:bodyPr/>
          <a:lstStyle/>
          <a:p>
            <a:r>
              <a:rPr lang="en-AU" dirty="0"/>
              <a:t>Size</a:t>
            </a:r>
          </a:p>
          <a:p>
            <a:pPr lvl="1"/>
            <a:r>
              <a:rPr lang="en-AU" dirty="0"/>
              <a:t> Area or abundance</a:t>
            </a:r>
          </a:p>
          <a:p>
            <a:r>
              <a:rPr lang="en-AU" dirty="0"/>
              <a:t>Condition </a:t>
            </a:r>
          </a:p>
          <a:p>
            <a:pPr lvl="1"/>
            <a:r>
              <a:rPr lang="en-AU" dirty="0"/>
              <a:t>Composition (</a:t>
            </a:r>
            <a:r>
              <a:rPr lang="en-AU" dirty="0" err="1"/>
              <a:t>e.g</a:t>
            </a:r>
            <a:r>
              <a:rPr lang="en-AU" dirty="0"/>
              <a:t> native vs. introduced)</a:t>
            </a:r>
          </a:p>
          <a:p>
            <a:pPr lvl="1"/>
            <a:r>
              <a:rPr lang="en-AU" dirty="0"/>
              <a:t>Structure (</a:t>
            </a:r>
            <a:r>
              <a:rPr lang="en-AU" dirty="0" err="1"/>
              <a:t>e.g</a:t>
            </a:r>
            <a:r>
              <a:rPr lang="en-AU" dirty="0"/>
              <a:t> age)</a:t>
            </a:r>
          </a:p>
          <a:p>
            <a:r>
              <a:rPr lang="en-AU" dirty="0"/>
              <a:t>Context </a:t>
            </a:r>
          </a:p>
          <a:p>
            <a:pPr lvl="1"/>
            <a:r>
              <a:rPr lang="en-AU" dirty="0"/>
              <a:t>Processes (</a:t>
            </a:r>
            <a:r>
              <a:rPr lang="en-AU" dirty="0" err="1"/>
              <a:t>e.g</a:t>
            </a:r>
            <a:r>
              <a:rPr lang="en-AU" dirty="0"/>
              <a:t> fire)</a:t>
            </a:r>
          </a:p>
          <a:p>
            <a:pPr lvl="1"/>
            <a:r>
              <a:rPr lang="en-AU" dirty="0"/>
              <a:t>Connectivity (</a:t>
            </a:r>
            <a:r>
              <a:rPr lang="en-AU" dirty="0" err="1"/>
              <a:t>e.g</a:t>
            </a:r>
            <a:r>
              <a:rPr lang="en-AU" dirty="0"/>
              <a:t> access to habitats/resources)</a:t>
            </a:r>
          </a:p>
          <a:p>
            <a:r>
              <a:rPr lang="en-AU" dirty="0"/>
              <a:t>Culture</a:t>
            </a:r>
          </a:p>
          <a:p>
            <a:pPr lvl="1"/>
            <a:r>
              <a:rPr lang="en-AU" dirty="0"/>
              <a:t> Traditional knowledge and meaning</a:t>
            </a:r>
          </a:p>
        </p:txBody>
      </p:sp>
      <p:sp>
        <p:nvSpPr>
          <p:cNvPr id="11"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12"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3" name="Text Placeholder 4"/>
          <p:cNvSpPr>
            <a:spLocks noGrp="1"/>
          </p:cNvSpPr>
          <p:nvPr>
            <p:ph type="body" sz="quarter" idx="15"/>
          </p:nvPr>
        </p:nvSpPr>
        <p:spPr>
          <a:xfrm>
            <a:off x="2852738" y="531321"/>
            <a:ext cx="6291262" cy="615893"/>
          </a:xfrm>
        </p:spPr>
        <p:txBody>
          <a:bodyPr>
            <a:normAutofit/>
          </a:bodyPr>
          <a:lstStyle/>
          <a:p>
            <a:r>
              <a:rPr lang="en-AU" dirty="0"/>
              <a:t>Ways to think about Attributes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76200" y="1447800"/>
            <a:ext cx="876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rgbClr val="9900FF"/>
              </a:buClr>
              <a:buSzPct val="80000"/>
              <a:buFont typeface="Monotype Sorts" pitchFamily="2" charset="2"/>
              <a:buNone/>
            </a:pPr>
            <a:endParaRPr lang="en-US" sz="3600" b="1" i="0" dirty="0">
              <a:solidFill>
                <a:srgbClr val="0238BE"/>
              </a:solidFill>
              <a:latin typeface="Garamond" pitchFamily="18" charset="0"/>
            </a:endParaRPr>
          </a:p>
        </p:txBody>
      </p:sp>
      <p:sp>
        <p:nvSpPr>
          <p:cNvPr id="114691" name="Rectangle 3"/>
          <p:cNvSpPr>
            <a:spLocks noGrp="1" noChangeArrowheads="1"/>
          </p:cNvSpPr>
          <p:nvPr>
            <p:ph idx="1"/>
          </p:nvPr>
        </p:nvSpPr>
        <p:spPr>
          <a:xfrm>
            <a:off x="342900" y="1447800"/>
            <a:ext cx="8229600" cy="4525963"/>
          </a:xfrm>
        </p:spPr>
        <p:txBody>
          <a:bodyPr lIns="92075" tIns="46038" rIns="92075" bIns="46038" rtlCol="0">
            <a:normAutofit lnSpcReduction="10000"/>
          </a:bodyPr>
          <a:lstStyle/>
          <a:p>
            <a:pPr fontAlgn="auto">
              <a:lnSpc>
                <a:spcPct val="90000"/>
              </a:lnSpc>
              <a:spcAft>
                <a:spcPts val="0"/>
              </a:spcAft>
              <a:buClr>
                <a:schemeClr val="tx1"/>
              </a:buClr>
              <a:buSzPct val="75000"/>
              <a:buFont typeface="Arial" pitchFamily="34" charset="0"/>
              <a:buChar char="•"/>
              <a:tabLst>
                <a:tab pos="1028700" algn="l"/>
              </a:tabLst>
              <a:defRPr/>
            </a:pPr>
            <a:r>
              <a:rPr lang="en-US" dirty="0"/>
              <a:t>Pick things that are </a:t>
            </a:r>
            <a:r>
              <a:rPr lang="en-US" u="sng" dirty="0"/>
              <a:t>critical</a:t>
            </a:r>
            <a:r>
              <a:rPr lang="en-US" dirty="0"/>
              <a:t> for long-term health…</a:t>
            </a:r>
          </a:p>
          <a:p>
            <a:pPr lvl="1" fontAlgn="auto">
              <a:lnSpc>
                <a:spcPct val="90000"/>
              </a:lnSpc>
              <a:spcBef>
                <a:spcPct val="10000"/>
              </a:spcBef>
              <a:spcAft>
                <a:spcPts val="0"/>
              </a:spcAft>
              <a:buClr>
                <a:schemeClr val="tx1"/>
              </a:buClr>
              <a:buSzPct val="75000"/>
              <a:buFontTx/>
              <a:buNone/>
              <a:tabLst>
                <a:tab pos="1028700" algn="l"/>
              </a:tabLst>
              <a:defRPr/>
            </a:pPr>
            <a:r>
              <a:rPr lang="en-US" b="1" dirty="0"/>
              <a:t>   </a:t>
            </a:r>
            <a:r>
              <a:rPr lang="en-US" dirty="0" err="1"/>
              <a:t>eg</a:t>
            </a:r>
            <a:r>
              <a:rPr lang="en-US" dirty="0"/>
              <a:t> if degraded, would seriously jeopardize the target’s ability to be healthy for 100+ years?</a:t>
            </a:r>
          </a:p>
          <a:p>
            <a:pPr lvl="1" fontAlgn="auto">
              <a:lnSpc>
                <a:spcPct val="90000"/>
              </a:lnSpc>
              <a:spcBef>
                <a:spcPct val="10000"/>
              </a:spcBef>
              <a:spcAft>
                <a:spcPts val="0"/>
              </a:spcAft>
              <a:buClr>
                <a:schemeClr val="tx1"/>
              </a:buClr>
              <a:buSzPct val="75000"/>
              <a:buFontTx/>
              <a:buNone/>
              <a:tabLst>
                <a:tab pos="1028700" algn="l"/>
              </a:tabLst>
              <a:defRPr/>
            </a:pPr>
            <a:endParaRPr lang="en-US" dirty="0"/>
          </a:p>
          <a:p>
            <a:pPr fontAlgn="auto">
              <a:lnSpc>
                <a:spcPct val="90000"/>
              </a:lnSpc>
              <a:spcBef>
                <a:spcPct val="10000"/>
              </a:spcBef>
              <a:spcAft>
                <a:spcPts val="0"/>
              </a:spcAft>
              <a:buClr>
                <a:schemeClr val="tx1"/>
              </a:buClr>
              <a:buSzPct val="75000"/>
              <a:buFont typeface="Arial" pitchFamily="34" charset="0"/>
              <a:buChar char="•"/>
              <a:tabLst>
                <a:tab pos="1028700" algn="l"/>
              </a:tabLst>
              <a:defRPr/>
            </a:pPr>
            <a:r>
              <a:rPr lang="en-US" dirty="0"/>
              <a:t>When in doubt, pick things that can be or are likely to be affected by human activities</a:t>
            </a:r>
          </a:p>
          <a:p>
            <a:pPr fontAlgn="auto">
              <a:lnSpc>
                <a:spcPct val="90000"/>
              </a:lnSpc>
              <a:spcAft>
                <a:spcPts val="0"/>
              </a:spcAft>
              <a:buClr>
                <a:schemeClr val="tx1"/>
              </a:buClr>
              <a:buSzPct val="75000"/>
              <a:buFont typeface="Arial" pitchFamily="34" charset="0"/>
              <a:buChar char="•"/>
              <a:tabLst>
                <a:tab pos="1028700" algn="l"/>
              </a:tabLst>
              <a:defRPr/>
            </a:pPr>
            <a:endParaRPr lang="en-US" b="1" dirty="0"/>
          </a:p>
          <a:p>
            <a:pPr fontAlgn="auto">
              <a:lnSpc>
                <a:spcPct val="90000"/>
              </a:lnSpc>
              <a:spcAft>
                <a:spcPts val="0"/>
              </a:spcAft>
              <a:buClr>
                <a:schemeClr val="tx1"/>
              </a:buClr>
              <a:buSzPct val="75000"/>
              <a:buFont typeface="Arial" pitchFamily="34" charset="0"/>
              <a:buChar char="•"/>
              <a:tabLst>
                <a:tab pos="1028700" algn="l"/>
              </a:tabLst>
              <a:defRPr/>
            </a:pPr>
            <a:r>
              <a:rPr lang="en-US" dirty="0"/>
              <a:t>Look for a few really </a:t>
            </a:r>
            <a:r>
              <a:rPr lang="en-US" b="1" dirty="0"/>
              <a:t>key</a:t>
            </a:r>
            <a:r>
              <a:rPr lang="en-US" dirty="0"/>
              <a:t> attributes</a:t>
            </a:r>
            <a:r>
              <a:rPr lang="en-US" b="1" dirty="0"/>
              <a:t> </a:t>
            </a:r>
          </a:p>
          <a:p>
            <a:pPr lvl="2" fontAlgn="auto">
              <a:lnSpc>
                <a:spcPct val="90000"/>
              </a:lnSpc>
              <a:spcAft>
                <a:spcPts val="0"/>
              </a:spcAft>
              <a:buClr>
                <a:schemeClr val="tx1"/>
              </a:buClr>
              <a:buSzPct val="75000"/>
              <a:buFont typeface="Arial" pitchFamily="34" charset="0"/>
              <a:buChar char="•"/>
              <a:tabLst>
                <a:tab pos="1028700" algn="l"/>
              </a:tabLst>
              <a:defRPr/>
            </a:pPr>
            <a:r>
              <a:rPr lang="en-US" dirty="0"/>
              <a:t>NOT lots of desirable or descriptive characteristics</a:t>
            </a:r>
          </a:p>
          <a:p>
            <a:pPr lvl="2" fontAlgn="auto">
              <a:lnSpc>
                <a:spcPct val="90000"/>
              </a:lnSpc>
              <a:spcAft>
                <a:spcPts val="0"/>
              </a:spcAft>
              <a:buClr>
                <a:schemeClr val="tx1"/>
              </a:buClr>
              <a:buSzPct val="75000"/>
              <a:buFont typeface="Arial" pitchFamily="34" charset="0"/>
              <a:buChar char="•"/>
              <a:tabLst>
                <a:tab pos="1028700" algn="l"/>
              </a:tabLst>
              <a:defRPr/>
            </a:pPr>
            <a:r>
              <a:rPr lang="en-US" dirty="0"/>
              <a:t>NB these will need to be measured</a:t>
            </a:r>
          </a:p>
          <a:p>
            <a:pPr lvl="1" fontAlgn="auto">
              <a:lnSpc>
                <a:spcPct val="90000"/>
              </a:lnSpc>
              <a:spcBef>
                <a:spcPct val="10000"/>
              </a:spcBef>
              <a:spcAft>
                <a:spcPts val="0"/>
              </a:spcAft>
              <a:buClr>
                <a:schemeClr val="tx1"/>
              </a:buClr>
              <a:buSzPct val="75000"/>
              <a:buFontTx/>
              <a:buNone/>
              <a:tabLst>
                <a:tab pos="1028700" algn="l"/>
              </a:tabLst>
              <a:defRPr/>
            </a:pPr>
            <a:endParaRPr lang="en-US" dirty="0"/>
          </a:p>
        </p:txBody>
      </p:sp>
      <p:sp>
        <p:nvSpPr>
          <p:cNvPr id="7"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8"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9" name="Text Placeholder 4"/>
          <p:cNvSpPr>
            <a:spLocks noGrp="1"/>
          </p:cNvSpPr>
          <p:nvPr>
            <p:ph type="body" sz="quarter" idx="15"/>
          </p:nvPr>
        </p:nvSpPr>
        <p:spPr>
          <a:xfrm>
            <a:off x="2852738" y="501101"/>
            <a:ext cx="6291262" cy="646113"/>
          </a:xfrm>
        </p:spPr>
        <p:txBody>
          <a:bodyPr>
            <a:normAutofit/>
          </a:bodyPr>
          <a:lstStyle/>
          <a:p>
            <a:r>
              <a:rPr lang="en-AU" dirty="0"/>
              <a:t>Tips for Selecting Attributes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82" name="Rectangle 48"/>
          <p:cNvSpPr>
            <a:spLocks noGrp="1" noChangeArrowheads="1"/>
          </p:cNvSpPr>
          <p:nvPr>
            <p:ph type="title" idx="4294967295"/>
          </p:nvPr>
        </p:nvSpPr>
        <p:spPr>
          <a:xfrm>
            <a:off x="58957" y="1337936"/>
            <a:ext cx="9053512" cy="644689"/>
          </a:xfrm>
          <a:noFill/>
        </p:spPr>
        <p:txBody>
          <a:bodyPr/>
          <a:lstStyle/>
          <a:p>
            <a:r>
              <a:rPr lang="en-US" sz="3600" b="1" dirty="0"/>
              <a:t>Target</a:t>
            </a:r>
            <a:r>
              <a:rPr lang="en-US" sz="3600" dirty="0"/>
              <a:t>: Eucalypt Woodland</a:t>
            </a:r>
          </a:p>
        </p:txBody>
      </p:sp>
      <p:pic>
        <p:nvPicPr>
          <p:cNvPr id="31783" name="Picture 3" descr="Grassy Woodland J Fitzsimons.JPG"/>
          <p:cNvPicPr>
            <a:picLocks noChangeAspect="1"/>
          </p:cNvPicPr>
          <p:nvPr/>
        </p:nvPicPr>
        <p:blipFill>
          <a:blip r:embed="rId3">
            <a:extLst>
              <a:ext uri="{28A0092B-C50C-407E-A947-70E740481C1C}">
                <a14:useLocalDpi xmlns:a14="http://schemas.microsoft.com/office/drawing/2010/main" val="0"/>
              </a:ext>
            </a:extLst>
          </a:blip>
          <a:srcRect t="20091" b="12329"/>
          <a:stretch>
            <a:fillRect/>
          </a:stretch>
        </p:blipFill>
        <p:spPr bwMode="auto">
          <a:xfrm>
            <a:off x="1991711" y="2249215"/>
            <a:ext cx="49530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9"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0" name="Text Placeholder 4"/>
          <p:cNvSpPr>
            <a:spLocks noGrp="1"/>
          </p:cNvSpPr>
          <p:nvPr>
            <p:ph type="body" sz="quarter" idx="4294967295"/>
          </p:nvPr>
        </p:nvSpPr>
        <p:spPr>
          <a:xfrm>
            <a:off x="2852738" y="501101"/>
            <a:ext cx="6291262" cy="642887"/>
          </a:xfrm>
        </p:spPr>
        <p:txBody>
          <a:bodyPr>
            <a:normAutofit/>
          </a:bodyPr>
          <a:lstStyle/>
          <a:p>
            <a:pPr marL="0" indent="0">
              <a:buNone/>
            </a:pPr>
            <a:r>
              <a:rPr lang="en-AU" dirty="0"/>
              <a:t>Example Attributes</a:t>
            </a:r>
          </a:p>
        </p:txBody>
      </p:sp>
      <p:sp>
        <p:nvSpPr>
          <p:cNvPr id="13" name="Rectangle 48"/>
          <p:cNvSpPr txBox="1">
            <a:spLocks noChangeArrowheads="1"/>
          </p:cNvSpPr>
          <p:nvPr/>
        </p:nvSpPr>
        <p:spPr bwMode="auto">
          <a:xfrm>
            <a:off x="56329" y="4953000"/>
            <a:ext cx="9053512" cy="64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i="0" dirty="0">
                <a:latin typeface="Trebuchet MS" panose="020B0603020202020204" pitchFamily="34" charset="0"/>
              </a:rPr>
              <a:t>Attribute</a:t>
            </a:r>
            <a:r>
              <a:rPr lang="en-US" sz="3600" i="0" dirty="0">
                <a:latin typeface="Trebuchet MS" panose="020B0603020202020204" pitchFamily="34" charset="0"/>
              </a:rPr>
              <a:t>: Fire Regime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28600" y="15240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lnSpc>
                <a:spcPct val="90000"/>
              </a:lnSpc>
              <a:spcBef>
                <a:spcPct val="50000"/>
              </a:spcBef>
            </a:pPr>
            <a:r>
              <a:rPr lang="en-US" sz="2400" i="0" dirty="0">
                <a:latin typeface="Trebuchet MS" panose="020B0603020202020204" pitchFamily="34" charset="0"/>
              </a:rPr>
              <a:t>Indicators are </a:t>
            </a:r>
            <a:r>
              <a:rPr lang="en-US" sz="2400" b="1" i="0" dirty="0">
                <a:latin typeface="Trebuchet MS" panose="020B0603020202020204" pitchFamily="34" charset="0"/>
              </a:rPr>
              <a:t>measurable </a:t>
            </a:r>
            <a:r>
              <a:rPr lang="en-US" sz="2400" i="0" dirty="0">
                <a:latin typeface="Trebuchet MS" panose="020B0603020202020204" pitchFamily="34" charset="0"/>
              </a:rPr>
              <a:t>parts</a:t>
            </a:r>
            <a:r>
              <a:rPr lang="en-US" sz="2400" b="1" i="0" dirty="0">
                <a:latin typeface="Trebuchet MS" panose="020B0603020202020204" pitchFamily="34" charset="0"/>
              </a:rPr>
              <a:t> </a:t>
            </a:r>
            <a:r>
              <a:rPr lang="en-US" sz="2400" i="0" dirty="0">
                <a:latin typeface="Trebuchet MS" panose="020B0603020202020204" pitchFamily="34" charset="0"/>
              </a:rPr>
              <a:t>of the Attribute that inform us of its status or “health”</a:t>
            </a:r>
            <a:endParaRPr lang="en-US" sz="2400" b="1" i="0" dirty="0">
              <a:latin typeface="Trebuchet MS" panose="020B0603020202020204" pitchFamily="34" charset="0"/>
            </a:endParaRPr>
          </a:p>
        </p:txBody>
      </p:sp>
      <p:pic>
        <p:nvPicPr>
          <p:cNvPr id="32771" name="Picture 9" descr="MCj04239960000[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147825" y="2695904"/>
            <a:ext cx="2687637" cy="2286000"/>
          </a:xfrm>
        </p:spPr>
      </p:pic>
      <p:pic>
        <p:nvPicPr>
          <p:cNvPr id="32772" name="Picture 12" descr="MCHM00306_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1403131" y="2543504"/>
            <a:ext cx="1882775" cy="2673350"/>
          </a:xfrm>
        </p:spPr>
      </p:pic>
      <p:sp>
        <p:nvSpPr>
          <p:cNvPr id="32775" name="Text Box 5"/>
          <p:cNvSpPr txBox="1">
            <a:spLocks noChangeArrowheads="1"/>
          </p:cNvSpPr>
          <p:nvPr/>
        </p:nvSpPr>
        <p:spPr bwMode="auto">
          <a:xfrm>
            <a:off x="1143000" y="6096000"/>
            <a:ext cx="693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r>
              <a:rPr lang="en-US" sz="2400" b="1" i="0" dirty="0">
                <a:latin typeface="Trebuchet MS" panose="020B0603020202020204" pitchFamily="34" charset="0"/>
              </a:rPr>
              <a:t>Indicators are what you </a:t>
            </a:r>
            <a:r>
              <a:rPr lang="en-US" sz="2400" b="1" i="0" u="sng" dirty="0">
                <a:latin typeface="Trebuchet MS" panose="020B0603020202020204" pitchFamily="34" charset="0"/>
              </a:rPr>
              <a:t>measure</a:t>
            </a:r>
          </a:p>
        </p:txBody>
      </p:sp>
      <p:sp>
        <p:nvSpPr>
          <p:cNvPr id="32776" name="Text Box 14"/>
          <p:cNvSpPr txBox="1">
            <a:spLocks noChangeArrowheads="1"/>
          </p:cNvSpPr>
          <p:nvPr/>
        </p:nvSpPr>
        <p:spPr bwMode="auto">
          <a:xfrm>
            <a:off x="457200" y="5486400"/>
            <a:ext cx="373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spcBef>
                <a:spcPct val="50000"/>
              </a:spcBef>
            </a:pPr>
            <a:r>
              <a:rPr lang="en-US" i="0" dirty="0">
                <a:latin typeface="Trebuchet MS" panose="020B0603020202020204" pitchFamily="34" charset="0"/>
              </a:rPr>
              <a:t>Key Attribute: </a:t>
            </a:r>
            <a:r>
              <a:rPr lang="en-US" i="0" dirty="0" smtClean="0">
                <a:latin typeface="Trebuchet MS" panose="020B0603020202020204" pitchFamily="34" charset="0"/>
              </a:rPr>
              <a:t>Circulatory </a:t>
            </a:r>
            <a:r>
              <a:rPr lang="en-US" i="0" dirty="0">
                <a:latin typeface="Trebuchet MS" panose="020B0603020202020204" pitchFamily="34" charset="0"/>
              </a:rPr>
              <a:t>system</a:t>
            </a:r>
          </a:p>
        </p:txBody>
      </p:sp>
      <p:sp>
        <p:nvSpPr>
          <p:cNvPr id="32777" name="Text Box 15"/>
          <p:cNvSpPr txBox="1">
            <a:spLocks noChangeArrowheads="1"/>
          </p:cNvSpPr>
          <p:nvPr/>
        </p:nvSpPr>
        <p:spPr bwMode="auto">
          <a:xfrm>
            <a:off x="5105400" y="54864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spcBef>
                <a:spcPct val="50000"/>
              </a:spcBef>
            </a:pPr>
            <a:r>
              <a:rPr lang="en-US" i="0" dirty="0">
                <a:latin typeface="Trebuchet MS" panose="020B0603020202020204" pitchFamily="34" charset="0"/>
              </a:rPr>
              <a:t>Indicator:  Blood pressure</a:t>
            </a:r>
          </a:p>
        </p:txBody>
      </p:sp>
      <p:sp>
        <p:nvSpPr>
          <p:cNvPr id="13"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14"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5" name="Text Placeholder 4"/>
          <p:cNvSpPr>
            <a:spLocks noGrp="1"/>
          </p:cNvSpPr>
          <p:nvPr>
            <p:ph type="body" sz="quarter" idx="4294967295"/>
          </p:nvPr>
        </p:nvSpPr>
        <p:spPr>
          <a:xfrm>
            <a:off x="2852738" y="501101"/>
            <a:ext cx="6291262" cy="597965"/>
          </a:xfrm>
        </p:spPr>
        <p:txBody>
          <a:bodyPr>
            <a:normAutofit/>
          </a:bodyPr>
          <a:lstStyle/>
          <a:p>
            <a:pPr marL="0" indent="0">
              <a:buNone/>
            </a:pPr>
            <a:r>
              <a:rPr lang="en-AU" dirty="0"/>
              <a:t>Step Two -  Select Indicators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8"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9" name="Text Placeholder 4"/>
          <p:cNvSpPr>
            <a:spLocks noGrp="1"/>
          </p:cNvSpPr>
          <p:nvPr>
            <p:ph type="body" sz="quarter" idx="15"/>
          </p:nvPr>
        </p:nvSpPr>
        <p:spPr>
          <a:xfrm>
            <a:off x="2852738" y="476752"/>
            <a:ext cx="6291262" cy="633244"/>
          </a:xfrm>
        </p:spPr>
        <p:txBody>
          <a:bodyPr>
            <a:normAutofit/>
          </a:bodyPr>
          <a:lstStyle/>
          <a:p>
            <a:r>
              <a:rPr lang="en-AU" dirty="0"/>
              <a:t>Look for indicators that ...</a:t>
            </a:r>
          </a:p>
        </p:txBody>
      </p:sp>
      <p:sp>
        <p:nvSpPr>
          <p:cNvPr id="10" name="Title 1"/>
          <p:cNvSpPr txBox="1">
            <a:spLocks/>
          </p:cNvSpPr>
          <p:nvPr/>
        </p:nvSpPr>
        <p:spPr>
          <a:xfrm>
            <a:off x="155863" y="1447800"/>
            <a:ext cx="4966855" cy="1815666"/>
          </a:xfrm>
          <a:prstGeom prst="rect">
            <a:avLst/>
          </a:prstGeom>
        </p:spPr>
        <p:txBody>
          <a:bodyPr>
            <a:noAutofit/>
          </a:bodyPr>
          <a:lstStyle>
            <a:lvl1pPr algn="ctr" rtl="0" fontAlgn="base">
              <a:spcBef>
                <a:spcPct val="0"/>
              </a:spcBef>
              <a:spcAft>
                <a:spcPct val="0"/>
              </a:spcAft>
              <a:defRPr sz="4400" kern="1200">
                <a:solidFill>
                  <a:schemeClr val="tx1"/>
                </a:solidFill>
                <a:latin typeface="Trebuchet MS" panose="020B0603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AU" sz="2700" i="0" dirty="0"/>
              <a:t>Use indicators that community members (landowners and managers) will and have used for millennia</a:t>
            </a:r>
          </a:p>
        </p:txBody>
      </p:sp>
      <p:sp>
        <p:nvSpPr>
          <p:cNvPr id="11" name="Content Placeholder 2"/>
          <p:cNvSpPr>
            <a:spLocks noGrp="1"/>
          </p:cNvSpPr>
          <p:nvPr>
            <p:ph idx="1"/>
          </p:nvPr>
        </p:nvSpPr>
        <p:spPr>
          <a:xfrm>
            <a:off x="609600" y="3280883"/>
            <a:ext cx="4800600" cy="2214246"/>
          </a:xfrm>
        </p:spPr>
        <p:txBody>
          <a:bodyPr>
            <a:noAutofit/>
          </a:bodyPr>
          <a:lstStyle/>
          <a:p>
            <a:r>
              <a:rPr lang="en-AU" sz="2700" dirty="0"/>
              <a:t>Fat on the tail of kangaroo</a:t>
            </a:r>
          </a:p>
          <a:p>
            <a:r>
              <a:rPr lang="en-AU" sz="2700" dirty="0"/>
              <a:t>How </a:t>
            </a:r>
            <a:r>
              <a:rPr lang="en-AU" sz="2700" dirty="0" smtClean="0"/>
              <a:t>kangaroo/meat </a:t>
            </a:r>
            <a:r>
              <a:rPr lang="en-AU" sz="2700" dirty="0"/>
              <a:t>tastes</a:t>
            </a:r>
          </a:p>
          <a:p>
            <a:r>
              <a:rPr lang="en-AU" sz="2700" dirty="0"/>
              <a:t>Knowledge of stories</a:t>
            </a:r>
          </a:p>
        </p:txBody>
      </p:sp>
      <p:pic>
        <p:nvPicPr>
          <p:cNvPr id="12" name="Picture 2"/>
          <p:cNvPicPr>
            <a:picLocks noChangeAspect="1" noChangeArrowheads="1"/>
          </p:cNvPicPr>
          <p:nvPr/>
        </p:nvPicPr>
        <p:blipFill>
          <a:blip r:embed="rId3"/>
          <a:srcRect l="40179" t="12143" r="21874" b="8571"/>
          <a:stretch>
            <a:fillRect/>
          </a:stretch>
        </p:blipFill>
        <p:spPr bwMode="auto">
          <a:xfrm>
            <a:off x="5410200" y="1463842"/>
            <a:ext cx="3273137" cy="42742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0323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304800" y="1447800"/>
            <a:ext cx="8382000" cy="4525963"/>
          </a:xfrm>
        </p:spPr>
        <p:txBody>
          <a:bodyPr/>
          <a:lstStyle/>
          <a:p>
            <a:pPr lvl="1">
              <a:lnSpc>
                <a:spcPct val="90000"/>
              </a:lnSpc>
              <a:buClr>
                <a:schemeClr val="tx1"/>
              </a:buClr>
              <a:buSzPct val="75000"/>
              <a:buFontTx/>
              <a:buChar char="•"/>
            </a:pPr>
            <a:r>
              <a:rPr lang="en-US" dirty="0">
                <a:solidFill>
                  <a:srgbClr val="002060"/>
                </a:solidFill>
              </a:rPr>
              <a:t>Strongly relate to the health of the attribute</a:t>
            </a:r>
          </a:p>
          <a:p>
            <a:pPr lvl="1">
              <a:lnSpc>
                <a:spcPct val="90000"/>
              </a:lnSpc>
              <a:buClr>
                <a:schemeClr val="tx1"/>
              </a:buClr>
              <a:buSzPct val="75000"/>
              <a:buFontTx/>
              <a:buChar char="•"/>
            </a:pPr>
            <a:r>
              <a:rPr lang="en-US" dirty="0">
                <a:solidFill>
                  <a:schemeClr val="accent2"/>
                </a:solidFill>
              </a:rPr>
              <a:t>Are efficient &amp; affordable to measure</a:t>
            </a:r>
          </a:p>
          <a:p>
            <a:pPr lvl="1">
              <a:lnSpc>
                <a:spcPct val="90000"/>
              </a:lnSpc>
              <a:buClr>
                <a:schemeClr val="tx1"/>
              </a:buClr>
              <a:buSzPct val="75000"/>
              <a:buFontTx/>
              <a:buChar char="•"/>
            </a:pPr>
            <a:r>
              <a:rPr lang="en-US" dirty="0">
                <a:solidFill>
                  <a:srgbClr val="002060"/>
                </a:solidFill>
              </a:rPr>
              <a:t>Where you can reasonably define what “Good” is</a:t>
            </a:r>
          </a:p>
          <a:p>
            <a:pPr lvl="1">
              <a:lnSpc>
                <a:spcPct val="90000"/>
              </a:lnSpc>
              <a:buClr>
                <a:schemeClr val="tx1"/>
              </a:buClr>
              <a:buSzPct val="75000"/>
              <a:buFontTx/>
              <a:buChar char="•"/>
            </a:pPr>
            <a:r>
              <a:rPr lang="en-US" dirty="0">
                <a:solidFill>
                  <a:schemeClr val="accent2"/>
                </a:solidFill>
              </a:rPr>
              <a:t>Desirable indicators ...</a:t>
            </a:r>
          </a:p>
          <a:p>
            <a:pPr lvl="2">
              <a:lnSpc>
                <a:spcPct val="90000"/>
              </a:lnSpc>
              <a:buClr>
                <a:schemeClr val="tx1"/>
              </a:buClr>
              <a:buSzPct val="75000"/>
              <a:buFont typeface="Arial" charset="0"/>
              <a:buChar char="–"/>
            </a:pPr>
            <a:r>
              <a:rPr lang="en-US" sz="2800" dirty="0">
                <a:solidFill>
                  <a:srgbClr val="002060"/>
                </a:solidFill>
              </a:rPr>
              <a:t>Might provide an early warning to serious threats</a:t>
            </a:r>
          </a:p>
          <a:p>
            <a:pPr lvl="2">
              <a:lnSpc>
                <a:spcPct val="90000"/>
              </a:lnSpc>
              <a:buClr>
                <a:schemeClr val="tx1"/>
              </a:buClr>
              <a:buSzPct val="75000"/>
              <a:buFont typeface="Arial" charset="0"/>
              <a:buChar char="–"/>
            </a:pPr>
            <a:r>
              <a:rPr lang="en-US" sz="2800" dirty="0">
                <a:solidFill>
                  <a:schemeClr val="accent2"/>
                </a:solidFill>
              </a:rPr>
              <a:t>Might assess two or more attributes</a:t>
            </a:r>
          </a:p>
          <a:p>
            <a:pPr lvl="4">
              <a:lnSpc>
                <a:spcPct val="90000"/>
              </a:lnSpc>
              <a:buClr>
                <a:schemeClr val="tx1"/>
              </a:buClr>
              <a:buSzPct val="75000"/>
              <a:buFontTx/>
              <a:buNone/>
            </a:pPr>
            <a:r>
              <a:rPr lang="en-US" sz="2400" dirty="0">
                <a:solidFill>
                  <a:srgbClr val="000000"/>
                </a:solidFill>
              </a:rPr>
              <a:t>   e.g.  Presence of young cypress in a floodplain forest as an indicator for both </a:t>
            </a:r>
            <a:r>
              <a:rPr lang="en-US" sz="2400" i="1" dirty="0">
                <a:solidFill>
                  <a:srgbClr val="000000"/>
                </a:solidFill>
              </a:rPr>
              <a:t>water regime</a:t>
            </a:r>
            <a:r>
              <a:rPr lang="en-US" sz="2400" dirty="0">
                <a:solidFill>
                  <a:srgbClr val="000000"/>
                </a:solidFill>
              </a:rPr>
              <a:t> &amp; </a:t>
            </a:r>
            <a:r>
              <a:rPr lang="en-US" sz="2400" i="1" dirty="0">
                <a:solidFill>
                  <a:srgbClr val="000000"/>
                </a:solidFill>
              </a:rPr>
              <a:t>reproduction of important species</a:t>
            </a:r>
          </a:p>
        </p:txBody>
      </p:sp>
      <p:sp>
        <p:nvSpPr>
          <p:cNvPr id="7"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8"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9" name="Text Placeholder 4"/>
          <p:cNvSpPr>
            <a:spLocks noGrp="1"/>
          </p:cNvSpPr>
          <p:nvPr>
            <p:ph type="body" sz="quarter" idx="15"/>
          </p:nvPr>
        </p:nvSpPr>
        <p:spPr>
          <a:xfrm>
            <a:off x="2852738" y="529389"/>
            <a:ext cx="6291262" cy="617825"/>
          </a:xfrm>
        </p:spPr>
        <p:txBody>
          <a:bodyPr>
            <a:normAutofit/>
          </a:bodyPr>
          <a:lstStyle/>
          <a:p>
            <a:r>
              <a:rPr lang="en-AU" dirty="0"/>
              <a:t>Look for indicators that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6"/>
            <a:ext cx="8649904" cy="5105394"/>
          </a:xfrm>
        </p:spPr>
        <p:txBody>
          <a:bodyPr>
            <a:normAutofit fontScale="92500"/>
          </a:bodyPr>
          <a:lstStyle/>
          <a:p>
            <a:pPr>
              <a:lnSpc>
                <a:spcPct val="90000"/>
              </a:lnSpc>
              <a:buNone/>
            </a:pPr>
            <a:r>
              <a:rPr lang="en-US" dirty="0"/>
              <a:t>A good indicator should meet the following criteria:</a:t>
            </a:r>
          </a:p>
          <a:p>
            <a:pPr>
              <a:lnSpc>
                <a:spcPct val="90000"/>
              </a:lnSpc>
              <a:spcBef>
                <a:spcPts val="2300"/>
              </a:spcBef>
              <a:buNone/>
            </a:pPr>
            <a:r>
              <a:rPr lang="en-US" b="1" dirty="0">
                <a:solidFill>
                  <a:srgbClr val="009900"/>
                </a:solidFill>
              </a:rPr>
              <a:t>Measurable:</a:t>
            </a:r>
            <a:r>
              <a:rPr lang="en-US" i="1" dirty="0">
                <a:solidFill>
                  <a:schemeClr val="tx2"/>
                </a:solidFill>
              </a:rPr>
              <a:t> </a:t>
            </a:r>
            <a:r>
              <a:rPr lang="en-US" dirty="0"/>
              <a:t>you can record something </a:t>
            </a:r>
            <a:r>
              <a:rPr lang="en-US" dirty="0" smtClean="0"/>
              <a:t>&amp; analyze </a:t>
            </a:r>
            <a:r>
              <a:rPr lang="en-US" dirty="0"/>
              <a:t>it.</a:t>
            </a:r>
          </a:p>
          <a:p>
            <a:pPr>
              <a:lnSpc>
                <a:spcPct val="90000"/>
              </a:lnSpc>
              <a:spcBef>
                <a:spcPts val="2300"/>
              </a:spcBef>
              <a:buNone/>
            </a:pPr>
            <a:r>
              <a:rPr lang="en-US" b="1" dirty="0">
                <a:solidFill>
                  <a:srgbClr val="009900"/>
                </a:solidFill>
                <a:ea typeface="MS PGothic" charset="0"/>
              </a:rPr>
              <a:t>Precise:</a:t>
            </a:r>
            <a:r>
              <a:rPr lang="en-US" i="1" dirty="0">
                <a:solidFill>
                  <a:schemeClr val="tx2"/>
                </a:solidFill>
                <a:ea typeface="MS PGothic" charset="0"/>
              </a:rPr>
              <a:t> </a:t>
            </a:r>
            <a:r>
              <a:rPr lang="en-US" dirty="0">
                <a:ea typeface="MS PGothic" charset="0"/>
              </a:rPr>
              <a:t>Defined the same way by all people.</a:t>
            </a:r>
          </a:p>
          <a:p>
            <a:pPr>
              <a:lnSpc>
                <a:spcPct val="90000"/>
              </a:lnSpc>
              <a:spcBef>
                <a:spcPts val="2300"/>
              </a:spcBef>
              <a:buNone/>
            </a:pPr>
            <a:r>
              <a:rPr lang="en-US" b="1" dirty="0">
                <a:solidFill>
                  <a:srgbClr val="009900"/>
                </a:solidFill>
                <a:ea typeface="MS PGothic" charset="0"/>
              </a:rPr>
              <a:t>Consistent:</a:t>
            </a:r>
            <a:r>
              <a:rPr lang="en-US" i="1" dirty="0">
                <a:solidFill>
                  <a:schemeClr val="tx2"/>
                </a:solidFill>
                <a:ea typeface="MS PGothic" charset="0"/>
              </a:rPr>
              <a:t> </a:t>
            </a:r>
            <a:r>
              <a:rPr lang="en-US" dirty="0">
                <a:ea typeface="MS PGothic" charset="0"/>
              </a:rPr>
              <a:t>Consistent over time so that it always provides comparable measurements.</a:t>
            </a:r>
          </a:p>
          <a:p>
            <a:pPr>
              <a:lnSpc>
                <a:spcPct val="90000"/>
              </a:lnSpc>
              <a:spcBef>
                <a:spcPts val="2300"/>
              </a:spcBef>
              <a:buNone/>
            </a:pPr>
            <a:r>
              <a:rPr lang="en-US" b="1" dirty="0">
                <a:solidFill>
                  <a:srgbClr val="009900"/>
                </a:solidFill>
                <a:ea typeface="MS PGothic" charset="0"/>
              </a:rPr>
              <a:t>Sensitive:</a:t>
            </a:r>
            <a:r>
              <a:rPr lang="en-US" i="1" dirty="0">
                <a:solidFill>
                  <a:schemeClr val="tx2"/>
                </a:solidFill>
                <a:ea typeface="MS PGothic" charset="0"/>
              </a:rPr>
              <a:t> </a:t>
            </a:r>
            <a:r>
              <a:rPr lang="en-US" dirty="0">
                <a:ea typeface="MS PGothic" charset="0"/>
              </a:rPr>
              <a:t>Changes in response to actual changes in what you are measuring.</a:t>
            </a:r>
          </a:p>
          <a:p>
            <a:pPr>
              <a:lnSpc>
                <a:spcPct val="90000"/>
              </a:lnSpc>
              <a:spcBef>
                <a:spcPts val="2300"/>
              </a:spcBef>
              <a:buNone/>
            </a:pPr>
            <a:r>
              <a:rPr lang="en-US" b="1" dirty="0">
                <a:solidFill>
                  <a:srgbClr val="009900"/>
                </a:solidFill>
                <a:ea typeface="MS PGothic" charset="0"/>
              </a:rPr>
              <a:t>Sustainable</a:t>
            </a:r>
            <a:r>
              <a:rPr lang="en-US" dirty="0">
                <a:ea typeface="MS PGothic" charset="0"/>
              </a:rPr>
              <a:t>: able to be used with the </a:t>
            </a:r>
            <a:r>
              <a:rPr lang="en-US" dirty="0" smtClean="0">
                <a:ea typeface="MS PGothic" charset="0"/>
              </a:rPr>
              <a:t/>
            </a:r>
            <a:br>
              <a:rPr lang="en-US" dirty="0" smtClean="0">
                <a:ea typeface="MS PGothic" charset="0"/>
              </a:rPr>
            </a:br>
            <a:r>
              <a:rPr lang="en-US" dirty="0" smtClean="0">
                <a:ea typeface="MS PGothic" charset="0"/>
              </a:rPr>
              <a:t>resources </a:t>
            </a:r>
            <a:r>
              <a:rPr lang="en-US" dirty="0">
                <a:ea typeface="MS PGothic" charset="0"/>
              </a:rPr>
              <a:t>you have</a:t>
            </a:r>
          </a:p>
        </p:txBody>
      </p:sp>
      <p:sp>
        <p:nvSpPr>
          <p:cNvPr id="9" name="Text Placeholder 1"/>
          <p:cNvSpPr>
            <a:spLocks noGrp="1"/>
          </p:cNvSpPr>
          <p:nvPr>
            <p:ph type="body" sz="quarter" idx="13"/>
          </p:nvPr>
        </p:nvSpPr>
        <p:spPr/>
        <p:txBody>
          <a:bodyPr/>
          <a:lstStyle/>
          <a:p>
            <a:r>
              <a:rPr lang="en-AU" dirty="0"/>
              <a:t>Making the Plan</a:t>
            </a:r>
          </a:p>
        </p:txBody>
      </p:sp>
      <p:sp>
        <p:nvSpPr>
          <p:cNvPr id="10" name="Text Placeholder 2"/>
          <p:cNvSpPr>
            <a:spLocks noGrp="1"/>
          </p:cNvSpPr>
          <p:nvPr>
            <p:ph type="body" sz="quarter" idx="14"/>
          </p:nvPr>
        </p:nvSpPr>
        <p:spPr/>
        <p:txBody>
          <a:bodyPr>
            <a:normAutofit fontScale="85000" lnSpcReduction="10000"/>
          </a:bodyPr>
          <a:lstStyle/>
          <a:p>
            <a:r>
              <a:rPr lang="en-AU" dirty="0"/>
              <a:t>Target Health</a:t>
            </a:r>
          </a:p>
        </p:txBody>
      </p:sp>
      <p:sp>
        <p:nvSpPr>
          <p:cNvPr id="2" name="Text Placeholder 1"/>
          <p:cNvSpPr>
            <a:spLocks noGrp="1"/>
          </p:cNvSpPr>
          <p:nvPr>
            <p:ph type="body" sz="quarter" idx="15"/>
          </p:nvPr>
        </p:nvSpPr>
        <p:spPr/>
        <p:txBody>
          <a:bodyPr anchor="ctr">
            <a:normAutofit/>
          </a:bodyPr>
          <a:lstStyle/>
          <a:p>
            <a:r>
              <a:rPr lang="en-US" dirty="0"/>
              <a:t>A good indicator</a:t>
            </a:r>
          </a:p>
        </p:txBody>
      </p:sp>
    </p:spTree>
    <p:extLst>
      <p:ext uri="{BB962C8B-B14F-4D97-AF65-F5344CB8AC3E}">
        <p14:creationId xmlns:p14="http://schemas.microsoft.com/office/powerpoint/2010/main" val="1585090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82" name="Rectangle 48"/>
          <p:cNvSpPr>
            <a:spLocks noGrp="1" noChangeArrowheads="1"/>
          </p:cNvSpPr>
          <p:nvPr>
            <p:ph type="title" idx="4294967295"/>
          </p:nvPr>
        </p:nvSpPr>
        <p:spPr>
          <a:xfrm>
            <a:off x="58957" y="1337936"/>
            <a:ext cx="9053512" cy="644689"/>
          </a:xfrm>
          <a:noFill/>
        </p:spPr>
        <p:txBody>
          <a:bodyPr/>
          <a:lstStyle/>
          <a:p>
            <a:r>
              <a:rPr lang="en-US" sz="3600" b="1" dirty="0"/>
              <a:t>Target</a:t>
            </a:r>
            <a:r>
              <a:rPr lang="en-US" sz="3600" dirty="0"/>
              <a:t>: Eucalypt Woodland</a:t>
            </a:r>
          </a:p>
        </p:txBody>
      </p:sp>
      <p:pic>
        <p:nvPicPr>
          <p:cNvPr id="31783" name="Picture 3" descr="Grassy Woodland J Fitzsimons.JPG"/>
          <p:cNvPicPr>
            <a:picLocks noChangeAspect="1"/>
          </p:cNvPicPr>
          <p:nvPr/>
        </p:nvPicPr>
        <p:blipFill>
          <a:blip r:embed="rId3">
            <a:extLst>
              <a:ext uri="{28A0092B-C50C-407E-A947-70E740481C1C}">
                <a14:useLocalDpi xmlns:a14="http://schemas.microsoft.com/office/drawing/2010/main" val="0"/>
              </a:ext>
            </a:extLst>
          </a:blip>
          <a:srcRect t="20091" b="12329"/>
          <a:stretch>
            <a:fillRect/>
          </a:stretch>
        </p:blipFill>
        <p:spPr bwMode="auto">
          <a:xfrm>
            <a:off x="2023242" y="2186153"/>
            <a:ext cx="49530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9"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0" name="Text Placeholder 4"/>
          <p:cNvSpPr>
            <a:spLocks noGrp="1"/>
          </p:cNvSpPr>
          <p:nvPr>
            <p:ph type="body" sz="quarter" idx="4294967295"/>
          </p:nvPr>
        </p:nvSpPr>
        <p:spPr>
          <a:xfrm>
            <a:off x="2852738" y="501101"/>
            <a:ext cx="6291262" cy="646113"/>
          </a:xfrm>
        </p:spPr>
        <p:txBody>
          <a:bodyPr>
            <a:normAutofit/>
          </a:bodyPr>
          <a:lstStyle/>
          <a:p>
            <a:pPr marL="0" indent="0">
              <a:buNone/>
            </a:pPr>
            <a:r>
              <a:rPr lang="en-AU" dirty="0"/>
              <a:t>Example Indicators</a:t>
            </a:r>
          </a:p>
        </p:txBody>
      </p:sp>
      <p:sp>
        <p:nvSpPr>
          <p:cNvPr id="13" name="Rectangle 48"/>
          <p:cNvSpPr txBox="1">
            <a:spLocks noChangeArrowheads="1"/>
          </p:cNvSpPr>
          <p:nvPr/>
        </p:nvSpPr>
        <p:spPr bwMode="auto">
          <a:xfrm>
            <a:off x="860370" y="4953000"/>
            <a:ext cx="7563671"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i="0" dirty="0">
                <a:latin typeface="Trebuchet MS" panose="020B0603020202020204" pitchFamily="34" charset="0"/>
              </a:rPr>
              <a:t>Attribute</a:t>
            </a:r>
            <a:r>
              <a:rPr lang="en-US" sz="3600" i="0" dirty="0">
                <a:latin typeface="Trebuchet MS" panose="020B0603020202020204" pitchFamily="34" charset="0"/>
              </a:rPr>
              <a:t>: Fire Regime</a:t>
            </a:r>
          </a:p>
          <a:p>
            <a:r>
              <a:rPr lang="en-US" sz="3600" b="1" i="0" dirty="0">
                <a:latin typeface="Trebuchet MS" panose="020B0603020202020204" pitchFamily="34" charset="0"/>
              </a:rPr>
              <a:t>Indicator</a:t>
            </a:r>
            <a:r>
              <a:rPr lang="en-US" sz="3600" i="0" dirty="0">
                <a:latin typeface="Trebuchet MS" panose="020B0603020202020204" pitchFamily="34" charset="0"/>
              </a:rPr>
              <a:t>: </a:t>
            </a:r>
            <a:r>
              <a:rPr lang="en-AU" sz="3600" i="0" dirty="0" err="1">
                <a:latin typeface="Trebuchet MS" panose="020B0603020202020204" pitchFamily="34" charset="0"/>
              </a:rPr>
              <a:t>Percent</a:t>
            </a:r>
            <a:r>
              <a:rPr lang="en-AU" sz="3600" i="0" dirty="0">
                <a:latin typeface="Trebuchet MS" panose="020B0603020202020204" pitchFamily="34" charset="0"/>
              </a:rPr>
              <a:t> of woodland with right fire frequency.</a:t>
            </a:r>
          </a:p>
        </p:txBody>
      </p:sp>
    </p:spTree>
    <p:extLst>
      <p:ext uri="{BB962C8B-B14F-4D97-AF65-F5344CB8AC3E}">
        <p14:creationId xmlns:p14="http://schemas.microsoft.com/office/powerpoint/2010/main" val="295458211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78" name="Text Box 46"/>
          <p:cNvSpPr txBox="1">
            <a:spLocks noChangeArrowheads="1"/>
          </p:cNvSpPr>
          <p:nvPr/>
        </p:nvSpPr>
        <p:spPr bwMode="auto">
          <a:xfrm>
            <a:off x="1056288" y="1415502"/>
            <a:ext cx="6984125" cy="1061829"/>
          </a:xfrm>
          <a:prstGeom prst="rect">
            <a:avLst/>
          </a:prstGeom>
          <a:solidFill>
            <a:srgbClr val="00CC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en-US" b="1" i="0" dirty="0">
                <a:solidFill>
                  <a:srgbClr val="000000"/>
                </a:solidFill>
                <a:latin typeface="Trebuchet MS" panose="020B0603020202020204" pitchFamily="34" charset="0"/>
              </a:rPr>
              <a:t>Very Good: </a:t>
            </a:r>
          </a:p>
          <a:p>
            <a:pPr algn="ctr" eaLnBrk="1" hangingPunct="1">
              <a:spcBef>
                <a:spcPct val="50000"/>
              </a:spcBef>
            </a:pPr>
            <a:r>
              <a:rPr lang="en-US" i="0" dirty="0">
                <a:solidFill>
                  <a:srgbClr val="000000"/>
                </a:solidFill>
                <a:latin typeface="Trebuchet MS" panose="020B0603020202020204" pitchFamily="34" charset="0"/>
              </a:rPr>
              <a:t>Most desirable status; Requires little intervention for maintenance</a:t>
            </a:r>
          </a:p>
        </p:txBody>
      </p:sp>
      <p:sp>
        <p:nvSpPr>
          <p:cNvPr id="35879" name="Text Box 47"/>
          <p:cNvSpPr txBox="1">
            <a:spLocks noChangeArrowheads="1"/>
          </p:cNvSpPr>
          <p:nvPr/>
        </p:nvSpPr>
        <p:spPr bwMode="auto">
          <a:xfrm>
            <a:off x="1029631" y="3773870"/>
            <a:ext cx="6979252" cy="92333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r>
              <a:rPr lang="en-US" b="1" i="0" dirty="0">
                <a:solidFill>
                  <a:srgbClr val="000000"/>
                </a:solidFill>
                <a:latin typeface="Trebuchet MS" panose="020B0603020202020204" pitchFamily="34" charset="0"/>
              </a:rPr>
              <a:t>Fair:</a:t>
            </a:r>
          </a:p>
          <a:p>
            <a:pPr algn="ctr" eaLnBrk="1" hangingPunct="1"/>
            <a:r>
              <a:rPr lang="en-US" i="0" dirty="0">
                <a:solidFill>
                  <a:srgbClr val="000000"/>
                </a:solidFill>
                <a:latin typeface="Trebuchet MS" panose="020B0603020202020204" pitchFamily="34" charset="0"/>
              </a:rPr>
              <a:t>Outside acceptable range of variation; Requires human intervention</a:t>
            </a:r>
          </a:p>
        </p:txBody>
      </p:sp>
      <p:sp>
        <p:nvSpPr>
          <p:cNvPr id="35880" name="Text Box 48"/>
          <p:cNvSpPr txBox="1">
            <a:spLocks noChangeArrowheads="1"/>
          </p:cNvSpPr>
          <p:nvPr/>
        </p:nvSpPr>
        <p:spPr bwMode="auto">
          <a:xfrm>
            <a:off x="1056290" y="2626929"/>
            <a:ext cx="6984124" cy="923330"/>
          </a:xfrm>
          <a:prstGeom prst="rect">
            <a:avLst/>
          </a:prstGeom>
          <a:solidFill>
            <a:srgbClr val="00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r>
              <a:rPr lang="en-US" b="1" i="0" dirty="0">
                <a:solidFill>
                  <a:srgbClr val="000000"/>
                </a:solidFill>
                <a:latin typeface="Trebuchet MS" panose="020B0603020202020204" pitchFamily="34" charset="0"/>
              </a:rPr>
              <a:t>Good:</a:t>
            </a:r>
          </a:p>
          <a:p>
            <a:pPr algn="ctr" eaLnBrk="1" hangingPunct="1"/>
            <a:r>
              <a:rPr lang="en-US" i="0" dirty="0">
                <a:solidFill>
                  <a:srgbClr val="000000"/>
                </a:solidFill>
                <a:latin typeface="Trebuchet MS" panose="020B0603020202020204" pitchFamily="34" charset="0"/>
              </a:rPr>
              <a:t>Indicator within acceptable range of variation; Some intervention required for maintenance</a:t>
            </a:r>
          </a:p>
        </p:txBody>
      </p:sp>
      <p:sp>
        <p:nvSpPr>
          <p:cNvPr id="35881" name="Text Box 49"/>
          <p:cNvSpPr txBox="1">
            <a:spLocks noChangeArrowheads="1"/>
          </p:cNvSpPr>
          <p:nvPr/>
        </p:nvSpPr>
        <p:spPr bwMode="auto">
          <a:xfrm>
            <a:off x="1040525" y="4984529"/>
            <a:ext cx="6968358" cy="923330"/>
          </a:xfrm>
          <a:prstGeom prst="rect">
            <a:avLst/>
          </a:prstGeom>
          <a:solidFill>
            <a:srgbClr val="FF505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r>
              <a:rPr lang="en-US" b="1" i="0" dirty="0">
                <a:solidFill>
                  <a:srgbClr val="000000"/>
                </a:solidFill>
                <a:latin typeface="Trebuchet MS" panose="020B0603020202020204" pitchFamily="34" charset="0"/>
              </a:rPr>
              <a:t>Poor: </a:t>
            </a:r>
          </a:p>
          <a:p>
            <a:pPr algn="ctr" eaLnBrk="1" hangingPunct="1"/>
            <a:endParaRPr lang="en-US" b="1" i="0" dirty="0">
              <a:solidFill>
                <a:srgbClr val="000000"/>
              </a:solidFill>
              <a:latin typeface="Trebuchet MS" panose="020B0603020202020204" pitchFamily="34" charset="0"/>
            </a:endParaRPr>
          </a:p>
          <a:p>
            <a:pPr algn="ctr" eaLnBrk="1" hangingPunct="1"/>
            <a:r>
              <a:rPr lang="en-US" i="0" dirty="0">
                <a:solidFill>
                  <a:srgbClr val="000000"/>
                </a:solidFill>
                <a:latin typeface="Trebuchet MS" panose="020B0603020202020204" pitchFamily="34" charset="0"/>
              </a:rPr>
              <a:t>Restoration very difficult; May result in extinction</a:t>
            </a:r>
          </a:p>
        </p:txBody>
      </p:sp>
      <p:sp>
        <p:nvSpPr>
          <p:cNvPr id="11"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12"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3" name="Text Placeholder 4"/>
          <p:cNvSpPr>
            <a:spLocks noGrp="1"/>
          </p:cNvSpPr>
          <p:nvPr>
            <p:ph type="body" sz="quarter" idx="4294967295"/>
          </p:nvPr>
        </p:nvSpPr>
        <p:spPr>
          <a:xfrm>
            <a:off x="2852738" y="609600"/>
            <a:ext cx="6291262" cy="537614"/>
          </a:xfrm>
        </p:spPr>
        <p:txBody>
          <a:bodyPr>
            <a:normAutofit fontScale="85000" lnSpcReduction="10000"/>
          </a:bodyPr>
          <a:lstStyle/>
          <a:p>
            <a:pPr marL="0" indent="0">
              <a:buNone/>
            </a:pPr>
            <a:r>
              <a:rPr lang="en-AU" dirty="0"/>
              <a:t>Step Three -  “Ranking” Target Health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9"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0" name="Text Placeholder 4"/>
          <p:cNvSpPr>
            <a:spLocks noGrp="1"/>
          </p:cNvSpPr>
          <p:nvPr>
            <p:ph type="body" sz="quarter" idx="4294967295"/>
          </p:nvPr>
        </p:nvSpPr>
        <p:spPr>
          <a:xfrm>
            <a:off x="2852738" y="501101"/>
            <a:ext cx="6291262" cy="646113"/>
          </a:xfrm>
        </p:spPr>
        <p:txBody>
          <a:bodyPr>
            <a:normAutofit/>
          </a:bodyPr>
          <a:lstStyle/>
          <a:p>
            <a:pPr marL="0" indent="0">
              <a:buNone/>
            </a:pPr>
            <a:r>
              <a:rPr lang="en-AU" dirty="0"/>
              <a:t>Example</a:t>
            </a:r>
            <a:r>
              <a:rPr lang="zh-TW" altLang="en-US" dirty="0"/>
              <a:t> </a:t>
            </a:r>
            <a:r>
              <a:rPr lang="en-US" altLang="zh-TW" dirty="0" smtClean="0"/>
              <a:t>Ranking and Status</a:t>
            </a:r>
            <a:endParaRPr lang="en-AU" dirty="0"/>
          </a:p>
        </p:txBody>
      </p:sp>
      <p:sp>
        <p:nvSpPr>
          <p:cNvPr id="13" name="Rectangle 48"/>
          <p:cNvSpPr txBox="1">
            <a:spLocks noChangeArrowheads="1"/>
          </p:cNvSpPr>
          <p:nvPr/>
        </p:nvSpPr>
        <p:spPr bwMode="auto">
          <a:xfrm>
            <a:off x="848033" y="1784131"/>
            <a:ext cx="756024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600" b="1" dirty="0">
                <a:latin typeface="Trebuchet MS" panose="020B0603020202020204" pitchFamily="34" charset="0"/>
              </a:rPr>
              <a:t>Target</a:t>
            </a:r>
            <a:r>
              <a:rPr lang="en-US" sz="3600" dirty="0">
                <a:latin typeface="Trebuchet MS" panose="020B0603020202020204" pitchFamily="34" charset="0"/>
              </a:rPr>
              <a:t>: Eucalypt Woodland</a:t>
            </a:r>
          </a:p>
          <a:p>
            <a:pPr algn="l"/>
            <a:r>
              <a:rPr lang="en-US" sz="3600" b="1" i="0" dirty="0">
                <a:latin typeface="Trebuchet MS" panose="020B0603020202020204" pitchFamily="34" charset="0"/>
              </a:rPr>
              <a:t>Attribute</a:t>
            </a:r>
            <a:r>
              <a:rPr lang="en-US" sz="3600" i="0" dirty="0">
                <a:latin typeface="Trebuchet MS" panose="020B0603020202020204" pitchFamily="34" charset="0"/>
              </a:rPr>
              <a:t>: Fire Regime</a:t>
            </a:r>
          </a:p>
          <a:p>
            <a:pPr algn="l"/>
            <a:r>
              <a:rPr lang="en-US" sz="3600" b="1" i="0" dirty="0">
                <a:latin typeface="Trebuchet MS" panose="020B0603020202020204" pitchFamily="34" charset="0"/>
              </a:rPr>
              <a:t>Indicator</a:t>
            </a:r>
            <a:r>
              <a:rPr lang="en-US" sz="3600" i="0" dirty="0">
                <a:latin typeface="Trebuchet MS" panose="020B0603020202020204" pitchFamily="34" charset="0"/>
              </a:rPr>
              <a:t>: </a:t>
            </a:r>
            <a:r>
              <a:rPr lang="en-AU" sz="3600" i="0" dirty="0" err="1">
                <a:latin typeface="Trebuchet MS" panose="020B0603020202020204" pitchFamily="34" charset="0"/>
              </a:rPr>
              <a:t>Percent</a:t>
            </a:r>
            <a:r>
              <a:rPr lang="en-AU" sz="3600" i="0" dirty="0">
                <a:latin typeface="Trebuchet MS" panose="020B0603020202020204" pitchFamily="34" charset="0"/>
              </a:rPr>
              <a:t> of woodland with right fire frequency.</a:t>
            </a:r>
          </a:p>
        </p:txBody>
      </p:sp>
      <p:sp>
        <p:nvSpPr>
          <p:cNvPr id="11" name="Text Box 46"/>
          <p:cNvSpPr txBox="1">
            <a:spLocks noChangeArrowheads="1"/>
          </p:cNvSpPr>
          <p:nvPr/>
        </p:nvSpPr>
        <p:spPr bwMode="auto">
          <a:xfrm>
            <a:off x="993226" y="3897868"/>
            <a:ext cx="6984125" cy="369332"/>
          </a:xfrm>
          <a:prstGeom prst="rect">
            <a:avLst/>
          </a:prstGeom>
          <a:solidFill>
            <a:srgbClr val="00CC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lvl="0" eaLnBrk="1" hangingPunct="1">
              <a:spcBef>
                <a:spcPct val="50000"/>
              </a:spcBef>
            </a:pPr>
            <a:r>
              <a:rPr lang="en-US" b="1" i="0" dirty="0">
                <a:solidFill>
                  <a:srgbClr val="000000"/>
                </a:solidFill>
                <a:latin typeface="Trebuchet MS" panose="020B0603020202020204" pitchFamily="34" charset="0"/>
              </a:rPr>
              <a:t>Very Good: </a:t>
            </a:r>
            <a:r>
              <a:rPr kumimoji="0" lang="en-AU" b="0" i="0" u="none" strike="noStrike" cap="none" normalizeH="0" baseline="0" dirty="0">
                <a:ln>
                  <a:noFill/>
                </a:ln>
                <a:solidFill>
                  <a:schemeClr val="tx1"/>
                </a:solidFill>
                <a:effectLst/>
                <a:latin typeface="Tahoma" pitchFamily="34" charset="0"/>
                <a:cs typeface="Arial" charset="0"/>
              </a:rPr>
              <a:t>Frequency of 3-8 years and most of area burnt</a:t>
            </a:r>
            <a:endParaRPr kumimoji="0" lang="en-US" b="0" i="0" u="none" strike="noStrike" cap="none" normalizeH="0" baseline="0" dirty="0">
              <a:ln>
                <a:noFill/>
              </a:ln>
              <a:solidFill>
                <a:schemeClr val="tx1"/>
              </a:solidFill>
              <a:effectLst/>
              <a:latin typeface="Tahoma" pitchFamily="34" charset="0"/>
              <a:cs typeface="Arial" charset="0"/>
            </a:endParaRPr>
          </a:p>
        </p:txBody>
      </p:sp>
      <p:sp>
        <p:nvSpPr>
          <p:cNvPr id="12" name="Text Box 47"/>
          <p:cNvSpPr txBox="1">
            <a:spLocks noChangeArrowheads="1"/>
          </p:cNvSpPr>
          <p:nvPr/>
        </p:nvSpPr>
        <p:spPr bwMode="auto">
          <a:xfrm>
            <a:off x="993226" y="4659868"/>
            <a:ext cx="6979252" cy="36933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lvl="0" eaLnBrk="1" hangingPunct="1"/>
            <a:r>
              <a:rPr lang="en-US" b="1" i="0" dirty="0">
                <a:solidFill>
                  <a:srgbClr val="000000"/>
                </a:solidFill>
                <a:latin typeface="Trebuchet MS" panose="020B0603020202020204" pitchFamily="34" charset="0"/>
              </a:rPr>
              <a:t>Fair: </a:t>
            </a:r>
            <a:r>
              <a:rPr kumimoji="0" lang="en-AU" b="0" i="0" u="none" strike="noStrike" cap="none" normalizeH="0" baseline="0" dirty="0">
                <a:ln>
                  <a:noFill/>
                </a:ln>
                <a:solidFill>
                  <a:schemeClr val="tx1"/>
                </a:solidFill>
                <a:effectLst/>
                <a:latin typeface="Tahoma" pitchFamily="34" charset="0"/>
                <a:cs typeface="Arial" charset="0"/>
              </a:rPr>
              <a:t>Frequency of 8-15 years and/or less than 50% of area burnt</a:t>
            </a:r>
            <a:endParaRPr kumimoji="0" lang="en-US" b="0" i="0" u="none" strike="noStrike" cap="none" normalizeH="0" baseline="0" dirty="0">
              <a:ln>
                <a:noFill/>
              </a:ln>
              <a:solidFill>
                <a:schemeClr val="tx1"/>
              </a:solidFill>
              <a:effectLst/>
              <a:latin typeface="Tahoma" pitchFamily="34" charset="0"/>
              <a:cs typeface="Arial" charset="0"/>
            </a:endParaRPr>
          </a:p>
        </p:txBody>
      </p:sp>
      <p:sp>
        <p:nvSpPr>
          <p:cNvPr id="14" name="Text Box 48"/>
          <p:cNvSpPr txBox="1">
            <a:spLocks noChangeArrowheads="1"/>
          </p:cNvSpPr>
          <p:nvPr/>
        </p:nvSpPr>
        <p:spPr bwMode="auto">
          <a:xfrm>
            <a:off x="993226" y="4278868"/>
            <a:ext cx="6984124" cy="369332"/>
          </a:xfrm>
          <a:prstGeom prst="rect">
            <a:avLst/>
          </a:prstGeom>
          <a:solidFill>
            <a:srgbClr val="00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lvl="0" eaLnBrk="1" hangingPunct="1"/>
            <a:r>
              <a:rPr lang="en-US" b="1" i="0" dirty="0">
                <a:solidFill>
                  <a:srgbClr val="000000"/>
                </a:solidFill>
                <a:latin typeface="Trebuchet MS" panose="020B0603020202020204" pitchFamily="34" charset="0"/>
              </a:rPr>
              <a:t>Good: </a:t>
            </a:r>
            <a:r>
              <a:rPr lang="en-AU" i="0" dirty="0">
                <a:latin typeface="Tahoma" pitchFamily="34" charset="0"/>
                <a:cs typeface="Arial" charset="0"/>
              </a:rPr>
              <a:t>Frequency of 3-8 years and large percentage of area burnt</a:t>
            </a:r>
            <a:endParaRPr lang="en-US" i="0" dirty="0">
              <a:latin typeface="Tahoma" pitchFamily="34" charset="0"/>
              <a:cs typeface="Arial" charset="0"/>
            </a:endParaRPr>
          </a:p>
        </p:txBody>
      </p:sp>
      <p:sp>
        <p:nvSpPr>
          <p:cNvPr id="15" name="Text Box 49"/>
          <p:cNvSpPr txBox="1">
            <a:spLocks noChangeArrowheads="1"/>
          </p:cNvSpPr>
          <p:nvPr/>
        </p:nvSpPr>
        <p:spPr bwMode="auto">
          <a:xfrm>
            <a:off x="993226" y="5040868"/>
            <a:ext cx="6968358" cy="369332"/>
          </a:xfrm>
          <a:prstGeom prst="rect">
            <a:avLst/>
          </a:prstGeom>
          <a:solidFill>
            <a:srgbClr val="FF505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lvl="0" eaLnBrk="1" hangingPunct="1"/>
            <a:r>
              <a:rPr lang="en-US" b="1" i="0" dirty="0">
                <a:solidFill>
                  <a:srgbClr val="000000"/>
                </a:solidFill>
                <a:latin typeface="Trebuchet MS" panose="020B0603020202020204" pitchFamily="34" charset="0"/>
              </a:rPr>
              <a:t>Poor: </a:t>
            </a:r>
            <a:r>
              <a:rPr kumimoji="0" lang="en-AU" i="0" u="none" strike="noStrike" cap="none" normalizeH="0" baseline="0" dirty="0">
                <a:ln>
                  <a:noFill/>
                </a:ln>
                <a:solidFill>
                  <a:schemeClr val="tx1"/>
                </a:solidFill>
                <a:effectLst/>
                <a:latin typeface="Tahoma" pitchFamily="34" charset="0"/>
              </a:rPr>
              <a:t>&gt;15 years and &lt;50% of total area burnt</a:t>
            </a:r>
            <a:endParaRPr kumimoji="0" lang="en-US" i="0" u="none" strike="noStrike" cap="none" normalizeH="0" baseline="0" dirty="0">
              <a:ln>
                <a:noFill/>
              </a:ln>
              <a:solidFill>
                <a:schemeClr val="tx1"/>
              </a:solidFill>
              <a:effectLst/>
              <a:latin typeface="Tahoma" pitchFamily="34" charset="0"/>
            </a:endParaRPr>
          </a:p>
        </p:txBody>
      </p:sp>
      <p:sp>
        <p:nvSpPr>
          <p:cNvPr id="2" name="Oval 1"/>
          <p:cNvSpPr/>
          <p:nvPr/>
        </p:nvSpPr>
        <p:spPr>
          <a:xfrm>
            <a:off x="624050" y="4475937"/>
            <a:ext cx="7722475"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3733800" y="5523618"/>
            <a:ext cx="2971800" cy="584775"/>
          </a:xfrm>
          <a:prstGeom prst="rect">
            <a:avLst/>
          </a:prstGeom>
          <a:noFill/>
        </p:spPr>
        <p:txBody>
          <a:bodyPr wrap="square" rtlCol="0">
            <a:spAutoFit/>
          </a:bodyPr>
          <a:lstStyle/>
          <a:p>
            <a:r>
              <a:rPr lang="en-AU" sz="3200" i="0" dirty="0" smtClean="0">
                <a:latin typeface="Trebuchet MS" panose="020B0603020202020204" pitchFamily="34" charset="0"/>
              </a:rPr>
              <a:t>Current status</a:t>
            </a:r>
            <a:endParaRPr lang="en-AU" sz="3200" i="0" dirty="0">
              <a:latin typeface="Trebuchet MS" panose="020B0603020202020204" pitchFamily="34" charset="0"/>
            </a:endParaRPr>
          </a:p>
        </p:txBody>
      </p:sp>
    </p:spTree>
    <p:extLst>
      <p:ext uri="{BB962C8B-B14F-4D97-AF65-F5344CB8AC3E}">
        <p14:creationId xmlns:p14="http://schemas.microsoft.com/office/powerpoint/2010/main" val="3239371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387" y="309202"/>
            <a:ext cx="6455225" cy="623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38800" y="152400"/>
            <a:ext cx="2667000" cy="1634490"/>
          </a:xfrm>
          <a:prstGeom prst="roundRect">
            <a:avLst/>
          </a:prstGeom>
          <a:ln>
            <a:solidFill>
              <a:srgbClr val="C0504D"/>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fontAlgn="base">
              <a:spcBef>
                <a:spcPct val="0"/>
              </a:spcBef>
              <a:spcAft>
                <a:spcPct val="0"/>
              </a:spcAft>
              <a:buFont typeface="Arial" pitchFamily="34" charset="0"/>
              <a:buChar char="•"/>
            </a:pPr>
            <a:r>
              <a:rPr lang="en-AU" i="0" dirty="0">
                <a:solidFill>
                  <a:srgbClr val="000000"/>
                </a:solidFill>
              </a:rPr>
              <a:t>Pre-planning</a:t>
            </a:r>
          </a:p>
          <a:p>
            <a:pPr marL="285750" indent="-285750" fontAlgn="base">
              <a:spcBef>
                <a:spcPct val="0"/>
              </a:spcBef>
              <a:spcAft>
                <a:spcPct val="0"/>
              </a:spcAft>
              <a:buFont typeface="Arial" pitchFamily="34" charset="0"/>
              <a:buChar char="•"/>
            </a:pPr>
            <a:r>
              <a:rPr lang="en-AU" i="0" dirty="0">
                <a:solidFill>
                  <a:srgbClr val="000000"/>
                </a:solidFill>
              </a:rPr>
              <a:t>Vision &amp; Scope</a:t>
            </a:r>
          </a:p>
          <a:p>
            <a:pPr marL="285750" indent="-285750" fontAlgn="base">
              <a:spcBef>
                <a:spcPct val="0"/>
              </a:spcBef>
              <a:spcAft>
                <a:spcPct val="0"/>
              </a:spcAft>
              <a:buFont typeface="Arial" pitchFamily="34" charset="0"/>
              <a:buChar char="•"/>
            </a:pPr>
            <a:r>
              <a:rPr lang="en-AU" i="0" dirty="0">
                <a:solidFill>
                  <a:srgbClr val="000000"/>
                </a:solidFill>
              </a:rPr>
              <a:t>Targets &amp; Health</a:t>
            </a:r>
          </a:p>
          <a:p>
            <a:pPr marL="285750" indent="-285750" fontAlgn="base">
              <a:spcBef>
                <a:spcPct val="0"/>
              </a:spcBef>
              <a:spcAft>
                <a:spcPct val="0"/>
              </a:spcAft>
              <a:buFont typeface="Arial" pitchFamily="34" charset="0"/>
              <a:buChar char="•"/>
            </a:pPr>
            <a:r>
              <a:rPr lang="en-AU" i="0" dirty="0">
                <a:solidFill>
                  <a:srgbClr val="000000"/>
                </a:solidFill>
              </a:rPr>
              <a:t>Threats</a:t>
            </a:r>
          </a:p>
          <a:p>
            <a:pPr marL="285750" indent="-285750" fontAlgn="base">
              <a:spcBef>
                <a:spcPct val="0"/>
              </a:spcBef>
              <a:spcAft>
                <a:spcPct val="0"/>
              </a:spcAft>
              <a:buFont typeface="Arial" pitchFamily="34" charset="0"/>
              <a:buChar char="•"/>
            </a:pPr>
            <a:r>
              <a:rPr lang="en-AU" i="0" dirty="0">
                <a:solidFill>
                  <a:srgbClr val="000000"/>
                </a:solidFill>
              </a:rPr>
              <a:t>Situation</a:t>
            </a:r>
          </a:p>
        </p:txBody>
      </p:sp>
      <p:sp>
        <p:nvSpPr>
          <p:cNvPr id="2" name="Oval 1"/>
          <p:cNvSpPr/>
          <p:nvPr/>
        </p:nvSpPr>
        <p:spPr>
          <a:xfrm>
            <a:off x="6830788" y="762000"/>
            <a:ext cx="1017812"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99373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9"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0" name="Text Placeholder 4"/>
          <p:cNvSpPr>
            <a:spLocks noGrp="1"/>
          </p:cNvSpPr>
          <p:nvPr>
            <p:ph type="body" sz="quarter" idx="4294967295"/>
          </p:nvPr>
        </p:nvSpPr>
        <p:spPr>
          <a:xfrm>
            <a:off x="2852738" y="481465"/>
            <a:ext cx="6291262" cy="663858"/>
          </a:xfrm>
        </p:spPr>
        <p:txBody>
          <a:bodyPr>
            <a:normAutofit/>
          </a:bodyPr>
          <a:lstStyle/>
          <a:p>
            <a:pPr marL="0" indent="0">
              <a:buNone/>
            </a:pPr>
            <a:r>
              <a:rPr lang="en-AU" dirty="0"/>
              <a:t>Example</a:t>
            </a:r>
            <a:r>
              <a:rPr lang="zh-TW" altLang="en-US" dirty="0"/>
              <a:t> </a:t>
            </a:r>
            <a:r>
              <a:rPr lang="en-US" altLang="zh-TW" dirty="0" smtClean="0"/>
              <a:t>Ranking and status</a:t>
            </a:r>
            <a:endParaRPr lang="en-AU" dirty="0"/>
          </a:p>
        </p:txBody>
      </p:sp>
      <p:sp>
        <p:nvSpPr>
          <p:cNvPr id="13" name="Rectangle 48"/>
          <p:cNvSpPr txBox="1">
            <a:spLocks noChangeArrowheads="1"/>
          </p:cNvSpPr>
          <p:nvPr/>
        </p:nvSpPr>
        <p:spPr bwMode="auto">
          <a:xfrm>
            <a:off x="848033" y="1784131"/>
            <a:ext cx="756024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600" b="1" dirty="0">
                <a:latin typeface="Trebuchet MS" panose="020B0603020202020204" pitchFamily="34" charset="0"/>
              </a:rPr>
              <a:t>Target</a:t>
            </a:r>
            <a:r>
              <a:rPr lang="en-US" sz="3600" dirty="0">
                <a:latin typeface="Trebuchet MS" panose="020B0603020202020204" pitchFamily="34" charset="0"/>
              </a:rPr>
              <a:t>: Art site</a:t>
            </a:r>
          </a:p>
          <a:p>
            <a:pPr algn="l"/>
            <a:r>
              <a:rPr lang="en-US" sz="3600" b="1" i="0" dirty="0">
                <a:latin typeface="Trebuchet MS" panose="020B0603020202020204" pitchFamily="34" charset="0"/>
              </a:rPr>
              <a:t>Attribute</a:t>
            </a:r>
            <a:r>
              <a:rPr lang="en-US" sz="3600" i="0" dirty="0">
                <a:latin typeface="Trebuchet MS" panose="020B0603020202020204" pitchFamily="34" charset="0"/>
              </a:rPr>
              <a:t>: Cleanliness of site</a:t>
            </a:r>
          </a:p>
          <a:p>
            <a:pPr algn="l"/>
            <a:r>
              <a:rPr lang="en-US" sz="3600" b="1" i="0" dirty="0">
                <a:latin typeface="Trebuchet MS" panose="020B0603020202020204" pitchFamily="34" charset="0"/>
              </a:rPr>
              <a:t>Indicator</a:t>
            </a:r>
            <a:r>
              <a:rPr lang="en-US" sz="3600" i="0" dirty="0">
                <a:latin typeface="Trebuchet MS" panose="020B0603020202020204" pitchFamily="34" charset="0"/>
              </a:rPr>
              <a:t>: Amount </a:t>
            </a:r>
            <a:r>
              <a:rPr lang="en-AU" sz="3600" i="0" dirty="0">
                <a:latin typeface="Trebuchet MS" panose="020B0603020202020204" pitchFamily="34" charset="0"/>
              </a:rPr>
              <a:t>of disturbance by introduced animals</a:t>
            </a:r>
          </a:p>
        </p:txBody>
      </p:sp>
      <p:sp>
        <p:nvSpPr>
          <p:cNvPr id="11" name="Text Box 46"/>
          <p:cNvSpPr txBox="1">
            <a:spLocks noChangeArrowheads="1"/>
          </p:cNvSpPr>
          <p:nvPr/>
        </p:nvSpPr>
        <p:spPr bwMode="auto">
          <a:xfrm>
            <a:off x="993226" y="3897868"/>
            <a:ext cx="6984125" cy="369332"/>
          </a:xfrm>
          <a:prstGeom prst="rect">
            <a:avLst/>
          </a:prstGeom>
          <a:solidFill>
            <a:srgbClr val="00CC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lvl="0" eaLnBrk="1" hangingPunct="1">
              <a:spcBef>
                <a:spcPct val="50000"/>
              </a:spcBef>
            </a:pPr>
            <a:r>
              <a:rPr lang="en-US" b="1" i="0" dirty="0">
                <a:solidFill>
                  <a:srgbClr val="000000"/>
                </a:solidFill>
                <a:latin typeface="Trebuchet MS" panose="020B0603020202020204" pitchFamily="34" charset="0"/>
              </a:rPr>
              <a:t>Very Good: </a:t>
            </a:r>
            <a:r>
              <a:rPr lang="en-AU" i="0" dirty="0">
                <a:latin typeface="Tahoma" pitchFamily="34" charset="0"/>
                <a:cs typeface="Arial" charset="0"/>
              </a:rPr>
              <a:t>No visible disturbance</a:t>
            </a:r>
            <a:endParaRPr kumimoji="0" lang="en-US" b="0" i="0" u="none" strike="noStrike" cap="none" normalizeH="0" baseline="0" dirty="0">
              <a:ln>
                <a:noFill/>
              </a:ln>
              <a:solidFill>
                <a:schemeClr val="tx1"/>
              </a:solidFill>
              <a:effectLst/>
              <a:latin typeface="Tahoma" pitchFamily="34" charset="0"/>
              <a:cs typeface="Arial" charset="0"/>
            </a:endParaRPr>
          </a:p>
        </p:txBody>
      </p:sp>
      <p:sp>
        <p:nvSpPr>
          <p:cNvPr id="12" name="Text Box 47"/>
          <p:cNvSpPr txBox="1">
            <a:spLocks noChangeArrowheads="1"/>
          </p:cNvSpPr>
          <p:nvPr/>
        </p:nvSpPr>
        <p:spPr bwMode="auto">
          <a:xfrm>
            <a:off x="993226" y="4659868"/>
            <a:ext cx="6979252" cy="36933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lvl="0" eaLnBrk="1" hangingPunct="1"/>
            <a:r>
              <a:rPr lang="en-US" b="1" i="0" dirty="0">
                <a:solidFill>
                  <a:srgbClr val="000000"/>
                </a:solidFill>
                <a:latin typeface="Trebuchet MS" panose="020B0603020202020204" pitchFamily="34" charset="0"/>
              </a:rPr>
              <a:t>Fair: </a:t>
            </a:r>
            <a:r>
              <a:rPr lang="en-US" i="0" dirty="0">
                <a:solidFill>
                  <a:srgbClr val="000000"/>
                </a:solidFill>
                <a:latin typeface="Trebuchet MS" panose="020B0603020202020204" pitchFamily="34" charset="0"/>
              </a:rPr>
              <a:t>TBD</a:t>
            </a:r>
            <a:r>
              <a:rPr lang="en-US" b="1" i="0" dirty="0">
                <a:solidFill>
                  <a:srgbClr val="000000"/>
                </a:solidFill>
                <a:latin typeface="Trebuchet MS" panose="020B0603020202020204" pitchFamily="34" charset="0"/>
              </a:rPr>
              <a:t> </a:t>
            </a:r>
            <a:endParaRPr kumimoji="0" lang="en-US" b="0" i="0" u="none" strike="noStrike" cap="none" normalizeH="0" baseline="0" dirty="0">
              <a:ln>
                <a:noFill/>
              </a:ln>
              <a:solidFill>
                <a:schemeClr val="tx1"/>
              </a:solidFill>
              <a:effectLst/>
              <a:latin typeface="Tahoma" pitchFamily="34" charset="0"/>
              <a:cs typeface="Arial" charset="0"/>
            </a:endParaRPr>
          </a:p>
        </p:txBody>
      </p:sp>
      <p:sp>
        <p:nvSpPr>
          <p:cNvPr id="14" name="Text Box 48"/>
          <p:cNvSpPr txBox="1">
            <a:spLocks noChangeArrowheads="1"/>
          </p:cNvSpPr>
          <p:nvPr/>
        </p:nvSpPr>
        <p:spPr bwMode="auto">
          <a:xfrm>
            <a:off x="993226" y="4278868"/>
            <a:ext cx="6984124" cy="369332"/>
          </a:xfrm>
          <a:prstGeom prst="rect">
            <a:avLst/>
          </a:prstGeom>
          <a:solidFill>
            <a:srgbClr val="00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lvl="0" eaLnBrk="1" hangingPunct="1"/>
            <a:r>
              <a:rPr lang="en-US" b="1" i="0" dirty="0">
                <a:solidFill>
                  <a:srgbClr val="000000"/>
                </a:solidFill>
                <a:latin typeface="Trebuchet MS" panose="020B0603020202020204" pitchFamily="34" charset="0"/>
              </a:rPr>
              <a:t>Good: </a:t>
            </a:r>
            <a:r>
              <a:rPr lang="en-US" i="0" dirty="0">
                <a:solidFill>
                  <a:srgbClr val="000000"/>
                </a:solidFill>
                <a:latin typeface="Trebuchet MS" panose="020B0603020202020204" pitchFamily="34" charset="0"/>
              </a:rPr>
              <a:t>TBD</a:t>
            </a:r>
            <a:r>
              <a:rPr lang="en-US" b="1" i="0" dirty="0">
                <a:solidFill>
                  <a:srgbClr val="000000"/>
                </a:solidFill>
                <a:latin typeface="Trebuchet MS" panose="020B0603020202020204" pitchFamily="34" charset="0"/>
              </a:rPr>
              <a:t>	</a:t>
            </a:r>
            <a:endParaRPr lang="en-US" i="0" dirty="0">
              <a:latin typeface="Tahoma" pitchFamily="34" charset="0"/>
              <a:cs typeface="Arial" charset="0"/>
            </a:endParaRPr>
          </a:p>
        </p:txBody>
      </p:sp>
      <p:sp>
        <p:nvSpPr>
          <p:cNvPr id="15" name="Text Box 49"/>
          <p:cNvSpPr txBox="1">
            <a:spLocks noChangeArrowheads="1"/>
          </p:cNvSpPr>
          <p:nvPr/>
        </p:nvSpPr>
        <p:spPr bwMode="auto">
          <a:xfrm>
            <a:off x="993226" y="5040868"/>
            <a:ext cx="6968358" cy="369332"/>
          </a:xfrm>
          <a:prstGeom prst="rect">
            <a:avLst/>
          </a:prstGeom>
          <a:solidFill>
            <a:srgbClr val="FF505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lvl="0" eaLnBrk="1" hangingPunct="1"/>
            <a:r>
              <a:rPr lang="en-US" b="1" i="0" dirty="0">
                <a:solidFill>
                  <a:srgbClr val="000000"/>
                </a:solidFill>
                <a:latin typeface="Trebuchet MS" panose="020B0603020202020204" pitchFamily="34" charset="0"/>
              </a:rPr>
              <a:t>Poor</a:t>
            </a:r>
            <a:r>
              <a:rPr lang="en-US" i="0" dirty="0">
                <a:solidFill>
                  <a:srgbClr val="000000"/>
                </a:solidFill>
                <a:latin typeface="Trebuchet MS" panose="020B0603020202020204" pitchFamily="34" charset="0"/>
              </a:rPr>
              <a:t>: Animals using site for camp</a:t>
            </a:r>
            <a:endParaRPr kumimoji="0" lang="en-US" i="0" u="none" strike="noStrike" cap="none" normalizeH="0" baseline="0" dirty="0">
              <a:ln>
                <a:noFill/>
              </a:ln>
              <a:solidFill>
                <a:schemeClr val="tx1"/>
              </a:solidFill>
              <a:effectLst/>
              <a:latin typeface="Tahoma" pitchFamily="34" charset="0"/>
            </a:endParaRPr>
          </a:p>
        </p:txBody>
      </p:sp>
      <p:sp>
        <p:nvSpPr>
          <p:cNvPr id="16" name="Oval 15"/>
          <p:cNvSpPr/>
          <p:nvPr/>
        </p:nvSpPr>
        <p:spPr>
          <a:xfrm>
            <a:off x="624050" y="4862771"/>
            <a:ext cx="7722475"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a:off x="3657600" y="5816006"/>
            <a:ext cx="2971800" cy="584775"/>
          </a:xfrm>
          <a:prstGeom prst="rect">
            <a:avLst/>
          </a:prstGeom>
          <a:noFill/>
        </p:spPr>
        <p:txBody>
          <a:bodyPr wrap="square" rtlCol="0">
            <a:spAutoFit/>
          </a:bodyPr>
          <a:lstStyle/>
          <a:p>
            <a:r>
              <a:rPr lang="en-AU" sz="3200" i="0" dirty="0" smtClean="0">
                <a:latin typeface="Trebuchet MS" panose="020B0603020202020204" pitchFamily="34" charset="0"/>
              </a:rPr>
              <a:t>Current status</a:t>
            </a:r>
            <a:endParaRPr lang="en-AU" sz="3200" i="0" dirty="0">
              <a:latin typeface="Trebuchet MS" panose="020B0603020202020204" pitchFamily="34" charset="0"/>
            </a:endParaRPr>
          </a:p>
        </p:txBody>
      </p:sp>
    </p:spTree>
    <p:extLst>
      <p:ext uri="{BB962C8B-B14F-4D97-AF65-F5344CB8AC3E}">
        <p14:creationId xmlns:p14="http://schemas.microsoft.com/office/powerpoint/2010/main" val="3846771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07950" y="2133600"/>
            <a:ext cx="8783638" cy="3668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5" name="TextBox 4"/>
          <p:cNvSpPr txBox="1">
            <a:spLocks noChangeArrowheads="1"/>
          </p:cNvSpPr>
          <p:nvPr/>
        </p:nvSpPr>
        <p:spPr bwMode="auto">
          <a:xfrm>
            <a:off x="1447800" y="1447800"/>
            <a:ext cx="594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r>
              <a:rPr lang="en-US" i="0" dirty="0" err="1">
                <a:latin typeface="Trebuchet MS" panose="020B0603020202020204" pitchFamily="34" charset="0"/>
              </a:rPr>
              <a:t>Wunambal</a:t>
            </a:r>
            <a:r>
              <a:rPr lang="en-US" i="0" dirty="0">
                <a:latin typeface="Trebuchet MS" panose="020B0603020202020204" pitchFamily="34" charset="0"/>
              </a:rPr>
              <a:t> </a:t>
            </a:r>
            <a:r>
              <a:rPr lang="en-US" i="0" dirty="0" err="1">
                <a:latin typeface="Trebuchet MS" panose="020B0603020202020204" pitchFamily="34" charset="0"/>
              </a:rPr>
              <a:t>Gaambera</a:t>
            </a:r>
            <a:r>
              <a:rPr lang="en-US" i="0" dirty="0">
                <a:latin typeface="Trebuchet MS" panose="020B0603020202020204" pitchFamily="34" charset="0"/>
              </a:rPr>
              <a:t> example</a:t>
            </a:r>
            <a:endParaRPr lang="en-AU" i="0" dirty="0">
              <a:latin typeface="Trebuchet MS" panose="020B0603020202020204" pitchFamily="34" charset="0"/>
            </a:endParaRPr>
          </a:p>
        </p:txBody>
      </p:sp>
      <p:sp>
        <p:nvSpPr>
          <p:cNvPr id="7"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8"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9" name="Text Placeholder 4"/>
          <p:cNvSpPr>
            <a:spLocks noGrp="1"/>
          </p:cNvSpPr>
          <p:nvPr>
            <p:ph type="body" sz="quarter" idx="4294967295"/>
          </p:nvPr>
        </p:nvSpPr>
        <p:spPr>
          <a:xfrm>
            <a:off x="2852738" y="609600"/>
            <a:ext cx="6291262" cy="457200"/>
          </a:xfrm>
        </p:spPr>
        <p:txBody>
          <a:bodyPr>
            <a:normAutofit fontScale="62500" lnSpcReduction="20000"/>
          </a:bodyPr>
          <a:lstStyle/>
          <a:p>
            <a:r>
              <a:rPr lang="en-AU" dirty="0">
                <a:solidFill>
                  <a:schemeClr val="accent4">
                    <a:lumMod val="75000"/>
                  </a:schemeClr>
                </a:solidFill>
              </a:rPr>
              <a:t>The important things that make targets healthy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488731" y="1164420"/>
            <a:ext cx="8655269" cy="486103"/>
          </a:xfrm>
        </p:spPr>
        <p:txBody>
          <a:bodyPr/>
          <a:lstStyle/>
          <a:p>
            <a:pPr>
              <a:buFontTx/>
              <a:buNone/>
            </a:pPr>
            <a:r>
              <a:rPr lang="en-US" sz="2400" b="1" dirty="0">
                <a:solidFill>
                  <a:srgbClr val="000000"/>
                </a:solidFill>
              </a:rPr>
              <a:t>  A process that lets you adapt as you learn more</a:t>
            </a:r>
          </a:p>
        </p:txBody>
      </p:sp>
      <p:sp>
        <p:nvSpPr>
          <p:cNvPr id="444420" name="Rectangle 4"/>
          <p:cNvSpPr>
            <a:spLocks noChangeArrowheads="1"/>
          </p:cNvSpPr>
          <p:nvPr/>
        </p:nvSpPr>
        <p:spPr bwMode="auto">
          <a:xfrm>
            <a:off x="-76200" y="1675104"/>
            <a:ext cx="88693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pPr>
            <a:r>
              <a:rPr lang="en-US" sz="2400" b="1" i="0" dirty="0">
                <a:solidFill>
                  <a:srgbClr val="000000"/>
                </a:solidFill>
                <a:latin typeface="Trebuchet MS" panose="020B0603020202020204" pitchFamily="34" charset="0"/>
              </a:rPr>
              <a:t>Begin with the best information you have today</a:t>
            </a:r>
          </a:p>
          <a:p>
            <a:pPr marL="1143000" lvl="2" indent="-228600">
              <a:spcBef>
                <a:spcPct val="20000"/>
              </a:spcBef>
              <a:buFontTx/>
              <a:buChar char="•"/>
            </a:pPr>
            <a:r>
              <a:rPr lang="en-US" sz="2400" i="0" dirty="0">
                <a:solidFill>
                  <a:srgbClr val="000000"/>
                </a:solidFill>
                <a:latin typeface="Trebuchet MS" panose="020B0603020202020204" pitchFamily="34" charset="0"/>
              </a:rPr>
              <a:t>Identify 4 really key attributes for each target (maybe one each for size, condition, context and culture)</a:t>
            </a:r>
          </a:p>
          <a:p>
            <a:pPr marL="1143000" lvl="2" indent="-228600">
              <a:spcBef>
                <a:spcPct val="20000"/>
              </a:spcBef>
              <a:buFontTx/>
              <a:buChar char="•"/>
            </a:pPr>
            <a:r>
              <a:rPr lang="en-US" sz="2400" i="0" dirty="0">
                <a:solidFill>
                  <a:srgbClr val="000000"/>
                </a:solidFill>
                <a:latin typeface="Trebuchet MS" panose="020B0603020202020204" pitchFamily="34" charset="0"/>
              </a:rPr>
              <a:t>Determine what you’ll measure for each attribute – the indicator</a:t>
            </a:r>
          </a:p>
          <a:p>
            <a:pPr marL="1143000" lvl="2" indent="-228600">
              <a:spcBef>
                <a:spcPct val="20000"/>
              </a:spcBef>
              <a:buFontTx/>
              <a:buChar char="•"/>
            </a:pPr>
            <a:r>
              <a:rPr lang="en-US" sz="2400" i="0" dirty="0">
                <a:solidFill>
                  <a:srgbClr val="000000"/>
                </a:solidFill>
                <a:latin typeface="Trebuchet MS" panose="020B0603020202020204" pitchFamily="34" charset="0"/>
              </a:rPr>
              <a:t>Discuss and describe what a “good” rating would be</a:t>
            </a:r>
          </a:p>
          <a:p>
            <a:pPr marL="1143000" lvl="2" indent="-228600">
              <a:spcBef>
                <a:spcPct val="20000"/>
              </a:spcBef>
              <a:buFontTx/>
              <a:buChar char="•"/>
            </a:pPr>
            <a:r>
              <a:rPr lang="en-US" sz="2400" i="0" dirty="0">
                <a:solidFill>
                  <a:srgbClr val="000000"/>
                </a:solidFill>
                <a:latin typeface="Trebuchet MS" panose="020B0603020202020204" pitchFamily="34" charset="0"/>
              </a:rPr>
              <a:t>Say what you think the </a:t>
            </a:r>
            <a:r>
              <a:rPr lang="en-US" sz="2400" b="1" i="0" dirty="0">
                <a:solidFill>
                  <a:srgbClr val="000000"/>
                </a:solidFill>
                <a:latin typeface="Trebuchet MS" panose="020B0603020202020204" pitchFamily="34" charset="0"/>
              </a:rPr>
              <a:t>“Current Status”</a:t>
            </a:r>
            <a:r>
              <a:rPr lang="en-US" sz="2400" i="0" dirty="0">
                <a:solidFill>
                  <a:srgbClr val="000000"/>
                </a:solidFill>
                <a:latin typeface="Trebuchet MS" panose="020B0603020202020204" pitchFamily="34" charset="0"/>
              </a:rPr>
              <a:t> would be, based on informed expert opinion + available information</a:t>
            </a:r>
          </a:p>
          <a:p>
            <a:pPr marL="1143000" lvl="2" indent="-228600">
              <a:spcBef>
                <a:spcPct val="20000"/>
              </a:spcBef>
              <a:buFontTx/>
              <a:buChar char="•"/>
            </a:pPr>
            <a:r>
              <a:rPr lang="en-US" sz="2400" i="0" dirty="0">
                <a:solidFill>
                  <a:srgbClr val="000000"/>
                </a:solidFill>
                <a:latin typeface="Trebuchet MS" panose="020B0603020202020204" pitchFamily="34" charset="0"/>
              </a:rPr>
              <a:t>Get some feedback and see if others agree</a:t>
            </a:r>
          </a:p>
          <a:p>
            <a:pPr marL="742950" lvl="1" indent="-285750">
              <a:spcBef>
                <a:spcPct val="20000"/>
              </a:spcBef>
            </a:pPr>
            <a:r>
              <a:rPr lang="en-US" sz="2400" b="1" i="0" dirty="0">
                <a:solidFill>
                  <a:srgbClr val="000000"/>
                </a:solidFill>
                <a:latin typeface="Trebuchet MS" panose="020B0603020202020204" pitchFamily="34" charset="0"/>
              </a:rPr>
              <a:t>As you learn more you can improve </a:t>
            </a:r>
            <a:r>
              <a:rPr lang="en-US" sz="2400" b="1" i="0" dirty="0" smtClean="0">
                <a:solidFill>
                  <a:srgbClr val="000000"/>
                </a:solidFill>
                <a:latin typeface="Trebuchet MS" panose="020B0603020202020204" pitchFamily="34" charset="0"/>
              </a:rPr>
              <a:t/>
            </a:r>
            <a:br>
              <a:rPr lang="en-US" sz="2400" b="1" i="0" dirty="0" smtClean="0">
                <a:solidFill>
                  <a:srgbClr val="000000"/>
                </a:solidFill>
                <a:latin typeface="Trebuchet MS" panose="020B0603020202020204" pitchFamily="34" charset="0"/>
              </a:rPr>
            </a:br>
            <a:r>
              <a:rPr lang="en-US" sz="2400" b="1" i="0" dirty="0" smtClean="0">
                <a:solidFill>
                  <a:srgbClr val="000000"/>
                </a:solidFill>
                <a:latin typeface="Trebuchet MS" panose="020B0603020202020204" pitchFamily="34" charset="0"/>
              </a:rPr>
              <a:t>how </a:t>
            </a:r>
            <a:r>
              <a:rPr lang="en-US" sz="2400" b="1" i="0" dirty="0">
                <a:solidFill>
                  <a:srgbClr val="000000"/>
                </a:solidFill>
                <a:latin typeface="Trebuchet MS" panose="020B0603020202020204" pitchFamily="34" charset="0"/>
              </a:rPr>
              <a:t>certain you are</a:t>
            </a:r>
          </a:p>
        </p:txBody>
      </p:sp>
      <p:sp>
        <p:nvSpPr>
          <p:cNvPr id="8"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9"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0" name="Text Placeholder 4"/>
          <p:cNvSpPr>
            <a:spLocks noGrp="1"/>
          </p:cNvSpPr>
          <p:nvPr>
            <p:ph type="body" sz="quarter" idx="15"/>
          </p:nvPr>
        </p:nvSpPr>
        <p:spPr>
          <a:xfrm>
            <a:off x="2852738" y="501101"/>
            <a:ext cx="6291262" cy="646113"/>
          </a:xfrm>
        </p:spPr>
        <p:txBody>
          <a:bodyPr anchor="ctr">
            <a:normAutofit fontScale="70000" lnSpcReduction="20000"/>
          </a:bodyPr>
          <a:lstStyle/>
          <a:p>
            <a:r>
              <a:rPr lang="en-AU" dirty="0"/>
              <a:t>The important things that make targets healthy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wipe(left)">
                                      <p:cBhvr>
                                        <p:cTn id="7" dur="500"/>
                                        <p:tgtEl>
                                          <p:spTgt spid="444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826" name="Group 2"/>
          <p:cNvGraphicFramePr>
            <a:graphicFrameLocks noGrp="1"/>
          </p:cNvGraphicFramePr>
          <p:nvPr>
            <p:extLst>
              <p:ext uri="{D42A27DB-BD31-4B8C-83A1-F6EECF244321}">
                <p14:modId xmlns:p14="http://schemas.microsoft.com/office/powerpoint/2010/main" val="3987421577"/>
              </p:ext>
            </p:extLst>
          </p:nvPr>
        </p:nvGraphicFramePr>
        <p:xfrm>
          <a:off x="644525" y="1287735"/>
          <a:ext cx="7254875" cy="3141664"/>
        </p:xfrm>
        <a:graphic>
          <a:graphicData uri="http://schemas.openxmlformats.org/drawingml/2006/table">
            <a:tbl>
              <a:tblPr/>
              <a:tblGrid>
                <a:gridCol w="1179513">
                  <a:extLst>
                    <a:ext uri="{9D8B030D-6E8A-4147-A177-3AD203B41FA5}">
                      <a16:colId xmlns:a16="http://schemas.microsoft.com/office/drawing/2014/main" xmlns="" val="20000"/>
                    </a:ext>
                  </a:extLst>
                </a:gridCol>
                <a:gridCol w="1350962">
                  <a:extLst>
                    <a:ext uri="{9D8B030D-6E8A-4147-A177-3AD203B41FA5}">
                      <a16:colId xmlns:a16="http://schemas.microsoft.com/office/drawing/2014/main" xmlns="" val="20001"/>
                    </a:ext>
                  </a:extLst>
                </a:gridCol>
                <a:gridCol w="1335088">
                  <a:extLst>
                    <a:ext uri="{9D8B030D-6E8A-4147-A177-3AD203B41FA5}">
                      <a16:colId xmlns:a16="http://schemas.microsoft.com/office/drawing/2014/main" xmlns="" val="20002"/>
                    </a:ext>
                  </a:extLst>
                </a:gridCol>
                <a:gridCol w="742950">
                  <a:extLst>
                    <a:ext uri="{9D8B030D-6E8A-4147-A177-3AD203B41FA5}">
                      <a16:colId xmlns:a16="http://schemas.microsoft.com/office/drawing/2014/main" xmlns="" val="20003"/>
                    </a:ext>
                  </a:extLst>
                </a:gridCol>
                <a:gridCol w="908050">
                  <a:extLst>
                    <a:ext uri="{9D8B030D-6E8A-4147-A177-3AD203B41FA5}">
                      <a16:colId xmlns:a16="http://schemas.microsoft.com/office/drawing/2014/main" xmlns="" val="20004"/>
                    </a:ext>
                  </a:extLst>
                </a:gridCol>
                <a:gridCol w="828675">
                  <a:extLst>
                    <a:ext uri="{9D8B030D-6E8A-4147-A177-3AD203B41FA5}">
                      <a16:colId xmlns:a16="http://schemas.microsoft.com/office/drawing/2014/main" xmlns="" val="20005"/>
                    </a:ext>
                  </a:extLst>
                </a:gridCol>
                <a:gridCol w="909637">
                  <a:extLst>
                    <a:ext uri="{9D8B030D-6E8A-4147-A177-3AD203B41FA5}">
                      <a16:colId xmlns:a16="http://schemas.microsoft.com/office/drawing/2014/main" xmlns="" val="20006"/>
                    </a:ext>
                  </a:extLst>
                </a:gridCol>
              </a:tblGrid>
              <a:tr h="779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Target</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Attribute</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Indicator</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Poor</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FF0000"/>
                      </a:solidFill>
                      <a:prstDash val="solid"/>
                      <a:round/>
                      <a:headEnd type="none" w="med" len="med"/>
                      <a:tailEnd type="none" w="med" len="med"/>
                    </a:lnL>
                    <a:lnR w="25400" cap="flat" cmpd="sng" algn="ctr">
                      <a:solidFill>
                        <a:srgbClr val="FFF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Fair</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FFFF00"/>
                      </a:solidFill>
                      <a:prstDash val="solid"/>
                      <a:round/>
                      <a:headEnd type="none" w="med" len="med"/>
                      <a:tailEnd type="none" w="med" len="med"/>
                    </a:lnL>
                    <a:lnR w="25400" cap="flat" cmpd="sng" algn="ctr">
                      <a:solidFill>
                        <a:srgbClr val="00F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Good</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00FF00"/>
                      </a:solidFill>
                      <a:prstDash val="solid"/>
                      <a:round/>
                      <a:headEnd type="none" w="med" len="med"/>
                      <a:tailEnd type="none" w="med" len="med"/>
                    </a:lnL>
                    <a:lnR w="25400" cap="flat" cmpd="sng" algn="ctr">
                      <a:solidFill>
                        <a:srgbClr val="008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Very Good</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008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8366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grassland - Type X</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fire regime </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fire frequency</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ahoma" pitchFamily="34" charset="0"/>
                          <a:cs typeface="Arial" charset="0"/>
                        </a:rPr>
                        <a:t> </a:t>
                      </a:r>
                      <a:endParaRPr kumimoji="0" lang="en-US" sz="12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FF0000"/>
                      </a:solidFill>
                      <a:prstDash val="solid"/>
                      <a:round/>
                      <a:headEnd type="none" w="med" len="med"/>
                      <a:tailEnd type="none" w="med" len="med"/>
                    </a:lnL>
                    <a:lnR w="25400" cap="flat" cmpd="sng" algn="ctr">
                      <a:solidFill>
                        <a:srgbClr val="FFF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rebuchet MS" panose="020B0603020202020204" pitchFamily="34" charset="0"/>
                          <a:cs typeface="Arial" charset="0"/>
                        </a:rPr>
                        <a:t>not enough fire</a:t>
                      </a:r>
                      <a:endParaRPr kumimoji="0" lang="en-US" sz="12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FFFF00"/>
                      </a:solidFill>
                      <a:prstDash val="solid"/>
                      <a:round/>
                      <a:headEnd type="none" w="med" len="med"/>
                      <a:tailEnd type="none" w="med" len="med"/>
                    </a:lnL>
                    <a:lnR w="25400" cap="flat" cmpd="sng" algn="ctr">
                      <a:solidFill>
                        <a:srgbClr val="00F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ahoma" pitchFamily="34" charset="0"/>
                          <a:cs typeface="Arial" charset="0"/>
                        </a:rPr>
                        <a:t> </a:t>
                      </a:r>
                      <a:endParaRPr kumimoji="0" lang="en-US" sz="12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00FF00"/>
                      </a:solidFill>
                      <a:prstDash val="solid"/>
                      <a:round/>
                      <a:headEnd type="none" w="med" len="med"/>
                      <a:tailEnd type="none" w="med" len="med"/>
                    </a:lnL>
                    <a:lnR w="25400" cap="flat" cmpd="sng" algn="ctr">
                      <a:solidFill>
                        <a:srgbClr val="008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ahoma" pitchFamily="34" charset="0"/>
                          <a:cs typeface="Arial" charset="0"/>
                        </a:rPr>
                        <a:t> </a:t>
                      </a:r>
                      <a:endParaRPr kumimoji="0" lang="en-US" sz="12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008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5937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grassland - Type X</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fire regime</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fire frequency </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ahoma" pitchFamily="34" charset="0"/>
                          <a:cs typeface="Arial" charset="0"/>
                        </a:rPr>
                        <a:t> </a:t>
                      </a:r>
                      <a:endParaRPr kumimoji="0" lang="en-US" sz="12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FF0000"/>
                      </a:solidFill>
                      <a:prstDash val="solid"/>
                      <a:round/>
                      <a:headEnd type="none" w="med" len="med"/>
                      <a:tailEnd type="none" w="med" len="med"/>
                    </a:lnL>
                    <a:lnR w="25400" cap="flat" cmpd="sng" algn="ctr">
                      <a:solidFill>
                        <a:srgbClr val="FFF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rebuchet MS" panose="020B0603020202020204" pitchFamily="34" charset="0"/>
                          <a:cs typeface="Arial" charset="0"/>
                        </a:rPr>
                        <a:t>&gt; 10 years</a:t>
                      </a:r>
                      <a:endParaRPr kumimoji="0" lang="en-US" sz="12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FFFF00"/>
                      </a:solidFill>
                      <a:prstDash val="solid"/>
                      <a:round/>
                      <a:headEnd type="none" w="med" len="med"/>
                      <a:tailEnd type="none" w="med" len="med"/>
                    </a:lnL>
                    <a:lnR w="25400" cap="flat" cmpd="sng" algn="ctr">
                      <a:solidFill>
                        <a:srgbClr val="00F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chemeClr val="tx1"/>
                          </a:solidFill>
                          <a:effectLst/>
                          <a:latin typeface="Trebuchet MS" panose="020B0603020202020204" pitchFamily="34" charset="0"/>
                          <a:cs typeface="Arial" charset="0"/>
                        </a:rPr>
                        <a:t>5-10 years</a:t>
                      </a:r>
                      <a:endParaRPr kumimoji="0" lang="en-US" sz="1200" b="0" i="1"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00FF00"/>
                      </a:solidFill>
                      <a:prstDash val="solid"/>
                      <a:round/>
                      <a:headEnd type="none" w="med" len="med"/>
                      <a:tailEnd type="none" w="med" len="med"/>
                    </a:lnL>
                    <a:lnR w="25400" cap="flat" cmpd="sng" algn="ctr">
                      <a:solidFill>
                        <a:srgbClr val="008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ahoma" pitchFamily="34" charset="0"/>
                          <a:cs typeface="Arial" charset="0"/>
                        </a:rPr>
                        <a:t> </a:t>
                      </a:r>
                      <a:endParaRPr kumimoji="0" lang="en-US" sz="12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008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9318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grassland - Type X</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fire regime</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ebuchet MS" panose="020B0603020202020204" pitchFamily="34" charset="0"/>
                          <a:cs typeface="Arial" charset="0"/>
                        </a:rPr>
                        <a:t>% grassland with 5-10 </a:t>
                      </a:r>
                      <a:r>
                        <a:rPr kumimoji="0" lang="en-US" sz="1400" b="0" i="0" u="none" strike="noStrike" cap="none" normalizeH="0" baseline="0" dirty="0" err="1">
                          <a:ln>
                            <a:noFill/>
                          </a:ln>
                          <a:solidFill>
                            <a:schemeClr val="tx1"/>
                          </a:solidFill>
                          <a:effectLst/>
                          <a:latin typeface="Trebuchet MS" panose="020B0603020202020204" pitchFamily="34" charset="0"/>
                          <a:cs typeface="Arial" charset="0"/>
                        </a:rPr>
                        <a:t>yr</a:t>
                      </a:r>
                      <a:r>
                        <a:rPr kumimoji="0" lang="en-US" sz="1400" b="0" i="0" u="none" strike="noStrike" cap="none" normalizeH="0" baseline="0" dirty="0">
                          <a:ln>
                            <a:noFill/>
                          </a:ln>
                          <a:solidFill>
                            <a:schemeClr val="tx1"/>
                          </a:solidFill>
                          <a:effectLst/>
                          <a:latin typeface="Trebuchet MS" panose="020B0603020202020204" pitchFamily="34" charset="0"/>
                          <a:cs typeface="Arial" charset="0"/>
                        </a:rPr>
                        <a:t> fire return</a:t>
                      </a:r>
                      <a:endParaRPr kumimoji="0" lang="en-US" sz="1400" b="0" i="0" u="none" strike="noStrike" cap="none" normalizeH="0" baseline="0" dirty="0">
                        <a:ln>
                          <a:noFill/>
                        </a:ln>
                        <a:solidFill>
                          <a:schemeClr val="tx1"/>
                        </a:solidFill>
                        <a:effectLst/>
                        <a:latin typeface="Trebuchet MS" panose="020B0603020202020204" pitchFamily="34"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rebuchet MS" panose="020B0603020202020204" pitchFamily="34" charset="0"/>
                          <a:cs typeface="Arial" charset="0"/>
                        </a:rPr>
                        <a:t>&lt;25%</a:t>
                      </a:r>
                      <a:endParaRPr kumimoji="0" lang="en-US" sz="12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FF0000"/>
                      </a:solidFill>
                      <a:prstDash val="solid"/>
                      <a:round/>
                      <a:headEnd type="none" w="med" len="med"/>
                      <a:tailEnd type="none" w="med" len="med"/>
                    </a:lnL>
                    <a:lnR w="25400" cap="flat" cmpd="sng" algn="ctr">
                      <a:solidFill>
                        <a:srgbClr val="FFF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rebuchet MS" panose="020B0603020202020204" pitchFamily="34" charset="0"/>
                          <a:cs typeface="Arial" charset="0"/>
                        </a:rPr>
                        <a:t>25-50%</a:t>
                      </a:r>
                      <a:endParaRPr kumimoji="0" lang="en-US" sz="12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FFFF00"/>
                      </a:solidFill>
                      <a:prstDash val="solid"/>
                      <a:round/>
                      <a:headEnd type="none" w="med" len="med"/>
                      <a:tailEnd type="none" w="med" len="med"/>
                    </a:lnL>
                    <a:lnR w="25400" cap="flat" cmpd="sng" algn="ctr">
                      <a:solidFill>
                        <a:srgbClr val="00F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chemeClr val="tx1"/>
                          </a:solidFill>
                          <a:effectLst/>
                          <a:latin typeface="Trebuchet MS" panose="020B0603020202020204" pitchFamily="34" charset="0"/>
                          <a:cs typeface="Arial" charset="0"/>
                        </a:rPr>
                        <a:t>51-75%</a:t>
                      </a:r>
                      <a:endParaRPr kumimoji="0" lang="en-US" sz="1200" b="0" i="1"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00FF00"/>
                      </a:solidFill>
                      <a:prstDash val="solid"/>
                      <a:round/>
                      <a:headEnd type="none" w="med" len="med"/>
                      <a:tailEnd type="none" w="med" len="med"/>
                    </a:lnL>
                    <a:lnR w="25400" cap="flat" cmpd="sng" algn="ctr">
                      <a:solidFill>
                        <a:srgbClr val="008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rebuchet MS" panose="020B0603020202020204" pitchFamily="34" charset="0"/>
                          <a:cs typeface="Arial" charset="0"/>
                        </a:rPr>
                        <a:t>&gt;75%</a:t>
                      </a:r>
                      <a:endParaRPr kumimoji="0" lang="en-US" sz="1200" b="0" i="0" u="none" strike="noStrike" cap="none" normalizeH="0" baseline="0" dirty="0">
                        <a:ln>
                          <a:noFill/>
                        </a:ln>
                        <a:solidFill>
                          <a:schemeClr val="tx1"/>
                        </a:solidFill>
                        <a:effectLst/>
                        <a:latin typeface="Trebuchet MS" panose="020B0603020202020204" pitchFamily="34" charset="0"/>
                      </a:endParaRPr>
                    </a:p>
                  </a:txBody>
                  <a:tcPr anchor="ctr" horzOverflow="overflow">
                    <a:lnL w="25400" cap="flat" cmpd="sng" algn="ctr">
                      <a:solidFill>
                        <a:srgbClr val="008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bl>
          </a:graphicData>
        </a:graphic>
      </p:graphicFrame>
      <p:sp>
        <p:nvSpPr>
          <p:cNvPr id="461884" name="Rectangle 60"/>
          <p:cNvSpPr>
            <a:spLocks noChangeArrowheads="1"/>
          </p:cNvSpPr>
          <p:nvPr/>
        </p:nvSpPr>
        <p:spPr bwMode="auto">
          <a:xfrm>
            <a:off x="160420" y="4734198"/>
            <a:ext cx="5173580" cy="189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i="0" dirty="0">
                <a:latin typeface="Trebuchet MS" panose="020B0603020202020204" pitchFamily="34" charset="0"/>
              </a:rPr>
              <a:t>   The project team could have used any one of </a:t>
            </a:r>
            <a:r>
              <a:rPr lang="en-US" sz="2800" i="0" dirty="0" smtClean="0">
                <a:latin typeface="Trebuchet MS" panose="020B0603020202020204" pitchFamily="34" charset="0"/>
              </a:rPr>
              <a:t>these</a:t>
            </a:r>
            <a:br>
              <a:rPr lang="en-US" sz="2800" i="0" dirty="0" smtClean="0">
                <a:latin typeface="Trebuchet MS" panose="020B0603020202020204" pitchFamily="34" charset="0"/>
              </a:rPr>
            </a:br>
            <a:r>
              <a:rPr lang="en-US" sz="2800" i="0" dirty="0" smtClean="0">
                <a:latin typeface="Trebuchet MS" panose="020B0603020202020204" pitchFamily="34" charset="0"/>
              </a:rPr>
              <a:t> - and </a:t>
            </a:r>
            <a:r>
              <a:rPr lang="en-US" sz="2800" i="0" dirty="0">
                <a:latin typeface="Trebuchet MS" panose="020B0603020202020204" pitchFamily="34" charset="0"/>
              </a:rPr>
              <a:t>changed over time</a:t>
            </a:r>
          </a:p>
        </p:txBody>
      </p:sp>
      <p:sp>
        <p:nvSpPr>
          <p:cNvPr id="46139" name="Text Box 62"/>
          <p:cNvSpPr txBox="1">
            <a:spLocks noChangeArrowheads="1"/>
          </p:cNvSpPr>
          <p:nvPr/>
        </p:nvSpPr>
        <p:spPr bwMode="auto">
          <a:xfrm>
            <a:off x="140755" y="2181499"/>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spcBef>
                <a:spcPct val="50000"/>
              </a:spcBef>
            </a:pPr>
            <a:r>
              <a:rPr lang="en-US" sz="2400" i="0">
                <a:latin typeface="Times" pitchFamily="18" charset="0"/>
              </a:rPr>
              <a:t>1</a:t>
            </a:r>
          </a:p>
        </p:txBody>
      </p:sp>
      <p:sp>
        <p:nvSpPr>
          <p:cNvPr id="46140" name="Text Box 63"/>
          <p:cNvSpPr txBox="1">
            <a:spLocks noChangeArrowheads="1"/>
          </p:cNvSpPr>
          <p:nvPr/>
        </p:nvSpPr>
        <p:spPr bwMode="auto">
          <a:xfrm>
            <a:off x="140755" y="2867299"/>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spcBef>
                <a:spcPct val="50000"/>
              </a:spcBef>
            </a:pPr>
            <a:r>
              <a:rPr lang="en-US" sz="2400" i="0">
                <a:latin typeface="Times" pitchFamily="18" charset="0"/>
              </a:rPr>
              <a:t>2</a:t>
            </a:r>
          </a:p>
        </p:txBody>
      </p:sp>
      <p:sp>
        <p:nvSpPr>
          <p:cNvPr id="46141" name="Text Box 64"/>
          <p:cNvSpPr txBox="1">
            <a:spLocks noChangeArrowheads="1"/>
          </p:cNvSpPr>
          <p:nvPr/>
        </p:nvSpPr>
        <p:spPr bwMode="auto">
          <a:xfrm>
            <a:off x="140755" y="3629299"/>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spcBef>
                <a:spcPct val="50000"/>
              </a:spcBef>
            </a:pPr>
            <a:r>
              <a:rPr lang="en-US" sz="2400" i="0">
                <a:latin typeface="Times" pitchFamily="18" charset="0"/>
              </a:rPr>
              <a:t>3</a:t>
            </a:r>
          </a:p>
        </p:txBody>
      </p:sp>
      <p:sp>
        <p:nvSpPr>
          <p:cNvPr id="12"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13"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4" name="Text Placeholder 4"/>
          <p:cNvSpPr>
            <a:spLocks noGrp="1"/>
          </p:cNvSpPr>
          <p:nvPr>
            <p:ph type="body" sz="quarter" idx="4294967295"/>
          </p:nvPr>
        </p:nvSpPr>
        <p:spPr>
          <a:xfrm>
            <a:off x="2852738" y="501101"/>
            <a:ext cx="6291262" cy="669188"/>
          </a:xfrm>
        </p:spPr>
        <p:txBody>
          <a:bodyPr/>
          <a:lstStyle/>
          <a:p>
            <a:pPr marL="0" indent="0">
              <a:buNone/>
            </a:pPr>
            <a:r>
              <a:rPr lang="en-AU" dirty="0"/>
              <a:t>Flexible level of detail</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651"/>
          <a:stretch/>
        </p:blipFill>
        <p:spPr>
          <a:xfrm>
            <a:off x="5751896" y="4457700"/>
            <a:ext cx="3392104" cy="2400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188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8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5422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i="0" dirty="0">
              <a:latin typeface="Trebuchet MS" panose="020B0603020202020204" pitchFamily="34" charset="0"/>
            </a:endParaRPr>
          </a:p>
        </p:txBody>
      </p:sp>
      <p:sp>
        <p:nvSpPr>
          <p:cNvPr id="47107" name="Rectangle 3"/>
          <p:cNvSpPr>
            <a:spLocks noChangeArrowheads="1"/>
          </p:cNvSpPr>
          <p:nvPr/>
        </p:nvSpPr>
        <p:spPr bwMode="auto">
          <a:xfrm>
            <a:off x="0" y="55414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i="0" dirty="0">
              <a:latin typeface="Trebuchet MS" panose="020B0603020202020204" pitchFamily="34" charset="0"/>
            </a:endParaRPr>
          </a:p>
        </p:txBody>
      </p:sp>
      <p:sp>
        <p:nvSpPr>
          <p:cNvPr id="7" name="Content Placeholder 6"/>
          <p:cNvSpPr>
            <a:spLocks noGrp="1"/>
          </p:cNvSpPr>
          <p:nvPr>
            <p:ph idx="1"/>
          </p:nvPr>
        </p:nvSpPr>
        <p:spPr/>
        <p:txBody>
          <a:bodyPr/>
          <a:lstStyle/>
          <a:p>
            <a:r>
              <a:rPr lang="en-AU" dirty="0"/>
              <a:t>How important is it to fill out all ratings where current &amp; desired status is Very Good?</a:t>
            </a:r>
          </a:p>
          <a:p>
            <a:r>
              <a:rPr lang="en-AU" dirty="0"/>
              <a:t>Probably not important!</a:t>
            </a:r>
          </a:p>
          <a:p>
            <a:pPr lvl="1"/>
            <a:r>
              <a:rPr lang="en-AU" dirty="0"/>
              <a:t>Unless grassland area is threatened by large-scale habitat destruction.  </a:t>
            </a:r>
          </a:p>
          <a:p>
            <a:pPr lvl="1"/>
            <a:r>
              <a:rPr lang="en-AU" dirty="0"/>
              <a:t>In this case, determining the Fair rating might guide efforts to determine how much to save</a:t>
            </a:r>
          </a:p>
          <a:p>
            <a:endParaRPr lang="en-AU" dirty="0"/>
          </a:p>
          <a:p>
            <a:endParaRPr lang="en-AU" dirty="0"/>
          </a:p>
        </p:txBody>
      </p:sp>
      <p:sp>
        <p:nvSpPr>
          <p:cNvPr id="14" name="Text Placeholder 1"/>
          <p:cNvSpPr>
            <a:spLocks noGrp="1"/>
          </p:cNvSpPr>
          <p:nvPr>
            <p:ph type="body" sz="quarter" idx="13"/>
          </p:nvPr>
        </p:nvSpPr>
        <p:spPr/>
        <p:txBody>
          <a:bodyPr/>
          <a:lstStyle/>
          <a:p>
            <a:r>
              <a:rPr lang="en-AU" dirty="0">
                <a:solidFill>
                  <a:schemeClr val="accent3">
                    <a:lumMod val="20000"/>
                    <a:lumOff val="80000"/>
                  </a:schemeClr>
                </a:solidFill>
              </a:rPr>
              <a:t>Deciding what the Plan is all about</a:t>
            </a:r>
          </a:p>
        </p:txBody>
      </p:sp>
      <p:sp>
        <p:nvSpPr>
          <p:cNvPr id="15" name="Text Placeholder 2"/>
          <p:cNvSpPr>
            <a:spLocks noGrp="1"/>
          </p:cNvSpPr>
          <p:nvPr>
            <p:ph type="body" sz="quarter" idx="14"/>
          </p:nvPr>
        </p:nvSpPr>
        <p:spPr/>
        <p:txBody>
          <a:bodyPr>
            <a:normAutofit fontScale="85000" lnSpcReduction="10000"/>
          </a:bodyPr>
          <a:lstStyle/>
          <a:p>
            <a:r>
              <a:rPr lang="en-AU" dirty="0"/>
              <a:t>Target Health </a:t>
            </a:r>
          </a:p>
        </p:txBody>
      </p:sp>
      <p:sp>
        <p:nvSpPr>
          <p:cNvPr id="16" name="Text Placeholder 4"/>
          <p:cNvSpPr>
            <a:spLocks noGrp="1"/>
          </p:cNvSpPr>
          <p:nvPr>
            <p:ph type="body" sz="quarter" idx="15"/>
          </p:nvPr>
        </p:nvSpPr>
        <p:spPr/>
        <p:txBody>
          <a:bodyPr/>
          <a:lstStyle/>
          <a:p>
            <a:r>
              <a:rPr lang="en-AU" dirty="0"/>
              <a:t>Incomplete is ok</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idx="1"/>
          </p:nvPr>
        </p:nvSpPr>
        <p:spPr/>
        <p:txBody>
          <a:bodyPr rtlCol="0">
            <a:normAutofit/>
          </a:bodyPr>
          <a:lstStyle/>
          <a:p>
            <a:pPr fontAlgn="auto">
              <a:spcBef>
                <a:spcPct val="50000"/>
              </a:spcBef>
              <a:spcAft>
                <a:spcPts val="0"/>
              </a:spcAft>
              <a:buFont typeface="Arial" pitchFamily="34" charset="0"/>
              <a:buChar char="•"/>
              <a:defRPr/>
            </a:pPr>
            <a:r>
              <a:rPr lang="en-US" dirty="0"/>
              <a:t>View main purpose as capturing the current state of knowledge </a:t>
            </a:r>
          </a:p>
          <a:p>
            <a:pPr fontAlgn="auto">
              <a:spcBef>
                <a:spcPct val="50000"/>
              </a:spcBef>
              <a:spcAft>
                <a:spcPts val="0"/>
              </a:spcAft>
              <a:buFont typeface="Arial" pitchFamily="34" charset="0"/>
              <a:buChar char="•"/>
              <a:defRPr/>
            </a:pPr>
            <a:r>
              <a:rPr lang="en-US" dirty="0"/>
              <a:t>Don’t worry about information gaps</a:t>
            </a:r>
          </a:p>
          <a:p>
            <a:pPr fontAlgn="auto">
              <a:spcBef>
                <a:spcPct val="50000"/>
              </a:spcBef>
              <a:spcAft>
                <a:spcPts val="0"/>
              </a:spcAft>
              <a:buFont typeface="Arial" pitchFamily="34" charset="0"/>
              <a:buChar char="•"/>
              <a:defRPr/>
            </a:pPr>
            <a:r>
              <a:rPr lang="en-US" dirty="0"/>
              <a:t>Don’t focus on filling out all indicator ratings</a:t>
            </a:r>
          </a:p>
          <a:p>
            <a:pPr fontAlgn="auto">
              <a:spcBef>
                <a:spcPct val="50000"/>
              </a:spcBef>
              <a:spcAft>
                <a:spcPts val="0"/>
              </a:spcAft>
              <a:buFont typeface="Arial" pitchFamily="34" charset="0"/>
              <a:buChar char="•"/>
              <a:defRPr/>
            </a:pPr>
            <a:r>
              <a:rPr lang="en-US" dirty="0"/>
              <a:t>Can return during later planning stages to add more detail (if necessary)</a:t>
            </a:r>
          </a:p>
        </p:txBody>
      </p:sp>
      <p:sp>
        <p:nvSpPr>
          <p:cNvPr id="48131" name="Text Box 3"/>
          <p:cNvSpPr txBox="1">
            <a:spLocks noChangeArrowheads="1"/>
          </p:cNvSpPr>
          <p:nvPr/>
        </p:nvSpPr>
        <p:spPr bwMode="auto">
          <a:xfrm>
            <a:off x="1497724" y="5904186"/>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a:spcBef>
                <a:spcPct val="50000"/>
              </a:spcBef>
            </a:pPr>
            <a:r>
              <a:rPr lang="en-US" sz="4000" b="1" i="0" dirty="0">
                <a:latin typeface="Trebuchet MS" panose="020B0603020202020204" pitchFamily="34" charset="0"/>
              </a:rPr>
              <a:t>Accept uncertainty!</a:t>
            </a:r>
            <a:endParaRPr lang="en-US" sz="4000" dirty="0">
              <a:latin typeface="Trebuchet MS" panose="020B0603020202020204" pitchFamily="34" charset="0"/>
            </a:endParaRPr>
          </a:p>
        </p:txBody>
      </p:sp>
      <p:sp>
        <p:nvSpPr>
          <p:cNvPr id="7"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8"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9" name="Text Placeholder 4"/>
          <p:cNvSpPr>
            <a:spLocks noGrp="1"/>
          </p:cNvSpPr>
          <p:nvPr>
            <p:ph type="body" sz="quarter" idx="15"/>
          </p:nvPr>
        </p:nvSpPr>
        <p:spPr>
          <a:xfrm>
            <a:off x="2852738" y="501101"/>
            <a:ext cx="6291262" cy="646113"/>
          </a:xfrm>
        </p:spPr>
        <p:txBody>
          <a:bodyPr>
            <a:normAutofit/>
          </a:bodyPr>
          <a:lstStyle/>
          <a:p>
            <a:r>
              <a:rPr lang="en-AU" dirty="0"/>
              <a:t>General Guidance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idx="1"/>
          </p:nvPr>
        </p:nvSpPr>
        <p:spPr>
          <a:xfrm>
            <a:off x="457200" y="1600200"/>
            <a:ext cx="8229600" cy="3169816"/>
          </a:xfrm>
        </p:spPr>
        <p:txBody>
          <a:bodyPr>
            <a:normAutofit/>
          </a:bodyPr>
          <a:lstStyle/>
          <a:p>
            <a:pPr eaLnBrk="1" hangingPunct="1">
              <a:lnSpc>
                <a:spcPct val="80000"/>
              </a:lnSpc>
              <a:tabLst>
                <a:tab pos="463550" algn="l"/>
              </a:tabLst>
            </a:pPr>
            <a:r>
              <a:rPr lang="en-US" sz="2400" dirty="0"/>
              <a:t>‘Brainstorm’ possible attributes using sticky notes</a:t>
            </a:r>
          </a:p>
          <a:p>
            <a:pPr eaLnBrk="1" hangingPunct="1">
              <a:lnSpc>
                <a:spcPct val="80000"/>
              </a:lnSpc>
              <a:tabLst>
                <a:tab pos="463550" algn="l"/>
              </a:tabLst>
            </a:pPr>
            <a:r>
              <a:rPr lang="en-US" sz="2400" dirty="0" err="1"/>
              <a:t>Organise</a:t>
            </a:r>
            <a:r>
              <a:rPr lang="en-US" sz="2400" dirty="0"/>
              <a:t> into ‘like’ groups – these are your attributes</a:t>
            </a:r>
          </a:p>
          <a:p>
            <a:pPr eaLnBrk="1" hangingPunct="1">
              <a:lnSpc>
                <a:spcPct val="80000"/>
              </a:lnSpc>
              <a:tabLst>
                <a:tab pos="463550" algn="l"/>
              </a:tabLst>
            </a:pPr>
            <a:r>
              <a:rPr lang="en-US" sz="2400" dirty="0"/>
              <a:t>Copy into table</a:t>
            </a:r>
          </a:p>
          <a:p>
            <a:pPr>
              <a:lnSpc>
                <a:spcPct val="80000"/>
              </a:lnSpc>
              <a:tabLst>
                <a:tab pos="463550" algn="l"/>
              </a:tabLst>
            </a:pPr>
            <a:r>
              <a:rPr lang="en-AU" sz="2400" dirty="0"/>
              <a:t>Then for each attribute </a:t>
            </a:r>
          </a:p>
          <a:p>
            <a:pPr lvl="1">
              <a:lnSpc>
                <a:spcPct val="80000"/>
              </a:lnSpc>
              <a:tabLst>
                <a:tab pos="463550" algn="l"/>
              </a:tabLst>
            </a:pPr>
            <a:r>
              <a:rPr lang="en-AU" sz="2000" dirty="0"/>
              <a:t>Talk about how people know they are healthy (indicators) </a:t>
            </a:r>
          </a:p>
          <a:p>
            <a:pPr lvl="1">
              <a:lnSpc>
                <a:spcPct val="80000"/>
              </a:lnSpc>
              <a:tabLst>
                <a:tab pos="463550" algn="l"/>
              </a:tabLst>
            </a:pPr>
            <a:r>
              <a:rPr lang="en-AU" sz="2000" dirty="0"/>
              <a:t>Talk about how healthy they are now and what the trend is (ranking)</a:t>
            </a:r>
          </a:p>
          <a:p>
            <a:pPr>
              <a:lnSpc>
                <a:spcPct val="80000"/>
              </a:lnSpc>
              <a:tabLst>
                <a:tab pos="463550" algn="l"/>
              </a:tabLst>
            </a:pPr>
            <a:r>
              <a:rPr lang="en-US" sz="2400" dirty="0"/>
              <a:t>Copy into Table</a:t>
            </a:r>
          </a:p>
          <a:p>
            <a:pPr marL="0" indent="0">
              <a:lnSpc>
                <a:spcPct val="80000"/>
              </a:lnSpc>
              <a:buNone/>
              <a:tabLst>
                <a:tab pos="463550" algn="l"/>
              </a:tabLst>
            </a:pPr>
            <a:endParaRPr lang="en-AU" sz="2400" dirty="0"/>
          </a:p>
        </p:txBody>
      </p:sp>
      <p:sp>
        <p:nvSpPr>
          <p:cNvPr id="10" name="Text Placeholder 4"/>
          <p:cNvSpPr>
            <a:spLocks noGrp="1"/>
          </p:cNvSpPr>
          <p:nvPr>
            <p:ph type="body" sz="quarter" idx="13"/>
          </p:nvPr>
        </p:nvSpPr>
        <p:spPr/>
        <p:txBody>
          <a:bodyPr/>
          <a:lstStyle/>
          <a:p>
            <a:r>
              <a:rPr lang="en-AU" dirty="0"/>
              <a:t>Deciding what the Plan is all about</a:t>
            </a:r>
          </a:p>
        </p:txBody>
      </p:sp>
      <p:sp>
        <p:nvSpPr>
          <p:cNvPr id="11" name="Text Placeholder 5"/>
          <p:cNvSpPr>
            <a:spLocks noGrp="1"/>
          </p:cNvSpPr>
          <p:nvPr>
            <p:ph type="body" sz="quarter" idx="14"/>
          </p:nvPr>
        </p:nvSpPr>
        <p:spPr/>
        <p:txBody>
          <a:bodyPr>
            <a:normAutofit fontScale="85000" lnSpcReduction="10000"/>
          </a:bodyPr>
          <a:lstStyle/>
          <a:p>
            <a:r>
              <a:rPr lang="en-AU" dirty="0"/>
              <a:t>Target Health</a:t>
            </a:r>
          </a:p>
        </p:txBody>
      </p:sp>
      <p:sp>
        <p:nvSpPr>
          <p:cNvPr id="9" name="Text Placeholder 6"/>
          <p:cNvSpPr>
            <a:spLocks noGrp="1"/>
          </p:cNvSpPr>
          <p:nvPr>
            <p:ph type="body" sz="quarter" idx="15"/>
          </p:nvPr>
        </p:nvSpPr>
        <p:spPr/>
        <p:txBody>
          <a:bodyPr/>
          <a:lstStyle/>
          <a:p>
            <a:r>
              <a:rPr lang="en-AU" dirty="0"/>
              <a:t>Workshop activity</a:t>
            </a:r>
          </a:p>
        </p:txBody>
      </p:sp>
      <p:sp>
        <p:nvSpPr>
          <p:cNvPr id="2" name="Rectangle 1"/>
          <p:cNvSpPr/>
          <p:nvPr/>
        </p:nvSpPr>
        <p:spPr>
          <a:xfrm>
            <a:off x="609600" y="4953000"/>
            <a:ext cx="7620000" cy="1477328"/>
          </a:xfrm>
          <a:prstGeom prst="rect">
            <a:avLst/>
          </a:prstGeom>
        </p:spPr>
        <p:txBody>
          <a:bodyPr wrap="square">
            <a:spAutoFit/>
          </a:bodyPr>
          <a:lstStyle/>
          <a:p>
            <a:pPr fontAlgn="auto">
              <a:spcAft>
                <a:spcPts val="0"/>
              </a:spcAft>
              <a:buFont typeface="Arial" pitchFamily="34" charset="0"/>
              <a:buChar char="•"/>
              <a:defRPr/>
            </a:pPr>
            <a:r>
              <a:rPr lang="en-AU" sz="3600" i="0" dirty="0">
                <a:solidFill>
                  <a:prstClr val="black"/>
                </a:solidFill>
                <a:latin typeface="Trebuchet MS" panose="020B0603020202020204" pitchFamily="34" charset="0"/>
              </a:rPr>
              <a:t>Look at the Sheet and consider:</a:t>
            </a:r>
          </a:p>
          <a:p>
            <a:pPr lvl="1" fontAlgn="auto">
              <a:spcAft>
                <a:spcPts val="0"/>
              </a:spcAft>
              <a:buFont typeface="Arial" pitchFamily="34" charset="0"/>
              <a:buChar char="•"/>
              <a:defRPr/>
            </a:pPr>
            <a:r>
              <a:rPr lang="en-AU" i="0" dirty="0">
                <a:solidFill>
                  <a:prstClr val="black"/>
                </a:solidFill>
                <a:latin typeface="Trebuchet MS" panose="020B0603020202020204" pitchFamily="34" charset="0"/>
              </a:rPr>
              <a:t>Questions that can help us in this part</a:t>
            </a:r>
          </a:p>
          <a:p>
            <a:pPr lvl="1" fontAlgn="auto">
              <a:spcAft>
                <a:spcPts val="0"/>
              </a:spcAft>
              <a:buFont typeface="Arial" pitchFamily="34" charset="0"/>
              <a:buChar char="•"/>
              <a:defRPr/>
            </a:pPr>
            <a:r>
              <a:rPr lang="en-AU" i="0" dirty="0">
                <a:solidFill>
                  <a:prstClr val="black"/>
                </a:solidFill>
                <a:latin typeface="Trebuchet MS" panose="020B0603020202020204" pitchFamily="34" charset="0"/>
              </a:rPr>
              <a:t>Considerations for planning on country</a:t>
            </a:r>
          </a:p>
          <a:p>
            <a:pPr lvl="1" fontAlgn="auto">
              <a:spcAft>
                <a:spcPts val="0"/>
              </a:spcAft>
              <a:buFont typeface="Arial" pitchFamily="34" charset="0"/>
              <a:buChar char="•"/>
              <a:defRPr/>
            </a:pPr>
            <a:r>
              <a:rPr lang="en-AU" i="0" dirty="0">
                <a:solidFill>
                  <a:prstClr val="black"/>
                </a:solidFill>
                <a:latin typeface="Trebuchet MS" panose="020B0603020202020204" pitchFamily="34" charset="0"/>
              </a:rPr>
              <a:t>Products generated in this step</a:t>
            </a:r>
          </a:p>
        </p:txBody>
      </p:sp>
    </p:spTree>
    <p:extLst>
      <p:ext uri="{BB962C8B-B14F-4D97-AF65-F5344CB8AC3E}">
        <p14:creationId xmlns:p14="http://schemas.microsoft.com/office/powerpoint/2010/main" val="317211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74788"/>
            <a:ext cx="3862387"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1484313"/>
            <a:ext cx="3867150"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13"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4" name="Text Placeholder 4"/>
          <p:cNvSpPr>
            <a:spLocks noGrp="1"/>
          </p:cNvSpPr>
          <p:nvPr>
            <p:ph type="body" sz="quarter" idx="4294967295"/>
          </p:nvPr>
        </p:nvSpPr>
        <p:spPr>
          <a:xfrm>
            <a:off x="2852738" y="609600"/>
            <a:ext cx="6291262" cy="457200"/>
          </a:xfrm>
        </p:spPr>
        <p:txBody>
          <a:bodyPr/>
          <a:lstStyle/>
          <a:p>
            <a:r>
              <a:rPr lang="en-AU" dirty="0">
                <a:solidFill>
                  <a:schemeClr val="accent4">
                    <a:lumMod val="75000"/>
                  </a:schemeClr>
                </a:solidFill>
              </a:rPr>
              <a:t>Example Step 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2" descr="C:\Users\Stuart\Pictures\Warddeken CAP Aug 2011\Mann River - Day 4 - Stuart\IMG_02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4000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3" descr="C:\Users\Stuart\Pictures\KLC IPA August 2011\2011-08-24\IMG_0514.JPG"/>
          <p:cNvPicPr>
            <a:picLocks noChangeAspect="1" noChangeArrowheads="1"/>
          </p:cNvPicPr>
          <p:nvPr/>
        </p:nvPicPr>
        <p:blipFill>
          <a:blip r:embed="rId4">
            <a:extLst>
              <a:ext uri="{28A0092B-C50C-407E-A947-70E740481C1C}">
                <a14:useLocalDpi xmlns:a14="http://schemas.microsoft.com/office/drawing/2010/main" val="0"/>
              </a:ext>
            </a:extLst>
          </a:blip>
          <a:srcRect l="3117" t="12897" r="38235" b="3952"/>
          <a:stretch>
            <a:fillRect/>
          </a:stretch>
        </p:blipFill>
        <p:spPr bwMode="auto">
          <a:xfrm>
            <a:off x="4443413" y="1600200"/>
            <a:ext cx="44434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10"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1" name="Text Placeholder 4"/>
          <p:cNvSpPr>
            <a:spLocks noGrp="1"/>
          </p:cNvSpPr>
          <p:nvPr>
            <p:ph type="body" sz="quarter" idx="4294967295"/>
          </p:nvPr>
        </p:nvSpPr>
        <p:spPr>
          <a:xfrm>
            <a:off x="2852738" y="501101"/>
            <a:ext cx="6291262" cy="646113"/>
          </a:xfrm>
        </p:spPr>
        <p:txBody>
          <a:bodyPr/>
          <a:lstStyle/>
          <a:p>
            <a:pPr marL="0" indent="0">
              <a:buNone/>
            </a:pPr>
            <a:r>
              <a:rPr lang="en-AU" dirty="0"/>
              <a:t>Example Step </a:t>
            </a:r>
            <a:r>
              <a:rPr lang="en-AU" dirty="0" smtClean="0"/>
              <a:t>2</a:t>
            </a:r>
            <a:endParaRPr lang="en-AU"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33" name="Picture 2" descr="C:\Users\Stuart\Pictures\2011-04-06\CAP Workshop April 2011 NT 124.jpg"/>
          <p:cNvPicPr>
            <a:picLocks noChangeAspect="1" noChangeArrowheads="1"/>
          </p:cNvPicPr>
          <p:nvPr/>
        </p:nvPicPr>
        <p:blipFill>
          <a:blip r:embed="rId3">
            <a:extLst>
              <a:ext uri="{28A0092B-C50C-407E-A947-70E740481C1C}">
                <a14:useLocalDpi xmlns:a14="http://schemas.microsoft.com/office/drawing/2010/main" val="0"/>
              </a:ext>
            </a:extLst>
          </a:blip>
          <a:srcRect t="7678"/>
          <a:stretch>
            <a:fillRect/>
          </a:stretch>
        </p:blipFill>
        <p:spPr bwMode="auto">
          <a:xfrm>
            <a:off x="0" y="1211263"/>
            <a:ext cx="9144000"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10"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1" name="Text Placeholder 4"/>
          <p:cNvSpPr>
            <a:spLocks noGrp="1"/>
          </p:cNvSpPr>
          <p:nvPr>
            <p:ph type="body" sz="quarter" idx="15"/>
          </p:nvPr>
        </p:nvSpPr>
        <p:spPr>
          <a:xfrm>
            <a:off x="2852738" y="523384"/>
            <a:ext cx="6291262" cy="623830"/>
          </a:xfrm>
        </p:spPr>
        <p:txBody>
          <a:bodyPr>
            <a:normAutofit/>
          </a:bodyPr>
          <a:lstStyle/>
          <a:p>
            <a:r>
              <a:rPr lang="en-AU" dirty="0"/>
              <a:t>Example Step 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457200" y="1371600"/>
            <a:ext cx="8229600" cy="4525963"/>
          </a:xfrm>
        </p:spPr>
        <p:txBody>
          <a:bodyPr/>
          <a:lstStyle/>
          <a:p>
            <a:r>
              <a:rPr lang="en-AU" sz="2800" dirty="0"/>
              <a:t>Why do this step?</a:t>
            </a:r>
          </a:p>
          <a:p>
            <a:pPr lvl="1"/>
            <a:r>
              <a:rPr lang="en-AU" sz="2400" dirty="0"/>
              <a:t>To be able to say what makes the targets healthy, how we will measure that, and if they are getting better or worse</a:t>
            </a:r>
          </a:p>
          <a:p>
            <a:pPr lvl="1"/>
            <a:r>
              <a:rPr lang="en-AU" sz="2400" dirty="0"/>
              <a:t>This step will take some time and requires a bit of organisation. </a:t>
            </a:r>
          </a:p>
          <a:p>
            <a:pPr lvl="1"/>
            <a:r>
              <a:rPr lang="en-AU" sz="2400" dirty="0"/>
              <a:t>Work here will make the next steps easier and more focused</a:t>
            </a:r>
          </a:p>
          <a:p>
            <a:pPr lvl="2"/>
            <a:r>
              <a:rPr lang="en-AU" sz="2000" dirty="0"/>
              <a:t>Overall Health tells you what to work on first</a:t>
            </a:r>
          </a:p>
          <a:p>
            <a:pPr lvl="2"/>
            <a:r>
              <a:rPr lang="en-AU" sz="2000" dirty="0"/>
              <a:t>Attributes help you work out threats</a:t>
            </a:r>
          </a:p>
          <a:p>
            <a:pPr lvl="2"/>
            <a:r>
              <a:rPr lang="en-AU" sz="2000" dirty="0"/>
              <a:t>Indicators tell you what to measure and monitor</a:t>
            </a:r>
          </a:p>
          <a:p>
            <a:pPr lvl="1"/>
            <a:endParaRPr lang="en-AU" sz="2400" dirty="0"/>
          </a:p>
        </p:txBody>
      </p:sp>
      <p:sp>
        <p:nvSpPr>
          <p:cNvPr id="2" name="Text Placeholder 1"/>
          <p:cNvSpPr>
            <a:spLocks noGrp="1"/>
          </p:cNvSpPr>
          <p:nvPr>
            <p:ph type="body" sz="quarter" idx="13"/>
          </p:nvPr>
        </p:nvSpPr>
        <p:spPr/>
        <p:txBody>
          <a:bodyPr/>
          <a:lstStyle/>
          <a:p>
            <a:r>
              <a:rPr lang="en-AU" dirty="0">
                <a:solidFill>
                  <a:schemeClr val="accent3">
                    <a:lumMod val="20000"/>
                    <a:lumOff val="80000"/>
                  </a:schemeClr>
                </a:solidFill>
              </a:rPr>
              <a:t>Deciding what the Plan is all about</a:t>
            </a:r>
          </a:p>
        </p:txBody>
      </p:sp>
      <p:sp>
        <p:nvSpPr>
          <p:cNvPr id="3" name="Text Placeholder 2"/>
          <p:cNvSpPr>
            <a:spLocks noGrp="1"/>
          </p:cNvSpPr>
          <p:nvPr>
            <p:ph type="body" sz="quarter" idx="14"/>
          </p:nvPr>
        </p:nvSpPr>
        <p:spPr/>
        <p:txBody>
          <a:bodyPr>
            <a:normAutofit fontScale="85000" lnSpcReduction="10000"/>
          </a:bodyPr>
          <a:lstStyle/>
          <a:p>
            <a:r>
              <a:rPr lang="en-AU" dirty="0"/>
              <a:t>Target Health </a:t>
            </a:r>
          </a:p>
        </p:txBody>
      </p:sp>
      <p:sp>
        <p:nvSpPr>
          <p:cNvPr id="5" name="Text Placeholder 4"/>
          <p:cNvSpPr>
            <a:spLocks noGrp="1"/>
          </p:cNvSpPr>
          <p:nvPr>
            <p:ph type="body" sz="quarter" idx="15"/>
          </p:nvPr>
        </p:nvSpPr>
        <p:spPr/>
        <p:txBody>
          <a:bodyPr anchor="ctr">
            <a:noAutofit/>
          </a:bodyPr>
          <a:lstStyle/>
          <a:p>
            <a:r>
              <a:rPr lang="en-AU" sz="2000" dirty="0"/>
              <a:t>The important things that make targets healthy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7" name="Picture 2" descr="C:\Users\Stuart\Pictures\2011-04-06\CAP Workshop April 2011 NT 125.jpg"/>
          <p:cNvPicPr>
            <a:picLocks noChangeAspect="1" noChangeArrowheads="1"/>
          </p:cNvPicPr>
          <p:nvPr/>
        </p:nvPicPr>
        <p:blipFill>
          <a:blip r:embed="rId3">
            <a:extLst>
              <a:ext uri="{28A0092B-C50C-407E-A947-70E740481C1C}">
                <a14:useLocalDpi xmlns:a14="http://schemas.microsoft.com/office/drawing/2010/main" val="0"/>
              </a:ext>
            </a:extLst>
          </a:blip>
          <a:srcRect t="5795" r="3326" b="4930"/>
          <a:stretch>
            <a:fillRect/>
          </a:stretch>
        </p:blipFill>
        <p:spPr bwMode="auto">
          <a:xfrm>
            <a:off x="-15875" y="1219200"/>
            <a:ext cx="91598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18"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9" name="Text Placeholder 4"/>
          <p:cNvSpPr>
            <a:spLocks noGrp="1"/>
          </p:cNvSpPr>
          <p:nvPr>
            <p:ph type="body" sz="quarter" idx="4294967295"/>
          </p:nvPr>
        </p:nvSpPr>
        <p:spPr>
          <a:xfrm>
            <a:off x="2852738" y="501101"/>
            <a:ext cx="6291262" cy="646113"/>
          </a:xfrm>
        </p:spPr>
        <p:txBody>
          <a:bodyPr/>
          <a:lstStyle/>
          <a:p>
            <a:pPr marL="0" indent="0">
              <a:buNone/>
            </a:pPr>
            <a:r>
              <a:rPr lang="en-AU" dirty="0"/>
              <a:t>Example Step 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81" name="Picture 2" descr="C:\Users\Stuart\Pictures\2011-04-06\CAP Workshop April 2011 NT 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8458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9"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0" name="Text Placeholder 4"/>
          <p:cNvSpPr>
            <a:spLocks noGrp="1"/>
          </p:cNvSpPr>
          <p:nvPr>
            <p:ph type="body" sz="quarter" idx="4294967295"/>
          </p:nvPr>
        </p:nvSpPr>
        <p:spPr>
          <a:xfrm>
            <a:off x="2852738" y="501101"/>
            <a:ext cx="6291262" cy="646113"/>
          </a:xfrm>
        </p:spPr>
        <p:txBody>
          <a:bodyPr/>
          <a:lstStyle/>
          <a:p>
            <a:pPr marL="0" indent="0">
              <a:buNone/>
            </a:pPr>
            <a:r>
              <a:rPr lang="en-AU" dirty="0"/>
              <a:t>Example Step 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9"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0" name="Text Placeholder 4"/>
          <p:cNvSpPr>
            <a:spLocks noGrp="1"/>
          </p:cNvSpPr>
          <p:nvPr>
            <p:ph type="body" sz="quarter" idx="4294967295"/>
          </p:nvPr>
        </p:nvSpPr>
        <p:spPr>
          <a:xfrm>
            <a:off x="2852738" y="507509"/>
            <a:ext cx="6291262" cy="659306"/>
          </a:xfrm>
        </p:spPr>
        <p:txBody>
          <a:bodyPr/>
          <a:lstStyle/>
          <a:p>
            <a:pPr marL="0" indent="0">
              <a:buNone/>
            </a:pPr>
            <a:r>
              <a:rPr lang="en-AU" dirty="0"/>
              <a:t>Approach # 2 – PCP Method</a:t>
            </a:r>
          </a:p>
        </p:txBody>
      </p:sp>
      <p:sp>
        <p:nvSpPr>
          <p:cNvPr id="6" name="TextBox 5"/>
          <p:cNvSpPr txBox="1">
            <a:spLocks noChangeArrowheads="1"/>
          </p:cNvSpPr>
          <p:nvPr/>
        </p:nvSpPr>
        <p:spPr bwMode="auto">
          <a:xfrm>
            <a:off x="173038" y="1195388"/>
            <a:ext cx="87328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buFont typeface="Arial" charset="0"/>
              <a:buChar char="•"/>
            </a:pPr>
            <a:r>
              <a:rPr lang="en-AU" sz="1400" i="0" dirty="0">
                <a:solidFill>
                  <a:srgbClr val="000000"/>
                </a:solidFill>
                <a:latin typeface="Trebuchet MS" panose="020B0603020202020204" pitchFamily="34" charset="0"/>
              </a:rPr>
              <a:t>This is a simplified approach to talking about the health of a target</a:t>
            </a:r>
          </a:p>
          <a:p>
            <a:pPr eaLnBrk="1" hangingPunct="1">
              <a:buFont typeface="Arial" charset="0"/>
              <a:buChar char="•"/>
            </a:pPr>
            <a:r>
              <a:rPr lang="en-AU" sz="1400" i="0" dirty="0">
                <a:solidFill>
                  <a:srgbClr val="000000"/>
                </a:solidFill>
                <a:latin typeface="Trebuchet MS" panose="020B0603020202020204" pitchFamily="34" charset="0"/>
              </a:rPr>
              <a:t>For each Target draw a diagram like this one, showing time on the bottom axis, and ranking on the side</a:t>
            </a:r>
          </a:p>
          <a:p>
            <a:pPr eaLnBrk="1" hangingPunct="1">
              <a:buFont typeface="Arial" charset="0"/>
              <a:buChar char="•"/>
            </a:pPr>
            <a:r>
              <a:rPr lang="en-AU" sz="1400" i="0" dirty="0">
                <a:solidFill>
                  <a:srgbClr val="000000"/>
                </a:solidFill>
                <a:latin typeface="Trebuchet MS" panose="020B0603020202020204" pitchFamily="34" charset="0"/>
              </a:rPr>
              <a:t>Have the team start by nominating current condition, then 10 years ago, and then in 10 years if nothing is done</a:t>
            </a:r>
          </a:p>
        </p:txBody>
      </p:sp>
      <p:graphicFrame>
        <p:nvGraphicFramePr>
          <p:cNvPr id="7" name="Table 6"/>
          <p:cNvGraphicFramePr>
            <a:graphicFrameLocks noGrp="1"/>
          </p:cNvGraphicFramePr>
          <p:nvPr>
            <p:extLst>
              <p:ext uri="{D42A27DB-BD31-4B8C-83A1-F6EECF244321}">
                <p14:modId xmlns:p14="http://schemas.microsoft.com/office/powerpoint/2010/main" val="1771245180"/>
              </p:ext>
            </p:extLst>
          </p:nvPr>
        </p:nvGraphicFramePr>
        <p:xfrm>
          <a:off x="346075" y="2895600"/>
          <a:ext cx="8035925" cy="2419352"/>
        </p:xfrm>
        <a:graphic>
          <a:graphicData uri="http://schemas.openxmlformats.org/drawingml/2006/table">
            <a:tbl>
              <a:tblPr firstRow="1" bandRow="1">
                <a:tableStyleId>{5940675A-B579-460E-94D1-54222C63F5DA}</a:tableStyleId>
              </a:tblPr>
              <a:tblGrid>
                <a:gridCol w="2215434">
                  <a:extLst>
                    <a:ext uri="{9D8B030D-6E8A-4147-A177-3AD203B41FA5}">
                      <a16:colId xmlns:a16="http://schemas.microsoft.com/office/drawing/2014/main" xmlns="" val="20000"/>
                    </a:ext>
                  </a:extLst>
                </a:gridCol>
                <a:gridCol w="1462186">
                  <a:extLst>
                    <a:ext uri="{9D8B030D-6E8A-4147-A177-3AD203B41FA5}">
                      <a16:colId xmlns:a16="http://schemas.microsoft.com/office/drawing/2014/main" xmlns="" val="20001"/>
                    </a:ext>
                  </a:extLst>
                </a:gridCol>
                <a:gridCol w="1462186">
                  <a:extLst>
                    <a:ext uri="{9D8B030D-6E8A-4147-A177-3AD203B41FA5}">
                      <a16:colId xmlns:a16="http://schemas.microsoft.com/office/drawing/2014/main" xmlns="" val="20002"/>
                    </a:ext>
                  </a:extLst>
                </a:gridCol>
                <a:gridCol w="2896119">
                  <a:extLst>
                    <a:ext uri="{9D8B030D-6E8A-4147-A177-3AD203B41FA5}">
                      <a16:colId xmlns:a16="http://schemas.microsoft.com/office/drawing/2014/main" xmlns="" val="20003"/>
                    </a:ext>
                  </a:extLst>
                </a:gridCol>
              </a:tblGrid>
              <a:tr h="604838">
                <a:tc>
                  <a:txBody>
                    <a:bodyPr/>
                    <a:lstStyle/>
                    <a:p>
                      <a:endParaRPr lang="en-AU" sz="1800" dirty="0">
                        <a:latin typeface="Trebuchet MS" panose="020B0603020202020204" pitchFamily="34" charset="0"/>
                      </a:endParaRPr>
                    </a:p>
                  </a:txBody>
                  <a:tcPr marL="91446" marR="91446" marT="45718" marB="45718">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sz="1800" dirty="0">
                        <a:latin typeface="Trebuchet MS" panose="020B0603020202020204" pitchFamily="34" charset="0"/>
                      </a:endParaRPr>
                    </a:p>
                  </a:txBody>
                  <a:tcPr marL="91446" marR="91446" marT="45718" marB="45718">
                    <a:lnL w="12700" cap="flat" cmpd="sng" algn="ctr">
                      <a:solidFill>
                        <a:schemeClr val="tx1"/>
                      </a:solidFill>
                      <a:prstDash val="solid"/>
                      <a:round/>
                      <a:headEnd type="none" w="med" len="med"/>
                      <a:tailEnd type="none" w="med" len="med"/>
                    </a:lnL>
                    <a:solidFill>
                      <a:srgbClr val="079318">
                        <a:alpha val="50196"/>
                      </a:srgbClr>
                    </a:solidFill>
                  </a:tcPr>
                </a:tc>
                <a:tc>
                  <a:txBody>
                    <a:bodyPr/>
                    <a:lstStyle/>
                    <a:p>
                      <a:endParaRPr lang="en-AU" sz="1800" dirty="0">
                        <a:latin typeface="Trebuchet MS" panose="020B0603020202020204" pitchFamily="34" charset="0"/>
                      </a:endParaRPr>
                    </a:p>
                  </a:txBody>
                  <a:tcPr marL="91446" marR="91446" marT="45718" marB="45718">
                    <a:solidFill>
                      <a:srgbClr val="079318">
                        <a:alpha val="50196"/>
                      </a:srgbClr>
                    </a:solidFill>
                  </a:tcPr>
                </a:tc>
                <a:tc>
                  <a:txBody>
                    <a:bodyPr/>
                    <a:lstStyle/>
                    <a:p>
                      <a:r>
                        <a:rPr lang="en-AU" sz="1800" dirty="0">
                          <a:latin typeface="Trebuchet MS" panose="020B0603020202020204" pitchFamily="34" charset="0"/>
                        </a:rPr>
                        <a:t>What is</a:t>
                      </a:r>
                      <a:r>
                        <a:rPr lang="en-AU" sz="1800" baseline="0" dirty="0">
                          <a:latin typeface="Trebuchet MS" panose="020B0603020202020204" pitchFamily="34" charset="0"/>
                        </a:rPr>
                        <a:t> v good</a:t>
                      </a:r>
                      <a:endParaRPr lang="en-AU" sz="1800" dirty="0">
                        <a:latin typeface="Trebuchet MS" panose="020B0603020202020204" pitchFamily="34" charset="0"/>
                      </a:endParaRPr>
                    </a:p>
                  </a:txBody>
                  <a:tcPr marL="91446" marR="91446" marT="45718" marB="45718">
                    <a:solidFill>
                      <a:schemeClr val="bg1"/>
                    </a:solidFill>
                  </a:tcPr>
                </a:tc>
                <a:extLst>
                  <a:ext uri="{0D108BD9-81ED-4DB2-BD59-A6C34878D82A}">
                    <a16:rowId xmlns:a16="http://schemas.microsoft.com/office/drawing/2014/main" xmlns="" val="10000"/>
                  </a:ext>
                </a:extLst>
              </a:tr>
              <a:tr h="604838">
                <a:tc>
                  <a:txBody>
                    <a:bodyPr/>
                    <a:lstStyle/>
                    <a:p>
                      <a:endParaRPr lang="en-AU" sz="1800" dirty="0">
                        <a:latin typeface="Trebuchet MS" panose="020B0603020202020204" pitchFamily="34" charset="0"/>
                      </a:endParaRPr>
                    </a:p>
                  </a:txBody>
                  <a:tcPr marL="91446" marR="91446" marT="45718" marB="45718">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sz="1800" dirty="0">
                        <a:latin typeface="Trebuchet MS" panose="020B0603020202020204" pitchFamily="34" charset="0"/>
                      </a:endParaRPr>
                    </a:p>
                  </a:txBody>
                  <a:tcPr marL="91446" marR="91446" marT="45718" marB="45718">
                    <a:lnL w="12700" cap="flat" cmpd="sng" algn="ctr">
                      <a:solidFill>
                        <a:schemeClr val="tx1"/>
                      </a:solidFill>
                      <a:prstDash val="solid"/>
                      <a:round/>
                      <a:headEnd type="none" w="med" len="med"/>
                      <a:tailEnd type="none" w="med" len="med"/>
                    </a:lnL>
                    <a:solidFill>
                      <a:srgbClr val="92D050">
                        <a:alpha val="50196"/>
                      </a:srgbClr>
                    </a:solidFill>
                  </a:tcPr>
                </a:tc>
                <a:tc>
                  <a:txBody>
                    <a:bodyPr/>
                    <a:lstStyle/>
                    <a:p>
                      <a:endParaRPr lang="en-AU" sz="1800" dirty="0">
                        <a:latin typeface="Trebuchet MS" panose="020B0603020202020204" pitchFamily="34" charset="0"/>
                      </a:endParaRPr>
                    </a:p>
                  </a:txBody>
                  <a:tcPr marL="91446" marR="91446" marT="45718" marB="45718">
                    <a:solidFill>
                      <a:srgbClr val="92D050">
                        <a:alpha val="50196"/>
                      </a:srgbClr>
                    </a:solidFill>
                  </a:tcPr>
                </a:tc>
                <a:tc>
                  <a:txBody>
                    <a:bodyPr/>
                    <a:lstStyle/>
                    <a:p>
                      <a:r>
                        <a:rPr lang="en-AU" sz="1800" dirty="0">
                          <a:latin typeface="Trebuchet MS" panose="020B0603020202020204" pitchFamily="34" charset="0"/>
                        </a:rPr>
                        <a:t>What is good</a:t>
                      </a:r>
                    </a:p>
                  </a:txBody>
                  <a:tcPr marL="91446" marR="91446" marT="45718" marB="45718">
                    <a:solidFill>
                      <a:schemeClr val="bg1"/>
                    </a:solidFill>
                  </a:tcPr>
                </a:tc>
                <a:extLst>
                  <a:ext uri="{0D108BD9-81ED-4DB2-BD59-A6C34878D82A}">
                    <a16:rowId xmlns:a16="http://schemas.microsoft.com/office/drawing/2014/main" xmlns="" val="10001"/>
                  </a:ext>
                </a:extLst>
              </a:tr>
              <a:tr h="604838">
                <a:tc>
                  <a:txBody>
                    <a:bodyPr/>
                    <a:lstStyle/>
                    <a:p>
                      <a:endParaRPr lang="en-AU" sz="1800" dirty="0">
                        <a:latin typeface="Trebuchet MS" panose="020B0603020202020204" pitchFamily="34" charset="0"/>
                      </a:endParaRPr>
                    </a:p>
                  </a:txBody>
                  <a:tcPr marL="91446" marR="91446" marT="45718" marB="45718">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sz="1800" dirty="0">
                        <a:latin typeface="Trebuchet MS" panose="020B0603020202020204" pitchFamily="34" charset="0"/>
                      </a:endParaRPr>
                    </a:p>
                  </a:txBody>
                  <a:tcPr marL="91446" marR="91446" marT="45718" marB="45718">
                    <a:lnL w="12700" cap="flat" cmpd="sng" algn="ctr">
                      <a:solidFill>
                        <a:schemeClr val="tx1"/>
                      </a:solidFill>
                      <a:prstDash val="solid"/>
                      <a:round/>
                      <a:headEnd type="none" w="med" len="med"/>
                      <a:tailEnd type="none" w="med" len="med"/>
                    </a:lnL>
                    <a:solidFill>
                      <a:srgbClr val="FFFF00">
                        <a:alpha val="50196"/>
                      </a:srgbClr>
                    </a:solidFill>
                  </a:tcPr>
                </a:tc>
                <a:tc>
                  <a:txBody>
                    <a:bodyPr/>
                    <a:lstStyle/>
                    <a:p>
                      <a:endParaRPr lang="en-AU" sz="1800" dirty="0">
                        <a:latin typeface="Trebuchet MS" panose="020B0603020202020204" pitchFamily="34" charset="0"/>
                      </a:endParaRPr>
                    </a:p>
                  </a:txBody>
                  <a:tcPr marL="91446" marR="91446" marT="45718" marB="45718">
                    <a:solidFill>
                      <a:srgbClr val="FFFF00">
                        <a:alpha val="50196"/>
                      </a:srgbClr>
                    </a:solidFill>
                  </a:tcPr>
                </a:tc>
                <a:tc>
                  <a:txBody>
                    <a:bodyPr/>
                    <a:lstStyle/>
                    <a:p>
                      <a:r>
                        <a:rPr lang="en-AU" sz="1800" dirty="0">
                          <a:latin typeface="Trebuchet MS" panose="020B0603020202020204" pitchFamily="34" charset="0"/>
                        </a:rPr>
                        <a:t>What is fair</a:t>
                      </a:r>
                    </a:p>
                  </a:txBody>
                  <a:tcPr marL="91446" marR="91446" marT="45718" marB="45718">
                    <a:solidFill>
                      <a:schemeClr val="bg1"/>
                    </a:solidFill>
                  </a:tcPr>
                </a:tc>
                <a:extLst>
                  <a:ext uri="{0D108BD9-81ED-4DB2-BD59-A6C34878D82A}">
                    <a16:rowId xmlns:a16="http://schemas.microsoft.com/office/drawing/2014/main" xmlns="" val="10002"/>
                  </a:ext>
                </a:extLst>
              </a:tr>
              <a:tr h="604838">
                <a:tc>
                  <a:txBody>
                    <a:bodyPr/>
                    <a:lstStyle/>
                    <a:p>
                      <a:endParaRPr lang="en-AU" sz="1800" dirty="0">
                        <a:latin typeface="Trebuchet MS" panose="020B0603020202020204" pitchFamily="34" charset="0"/>
                      </a:endParaRPr>
                    </a:p>
                  </a:txBody>
                  <a:tcPr marL="91446" marR="91446" marT="45718" marB="45718">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sz="1800" dirty="0">
                        <a:latin typeface="Trebuchet MS" panose="020B0603020202020204" pitchFamily="34" charset="0"/>
                      </a:endParaRPr>
                    </a:p>
                  </a:txBody>
                  <a:tcPr marL="91446" marR="91446" marT="45718" marB="4571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0000">
                        <a:alpha val="50196"/>
                      </a:srgbClr>
                    </a:solidFill>
                  </a:tcPr>
                </a:tc>
                <a:tc>
                  <a:txBody>
                    <a:bodyPr/>
                    <a:lstStyle/>
                    <a:p>
                      <a:endParaRPr lang="en-AU" sz="1800" dirty="0">
                        <a:latin typeface="Trebuchet MS" panose="020B0603020202020204" pitchFamily="34" charset="0"/>
                      </a:endParaRPr>
                    </a:p>
                  </a:txBody>
                  <a:tcPr marL="91446" marR="91446" marT="45718" marB="45718">
                    <a:lnB w="12700" cap="flat" cmpd="sng" algn="ctr">
                      <a:solidFill>
                        <a:schemeClr val="tx1"/>
                      </a:solidFill>
                      <a:prstDash val="solid"/>
                      <a:round/>
                      <a:headEnd type="none" w="med" len="med"/>
                      <a:tailEnd type="none" w="med" len="med"/>
                    </a:lnB>
                    <a:solidFill>
                      <a:srgbClr val="FF0000">
                        <a:alpha val="50196"/>
                      </a:srgbClr>
                    </a:solidFill>
                  </a:tcPr>
                </a:tc>
                <a:tc>
                  <a:txBody>
                    <a:bodyPr/>
                    <a:lstStyle/>
                    <a:p>
                      <a:r>
                        <a:rPr lang="en-AU" sz="1800" dirty="0">
                          <a:latin typeface="Trebuchet MS" panose="020B0603020202020204" pitchFamily="34" charset="0"/>
                        </a:rPr>
                        <a:t>What is poor</a:t>
                      </a:r>
                    </a:p>
                  </a:txBody>
                  <a:tcPr marL="91446" marR="91446" marT="45718" marB="45718">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910719288"/>
              </p:ext>
            </p:extLst>
          </p:nvPr>
        </p:nvGraphicFramePr>
        <p:xfrm>
          <a:off x="914400" y="2847975"/>
          <a:ext cx="1279525" cy="2447924"/>
        </p:xfrm>
        <a:graphic>
          <a:graphicData uri="http://schemas.openxmlformats.org/drawingml/2006/table">
            <a:tbl>
              <a:tblPr firstRow="1" bandRow="1">
                <a:tableStyleId>{5940675A-B579-460E-94D1-54222C63F5DA}</a:tableStyleId>
              </a:tblPr>
              <a:tblGrid>
                <a:gridCol w="1279525">
                  <a:extLst>
                    <a:ext uri="{9D8B030D-6E8A-4147-A177-3AD203B41FA5}">
                      <a16:colId xmlns:a16="http://schemas.microsoft.com/office/drawing/2014/main" xmlns="" val="20000"/>
                    </a:ext>
                  </a:extLst>
                </a:gridCol>
              </a:tblGrid>
              <a:tr h="611981">
                <a:tc>
                  <a:txBody>
                    <a:bodyPr/>
                    <a:lstStyle/>
                    <a:p>
                      <a:pPr algn="ctr"/>
                      <a:r>
                        <a:rPr lang="en-AU" sz="1800" dirty="0">
                          <a:latin typeface="Trebuchet MS" panose="020B0603020202020204" pitchFamily="34" charset="0"/>
                        </a:rPr>
                        <a:t>Very Good</a:t>
                      </a:r>
                    </a:p>
                  </a:txBody>
                  <a:tcPr marL="91399" marR="91399" marT="45714" marB="4571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611981">
                <a:tc>
                  <a:txBody>
                    <a:bodyPr/>
                    <a:lstStyle/>
                    <a:p>
                      <a:pPr algn="ctr"/>
                      <a:r>
                        <a:rPr lang="en-AU" sz="1800" dirty="0">
                          <a:latin typeface="Trebuchet MS" panose="020B0603020202020204" pitchFamily="34" charset="0"/>
                        </a:rPr>
                        <a:t>Good</a:t>
                      </a:r>
                    </a:p>
                  </a:txBody>
                  <a:tcPr marL="91399" marR="91399" marT="45714" marB="4571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611981">
                <a:tc>
                  <a:txBody>
                    <a:bodyPr/>
                    <a:lstStyle/>
                    <a:p>
                      <a:pPr algn="ctr"/>
                      <a:r>
                        <a:rPr lang="en-AU" sz="1800" dirty="0">
                          <a:latin typeface="Trebuchet MS" panose="020B0603020202020204" pitchFamily="34" charset="0"/>
                        </a:rPr>
                        <a:t>Fair</a:t>
                      </a:r>
                    </a:p>
                  </a:txBody>
                  <a:tcPr marL="91399" marR="91399" marT="45714" marB="4571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611981">
                <a:tc>
                  <a:txBody>
                    <a:bodyPr/>
                    <a:lstStyle/>
                    <a:p>
                      <a:pPr algn="ctr"/>
                      <a:r>
                        <a:rPr lang="en-AU" sz="1800" dirty="0">
                          <a:latin typeface="Trebuchet MS" panose="020B0603020202020204" pitchFamily="34" charset="0"/>
                        </a:rPr>
                        <a:t>Poor</a:t>
                      </a:r>
                    </a:p>
                  </a:txBody>
                  <a:tcPr marL="91399" marR="91399" marT="45714" marB="4571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70579129"/>
              </p:ext>
            </p:extLst>
          </p:nvPr>
        </p:nvGraphicFramePr>
        <p:xfrm>
          <a:off x="1714500" y="5343525"/>
          <a:ext cx="4248150" cy="855663"/>
        </p:xfrm>
        <a:graphic>
          <a:graphicData uri="http://schemas.openxmlformats.org/drawingml/2006/table">
            <a:tbl>
              <a:tblPr firstRow="1" bandRow="1">
                <a:tableStyleId>{5940675A-B579-460E-94D1-54222C63F5DA}</a:tableStyleId>
              </a:tblPr>
              <a:tblGrid>
                <a:gridCol w="1440051">
                  <a:extLst>
                    <a:ext uri="{9D8B030D-6E8A-4147-A177-3AD203B41FA5}">
                      <a16:colId xmlns:a16="http://schemas.microsoft.com/office/drawing/2014/main" xmlns="" val="20000"/>
                    </a:ext>
                  </a:extLst>
                </a:gridCol>
                <a:gridCol w="1392049">
                  <a:extLst>
                    <a:ext uri="{9D8B030D-6E8A-4147-A177-3AD203B41FA5}">
                      <a16:colId xmlns:a16="http://schemas.microsoft.com/office/drawing/2014/main" xmlns="" val="20001"/>
                    </a:ext>
                  </a:extLst>
                </a:gridCol>
                <a:gridCol w="1416050">
                  <a:extLst>
                    <a:ext uri="{9D8B030D-6E8A-4147-A177-3AD203B41FA5}">
                      <a16:colId xmlns:a16="http://schemas.microsoft.com/office/drawing/2014/main" xmlns="" val="20002"/>
                    </a:ext>
                  </a:extLst>
                </a:gridCol>
              </a:tblGrid>
              <a:tr h="855663">
                <a:tc>
                  <a:txBody>
                    <a:bodyPr/>
                    <a:lstStyle/>
                    <a:p>
                      <a:pPr algn="ctr"/>
                      <a:r>
                        <a:rPr lang="en-AU" sz="1800" dirty="0">
                          <a:latin typeface="Trebuchet MS" panose="020B0603020202020204" pitchFamily="34" charset="0"/>
                        </a:rPr>
                        <a:t>10 years </a:t>
                      </a:r>
                    </a:p>
                    <a:p>
                      <a:pPr algn="ctr"/>
                      <a:r>
                        <a:rPr lang="en-AU" sz="1800" dirty="0">
                          <a:latin typeface="Trebuchet MS" panose="020B0603020202020204" pitchFamily="34" charset="0"/>
                        </a:rPr>
                        <a:t>ago</a:t>
                      </a:r>
                    </a:p>
                  </a:txBody>
                  <a:tcPr marL="91433" marR="91433" marT="45696" marB="45696">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800" dirty="0">
                          <a:latin typeface="Trebuchet MS" panose="020B0603020202020204" pitchFamily="34" charset="0"/>
                        </a:rPr>
                        <a:t>     Now</a:t>
                      </a:r>
                    </a:p>
                  </a:txBody>
                  <a:tcPr marL="91433" marR="91433" marT="45696" marB="456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AU" sz="1800" dirty="0">
                          <a:latin typeface="Trebuchet MS" panose="020B0603020202020204" pitchFamily="34" charset="0"/>
                        </a:rPr>
                        <a:t>In 10 years</a:t>
                      </a:r>
                    </a:p>
                  </a:txBody>
                  <a:tcPr marL="91433" marR="91433" marT="45696" marB="45696">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500455206"/>
              </p:ext>
            </p:extLst>
          </p:nvPr>
        </p:nvGraphicFramePr>
        <p:xfrm>
          <a:off x="2435225" y="2247900"/>
          <a:ext cx="2947988" cy="503238"/>
        </p:xfrm>
        <a:graphic>
          <a:graphicData uri="http://schemas.openxmlformats.org/drawingml/2006/table">
            <a:tbl>
              <a:tblPr firstRow="1" bandRow="1">
                <a:tableStyleId>{5940675A-B579-460E-94D1-54222C63F5DA}</a:tableStyleId>
              </a:tblPr>
              <a:tblGrid>
                <a:gridCol w="2947988">
                  <a:extLst>
                    <a:ext uri="{9D8B030D-6E8A-4147-A177-3AD203B41FA5}">
                      <a16:colId xmlns:a16="http://schemas.microsoft.com/office/drawing/2014/main" xmlns="" val="20000"/>
                    </a:ext>
                  </a:extLst>
                </a:gridCol>
              </a:tblGrid>
              <a:tr h="503238">
                <a:tc>
                  <a:txBody>
                    <a:bodyPr/>
                    <a:lstStyle/>
                    <a:p>
                      <a:pPr algn="ctr"/>
                      <a:r>
                        <a:rPr lang="en-AU" sz="2400" dirty="0">
                          <a:latin typeface="Trebuchet MS" panose="020B0603020202020204" pitchFamily="34" charset="0"/>
                        </a:rPr>
                        <a:t>Grasslands</a:t>
                      </a:r>
                    </a:p>
                  </a:txBody>
                  <a:tcPr marL="91420" marR="91420" marT="45646" marB="45646">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
        <p:nvSpPr>
          <p:cNvPr id="14" name="Rectangle 13"/>
          <p:cNvSpPr/>
          <p:nvPr/>
        </p:nvSpPr>
        <p:spPr>
          <a:xfrm>
            <a:off x="3622675" y="3748088"/>
            <a:ext cx="649288" cy="215900"/>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en-AU" i="0" dirty="0">
              <a:solidFill>
                <a:prstClr val="white"/>
              </a:solidFill>
              <a:latin typeface="Trebuchet MS" panose="020B0603020202020204" pitchFamily="34" charset="0"/>
            </a:endParaRPr>
          </a:p>
        </p:txBody>
      </p:sp>
      <p:sp>
        <p:nvSpPr>
          <p:cNvPr id="15" name="Rectangle 14"/>
          <p:cNvSpPr/>
          <p:nvPr/>
        </p:nvSpPr>
        <p:spPr>
          <a:xfrm>
            <a:off x="2193925" y="3111500"/>
            <a:ext cx="647700" cy="215900"/>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en-AU" i="0" dirty="0">
              <a:solidFill>
                <a:prstClr val="white"/>
              </a:solidFill>
              <a:latin typeface="Trebuchet MS" panose="020B0603020202020204" pitchFamily="34" charset="0"/>
            </a:endParaRPr>
          </a:p>
        </p:txBody>
      </p:sp>
      <p:sp>
        <p:nvSpPr>
          <p:cNvPr id="16" name="Rectangle 15"/>
          <p:cNvSpPr/>
          <p:nvPr/>
        </p:nvSpPr>
        <p:spPr>
          <a:xfrm>
            <a:off x="4891088" y="4911725"/>
            <a:ext cx="647700" cy="215900"/>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en-AU" i="0" dirty="0">
              <a:solidFill>
                <a:prstClr val="white"/>
              </a:solidFill>
              <a:latin typeface="Trebuchet MS" panose="020B0603020202020204" pitchFamily="34" charset="0"/>
            </a:endParaRPr>
          </a:p>
        </p:txBody>
      </p:sp>
      <p:cxnSp>
        <p:nvCxnSpPr>
          <p:cNvPr id="17" name="Straight Connector 16"/>
          <p:cNvCxnSpPr/>
          <p:nvPr/>
        </p:nvCxnSpPr>
        <p:spPr>
          <a:xfrm>
            <a:off x="2520950" y="3219450"/>
            <a:ext cx="1427163" cy="636588"/>
          </a:xfrm>
          <a:prstGeom prst="line">
            <a:avLst/>
          </a:prstGeom>
          <a:ln>
            <a:solidFill>
              <a:schemeClr val="accent6">
                <a:lumMod val="20000"/>
                <a:lumOff val="80000"/>
              </a:schemeClr>
            </a:solidFill>
          </a:ln>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a:off x="3948113" y="3863975"/>
            <a:ext cx="1438275" cy="1155700"/>
          </a:xfrm>
          <a:prstGeom prst="line">
            <a:avLst/>
          </a:prstGeom>
          <a:ln>
            <a:solidFill>
              <a:schemeClr val="accent6">
                <a:lumMod val="20000"/>
                <a:lumOff val="80000"/>
              </a:schemeClr>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0023877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AU" dirty="0"/>
              <a:t>Deciding what the Plan is all about</a:t>
            </a:r>
          </a:p>
          <a:p>
            <a:endParaRPr lang="en-AU" dirty="0"/>
          </a:p>
        </p:txBody>
      </p:sp>
      <p:sp>
        <p:nvSpPr>
          <p:cNvPr id="5" name="Text Placeholder 4"/>
          <p:cNvSpPr>
            <a:spLocks noGrp="1"/>
          </p:cNvSpPr>
          <p:nvPr>
            <p:ph type="body" sz="quarter" idx="14"/>
          </p:nvPr>
        </p:nvSpPr>
        <p:spPr/>
        <p:txBody>
          <a:bodyPr>
            <a:normAutofit fontScale="85000" lnSpcReduction="10000"/>
          </a:bodyPr>
          <a:lstStyle/>
          <a:p>
            <a:r>
              <a:rPr lang="en-AU" dirty="0"/>
              <a:t>Target Health</a:t>
            </a:r>
          </a:p>
        </p:txBody>
      </p:sp>
      <p:sp>
        <p:nvSpPr>
          <p:cNvPr id="6" name="Text Placeholder 5"/>
          <p:cNvSpPr>
            <a:spLocks noGrp="1"/>
          </p:cNvSpPr>
          <p:nvPr>
            <p:ph type="body" sz="quarter" idx="15"/>
          </p:nvPr>
        </p:nvSpPr>
        <p:spPr/>
        <p:txBody>
          <a:bodyPr>
            <a:normAutofit/>
          </a:bodyPr>
          <a:lstStyle/>
          <a:p>
            <a:r>
              <a:rPr lang="en-AU" dirty="0">
                <a:solidFill>
                  <a:schemeClr val="tx1"/>
                </a:solidFill>
              </a:rPr>
              <a:t>Additional resources</a:t>
            </a:r>
          </a:p>
        </p:txBody>
      </p:sp>
      <p:pic>
        <p:nvPicPr>
          <p:cNvPr id="3" name="Picture 2"/>
          <p:cNvPicPr>
            <a:picLocks noChangeAspect="1"/>
          </p:cNvPicPr>
          <p:nvPr/>
        </p:nvPicPr>
        <p:blipFill>
          <a:blip r:embed="rId3"/>
          <a:stretch>
            <a:fillRect/>
          </a:stretch>
        </p:blipFill>
        <p:spPr>
          <a:xfrm>
            <a:off x="3113697" y="2667000"/>
            <a:ext cx="2958386" cy="382905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234794" y="1295399"/>
            <a:ext cx="3041806" cy="393744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5998369" y="1295400"/>
            <a:ext cx="2952617" cy="3821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760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p:txBody>
          <a:bodyPr rtlCol="0">
            <a:normAutofit/>
          </a:bodyPr>
          <a:lstStyle/>
          <a:p>
            <a:pPr fontAlgn="auto">
              <a:spcAft>
                <a:spcPts val="0"/>
              </a:spcAft>
              <a:buFont typeface="Arial" pitchFamily="34" charset="0"/>
              <a:buChar char="•"/>
              <a:defRPr/>
            </a:pPr>
            <a:r>
              <a:rPr lang="en-US" dirty="0"/>
              <a:t>The ability of a target to withstand or recover from disturbances or survive in hard times and continue to exist is its </a:t>
            </a:r>
            <a:r>
              <a:rPr lang="en-US" b="1" dirty="0"/>
              <a:t>health </a:t>
            </a:r>
          </a:p>
          <a:p>
            <a:pPr fontAlgn="auto">
              <a:spcAft>
                <a:spcPts val="0"/>
              </a:spcAft>
              <a:buFont typeface="Arial" pitchFamily="34" charset="0"/>
              <a:buChar char="•"/>
              <a:defRPr/>
            </a:pPr>
            <a:r>
              <a:rPr lang="en-US" dirty="0"/>
              <a:t>Its</a:t>
            </a:r>
            <a:r>
              <a:rPr lang="en-US" b="1" dirty="0"/>
              <a:t> attributes </a:t>
            </a:r>
            <a:r>
              <a:rPr lang="en-US" dirty="0" smtClean="0"/>
              <a:t>are </a:t>
            </a:r>
            <a:r>
              <a:rPr lang="en-US" dirty="0"/>
              <a:t>the things we use to talk about the health of the target</a:t>
            </a:r>
          </a:p>
          <a:p>
            <a:pPr fontAlgn="auto">
              <a:spcAft>
                <a:spcPts val="0"/>
              </a:spcAft>
              <a:buFont typeface="Arial" pitchFamily="34" charset="0"/>
              <a:buChar char="•"/>
              <a:defRPr/>
            </a:pPr>
            <a:r>
              <a:rPr lang="en-US" b="1" dirty="0"/>
              <a:t>Attributes </a:t>
            </a:r>
            <a:r>
              <a:rPr lang="en-US" dirty="0" smtClean="0"/>
              <a:t>are </a:t>
            </a:r>
            <a:r>
              <a:rPr lang="en-US" dirty="0"/>
              <a:t>the main things used to ‘diagnose’ that health </a:t>
            </a:r>
            <a:r>
              <a:rPr lang="en-US" dirty="0" err="1"/>
              <a:t>eg</a:t>
            </a:r>
            <a:r>
              <a:rPr lang="en-US" dirty="0"/>
              <a:t> like a doctor would check your circulatory </a:t>
            </a:r>
            <a:r>
              <a:rPr lang="en-US" dirty="0" smtClean="0"/>
              <a:t>system to gain insight into your health</a:t>
            </a:r>
            <a:endParaRPr lang="en-US" dirty="0"/>
          </a:p>
        </p:txBody>
      </p:sp>
      <p:sp>
        <p:nvSpPr>
          <p:cNvPr id="7"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8"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9" name="Text Placeholder 4"/>
          <p:cNvSpPr>
            <a:spLocks noGrp="1"/>
          </p:cNvSpPr>
          <p:nvPr>
            <p:ph type="body" sz="quarter" idx="15"/>
          </p:nvPr>
        </p:nvSpPr>
        <p:spPr>
          <a:xfrm>
            <a:off x="2852738" y="501101"/>
            <a:ext cx="6291262" cy="646113"/>
          </a:xfrm>
        </p:spPr>
        <p:txBody>
          <a:bodyPr anchor="ctr">
            <a:normAutofit/>
          </a:bodyPr>
          <a:lstStyle/>
          <a:p>
            <a:r>
              <a:rPr lang="en-AU" dirty="0"/>
              <a:t>Health (Viability) and </a:t>
            </a:r>
            <a:r>
              <a:rPr lang="en-AU" dirty="0" smtClean="0"/>
              <a:t>Attributes</a:t>
            </a:r>
            <a:endParaRPr lang="en-AU" dirty="0"/>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457200" y="1600200"/>
            <a:ext cx="8686800" cy="4525963"/>
          </a:xfrm>
        </p:spPr>
        <p:txBody>
          <a:bodyPr/>
          <a:lstStyle/>
          <a:p>
            <a:r>
              <a:rPr lang="en-US" sz="3200" b="1" dirty="0"/>
              <a:t>Indicators</a:t>
            </a:r>
            <a:r>
              <a:rPr lang="en-US" sz="3200" dirty="0"/>
              <a:t> are the things that can be </a:t>
            </a:r>
            <a:br>
              <a:rPr lang="en-US" sz="3200" dirty="0"/>
            </a:br>
            <a:r>
              <a:rPr lang="en-US" sz="3200" dirty="0"/>
              <a:t>measured to tell us if our attributes are viable</a:t>
            </a:r>
          </a:p>
          <a:p>
            <a:pPr lvl="2"/>
            <a:r>
              <a:rPr lang="en-US" sz="2400" dirty="0" err="1"/>
              <a:t>Eg</a:t>
            </a:r>
            <a:r>
              <a:rPr lang="en-US" sz="2400" dirty="0"/>
              <a:t> pulse, blood pressure</a:t>
            </a:r>
          </a:p>
          <a:p>
            <a:r>
              <a:rPr lang="en-US" sz="3200" dirty="0" smtClean="0"/>
              <a:t>‘Things </a:t>
            </a:r>
            <a:r>
              <a:rPr lang="en-US" sz="3200" dirty="0"/>
              <a:t>we measure’</a:t>
            </a:r>
          </a:p>
          <a:p>
            <a:r>
              <a:rPr lang="en-US" sz="3200" dirty="0"/>
              <a:t>Indicators tell us:</a:t>
            </a:r>
          </a:p>
          <a:p>
            <a:pPr lvl="1"/>
            <a:r>
              <a:rPr lang="en-US" sz="2800" dirty="0"/>
              <a:t>Signs of good health</a:t>
            </a:r>
          </a:p>
          <a:p>
            <a:pPr lvl="1"/>
            <a:r>
              <a:rPr lang="en-US" sz="2800" dirty="0"/>
              <a:t>Signs of bad health</a:t>
            </a:r>
          </a:p>
        </p:txBody>
      </p:sp>
      <p:sp>
        <p:nvSpPr>
          <p:cNvPr id="7"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8"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9" name="Text Placeholder 4"/>
          <p:cNvSpPr>
            <a:spLocks noGrp="1"/>
          </p:cNvSpPr>
          <p:nvPr>
            <p:ph type="body" sz="quarter" idx="15"/>
          </p:nvPr>
        </p:nvSpPr>
        <p:spPr>
          <a:xfrm>
            <a:off x="2852738" y="501101"/>
            <a:ext cx="6291262" cy="646113"/>
          </a:xfrm>
        </p:spPr>
        <p:txBody>
          <a:bodyPr>
            <a:normAutofit/>
          </a:bodyPr>
          <a:lstStyle/>
          <a:p>
            <a:r>
              <a:rPr lang="en-AU" dirty="0"/>
              <a:t>Attributes and Indicators</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ChangeArrowheads="1"/>
          </p:cNvSpPr>
          <p:nvPr/>
        </p:nvSpPr>
        <p:spPr bwMode="auto">
          <a:xfrm>
            <a:off x="685800" y="1660525"/>
            <a:ext cx="78486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0" hangingPunct="0">
              <a:buClr>
                <a:schemeClr val="tx1"/>
              </a:buClr>
              <a:buFontTx/>
              <a:buAutoNum type="arabicParenBoth"/>
            </a:pPr>
            <a:r>
              <a:rPr lang="en-US" sz="2000" i="0" dirty="0">
                <a:latin typeface="Trebuchet MS" panose="020B0603020202020204" pitchFamily="34" charset="0"/>
              </a:rPr>
              <a:t>Helps to clearly</a:t>
            </a:r>
            <a:r>
              <a:rPr lang="en-US" sz="2000" b="1" i="0" dirty="0">
                <a:solidFill>
                  <a:srgbClr val="0238BE"/>
                </a:solidFill>
                <a:latin typeface="Trebuchet MS" panose="020B0603020202020204" pitchFamily="34" charset="0"/>
              </a:rPr>
              <a:t> define targets</a:t>
            </a:r>
            <a:endParaRPr lang="en-US" sz="2000" i="0" dirty="0">
              <a:latin typeface="Trebuchet MS" panose="020B0603020202020204" pitchFamily="34" charset="0"/>
            </a:endParaRPr>
          </a:p>
          <a:p>
            <a:pPr marL="457200" indent="-457200" eaLnBrk="0" hangingPunct="0">
              <a:buClr>
                <a:schemeClr val="tx1"/>
              </a:buClr>
              <a:buFontTx/>
              <a:buAutoNum type="arabicParenBoth"/>
            </a:pPr>
            <a:endParaRPr lang="en-US" sz="2000" i="0" dirty="0">
              <a:latin typeface="Trebuchet MS" panose="020B0603020202020204" pitchFamily="34" charset="0"/>
            </a:endParaRPr>
          </a:p>
          <a:p>
            <a:pPr marL="457200" indent="-457200" eaLnBrk="0" hangingPunct="0">
              <a:buClr>
                <a:schemeClr val="tx1"/>
              </a:buClr>
              <a:buFontTx/>
              <a:buAutoNum type="arabicParenBoth"/>
            </a:pPr>
            <a:r>
              <a:rPr lang="en-US" sz="2000" i="0" dirty="0">
                <a:latin typeface="Trebuchet MS" panose="020B0603020202020204" pitchFamily="34" charset="0"/>
              </a:rPr>
              <a:t>Foundation for establishing </a:t>
            </a:r>
            <a:r>
              <a:rPr lang="en-US" sz="2000" b="1" i="0" dirty="0">
                <a:solidFill>
                  <a:srgbClr val="0238BE"/>
                </a:solidFill>
                <a:latin typeface="Trebuchet MS" panose="020B0603020202020204" pitchFamily="34" charset="0"/>
              </a:rPr>
              <a:t>what the health is now </a:t>
            </a:r>
            <a:r>
              <a:rPr lang="en-US" sz="2000" i="0" dirty="0">
                <a:latin typeface="Trebuchet MS" panose="020B0603020202020204" pitchFamily="34" charset="0"/>
              </a:rPr>
              <a:t>of a target and setting </a:t>
            </a:r>
            <a:r>
              <a:rPr lang="en-US" sz="2000" b="1" i="0" dirty="0">
                <a:solidFill>
                  <a:srgbClr val="0238BE"/>
                </a:solidFill>
                <a:latin typeface="Trebuchet MS" panose="020B0603020202020204" pitchFamily="34" charset="0"/>
              </a:rPr>
              <a:t>what we want the health to be</a:t>
            </a:r>
            <a:endParaRPr lang="en-US" sz="2000" i="0" dirty="0">
              <a:latin typeface="Trebuchet MS" panose="020B0603020202020204" pitchFamily="34" charset="0"/>
            </a:endParaRPr>
          </a:p>
          <a:p>
            <a:pPr marL="457200" indent="-457200" eaLnBrk="0" hangingPunct="0">
              <a:buClr>
                <a:schemeClr val="tx1"/>
              </a:buClr>
              <a:buFontTx/>
              <a:buAutoNum type="arabicParenBoth"/>
            </a:pPr>
            <a:endParaRPr lang="en-US" sz="2000" i="0" dirty="0">
              <a:latin typeface="Trebuchet MS" panose="020B0603020202020204" pitchFamily="34" charset="0"/>
            </a:endParaRPr>
          </a:p>
          <a:p>
            <a:pPr marL="457200" indent="-457200" eaLnBrk="0" hangingPunct="0">
              <a:buClr>
                <a:schemeClr val="tx1"/>
              </a:buClr>
              <a:buFontTx/>
              <a:buAutoNum type="arabicParenBoth"/>
            </a:pPr>
            <a:r>
              <a:rPr lang="en-US" sz="2000" i="0" dirty="0">
                <a:latin typeface="Trebuchet MS" panose="020B0603020202020204" pitchFamily="34" charset="0"/>
              </a:rPr>
              <a:t>Helps to </a:t>
            </a:r>
            <a:r>
              <a:rPr lang="en-US" sz="2000" b="1" i="0" dirty="0">
                <a:solidFill>
                  <a:srgbClr val="0238BE"/>
                </a:solidFill>
                <a:latin typeface="Trebuchet MS" panose="020B0603020202020204" pitchFamily="34" charset="0"/>
              </a:rPr>
              <a:t>identify threats </a:t>
            </a:r>
            <a:r>
              <a:rPr lang="en-US" sz="2000" i="0" dirty="0">
                <a:latin typeface="Trebuchet MS" panose="020B0603020202020204" pitchFamily="34" charset="0"/>
              </a:rPr>
              <a:t>to each target and understand exactly how these threats hurt the target </a:t>
            </a:r>
          </a:p>
          <a:p>
            <a:pPr marL="457200" indent="-457200" eaLnBrk="0" hangingPunct="0">
              <a:buClr>
                <a:schemeClr val="tx1"/>
              </a:buClr>
              <a:buFontTx/>
              <a:buAutoNum type="arabicParenBoth"/>
            </a:pPr>
            <a:endParaRPr lang="en-US" sz="2000" i="0" dirty="0">
              <a:latin typeface="Trebuchet MS" panose="020B0603020202020204" pitchFamily="34" charset="0"/>
            </a:endParaRPr>
          </a:p>
          <a:p>
            <a:pPr marL="457200" indent="-457200" eaLnBrk="0" hangingPunct="0">
              <a:buClr>
                <a:schemeClr val="tx1"/>
              </a:buClr>
              <a:buFontTx/>
              <a:buAutoNum type="arabicParenBoth"/>
            </a:pPr>
            <a:r>
              <a:rPr lang="en-US" sz="2000" i="0" dirty="0">
                <a:latin typeface="Trebuchet MS" panose="020B0603020202020204" pitchFamily="34" charset="0"/>
              </a:rPr>
              <a:t>Assists in developing good </a:t>
            </a:r>
            <a:r>
              <a:rPr lang="en-US" sz="2000" b="1" i="0" dirty="0">
                <a:solidFill>
                  <a:srgbClr val="0238BE"/>
                </a:solidFill>
                <a:latin typeface="Trebuchet MS" panose="020B0603020202020204" pitchFamily="34" charset="0"/>
              </a:rPr>
              <a:t>goals </a:t>
            </a:r>
            <a:r>
              <a:rPr lang="en-US" sz="2000" i="0" dirty="0">
                <a:latin typeface="Trebuchet MS" panose="020B0603020202020204" pitchFamily="34" charset="0"/>
              </a:rPr>
              <a:t>and </a:t>
            </a:r>
            <a:r>
              <a:rPr lang="en-US" sz="2000" b="1" i="0" dirty="0">
                <a:solidFill>
                  <a:srgbClr val="0238BE"/>
                </a:solidFill>
                <a:latin typeface="Trebuchet MS" panose="020B0603020202020204" pitchFamily="34" charset="0"/>
              </a:rPr>
              <a:t>strategies</a:t>
            </a:r>
          </a:p>
          <a:p>
            <a:pPr marL="457200" indent="-457200" eaLnBrk="0" hangingPunct="0">
              <a:buClr>
                <a:schemeClr val="tx1"/>
              </a:buClr>
              <a:buFontTx/>
              <a:buAutoNum type="arabicParenBoth"/>
            </a:pPr>
            <a:endParaRPr lang="en-US" sz="2000" b="1" i="0" dirty="0">
              <a:solidFill>
                <a:srgbClr val="0238BE"/>
              </a:solidFill>
              <a:latin typeface="Trebuchet MS" panose="020B0603020202020204" pitchFamily="34" charset="0"/>
            </a:endParaRPr>
          </a:p>
          <a:p>
            <a:pPr marL="457200" indent="-457200" eaLnBrk="0" hangingPunct="0">
              <a:buClr>
                <a:schemeClr val="tx1"/>
              </a:buClr>
              <a:buFontTx/>
              <a:buAutoNum type="arabicParenBoth"/>
            </a:pPr>
            <a:r>
              <a:rPr lang="en-US" sz="2000" i="0" dirty="0">
                <a:latin typeface="Trebuchet MS" panose="020B0603020202020204" pitchFamily="34" charset="0"/>
              </a:rPr>
              <a:t>Guides the design of </a:t>
            </a:r>
            <a:r>
              <a:rPr lang="en-US" sz="2000" b="1" i="0" dirty="0">
                <a:solidFill>
                  <a:srgbClr val="0238BE"/>
                </a:solidFill>
                <a:latin typeface="Trebuchet MS" panose="020B0603020202020204" pitchFamily="34" charset="0"/>
              </a:rPr>
              <a:t>monitoring</a:t>
            </a:r>
            <a:r>
              <a:rPr lang="en-US" sz="2000" b="1" i="0" dirty="0">
                <a:latin typeface="Trebuchet MS" panose="020B0603020202020204" pitchFamily="34" charset="0"/>
              </a:rPr>
              <a:t> </a:t>
            </a:r>
            <a:r>
              <a:rPr lang="en-US" sz="2000" i="0" dirty="0">
                <a:latin typeface="Trebuchet MS" panose="020B0603020202020204" pitchFamily="34" charset="0"/>
              </a:rPr>
              <a:t>protocol</a:t>
            </a:r>
            <a:r>
              <a:rPr lang="en-US" sz="2000" b="1" i="0" dirty="0">
                <a:latin typeface="Trebuchet MS" panose="020B0603020202020204" pitchFamily="34" charset="0"/>
              </a:rPr>
              <a:t> </a:t>
            </a:r>
            <a:r>
              <a:rPr lang="en-US" sz="2000" i="0" dirty="0">
                <a:latin typeface="Trebuchet MS" panose="020B0603020202020204" pitchFamily="34" charset="0"/>
              </a:rPr>
              <a:t>and </a:t>
            </a:r>
            <a:r>
              <a:rPr lang="en-US" sz="2000" b="1" i="0" dirty="0">
                <a:solidFill>
                  <a:srgbClr val="0238BE"/>
                </a:solidFill>
                <a:latin typeface="Trebuchet MS" panose="020B0603020202020204" pitchFamily="34" charset="0"/>
              </a:rPr>
              <a:t>measures of success </a:t>
            </a:r>
          </a:p>
          <a:p>
            <a:pPr marL="457200" indent="-457200" eaLnBrk="0" hangingPunct="0">
              <a:buClr>
                <a:schemeClr val="tx1"/>
              </a:buClr>
              <a:buFontTx/>
              <a:buAutoNum type="arabicParenBoth"/>
            </a:pPr>
            <a:endParaRPr lang="en-US" sz="2000" b="1" i="0" dirty="0">
              <a:solidFill>
                <a:srgbClr val="0238BE"/>
              </a:solidFill>
              <a:latin typeface="Trebuchet MS" panose="020B0603020202020204" pitchFamily="34" charset="0"/>
            </a:endParaRPr>
          </a:p>
          <a:p>
            <a:pPr marL="457200" indent="-457200" eaLnBrk="0" hangingPunct="0">
              <a:buClr>
                <a:schemeClr val="tx1"/>
              </a:buClr>
              <a:buFontTx/>
              <a:buAutoNum type="arabicParenBoth"/>
            </a:pPr>
            <a:r>
              <a:rPr lang="en-US" sz="2000" i="0" dirty="0">
                <a:latin typeface="Trebuchet MS" panose="020B0603020202020204" pitchFamily="34" charset="0"/>
              </a:rPr>
              <a:t>Helps</a:t>
            </a:r>
            <a:r>
              <a:rPr lang="en-US" sz="2000" i="0" dirty="0">
                <a:solidFill>
                  <a:srgbClr val="0238BE"/>
                </a:solidFill>
                <a:latin typeface="Trebuchet MS" panose="020B0603020202020204" pitchFamily="34" charset="0"/>
              </a:rPr>
              <a:t> </a:t>
            </a:r>
            <a:r>
              <a:rPr lang="en-US" sz="2000" b="1" i="0" dirty="0">
                <a:solidFill>
                  <a:srgbClr val="0238BE"/>
                </a:solidFill>
                <a:latin typeface="Trebuchet MS" panose="020B0603020202020204" pitchFamily="34" charset="0"/>
              </a:rPr>
              <a:t>identify</a:t>
            </a:r>
            <a:r>
              <a:rPr lang="en-US" sz="2000" i="0" dirty="0">
                <a:latin typeface="Trebuchet MS" panose="020B0603020202020204" pitchFamily="34" charset="0"/>
              </a:rPr>
              <a:t> critical </a:t>
            </a:r>
            <a:r>
              <a:rPr lang="en-US" sz="2000" b="1" i="0" dirty="0">
                <a:solidFill>
                  <a:srgbClr val="0238BE"/>
                </a:solidFill>
                <a:latin typeface="Trebuchet MS" panose="020B0603020202020204" pitchFamily="34" charset="0"/>
              </a:rPr>
              <a:t>knowledge gaps</a:t>
            </a:r>
            <a:r>
              <a:rPr lang="en-US" sz="2000" i="0" dirty="0">
                <a:latin typeface="Trebuchet MS" panose="020B0603020202020204" pitchFamily="34" charset="0"/>
              </a:rPr>
              <a:t> about the system</a:t>
            </a:r>
          </a:p>
        </p:txBody>
      </p:sp>
      <p:sp>
        <p:nvSpPr>
          <p:cNvPr id="8"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9"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0" name="Text Placeholder 4"/>
          <p:cNvSpPr>
            <a:spLocks noGrp="1"/>
          </p:cNvSpPr>
          <p:nvPr>
            <p:ph type="body" sz="quarter" idx="15"/>
          </p:nvPr>
        </p:nvSpPr>
        <p:spPr>
          <a:xfrm>
            <a:off x="2852738" y="501101"/>
            <a:ext cx="6291262" cy="646113"/>
          </a:xfrm>
        </p:spPr>
        <p:txBody>
          <a:bodyPr>
            <a:normAutofit/>
          </a:bodyPr>
          <a:lstStyle/>
          <a:p>
            <a:r>
              <a:rPr lang="en-AU" dirty="0"/>
              <a:t>Why assess health?</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9"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0" name="Text Placeholder 4"/>
          <p:cNvSpPr>
            <a:spLocks noGrp="1"/>
          </p:cNvSpPr>
          <p:nvPr>
            <p:ph type="body" sz="quarter" idx="15"/>
          </p:nvPr>
        </p:nvSpPr>
        <p:spPr>
          <a:xfrm>
            <a:off x="2852738" y="501101"/>
            <a:ext cx="6291262" cy="646113"/>
          </a:xfrm>
        </p:spPr>
        <p:txBody>
          <a:bodyPr>
            <a:normAutofit/>
          </a:bodyPr>
          <a:lstStyle/>
          <a:p>
            <a:r>
              <a:rPr lang="en-AU" dirty="0"/>
              <a:t>Who/how?</a:t>
            </a:r>
          </a:p>
        </p:txBody>
      </p:sp>
      <p:sp>
        <p:nvSpPr>
          <p:cNvPr id="6" name="Content Placeholder 2"/>
          <p:cNvSpPr>
            <a:spLocks noGrp="1"/>
          </p:cNvSpPr>
          <p:nvPr>
            <p:ph idx="1"/>
          </p:nvPr>
        </p:nvSpPr>
        <p:spPr>
          <a:xfrm>
            <a:off x="609600" y="1676400"/>
            <a:ext cx="8229600" cy="4525963"/>
          </a:xfrm>
        </p:spPr>
        <p:txBody>
          <a:bodyPr/>
          <a:lstStyle/>
          <a:p>
            <a:r>
              <a:rPr lang="en-AU" dirty="0" smtClean="0">
                <a:solidFill>
                  <a:srgbClr val="002060"/>
                </a:solidFill>
              </a:rPr>
              <a:t>Planner </a:t>
            </a:r>
            <a:r>
              <a:rPr lang="en-AU" dirty="0">
                <a:solidFill>
                  <a:srgbClr val="002060"/>
                </a:solidFill>
              </a:rPr>
              <a:t>/ facilitator </a:t>
            </a:r>
          </a:p>
          <a:p>
            <a:r>
              <a:rPr lang="en-AU" dirty="0" smtClean="0">
                <a:solidFill>
                  <a:schemeClr val="accent2"/>
                </a:solidFill>
              </a:rPr>
              <a:t>People </a:t>
            </a:r>
            <a:r>
              <a:rPr lang="en-AU" dirty="0">
                <a:solidFill>
                  <a:schemeClr val="accent2"/>
                </a:solidFill>
              </a:rPr>
              <a:t>who can speak for country / have traditional responsibility for places </a:t>
            </a:r>
          </a:p>
          <a:p>
            <a:r>
              <a:rPr lang="en-AU" dirty="0" smtClean="0">
                <a:solidFill>
                  <a:srgbClr val="002060"/>
                </a:solidFill>
              </a:rPr>
              <a:t>People </a:t>
            </a:r>
            <a:r>
              <a:rPr lang="en-AU" dirty="0">
                <a:solidFill>
                  <a:srgbClr val="002060"/>
                </a:solidFill>
              </a:rPr>
              <a:t>who know the landscape well, its features and how it works </a:t>
            </a:r>
            <a:endParaRPr lang="en-AU" dirty="0" smtClean="0">
              <a:solidFill>
                <a:srgbClr val="002060"/>
              </a:solidFill>
            </a:endParaRPr>
          </a:p>
          <a:p>
            <a:r>
              <a:rPr lang="en-AU" dirty="0" smtClean="0">
                <a:solidFill>
                  <a:schemeClr val="accent2"/>
                </a:solidFill>
              </a:rPr>
              <a:t>Scientists and specialists</a:t>
            </a:r>
          </a:p>
          <a:p>
            <a:r>
              <a:rPr lang="en-AU" dirty="0" smtClean="0">
                <a:solidFill>
                  <a:srgbClr val="002060"/>
                </a:solidFill>
              </a:rPr>
              <a:t>Usually repetitive and iterative</a:t>
            </a:r>
            <a:endParaRPr lang="en-AU" dirty="0">
              <a:solidFill>
                <a:srgbClr val="002060"/>
              </a:solidFill>
            </a:endParaRPr>
          </a:p>
          <a:p>
            <a:r>
              <a:rPr lang="en-AU" dirty="0" smtClean="0">
                <a:solidFill>
                  <a:schemeClr val="accent2"/>
                </a:solidFill>
              </a:rPr>
              <a:t>Better to use small groups/individuals</a:t>
            </a:r>
            <a:endParaRPr lang="en-AU" dirty="0">
              <a:solidFill>
                <a:schemeClr val="accent2"/>
              </a:solidFill>
            </a:endParaRPr>
          </a:p>
        </p:txBody>
      </p:sp>
    </p:spTree>
    <p:extLst>
      <p:ext uri="{BB962C8B-B14F-4D97-AF65-F5344CB8AC3E}">
        <p14:creationId xmlns:p14="http://schemas.microsoft.com/office/powerpoint/2010/main" val="362049000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600200"/>
            <a:ext cx="8639503" cy="4525963"/>
          </a:xfrm>
        </p:spPr>
        <p:txBody>
          <a:bodyPr/>
          <a:lstStyle/>
          <a:p>
            <a:r>
              <a:rPr lang="en-AU" dirty="0"/>
              <a:t>Step 1: Select Attributes</a:t>
            </a:r>
          </a:p>
          <a:p>
            <a:endParaRPr lang="en-AU" dirty="0"/>
          </a:p>
          <a:p>
            <a:r>
              <a:rPr lang="en-AU" dirty="0"/>
              <a:t>Step 2: Identify indicators for the Attributes</a:t>
            </a:r>
          </a:p>
          <a:p>
            <a:endParaRPr lang="en-AU" dirty="0"/>
          </a:p>
          <a:p>
            <a:r>
              <a:rPr lang="en-AU" dirty="0"/>
              <a:t>Step 3: Rate the indicators (good, fair, </a:t>
            </a:r>
            <a:r>
              <a:rPr lang="en-AU" dirty="0" err="1"/>
              <a:t>etc</a:t>
            </a:r>
            <a:r>
              <a:rPr lang="en-AU" dirty="0" smtClean="0"/>
              <a:t>)</a:t>
            </a:r>
          </a:p>
          <a:p>
            <a:endParaRPr lang="en-AU" dirty="0"/>
          </a:p>
          <a:p>
            <a:r>
              <a:rPr lang="en-AU" dirty="0" smtClean="0"/>
              <a:t>Step 4: Assign current status</a:t>
            </a:r>
            <a:endParaRPr lang="en-AU" dirty="0"/>
          </a:p>
          <a:p>
            <a:endParaRPr lang="en-AU" dirty="0"/>
          </a:p>
        </p:txBody>
      </p:sp>
      <p:pic>
        <p:nvPicPr>
          <p:cNvPr id="27652" name="Picture 22" descr="MCj023374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4498975"/>
            <a:ext cx="11334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9"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0" name="Text Placeholder 4"/>
          <p:cNvSpPr>
            <a:spLocks noGrp="1"/>
          </p:cNvSpPr>
          <p:nvPr>
            <p:ph type="body" sz="quarter" idx="15"/>
          </p:nvPr>
        </p:nvSpPr>
        <p:spPr>
          <a:xfrm>
            <a:off x="2852738" y="461414"/>
            <a:ext cx="6291262" cy="685800"/>
          </a:xfrm>
        </p:spPr>
        <p:txBody>
          <a:bodyPr>
            <a:normAutofit/>
          </a:bodyPr>
          <a:lstStyle/>
          <a:p>
            <a:r>
              <a:rPr lang="en-AU" dirty="0"/>
              <a:t>Health analysis has </a:t>
            </a:r>
            <a:r>
              <a:rPr lang="en-AU" dirty="0" smtClean="0"/>
              <a:t>four </a:t>
            </a:r>
            <a:r>
              <a:rPr lang="en-AU" dirty="0"/>
              <a:t>steps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p:txBody>
          <a:bodyPr rtlCol="0">
            <a:normAutofit/>
          </a:bodyPr>
          <a:lstStyle/>
          <a:p>
            <a:pPr fontAlgn="auto">
              <a:spcAft>
                <a:spcPts val="0"/>
              </a:spcAft>
              <a:buFontTx/>
              <a:buNone/>
              <a:defRPr/>
            </a:pPr>
            <a:r>
              <a:rPr lang="en-US" sz="4000" dirty="0"/>
              <a:t>   </a:t>
            </a:r>
          </a:p>
          <a:p>
            <a:pPr fontAlgn="auto">
              <a:spcAft>
                <a:spcPts val="0"/>
              </a:spcAft>
              <a:buFontTx/>
              <a:buNone/>
              <a:defRPr/>
            </a:pPr>
            <a:r>
              <a:rPr lang="en-US" sz="3200" dirty="0"/>
              <a:t>   </a:t>
            </a:r>
            <a:r>
              <a:rPr lang="en-US" sz="4000" b="1" dirty="0"/>
              <a:t>Characteristics</a:t>
            </a:r>
            <a:r>
              <a:rPr lang="en-US" sz="4000" dirty="0"/>
              <a:t> of the </a:t>
            </a:r>
            <a:r>
              <a:rPr lang="en-US" sz="4000" dirty="0" smtClean="0"/>
              <a:t>target</a:t>
            </a:r>
          </a:p>
          <a:p>
            <a:pPr fontAlgn="auto">
              <a:spcAft>
                <a:spcPts val="0"/>
              </a:spcAft>
              <a:buFontTx/>
              <a:buNone/>
              <a:defRPr/>
            </a:pPr>
            <a:r>
              <a:rPr lang="en-US" sz="4000" dirty="0" smtClean="0"/>
              <a:t>	</a:t>
            </a:r>
            <a:r>
              <a:rPr lang="en-US" sz="3200" dirty="0" smtClean="0"/>
              <a:t>that </a:t>
            </a:r>
            <a:r>
              <a:rPr lang="en-US" sz="3200" dirty="0"/>
              <a:t>if eliminated or significantly altered, would see the target being unhealthy or would shift it into something quite different.</a:t>
            </a:r>
          </a:p>
        </p:txBody>
      </p:sp>
      <p:sp>
        <p:nvSpPr>
          <p:cNvPr id="8" name="Text Placeholder 1"/>
          <p:cNvSpPr>
            <a:spLocks noGrp="1"/>
          </p:cNvSpPr>
          <p:nvPr>
            <p:ph type="body" sz="quarter" idx="13"/>
          </p:nvPr>
        </p:nvSpPr>
        <p:spPr>
          <a:xfrm>
            <a:off x="-21021" y="-2628"/>
            <a:ext cx="9128125" cy="461963"/>
          </a:xfrm>
        </p:spPr>
        <p:txBody>
          <a:bodyPr/>
          <a:lstStyle/>
          <a:p>
            <a:r>
              <a:rPr lang="en-AU" dirty="0">
                <a:solidFill>
                  <a:schemeClr val="accent3">
                    <a:lumMod val="20000"/>
                    <a:lumOff val="80000"/>
                  </a:schemeClr>
                </a:solidFill>
              </a:rPr>
              <a:t>Deciding what the Plan is all about</a:t>
            </a:r>
          </a:p>
        </p:txBody>
      </p:sp>
      <p:sp>
        <p:nvSpPr>
          <p:cNvPr id="9" name="Text Placeholder 2"/>
          <p:cNvSpPr>
            <a:spLocks noGrp="1"/>
          </p:cNvSpPr>
          <p:nvPr>
            <p:ph type="body" sz="quarter" idx="14"/>
          </p:nvPr>
        </p:nvSpPr>
        <p:spPr>
          <a:xfrm>
            <a:off x="0" y="501101"/>
            <a:ext cx="2819400" cy="646113"/>
          </a:xfrm>
        </p:spPr>
        <p:txBody>
          <a:bodyPr>
            <a:normAutofit fontScale="85000" lnSpcReduction="10000"/>
          </a:bodyPr>
          <a:lstStyle/>
          <a:p>
            <a:r>
              <a:rPr lang="en-AU" dirty="0"/>
              <a:t>Target Health </a:t>
            </a:r>
          </a:p>
        </p:txBody>
      </p:sp>
      <p:sp>
        <p:nvSpPr>
          <p:cNvPr id="10" name="Text Placeholder 4"/>
          <p:cNvSpPr>
            <a:spLocks noGrp="1"/>
          </p:cNvSpPr>
          <p:nvPr>
            <p:ph type="body" sz="quarter" idx="15"/>
          </p:nvPr>
        </p:nvSpPr>
        <p:spPr>
          <a:xfrm>
            <a:off x="2852738" y="459335"/>
            <a:ext cx="6291262" cy="687879"/>
          </a:xfrm>
        </p:spPr>
        <p:txBody>
          <a:bodyPr>
            <a:normAutofit/>
          </a:bodyPr>
          <a:lstStyle/>
          <a:p>
            <a:r>
              <a:rPr lang="en-AU" dirty="0"/>
              <a:t>Step One – Select Attributes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4939</TotalTime>
  <Words>1919</Words>
  <Application>Microsoft Office PowerPoint</Application>
  <PresentationFormat>On-screen Show (4:3)</PresentationFormat>
  <Paragraphs>370</Paragraphs>
  <Slides>33</Slides>
  <Notes>32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MS PGothic</vt:lpstr>
      <vt:lpstr>新細明體</vt:lpstr>
      <vt:lpstr>Arial</vt:lpstr>
      <vt:lpstr>Calibri</vt:lpstr>
      <vt:lpstr>Garamond</vt:lpstr>
      <vt:lpstr>Monotype Sorts</vt:lpstr>
      <vt:lpstr>Symbol</vt:lpstr>
      <vt:lpstr>Tahoma</vt:lpstr>
      <vt:lpstr>Times</vt:lpstr>
      <vt:lpstr>Times New Roman</vt:lpstr>
      <vt:lpstr>Trebuchet MS</vt:lpstr>
      <vt:lpstr>1_Custom Design</vt:lpstr>
      <vt:lpstr>2_Custom Design</vt:lpstr>
      <vt:lpstr>Target Health  Viability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 Eucalypt Woodland</vt:lpstr>
      <vt:lpstr>PowerPoint Presentation</vt:lpstr>
      <vt:lpstr>PowerPoint Presentation</vt:lpstr>
      <vt:lpstr>PowerPoint Presentation</vt:lpstr>
      <vt:lpstr>PowerPoint Presentation</vt:lpstr>
      <vt:lpstr>Target: Eucalypt Woodland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Nuclear Energy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Britt</dc:creator>
  <cp:lastModifiedBy>Daniel Sprod</cp:lastModifiedBy>
  <cp:revision>160</cp:revision>
  <dcterms:created xsi:type="dcterms:W3CDTF">2002-12-14T17:41:30Z</dcterms:created>
  <dcterms:modified xsi:type="dcterms:W3CDTF">2017-01-30T20:28:09Z</dcterms:modified>
</cp:coreProperties>
</file>