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23" r:id="rId1"/>
  </p:sldMasterIdLst>
  <p:notesMasterIdLst>
    <p:notesMasterId r:id="rId22"/>
  </p:notesMasterIdLst>
  <p:handoutMasterIdLst>
    <p:handoutMasterId r:id="rId23"/>
  </p:handoutMasterIdLst>
  <p:sldIdLst>
    <p:sldId id="450" r:id="rId2"/>
    <p:sldId id="471" r:id="rId3"/>
    <p:sldId id="472" r:id="rId4"/>
    <p:sldId id="452" r:id="rId5"/>
    <p:sldId id="453" r:id="rId6"/>
    <p:sldId id="473" r:id="rId7"/>
    <p:sldId id="454" r:id="rId8"/>
    <p:sldId id="455" r:id="rId9"/>
    <p:sldId id="456" r:id="rId10"/>
    <p:sldId id="467" r:id="rId11"/>
    <p:sldId id="474" r:id="rId12"/>
    <p:sldId id="469" r:id="rId13"/>
    <p:sldId id="464" r:id="rId14"/>
    <p:sldId id="463" r:id="rId15"/>
    <p:sldId id="457" r:id="rId16"/>
    <p:sldId id="458" r:id="rId17"/>
    <p:sldId id="465" r:id="rId18"/>
    <p:sldId id="466" r:id="rId19"/>
    <p:sldId id="460" r:id="rId20"/>
    <p:sldId id="470" r:id="rId21"/>
  </p:sldIdLst>
  <p:sldSz cx="9144000" cy="6858000" type="screen4x3"/>
  <p:notesSz cx="6858000" cy="99456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3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21" autoAdjust="0"/>
    <p:restoredTop sz="66667" autoAdjust="0"/>
  </p:normalViewPr>
  <p:slideViewPr>
    <p:cSldViewPr>
      <p:cViewPr varScale="1">
        <p:scale>
          <a:sx n="54" d="100"/>
          <a:sy n="54" d="100"/>
        </p:scale>
        <p:origin x="1949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819"/>
    </p:cViewPr>
  </p:sorterViewPr>
  <p:notesViewPr>
    <p:cSldViewPr>
      <p:cViewPr varScale="1">
        <p:scale>
          <a:sx n="81" d="100"/>
          <a:sy n="81" d="100"/>
        </p:scale>
        <p:origin x="3978" y="114"/>
      </p:cViewPr>
      <p:guideLst>
        <p:guide orient="horz" pos="3133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501008" cy="496745"/>
          </a:xfrm>
          <a:prstGeom prst="rect">
            <a:avLst/>
          </a:prstGeom>
        </p:spPr>
        <p:txBody>
          <a:bodyPr vert="horz" lIns="96001" tIns="48001" rIns="96001" bIns="4800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Telling the story – communication approaches</a:t>
            </a:r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49597A-3324-4AC6-85F9-B2A3AA3A492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51789269"/>
      </p:ext>
    </p:extLst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005" cy="496745"/>
          </a:xfrm>
          <a:prstGeom prst="rect">
            <a:avLst/>
          </a:prstGeom>
        </p:spPr>
        <p:txBody>
          <a:bodyPr vert="horz" lIns="96001" tIns="48001" rIns="96001" bIns="4800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AU" dirty="0"/>
              <a:t>Telling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464" y="0"/>
            <a:ext cx="2972005" cy="496745"/>
          </a:xfrm>
          <a:prstGeom prst="rect">
            <a:avLst/>
          </a:prstGeom>
        </p:spPr>
        <p:txBody>
          <a:bodyPr vert="horz" lIns="96001" tIns="48001" rIns="96001" bIns="4800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October 2016</a:t>
            </a:r>
            <a:endParaRPr lang="en-A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001" tIns="48001" rIns="96001" bIns="48001" rtlCol="0" anchor="ctr"/>
          <a:lstStyle/>
          <a:p>
            <a:pPr lvl="0"/>
            <a:endParaRPr lang="en-AU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496" y="4723701"/>
            <a:ext cx="5487013" cy="4475328"/>
          </a:xfrm>
          <a:prstGeom prst="rect">
            <a:avLst/>
          </a:prstGeom>
        </p:spPr>
        <p:txBody>
          <a:bodyPr vert="horz" lIns="96001" tIns="48001" rIns="96001" bIns="48001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AU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7402"/>
            <a:ext cx="2972005" cy="496745"/>
          </a:xfrm>
          <a:prstGeom prst="rect">
            <a:avLst/>
          </a:prstGeom>
        </p:spPr>
        <p:txBody>
          <a:bodyPr vert="horz" lIns="96001" tIns="48001" rIns="96001" bIns="4800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AU" dirty="0"/>
              <a:t>HCP Resources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464" y="9447402"/>
            <a:ext cx="2972005" cy="496745"/>
          </a:xfrm>
          <a:prstGeom prst="rect">
            <a:avLst/>
          </a:prstGeom>
        </p:spPr>
        <p:txBody>
          <a:bodyPr vert="horz" lIns="96001" tIns="48001" rIns="96001" bIns="4800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38B4F042-879E-467A-B4D5-7934E069AB0C}" type="slidenum">
              <a:rPr lang="en-AU"/>
              <a:pPr>
                <a:defRPr/>
              </a:pPr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41199109"/>
      </p:ext>
    </p:extLst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AU" dirty="0"/>
              <a:t>Telling the Story constitutes the last phase of HCP cycle. This presentation is about communicating the plan, the aspirations and goals of a project. Communication occurs throughout the life-span of a HCP project at different times. The example focusses on the development of the Plan of Management, but we communicate as well after the plan is developed: to share findings – or to report back.</a:t>
            </a:r>
          </a:p>
          <a:p>
            <a:endParaRPr lang="en-AU" dirty="0"/>
          </a:p>
          <a:p>
            <a:r>
              <a:rPr lang="en-AU" dirty="0"/>
              <a:t>*Note: This presentation can be shortened to focus on the following pages: 4,5,7,8,9.</a:t>
            </a:r>
          </a:p>
        </p:txBody>
      </p:sp>
      <p:sp>
        <p:nvSpPr>
          <p:cNvPr id="30724" name="Header Placeholder 3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7950" cy="51109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9" tIns="45720" rIns="91439" bIns="45720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46" indent="-285749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993" indent="-228599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191" indent="-228599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388" indent="-228599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585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783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980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177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</a:rPr>
              <a:t>Telling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30725" name="Date Placeholder 4"/>
          <p:cNvSpPr>
            <a:spLocks noGrp="1"/>
          </p:cNvSpPr>
          <p:nvPr>
            <p:ph type="dt" sz="quarter" idx="1"/>
          </p:nvPr>
        </p:nvSpPr>
        <p:spPr>
          <a:xfrm>
            <a:off x="4022937" y="0"/>
            <a:ext cx="3077950" cy="51109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9" tIns="45720" rIns="91439" bIns="45720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46" indent="-285749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993" indent="-228599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191" indent="-228599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388" indent="-228599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585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783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980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177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</a:rPr>
              <a:t>October 2016</a:t>
            </a:r>
          </a:p>
        </p:txBody>
      </p:sp>
      <p:sp>
        <p:nvSpPr>
          <p:cNvPr id="3072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720342"/>
            <a:ext cx="3077950" cy="51109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9" tIns="45720" rIns="91439" bIns="45720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46" indent="-285749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993" indent="-228599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191" indent="-228599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388" indent="-228599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585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783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980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177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</a:rPr>
              <a:t>HCP Resources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3918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AU">
                <a:solidFill>
                  <a:prstClr val="black"/>
                </a:solidFill>
              </a:rPr>
              <a:t>Telling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>
                <a:solidFill>
                  <a:prstClr val="black"/>
                </a:solidFill>
              </a:rPr>
              <a:t>HCP Resources</a:t>
            </a:r>
          </a:p>
        </p:txBody>
      </p:sp>
    </p:spTree>
    <p:extLst>
      <p:ext uri="{BB962C8B-B14F-4D97-AF65-F5344CB8AC3E}">
        <p14:creationId xmlns:p14="http://schemas.microsoft.com/office/powerpoint/2010/main" val="19528445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AU">
                <a:solidFill>
                  <a:prstClr val="black"/>
                </a:solidFill>
              </a:rPr>
              <a:t>Telling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>
                <a:solidFill>
                  <a:prstClr val="black"/>
                </a:solidFill>
              </a:rPr>
              <a:t>HCP Resources</a:t>
            </a:r>
          </a:p>
        </p:txBody>
      </p:sp>
    </p:spTree>
    <p:extLst>
      <p:ext uri="{BB962C8B-B14F-4D97-AF65-F5344CB8AC3E}">
        <p14:creationId xmlns:p14="http://schemas.microsoft.com/office/powerpoint/2010/main" val="27175054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set of Healthy Country Plan documents was developed and published for the Wunambal Gaambera Healthy Country Plan. Aside from the full management plan, Uunguu created as well a 4-page short-story summary document and annual Healthy Country Action Plans which contain the operational plans and resourcing information.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Telling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October 2016</a:t>
            </a: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HCP Resources</a:t>
            </a:r>
          </a:p>
        </p:txBody>
      </p:sp>
    </p:spTree>
    <p:extLst>
      <p:ext uri="{BB962C8B-B14F-4D97-AF65-F5344CB8AC3E}">
        <p14:creationId xmlns:p14="http://schemas.microsoft.com/office/powerpoint/2010/main" val="11174408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Telling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October 2016</a:t>
            </a: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HCP Resources</a:t>
            </a:r>
          </a:p>
        </p:txBody>
      </p:sp>
    </p:spTree>
    <p:extLst>
      <p:ext uri="{BB962C8B-B14F-4D97-AF65-F5344CB8AC3E}">
        <p14:creationId xmlns:p14="http://schemas.microsoft.com/office/powerpoint/2010/main" val="31943085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some communities, written documents are not as suitable and accessible. This group in the desert of Australia created a movie as their management plan.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Telling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October 2016</a:t>
            </a: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HCP Resources</a:t>
            </a:r>
          </a:p>
        </p:txBody>
      </p:sp>
    </p:spTree>
    <p:extLst>
      <p:ext uri="{BB962C8B-B14F-4D97-AF65-F5344CB8AC3E}">
        <p14:creationId xmlns:p14="http://schemas.microsoft.com/office/powerpoint/2010/main" val="30972115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community dynamic often affects the products: when the Ranger Base or Corporation Office becomes a place with daily visitors, posters can become a strong tool to communicate back to the community.</a:t>
            </a:r>
          </a:p>
          <a:p>
            <a:r>
              <a:rPr lang="en-US" dirty="0"/>
              <a:t>In this case the posters use as little English language as possible and rather utilises icons to describe the information.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Telling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October 2016</a:t>
            </a: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HCP Resources</a:t>
            </a:r>
          </a:p>
        </p:txBody>
      </p:sp>
    </p:spTree>
    <p:extLst>
      <p:ext uri="{BB962C8B-B14F-4D97-AF65-F5344CB8AC3E}">
        <p14:creationId xmlns:p14="http://schemas.microsoft.com/office/powerpoint/2010/main" val="33560715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a plan that is best centrally placed in a community where people often visit – a poster is a good tool to remind people.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October 2016</a:t>
            </a: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HCP Resources</a:t>
            </a: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Telling</a:t>
            </a:r>
          </a:p>
        </p:txBody>
      </p:sp>
    </p:spTree>
    <p:extLst>
      <p:ext uri="{BB962C8B-B14F-4D97-AF65-F5344CB8AC3E}">
        <p14:creationId xmlns:p14="http://schemas.microsoft.com/office/powerpoint/2010/main" val="1471432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anticipate for this exercise 60 minutes. Depending on the design of the training – this exercise may be undertaken by groups on their last evening of training to present on the final day.</a:t>
            </a:r>
            <a:endParaRPr lang="en-AU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AU"/>
              <a:t>Telling</a:t>
            </a:r>
            <a:endParaRPr lang="en-AU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October 2016</a:t>
            </a:r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AU"/>
              <a:t>HCP Resources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724514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The last step of the HCP process focusses on how we best communicate what and to whom.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AU"/>
              <a:t>Telling</a:t>
            </a:r>
            <a:endParaRPr lang="en-AU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October 2016</a:t>
            </a:r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AU"/>
              <a:t>HCP Resources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695507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AU" dirty="0">
                <a:latin typeface="Arial" pitchFamily="34" charset="0"/>
              </a:rPr>
              <a:t>Communicating (e.g. design and printing) and collating the stories (monitoring) are often expensive exercises; some critical thought on who the audience is, what critical messages are and how we reach the audience will help in the development of communication materials. </a:t>
            </a:r>
          </a:p>
          <a:p>
            <a:r>
              <a:rPr lang="en-AU" dirty="0">
                <a:latin typeface="Arial" pitchFamily="34" charset="0"/>
              </a:rPr>
              <a:t>The printed plan of management is solely a communication tool – the real plan of management is a living document that sits in the background and will be updated in the intervals determined in the monitoring plans of a project.</a:t>
            </a:r>
          </a:p>
        </p:txBody>
      </p:sp>
      <p:sp>
        <p:nvSpPr>
          <p:cNvPr id="65541" name="Date Placeholder 4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46" indent="-285749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2993" indent="-228599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191" indent="-228599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388" indent="-228599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585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783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8980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177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</a:rPr>
              <a:t>October 2016</a:t>
            </a:r>
            <a:endParaRPr kumimoji="0" lang="en-AU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</a:endParaRPr>
          </a:p>
        </p:txBody>
      </p:sp>
      <p:sp>
        <p:nvSpPr>
          <p:cNvPr id="65542" name="Footer Placeholder 5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46" indent="-285749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2993" indent="-228599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191" indent="-228599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388" indent="-228599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585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783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8980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177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</a:rPr>
              <a:t>HCP Resources</a:t>
            </a:r>
          </a:p>
        </p:txBody>
      </p:sp>
      <p:sp>
        <p:nvSpPr>
          <p:cNvPr id="65543" name="Header Placeholder 6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46" indent="-285749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2993" indent="-228599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191" indent="-228599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388" indent="-228599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585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783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8980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177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</a:rPr>
              <a:t>Telling</a:t>
            </a:r>
          </a:p>
        </p:txBody>
      </p:sp>
    </p:spTree>
    <p:extLst>
      <p:ext uri="{BB962C8B-B14F-4D97-AF65-F5344CB8AC3E}">
        <p14:creationId xmlns:p14="http://schemas.microsoft.com/office/powerpoint/2010/main" val="39130223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AU" dirty="0"/>
              <a:t>What most people think of as a Management Plan is really a communication document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AU" dirty="0">
                <a:solidFill>
                  <a:srgbClr val="0070C0"/>
                </a:solidFill>
              </a:rPr>
              <a:t>Management Plans are ‘living’, changing constantly – sitting either in Miradi or your CAP Excel Workbook. Ideally the plan is continuously updated as teams collect monitoring information.</a:t>
            </a:r>
          </a:p>
          <a:p>
            <a:endParaRPr lang="en-AU" dirty="0">
              <a:latin typeface="Arial" pitchFamily="34" charset="0"/>
            </a:endParaRPr>
          </a:p>
        </p:txBody>
      </p:sp>
      <p:sp>
        <p:nvSpPr>
          <p:cNvPr id="65541" name="Date Placeholder 4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46" indent="-285749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2993" indent="-228599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191" indent="-228599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388" indent="-228599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585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783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8980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177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</a:rPr>
              <a:t>October 2016</a:t>
            </a:r>
            <a:endParaRPr kumimoji="0" lang="en-AU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</a:endParaRPr>
          </a:p>
        </p:txBody>
      </p:sp>
      <p:sp>
        <p:nvSpPr>
          <p:cNvPr id="65542" name="Footer Placeholder 5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46" indent="-285749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2993" indent="-228599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191" indent="-228599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388" indent="-228599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585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783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8980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177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</a:rPr>
              <a:t>HCP Resources</a:t>
            </a:r>
          </a:p>
        </p:txBody>
      </p:sp>
      <p:sp>
        <p:nvSpPr>
          <p:cNvPr id="65543" name="Header Placeholder 6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46" indent="-285749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2993" indent="-228599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191" indent="-228599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388" indent="-228599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585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783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8980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177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</a:rPr>
              <a:t>Telling</a:t>
            </a:r>
          </a:p>
        </p:txBody>
      </p:sp>
    </p:spTree>
    <p:extLst>
      <p:ext uri="{BB962C8B-B14F-4D97-AF65-F5344CB8AC3E}">
        <p14:creationId xmlns:p14="http://schemas.microsoft.com/office/powerpoint/2010/main" val="39434031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AU" dirty="0">
                <a:latin typeface="Arial" pitchFamily="34" charset="0"/>
              </a:rPr>
              <a:t>Sometimes project has the ability to use certain communication products for certain audiences</a:t>
            </a:r>
          </a:p>
          <a:p>
            <a:endParaRPr lang="en-AU" dirty="0">
              <a:latin typeface="Arial" pitchFamily="34" charset="0"/>
            </a:endParaRPr>
          </a:p>
          <a:p>
            <a:r>
              <a:rPr lang="en-AU" dirty="0">
                <a:latin typeface="Arial" pitchFamily="34" charset="0"/>
              </a:rPr>
              <a:t>More than often due to a lack of resources the same product often needs to address more than one audience.</a:t>
            </a:r>
          </a:p>
          <a:p>
            <a:endParaRPr lang="en-AU" dirty="0">
              <a:latin typeface="Arial" pitchFamily="34" charset="0"/>
            </a:endParaRPr>
          </a:p>
          <a:p>
            <a:r>
              <a:rPr lang="en-AU" dirty="0">
                <a:latin typeface="Arial" pitchFamily="34" charset="0"/>
              </a:rPr>
              <a:t>The accessibility to the document and the information in the document becomes critical so that all audiences can equally extract the relevant information for them.</a:t>
            </a:r>
          </a:p>
        </p:txBody>
      </p:sp>
      <p:sp>
        <p:nvSpPr>
          <p:cNvPr id="65541" name="Date Placeholder 4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46" indent="-285749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2993" indent="-228599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191" indent="-228599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388" indent="-228599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585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783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8980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177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</a:rPr>
              <a:t>October 2016</a:t>
            </a:r>
            <a:endParaRPr kumimoji="0" lang="en-AU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</a:endParaRPr>
          </a:p>
        </p:txBody>
      </p:sp>
      <p:sp>
        <p:nvSpPr>
          <p:cNvPr id="65542" name="Footer Placeholder 5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46" indent="-285749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2993" indent="-228599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191" indent="-228599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388" indent="-228599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585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783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8980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177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</a:rPr>
              <a:t>HCP Resources</a:t>
            </a:r>
          </a:p>
        </p:txBody>
      </p:sp>
      <p:sp>
        <p:nvSpPr>
          <p:cNvPr id="65543" name="Header Placeholder 6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46" indent="-285749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2993" indent="-228599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191" indent="-228599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388" indent="-228599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585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783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8980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177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</a:rPr>
              <a:t>Telling</a:t>
            </a:r>
          </a:p>
        </p:txBody>
      </p:sp>
    </p:spTree>
    <p:extLst>
      <p:ext uri="{BB962C8B-B14F-4D97-AF65-F5344CB8AC3E}">
        <p14:creationId xmlns:p14="http://schemas.microsoft.com/office/powerpoint/2010/main" val="31807142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AU" dirty="0">
                <a:latin typeface="Arial" pitchFamily="34" charset="0"/>
              </a:rPr>
              <a:t>A Plan of Management often holds key messages for key audiences to fulfil its purpose:</a:t>
            </a:r>
          </a:p>
          <a:p>
            <a:endParaRPr lang="en-AU" dirty="0">
              <a:latin typeface="Arial" pitchFamily="34" charset="0"/>
            </a:endParaRPr>
          </a:p>
          <a:p>
            <a:r>
              <a:rPr lang="en-AU" dirty="0">
                <a:latin typeface="Arial" pitchFamily="34" charset="0"/>
              </a:rPr>
              <a:t>It may a tool to unify within a communicate; Or a tool to attract interest (e.g. in the form of partnerships) from the outside. </a:t>
            </a:r>
          </a:p>
        </p:txBody>
      </p:sp>
      <p:sp>
        <p:nvSpPr>
          <p:cNvPr id="65541" name="Date Placeholder 4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46" indent="-285749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2993" indent="-228599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191" indent="-228599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388" indent="-228599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585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783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8980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177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</a:rPr>
              <a:t>October 2016</a:t>
            </a:r>
            <a:endParaRPr kumimoji="0" lang="en-AU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</a:endParaRPr>
          </a:p>
        </p:txBody>
      </p:sp>
      <p:sp>
        <p:nvSpPr>
          <p:cNvPr id="65542" name="Footer Placeholder 5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46" indent="-285749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2993" indent="-228599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191" indent="-228599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388" indent="-228599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585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783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8980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177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</a:rPr>
              <a:t>HCP Resources</a:t>
            </a:r>
          </a:p>
        </p:txBody>
      </p:sp>
      <p:sp>
        <p:nvSpPr>
          <p:cNvPr id="65543" name="Header Placeholder 6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46" indent="-285749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2993" indent="-228599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191" indent="-228599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388" indent="-228599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585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783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8980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177" indent="-228599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</a:rPr>
              <a:t>Telling</a:t>
            </a:r>
          </a:p>
        </p:txBody>
      </p:sp>
    </p:spTree>
    <p:extLst>
      <p:ext uri="{BB962C8B-B14F-4D97-AF65-F5344CB8AC3E}">
        <p14:creationId xmlns:p14="http://schemas.microsoft.com/office/powerpoint/2010/main" val="2822061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October 2016</a:t>
            </a:r>
            <a:endParaRPr kumimoji="0" lang="en-A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HCP Resources</a:t>
            </a: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Telling</a:t>
            </a:r>
          </a:p>
        </p:txBody>
      </p:sp>
    </p:spTree>
    <p:extLst>
      <p:ext uri="{BB962C8B-B14F-4D97-AF65-F5344CB8AC3E}">
        <p14:creationId xmlns:p14="http://schemas.microsoft.com/office/powerpoint/2010/main" val="22765684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Situation Diagram, Road Maps, Work Plans and Budgets would normally be collated in an operational work plan for e.g. one or multi-year and only desktop printed.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October 2016</a:t>
            </a:r>
            <a:endParaRPr kumimoji="0" lang="en-A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HCP Resources</a:t>
            </a: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Telling</a:t>
            </a:r>
          </a:p>
        </p:txBody>
      </p:sp>
    </p:spTree>
    <p:extLst>
      <p:ext uri="{BB962C8B-B14F-4D97-AF65-F5344CB8AC3E}">
        <p14:creationId xmlns:p14="http://schemas.microsoft.com/office/powerpoint/2010/main" val="7552172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Australian Government produced in 2011 guidelines for Indigenous Protected Area Management Plans – and Healthy Country Planning / The Open Standards are a case-study in the guidelines. The document shows other approaches for planning – e.g. country based planning.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October 2016</a:t>
            </a: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HCP Resources</a:t>
            </a: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Telling</a:t>
            </a:r>
          </a:p>
        </p:txBody>
      </p:sp>
    </p:spTree>
    <p:extLst>
      <p:ext uri="{BB962C8B-B14F-4D97-AF65-F5344CB8AC3E}">
        <p14:creationId xmlns:p14="http://schemas.microsoft.com/office/powerpoint/2010/main" val="111068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Stuart\Pictures\Cradle Feb 2011\DSC02373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00" y="0"/>
            <a:ext cx="9162000" cy="68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5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4000">
                <a:solidFill>
                  <a:schemeClr val="bg1"/>
                </a:solidFill>
                <a:latin typeface="+mn-lt"/>
              </a:defRPr>
            </a:lvl1pPr>
            <a:lvl2pPr marL="457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0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0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46358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FA6C8-53F6-483E-9B52-088DA563EE7C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31/07/2019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51B1-54F1-4125-BB9F-399660C83ACC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142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6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6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FA6C8-53F6-483E-9B52-088DA563EE7C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31/07/2019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51B1-54F1-4125-BB9F-399660C83ACC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4566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A330D4BC-0795-4F83-9453-D26CAAA31CA2}" type="datetimeFigureOut">
              <a:rPr lang="en-A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31/07/2019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24672744-EC7F-4E7E-BB74-258DCD6FBBAF}" type="slidenum">
              <a:rPr lang="en-A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9233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7160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38200" y="2667000"/>
            <a:ext cx="3659188" cy="31226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9788" y="2667000"/>
            <a:ext cx="3660775" cy="31226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70987181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2667000"/>
            <a:ext cx="3659188" cy="312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16389" y="2667000"/>
            <a:ext cx="3660775" cy="3122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0932860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52658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2FFA6C8-53F6-483E-9B52-088DA563EE7C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31/07/2019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457307323"/>
              </p:ext>
            </p:extLst>
          </p:nvPr>
        </p:nvGraphicFramePr>
        <p:xfrm>
          <a:off x="9918" y="2127"/>
          <a:ext cx="9134475" cy="1177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8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906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6758">
                <a:tc gridSpan="2">
                  <a:txBody>
                    <a:bodyPr/>
                    <a:lstStyle/>
                    <a:p>
                      <a:pPr algn="l"/>
                      <a:endParaRPr lang="en-AU" sz="2400" b="0" dirty="0">
                        <a:solidFill>
                          <a:schemeClr val="bg1"/>
                        </a:solidFill>
                      </a:endParaRPr>
                    </a:p>
                  </a:txBody>
                  <a:tcPr marL="91442" marR="91442" marT="45728" marB="45728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167">
                <a:tc>
                  <a:txBody>
                    <a:bodyPr/>
                    <a:lstStyle/>
                    <a:p>
                      <a:pPr algn="ctr"/>
                      <a:endParaRPr lang="en-AU" sz="36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2" marR="91442" marT="45728" marB="45728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AU" sz="24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marL="91442" marR="91442" marT="45728" marB="45728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7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0"/>
            <a:ext cx="9128125" cy="461963"/>
          </a:xfrm>
        </p:spPr>
        <p:txBody>
          <a:bodyPr>
            <a:norm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2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Click to edit Section Title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496887"/>
            <a:ext cx="2819400" cy="646113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>
            <a:lvl1pPr marL="0" indent="0" algn="ctr" defTabSz="914024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en-AU" sz="36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Step Title</a:t>
            </a:r>
            <a:endParaRPr lang="en-AU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5" hasCustomPrompt="1"/>
          </p:nvPr>
        </p:nvSpPr>
        <p:spPr>
          <a:xfrm>
            <a:off x="2843221" y="496887"/>
            <a:ext cx="6291262" cy="646113"/>
          </a:xfrm>
          <a:noFill/>
        </p:spPr>
        <p:txBody>
          <a:bodyPr>
            <a:normAutofit/>
          </a:bodyPr>
          <a:lstStyle>
            <a:lvl1pPr marL="0" indent="0" algn="l" defTabSz="642915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en-US" sz="3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algn="l" defTabSz="914400" rtl="0" eaLnBrk="1" latinLnBrk="0" hangingPunct="1"/>
            <a:r>
              <a:rPr lang="en-US" dirty="0"/>
              <a:t>Click to edit</a:t>
            </a:r>
            <a:endParaRPr lang="en-AU" sz="24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3414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8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21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  <a:lvl2pPr marL="45701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0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0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0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0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07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08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10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2FFA6C8-53F6-483E-9B52-088DA563EE7C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31/07/2019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166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8"/>
            <a:ext cx="4038600" cy="4525963"/>
          </a:xfrm>
        </p:spPr>
        <p:txBody>
          <a:bodyPr/>
          <a:lstStyle>
            <a:lvl1pPr>
              <a:defRPr sz="2800">
                <a:latin typeface="+mn-lt"/>
              </a:defRPr>
            </a:lvl1pPr>
            <a:lvl2pPr>
              <a:defRPr sz="2400">
                <a:latin typeface="+mn-lt"/>
              </a:defRPr>
            </a:lvl2pPr>
            <a:lvl3pPr>
              <a:defRPr sz="20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8"/>
            <a:ext cx="4038600" cy="4525963"/>
          </a:xfrm>
        </p:spPr>
        <p:txBody>
          <a:bodyPr/>
          <a:lstStyle>
            <a:lvl1pPr>
              <a:defRPr sz="2800">
                <a:latin typeface="+mn-lt"/>
              </a:defRPr>
            </a:lvl1pPr>
            <a:lvl2pPr>
              <a:defRPr sz="2400">
                <a:latin typeface="+mn-lt"/>
              </a:defRPr>
            </a:lvl2pPr>
            <a:lvl3pPr>
              <a:defRPr sz="20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2FFA6C8-53F6-483E-9B52-088DA563EE7C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31/07/2019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C68751B1-54F1-4125-BB9F-399660C83ACC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963852786"/>
              </p:ext>
            </p:extLst>
          </p:nvPr>
        </p:nvGraphicFramePr>
        <p:xfrm>
          <a:off x="9918" y="2127"/>
          <a:ext cx="9134475" cy="1177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8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906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6758">
                <a:tc gridSpan="2">
                  <a:txBody>
                    <a:bodyPr/>
                    <a:lstStyle/>
                    <a:p>
                      <a:pPr algn="l"/>
                      <a:endParaRPr lang="en-AU" sz="2400" b="0" dirty="0">
                        <a:solidFill>
                          <a:schemeClr val="bg1"/>
                        </a:solidFill>
                      </a:endParaRPr>
                    </a:p>
                  </a:txBody>
                  <a:tcPr marL="91442" marR="91442" marT="45728" marB="45728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167">
                <a:tc>
                  <a:txBody>
                    <a:bodyPr/>
                    <a:lstStyle/>
                    <a:p>
                      <a:pPr algn="ctr"/>
                      <a:endParaRPr lang="en-AU" sz="36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2" marR="91442" marT="45728" marB="45728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AU" sz="24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marL="91442" marR="91442" marT="45728" marB="45728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6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0"/>
            <a:ext cx="9128125" cy="461963"/>
          </a:xfrm>
        </p:spPr>
        <p:txBody>
          <a:bodyPr>
            <a:norm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2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Click to edit Section Title</a:t>
            </a:r>
          </a:p>
        </p:txBody>
      </p:sp>
      <p:sp>
        <p:nvSpPr>
          <p:cNvPr id="17" name="Text Placeholder 18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496887"/>
            <a:ext cx="2819400" cy="646113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>
            <a:lvl1pPr marL="0" indent="0" algn="ctr" defTabSz="914024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en-AU" sz="36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Step Title</a:t>
            </a:r>
            <a:endParaRPr lang="en-AU" dirty="0"/>
          </a:p>
        </p:txBody>
      </p:sp>
      <p:sp>
        <p:nvSpPr>
          <p:cNvPr id="18" name="Text Placeholder 20"/>
          <p:cNvSpPr>
            <a:spLocks noGrp="1"/>
          </p:cNvSpPr>
          <p:nvPr>
            <p:ph type="body" sz="quarter" idx="15" hasCustomPrompt="1"/>
          </p:nvPr>
        </p:nvSpPr>
        <p:spPr>
          <a:xfrm>
            <a:off x="2843221" y="496887"/>
            <a:ext cx="6291262" cy="646113"/>
          </a:xfrm>
          <a:noFill/>
        </p:spPr>
        <p:txBody>
          <a:bodyPr>
            <a:normAutofit/>
          </a:bodyPr>
          <a:lstStyle>
            <a:lvl1pPr marL="0" indent="0" algn="l" defTabSz="642915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en-US" sz="3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algn="l" defTabSz="914400" rtl="0" eaLnBrk="1" latinLnBrk="0" hangingPunct="1"/>
            <a:r>
              <a:rPr lang="en-US" dirty="0"/>
              <a:t>Click to edit</a:t>
            </a:r>
            <a:endParaRPr lang="en-AU" sz="24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2735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latin typeface="+mn-lt"/>
              </a:defRPr>
            </a:lvl1pPr>
            <a:lvl2pPr marL="457011" indent="0">
              <a:buNone/>
              <a:defRPr sz="2000" b="1"/>
            </a:lvl2pPr>
            <a:lvl3pPr marL="914024" indent="0">
              <a:buNone/>
              <a:defRPr sz="1800" b="1"/>
            </a:lvl3pPr>
            <a:lvl4pPr marL="1371040" indent="0">
              <a:buNone/>
              <a:defRPr sz="1600" b="1"/>
            </a:lvl4pPr>
            <a:lvl5pPr marL="1828052" indent="0">
              <a:buNone/>
              <a:defRPr sz="1600" b="1"/>
            </a:lvl5pPr>
            <a:lvl6pPr marL="2285064" indent="0">
              <a:buNone/>
              <a:defRPr sz="1600" b="1"/>
            </a:lvl6pPr>
            <a:lvl7pPr marL="2742079" indent="0">
              <a:buNone/>
              <a:defRPr sz="1600" b="1"/>
            </a:lvl7pPr>
            <a:lvl8pPr marL="3199088" indent="0">
              <a:buNone/>
              <a:defRPr sz="1600" b="1"/>
            </a:lvl8pPr>
            <a:lvl9pPr marL="365610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latin typeface="+mn-lt"/>
              </a:defRPr>
            </a:lvl1pPr>
            <a:lvl2pPr marL="457011" indent="0">
              <a:buNone/>
              <a:defRPr sz="2000" b="1"/>
            </a:lvl2pPr>
            <a:lvl3pPr marL="914024" indent="0">
              <a:buNone/>
              <a:defRPr sz="1800" b="1"/>
            </a:lvl3pPr>
            <a:lvl4pPr marL="1371040" indent="0">
              <a:buNone/>
              <a:defRPr sz="1600" b="1"/>
            </a:lvl4pPr>
            <a:lvl5pPr marL="1828052" indent="0">
              <a:buNone/>
              <a:defRPr sz="1600" b="1"/>
            </a:lvl5pPr>
            <a:lvl6pPr marL="2285064" indent="0">
              <a:buNone/>
              <a:defRPr sz="1600" b="1"/>
            </a:lvl6pPr>
            <a:lvl7pPr marL="2742079" indent="0">
              <a:buNone/>
              <a:defRPr sz="1600" b="1"/>
            </a:lvl7pPr>
            <a:lvl8pPr marL="3199088" indent="0">
              <a:buNone/>
              <a:defRPr sz="1600" b="1"/>
            </a:lvl8pPr>
            <a:lvl9pPr marL="365610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2FFA6C8-53F6-483E-9B52-088DA563EE7C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31/07/2019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C68751B1-54F1-4125-BB9F-399660C83ACC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517206629"/>
              </p:ext>
            </p:extLst>
          </p:nvPr>
        </p:nvGraphicFramePr>
        <p:xfrm>
          <a:off x="9918" y="2127"/>
          <a:ext cx="9134475" cy="1177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8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906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6758">
                <a:tc gridSpan="2">
                  <a:txBody>
                    <a:bodyPr/>
                    <a:lstStyle/>
                    <a:p>
                      <a:pPr algn="l"/>
                      <a:endParaRPr lang="en-AU" sz="2400" b="0" dirty="0">
                        <a:solidFill>
                          <a:schemeClr val="bg1"/>
                        </a:solidFill>
                      </a:endParaRPr>
                    </a:p>
                  </a:txBody>
                  <a:tcPr marL="91442" marR="91442" marT="45728" marB="45728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167">
                <a:tc>
                  <a:txBody>
                    <a:bodyPr/>
                    <a:lstStyle/>
                    <a:p>
                      <a:pPr algn="ctr"/>
                      <a:endParaRPr lang="en-AU" sz="36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2" marR="91442" marT="45728" marB="45728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AU" sz="24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marL="91442" marR="91442" marT="45728" marB="45728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5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0"/>
            <a:ext cx="9128125" cy="461963"/>
          </a:xfrm>
        </p:spPr>
        <p:txBody>
          <a:bodyPr>
            <a:norm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2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Click to edit Section Title</a:t>
            </a:r>
          </a:p>
        </p:txBody>
      </p:sp>
      <p:sp>
        <p:nvSpPr>
          <p:cNvPr id="16" name="Text Placeholder 18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496887"/>
            <a:ext cx="2819400" cy="646113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>
            <a:lvl1pPr marL="0" indent="0" algn="ctr" defTabSz="914024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en-AU" sz="36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Step Title</a:t>
            </a:r>
            <a:endParaRPr lang="en-AU" dirty="0"/>
          </a:p>
        </p:txBody>
      </p:sp>
      <p:sp>
        <p:nvSpPr>
          <p:cNvPr id="17" name="Text Placeholder 20"/>
          <p:cNvSpPr>
            <a:spLocks noGrp="1"/>
          </p:cNvSpPr>
          <p:nvPr>
            <p:ph type="body" sz="quarter" idx="15" hasCustomPrompt="1"/>
          </p:nvPr>
        </p:nvSpPr>
        <p:spPr>
          <a:xfrm>
            <a:off x="2843221" y="496887"/>
            <a:ext cx="6291262" cy="646113"/>
          </a:xfrm>
          <a:noFill/>
        </p:spPr>
        <p:txBody>
          <a:bodyPr>
            <a:normAutofit/>
          </a:bodyPr>
          <a:lstStyle>
            <a:lvl1pPr marL="0" indent="0" algn="l" defTabSz="642915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en-US" sz="3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algn="l" defTabSz="914400" rtl="0" eaLnBrk="1" latinLnBrk="0" hangingPunct="1"/>
            <a:r>
              <a:rPr lang="en-US" dirty="0"/>
              <a:t>Click to edit</a:t>
            </a:r>
            <a:endParaRPr lang="en-AU" sz="24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4862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2FFA6C8-53F6-483E-9B52-088DA563EE7C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31/07/2019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C68751B1-54F1-4125-BB9F-399660C83ACC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112822935"/>
              </p:ext>
            </p:extLst>
          </p:nvPr>
        </p:nvGraphicFramePr>
        <p:xfrm>
          <a:off x="9918" y="2127"/>
          <a:ext cx="9134475" cy="1177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8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906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6758">
                <a:tc gridSpan="2">
                  <a:txBody>
                    <a:bodyPr/>
                    <a:lstStyle/>
                    <a:p>
                      <a:pPr algn="l"/>
                      <a:endParaRPr lang="en-AU" sz="2400" b="0" dirty="0">
                        <a:solidFill>
                          <a:schemeClr val="bg1"/>
                        </a:solidFill>
                      </a:endParaRPr>
                    </a:p>
                  </a:txBody>
                  <a:tcPr marL="91442" marR="91442" marT="45728" marB="45728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167">
                <a:tc>
                  <a:txBody>
                    <a:bodyPr/>
                    <a:lstStyle/>
                    <a:p>
                      <a:pPr algn="ctr"/>
                      <a:endParaRPr lang="en-AU" sz="36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2" marR="91442" marT="45728" marB="45728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AU" sz="2400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 marL="91442" marR="91442" marT="45728" marB="45728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4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0"/>
            <a:ext cx="9128125" cy="461963"/>
          </a:xfrm>
        </p:spPr>
        <p:txBody>
          <a:bodyPr>
            <a:normAutofit/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None/>
              <a:defRPr lang="en-US" sz="24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Click to edit Section Title</a:t>
            </a:r>
          </a:p>
        </p:txBody>
      </p:sp>
      <p:sp>
        <p:nvSpPr>
          <p:cNvPr id="15" name="Text Placeholder 18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496887"/>
            <a:ext cx="2819400" cy="646113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>
            <a:lvl1pPr marL="0" indent="0" algn="ctr" defTabSz="914024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en-AU" sz="36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Step Title</a:t>
            </a:r>
            <a:endParaRPr lang="en-AU" dirty="0"/>
          </a:p>
        </p:txBody>
      </p:sp>
      <p:sp>
        <p:nvSpPr>
          <p:cNvPr id="16" name="Text Placeholder 20"/>
          <p:cNvSpPr>
            <a:spLocks noGrp="1"/>
          </p:cNvSpPr>
          <p:nvPr>
            <p:ph type="body" sz="quarter" idx="15" hasCustomPrompt="1"/>
          </p:nvPr>
        </p:nvSpPr>
        <p:spPr>
          <a:xfrm>
            <a:off x="2843221" y="496887"/>
            <a:ext cx="6291262" cy="646113"/>
          </a:xfrm>
          <a:noFill/>
        </p:spPr>
        <p:txBody>
          <a:bodyPr>
            <a:normAutofit/>
          </a:bodyPr>
          <a:lstStyle>
            <a:lvl1pPr marL="0" indent="0" algn="l" defTabSz="642915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lang="en-US" sz="3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algn="l" defTabSz="914400" rtl="0" eaLnBrk="1" latinLnBrk="0" hangingPunct="1"/>
            <a:r>
              <a:rPr lang="en-US" dirty="0"/>
              <a:t>Click to edit</a:t>
            </a:r>
            <a:endParaRPr lang="en-AU" sz="2400" kern="1200" dirty="0">
              <a:solidFill>
                <a:schemeClr val="bg1">
                  <a:lumMod val="6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8082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FA6C8-53F6-483E-9B52-088DA563EE7C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31/07/2019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51B1-54F1-4125-BB9F-399660C83ACC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5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11" indent="0">
              <a:buNone/>
              <a:defRPr sz="1200"/>
            </a:lvl2pPr>
            <a:lvl3pPr marL="914024" indent="0">
              <a:buNone/>
              <a:defRPr sz="1000"/>
            </a:lvl3pPr>
            <a:lvl4pPr marL="1371040" indent="0">
              <a:buNone/>
              <a:defRPr sz="900"/>
            </a:lvl4pPr>
            <a:lvl5pPr marL="1828052" indent="0">
              <a:buNone/>
              <a:defRPr sz="900"/>
            </a:lvl5pPr>
            <a:lvl6pPr marL="2285064" indent="0">
              <a:buNone/>
              <a:defRPr sz="900"/>
            </a:lvl6pPr>
            <a:lvl7pPr marL="2742079" indent="0">
              <a:buNone/>
              <a:defRPr sz="900"/>
            </a:lvl7pPr>
            <a:lvl8pPr marL="3199088" indent="0">
              <a:buNone/>
              <a:defRPr sz="900"/>
            </a:lvl8pPr>
            <a:lvl9pPr marL="365610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FA6C8-53F6-483E-9B52-088DA563EE7C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31/07/2019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51B1-54F1-4125-BB9F-399660C83ACC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0607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11" indent="0">
              <a:buNone/>
              <a:defRPr sz="2800"/>
            </a:lvl2pPr>
            <a:lvl3pPr marL="914024" indent="0">
              <a:buNone/>
              <a:defRPr sz="2400"/>
            </a:lvl3pPr>
            <a:lvl4pPr marL="1371040" indent="0">
              <a:buNone/>
              <a:defRPr sz="2000"/>
            </a:lvl4pPr>
            <a:lvl5pPr marL="1828052" indent="0">
              <a:buNone/>
              <a:defRPr sz="2000"/>
            </a:lvl5pPr>
            <a:lvl6pPr marL="2285064" indent="0">
              <a:buNone/>
              <a:defRPr sz="2000"/>
            </a:lvl6pPr>
            <a:lvl7pPr marL="2742079" indent="0">
              <a:buNone/>
              <a:defRPr sz="2000"/>
            </a:lvl7pPr>
            <a:lvl8pPr marL="3199088" indent="0">
              <a:buNone/>
              <a:defRPr sz="2000"/>
            </a:lvl8pPr>
            <a:lvl9pPr marL="3656104" indent="0">
              <a:buNone/>
              <a:defRPr sz="2000"/>
            </a:lvl9pPr>
          </a:lstStyle>
          <a:p>
            <a:endParaRPr lang="en-A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11" indent="0">
              <a:buNone/>
              <a:defRPr sz="1200"/>
            </a:lvl2pPr>
            <a:lvl3pPr marL="914024" indent="0">
              <a:buNone/>
              <a:defRPr sz="1000"/>
            </a:lvl3pPr>
            <a:lvl4pPr marL="1371040" indent="0">
              <a:buNone/>
              <a:defRPr sz="900"/>
            </a:lvl4pPr>
            <a:lvl5pPr marL="1828052" indent="0">
              <a:buNone/>
              <a:defRPr sz="900"/>
            </a:lvl5pPr>
            <a:lvl6pPr marL="2285064" indent="0">
              <a:buNone/>
              <a:defRPr sz="900"/>
            </a:lvl6pPr>
            <a:lvl7pPr marL="2742079" indent="0">
              <a:buNone/>
              <a:defRPr sz="900"/>
            </a:lvl7pPr>
            <a:lvl8pPr marL="3199088" indent="0">
              <a:buNone/>
              <a:defRPr sz="900"/>
            </a:lvl8pPr>
            <a:lvl9pPr marL="365610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FA6C8-53F6-483E-9B52-088DA563EE7C}" type="datetimeFigureOut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31/07/2019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751B1-54F1-4125-BB9F-399660C83ACC}" type="slidenum">
              <a:rPr lang="en-A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818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11" tIns="45706" rIns="91411" bIns="45706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 vert="horz" lIns="91411" tIns="45706" rIns="91411" bIns="4570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pPr defTabSz="642750" eaLnBrk="1" hangingPunct="1">
              <a:buFontTx/>
              <a:buNone/>
            </a:pPr>
            <a:fld id="{D2FFA6C8-53F6-483E-9B52-088DA563EE7C}" type="datetimeFigureOut">
              <a:rPr lang="en-AU" smtClean="0">
                <a:solidFill>
                  <a:prstClr val="black">
                    <a:tint val="75000"/>
                  </a:prstClr>
                </a:solidFill>
                <a:sym typeface="Helvetica Light" charset="0"/>
              </a:rPr>
              <a:pPr defTabSz="642750" eaLnBrk="1" hangingPunct="1">
                <a:buFontTx/>
                <a:buNone/>
              </a:pPr>
              <a:t>31/07/2019</a:t>
            </a:fld>
            <a:endParaRPr lang="en-AU" dirty="0">
              <a:solidFill>
                <a:prstClr val="black">
                  <a:tint val="75000"/>
                </a:prstClr>
              </a:solidFill>
              <a:sym typeface="Helvetica Light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1" y="6356356"/>
            <a:ext cx="2895600" cy="365125"/>
          </a:xfrm>
          <a:prstGeom prst="rect">
            <a:avLst/>
          </a:prstGeom>
        </p:spPr>
        <p:txBody>
          <a:bodyPr vert="horz" lIns="91411" tIns="45706" rIns="91411" bIns="4570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pPr defTabSz="642750" eaLnBrk="1" hangingPunct="1">
              <a:buFontTx/>
              <a:buNone/>
            </a:pPr>
            <a:endParaRPr lang="en-AU" dirty="0">
              <a:solidFill>
                <a:prstClr val="black">
                  <a:tint val="75000"/>
                </a:prstClr>
              </a:solidFill>
              <a:sym typeface="Helvetica Light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11" tIns="45706" rIns="91411" bIns="45706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pPr defTabSz="642750" eaLnBrk="1" hangingPunct="1">
              <a:buFontTx/>
              <a:buNone/>
            </a:pPr>
            <a:fld id="{C68751B1-54F1-4125-BB9F-399660C83ACC}" type="slidenum">
              <a:rPr lang="en-AU" smtClean="0">
                <a:solidFill>
                  <a:prstClr val="black">
                    <a:tint val="75000"/>
                  </a:prstClr>
                </a:solidFill>
                <a:sym typeface="Helvetica Light" charset="0"/>
              </a:rPr>
              <a:pPr defTabSz="642750" eaLnBrk="1" hangingPunct="1">
                <a:buFontTx/>
                <a:buNone/>
              </a:pPr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  <a:sym typeface="Helvetica Light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5713776"/>
            <a:ext cx="1280295" cy="114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itle Placeholder 1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11" tIns="45706" rIns="91411" bIns="45706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86983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4" r:id="rId1"/>
    <p:sldLayoutId id="2147484125" r:id="rId2"/>
    <p:sldLayoutId id="2147484126" r:id="rId3"/>
    <p:sldLayoutId id="2147484127" r:id="rId4"/>
    <p:sldLayoutId id="2147484128" r:id="rId5"/>
    <p:sldLayoutId id="2147484129" r:id="rId6"/>
    <p:sldLayoutId id="2147484130" r:id="rId7"/>
    <p:sldLayoutId id="2147484131" r:id="rId8"/>
    <p:sldLayoutId id="2147484132" r:id="rId9"/>
    <p:sldLayoutId id="2147484133" r:id="rId10"/>
    <p:sldLayoutId id="2147484134" r:id="rId11"/>
    <p:sldLayoutId id="2147484135" r:id="rId12"/>
    <p:sldLayoutId id="2147484136" r:id="rId13"/>
    <p:sldLayoutId id="2147484137" r:id="rId14"/>
    <p:sldLayoutId id="2147484138" r:id="rId15"/>
  </p:sldLayoutIdLst>
  <p:txStyles>
    <p:titleStyle>
      <a:lvl1pPr algn="ctr" defTabSz="91411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342796" indent="-342796" algn="l" defTabSz="91411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742722" indent="-285662" algn="l" defTabSz="91411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2pPr>
      <a:lvl3pPr marL="1142647" indent="-228529" algn="l" defTabSz="9141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3pPr>
      <a:lvl4pPr marL="1599708" indent="-228529" algn="l" defTabSz="91411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4pPr>
      <a:lvl5pPr marL="2056770" indent="-228529" algn="l" defTabSz="91411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5pPr>
      <a:lvl6pPr marL="2513830" indent="-228529" algn="l" defTabSz="9141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888" indent="-228529" algn="l" defTabSz="9141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49" indent="-228529" algn="l" defTabSz="9141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06" indent="-228529" algn="l" defTabSz="9141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9" algn="l" defTabSz="9141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8" algn="l" defTabSz="9141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0" algn="l" defTabSz="9141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39" algn="l" defTabSz="9141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98" algn="l" defTabSz="9141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60" algn="l" defTabSz="9141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16" algn="l" defTabSz="9141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78" algn="l" defTabSz="9141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emf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emf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685800" y="4509120"/>
            <a:ext cx="7772400" cy="1470025"/>
          </a:xfrm>
          <a:prstGeom prst="rect">
            <a:avLst/>
          </a:prstGeom>
        </p:spPr>
        <p:txBody>
          <a:bodyPr vert="horz" lIns="91411" tIns="45706" rIns="91411" bIns="45706" rtlCol="0" anchor="ctr">
            <a:noAutofit/>
          </a:bodyPr>
          <a:lstStyle>
            <a:lvl1pPr algn="ctr" defTabSz="914118" rtl="0" eaLnBrk="1" latinLnBrk="0" hangingPunct="1">
              <a:spcBef>
                <a:spcPct val="0"/>
              </a:spcBef>
              <a:buNone/>
              <a:defRPr sz="5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AU" b="0" dirty="0">
                <a:latin typeface="Trebuchet MS" panose="020B0603020202020204" pitchFamily="34" charset="0"/>
              </a:rPr>
              <a:t>Telling the story</a:t>
            </a:r>
            <a:endParaRPr lang="en-US" b="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9487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6"/>
            <a:ext cx="375476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AU" b="1" dirty="0"/>
              <a:t>Typical contents </a:t>
            </a:r>
          </a:p>
          <a:p>
            <a:r>
              <a:rPr lang="en-AU" dirty="0"/>
              <a:t>Vision/ dream</a:t>
            </a:r>
          </a:p>
          <a:p>
            <a:r>
              <a:rPr lang="en-AU" dirty="0"/>
              <a:t>Maps (scope)</a:t>
            </a:r>
          </a:p>
          <a:p>
            <a:r>
              <a:rPr lang="en-AU" dirty="0"/>
              <a:t>Targets &amp; health</a:t>
            </a:r>
          </a:p>
          <a:p>
            <a:r>
              <a:rPr lang="en-AU" dirty="0"/>
              <a:t>Threats</a:t>
            </a:r>
          </a:p>
          <a:p>
            <a:r>
              <a:rPr lang="en-AU" dirty="0"/>
              <a:t>Goals</a:t>
            </a:r>
          </a:p>
          <a:p>
            <a:r>
              <a:rPr lang="en-AU" dirty="0"/>
              <a:t>Strategies</a:t>
            </a:r>
          </a:p>
          <a:p>
            <a:r>
              <a:rPr lang="en-AU" dirty="0"/>
              <a:t>Monitoring </a:t>
            </a:r>
            <a:endParaRPr lang="en-US" dirty="0"/>
          </a:p>
        </p:txBody>
      </p:sp>
      <p:sp>
        <p:nvSpPr>
          <p:cNvPr id="7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0" y="0"/>
            <a:ext cx="9128125" cy="461963"/>
          </a:xfrm>
        </p:spPr>
        <p:txBody>
          <a:bodyPr/>
          <a:lstStyle/>
          <a:p>
            <a:r>
              <a:rPr lang="en-AU" dirty="0"/>
              <a:t>Telling the story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0" y="496887"/>
            <a:ext cx="2819400" cy="646113"/>
          </a:xfrm>
        </p:spPr>
        <p:txBody>
          <a:bodyPr anchor="ctr">
            <a:normAutofit fontScale="85000" lnSpcReduction="10000"/>
          </a:bodyPr>
          <a:lstStyle/>
          <a:p>
            <a:r>
              <a:rPr lang="en-AU" dirty="0"/>
              <a:t>Communication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2843221" y="496887"/>
            <a:ext cx="6291262" cy="646113"/>
          </a:xfrm>
        </p:spPr>
        <p:txBody>
          <a:bodyPr anchor="ctr">
            <a:normAutofit fontScale="92500"/>
          </a:bodyPr>
          <a:lstStyle/>
          <a:p>
            <a:r>
              <a:rPr lang="en-AU" dirty="0"/>
              <a:t>Main short plan – typical contents</a:t>
            </a:r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4589776" y="1600205"/>
            <a:ext cx="3754760" cy="4525963"/>
          </a:xfrm>
          <a:prstGeom prst="rect">
            <a:avLst/>
          </a:prstGeom>
        </p:spPr>
        <p:txBody>
          <a:bodyPr vert="horz" lIns="91411" tIns="45706" rIns="91411" bIns="45706" rtlCol="0">
            <a:normAutofit/>
          </a:bodyPr>
          <a:lstStyle>
            <a:lvl1pPr marL="342796" indent="-342796" algn="l" defTabSz="91411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742722" indent="-285662" algn="l" defTabSz="914118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1142647" indent="-228529" algn="l" defTabSz="91411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1599708" indent="-228529" algn="l" defTabSz="914118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4pPr>
            <a:lvl5pPr marL="2056770" indent="-228529" algn="l" defTabSz="914118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5pPr>
            <a:lvl6pPr marL="2513830" indent="-228529" algn="l" defTabSz="91411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888" indent="-228529" algn="l" defTabSz="91411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49" indent="-228529" algn="l" defTabSz="91411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06" indent="-228529" algn="l" defTabSz="91411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itchFamily="34" charset="0"/>
              <a:buNone/>
            </a:pPr>
            <a:r>
              <a:rPr lang="en-AU" b="1" dirty="0">
                <a:latin typeface="+mn-lt"/>
              </a:rPr>
              <a:t>Typically NOT </a:t>
            </a:r>
          </a:p>
          <a:p>
            <a:pPr fontAlgn="auto">
              <a:spcAft>
                <a:spcPts val="0"/>
              </a:spcAft>
            </a:pPr>
            <a:r>
              <a:rPr lang="en-AU" dirty="0">
                <a:latin typeface="+mn-lt"/>
              </a:rPr>
              <a:t>Situation diagram</a:t>
            </a:r>
          </a:p>
          <a:p>
            <a:pPr fontAlgn="auto">
              <a:spcAft>
                <a:spcPts val="0"/>
              </a:spcAft>
            </a:pPr>
            <a:r>
              <a:rPr lang="en-AU" dirty="0">
                <a:latin typeface="+mn-lt"/>
              </a:rPr>
              <a:t>Road Maps</a:t>
            </a:r>
          </a:p>
          <a:p>
            <a:pPr fontAlgn="auto">
              <a:spcAft>
                <a:spcPts val="0"/>
              </a:spcAft>
            </a:pPr>
            <a:r>
              <a:rPr lang="en-AU" dirty="0">
                <a:latin typeface="+mn-lt"/>
              </a:rPr>
              <a:t>Work plans</a:t>
            </a:r>
          </a:p>
          <a:p>
            <a:pPr fontAlgn="auto">
              <a:spcAft>
                <a:spcPts val="0"/>
              </a:spcAft>
            </a:pPr>
            <a:r>
              <a:rPr lang="en-AU" dirty="0">
                <a:latin typeface="+mn-lt"/>
              </a:rPr>
              <a:t>Budgets</a:t>
            </a:r>
          </a:p>
          <a:p>
            <a:pPr marL="0" indent="0" fontAlgn="auto">
              <a:spcAft>
                <a:spcPts val="0"/>
              </a:spcAft>
              <a:buNone/>
            </a:pPr>
            <a:r>
              <a:rPr lang="en-AU" dirty="0">
                <a:latin typeface="+mn-lt"/>
              </a:rPr>
              <a:t> 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057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D84C5C9-F3D6-4E5E-8EBF-57B922DE0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Why do we do this step?</a:t>
            </a:r>
          </a:p>
          <a:p>
            <a:r>
              <a:rPr lang="en-AU" dirty="0">
                <a:solidFill>
                  <a:srgbClr val="0070C0"/>
                </a:solidFill>
              </a:rPr>
              <a:t>Products and Audiences</a:t>
            </a:r>
          </a:p>
          <a:p>
            <a:r>
              <a:rPr lang="en-AU" b="1" dirty="0"/>
              <a:t>Example Plans</a:t>
            </a:r>
          </a:p>
          <a:p>
            <a:endParaRPr lang="en-AU" dirty="0"/>
          </a:p>
          <a:p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810EF7-FB9E-4457-B4F9-6F592F8EEB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AU" dirty="0"/>
              <a:t>Telling ourselves and others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8478F2-5181-4907-BBFA-C2C6D2AC040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AU" dirty="0"/>
              <a:t>Communication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C66C6D-FB36-4F41-A574-4D3BF0F529D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AU" dirty="0"/>
              <a:t>Overview Presentation</a:t>
            </a:r>
          </a:p>
        </p:txBody>
      </p:sp>
    </p:spTree>
    <p:extLst>
      <p:ext uri="{BB962C8B-B14F-4D97-AF65-F5344CB8AC3E}">
        <p14:creationId xmlns:p14="http://schemas.microsoft.com/office/powerpoint/2010/main" val="2740123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0" y="0"/>
            <a:ext cx="9128125" cy="461963"/>
          </a:xfrm>
        </p:spPr>
        <p:txBody>
          <a:bodyPr/>
          <a:lstStyle/>
          <a:p>
            <a:r>
              <a:rPr lang="en-AU" dirty="0"/>
              <a:t>Telling the story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0" y="496887"/>
            <a:ext cx="2819400" cy="646113"/>
          </a:xfrm>
        </p:spPr>
        <p:txBody>
          <a:bodyPr anchor="ctr">
            <a:normAutofit fontScale="85000" lnSpcReduction="10000"/>
          </a:bodyPr>
          <a:lstStyle/>
          <a:p>
            <a:r>
              <a:rPr lang="en-AU" dirty="0"/>
              <a:t>Communication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2843221" y="496887"/>
            <a:ext cx="6291262" cy="646113"/>
          </a:xfrm>
        </p:spPr>
        <p:txBody>
          <a:bodyPr anchor="ctr">
            <a:normAutofit/>
          </a:bodyPr>
          <a:lstStyle/>
          <a:p>
            <a:r>
              <a:rPr lang="en-AU" dirty="0"/>
              <a:t>Creating the Management Plan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80844"/>
            <a:ext cx="7200000" cy="50779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7415008" y="2132856"/>
            <a:ext cx="172899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600" dirty="0"/>
              <a:t>Helps with examples of things that should go in a plan.</a:t>
            </a:r>
          </a:p>
          <a:p>
            <a:endParaRPr lang="en-AU" sz="1600" dirty="0"/>
          </a:p>
          <a:p>
            <a:r>
              <a:rPr lang="en-AU" sz="1600" dirty="0"/>
              <a:t>Says the same things as Healthy Country Planning.</a:t>
            </a:r>
          </a:p>
          <a:p>
            <a:endParaRPr lang="en-AU" sz="1600" dirty="0"/>
          </a:p>
          <a:p>
            <a:r>
              <a:rPr lang="en-AU" sz="1600" dirty="0"/>
              <a:t>Other examples also around </a:t>
            </a:r>
            <a:r>
              <a:rPr lang="en-AU" sz="1600" dirty="0" err="1"/>
              <a:t>eg</a:t>
            </a:r>
            <a:r>
              <a:rPr lang="en-AU" sz="1600" dirty="0"/>
              <a:t> Country-based planning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00318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99755"/>
            <a:ext cx="3852000" cy="2725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3852000" cy="2721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717032"/>
            <a:ext cx="3852000" cy="27198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2E567B1-F08B-47C8-8CB1-8CCA388ECF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36905" y="3727411"/>
            <a:ext cx="3854564" cy="2725925"/>
          </a:xfrm>
          <a:prstGeom prst="rect">
            <a:avLst/>
          </a:prstGeom>
          <a:effectLst>
            <a:outerShdw blurRad="50800" dist="38100" dir="2700000" sx="102000" sy="102000" algn="tl" rotWithShape="0">
              <a:prstClr val="black">
                <a:alpha val="31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26194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29" t="9450" r="10319" b="23351"/>
          <a:stretch/>
        </p:blipFill>
        <p:spPr>
          <a:xfrm>
            <a:off x="5146813" y="3155637"/>
            <a:ext cx="3168352" cy="3557448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762" y="144915"/>
            <a:ext cx="4104455" cy="29006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4915"/>
            <a:ext cx="3784058" cy="29240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3155637"/>
            <a:ext cx="2514958" cy="3557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72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68760"/>
            <a:ext cx="3836842" cy="54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270979"/>
            <a:ext cx="3832808" cy="54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0" y="0"/>
            <a:ext cx="9128125" cy="461963"/>
          </a:xfrm>
        </p:spPr>
        <p:txBody>
          <a:bodyPr/>
          <a:lstStyle/>
          <a:p>
            <a:r>
              <a:rPr lang="en-AU" dirty="0"/>
              <a:t>Telling the story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0" y="496887"/>
            <a:ext cx="2819400" cy="646113"/>
          </a:xfrm>
        </p:spPr>
        <p:txBody>
          <a:bodyPr anchor="ctr">
            <a:normAutofit fontScale="85000" lnSpcReduction="10000"/>
          </a:bodyPr>
          <a:lstStyle/>
          <a:p>
            <a:r>
              <a:rPr lang="en-AU" dirty="0"/>
              <a:t>Communication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2843221" y="496887"/>
            <a:ext cx="6291262" cy="646113"/>
          </a:xfrm>
        </p:spPr>
        <p:txBody>
          <a:bodyPr anchor="ctr">
            <a:normAutofit/>
          </a:bodyPr>
          <a:lstStyle/>
          <a:p>
            <a:r>
              <a:rPr lang="en-AU" dirty="0"/>
              <a:t>Creating the Management Plan</a:t>
            </a:r>
          </a:p>
        </p:txBody>
      </p:sp>
    </p:spTree>
    <p:extLst>
      <p:ext uri="{BB962C8B-B14F-4D97-AF65-F5344CB8AC3E}">
        <p14:creationId xmlns:p14="http://schemas.microsoft.com/office/powerpoint/2010/main" val="3638104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32" y="2089308"/>
            <a:ext cx="3055775" cy="43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3912">
            <a:off x="2960007" y="1733754"/>
            <a:ext cx="3055775" cy="43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41738">
            <a:off x="409335" y="1733754"/>
            <a:ext cx="3054041" cy="43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0" y="0"/>
            <a:ext cx="9128125" cy="461963"/>
          </a:xfrm>
        </p:spPr>
        <p:txBody>
          <a:bodyPr/>
          <a:lstStyle/>
          <a:p>
            <a:r>
              <a:rPr lang="en-AU" dirty="0"/>
              <a:t>Telling the story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0" y="496887"/>
            <a:ext cx="2819400" cy="646113"/>
          </a:xfrm>
        </p:spPr>
        <p:txBody>
          <a:bodyPr anchor="ctr">
            <a:normAutofit fontScale="85000" lnSpcReduction="10000"/>
          </a:bodyPr>
          <a:lstStyle/>
          <a:p>
            <a:r>
              <a:rPr lang="en-AU" dirty="0"/>
              <a:t>Communication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2843221" y="496887"/>
            <a:ext cx="6291262" cy="646113"/>
          </a:xfrm>
        </p:spPr>
        <p:txBody>
          <a:bodyPr anchor="ctr">
            <a:normAutofit/>
          </a:bodyPr>
          <a:lstStyle/>
          <a:p>
            <a:r>
              <a:rPr lang="en-AU" dirty="0"/>
              <a:t>Summary documents</a:t>
            </a:r>
          </a:p>
        </p:txBody>
      </p:sp>
    </p:spTree>
    <p:extLst>
      <p:ext uri="{BB962C8B-B14F-4D97-AF65-F5344CB8AC3E}">
        <p14:creationId xmlns:p14="http://schemas.microsoft.com/office/powerpoint/2010/main" val="3050684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0" y="0"/>
            <a:ext cx="9128125" cy="461963"/>
          </a:xfrm>
        </p:spPr>
        <p:txBody>
          <a:bodyPr/>
          <a:lstStyle/>
          <a:p>
            <a:r>
              <a:rPr lang="en-AU" dirty="0"/>
              <a:t>Telling the story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0" y="496887"/>
            <a:ext cx="2819400" cy="646113"/>
          </a:xfrm>
        </p:spPr>
        <p:txBody>
          <a:bodyPr anchor="ctr">
            <a:normAutofit fontScale="85000" lnSpcReduction="10000"/>
          </a:bodyPr>
          <a:lstStyle/>
          <a:p>
            <a:r>
              <a:rPr lang="en-AU" dirty="0"/>
              <a:t>Communication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2843221" y="496887"/>
            <a:ext cx="6291262" cy="646113"/>
          </a:xfrm>
        </p:spPr>
        <p:txBody>
          <a:bodyPr anchor="ctr">
            <a:normAutofit/>
          </a:bodyPr>
          <a:lstStyle/>
          <a:p>
            <a:r>
              <a:rPr lang="en-AU" dirty="0"/>
              <a:t>Video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0043" y="1340768"/>
            <a:ext cx="8363913" cy="5409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375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0" y="0"/>
            <a:ext cx="9128125" cy="461963"/>
          </a:xfrm>
        </p:spPr>
        <p:txBody>
          <a:bodyPr/>
          <a:lstStyle/>
          <a:p>
            <a:r>
              <a:rPr lang="en-AU" dirty="0"/>
              <a:t>Telling the story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0" y="496887"/>
            <a:ext cx="2819400" cy="646113"/>
          </a:xfrm>
        </p:spPr>
        <p:txBody>
          <a:bodyPr anchor="ctr">
            <a:normAutofit fontScale="85000" lnSpcReduction="10000"/>
          </a:bodyPr>
          <a:lstStyle/>
          <a:p>
            <a:r>
              <a:rPr lang="en-AU" dirty="0"/>
              <a:t>Communication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2843221" y="496887"/>
            <a:ext cx="6291262" cy="646113"/>
          </a:xfrm>
        </p:spPr>
        <p:txBody>
          <a:bodyPr anchor="ctr">
            <a:normAutofit/>
          </a:bodyPr>
          <a:lstStyle/>
          <a:p>
            <a:r>
              <a:rPr lang="en-AU" dirty="0"/>
              <a:t>Posters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8725" y="1564804"/>
            <a:ext cx="2819400" cy="39876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2" y="1546764"/>
            <a:ext cx="2832155" cy="40057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540" y="1580626"/>
            <a:ext cx="2825065" cy="3995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97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79857"/>
            <a:ext cx="7200000" cy="54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7452320" y="4437112"/>
            <a:ext cx="156592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FROM: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Our Country Our Way: Guidelines for Australian Indigenous Protected Area Management Plans. Hill, R., Walsh F., Davies, J. and Sandford, M. 2011</a:t>
            </a: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0" y="0"/>
            <a:ext cx="9128125" cy="461963"/>
          </a:xfrm>
        </p:spPr>
        <p:txBody>
          <a:bodyPr/>
          <a:lstStyle/>
          <a:p>
            <a:r>
              <a:rPr lang="en-AU" dirty="0"/>
              <a:t>Telling the story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0" y="496887"/>
            <a:ext cx="2819400" cy="646113"/>
          </a:xfrm>
        </p:spPr>
        <p:txBody>
          <a:bodyPr anchor="ctr">
            <a:normAutofit fontScale="85000" lnSpcReduction="10000"/>
          </a:bodyPr>
          <a:lstStyle/>
          <a:p>
            <a:r>
              <a:rPr lang="en-AU" dirty="0"/>
              <a:t>Communication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2843221" y="496887"/>
            <a:ext cx="6291262" cy="646113"/>
          </a:xfrm>
        </p:spPr>
        <p:txBody>
          <a:bodyPr anchor="ctr">
            <a:normAutofit/>
          </a:bodyPr>
          <a:lstStyle/>
          <a:p>
            <a:r>
              <a:rPr lang="en-AU" dirty="0"/>
              <a:t>Posters</a:t>
            </a:r>
          </a:p>
        </p:txBody>
      </p:sp>
    </p:spTree>
    <p:extLst>
      <p:ext uri="{BB962C8B-B14F-4D97-AF65-F5344CB8AC3E}">
        <p14:creationId xmlns:p14="http://schemas.microsoft.com/office/powerpoint/2010/main" val="3138232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76FC9-18BC-4865-8EC3-22461090FE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AU" dirty="0"/>
              <a:t>Telling ourselves and others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314621-75D2-440E-88DF-5FE9470856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AU" dirty="0"/>
              <a:t>Communication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3E7FB3-82CE-4E90-A1CF-4CB479809F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AU" dirty="0"/>
              <a:t>Overview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4EFF059-57EE-4101-82EC-8D524BC66BDF}"/>
              </a:ext>
            </a:extLst>
          </p:cNvPr>
          <p:cNvGrpSpPr/>
          <p:nvPr/>
        </p:nvGrpSpPr>
        <p:grpSpPr>
          <a:xfrm>
            <a:off x="1902261" y="1557460"/>
            <a:ext cx="5557501" cy="4803653"/>
            <a:chOff x="1448590" y="191893"/>
            <a:chExt cx="6627818" cy="6398012"/>
          </a:xfrm>
        </p:grpSpPr>
        <p:sp>
          <p:nvSpPr>
            <p:cNvPr id="7" name="Freeform 2">
              <a:extLst>
                <a:ext uri="{FF2B5EF4-FFF2-40B4-BE49-F238E27FC236}">
                  <a16:creationId xmlns:a16="http://schemas.microsoft.com/office/drawing/2014/main" id="{C5D1CBD1-9A92-49E5-8288-F29C22082945}"/>
                </a:ext>
              </a:extLst>
            </p:cNvPr>
            <p:cNvSpPr/>
            <p:nvPr/>
          </p:nvSpPr>
          <p:spPr>
            <a:xfrm>
              <a:off x="3796252" y="191893"/>
              <a:ext cx="1932495" cy="1932495"/>
            </a:xfrm>
            <a:custGeom>
              <a:avLst/>
              <a:gdLst>
                <a:gd name="connsiteX0" fmla="*/ 0 w 1932495"/>
                <a:gd name="connsiteY0" fmla="*/ 966248 h 1932495"/>
                <a:gd name="connsiteX1" fmla="*/ 966248 w 1932495"/>
                <a:gd name="connsiteY1" fmla="*/ 0 h 1932495"/>
                <a:gd name="connsiteX2" fmla="*/ 1932496 w 1932495"/>
                <a:gd name="connsiteY2" fmla="*/ 966248 h 1932495"/>
                <a:gd name="connsiteX3" fmla="*/ 966248 w 1932495"/>
                <a:gd name="connsiteY3" fmla="*/ 1932496 h 1932495"/>
                <a:gd name="connsiteX4" fmla="*/ 0 w 1932495"/>
                <a:gd name="connsiteY4" fmla="*/ 966248 h 1932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2495" h="1932495">
                  <a:moveTo>
                    <a:pt x="0" y="966248"/>
                  </a:moveTo>
                  <a:cubicBezTo>
                    <a:pt x="0" y="432604"/>
                    <a:pt x="432604" y="0"/>
                    <a:pt x="966248" y="0"/>
                  </a:cubicBezTo>
                  <a:cubicBezTo>
                    <a:pt x="1499892" y="0"/>
                    <a:pt x="1932496" y="432604"/>
                    <a:pt x="1932496" y="966248"/>
                  </a:cubicBezTo>
                  <a:cubicBezTo>
                    <a:pt x="1932496" y="1499892"/>
                    <a:pt x="1499892" y="1932496"/>
                    <a:pt x="966248" y="1932496"/>
                  </a:cubicBezTo>
                  <a:cubicBezTo>
                    <a:pt x="432604" y="1932496"/>
                    <a:pt x="0" y="1499892"/>
                    <a:pt x="0" y="966248"/>
                  </a:cubicBezTo>
                  <a:close/>
                </a:path>
              </a:pathLst>
            </a:custGeom>
            <a:solidFill>
              <a:srgbClr val="C0504D">
                <a:hueOff val="0"/>
                <a:satOff val="0"/>
                <a:lumOff val="0"/>
                <a:alphaOff val="0"/>
              </a:srgbClr>
            </a:solidFill>
            <a:ln w="381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crgbClr r="0" g="0" b="0"/>
            </a:lnRef>
            <a:fillRef idx="1">
              <a:scrgbClr r="0" g="0" b="0"/>
            </a:fillRef>
            <a:effectRef idx="1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10947" tIns="310947" rIns="310947" bIns="310947" numCol="1" spcCol="1270" anchor="ctr" anchorCtr="0">
              <a:noAutofit/>
            </a:bodyPr>
            <a:lstStyle/>
            <a:p>
              <a:pPr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AU" sz="1600" dirty="0">
                  <a:solidFill>
                    <a:sysClr val="window" lastClr="FFFFFF"/>
                  </a:solidFill>
                </a:rPr>
                <a:t>Deciding what the plan is about</a:t>
              </a:r>
            </a:p>
          </p:txBody>
        </p:sp>
        <p:sp>
          <p:nvSpPr>
            <p:cNvPr id="8" name="Freeform 10">
              <a:extLst>
                <a:ext uri="{FF2B5EF4-FFF2-40B4-BE49-F238E27FC236}">
                  <a16:creationId xmlns:a16="http://schemas.microsoft.com/office/drawing/2014/main" id="{02208716-4770-4856-81E4-1C7E6FACDD32}"/>
                </a:ext>
              </a:extLst>
            </p:cNvPr>
            <p:cNvSpPr/>
            <p:nvPr/>
          </p:nvSpPr>
          <p:spPr>
            <a:xfrm rot="2160000">
              <a:off x="5667683" y="1676323"/>
              <a:ext cx="513767" cy="652217"/>
            </a:xfrm>
            <a:custGeom>
              <a:avLst/>
              <a:gdLst>
                <a:gd name="connsiteX0" fmla="*/ 0 w 513767"/>
                <a:gd name="connsiteY0" fmla="*/ 130443 h 652217"/>
                <a:gd name="connsiteX1" fmla="*/ 256884 w 513767"/>
                <a:gd name="connsiteY1" fmla="*/ 130443 h 652217"/>
                <a:gd name="connsiteX2" fmla="*/ 256884 w 513767"/>
                <a:gd name="connsiteY2" fmla="*/ 0 h 652217"/>
                <a:gd name="connsiteX3" fmla="*/ 513767 w 513767"/>
                <a:gd name="connsiteY3" fmla="*/ 326109 h 652217"/>
                <a:gd name="connsiteX4" fmla="*/ 256884 w 513767"/>
                <a:gd name="connsiteY4" fmla="*/ 652217 h 652217"/>
                <a:gd name="connsiteX5" fmla="*/ 256884 w 513767"/>
                <a:gd name="connsiteY5" fmla="*/ 521774 h 652217"/>
                <a:gd name="connsiteX6" fmla="*/ 0 w 513767"/>
                <a:gd name="connsiteY6" fmla="*/ 521774 h 652217"/>
                <a:gd name="connsiteX7" fmla="*/ 0 w 513767"/>
                <a:gd name="connsiteY7" fmla="*/ 130443 h 652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3767" h="652217">
                  <a:moveTo>
                    <a:pt x="0" y="130443"/>
                  </a:moveTo>
                  <a:lnTo>
                    <a:pt x="256884" y="130443"/>
                  </a:lnTo>
                  <a:lnTo>
                    <a:pt x="256884" y="0"/>
                  </a:lnTo>
                  <a:lnTo>
                    <a:pt x="513767" y="326109"/>
                  </a:lnTo>
                  <a:lnTo>
                    <a:pt x="256884" y="652217"/>
                  </a:lnTo>
                  <a:lnTo>
                    <a:pt x="256884" y="521774"/>
                  </a:lnTo>
                  <a:lnTo>
                    <a:pt x="0" y="521774"/>
                  </a:lnTo>
                  <a:lnTo>
                    <a:pt x="0" y="130443"/>
                  </a:lnTo>
                  <a:close/>
                </a:path>
              </a:pathLst>
            </a:custGeom>
            <a:solidFill>
              <a:srgbClr val="C0504D">
                <a:hueOff val="0"/>
                <a:satOff val="0"/>
                <a:lumOff val="0"/>
                <a:alphaOff val="0"/>
              </a:srgbClr>
            </a:solidFill>
            <a:ln>
              <a:noFill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0">
              <a:scrgbClr r="0" g="0" b="0"/>
            </a:lnRef>
            <a:fillRef idx="1">
              <a:scrgbClr r="0" g="0" b="0"/>
            </a:fillRef>
            <a:effectRef idx="1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-1" tIns="130442" rIns="154130" bIns="130443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AU" sz="1200" dirty="0">
                <a:solidFill>
                  <a:sysClr val="window" lastClr="FFFFFF"/>
                </a:solidFill>
              </a:endParaRPr>
            </a:p>
          </p:txBody>
        </p:sp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2BBBB3B1-3931-4694-A46C-7AD5C9B0C10A}"/>
                </a:ext>
              </a:extLst>
            </p:cNvPr>
            <p:cNvSpPr/>
            <p:nvPr/>
          </p:nvSpPr>
          <p:spPr>
            <a:xfrm>
              <a:off x="6143913" y="1897569"/>
              <a:ext cx="1932495" cy="1932495"/>
            </a:xfrm>
            <a:custGeom>
              <a:avLst/>
              <a:gdLst>
                <a:gd name="connsiteX0" fmla="*/ 0 w 1932495"/>
                <a:gd name="connsiteY0" fmla="*/ 966248 h 1932495"/>
                <a:gd name="connsiteX1" fmla="*/ 966248 w 1932495"/>
                <a:gd name="connsiteY1" fmla="*/ 0 h 1932495"/>
                <a:gd name="connsiteX2" fmla="*/ 1932496 w 1932495"/>
                <a:gd name="connsiteY2" fmla="*/ 966248 h 1932495"/>
                <a:gd name="connsiteX3" fmla="*/ 966248 w 1932495"/>
                <a:gd name="connsiteY3" fmla="*/ 1932496 h 1932495"/>
                <a:gd name="connsiteX4" fmla="*/ 0 w 1932495"/>
                <a:gd name="connsiteY4" fmla="*/ 966248 h 1932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2495" h="1932495">
                  <a:moveTo>
                    <a:pt x="0" y="966248"/>
                  </a:moveTo>
                  <a:cubicBezTo>
                    <a:pt x="0" y="432604"/>
                    <a:pt x="432604" y="0"/>
                    <a:pt x="966248" y="0"/>
                  </a:cubicBezTo>
                  <a:cubicBezTo>
                    <a:pt x="1499892" y="0"/>
                    <a:pt x="1932496" y="432604"/>
                    <a:pt x="1932496" y="966248"/>
                  </a:cubicBezTo>
                  <a:cubicBezTo>
                    <a:pt x="1932496" y="1499892"/>
                    <a:pt x="1499892" y="1932496"/>
                    <a:pt x="966248" y="1932496"/>
                  </a:cubicBezTo>
                  <a:cubicBezTo>
                    <a:pt x="432604" y="1932496"/>
                    <a:pt x="0" y="1499892"/>
                    <a:pt x="0" y="966248"/>
                  </a:cubicBezTo>
                  <a:close/>
                </a:path>
              </a:pathLst>
            </a:custGeom>
            <a:solidFill>
              <a:srgbClr val="9BBB59">
                <a:hueOff val="0"/>
                <a:satOff val="0"/>
                <a:lumOff val="0"/>
                <a:alphaOff val="0"/>
              </a:srgbClr>
            </a:solidFill>
            <a:ln w="381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crgbClr r="0" g="0" b="0"/>
            </a:lnRef>
            <a:fillRef idx="1">
              <a:scrgbClr r="0" g="0" b="0"/>
            </a:fillRef>
            <a:effectRef idx="1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10947" tIns="310947" rIns="310947" bIns="310947" numCol="1" spcCol="1270" anchor="ctr" anchorCtr="0">
              <a:noAutofit/>
            </a:bodyPr>
            <a:lstStyle/>
            <a:p>
              <a:pPr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AU" sz="1600" dirty="0">
                  <a:solidFill>
                    <a:sysClr val="window" lastClr="FFFFFF"/>
                  </a:solidFill>
                </a:rPr>
                <a:t>Making the plan</a:t>
              </a:r>
            </a:p>
          </p:txBody>
        </p:sp>
        <p:sp>
          <p:nvSpPr>
            <p:cNvPr id="10" name="Freeform 12">
              <a:extLst>
                <a:ext uri="{FF2B5EF4-FFF2-40B4-BE49-F238E27FC236}">
                  <a16:creationId xmlns:a16="http://schemas.microsoft.com/office/drawing/2014/main" id="{3769D05B-7C37-4156-BD46-72B91AD0BF85}"/>
                </a:ext>
              </a:extLst>
            </p:cNvPr>
            <p:cNvSpPr/>
            <p:nvPr/>
          </p:nvSpPr>
          <p:spPr>
            <a:xfrm rot="17280000">
              <a:off x="6409407" y="3903799"/>
              <a:ext cx="513768" cy="652218"/>
            </a:xfrm>
            <a:custGeom>
              <a:avLst/>
              <a:gdLst>
                <a:gd name="connsiteX0" fmla="*/ 0 w 513767"/>
                <a:gd name="connsiteY0" fmla="*/ 130443 h 652217"/>
                <a:gd name="connsiteX1" fmla="*/ 256884 w 513767"/>
                <a:gd name="connsiteY1" fmla="*/ 130443 h 652217"/>
                <a:gd name="connsiteX2" fmla="*/ 256884 w 513767"/>
                <a:gd name="connsiteY2" fmla="*/ 0 h 652217"/>
                <a:gd name="connsiteX3" fmla="*/ 513767 w 513767"/>
                <a:gd name="connsiteY3" fmla="*/ 326109 h 652217"/>
                <a:gd name="connsiteX4" fmla="*/ 256884 w 513767"/>
                <a:gd name="connsiteY4" fmla="*/ 652217 h 652217"/>
                <a:gd name="connsiteX5" fmla="*/ 256884 w 513767"/>
                <a:gd name="connsiteY5" fmla="*/ 521774 h 652217"/>
                <a:gd name="connsiteX6" fmla="*/ 0 w 513767"/>
                <a:gd name="connsiteY6" fmla="*/ 521774 h 652217"/>
                <a:gd name="connsiteX7" fmla="*/ 0 w 513767"/>
                <a:gd name="connsiteY7" fmla="*/ 130443 h 652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3767" h="652217">
                  <a:moveTo>
                    <a:pt x="513767" y="521774"/>
                  </a:moveTo>
                  <a:lnTo>
                    <a:pt x="256883" y="521774"/>
                  </a:lnTo>
                  <a:lnTo>
                    <a:pt x="256883" y="652217"/>
                  </a:lnTo>
                  <a:lnTo>
                    <a:pt x="0" y="326108"/>
                  </a:lnTo>
                  <a:lnTo>
                    <a:pt x="256883" y="0"/>
                  </a:lnTo>
                  <a:lnTo>
                    <a:pt x="256883" y="130443"/>
                  </a:lnTo>
                  <a:lnTo>
                    <a:pt x="513767" y="130443"/>
                  </a:lnTo>
                  <a:lnTo>
                    <a:pt x="513767" y="521774"/>
                  </a:lnTo>
                  <a:close/>
                </a:path>
              </a:pathLst>
            </a:custGeom>
            <a:solidFill>
              <a:srgbClr val="9BBB59">
                <a:hueOff val="0"/>
                <a:satOff val="0"/>
                <a:lumOff val="0"/>
                <a:alphaOff val="0"/>
              </a:srgbClr>
            </a:solidFill>
            <a:ln>
              <a:noFill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0">
              <a:scrgbClr r="0" g="0" b="0"/>
            </a:lnRef>
            <a:fillRef idx="1">
              <a:scrgbClr r="0" g="0" b="0"/>
            </a:fillRef>
            <a:effectRef idx="1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4129" tIns="130442" rIns="1" bIns="130444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AU" sz="1200" dirty="0">
                <a:solidFill>
                  <a:sysClr val="window" lastClr="FFFFFF"/>
                </a:solidFill>
              </a:endParaRPr>
            </a:p>
          </p:txBody>
        </p:sp>
        <p:sp>
          <p:nvSpPr>
            <p:cNvPr id="11" name="Freeform 13">
              <a:extLst>
                <a:ext uri="{FF2B5EF4-FFF2-40B4-BE49-F238E27FC236}">
                  <a16:creationId xmlns:a16="http://schemas.microsoft.com/office/drawing/2014/main" id="{1D17B45E-6C1E-424F-B326-4E778D862018}"/>
                </a:ext>
              </a:extLst>
            </p:cNvPr>
            <p:cNvSpPr/>
            <p:nvPr/>
          </p:nvSpPr>
          <p:spPr>
            <a:xfrm>
              <a:off x="5247186" y="4657410"/>
              <a:ext cx="1932495" cy="1932495"/>
            </a:xfrm>
            <a:custGeom>
              <a:avLst/>
              <a:gdLst>
                <a:gd name="connsiteX0" fmla="*/ 0 w 1932495"/>
                <a:gd name="connsiteY0" fmla="*/ 966248 h 1932495"/>
                <a:gd name="connsiteX1" fmla="*/ 966248 w 1932495"/>
                <a:gd name="connsiteY1" fmla="*/ 0 h 1932495"/>
                <a:gd name="connsiteX2" fmla="*/ 1932496 w 1932495"/>
                <a:gd name="connsiteY2" fmla="*/ 966248 h 1932495"/>
                <a:gd name="connsiteX3" fmla="*/ 966248 w 1932495"/>
                <a:gd name="connsiteY3" fmla="*/ 1932496 h 1932495"/>
                <a:gd name="connsiteX4" fmla="*/ 0 w 1932495"/>
                <a:gd name="connsiteY4" fmla="*/ 966248 h 1932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2495" h="1932495">
                  <a:moveTo>
                    <a:pt x="0" y="966248"/>
                  </a:moveTo>
                  <a:cubicBezTo>
                    <a:pt x="0" y="432604"/>
                    <a:pt x="432604" y="0"/>
                    <a:pt x="966248" y="0"/>
                  </a:cubicBezTo>
                  <a:cubicBezTo>
                    <a:pt x="1499892" y="0"/>
                    <a:pt x="1932496" y="432604"/>
                    <a:pt x="1932496" y="966248"/>
                  </a:cubicBezTo>
                  <a:cubicBezTo>
                    <a:pt x="1932496" y="1499892"/>
                    <a:pt x="1499892" y="1932496"/>
                    <a:pt x="966248" y="1932496"/>
                  </a:cubicBezTo>
                  <a:cubicBezTo>
                    <a:pt x="432604" y="1932496"/>
                    <a:pt x="0" y="1499892"/>
                    <a:pt x="0" y="966248"/>
                  </a:cubicBezTo>
                  <a:close/>
                </a:path>
              </a:pathLst>
            </a:custGeom>
            <a:solidFill>
              <a:srgbClr val="8064A2">
                <a:hueOff val="0"/>
                <a:satOff val="0"/>
                <a:lumOff val="0"/>
                <a:alphaOff val="0"/>
              </a:srgbClr>
            </a:solidFill>
            <a:ln w="381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crgbClr r="0" g="0" b="0"/>
            </a:lnRef>
            <a:fillRef idx="1">
              <a:scrgbClr r="0" g="0" b="0"/>
            </a:fillRef>
            <a:effectRef idx="1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10947" tIns="310947" rIns="310947" bIns="310947" numCol="1" spcCol="1270" anchor="ctr" anchorCtr="0">
              <a:noAutofit/>
            </a:bodyPr>
            <a:lstStyle/>
            <a:p>
              <a:pPr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AU" sz="1600" dirty="0">
                  <a:solidFill>
                    <a:sysClr val="window" lastClr="FFFFFF"/>
                  </a:solidFill>
                </a:rPr>
                <a:t>Doing and monitoring  the work</a:t>
              </a:r>
            </a:p>
          </p:txBody>
        </p:sp>
        <p:sp>
          <p:nvSpPr>
            <p:cNvPr id="12" name="Freeform 14">
              <a:extLst>
                <a:ext uri="{FF2B5EF4-FFF2-40B4-BE49-F238E27FC236}">
                  <a16:creationId xmlns:a16="http://schemas.microsoft.com/office/drawing/2014/main" id="{6F0F42F7-F9F7-4308-AE17-D2DE177589A9}"/>
                </a:ext>
              </a:extLst>
            </p:cNvPr>
            <p:cNvSpPr/>
            <p:nvPr/>
          </p:nvSpPr>
          <p:spPr>
            <a:xfrm rot="21600000">
              <a:off x="4520156" y="5297550"/>
              <a:ext cx="513768" cy="652217"/>
            </a:xfrm>
            <a:custGeom>
              <a:avLst/>
              <a:gdLst>
                <a:gd name="connsiteX0" fmla="*/ 0 w 513767"/>
                <a:gd name="connsiteY0" fmla="*/ 130443 h 652217"/>
                <a:gd name="connsiteX1" fmla="*/ 256884 w 513767"/>
                <a:gd name="connsiteY1" fmla="*/ 130443 h 652217"/>
                <a:gd name="connsiteX2" fmla="*/ 256884 w 513767"/>
                <a:gd name="connsiteY2" fmla="*/ 0 h 652217"/>
                <a:gd name="connsiteX3" fmla="*/ 513767 w 513767"/>
                <a:gd name="connsiteY3" fmla="*/ 326109 h 652217"/>
                <a:gd name="connsiteX4" fmla="*/ 256884 w 513767"/>
                <a:gd name="connsiteY4" fmla="*/ 652217 h 652217"/>
                <a:gd name="connsiteX5" fmla="*/ 256884 w 513767"/>
                <a:gd name="connsiteY5" fmla="*/ 521774 h 652217"/>
                <a:gd name="connsiteX6" fmla="*/ 0 w 513767"/>
                <a:gd name="connsiteY6" fmla="*/ 521774 h 652217"/>
                <a:gd name="connsiteX7" fmla="*/ 0 w 513767"/>
                <a:gd name="connsiteY7" fmla="*/ 130443 h 652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3767" h="652217">
                  <a:moveTo>
                    <a:pt x="513767" y="521774"/>
                  </a:moveTo>
                  <a:lnTo>
                    <a:pt x="256883" y="521774"/>
                  </a:lnTo>
                  <a:lnTo>
                    <a:pt x="256883" y="652217"/>
                  </a:lnTo>
                  <a:lnTo>
                    <a:pt x="0" y="326108"/>
                  </a:lnTo>
                  <a:lnTo>
                    <a:pt x="256883" y="0"/>
                  </a:lnTo>
                  <a:lnTo>
                    <a:pt x="256883" y="130443"/>
                  </a:lnTo>
                  <a:lnTo>
                    <a:pt x="513767" y="130443"/>
                  </a:lnTo>
                  <a:lnTo>
                    <a:pt x="513767" y="521774"/>
                  </a:lnTo>
                  <a:close/>
                </a:path>
              </a:pathLst>
            </a:custGeom>
            <a:solidFill>
              <a:srgbClr val="8064A2">
                <a:hueOff val="0"/>
                <a:satOff val="0"/>
                <a:lumOff val="0"/>
                <a:alphaOff val="0"/>
              </a:srgbClr>
            </a:solidFill>
            <a:ln>
              <a:noFill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0">
              <a:scrgbClr r="0" g="0" b="0"/>
            </a:lnRef>
            <a:fillRef idx="1">
              <a:scrgbClr r="0" g="0" b="0"/>
            </a:fillRef>
            <a:effectRef idx="1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4130" tIns="130443" rIns="1" bIns="130443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AU" sz="1200" dirty="0">
                <a:solidFill>
                  <a:sysClr val="window" lastClr="FFFFFF"/>
                </a:solidFill>
              </a:endParaRPr>
            </a:p>
          </p:txBody>
        </p:sp>
        <p:sp>
          <p:nvSpPr>
            <p:cNvPr id="13" name="Freeform 15">
              <a:extLst>
                <a:ext uri="{FF2B5EF4-FFF2-40B4-BE49-F238E27FC236}">
                  <a16:creationId xmlns:a16="http://schemas.microsoft.com/office/drawing/2014/main" id="{CD6CE49E-DE04-4499-BA20-3E6E535C439E}"/>
                </a:ext>
              </a:extLst>
            </p:cNvPr>
            <p:cNvSpPr/>
            <p:nvPr/>
          </p:nvSpPr>
          <p:spPr>
            <a:xfrm>
              <a:off x="2345317" y="4657410"/>
              <a:ext cx="1932495" cy="1932495"/>
            </a:xfrm>
            <a:custGeom>
              <a:avLst/>
              <a:gdLst>
                <a:gd name="connsiteX0" fmla="*/ 0 w 1932495"/>
                <a:gd name="connsiteY0" fmla="*/ 966248 h 1932495"/>
                <a:gd name="connsiteX1" fmla="*/ 966248 w 1932495"/>
                <a:gd name="connsiteY1" fmla="*/ 0 h 1932495"/>
                <a:gd name="connsiteX2" fmla="*/ 1932496 w 1932495"/>
                <a:gd name="connsiteY2" fmla="*/ 966248 h 1932495"/>
                <a:gd name="connsiteX3" fmla="*/ 966248 w 1932495"/>
                <a:gd name="connsiteY3" fmla="*/ 1932496 h 1932495"/>
                <a:gd name="connsiteX4" fmla="*/ 0 w 1932495"/>
                <a:gd name="connsiteY4" fmla="*/ 966248 h 1932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2495" h="1932495">
                  <a:moveTo>
                    <a:pt x="0" y="966248"/>
                  </a:moveTo>
                  <a:cubicBezTo>
                    <a:pt x="0" y="432604"/>
                    <a:pt x="432604" y="0"/>
                    <a:pt x="966248" y="0"/>
                  </a:cubicBezTo>
                  <a:cubicBezTo>
                    <a:pt x="1499892" y="0"/>
                    <a:pt x="1932496" y="432604"/>
                    <a:pt x="1932496" y="966248"/>
                  </a:cubicBezTo>
                  <a:cubicBezTo>
                    <a:pt x="1932496" y="1499892"/>
                    <a:pt x="1499892" y="1932496"/>
                    <a:pt x="966248" y="1932496"/>
                  </a:cubicBezTo>
                  <a:cubicBezTo>
                    <a:pt x="432604" y="1932496"/>
                    <a:pt x="0" y="1499892"/>
                    <a:pt x="0" y="966248"/>
                  </a:cubicBezTo>
                  <a:close/>
                </a:path>
              </a:pathLst>
            </a:custGeom>
            <a:solidFill>
              <a:srgbClr val="4BACC6">
                <a:hueOff val="0"/>
                <a:satOff val="0"/>
                <a:lumOff val="0"/>
                <a:alphaOff val="0"/>
              </a:srgbClr>
            </a:solidFill>
            <a:ln w="381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crgbClr r="0" g="0" b="0"/>
            </a:lnRef>
            <a:fillRef idx="1">
              <a:scrgbClr r="0" g="0" b="0"/>
            </a:fillRef>
            <a:effectRef idx="1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10947" tIns="310947" rIns="310947" bIns="310947" numCol="1" spcCol="1270" anchor="ctr" anchorCtr="0">
              <a:noAutofit/>
            </a:bodyPr>
            <a:lstStyle/>
            <a:p>
              <a:pPr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AU" sz="1600" dirty="0">
                  <a:solidFill>
                    <a:sysClr val="window" lastClr="FFFFFF"/>
                  </a:solidFill>
                </a:rPr>
                <a:t>Deciding if the plan is working</a:t>
              </a:r>
            </a:p>
          </p:txBody>
        </p:sp>
        <p:sp>
          <p:nvSpPr>
            <p:cNvPr id="14" name="Freeform 16">
              <a:extLst>
                <a:ext uri="{FF2B5EF4-FFF2-40B4-BE49-F238E27FC236}">
                  <a16:creationId xmlns:a16="http://schemas.microsoft.com/office/drawing/2014/main" id="{253A4A34-45AF-4695-A3C6-6984D14C8D33}"/>
                </a:ext>
              </a:extLst>
            </p:cNvPr>
            <p:cNvSpPr/>
            <p:nvPr/>
          </p:nvSpPr>
          <p:spPr>
            <a:xfrm rot="25920000">
              <a:off x="2610811" y="3931458"/>
              <a:ext cx="513767" cy="652217"/>
            </a:xfrm>
            <a:custGeom>
              <a:avLst/>
              <a:gdLst>
                <a:gd name="connsiteX0" fmla="*/ 0 w 513767"/>
                <a:gd name="connsiteY0" fmla="*/ 130443 h 652217"/>
                <a:gd name="connsiteX1" fmla="*/ 256884 w 513767"/>
                <a:gd name="connsiteY1" fmla="*/ 130443 h 652217"/>
                <a:gd name="connsiteX2" fmla="*/ 256884 w 513767"/>
                <a:gd name="connsiteY2" fmla="*/ 0 h 652217"/>
                <a:gd name="connsiteX3" fmla="*/ 513767 w 513767"/>
                <a:gd name="connsiteY3" fmla="*/ 326109 h 652217"/>
                <a:gd name="connsiteX4" fmla="*/ 256884 w 513767"/>
                <a:gd name="connsiteY4" fmla="*/ 652217 h 652217"/>
                <a:gd name="connsiteX5" fmla="*/ 256884 w 513767"/>
                <a:gd name="connsiteY5" fmla="*/ 521774 h 652217"/>
                <a:gd name="connsiteX6" fmla="*/ 0 w 513767"/>
                <a:gd name="connsiteY6" fmla="*/ 521774 h 652217"/>
                <a:gd name="connsiteX7" fmla="*/ 0 w 513767"/>
                <a:gd name="connsiteY7" fmla="*/ 130443 h 652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3767" h="652217">
                  <a:moveTo>
                    <a:pt x="513767" y="521774"/>
                  </a:moveTo>
                  <a:lnTo>
                    <a:pt x="256883" y="521774"/>
                  </a:lnTo>
                  <a:lnTo>
                    <a:pt x="256883" y="652217"/>
                  </a:lnTo>
                  <a:lnTo>
                    <a:pt x="0" y="326108"/>
                  </a:lnTo>
                  <a:lnTo>
                    <a:pt x="256883" y="0"/>
                  </a:lnTo>
                  <a:lnTo>
                    <a:pt x="256883" y="130443"/>
                  </a:lnTo>
                  <a:lnTo>
                    <a:pt x="513767" y="130443"/>
                  </a:lnTo>
                  <a:lnTo>
                    <a:pt x="513767" y="521774"/>
                  </a:lnTo>
                  <a:close/>
                </a:path>
              </a:pathLst>
            </a:custGeom>
            <a:solidFill>
              <a:srgbClr val="4BACC6">
                <a:hueOff val="0"/>
                <a:satOff val="0"/>
                <a:lumOff val="0"/>
                <a:alphaOff val="0"/>
              </a:srgbClr>
            </a:solidFill>
            <a:ln>
              <a:noFill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0">
              <a:scrgbClr r="0" g="0" b="0"/>
            </a:lnRef>
            <a:fillRef idx="1">
              <a:scrgbClr r="0" g="0" b="0"/>
            </a:fillRef>
            <a:effectRef idx="1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4129" tIns="130442" rIns="0" bIns="130443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AU" sz="1200" dirty="0">
                <a:solidFill>
                  <a:sysClr val="window" lastClr="FFFFFF"/>
                </a:solidFill>
              </a:endParaRP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A45BD1F8-39E1-4D76-96FC-57FC5F5B226B}"/>
                </a:ext>
              </a:extLst>
            </p:cNvPr>
            <p:cNvSpPr/>
            <p:nvPr/>
          </p:nvSpPr>
          <p:spPr>
            <a:xfrm>
              <a:off x="1448590" y="1897569"/>
              <a:ext cx="1932495" cy="1932495"/>
            </a:xfrm>
            <a:custGeom>
              <a:avLst/>
              <a:gdLst>
                <a:gd name="connsiteX0" fmla="*/ 0 w 1932495"/>
                <a:gd name="connsiteY0" fmla="*/ 966248 h 1932495"/>
                <a:gd name="connsiteX1" fmla="*/ 966248 w 1932495"/>
                <a:gd name="connsiteY1" fmla="*/ 0 h 1932495"/>
                <a:gd name="connsiteX2" fmla="*/ 1932496 w 1932495"/>
                <a:gd name="connsiteY2" fmla="*/ 966248 h 1932495"/>
                <a:gd name="connsiteX3" fmla="*/ 966248 w 1932495"/>
                <a:gd name="connsiteY3" fmla="*/ 1932496 h 1932495"/>
                <a:gd name="connsiteX4" fmla="*/ 0 w 1932495"/>
                <a:gd name="connsiteY4" fmla="*/ 966248 h 1932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2495" h="1932495">
                  <a:moveTo>
                    <a:pt x="0" y="966248"/>
                  </a:moveTo>
                  <a:cubicBezTo>
                    <a:pt x="0" y="432604"/>
                    <a:pt x="432604" y="0"/>
                    <a:pt x="966248" y="0"/>
                  </a:cubicBezTo>
                  <a:cubicBezTo>
                    <a:pt x="1499892" y="0"/>
                    <a:pt x="1932496" y="432604"/>
                    <a:pt x="1932496" y="966248"/>
                  </a:cubicBezTo>
                  <a:cubicBezTo>
                    <a:pt x="1932496" y="1499892"/>
                    <a:pt x="1499892" y="1932496"/>
                    <a:pt x="966248" y="1932496"/>
                  </a:cubicBezTo>
                  <a:cubicBezTo>
                    <a:pt x="432604" y="1932496"/>
                    <a:pt x="0" y="1499892"/>
                    <a:pt x="0" y="966248"/>
                  </a:cubicBezTo>
                  <a:close/>
                </a:path>
              </a:pathLst>
            </a:custGeom>
            <a:solidFill>
              <a:srgbClr val="F79646">
                <a:hueOff val="0"/>
                <a:satOff val="0"/>
                <a:lumOff val="0"/>
                <a:alphaOff val="0"/>
              </a:srgbClr>
            </a:solidFill>
            <a:ln w="381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3">
              <a:scrgbClr r="0" g="0" b="0"/>
            </a:lnRef>
            <a:fillRef idx="1">
              <a:scrgbClr r="0" g="0" b="0"/>
            </a:fillRef>
            <a:effectRef idx="1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10947" tIns="310947" rIns="310947" bIns="310947" numCol="1" spcCol="1270" anchor="ctr" anchorCtr="0">
              <a:noAutofit/>
            </a:bodyPr>
            <a:lstStyle/>
            <a:p>
              <a:pPr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AU" sz="1600" dirty="0">
                  <a:solidFill>
                    <a:sysClr val="window" lastClr="FFFFFF"/>
                  </a:solidFill>
                </a:rPr>
                <a:t>Telling ourselves and others</a:t>
              </a:r>
            </a:p>
          </p:txBody>
        </p:sp>
        <p:sp>
          <p:nvSpPr>
            <p:cNvPr id="16" name="Freeform 18">
              <a:extLst>
                <a:ext uri="{FF2B5EF4-FFF2-40B4-BE49-F238E27FC236}">
                  <a16:creationId xmlns:a16="http://schemas.microsoft.com/office/drawing/2014/main" id="{3190B7EE-5AE8-4C33-ADD4-531CA757EC8B}"/>
                </a:ext>
              </a:extLst>
            </p:cNvPr>
            <p:cNvSpPr/>
            <p:nvPr/>
          </p:nvSpPr>
          <p:spPr>
            <a:xfrm rot="19440000">
              <a:off x="3320021" y="1693417"/>
              <a:ext cx="513767" cy="652217"/>
            </a:xfrm>
            <a:custGeom>
              <a:avLst/>
              <a:gdLst>
                <a:gd name="connsiteX0" fmla="*/ 0 w 513767"/>
                <a:gd name="connsiteY0" fmla="*/ 130443 h 652217"/>
                <a:gd name="connsiteX1" fmla="*/ 256884 w 513767"/>
                <a:gd name="connsiteY1" fmla="*/ 130443 h 652217"/>
                <a:gd name="connsiteX2" fmla="*/ 256884 w 513767"/>
                <a:gd name="connsiteY2" fmla="*/ 0 h 652217"/>
                <a:gd name="connsiteX3" fmla="*/ 513767 w 513767"/>
                <a:gd name="connsiteY3" fmla="*/ 326109 h 652217"/>
                <a:gd name="connsiteX4" fmla="*/ 256884 w 513767"/>
                <a:gd name="connsiteY4" fmla="*/ 652217 h 652217"/>
                <a:gd name="connsiteX5" fmla="*/ 256884 w 513767"/>
                <a:gd name="connsiteY5" fmla="*/ 521774 h 652217"/>
                <a:gd name="connsiteX6" fmla="*/ 0 w 513767"/>
                <a:gd name="connsiteY6" fmla="*/ 521774 h 652217"/>
                <a:gd name="connsiteX7" fmla="*/ 0 w 513767"/>
                <a:gd name="connsiteY7" fmla="*/ 130443 h 652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3767" h="652217">
                  <a:moveTo>
                    <a:pt x="0" y="130443"/>
                  </a:moveTo>
                  <a:lnTo>
                    <a:pt x="256884" y="130443"/>
                  </a:lnTo>
                  <a:lnTo>
                    <a:pt x="256884" y="0"/>
                  </a:lnTo>
                  <a:lnTo>
                    <a:pt x="513767" y="326109"/>
                  </a:lnTo>
                  <a:lnTo>
                    <a:pt x="256884" y="652217"/>
                  </a:lnTo>
                  <a:lnTo>
                    <a:pt x="256884" y="521774"/>
                  </a:lnTo>
                  <a:lnTo>
                    <a:pt x="0" y="521774"/>
                  </a:lnTo>
                  <a:lnTo>
                    <a:pt x="0" y="130443"/>
                  </a:lnTo>
                  <a:close/>
                </a:path>
              </a:pathLst>
            </a:custGeom>
            <a:solidFill>
              <a:srgbClr val="F79646">
                <a:hueOff val="0"/>
                <a:satOff val="0"/>
                <a:lumOff val="0"/>
                <a:alphaOff val="0"/>
              </a:srgbClr>
            </a:solidFill>
            <a:ln>
              <a:noFill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style>
            <a:lnRef idx="0">
              <a:scrgbClr r="0" g="0" b="0"/>
            </a:lnRef>
            <a:fillRef idx="1">
              <a:scrgbClr r="0" g="0" b="0"/>
            </a:fillRef>
            <a:effectRef idx="1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-1" tIns="130443" rIns="154130" bIns="130442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AU" sz="1200" dirty="0">
                <a:solidFill>
                  <a:sysClr val="window" lastClr="FFFFFF"/>
                </a:solidFill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896CFED7-D720-4AAD-9068-D94111987647}"/>
              </a:ext>
            </a:extLst>
          </p:cNvPr>
          <p:cNvSpPr txBox="1"/>
          <p:nvPr/>
        </p:nvSpPr>
        <p:spPr>
          <a:xfrm>
            <a:off x="168591" y="1515748"/>
            <a:ext cx="3528150" cy="1328023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AU" dirty="0">
                <a:solidFill>
                  <a:srgbClr val="000000"/>
                </a:solidFill>
              </a:rPr>
              <a:t>Record what we learn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AU" dirty="0">
                <a:solidFill>
                  <a:srgbClr val="000000"/>
                </a:solidFill>
              </a:rPr>
              <a:t>Share what we learn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AU" dirty="0">
                <a:solidFill>
                  <a:srgbClr val="000000"/>
                </a:solidFill>
              </a:rPr>
              <a:t>Help others to share what they learn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153414A-E9C3-44CB-A21C-7504136D978A}"/>
              </a:ext>
            </a:extLst>
          </p:cNvPr>
          <p:cNvSpPr/>
          <p:nvPr/>
        </p:nvSpPr>
        <p:spPr>
          <a:xfrm>
            <a:off x="284844" y="1593803"/>
            <a:ext cx="3237835" cy="1191244"/>
          </a:xfrm>
          <a:prstGeom prst="roundRect">
            <a:avLst/>
          </a:prstGeom>
          <a:noFill/>
          <a:ln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2378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6"/>
            <a:ext cx="7859216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AU"/>
              <a:t>Presenting a </a:t>
            </a:r>
            <a:r>
              <a:rPr lang="en-AU" dirty="0"/>
              <a:t>Plan of Management</a:t>
            </a:r>
          </a:p>
          <a:p>
            <a:pPr>
              <a:buNone/>
            </a:pPr>
            <a:endParaRPr lang="en-AU" dirty="0"/>
          </a:p>
          <a:p>
            <a:r>
              <a:rPr lang="en-AU" dirty="0">
                <a:solidFill>
                  <a:srgbClr val="0070C0"/>
                </a:solidFill>
              </a:rPr>
              <a:t>Based on the outcomes from all workshop exercise collate a “Plan”;</a:t>
            </a:r>
          </a:p>
          <a:p>
            <a:r>
              <a:rPr lang="en-AU" dirty="0"/>
              <a:t>Use results from scope, vision, target, viability, threats, strategies and other elements as required to tell the story of your project;</a:t>
            </a:r>
          </a:p>
          <a:p>
            <a:r>
              <a:rPr lang="en-AU" dirty="0">
                <a:solidFill>
                  <a:srgbClr val="0070C0"/>
                </a:solidFill>
              </a:rPr>
              <a:t>Consider key audiences and appropriate formats for the Plan (Communication Plan);</a:t>
            </a:r>
          </a:p>
          <a:p>
            <a:pPr>
              <a:buNone/>
            </a:pP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AU" dirty="0"/>
              <a:t>Telling the story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AU" dirty="0"/>
              <a:t>Communication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AU" dirty="0"/>
              <a:t>Workshop exercise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D84C5C9-F3D6-4E5E-8EBF-57B922DE0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b="1" dirty="0"/>
              <a:t>Why do we do this step?</a:t>
            </a:r>
          </a:p>
          <a:p>
            <a:r>
              <a:rPr lang="en-AU" dirty="0">
                <a:solidFill>
                  <a:srgbClr val="0070C0"/>
                </a:solidFill>
              </a:rPr>
              <a:t>Products and Audiences</a:t>
            </a:r>
          </a:p>
          <a:p>
            <a:r>
              <a:rPr lang="en-AU" dirty="0"/>
              <a:t>Example Plans</a:t>
            </a:r>
          </a:p>
          <a:p>
            <a:endParaRPr lang="en-AU" dirty="0"/>
          </a:p>
          <a:p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810EF7-FB9E-4457-B4F9-6F592F8EEB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AU" dirty="0"/>
              <a:t>Telling ourselves and others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8478F2-5181-4907-BBFA-C2C6D2AC040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AU" dirty="0"/>
              <a:t>Communication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C66C6D-FB36-4F41-A574-4D3BF0F529D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AU" dirty="0"/>
              <a:t>Overview Presentation</a:t>
            </a:r>
          </a:p>
        </p:txBody>
      </p:sp>
    </p:spTree>
    <p:extLst>
      <p:ext uri="{BB962C8B-B14F-4D97-AF65-F5344CB8AC3E}">
        <p14:creationId xmlns:p14="http://schemas.microsoft.com/office/powerpoint/2010/main" val="3946652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lvl="1">
              <a:defRPr/>
            </a:pPr>
            <a:r>
              <a:rPr lang="en-AU" sz="3200" dirty="0"/>
              <a:t>To think in creative and expansive ways about how to present your work using stories that highlight the most critical and empowering messages</a:t>
            </a:r>
          </a:p>
          <a:p>
            <a:pPr lvl="1">
              <a:defRPr/>
            </a:pPr>
            <a:r>
              <a:rPr lang="en-AU" sz="3200" dirty="0">
                <a:solidFill>
                  <a:srgbClr val="0070C0"/>
                </a:solidFill>
              </a:rPr>
              <a:t>To decide who we need to tell, and how we will tell them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AU" dirty="0"/>
              <a:t>Telling the story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 anchor="ctr">
            <a:normAutofit fontScale="85000" lnSpcReduction="10000"/>
          </a:bodyPr>
          <a:lstStyle/>
          <a:p>
            <a:r>
              <a:rPr lang="en-AU" dirty="0"/>
              <a:t>Communication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AU" dirty="0"/>
              <a:t>Why we do this step?</a:t>
            </a:r>
          </a:p>
        </p:txBody>
      </p:sp>
    </p:spTree>
    <p:extLst>
      <p:ext uri="{BB962C8B-B14F-4D97-AF65-F5344CB8AC3E}">
        <p14:creationId xmlns:p14="http://schemas.microsoft.com/office/powerpoint/2010/main" val="78124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AU" dirty="0"/>
              <a:t>What most people think of as a Management Plan is really a communication document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AU" dirty="0">
                <a:solidFill>
                  <a:srgbClr val="0070C0"/>
                </a:solidFill>
              </a:rPr>
              <a:t>Management Plans are ‘living’, changing constantly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AU" dirty="0"/>
              <a:t>The communication document tells different audiences about our plan at a particular time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AU" dirty="0">
                <a:solidFill>
                  <a:srgbClr val="0070C0"/>
                </a:solidFill>
              </a:rPr>
              <a:t>We need to think about </a:t>
            </a:r>
          </a:p>
          <a:p>
            <a:pPr lvl="1">
              <a:defRPr/>
            </a:pPr>
            <a:r>
              <a:rPr lang="en-AU" dirty="0"/>
              <a:t>who we need to tell</a:t>
            </a:r>
          </a:p>
          <a:p>
            <a:pPr lvl="1">
              <a:defRPr/>
            </a:pPr>
            <a:r>
              <a:rPr lang="en-AU" dirty="0">
                <a:solidFill>
                  <a:srgbClr val="0070C0"/>
                </a:solidFill>
              </a:rPr>
              <a:t>what we tell them</a:t>
            </a:r>
          </a:p>
          <a:p>
            <a:pPr lvl="1">
              <a:defRPr/>
            </a:pPr>
            <a:r>
              <a:rPr lang="en-AU" dirty="0"/>
              <a:t>how we tell them</a:t>
            </a:r>
          </a:p>
        </p:txBody>
      </p:sp>
      <p:sp>
        <p:nvSpPr>
          <p:cNvPr id="9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0" y="0"/>
            <a:ext cx="9128125" cy="461963"/>
          </a:xfrm>
        </p:spPr>
        <p:txBody>
          <a:bodyPr/>
          <a:lstStyle/>
          <a:p>
            <a:r>
              <a:rPr lang="en-AU" dirty="0"/>
              <a:t>Telling the story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0" y="496887"/>
            <a:ext cx="2819400" cy="646113"/>
          </a:xfrm>
        </p:spPr>
        <p:txBody>
          <a:bodyPr anchor="ctr">
            <a:normAutofit fontScale="85000" lnSpcReduction="10000"/>
          </a:bodyPr>
          <a:lstStyle/>
          <a:p>
            <a:r>
              <a:rPr lang="en-AU" dirty="0"/>
              <a:t>Communication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2843221" y="496887"/>
            <a:ext cx="6291262" cy="646113"/>
          </a:xfrm>
        </p:spPr>
        <p:txBody>
          <a:bodyPr/>
          <a:lstStyle/>
          <a:p>
            <a:r>
              <a:rPr lang="en-AU" dirty="0"/>
              <a:t>Living documents</a:t>
            </a:r>
          </a:p>
        </p:txBody>
      </p:sp>
    </p:spTree>
    <p:extLst>
      <p:ext uri="{BB962C8B-B14F-4D97-AF65-F5344CB8AC3E}">
        <p14:creationId xmlns:p14="http://schemas.microsoft.com/office/powerpoint/2010/main" val="3705655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D84C5C9-F3D6-4E5E-8EBF-57B922DE0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Why do we do this step?</a:t>
            </a:r>
          </a:p>
          <a:p>
            <a:r>
              <a:rPr lang="en-AU" b="1" dirty="0">
                <a:solidFill>
                  <a:srgbClr val="0070C0"/>
                </a:solidFill>
              </a:rPr>
              <a:t>Products and Audiences</a:t>
            </a:r>
          </a:p>
          <a:p>
            <a:r>
              <a:rPr lang="en-AU" dirty="0"/>
              <a:t>Example Plans</a:t>
            </a:r>
          </a:p>
          <a:p>
            <a:endParaRPr lang="en-AU" dirty="0"/>
          </a:p>
          <a:p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810EF7-FB9E-4457-B4F9-6F592F8EEB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AU" dirty="0"/>
              <a:t>Telling ourselves and others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8478F2-5181-4907-BBFA-C2C6D2AC040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AU" dirty="0"/>
              <a:t>Communication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C66C6D-FB36-4F41-A574-4D3BF0F529D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AU" dirty="0"/>
              <a:t>Overview Presentation</a:t>
            </a:r>
          </a:p>
        </p:txBody>
      </p:sp>
    </p:spTree>
    <p:extLst>
      <p:ext uri="{BB962C8B-B14F-4D97-AF65-F5344CB8AC3E}">
        <p14:creationId xmlns:p14="http://schemas.microsoft.com/office/powerpoint/2010/main" val="424950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en-AU" dirty="0"/>
              <a:t>Who do you need to engage and why?</a:t>
            </a:r>
          </a:p>
          <a:p>
            <a:pPr>
              <a:defRPr/>
            </a:pPr>
            <a:r>
              <a:rPr lang="en-AU" dirty="0">
                <a:solidFill>
                  <a:srgbClr val="0070C0"/>
                </a:solidFill>
              </a:rPr>
              <a:t>Which audiences do you want to target?  - your target audiences might also be plan drivers.</a:t>
            </a:r>
          </a:p>
          <a:p>
            <a:pPr>
              <a:defRPr/>
            </a:pPr>
            <a:r>
              <a:rPr lang="en-AU" dirty="0"/>
              <a:t>What are the barriers and limitations for audiences accessing the plan and its information?</a:t>
            </a:r>
          </a:p>
          <a:p>
            <a:pPr marL="0" indent="0">
              <a:buNone/>
              <a:defRPr/>
            </a:pPr>
            <a:endParaRPr lang="en-AU" dirty="0">
              <a:solidFill>
                <a:srgbClr val="0070C0"/>
              </a:solidFill>
            </a:endParaRPr>
          </a:p>
        </p:txBody>
      </p:sp>
      <p:sp>
        <p:nvSpPr>
          <p:cNvPr id="7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0" y="0"/>
            <a:ext cx="9128125" cy="461963"/>
          </a:xfrm>
        </p:spPr>
        <p:txBody>
          <a:bodyPr/>
          <a:lstStyle/>
          <a:p>
            <a:r>
              <a:rPr lang="en-AU" dirty="0"/>
              <a:t>Telling the story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0" y="496887"/>
            <a:ext cx="2819400" cy="646113"/>
          </a:xfrm>
        </p:spPr>
        <p:txBody>
          <a:bodyPr anchor="ctr">
            <a:normAutofit fontScale="85000" lnSpcReduction="10000"/>
          </a:bodyPr>
          <a:lstStyle/>
          <a:p>
            <a:r>
              <a:rPr lang="en-AU" dirty="0"/>
              <a:t>Communication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2843221" y="496887"/>
            <a:ext cx="6291262" cy="646113"/>
          </a:xfrm>
        </p:spPr>
        <p:txBody>
          <a:bodyPr/>
          <a:lstStyle/>
          <a:p>
            <a:r>
              <a:rPr lang="en-AU" dirty="0"/>
              <a:t>Audience</a:t>
            </a:r>
          </a:p>
        </p:txBody>
      </p:sp>
    </p:spTree>
    <p:extLst>
      <p:ext uri="{BB962C8B-B14F-4D97-AF65-F5344CB8AC3E}">
        <p14:creationId xmlns:p14="http://schemas.microsoft.com/office/powerpoint/2010/main" val="3916732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12776"/>
            <a:ext cx="8507288" cy="4525963"/>
          </a:xfrm>
        </p:spPr>
        <p:txBody>
          <a:bodyPr rtlCol="0">
            <a:noAutofit/>
          </a:bodyPr>
          <a:lstStyle/>
          <a:p>
            <a:pPr lvl="1">
              <a:defRPr/>
            </a:pPr>
            <a:r>
              <a:rPr lang="en-AU" sz="3200" dirty="0"/>
              <a:t>What information about the problem or solution will change my audience’s perceptions?</a:t>
            </a:r>
          </a:p>
          <a:p>
            <a:pPr lvl="1">
              <a:defRPr/>
            </a:pPr>
            <a:r>
              <a:rPr lang="en-AU" sz="3200" dirty="0">
                <a:solidFill>
                  <a:srgbClr val="0070C0"/>
                </a:solidFill>
              </a:rPr>
              <a:t>What information do people need about how to implement the solution?</a:t>
            </a:r>
          </a:p>
          <a:p>
            <a:pPr lvl="1">
              <a:defRPr/>
            </a:pPr>
            <a:r>
              <a:rPr lang="en-AU" sz="3200" dirty="0"/>
              <a:t>What information about the consequences of the desired action is not well understood?</a:t>
            </a:r>
          </a:p>
          <a:p>
            <a:pPr lvl="1">
              <a:defRPr/>
            </a:pPr>
            <a:r>
              <a:rPr lang="en-AU" sz="3200" dirty="0">
                <a:solidFill>
                  <a:srgbClr val="0070C0"/>
                </a:solidFill>
              </a:rPr>
              <a:t>What do people care about? What do they want to change?</a:t>
            </a:r>
          </a:p>
        </p:txBody>
      </p:sp>
      <p:sp>
        <p:nvSpPr>
          <p:cNvPr id="11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0" y="0"/>
            <a:ext cx="9128125" cy="461963"/>
          </a:xfrm>
        </p:spPr>
        <p:txBody>
          <a:bodyPr/>
          <a:lstStyle/>
          <a:p>
            <a:r>
              <a:rPr lang="en-AU" dirty="0"/>
              <a:t>Telling the story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0" y="496887"/>
            <a:ext cx="2819400" cy="646113"/>
          </a:xfrm>
        </p:spPr>
        <p:txBody>
          <a:bodyPr anchor="ctr">
            <a:normAutofit fontScale="85000" lnSpcReduction="10000"/>
          </a:bodyPr>
          <a:lstStyle/>
          <a:p>
            <a:r>
              <a:rPr lang="en-AU" dirty="0"/>
              <a:t>Communication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2843221" y="496887"/>
            <a:ext cx="6291262" cy="646113"/>
          </a:xfrm>
        </p:spPr>
        <p:txBody>
          <a:bodyPr/>
          <a:lstStyle/>
          <a:p>
            <a:r>
              <a:rPr lang="en-AU" dirty="0"/>
              <a:t>Create compelling messages</a:t>
            </a:r>
          </a:p>
        </p:txBody>
      </p:sp>
    </p:spTree>
    <p:extLst>
      <p:ext uri="{BB962C8B-B14F-4D97-AF65-F5344CB8AC3E}">
        <p14:creationId xmlns:p14="http://schemas.microsoft.com/office/powerpoint/2010/main" val="1120516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AU" dirty="0"/>
              <a:t>A main short plan that is strategic and adaptive with a small number of achievable strategies related to dream, targets and threats.</a:t>
            </a:r>
          </a:p>
          <a:p>
            <a:r>
              <a:rPr lang="en-AU" dirty="0">
                <a:solidFill>
                  <a:srgbClr val="0070C0"/>
                </a:solidFill>
              </a:rPr>
              <a:t>May have 3-5 year work / action plans which describe detailed actions and the resources needed to achieve the Plan.</a:t>
            </a:r>
          </a:p>
          <a:p>
            <a:r>
              <a:rPr lang="en-AU" dirty="0"/>
              <a:t>Most detailed information in separate resource and supporting documents</a:t>
            </a:r>
          </a:p>
          <a:p>
            <a:r>
              <a:rPr lang="en-AU" dirty="0">
                <a:solidFill>
                  <a:srgbClr val="0070C0"/>
                </a:solidFill>
              </a:rPr>
              <a:t>Plain English, storybook or poster versions of the Plan as a way of engaging the whole community.</a:t>
            </a:r>
          </a:p>
          <a:p>
            <a:r>
              <a:rPr lang="en-AU" dirty="0"/>
              <a:t>Regular updates and reports</a:t>
            </a:r>
            <a:endParaRPr lang="en-US" dirty="0"/>
          </a:p>
        </p:txBody>
      </p:sp>
      <p:sp>
        <p:nvSpPr>
          <p:cNvPr id="7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0" y="0"/>
            <a:ext cx="9128125" cy="461963"/>
          </a:xfrm>
        </p:spPr>
        <p:txBody>
          <a:bodyPr/>
          <a:lstStyle/>
          <a:p>
            <a:r>
              <a:rPr lang="en-AU" dirty="0"/>
              <a:t>Telling the story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0" y="496887"/>
            <a:ext cx="2819400" cy="646113"/>
          </a:xfrm>
        </p:spPr>
        <p:txBody>
          <a:bodyPr anchor="ctr">
            <a:normAutofit fontScale="85000" lnSpcReduction="10000"/>
          </a:bodyPr>
          <a:lstStyle/>
          <a:p>
            <a:r>
              <a:rPr lang="en-AU" dirty="0"/>
              <a:t>Communication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2843221" y="496887"/>
            <a:ext cx="6291262" cy="646113"/>
          </a:xfrm>
        </p:spPr>
        <p:txBody>
          <a:bodyPr anchor="ctr">
            <a:normAutofit fontScale="85000" lnSpcReduction="10000"/>
          </a:bodyPr>
          <a:lstStyle/>
          <a:p>
            <a:r>
              <a:rPr lang="en-AU" dirty="0"/>
              <a:t>More than one communications tool</a:t>
            </a:r>
          </a:p>
        </p:txBody>
      </p:sp>
    </p:spTree>
    <p:extLst>
      <p:ext uri="{BB962C8B-B14F-4D97-AF65-F5344CB8AC3E}">
        <p14:creationId xmlns:p14="http://schemas.microsoft.com/office/powerpoint/2010/main" val="3648698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9732</TotalTime>
  <Words>1306</Words>
  <Application>Microsoft Office PowerPoint</Application>
  <PresentationFormat>On-screen Show (4:3)</PresentationFormat>
  <Paragraphs>189</Paragraphs>
  <Slides>20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Trebuchet MS</vt:lpstr>
      <vt:lpstr>2_Custom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CCS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Stuart Cowell</dc:creator>
  <cp:lastModifiedBy>Frank Weisenberger</cp:lastModifiedBy>
  <cp:revision>170</cp:revision>
  <cp:lastPrinted>2016-10-25T12:42:02Z</cp:lastPrinted>
  <dcterms:created xsi:type="dcterms:W3CDTF">2010-10-11T13:09:10Z</dcterms:created>
  <dcterms:modified xsi:type="dcterms:W3CDTF">2019-07-31T05:46:25Z</dcterms:modified>
</cp:coreProperties>
</file>